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609" r:id="rId2"/>
    <p:sldId id="267" r:id="rId3"/>
    <p:sldId id="481" r:id="rId4"/>
    <p:sldId id="258" r:id="rId5"/>
    <p:sldId id="261" r:id="rId6"/>
    <p:sldId id="262" r:id="rId7"/>
    <p:sldId id="263" r:id="rId8"/>
    <p:sldId id="264" r:id="rId9"/>
    <p:sldId id="260" r:id="rId10"/>
    <p:sldId id="1162" r:id="rId11"/>
    <p:sldId id="611" r:id="rId12"/>
    <p:sldId id="1191" r:id="rId13"/>
    <p:sldId id="1192" r:id="rId14"/>
    <p:sldId id="1194" r:id="rId15"/>
    <p:sldId id="1195" r:id="rId16"/>
    <p:sldId id="614" r:id="rId17"/>
    <p:sldId id="613" r:id="rId18"/>
    <p:sldId id="1201" r:id="rId19"/>
    <p:sldId id="1198" r:id="rId20"/>
    <p:sldId id="1199" r:id="rId21"/>
    <p:sldId id="1197" r:id="rId22"/>
    <p:sldId id="1213" r:id="rId23"/>
    <p:sldId id="1204" r:id="rId24"/>
    <p:sldId id="665" r:id="rId25"/>
    <p:sldId id="1205" r:id="rId26"/>
    <p:sldId id="1202" r:id="rId27"/>
    <p:sldId id="1203" r:id="rId28"/>
    <p:sldId id="1208" r:id="rId29"/>
    <p:sldId id="1209" r:id="rId30"/>
    <p:sldId id="1175" r:id="rId31"/>
    <p:sldId id="1212" r:id="rId32"/>
    <p:sldId id="351" r:id="rId3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E238-E648-4FA0-B174-76436AE61FC4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65225-3125-40EB-A6D5-FD859C869B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6626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56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84CEEC-E1E6-4D89-8FED-8CFA60F5E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721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84CEEC-E1E6-4D89-8FED-8CFA60F5E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04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84CEEC-E1E6-4D89-8FED-8CFA60F5E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13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84CEEC-E1E6-4D89-8FED-8CFA60F5E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09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84CEEC-E1E6-4D89-8FED-8CFA60F5E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585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84CEEC-E1E6-4D89-8FED-8CFA60F5E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615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84CEEC-E1E6-4D89-8FED-8CFA60F5E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13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85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82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DB5-A559-3C7D-B4B1-A9758BF9B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34EC5-4F48-81F5-F918-8DF93348B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20F30-707C-8880-14A4-ABCC857AE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DACA-D4B5-4C34-9203-E1E42661E706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7405-89A5-5E1C-611C-91A338DE7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7B16E-9145-673C-8048-0FE615FEE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C57D-2EDE-4FA1-8B1B-9462CDDC14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4893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0CF0-9386-9DB1-81B4-B0F197A3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F90F3F-A9D3-8CF8-5737-A738D26E3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D3506-5941-A066-3EBD-938CF7852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DACA-D4B5-4C34-9203-E1E42661E706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3F381-D9BC-4FCF-595D-0BE98C37C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9CD4E-29F9-C60C-9D2E-3159A5A8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C57D-2EDE-4FA1-8B1B-9462CDDC14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663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9BBE47-DDCB-C87C-7852-02FE7F596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9DC209-9CF3-1CC3-DBE6-2FC346D25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6A38A-B24B-C48B-F6FC-4EDD1C5E9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DACA-D4B5-4C34-9203-E1E42661E706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3B5D4-2003-8DB7-A291-3921E95D7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329B2-9650-1B89-6CDC-DE9D0947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C57D-2EDE-4FA1-8B1B-9462CDDC14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684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9DDE5-0460-E1F6-5FB8-94DDA7372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9E569-CDFA-F79F-A7B8-D9C4A75A9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97D8F-5462-EE29-2DE0-F15F52ED5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DACA-D4B5-4C34-9203-E1E42661E706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99F0-2177-DA57-3D61-ADC3717A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F20B2-AF9F-CC31-9D81-BA1AE7320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C57D-2EDE-4FA1-8B1B-9462CDDC14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054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49D7-FC30-AE10-4781-4A96EA806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5E360-ABD3-F722-3EFB-3F8B43995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B3BFC-67DA-F16B-47C0-F46D7C67B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DACA-D4B5-4C34-9203-E1E42661E706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15148-07F8-A4DB-5D01-26366C80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4831F-C2F3-760B-78B5-EC6781597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C57D-2EDE-4FA1-8B1B-9462CDDC14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159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05B6F-145F-6A50-E668-99BC5174D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C9DE-CC3E-9E75-C291-3AF298A4A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BA4B2-7C58-198E-A80D-C49791383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953B9-1F22-FDBD-DBDD-83796FE26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DACA-D4B5-4C34-9203-E1E42661E706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C1313-B247-DD29-F08F-537105C4D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270C2-A274-3A05-477F-FBA6B7D6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C57D-2EDE-4FA1-8B1B-9462CDDC14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351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3922E-09D3-7EAD-98D8-4DEE754E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3E2F1-A1D0-84DE-6216-612856A6A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468E2-51CF-C766-EBD9-2AD649949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BB3E68-A160-CB3F-18B9-81CBEEC3EE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1F3A0A-439E-3675-0420-F89FE5069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1643A2-13FC-4EEA-68AC-A102D7952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DACA-D4B5-4C34-9203-E1E42661E706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782D1C-6006-71BC-3391-EFECD303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C10008-5A15-80A9-B5D7-318CB429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C57D-2EDE-4FA1-8B1B-9462CDDC14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14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68630-1C38-3348-4A56-61C857311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74E390-A3F3-DFBC-71B7-6097C2542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DACA-D4B5-4C34-9203-E1E42661E706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876D8-6F56-0537-A950-49783181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DAD838-6E85-18FB-4319-D201758CB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C57D-2EDE-4FA1-8B1B-9462CDDC14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994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5CB940-8308-CDA9-6CA0-91ECE3249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DACA-D4B5-4C34-9203-E1E42661E706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28DD95-3ADF-4406-06BC-62510B18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937AD-1C33-B044-A683-BD89BD48C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C57D-2EDE-4FA1-8B1B-9462CDDC14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5207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2746-1C53-31A2-A902-A207E1071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91846-5FEC-77A0-16FA-BA7357958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2B8706-5C7B-C313-E076-FB2EB649C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5C883-6181-1505-A185-AE238B5D3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DACA-D4B5-4C34-9203-E1E42661E706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FF15B-039D-7B79-4068-E65929699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6608E-ED48-845C-BDBF-CA7ECE517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C57D-2EDE-4FA1-8B1B-9462CDDC14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632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14AF4-DF4C-53CC-DDF2-388B80527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AFAE32-9A91-0889-F735-9ACF0C1820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F7C2E6-B481-E2BF-61A8-3535123DC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3B5CC-50B9-4C76-6B90-D2149186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DACA-D4B5-4C34-9203-E1E42661E706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39EEC-AC66-3690-E49C-269AC72E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27CA2-136A-4571-718E-DCEEC9AB7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C57D-2EDE-4FA1-8B1B-9462CDDC14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644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B4D0FA-C5A0-BFAA-52F5-8D9DF980D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2D86B-D1FC-6648-DB32-039B173F1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E78AF-E663-4583-198D-FCCBBD18E9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ADACA-D4B5-4C34-9203-E1E42661E706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CB4DD-43DD-DE62-C78D-548B55106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2028F-B7E0-5AA2-AA94-FB4008E25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C57D-2EDE-4FA1-8B1B-9462CDDC14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810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jpe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59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emf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emf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9.emf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53.png"/><Relationship Id="rId10" Type="http://schemas.openxmlformats.org/officeDocument/2006/relationships/image" Target="../media/image76.png"/><Relationship Id="rId4" Type="http://schemas.openxmlformats.org/officeDocument/2006/relationships/image" Target="../media/image52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2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53.png"/><Relationship Id="rId7" Type="http://schemas.openxmlformats.org/officeDocument/2006/relationships/image" Target="../media/image9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6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3.png"/><Relationship Id="rId7" Type="http://schemas.openxmlformats.org/officeDocument/2006/relationships/image" Target="../media/image9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slide" Target="slide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8.png"/><Relationship Id="rId12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66.png"/><Relationship Id="rId11" Type="http://schemas.openxmlformats.org/officeDocument/2006/relationships/image" Target="../media/image86.png"/><Relationship Id="rId5" Type="http://schemas.openxmlformats.org/officeDocument/2006/relationships/image" Target="../media/image63.png"/><Relationship Id="rId10" Type="http://schemas.openxmlformats.org/officeDocument/2006/relationships/image" Target="../media/image82.png"/><Relationship Id="rId4" Type="http://schemas.openxmlformats.org/officeDocument/2006/relationships/image" Target="../media/image26.png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8.xml"/><Relationship Id="rId12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10.png"/><Relationship Id="rId5" Type="http://schemas.openxmlformats.org/officeDocument/2006/relationships/slide" Target="slide6.xml"/><Relationship Id="rId1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7.jpeg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slide" Target="slide14.xml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14400" y="313491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83200" y="2024033"/>
            <a:ext cx="6197600" cy="7489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ĐẦU/ KHỞI ĐỘNG</a:t>
            </a:r>
            <a:endParaRPr lang="en-US" sz="4267" dirty="0"/>
          </a:p>
        </p:txBody>
      </p:sp>
      <p:pic>
        <p:nvPicPr>
          <p:cNvPr id="6" name="Hình ảnh 5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6096000" y="2921000"/>
            <a:ext cx="2336800" cy="22622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9209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744148-FF69-11AF-380E-09DB5E821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3EA006-5603-B9B6-112B-980003720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8" y="550529"/>
            <a:ext cx="9621130" cy="4866760"/>
          </a:xfrm>
          <a:prstGeom prst="rect">
            <a:avLst/>
          </a:prstGeom>
        </p:spPr>
      </p:pic>
      <p:sp>
        <p:nvSpPr>
          <p:cNvPr id="3" name="Rectangle: Rounded Corners 2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6A59AB-5FE4-16A8-AB3D-2443935C4486}"/>
              </a:ext>
            </a:extLst>
          </p:cNvPr>
          <p:cNvSpPr/>
          <p:nvPr/>
        </p:nvSpPr>
        <p:spPr>
          <a:xfrm>
            <a:off x="1661807" y="1499190"/>
            <a:ext cx="8153400" cy="1059359"/>
          </a:xfrm>
          <a:prstGeom prst="roundRect">
            <a:avLst/>
          </a:prstGeom>
          <a:noFill/>
          <a:ln w="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33" b="1" dirty="0">
                <a:solidFill>
                  <a:srgbClr val="0737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CHƯƠNG X. MỘT SỐ HÌNH KHỐI TRONG THỰC TIỄN</a:t>
            </a:r>
          </a:p>
        </p:txBody>
      </p:sp>
      <p:sp>
        <p:nvSpPr>
          <p:cNvPr id="4" name="TextBox 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BACBEA-6418-2E4C-AFEA-942E276A9368}"/>
              </a:ext>
            </a:extLst>
          </p:cNvPr>
          <p:cNvSpPr txBox="1"/>
          <p:nvPr/>
        </p:nvSpPr>
        <p:spPr>
          <a:xfrm>
            <a:off x="1162077" y="3109078"/>
            <a:ext cx="8785120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33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 50. </a:t>
            </a:r>
            <a:r>
              <a:rPr lang="en-US" sz="3733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TẬP CUỐI CHƯƠNG 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287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95"/>
    </mc:Choice>
    <mc:Fallback xmlns="">
      <p:transition advTm="6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12370" y="606224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980499" y="2216199"/>
            <a:ext cx="7821101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TẬP KIẾN THỨC</a:t>
            </a:r>
            <a:endParaRPr lang="en-US" sz="4267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163;p20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157;p20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41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D42193-6337-FCC8-50A7-24CB51166EE4}"/>
              </a:ext>
            </a:extLst>
          </p:cNvPr>
          <p:cNvGrpSpPr/>
          <p:nvPr/>
        </p:nvGrpSpPr>
        <p:grpSpPr>
          <a:xfrm>
            <a:off x="66028" y="-352364"/>
            <a:ext cx="9656901" cy="1241364"/>
            <a:chOff x="0" y="-348353"/>
            <a:chExt cx="9656901" cy="13616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615867-2C6A-38E8-1861-59E8C69E7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348353"/>
              <a:ext cx="9656901" cy="136168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F2779E-2B64-5CE0-C6B1-FBD56E5172D6}"/>
                </a:ext>
              </a:extLst>
            </p:cNvPr>
            <p:cNvSpPr txBox="1"/>
            <p:nvPr/>
          </p:nvSpPr>
          <p:spPr>
            <a:xfrm>
              <a:off x="304799" y="203706"/>
              <a:ext cx="5928372" cy="73141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733" b="1" dirty="0">
                  <a:solidFill>
                    <a:srgbClr val="FFFFFF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HOẠT ĐỘNG NHÓM</a:t>
              </a:r>
              <a:endParaRPr lang="zh-CN" altLang="en-US" sz="3733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167911-DB80-F620-E383-50B85FFFE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58388"/>
            <a:ext cx="508000" cy="508000"/>
          </a:xfrm>
          <a:prstGeom prst="rect">
            <a:avLst/>
          </a:prstGeom>
        </p:spPr>
      </p:pic>
      <p:sp>
        <p:nvSpPr>
          <p:cNvPr id="6" name="Rounded Rectangle 4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0C22EE-C69C-F98C-E4DB-91F785931C71}"/>
              </a:ext>
            </a:extLst>
          </p:cNvPr>
          <p:cNvSpPr/>
          <p:nvPr/>
        </p:nvSpPr>
        <p:spPr>
          <a:xfrm>
            <a:off x="333394" y="1149123"/>
            <a:ext cx="5965804" cy="654276"/>
          </a:xfrm>
          <a:prstGeom prst="roundRect">
            <a:avLst/>
          </a:prstGeom>
          <a:solidFill>
            <a:srgbClr val="66B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dung: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B577E7-536E-5CA0-C299-F7C107555FC5}"/>
              </a:ext>
            </a:extLst>
          </p:cNvPr>
          <p:cNvSpPr txBox="1">
            <a:spLocks/>
          </p:cNvSpPr>
          <p:nvPr/>
        </p:nvSpPr>
        <p:spPr>
          <a:xfrm>
            <a:off x="285267" y="2063522"/>
            <a:ext cx="11614517" cy="35390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1: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Hãy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nêu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tên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đặc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điểm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đỉnh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mặt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đáy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mặt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bên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cạnh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bên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hình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chóp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tam giác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đều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và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công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thức tính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diện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xung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quanh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thể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hình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chóp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tam giác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đều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</a:p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2: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Hãy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nêu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tên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đặc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điểm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đỉnh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mặt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đáy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mặt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bên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cạnh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bên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hình </a:t>
            </a:r>
            <a:r>
              <a:rPr lang="en-US" sz="3733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chóp</a:t>
            </a:r>
            <a:r>
              <a:rPr lang="en-US" sz="3733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tứ 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giác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đều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và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công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thức tính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diện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xung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quanh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thể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hình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chóp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tứ giác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đều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55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3220"/>
    </mc:Choice>
    <mc:Fallback xmlns="">
      <p:transition advTm="123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D42193-6337-FCC8-50A7-24CB51166EE4}"/>
              </a:ext>
            </a:extLst>
          </p:cNvPr>
          <p:cNvGrpSpPr/>
          <p:nvPr/>
        </p:nvGrpSpPr>
        <p:grpSpPr>
          <a:xfrm>
            <a:off x="66028" y="-352364"/>
            <a:ext cx="9656901" cy="1241364"/>
            <a:chOff x="0" y="-348353"/>
            <a:chExt cx="9656901" cy="13616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615867-2C6A-38E8-1861-59E8C69E7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348353"/>
              <a:ext cx="9656901" cy="136168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F2779E-2B64-5CE0-C6B1-FBD56E5172D6}"/>
                </a:ext>
              </a:extLst>
            </p:cNvPr>
            <p:cNvSpPr txBox="1"/>
            <p:nvPr/>
          </p:nvSpPr>
          <p:spPr>
            <a:xfrm>
              <a:off x="304799" y="203706"/>
              <a:ext cx="5928372" cy="73141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733" b="1" dirty="0">
                  <a:solidFill>
                    <a:srgbClr val="FFFFFF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HOẠT ĐỘNG NHÓM</a:t>
              </a:r>
              <a:endParaRPr lang="zh-CN" altLang="en-US" sz="3733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167911-DB80-F620-E383-50B85FFFE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58388"/>
            <a:ext cx="508000" cy="508000"/>
          </a:xfrm>
          <a:prstGeom prst="rect">
            <a:avLst/>
          </a:prstGeom>
        </p:spPr>
      </p:pic>
      <p:sp>
        <p:nvSpPr>
          <p:cNvPr id="6" name="Rounded Rectangle 4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0C22EE-C69C-F98C-E4DB-91F785931C71}"/>
              </a:ext>
            </a:extLst>
          </p:cNvPr>
          <p:cNvSpPr/>
          <p:nvPr/>
        </p:nvSpPr>
        <p:spPr>
          <a:xfrm>
            <a:off x="711200" y="1199924"/>
            <a:ext cx="2238688" cy="597352"/>
          </a:xfrm>
          <a:prstGeom prst="roundRect">
            <a:avLst/>
          </a:prstGeom>
          <a:solidFill>
            <a:srgbClr val="66B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7" name="TextBox 6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B577E7-536E-5CA0-C299-F7C107555FC5}"/>
              </a:ext>
            </a:extLst>
          </p:cNvPr>
          <p:cNvSpPr txBox="1">
            <a:spLocks/>
          </p:cNvSpPr>
          <p:nvPr/>
        </p:nvSpPr>
        <p:spPr>
          <a:xfrm>
            <a:off x="542742" y="2108200"/>
            <a:ext cx="11106517" cy="23901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Đại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diện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tổ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1, 2 trình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bày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sơ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tư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duy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hình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chóp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tam giác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đều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(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hỏi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1).</a:t>
            </a:r>
          </a:p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Đại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diện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tổ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3, 4 trình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bày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sơ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tư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duy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chóp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tứ giác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đều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(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hỏi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2).</a:t>
            </a:r>
          </a:p>
        </p:txBody>
      </p:sp>
      <p:sp>
        <p:nvSpPr>
          <p:cNvPr id="8" name="Speech Bubble: Rectangle with Corners Rounded 7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923C80-4A1C-10E6-597E-780C17827724}"/>
              </a:ext>
            </a:extLst>
          </p:cNvPr>
          <p:cNvSpPr/>
          <p:nvPr/>
        </p:nvSpPr>
        <p:spPr>
          <a:xfrm>
            <a:off x="4547953" y="4858985"/>
            <a:ext cx="7112000" cy="1426407"/>
          </a:xfrm>
          <a:prstGeom prst="wedgeRoundRectCallout">
            <a:avLst>
              <a:gd name="adj1" fmla="val -20255"/>
              <a:gd name="adj2" fmla="val 46959"/>
              <a:gd name="adj3" fmla="val 16667"/>
            </a:avLst>
          </a:prstGeom>
          <a:solidFill>
            <a:srgbClr val="039B56"/>
          </a:solidFill>
          <a:ln w="28575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7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7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trình </a:t>
            </a:r>
            <a:r>
              <a:rPr lang="en-US" sz="3733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7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3733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7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733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7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5598D6-D6FB-FDEA-0505-3E5AC41562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8" y="4964264"/>
            <a:ext cx="2743200" cy="150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26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3220"/>
    </mc:Choice>
    <mc:Fallback xmlns="">
      <p:transition advTm="123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2" name="Picture 18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B6F903-4AC1-21C3-4943-C6F201F55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371" y="2772167"/>
            <a:ext cx="3813412" cy="217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E60151-28FF-1318-C4CA-9E0E9DC54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5" b="12714"/>
          <a:stretch/>
        </p:blipFill>
        <p:spPr bwMode="auto">
          <a:xfrm>
            <a:off x="2578059" y="3223777"/>
            <a:ext cx="6687533" cy="288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01AD86-2F61-FDC8-4817-BC723417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6447">
            <a:off x="8434068" y="5925705"/>
            <a:ext cx="1570401" cy="10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C86BF1E-1EE2-CA0A-D0D3-091B1CFFD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4527" flipV="1">
            <a:off x="8140011" y="5654627"/>
            <a:ext cx="2308379" cy="45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C97205-A200-AEE8-1974-6EEBC5F90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/>
          <a:stretch/>
        </p:blipFill>
        <p:spPr bwMode="auto">
          <a:xfrm>
            <a:off x="2578058" y="4068444"/>
            <a:ext cx="6256473" cy="292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DDAD3A-4CF7-484F-4919-928B79F0C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3" t="5921"/>
          <a:stretch/>
        </p:blipFill>
        <p:spPr bwMode="auto">
          <a:xfrm>
            <a:off x="2578056" y="4451726"/>
            <a:ext cx="3501637" cy="195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92736E-28F6-B3B2-93D5-47855BB05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3" t="21103"/>
          <a:stretch/>
        </p:blipFill>
        <p:spPr bwMode="auto">
          <a:xfrm>
            <a:off x="495859" y="2596420"/>
            <a:ext cx="3669740" cy="344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B726BA-76D5-DDB8-2C76-2F1B78FE3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078" y="-557679"/>
            <a:ext cx="3587495" cy="209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701F3F-BE2A-E0DE-2BEC-53CD1B0B6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/>
          <a:stretch/>
        </p:blipFill>
        <p:spPr bwMode="auto">
          <a:xfrm>
            <a:off x="2944795" y="-66333"/>
            <a:ext cx="6451989" cy="362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44BEEC-07EA-3613-B3E2-7C07266DB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187">
            <a:off x="8594275" y="2755688"/>
            <a:ext cx="1848740" cy="1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2680CF7F-76A3-D872-DD27-74E9D976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8916">
            <a:off x="8467220" y="1997558"/>
            <a:ext cx="2944333" cy="58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5CD266AC-3925-8E14-180A-D488367CD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/>
          <a:stretch/>
        </p:blipFill>
        <p:spPr bwMode="auto">
          <a:xfrm>
            <a:off x="2963310" y="829734"/>
            <a:ext cx="5934703" cy="24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66AEBB04-DF8B-1F8C-039C-1083B5840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1"/>
          <a:stretch/>
        </p:blipFill>
        <p:spPr bwMode="auto">
          <a:xfrm>
            <a:off x="2810593" y="995343"/>
            <a:ext cx="3275216" cy="19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630CC904-B748-D70E-8BA6-760546158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b="34790"/>
          <a:stretch/>
        </p:blipFill>
        <p:spPr bwMode="auto">
          <a:xfrm>
            <a:off x="489955" y="1039460"/>
            <a:ext cx="3625408" cy="258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6876B8A0-C4A6-D640-03EA-91AEE6B33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696" y="2139951"/>
            <a:ext cx="3025775" cy="242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2D5F2293-138A-2975-7DF5-185F6F73E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722" y="1241770"/>
            <a:ext cx="1419324" cy="101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6B69EF9-44CB-CBF5-E743-B08E4282B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798" y="2302161"/>
            <a:ext cx="1419324" cy="100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2C3D9BA9-53DF-1F1F-3128-B2BED3258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4"/>
          <a:stretch>
            <a:fillRect/>
          </a:stretch>
        </p:blipFill>
        <p:spPr bwMode="auto">
          <a:xfrm>
            <a:off x="9855744" y="5773026"/>
            <a:ext cx="1300139" cy="103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5BCC165-2AC5-BEFC-ACA8-FD1F8C1D0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119" y="4711759"/>
            <a:ext cx="1287000" cy="9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Đường kết nối: Mũi tên Gấp khúc 4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5A947-0F90-B553-AA42-A19B88CEEE3E}"/>
              </a:ext>
            </a:extLst>
          </p:cNvPr>
          <p:cNvCxnSpPr>
            <a:cxnSpLocks/>
            <a:stCxn id="16" idx="0"/>
            <a:endCxn id="11" idx="1"/>
          </p:cNvCxnSpPr>
          <p:nvPr/>
        </p:nvCxnSpPr>
        <p:spPr>
          <a:xfrm rot="5400000" flipH="1" flipV="1">
            <a:off x="1847858" y="2566280"/>
            <a:ext cx="933196" cy="979525"/>
          </a:xfrm>
          <a:prstGeom prst="bentConnector2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Nhóm 16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F00FB-8731-9EDB-9539-FA40F506E936}"/>
              </a:ext>
            </a:extLst>
          </p:cNvPr>
          <p:cNvGrpSpPr/>
          <p:nvPr/>
        </p:nvGrpSpPr>
        <p:grpSpPr>
          <a:xfrm>
            <a:off x="2804217" y="2292223"/>
            <a:ext cx="2736955" cy="619552"/>
            <a:chOff x="3221473" y="1359035"/>
            <a:chExt cx="3017595" cy="619552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C6B034E-5845-88D8-4226-BE9EDAC564B4}"/>
                </a:ext>
              </a:extLst>
            </p:cNvPr>
            <p:cNvSpPr/>
            <p:nvPr/>
          </p:nvSpPr>
          <p:spPr>
            <a:xfrm>
              <a:off x="3511956" y="1359035"/>
              <a:ext cx="2727112" cy="61955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0" rIns="45720" bIns="0" rtlCol="0" anchor="ctr"/>
            <a:lstStyle/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DẠNG 1</a:t>
              </a:r>
              <a:endParaRPr lang="en-GB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5">
              <a:extLst>
                <a:ext uri="{FF2B5EF4-FFF2-40B4-BE49-F238E27FC236}">
                  <a16:creationId xmlns:a16="http://schemas.microsoft.com/office/drawing/2014/main" id="{1242BF35-FCC9-28F7-D97E-EF0577216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1473" y="1384016"/>
              <a:ext cx="544480" cy="544480"/>
            </a:xfrm>
            <a:prstGeom prst="rect">
              <a:avLst/>
            </a:prstGeom>
          </p:spPr>
        </p:pic>
      </p:grpSp>
      <p:grpSp>
        <p:nvGrpSpPr>
          <p:cNvPr id="15" name="Nhóm 3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2C4FE38-45B8-409F-1531-9DEE85DD9964}"/>
              </a:ext>
            </a:extLst>
          </p:cNvPr>
          <p:cNvGrpSpPr/>
          <p:nvPr/>
        </p:nvGrpSpPr>
        <p:grpSpPr>
          <a:xfrm>
            <a:off x="129284" y="3522640"/>
            <a:ext cx="3168777" cy="657045"/>
            <a:chOff x="343240" y="3344882"/>
            <a:chExt cx="1679498" cy="657045"/>
          </a:xfrm>
        </p:grpSpPr>
        <p:sp>
          <p:nvSpPr>
            <p:cNvPr id="16" name="Rectangle: Rounded Corners 5">
              <a:extLst>
                <a:ext uri="{FF2B5EF4-FFF2-40B4-BE49-F238E27FC236}">
                  <a16:creationId xmlns:a16="http://schemas.microsoft.com/office/drawing/2014/main" id="{73745182-84DA-5F08-D568-58000763F5B9}"/>
                </a:ext>
              </a:extLst>
            </p:cNvPr>
            <p:cNvSpPr/>
            <p:nvPr/>
          </p:nvSpPr>
          <p:spPr>
            <a:xfrm>
              <a:off x="460925" y="3344882"/>
              <a:ext cx="1561813" cy="657045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DẠNG BÀI</a:t>
              </a:r>
              <a:endParaRPr lang="en-GB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Hình ảnh 28">
              <a:extLst>
                <a:ext uri="{FF2B5EF4-FFF2-40B4-BE49-F238E27FC236}">
                  <a16:creationId xmlns:a16="http://schemas.microsoft.com/office/drawing/2014/main" id="{66D0D6A3-45C1-5C0A-DBD3-4C745D476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240" y="3483311"/>
              <a:ext cx="277179" cy="480741"/>
            </a:xfrm>
            <a:prstGeom prst="rect">
              <a:avLst/>
            </a:prstGeom>
          </p:spPr>
        </p:pic>
      </p:grpSp>
      <p:grpSp>
        <p:nvGrpSpPr>
          <p:cNvPr id="22" name="Nhóm 42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3270FE-3820-4321-CE3A-88EDF16F649C}"/>
              </a:ext>
            </a:extLst>
          </p:cNvPr>
          <p:cNvGrpSpPr/>
          <p:nvPr/>
        </p:nvGrpSpPr>
        <p:grpSpPr>
          <a:xfrm>
            <a:off x="2824940" y="4698638"/>
            <a:ext cx="2716233" cy="647327"/>
            <a:chOff x="2794374" y="5529672"/>
            <a:chExt cx="3027438" cy="647327"/>
          </a:xfrm>
        </p:grpSpPr>
        <p:sp>
          <p:nvSpPr>
            <p:cNvPr id="23" name="Rectangle: Rounded Corners 5">
              <a:extLst>
                <a:ext uri="{FF2B5EF4-FFF2-40B4-BE49-F238E27FC236}">
                  <a16:creationId xmlns:a16="http://schemas.microsoft.com/office/drawing/2014/main" id="{3006AB77-8F1A-0FA7-BE90-0DAB7067BD89}"/>
                </a:ext>
              </a:extLst>
            </p:cNvPr>
            <p:cNvSpPr/>
            <p:nvPr/>
          </p:nvSpPr>
          <p:spPr>
            <a:xfrm>
              <a:off x="2929751" y="5529672"/>
              <a:ext cx="2892061" cy="647327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0" rIns="45720" bIns="0" rtlCol="0" anchor="ctr"/>
            <a:lstStyle/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DẠNG 2</a:t>
              </a:r>
              <a:endParaRPr lang="en-GB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Hình Bầu dục 49">
              <a:extLst>
                <a:ext uri="{FF2B5EF4-FFF2-40B4-BE49-F238E27FC236}">
                  <a16:creationId xmlns:a16="http://schemas.microsoft.com/office/drawing/2014/main" id="{0DCEFA0A-7375-3284-5D49-785AE12A9BEA}"/>
                </a:ext>
              </a:extLst>
            </p:cNvPr>
            <p:cNvSpPr/>
            <p:nvPr/>
          </p:nvSpPr>
          <p:spPr>
            <a:xfrm>
              <a:off x="2794374" y="5604186"/>
              <a:ext cx="600650" cy="508018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A7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1" name="Đường kết nối: Mũi tên Gấp khúc 60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66A01E-16DA-AAAB-8523-598D2BF29370}"/>
              </a:ext>
            </a:extLst>
          </p:cNvPr>
          <p:cNvCxnSpPr>
            <a:cxnSpLocks/>
            <a:stCxn id="16" idx="2"/>
            <a:endCxn id="24" idx="2"/>
          </p:cNvCxnSpPr>
          <p:nvPr/>
        </p:nvCxnSpPr>
        <p:spPr>
          <a:xfrm rot="16200000" flipH="1">
            <a:off x="1901077" y="4103299"/>
            <a:ext cx="847475" cy="1000247"/>
          </a:xfrm>
          <a:prstGeom prst="bentConnector2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5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B13BD8-D63A-1AF5-F9EA-2B3CEA5100CF}"/>
              </a:ext>
            </a:extLst>
          </p:cNvPr>
          <p:cNvSpPr/>
          <p:nvPr/>
        </p:nvSpPr>
        <p:spPr>
          <a:xfrm>
            <a:off x="6323473" y="1309565"/>
            <a:ext cx="5333791" cy="2592959"/>
          </a:xfrm>
          <a:prstGeom prst="roundRect">
            <a:avLst/>
          </a:prstGeom>
          <a:solidFill>
            <a:srgbClr val="00A79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chóp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chóp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3733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Đường kết nối Mũi tên Thẳng 67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C77015-46DE-65B2-EEC8-BBE37EC85773}"/>
              </a:ext>
            </a:extLst>
          </p:cNvPr>
          <p:cNvCxnSpPr>
            <a:cxnSpLocks/>
            <a:stCxn id="10" idx="3"/>
            <a:endCxn id="3" idx="1"/>
          </p:cNvCxnSpPr>
          <p:nvPr/>
        </p:nvCxnSpPr>
        <p:spPr>
          <a:xfrm>
            <a:off x="5541173" y="2601999"/>
            <a:ext cx="782300" cy="4045"/>
          </a:xfrm>
          <a:prstGeom prst="straightConnector1">
            <a:avLst/>
          </a:prstGeom>
          <a:ln w="28575">
            <a:solidFill>
              <a:srgbClr val="18171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EA1E001-56DD-6C52-AE46-39BD974DCD64}"/>
              </a:ext>
            </a:extLst>
          </p:cNvPr>
          <p:cNvGrpSpPr/>
          <p:nvPr/>
        </p:nvGrpSpPr>
        <p:grpSpPr>
          <a:xfrm>
            <a:off x="2" y="-362957"/>
            <a:ext cx="9067799" cy="1178094"/>
            <a:chOff x="-76200" y="748382"/>
            <a:chExt cx="9656901" cy="12497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5A2F1E-B981-DEB8-4796-1BA1CF120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6200" y="748382"/>
              <a:ext cx="9656901" cy="124978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A26E7F-31E5-712E-ECE1-32485EDAC016}"/>
                </a:ext>
              </a:extLst>
            </p:cNvPr>
            <p:cNvSpPr txBox="1"/>
            <p:nvPr/>
          </p:nvSpPr>
          <p:spPr>
            <a:xfrm>
              <a:off x="381000" y="1265911"/>
              <a:ext cx="6248401" cy="70736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733" b="1" dirty="0">
                  <a:solidFill>
                    <a:srgbClr val="FFFFFF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 DUNG BÀI HỌC</a:t>
              </a:r>
              <a:endParaRPr lang="zh-CN" altLang="en-US" sz="3733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Rectangle: Rounded Corners 5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4A2598-A83F-9CF1-4614-AD6E6F8406F1}"/>
              </a:ext>
            </a:extLst>
          </p:cNvPr>
          <p:cNvSpPr/>
          <p:nvPr/>
        </p:nvSpPr>
        <p:spPr>
          <a:xfrm>
            <a:off x="6318125" y="4118053"/>
            <a:ext cx="5333791" cy="1808495"/>
          </a:xfrm>
          <a:prstGeom prst="roundRect">
            <a:avLst/>
          </a:prstGeom>
          <a:solidFill>
            <a:srgbClr val="00A79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chóp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3733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3733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Đường kết nối Mũi tên Thẳng 82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D22408-49FE-5C4D-30BC-342AFF933095}"/>
              </a:ext>
            </a:extLst>
          </p:cNvPr>
          <p:cNvCxnSpPr>
            <a:cxnSpLocks/>
            <a:stCxn id="23" idx="3"/>
            <a:endCxn id="41" idx="1"/>
          </p:cNvCxnSpPr>
          <p:nvPr/>
        </p:nvCxnSpPr>
        <p:spPr>
          <a:xfrm flipV="1">
            <a:off x="5541172" y="5022301"/>
            <a:ext cx="776952" cy="1"/>
          </a:xfrm>
          <a:prstGeom prst="straightConnector1">
            <a:avLst/>
          </a:prstGeom>
          <a:ln w="28575">
            <a:solidFill>
              <a:srgbClr val="18171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7019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696"/>
    </mc:Choice>
    <mc:Fallback xmlns="">
      <p:transition advTm="37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807201" y="2280025"/>
            <a:ext cx="4126436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4267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751C33-F221-E2A4-F008-9653B7F5B453}"/>
              </a:ext>
            </a:extLst>
          </p:cNvPr>
          <p:cNvGrpSpPr/>
          <p:nvPr/>
        </p:nvGrpSpPr>
        <p:grpSpPr>
          <a:xfrm>
            <a:off x="1" y="-533399"/>
            <a:ext cx="10871200" cy="1229677"/>
            <a:chOff x="1" y="-331708"/>
            <a:chExt cx="8153400" cy="9222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0D0678-5134-13D5-1987-BC97BB417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-331708"/>
              <a:ext cx="8153400" cy="92225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6DB643-99CD-093F-300B-55D683986C1E}"/>
                </a:ext>
              </a:extLst>
            </p:cNvPr>
            <p:cNvSpPr txBox="1"/>
            <p:nvPr/>
          </p:nvSpPr>
          <p:spPr>
            <a:xfrm>
              <a:off x="324465" y="99469"/>
              <a:ext cx="7600335" cy="43858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 50: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 TẬP CUỐI CHƯƠNG X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CEA555DC-DC5F-00BA-03B2-9BB9DBD6B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708" y="58153"/>
              <a:ext cx="447639" cy="447639"/>
            </a:xfrm>
            <a:prstGeom prst="rect">
              <a:avLst/>
            </a:prstGeom>
          </p:spPr>
        </p:pic>
      </p:grpSp>
      <p:sp>
        <p:nvSpPr>
          <p:cNvPr id="17" name="Rounded Rectangle 4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9F50A7-3EDC-4692-A81D-23A2083D25E0}"/>
              </a:ext>
            </a:extLst>
          </p:cNvPr>
          <p:cNvSpPr/>
          <p:nvPr/>
        </p:nvSpPr>
        <p:spPr>
          <a:xfrm>
            <a:off x="101600" y="752658"/>
            <a:ext cx="6908800" cy="542743"/>
          </a:xfrm>
          <a:prstGeom prst="roundRect">
            <a:avLst/>
          </a:prstGeom>
          <a:solidFill>
            <a:srgbClr val="66B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0653EE-2520-308C-AEE4-5DF65D402320}"/>
              </a:ext>
            </a:extLst>
          </p:cNvPr>
          <p:cNvGrpSpPr/>
          <p:nvPr/>
        </p:nvGrpSpPr>
        <p:grpSpPr>
          <a:xfrm>
            <a:off x="5349" y="1397002"/>
            <a:ext cx="12085052" cy="1241238"/>
            <a:chOff x="4011" y="971550"/>
            <a:chExt cx="9063789" cy="9309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226F33B-35BF-E422-4859-25F2549C6E88}"/>
                </a:ext>
              </a:extLst>
            </p:cNvPr>
            <p:cNvGrpSpPr/>
            <p:nvPr/>
          </p:nvGrpSpPr>
          <p:grpSpPr>
            <a:xfrm>
              <a:off x="4011" y="981640"/>
              <a:ext cx="2309767" cy="500090"/>
              <a:chOff x="457200" y="1564957"/>
              <a:chExt cx="2021833" cy="500090"/>
            </a:xfrm>
          </p:grpSpPr>
          <p:sp>
            <p:nvSpPr>
              <p:cNvPr id="13" name="MH_Number_1">
                <a:extLst>
                  <a:ext uri="{FF2B5EF4-FFF2-40B4-BE49-F238E27FC236}">
                    <a16:creationId xmlns:a16="http://schemas.microsoft.com/office/drawing/2014/main" id="{ED25DB84-5C38-447E-FD6D-0F1D926F8682}"/>
                  </a:ext>
                </a:extLst>
              </p:cNvPr>
              <p:cNvSpPr/>
              <p:nvPr/>
            </p:nvSpPr>
            <p:spPr>
              <a:xfrm>
                <a:off x="506356" y="1600200"/>
                <a:ext cx="1951873" cy="444060"/>
              </a:xfrm>
              <a:prstGeom prst="roundRect">
                <a:avLst>
                  <a:gd name="adj" fmla="val 7611"/>
                </a:avLst>
              </a:prstGeom>
              <a:solidFill>
                <a:srgbClr val="FDB52D"/>
              </a:solidFill>
              <a:ln w="12700">
                <a:noFill/>
              </a:ln>
            </p:spPr>
            <p:txBody>
              <a:bodyPr lIns="0" tIns="0" rIns="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2020EF3-9E19-B4BA-5B3F-7F49AA7BF8B4}"/>
                  </a:ext>
                </a:extLst>
              </p:cNvPr>
              <p:cNvSpPr/>
              <p:nvPr/>
            </p:nvSpPr>
            <p:spPr>
              <a:xfrm>
                <a:off x="457200" y="1564957"/>
                <a:ext cx="2021833" cy="5000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fr-FR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10.20/123:</a:t>
                </a:r>
                <a:endParaRPr lang="en-US" sz="3733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A0E3BEE-1EEC-8B7E-DE03-BD549F83F5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2032" y="971550"/>
                  <a:ext cx="9055768" cy="93092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>
                  <a:spAutoFit/>
                </a:bodyPr>
                <a:lstStyle/>
                <a:p>
                  <a:pPr algn="just" defTabSz="91437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                          Tính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diện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tích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xung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quanh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của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hình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chóp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tam giác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đều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, hình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chóp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tứ giác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đều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trong Hình </a:t>
                  </a:r>
                  <a14:m>
                    <m:oMath xmlns:m="http://schemas.openxmlformats.org/officeDocument/2006/math">
                      <m:r>
                        <a:rPr lang="en-US" sz="3733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10</m:t>
                      </m:r>
                      <m:r>
                        <a:rPr lang="en-US" sz="3733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.</m:t>
                      </m:r>
                      <m:r>
                        <a:rPr lang="en-US" sz="3733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36</m:t>
                      </m:r>
                    </m:oMath>
                  </a14:m>
                  <a:endPara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A0E3BEE-1EEC-8B7E-DE03-BD549F83F5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32" y="971550"/>
                  <a:ext cx="9055768" cy="930928"/>
                </a:xfrm>
                <a:prstGeom prst="rect">
                  <a:avLst/>
                </a:prstGeom>
                <a:blipFill>
                  <a:blip r:embed="rId5"/>
                  <a:stretch>
                    <a:fillRect l="-1667" t="-8333" r="-1667" b="-1813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D240FA5-D3D9-6A17-9BE5-64B2220DC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6618" y="2638240"/>
            <a:ext cx="3642431" cy="38192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18F631-CAC7-84F8-ABD9-92A2AA73AF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290" y="2522220"/>
            <a:ext cx="3497580" cy="4335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1EF5A-6B0E-3C80-B62B-F2188B96C71D}"/>
              </a:ext>
            </a:extLst>
          </p:cNvPr>
          <p:cNvSpPr txBox="1"/>
          <p:nvPr/>
        </p:nvSpPr>
        <p:spPr>
          <a:xfrm>
            <a:off x="3789680" y="6289040"/>
            <a:ext cx="2672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Hình 10.36 a; b</a:t>
            </a:r>
            <a:endParaRPr lang="vi-VN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3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751C33-F221-E2A4-F008-9653B7F5B453}"/>
              </a:ext>
            </a:extLst>
          </p:cNvPr>
          <p:cNvGrpSpPr/>
          <p:nvPr/>
        </p:nvGrpSpPr>
        <p:grpSpPr>
          <a:xfrm>
            <a:off x="1" y="-533399"/>
            <a:ext cx="10871200" cy="1229677"/>
            <a:chOff x="1" y="-331708"/>
            <a:chExt cx="8153400" cy="9222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0D0678-5134-13D5-1987-BC97BB417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-331708"/>
              <a:ext cx="8153400" cy="92225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6DB643-99CD-093F-300B-55D683986C1E}"/>
                </a:ext>
              </a:extLst>
            </p:cNvPr>
            <p:cNvSpPr txBox="1"/>
            <p:nvPr/>
          </p:nvSpPr>
          <p:spPr>
            <a:xfrm>
              <a:off x="324465" y="99469"/>
              <a:ext cx="7600335" cy="43858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 50: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 TẬP CUỐI CHƯƠNG X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CEA555DC-DC5F-00BA-03B2-9BB9DBD6B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708" y="58153"/>
              <a:ext cx="447639" cy="447639"/>
            </a:xfrm>
            <a:prstGeom prst="rect">
              <a:avLst/>
            </a:prstGeom>
          </p:spPr>
        </p:pic>
      </p:grpSp>
      <p:grpSp>
        <p:nvGrpSpPr>
          <p:cNvPr id="21" name="Group 20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0653EE-2520-308C-AEE4-5DF65D402320}"/>
              </a:ext>
            </a:extLst>
          </p:cNvPr>
          <p:cNvGrpSpPr/>
          <p:nvPr/>
        </p:nvGrpSpPr>
        <p:grpSpPr>
          <a:xfrm>
            <a:off x="5349" y="1295402"/>
            <a:ext cx="12085052" cy="1241238"/>
            <a:chOff x="4011" y="971550"/>
            <a:chExt cx="9063789" cy="9309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226F33B-35BF-E422-4859-25F2549C6E88}"/>
                </a:ext>
              </a:extLst>
            </p:cNvPr>
            <p:cNvGrpSpPr/>
            <p:nvPr/>
          </p:nvGrpSpPr>
          <p:grpSpPr>
            <a:xfrm>
              <a:off x="4011" y="981640"/>
              <a:ext cx="2309767" cy="500090"/>
              <a:chOff x="457200" y="1564957"/>
              <a:chExt cx="2021833" cy="500090"/>
            </a:xfrm>
          </p:grpSpPr>
          <p:sp>
            <p:nvSpPr>
              <p:cNvPr id="13" name="MH_Number_1">
                <a:extLst>
                  <a:ext uri="{FF2B5EF4-FFF2-40B4-BE49-F238E27FC236}">
                    <a16:creationId xmlns:a16="http://schemas.microsoft.com/office/drawing/2014/main" id="{ED25DB84-5C38-447E-FD6D-0F1D926F8682}"/>
                  </a:ext>
                </a:extLst>
              </p:cNvPr>
              <p:cNvSpPr/>
              <p:nvPr/>
            </p:nvSpPr>
            <p:spPr>
              <a:xfrm>
                <a:off x="506356" y="1600200"/>
                <a:ext cx="1951873" cy="444060"/>
              </a:xfrm>
              <a:prstGeom prst="roundRect">
                <a:avLst>
                  <a:gd name="adj" fmla="val 7611"/>
                </a:avLst>
              </a:prstGeom>
              <a:solidFill>
                <a:srgbClr val="FDB52D"/>
              </a:solidFill>
              <a:ln w="12700">
                <a:noFill/>
              </a:ln>
            </p:spPr>
            <p:txBody>
              <a:bodyPr lIns="0" tIns="0" rIns="0" bIns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2020EF3-9E19-B4BA-5B3F-7F49AA7BF8B4}"/>
                  </a:ext>
                </a:extLst>
              </p:cNvPr>
              <p:cNvSpPr/>
              <p:nvPr/>
            </p:nvSpPr>
            <p:spPr>
              <a:xfrm>
                <a:off x="457200" y="1564957"/>
                <a:ext cx="2021833" cy="5000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3733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fr-FR" sz="3733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10.20/123:</a:t>
                </a:r>
                <a:endParaRPr lang="en-US" sz="3733" dirty="0">
                  <a:solidFill>
                    <a:prstClr val="white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A0E3BEE-1EEC-8B7E-DE03-BD549F83F5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2032" y="971550"/>
                  <a:ext cx="9055768" cy="93092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>
                  <a:spAutoFit/>
                </a:bodyPr>
                <a:lstStyle/>
                <a:p>
                  <a:pPr algn="just" defTabSz="91437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                         Tính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diện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tích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xung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quanh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của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hình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chóp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tam giác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đều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, hình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chóp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tứ giác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đều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trong Hình </a:t>
                  </a:r>
                  <a14:m>
                    <m:oMath xmlns:m="http://schemas.openxmlformats.org/officeDocument/2006/math">
                      <m:r>
                        <a:rPr lang="en-US" sz="3733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10.36</m:t>
                      </m:r>
                    </m:oMath>
                  </a14:m>
                  <a:endPara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A0E3BEE-1EEC-8B7E-DE03-BD549F83F5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32" y="971550"/>
                  <a:ext cx="9055768" cy="930928"/>
                </a:xfrm>
                <a:prstGeom prst="rect">
                  <a:avLst/>
                </a:prstGeom>
                <a:blipFill>
                  <a:blip r:embed="rId6"/>
                  <a:stretch>
                    <a:fillRect l="-1667" t="-8867" r="-1667" b="-1822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12C4270-3483-8FBB-6329-858226F1F453}"/>
                  </a:ext>
                </a:extLst>
              </p:cNvPr>
              <p:cNvSpPr txBox="1"/>
              <p:nvPr/>
            </p:nvSpPr>
            <p:spPr>
              <a:xfrm>
                <a:off x="1125621" y="2823231"/>
                <a:ext cx="9855200" cy="259532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động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8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trong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7</m:t>
                    </m:r>
                  </m:oMath>
                </a14:m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733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</m:t>
                    </m:r>
                  </m:oMath>
                </a14:m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</m:t>
                    </m:r>
                  </m:oMath>
                </a14:m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10.20</m:t>
                    </m:r>
                  </m:oMath>
                </a14:m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hình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10.36</m:t>
                    </m:r>
                    <m:r>
                      <a:rPr lang="en-US" sz="3733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 </m:t>
                    </m:r>
                    <m:r>
                      <a:rPr lang="en-US" sz="37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37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</m:t>
                    </m:r>
                  </m:oMath>
                </a14:m>
                <a:endParaRPr lang="en-US" sz="3733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5</m:t>
                    </m:r>
                  </m:oMath>
                </a14:m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8</m:t>
                    </m:r>
                  </m:oMath>
                </a14:m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10.20</m:t>
                    </m:r>
                  </m:oMath>
                </a14:m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hình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10.36</m:t>
                    </m:r>
                    <m:r>
                      <a:rPr lang="en-US" sz="3733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 </m:t>
                    </m:r>
                    <m:r>
                      <a:rPr lang="en-US" sz="37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sz="37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</m:t>
                    </m:r>
                  </m:oMath>
                </a14:m>
                <a:endParaRPr lang="en-US" sz="3733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12C4270-3483-8FBB-6329-858226F1F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621" y="2823231"/>
                <a:ext cx="9855200" cy="2595326"/>
              </a:xfrm>
              <a:prstGeom prst="rect">
                <a:avLst/>
              </a:prstGeom>
              <a:blipFill>
                <a:blip r:embed="rId7"/>
                <a:stretch>
                  <a:fillRect l="-2042" t="-3991" b="-82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dong ho 7 ph" descr="OPL20U25GSXzBJYl68kk8uQGfFKzs7yb1M4KJWUiLk6ZEvGF+qCIPSnY57AbBFCvTW2023.15.11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0233294D-5CD7-C4D7-1C2A-64D3AF0805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4400" y="5562600"/>
            <a:ext cx="2133600" cy="1004621"/>
          </a:xfrm>
          <a:prstGeom prst="rect">
            <a:avLst/>
          </a:prstGeom>
        </p:spPr>
      </p:pic>
      <p:sp>
        <p:nvSpPr>
          <p:cNvPr id="15" name="Rounded Rectangle 4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6FD238-CE29-8860-AE35-52A780772755}"/>
              </a:ext>
            </a:extLst>
          </p:cNvPr>
          <p:cNvSpPr/>
          <p:nvPr/>
        </p:nvSpPr>
        <p:spPr>
          <a:xfrm>
            <a:off x="101600" y="752658"/>
            <a:ext cx="6908800" cy="542743"/>
          </a:xfrm>
          <a:prstGeom prst="roundRect">
            <a:avLst/>
          </a:prstGeom>
          <a:solidFill>
            <a:srgbClr val="66B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751C33-F221-E2A4-F008-9653B7F5B453}"/>
              </a:ext>
            </a:extLst>
          </p:cNvPr>
          <p:cNvGrpSpPr/>
          <p:nvPr/>
        </p:nvGrpSpPr>
        <p:grpSpPr>
          <a:xfrm>
            <a:off x="1" y="-431800"/>
            <a:ext cx="9143999" cy="1082788"/>
            <a:chOff x="1" y="-331708"/>
            <a:chExt cx="8153400" cy="9222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0D0678-5134-13D5-1987-BC97BB417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331708"/>
              <a:ext cx="8153400" cy="92225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6DB643-99CD-093F-300B-55D683986C1E}"/>
                </a:ext>
              </a:extLst>
            </p:cNvPr>
            <p:cNvSpPr txBox="1"/>
            <p:nvPr/>
          </p:nvSpPr>
          <p:spPr>
            <a:xfrm>
              <a:off x="324465" y="69721"/>
              <a:ext cx="7600335" cy="49807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 50: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 TẬP CUỐI CHƯƠNG X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CEA555DC-DC5F-00BA-03B2-9BB9DBD6B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708" y="58153"/>
              <a:ext cx="447639" cy="44763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AF5669-F42B-485C-B9FC-9F8FD6E67E1A}"/>
                  </a:ext>
                </a:extLst>
              </p:cNvPr>
              <p:cNvSpPr txBox="1"/>
              <p:nvPr/>
            </p:nvSpPr>
            <p:spPr>
              <a:xfrm>
                <a:off x="101600" y="551478"/>
                <a:ext cx="10160000" cy="55467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400"/>
                  </a:spcBef>
                </a:pPr>
                <a:r>
                  <a:rPr lang="da-DK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 </a:t>
                </a:r>
                <a14:m>
                  <m:oMath xmlns:m="http://schemas.openxmlformats.org/officeDocument/2006/math"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10.36</m:t>
                    </m:r>
                    <m:r>
                      <m:rPr>
                        <m:nor/>
                      </m:rPr>
                      <a:rPr lang="da-DK" sz="32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m:t> 					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spcBef>
                    <a:spcPts val="400"/>
                  </a:spcBef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𝐵𝐻</m:t>
                    </m:r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𝐵𝐴</m:t>
                        </m:r>
                      </m:num>
                      <m:den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12</m:t>
                        </m:r>
                      </m:num>
                      <m:den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=6</m:t>
                    </m:r>
                  </m:oMath>
                </a14:m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(đvđd)</a:t>
                </a:r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spcBef>
                    <a:spcPts val="400"/>
                  </a:spcBef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𝛥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𝐷𝐻𝐵</m:t>
                    </m:r>
                  </m:oMath>
                </a14:m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𝐻</m:t>
                    </m:r>
                  </m:oMath>
                </a14:m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có</a:t>
                </a:r>
              </a:p>
              <a:p>
                <a:pPr algn="ctr">
                  <a:spcBef>
                    <a:spcPts val="400"/>
                  </a:spcBef>
                </a:pPr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𝐷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</m:t>
                        </m:r>
                      </m:e>
                      <m:sup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𝐷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𝐻</m:t>
                        </m:r>
                      </m:e>
                      <m:sup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𝐻</m:t>
                        </m:r>
                      </m:e>
                      <m:sup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(định lý Pythagore)</a:t>
                </a:r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spcBef>
                    <a:spcPts val="400"/>
                  </a:spcBef>
                </a:pPr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𝐻</m:t>
                        </m:r>
                      </m:e>
                      <m:sup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𝐷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</m:t>
                        </m:r>
                      </m:e>
                      <m:sup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𝐻</m:t>
                        </m:r>
                      </m:e>
                      <m:sup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=28</m:t>
                    </m:r>
                  </m:oMath>
                </a14:m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ctr">
                  <a:spcBef>
                    <a:spcPts val="400"/>
                  </a:spcBef>
                </a:pPr>
                <a14:m>
                  <m:oMath xmlns:m="http://schemas.openxmlformats.org/officeDocument/2006/math"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𝐵𝐻</m:t>
                    </m:r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28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(đvđd)</a:t>
                </a:r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spcBef>
                    <a:spcPts val="400"/>
                  </a:spcBef>
                </a:pPr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Nửa chu vi đáy là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𝑝</m:t>
                    </m:r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da-DK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.12.3</m:t>
                    </m:r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=18</m:t>
                    </m:r>
                  </m:oMath>
                </a14:m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(đvđd)</a:t>
                </a:r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spcBef>
                    <a:spcPts val="400"/>
                  </a:spcBef>
                </a:pPr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Diện tích xung quanh của hình chóp tam giác đều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𝐷</m:t>
                    </m:r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là</a:t>
                </a:r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ctr">
                  <a:spcBef>
                    <a:spcPts val="4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𝑥𝑞</m:t>
                        </m:r>
                      </m:sub>
                    </m:sSub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𝑝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=18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28</m:t>
                        </m:r>
                      </m:e>
                    </m:rad>
                  </m:oMath>
                </a14:m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(đvdt)</a:t>
                </a:r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AF5669-F42B-485C-B9FC-9F8FD6E67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" y="551478"/>
                <a:ext cx="10160000" cy="5546711"/>
              </a:xfrm>
              <a:prstGeom prst="rect">
                <a:avLst/>
              </a:prstGeom>
              <a:blipFill>
                <a:blip r:embed="rId4"/>
                <a:stretch>
                  <a:fillRect l="-1561" t="-440" b="-175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FB1361-819A-0C14-CD5E-65E8CD87B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2784" y="714271"/>
            <a:ext cx="3507232" cy="415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1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5.11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325619"/>
            <a:ext cx="9169580" cy="5151636"/>
          </a:xfrm>
          <a:prstGeom prst="rect">
            <a:avLst/>
          </a:prstGeom>
        </p:spPr>
      </p:pic>
      <p:pic>
        <p:nvPicPr>
          <p:cNvPr id="5" name="Picture 3" descr="OPL20U25GSXzBJYl68kk8uQGfFKzs7yb1M4KJWUiLk6ZEvGF+qCIPSnY57AbBFCvTW2023.15.11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1" y="5122945"/>
            <a:ext cx="6875876" cy="152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 descr="OPL20U25GSXzBJYl68kk8uQGfFKzs7yb1M4KJWUiLk6ZEvGF+qCIPSnY57AbBFCvTW2023.15.116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4724402" y="5524045"/>
            <a:ext cx="53082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189"/>
            <a:r>
              <a:rPr lang="en-US" sz="3200" b="1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itchFamily="18" charset="0"/>
              </a:rPr>
              <a:t>THỬ TÀI TRẠNG TÍ</a:t>
            </a:r>
          </a:p>
        </p:txBody>
      </p:sp>
      <p:pic>
        <p:nvPicPr>
          <p:cNvPr id="7" name="Picture 6" descr="OPL20U25GSXzBJYl68kk8uQGfFKzs7yb1M4KJWUiLk6ZEvGF+qCIPSnY57AbBFCvTW2023.15.116+K4lPs7H94VUqPe2XwIsfPRnrXQE//QTEXxb8/8N4CNc6FpgZahzpTjFhMzSA7T/nHJa11DE8Ng2TP3iAmRczFlmslSuUNOgUeb6yRvs0=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581" y="163433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6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751C33-F221-E2A4-F008-9653B7F5B453}"/>
              </a:ext>
            </a:extLst>
          </p:cNvPr>
          <p:cNvGrpSpPr/>
          <p:nvPr/>
        </p:nvGrpSpPr>
        <p:grpSpPr>
          <a:xfrm>
            <a:off x="1" y="-409577"/>
            <a:ext cx="9347199" cy="1016000"/>
            <a:chOff x="1" y="-331708"/>
            <a:chExt cx="8153400" cy="9222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0D0678-5134-13D5-1987-BC97BB417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331708"/>
              <a:ext cx="8153400" cy="92225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6DB643-99CD-093F-300B-55D683986C1E}"/>
                </a:ext>
              </a:extLst>
            </p:cNvPr>
            <p:cNvSpPr txBox="1"/>
            <p:nvPr/>
          </p:nvSpPr>
          <p:spPr>
            <a:xfrm>
              <a:off x="324465" y="53350"/>
              <a:ext cx="7600336" cy="5308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 50: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 TẬP CUỐI CHƯƠNG X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CEA555DC-DC5F-00BA-03B2-9BB9DBD6B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708" y="58153"/>
              <a:ext cx="447639" cy="44763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AF5669-F42B-485C-B9FC-9F8FD6E67E1A}"/>
                  </a:ext>
                </a:extLst>
              </p:cNvPr>
              <p:cNvSpPr txBox="1"/>
              <p:nvPr/>
            </p:nvSpPr>
            <p:spPr>
              <a:xfrm>
                <a:off x="101600" y="899706"/>
                <a:ext cx="10160000" cy="51365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da-DK" sz="3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 </a:t>
                </a:r>
                <a14:m>
                  <m:oMath xmlns:m="http://schemas.openxmlformats.org/officeDocument/2006/math"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10.36</m:t>
                    </m:r>
                    <m:r>
                      <m:rPr>
                        <m:nor/>
                      </m:rPr>
                      <a:rPr lang="da-DK" sz="32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m:t> 					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</m:oMath>
                </a14:m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𝐻𝐷</m:t>
                    </m:r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𝐶𝐷</m:t>
                        </m:r>
                      </m:num>
                      <m:den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num>
                      <m:den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=5</m:t>
                    </m:r>
                  </m:oMath>
                </a14:m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(đvđd)</a:t>
                </a:r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Trong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𝛥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𝑆𝐻𝐷</m:t>
                    </m:r>
                  </m:oMath>
                </a14:m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𝐻</m:t>
                    </m:r>
                  </m:oMath>
                </a14:m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có</a:t>
                </a:r>
              </a:p>
              <a:p>
                <a:pPr algn="ctr"/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𝐻</m:t>
                        </m:r>
                      </m:e>
                      <m:sup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𝐻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(định lý Pythagore)</a:t>
                </a:r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𝐻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𝐻</m:t>
                        </m:r>
                      </m:e>
                      <m:sup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=119</m:t>
                    </m:r>
                  </m:oMath>
                </a14:m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𝐻𝐷</m:t>
                    </m:r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119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(đvđd)</a:t>
                </a:r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Nửa chu vi đáy là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𝑝</m:t>
                    </m:r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da-DK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da-DK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.10.4</m:t>
                    </m:r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=20</m:t>
                    </m:r>
                  </m:oMath>
                </a14:m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(đvđd)</a:t>
                </a:r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Diện tích xung quanh của hình chóp tứ giác đều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da-DK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</m:oMath>
                </a14:m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là</a:t>
                </a:r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𝑥𝑞</m:t>
                        </m:r>
                      </m:sub>
                    </m:sSub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𝑝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𝑑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=20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119</m:t>
                        </m:r>
                      </m:e>
                    </m:rad>
                  </m:oMath>
                </a14:m>
                <a:r>
                  <a:rPr lang="da-DK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(đvdt)</a:t>
                </a:r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AF5669-F42B-485C-B9FC-9F8FD6E67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" y="899706"/>
                <a:ext cx="10160000" cy="5136599"/>
              </a:xfrm>
              <a:prstGeom prst="rect">
                <a:avLst/>
              </a:prstGeom>
              <a:blipFill>
                <a:blip r:embed="rId4"/>
                <a:stretch>
                  <a:fillRect l="-1561" t="-475" b="-213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B6AB9D5-E3F6-93AD-4C9E-FF7C5DD04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418" y="513050"/>
            <a:ext cx="3642431" cy="381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9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751C33-F221-E2A4-F008-9653B7F5B453}"/>
              </a:ext>
            </a:extLst>
          </p:cNvPr>
          <p:cNvGrpSpPr/>
          <p:nvPr/>
        </p:nvGrpSpPr>
        <p:grpSpPr>
          <a:xfrm>
            <a:off x="1" y="-533399"/>
            <a:ext cx="10871200" cy="1229677"/>
            <a:chOff x="1" y="-331708"/>
            <a:chExt cx="8153400" cy="9222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0D0678-5134-13D5-1987-BC97BB417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331708"/>
              <a:ext cx="8153400" cy="92225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6DB643-99CD-093F-300B-55D683986C1E}"/>
                </a:ext>
              </a:extLst>
            </p:cNvPr>
            <p:cNvSpPr txBox="1"/>
            <p:nvPr/>
          </p:nvSpPr>
          <p:spPr>
            <a:xfrm>
              <a:off x="324465" y="99469"/>
              <a:ext cx="7600335" cy="43858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 50: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 TẬP CUỐI CHƯƠNG X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CEA555DC-DC5F-00BA-03B2-9BB9DBD6B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708" y="58153"/>
              <a:ext cx="447639" cy="447639"/>
            </a:xfrm>
            <a:prstGeom prst="rect">
              <a:avLst/>
            </a:prstGeom>
          </p:spPr>
        </p:pic>
      </p:grpSp>
      <p:grpSp>
        <p:nvGrpSpPr>
          <p:cNvPr id="21" name="Group 20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0653EE-2520-308C-AEE4-5DF65D402320}"/>
              </a:ext>
            </a:extLst>
          </p:cNvPr>
          <p:cNvGrpSpPr/>
          <p:nvPr/>
        </p:nvGrpSpPr>
        <p:grpSpPr>
          <a:xfrm>
            <a:off x="268800" y="1545589"/>
            <a:ext cx="6944800" cy="4742560"/>
            <a:chOff x="50102" y="362999"/>
            <a:chExt cx="7545302" cy="3556920"/>
          </a:xfrm>
        </p:grpSpPr>
        <p:sp>
          <p:nvSpPr>
            <p:cNvPr id="13" name="MH_Number_1">
              <a:extLst>
                <a:ext uri="{FF2B5EF4-FFF2-40B4-BE49-F238E27FC236}">
                  <a16:creationId xmlns:a16="http://schemas.microsoft.com/office/drawing/2014/main" id="{ED25DB84-5C38-447E-FD6D-0F1D926F8682}"/>
                </a:ext>
              </a:extLst>
            </p:cNvPr>
            <p:cNvSpPr/>
            <p:nvPr/>
          </p:nvSpPr>
          <p:spPr>
            <a:xfrm>
              <a:off x="50102" y="362999"/>
              <a:ext cx="3311554" cy="499468"/>
            </a:xfrm>
            <a:prstGeom prst="roundRect">
              <a:avLst>
                <a:gd name="adj" fmla="val 7611"/>
              </a:avLst>
            </a:prstGeom>
            <a:solidFill>
              <a:srgbClr val="FDB52D"/>
            </a:solidFill>
            <a:ln w="12700">
              <a:noFill/>
            </a:ln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3733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fr-FR" sz="3733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10.22/124:</a:t>
              </a:r>
              <a:endParaRPr lang="en-US" sz="3733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A0E3BEE-1EEC-8B7E-DE03-BD549F83F5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1168" y="403957"/>
                  <a:ext cx="7424236" cy="3515962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>
                  <a:spAutoFit/>
                </a:bodyPr>
                <a:lstStyle/>
                <a:p>
                  <a:pPr algn="just" defTabSz="91437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                       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Từ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một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khúc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gỗ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hình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lập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phương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cạnh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733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30</m:t>
                      </m:r>
                      <m:r>
                        <a:rPr lang="en-US" sz="3733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733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cm</m:t>
                      </m:r>
                      <m:r>
                        <a:rPr lang="en-US" sz="3733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</m:oMath>
                  </a14:m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người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ta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cắt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đi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một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phần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gỗ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để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được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phần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còn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lại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là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một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hình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chóp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tứ giác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đều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có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đáy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là hình vuông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cạnh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733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30</m:t>
                      </m:r>
                      <m:r>
                        <a:rPr lang="en-US" sz="3733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733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cm</m:t>
                      </m:r>
                    </m:oMath>
                  </a14:m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và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chiều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cao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của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hình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chóp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cũng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bằng </a:t>
                  </a:r>
                  <a14:m>
                    <m:oMath xmlns:m="http://schemas.openxmlformats.org/officeDocument/2006/math">
                      <m:r>
                        <a:rPr lang="en-US" sz="3733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30</m:t>
                      </m:r>
                      <m:r>
                        <a:rPr lang="en-US" sz="3733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733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cm</m:t>
                      </m:r>
                    </m:oMath>
                  </a14:m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. Tính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thể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tích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của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phần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gỗ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bị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cắt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3733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đi</a:t>
                  </a:r>
                  <a:r>
                    <a:rPr lang="en-US" sz="3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A0E3BEE-1EEC-8B7E-DE03-BD549F83F5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168" y="403957"/>
                  <a:ext cx="7424236" cy="3515962"/>
                </a:xfrm>
                <a:prstGeom prst="rect">
                  <a:avLst/>
                </a:prstGeom>
                <a:blipFill>
                  <a:blip r:embed="rId4"/>
                  <a:stretch>
                    <a:fillRect l="-2855" t="-2341" r="-2944" b="-403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4F0FFD1-2FCF-F47D-4788-930028211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212" y="1600201"/>
            <a:ext cx="5041601" cy="4418887"/>
          </a:xfrm>
          <a:prstGeom prst="rect">
            <a:avLst/>
          </a:prstGeom>
        </p:spPr>
      </p:pic>
      <p:sp>
        <p:nvSpPr>
          <p:cNvPr id="16" name="Rounded Rectangle 4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AD89C2-8B86-C4AE-251A-3F7EB3697AB0}"/>
              </a:ext>
            </a:extLst>
          </p:cNvPr>
          <p:cNvSpPr/>
          <p:nvPr/>
        </p:nvSpPr>
        <p:spPr>
          <a:xfrm>
            <a:off x="288760" y="811801"/>
            <a:ext cx="4486441" cy="542743"/>
          </a:xfrm>
          <a:prstGeom prst="roundRect">
            <a:avLst/>
          </a:prstGeom>
          <a:solidFill>
            <a:srgbClr val="66B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79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56DEA0E-C39F-A571-3098-25411D6547D9}"/>
                  </a:ext>
                </a:extLst>
              </p:cNvPr>
              <p:cNvSpPr txBox="1"/>
              <p:nvPr/>
            </p:nvSpPr>
            <p:spPr>
              <a:xfrm>
                <a:off x="82107" y="406161"/>
                <a:ext cx="12027787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                          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Gọi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thể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tích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phần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gỗ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bị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cắt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đi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,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thể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tích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hình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lập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phương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da-DK" sz="3200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da-DK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a-DK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da-DK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da-DK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thể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tích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hình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chóp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tứ giác </a:t>
                </a:r>
                <a:r>
                  <a:rPr lang="da-DK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da-DK" sz="32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da-DK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lần lượt là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𝑉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;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a-DK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56DEA0E-C39F-A571-3098-25411D654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7" y="406161"/>
                <a:ext cx="12027787" cy="1569660"/>
              </a:xfrm>
              <a:prstGeom prst="rect">
                <a:avLst/>
              </a:prstGeom>
              <a:blipFill>
                <a:blip r:embed="rId2"/>
                <a:stretch>
                  <a:fillRect l="-1266" t="-5447" r="-1266" b="-1167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32E6BD0B-CED9-8FED-B459-FB7C8214D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841" y="2379797"/>
            <a:ext cx="5109279" cy="4478204"/>
          </a:xfrm>
          <a:prstGeom prst="rect">
            <a:avLst/>
          </a:prstGeom>
        </p:spPr>
      </p:pic>
      <p:sp>
        <p:nvSpPr>
          <p:cNvPr id="20" name="MH_Number_1">
            <a:extLst>
              <a:ext uri="{FF2B5EF4-FFF2-40B4-BE49-F238E27FC236}">
                <a16:creationId xmlns:a16="http://schemas.microsoft.com/office/drawing/2014/main" id="{71F6931C-427C-9FAC-C1FB-51D7DB3D7052}"/>
              </a:ext>
            </a:extLst>
          </p:cNvPr>
          <p:cNvSpPr/>
          <p:nvPr/>
        </p:nvSpPr>
        <p:spPr>
          <a:xfrm>
            <a:off x="82108" y="398520"/>
            <a:ext cx="2887417" cy="592080"/>
          </a:xfrm>
          <a:prstGeom prst="roundRect">
            <a:avLst>
              <a:gd name="adj" fmla="val 7611"/>
            </a:avLst>
          </a:prstGeom>
          <a:solidFill>
            <a:srgbClr val="FDB52D"/>
          </a:solidFill>
          <a:ln w="12700">
            <a:noFill/>
          </a:ln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fr-FR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10.22/T124:</a:t>
            </a:r>
            <a:endParaRPr 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02CE4A-1CC6-E11A-55F6-82DC027951C7}"/>
              </a:ext>
            </a:extLst>
          </p:cNvPr>
          <p:cNvGrpSpPr/>
          <p:nvPr/>
        </p:nvGrpSpPr>
        <p:grpSpPr>
          <a:xfrm>
            <a:off x="101600" y="-533400"/>
            <a:ext cx="10871200" cy="1065770"/>
            <a:chOff x="1" y="-331708"/>
            <a:chExt cx="8153400" cy="92225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8CB6B07-E840-B497-D2E6-0F8B55DB8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-331708"/>
              <a:ext cx="8153400" cy="92225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220B1A-93C7-78DF-A712-EB8912A59B55}"/>
                </a:ext>
              </a:extLst>
            </p:cNvPr>
            <p:cNvSpPr txBox="1"/>
            <p:nvPr/>
          </p:nvSpPr>
          <p:spPr>
            <a:xfrm>
              <a:off x="324465" y="101226"/>
              <a:ext cx="7600335" cy="43506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67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 50: </a:t>
              </a:r>
              <a:r>
                <a:rPr lang="en-US" sz="2667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 TẬP CUỐI CHƯƠNG X</a:t>
              </a:r>
            </a:p>
          </p:txBody>
        </p: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E8C2EAC2-7DBB-7C88-D90D-0AC52CA14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708" y="58153"/>
              <a:ext cx="447639" cy="44763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8F2185C-61C4-351B-5383-8A4A66EEF97A}"/>
                  </a:ext>
                </a:extLst>
              </p:cNvPr>
              <p:cNvSpPr txBox="1"/>
              <p:nvPr/>
            </p:nvSpPr>
            <p:spPr>
              <a:xfrm>
                <a:off x="1966976" y="2084645"/>
                <a:ext cx="2698656" cy="590304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lIns="0" tIns="0" rIns="0" bIns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𝑉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8F2185C-61C4-351B-5383-8A4A66EEF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976" y="2084645"/>
                <a:ext cx="2698656" cy="59030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D6EC1E-3EE5-931B-DA50-5DC94C9AA78A}"/>
                  </a:ext>
                </a:extLst>
              </p:cNvPr>
              <p:cNvSpPr txBox="1"/>
              <p:nvPr/>
            </p:nvSpPr>
            <p:spPr>
              <a:xfrm>
                <a:off x="119699" y="3256781"/>
                <a:ext cx="2177953" cy="1004324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lIns="0" tIns="0" rIns="0" bIns="0" anchor="ctr" anchorCtr="0">
                <a:no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467" i="1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346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da-DK" sz="3467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D6EC1E-3EE5-931B-DA50-5DC94C9AA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99" y="3256781"/>
                <a:ext cx="2177953" cy="100432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B66C45-2CE4-36B0-C8C4-DADAA628AC04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1188691" y="2674949"/>
            <a:ext cx="2127613" cy="58729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59A7D8-AF15-A9D6-3F16-AB3E2739EB92}"/>
                  </a:ext>
                </a:extLst>
              </p:cNvPr>
              <p:cNvSpPr txBox="1"/>
              <p:nvPr/>
            </p:nvSpPr>
            <p:spPr>
              <a:xfrm>
                <a:off x="3986631" y="3124398"/>
                <a:ext cx="2385256" cy="1108530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lIns="0" tIns="0" rIns="0" bIns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467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467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467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Box 28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59A7D8-AF15-A9D6-3F16-AB3E2739E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631" y="3124398"/>
                <a:ext cx="2385256" cy="110853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13D6BDC-DDE1-A624-5D45-B65686DAC3A9}"/>
              </a:ext>
            </a:extLst>
          </p:cNvPr>
          <p:cNvCxnSpPr>
            <a:cxnSpLocks/>
            <a:stCxn id="29" idx="0"/>
            <a:endCxn id="25" idx="2"/>
          </p:cNvCxnSpPr>
          <p:nvPr/>
        </p:nvCxnSpPr>
        <p:spPr>
          <a:xfrm flipH="1" flipV="1">
            <a:off x="3316304" y="2674949"/>
            <a:ext cx="1862955" cy="4494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F05542-04FB-C8F1-77B8-8B0F33E805AF}"/>
                  </a:ext>
                </a:extLst>
              </p:cNvPr>
              <p:cNvSpPr txBox="1"/>
              <p:nvPr/>
            </p:nvSpPr>
            <p:spPr>
              <a:xfrm>
                <a:off x="82107" y="4565192"/>
                <a:ext cx="2416768" cy="1166632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lIns="0" tIns="0" rIns="0" bIns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67" i="1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3467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467" i="1"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US" sz="3467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467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2" name="TextBox 31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F05542-04FB-C8F1-77B8-8B0F33E80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7" y="4565192"/>
                <a:ext cx="2416768" cy="1166632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DB1967-0F50-A2A7-7BFE-9345F1DB120F}"/>
              </a:ext>
            </a:extLst>
          </p:cNvPr>
          <p:cNvCxnSpPr>
            <a:cxnSpLocks/>
          </p:cNvCxnSpPr>
          <p:nvPr/>
        </p:nvCxnSpPr>
        <p:spPr>
          <a:xfrm flipV="1">
            <a:off x="1188691" y="4263440"/>
            <a:ext cx="0" cy="34497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7D214B-80A2-0A48-283E-02CA25E47699}"/>
                  </a:ext>
                </a:extLst>
              </p:cNvPr>
              <p:cNvSpPr txBox="1"/>
              <p:nvPr/>
            </p:nvSpPr>
            <p:spPr>
              <a:xfrm>
                <a:off x="5433058" y="4733629"/>
                <a:ext cx="2204911" cy="590304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lIns="0" tIns="0" rIns="0" bIns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67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467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467" i="1"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US" sz="3467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467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5" name="TextBox 34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7D214B-80A2-0A48-283E-02CA25E47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058" y="4733629"/>
                <a:ext cx="2204911" cy="590304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9D1597F-F4CC-830C-3E54-DDBC6B9B9D07}"/>
                  </a:ext>
                </a:extLst>
              </p:cNvPr>
              <p:cNvSpPr txBox="1"/>
              <p:nvPr/>
            </p:nvSpPr>
            <p:spPr>
              <a:xfrm>
                <a:off x="2637591" y="4733629"/>
                <a:ext cx="2638359" cy="590304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lIns="0" tIns="0" rIns="0" bIns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𝐴𝐵𝐶𝐷</m:t>
                          </m:r>
                        </m:sub>
                      </m:sSub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6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𝐵𝐶</m:t>
                          </m:r>
                        </m:e>
                        <m:sup>
                          <m:r>
                            <a:rPr lang="en-US" sz="3467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6" name="TextBox 35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9D1597F-F4CC-830C-3E54-DDBC6B9B9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591" y="4733629"/>
                <a:ext cx="2638359" cy="59030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E2C61E7-940D-DE97-475D-74457058D068}"/>
              </a:ext>
            </a:extLst>
          </p:cNvPr>
          <p:cNvCxnSpPr>
            <a:cxnSpLocks/>
            <a:stCxn id="36" idx="0"/>
            <a:endCxn id="29" idx="2"/>
          </p:cNvCxnSpPr>
          <p:nvPr/>
        </p:nvCxnSpPr>
        <p:spPr>
          <a:xfrm flipV="1">
            <a:off x="3956771" y="4232928"/>
            <a:ext cx="1222488" cy="50070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5D1FEE4-59EF-BC2A-FFC8-2E411DFA4F74}"/>
              </a:ext>
            </a:extLst>
          </p:cNvPr>
          <p:cNvCxnSpPr>
            <a:cxnSpLocks/>
            <a:endCxn id="29" idx="2"/>
          </p:cNvCxnSpPr>
          <p:nvPr/>
        </p:nvCxnSpPr>
        <p:spPr>
          <a:xfrm flipH="1" flipV="1">
            <a:off x="5179259" y="4232928"/>
            <a:ext cx="1483540" cy="50070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BC81163-F903-F613-A328-6965DC40E18F}"/>
                  </a:ext>
                </a:extLst>
              </p:cNvPr>
              <p:cNvSpPr txBox="1"/>
              <p:nvPr/>
            </p:nvSpPr>
            <p:spPr>
              <a:xfrm>
                <a:off x="2681741" y="5861535"/>
                <a:ext cx="2550059" cy="590304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lIns="0" tIns="0" rIns="0" bIns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67" i="1">
                          <a:latin typeface="Cambria Math" panose="02040503050406030204" pitchFamily="18" charset="0"/>
                        </a:rPr>
                        <m:t>𝐵𝐶</m:t>
                      </m:r>
                      <m:r>
                        <a:rPr lang="en-US" sz="3467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467" i="1"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US" sz="3467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467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TextBox 4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BC81163-F903-F613-A328-6965DC40E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741" y="5861535"/>
                <a:ext cx="2550059" cy="590304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70F5A8D-882E-5DE2-114C-16691486964C}"/>
              </a:ext>
            </a:extLst>
          </p:cNvPr>
          <p:cNvCxnSpPr>
            <a:cxnSpLocks/>
          </p:cNvCxnSpPr>
          <p:nvPr/>
        </p:nvCxnSpPr>
        <p:spPr>
          <a:xfrm flipV="1">
            <a:off x="3934663" y="5336147"/>
            <a:ext cx="20869" cy="48848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85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 animBg="1"/>
      <p:bldP spid="26" grpId="0" animBg="1"/>
      <p:bldP spid="29" grpId="0" animBg="1"/>
      <p:bldP spid="32" grpId="0" animBg="1"/>
      <p:bldP spid="35" grpId="0" animBg="1"/>
      <p:bldP spid="36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MH_Number_1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54F73C-0F0D-EFF8-E545-EDDF4820F541}"/>
              </a:ext>
            </a:extLst>
          </p:cNvPr>
          <p:cNvSpPr/>
          <p:nvPr/>
        </p:nvSpPr>
        <p:spPr>
          <a:xfrm>
            <a:off x="203200" y="664071"/>
            <a:ext cx="3352800" cy="592080"/>
          </a:xfrm>
          <a:prstGeom prst="roundRect">
            <a:avLst>
              <a:gd name="adj" fmla="val 7611"/>
            </a:avLst>
          </a:prstGeom>
          <a:solidFill>
            <a:srgbClr val="FDB52D"/>
          </a:solidFill>
          <a:ln w="12700">
            <a:noFill/>
          </a:ln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67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fr-FR" sz="3467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10.22/T124:</a:t>
            </a:r>
            <a:endParaRPr lang="en-US" sz="3467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67E2C6-A368-13D6-F1EB-0DB8DE88DDB1}"/>
                  </a:ext>
                </a:extLst>
              </p:cNvPr>
              <p:cNvSpPr txBox="1"/>
              <p:nvPr/>
            </p:nvSpPr>
            <p:spPr>
              <a:xfrm>
                <a:off x="1066800" y="1357751"/>
                <a:ext cx="10058400" cy="5393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da-DK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 tích của hình lập phương </a:t>
                </a:r>
                <a14:m>
                  <m:oMath xmlns:m="http://schemas.openxmlformats.org/officeDocument/2006/math">
                    <m:r>
                      <a:rPr lang="en-US" sz="34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  <m:r>
                      <a:rPr lang="da-DK" sz="34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sSup>
                      <m:sSupPr>
                        <m:ctrlPr>
                          <a:rPr lang="en-US" sz="3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</m:e>
                      <m:sup>
                        <m:r>
                          <a:rPr lang="da-DK" sz="3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</m:t>
                        </m:r>
                      </m:e>
                      <m:sup>
                        <m:r>
                          <a:rPr lang="da-DK" sz="3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𝐶</m:t>
                        </m:r>
                      </m:e>
                      <m:sup>
                        <m:r>
                          <a:rPr lang="da-DK" sz="3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da-DK" sz="3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a-DK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</a:t>
                </a:r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400"/>
                  </a:spcBef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da-DK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sSup>
                        <m:sSup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𝐵</m:t>
                          </m:r>
                        </m:e>
                        <m:sup>
                          <m:r>
                            <a:rPr lang="da-DK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sup>
                      </m:sSup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da-DK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30</m:t>
                          </m:r>
                        </m:e>
                        <m:sup>
                          <m:r>
                            <a:rPr lang="da-DK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sup>
                      </m:sSup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27000</m:t>
                      </m:r>
                      <m:r>
                        <m:rPr>
                          <m:nor/>
                        </m:rPr>
                        <a:rPr lang="da-DK" sz="3467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 </m:t>
                      </m:r>
                      <m:d>
                        <m:d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4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en-US" sz="34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da-DK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 tích đáy hình chóp tứ giác đều </a:t>
                </a:r>
                <a14:m>
                  <m:oMath xmlns:m="http://schemas.openxmlformats.org/officeDocument/2006/math">
                    <m:r>
                      <a:rPr lang="en-US" sz="34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da-DK" sz="34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34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</m:oMath>
                </a14:m>
                <a:r>
                  <a:rPr lang="da-DK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</a:t>
                </a:r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400"/>
                  </a:spcBef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𝐴𝐵𝐶𝐷</m:t>
                          </m:r>
                        </m:sub>
                      </m:sSub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</m:t>
                      </m:r>
                      <m:sSup>
                        <m:sSup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𝐶</m:t>
                          </m:r>
                        </m:e>
                        <m:sup>
                          <m:r>
                            <a:rPr lang="da-DK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da-DK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30</m:t>
                          </m:r>
                        </m:e>
                        <m:sup>
                          <m:r>
                            <a:rPr lang="da-DK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900</m:t>
                      </m:r>
                      <m:r>
                        <m:rPr>
                          <m:nor/>
                        </m:rPr>
                        <a:rPr lang="da-DK" sz="3467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 </m:t>
                      </m:r>
                      <m:d>
                        <m:d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4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en-US" sz="34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da-DK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 tích của hình chóp tứ giác đều </a:t>
                </a:r>
                <a14:m>
                  <m:oMath xmlns:m="http://schemas.openxmlformats.org/officeDocument/2006/math">
                    <m:r>
                      <a:rPr lang="en-US" sz="34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da-DK" sz="34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34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</m:oMath>
                </a14:m>
                <a:r>
                  <a:rPr lang="da-DK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</a:t>
                </a:r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400"/>
                  </a:spcBef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𝑆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h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34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  <m:r>
                        <a:rPr lang="en-US" sz="34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900</m:t>
                      </m:r>
                      <m:r>
                        <a:rPr lang="en-US" sz="34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  <m:r>
                        <a:rPr lang="en-US" sz="34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30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9000</m:t>
                      </m:r>
                      <m:d>
                        <m:d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4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en-US" sz="34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gỗ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bị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400"/>
                  </a:spcBef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𝑉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27000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9000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18000</m:t>
                      </m:r>
                      <m:d>
                        <m:d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4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en-US" sz="34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67E2C6-A368-13D6-F1EB-0DB8DE88D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357751"/>
                <a:ext cx="10058400" cy="5393336"/>
              </a:xfrm>
              <a:prstGeom prst="rect">
                <a:avLst/>
              </a:prstGeom>
              <a:blipFill>
                <a:blip r:embed="rId3"/>
                <a:stretch>
                  <a:fillRect l="-1697" t="-15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CEC06B4-2A89-A22C-29EB-8AEDDECF2F66}"/>
              </a:ext>
            </a:extLst>
          </p:cNvPr>
          <p:cNvGrpSpPr/>
          <p:nvPr/>
        </p:nvGrpSpPr>
        <p:grpSpPr>
          <a:xfrm>
            <a:off x="1" y="-533399"/>
            <a:ext cx="10871200" cy="1229677"/>
            <a:chOff x="1" y="-331708"/>
            <a:chExt cx="8153400" cy="9222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1A3A9B-5233-099C-4E80-AD027B346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-331708"/>
              <a:ext cx="8153400" cy="92225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52B889-805F-4EA3-7869-84ED3B3A83A4}"/>
                </a:ext>
              </a:extLst>
            </p:cNvPr>
            <p:cNvSpPr txBox="1"/>
            <p:nvPr/>
          </p:nvSpPr>
          <p:spPr>
            <a:xfrm>
              <a:off x="324465" y="99469"/>
              <a:ext cx="7600335" cy="43858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 50: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 TẬP CUỐI CHƯƠNG X</a:t>
              </a: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D34AEA79-8A38-AE5F-0165-7FB2D7183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708" y="58153"/>
              <a:ext cx="447639" cy="447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11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116+K4lPs7H94VUqPe2XwIsfPRnrXQE//QTEXxb8/8N4CNc6FpgZahzpTjFhMzSA7T/nHJa11DE8Ng2TP3iAmRczFlmslSuUNOgUeb6yRvs0="/>
          <p:cNvSpPr/>
          <p:nvPr/>
        </p:nvSpPr>
        <p:spPr>
          <a:xfrm>
            <a:off x="812800" y="685800"/>
            <a:ext cx="4314613" cy="424688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11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7" cy="2979963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116+K4lPs7H94VUqPe2XwIsfPRnrXQE//QTEXxb8/8N4CNc6FpgZahzpTjFhMzSA7T/nHJa11DE8Ng2TP3iAmRczFlmslSuUNOgUeb6yRvs0="/>
          <p:cNvSpPr txBox="1"/>
          <p:nvPr/>
        </p:nvSpPr>
        <p:spPr>
          <a:xfrm>
            <a:off x="5433453" y="2420197"/>
            <a:ext cx="3251200" cy="748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9400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751C33-F221-E2A4-F008-9653B7F5B453}"/>
              </a:ext>
            </a:extLst>
          </p:cNvPr>
          <p:cNvGrpSpPr/>
          <p:nvPr/>
        </p:nvGrpSpPr>
        <p:grpSpPr>
          <a:xfrm>
            <a:off x="1" y="-533399"/>
            <a:ext cx="10871200" cy="1229677"/>
            <a:chOff x="1" y="-331708"/>
            <a:chExt cx="8153400" cy="9222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0D0678-5134-13D5-1987-BC97BB417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331708"/>
              <a:ext cx="8153400" cy="92225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6DB643-99CD-093F-300B-55D683986C1E}"/>
                </a:ext>
              </a:extLst>
            </p:cNvPr>
            <p:cNvSpPr txBox="1"/>
            <p:nvPr/>
          </p:nvSpPr>
          <p:spPr>
            <a:xfrm>
              <a:off x="324465" y="99469"/>
              <a:ext cx="7600335" cy="43858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 50: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 TẬP CUỐI CHƯƠNG X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CEA555DC-DC5F-00BA-03B2-9BB9DBD6B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708" y="58153"/>
              <a:ext cx="447639" cy="447639"/>
            </a:xfrm>
            <a:prstGeom prst="rect">
              <a:avLst/>
            </a:prstGeom>
          </p:spPr>
        </p:pic>
      </p:grpSp>
      <p:grpSp>
        <p:nvGrpSpPr>
          <p:cNvPr id="21" name="Group 20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0653EE-2520-308C-AEE4-5DF65D402320}"/>
              </a:ext>
            </a:extLst>
          </p:cNvPr>
          <p:cNvGrpSpPr/>
          <p:nvPr/>
        </p:nvGrpSpPr>
        <p:grpSpPr>
          <a:xfrm>
            <a:off x="203200" y="821319"/>
            <a:ext cx="7112000" cy="6031550"/>
            <a:chOff x="60167" y="1016883"/>
            <a:chExt cx="5334000" cy="4523663"/>
          </a:xfrm>
        </p:grpSpPr>
        <p:sp>
          <p:nvSpPr>
            <p:cNvPr id="13" name="MH_Number_1">
              <a:extLst>
                <a:ext uri="{FF2B5EF4-FFF2-40B4-BE49-F238E27FC236}">
                  <a16:creationId xmlns:a16="http://schemas.microsoft.com/office/drawing/2014/main" id="{ED25DB84-5C38-447E-FD6D-0F1D926F8682}"/>
                </a:ext>
              </a:extLst>
            </p:cNvPr>
            <p:cNvSpPr/>
            <p:nvPr/>
          </p:nvSpPr>
          <p:spPr>
            <a:xfrm>
              <a:off x="60167" y="1016883"/>
              <a:ext cx="1235233" cy="444060"/>
            </a:xfrm>
            <a:prstGeom prst="roundRect">
              <a:avLst>
                <a:gd name="adj" fmla="val 7611"/>
              </a:avLst>
            </a:prstGeom>
            <a:solidFill>
              <a:srgbClr val="FDB52D"/>
            </a:solidFill>
            <a:ln w="12700">
              <a:noFill/>
            </a:ln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733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itchFamily="18" charset="0"/>
                </a:rPr>
                <a:t>Bài</a:t>
              </a:r>
              <a:r>
                <a:rPr lang="en-US" altLang="zh-CN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itchFamily="18" charset="0"/>
                </a:rPr>
                <a:t> tập:</a:t>
              </a:r>
              <a:endParaRPr lang="zh-CN" alt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A0E3BEE-1EEC-8B7E-DE03-BD549F83F5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167" y="1039314"/>
                  <a:ext cx="5334000" cy="4501232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>
                  <a:spAutoFit/>
                </a:bodyPr>
                <a:lstStyle/>
                <a:p>
                  <a:pPr algn="just"/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              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Trong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khu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tham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quan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tại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khách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sạn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Golden Bay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tại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Đà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Nẵng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,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người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ta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dựng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mô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hình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Kim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tự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tháp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bằng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gạch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Mô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hình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Kim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tự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tháp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có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dạng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hình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chóp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đều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,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đáy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có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cạnh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là </a:t>
                  </a:r>
                  <a14:m>
                    <m:oMath xmlns:m="http://schemas.openxmlformats.org/officeDocument/2006/math">
                      <m:r>
                        <a:rPr lang="fr-F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m</m:t>
                      </m:r>
                    </m:oMath>
                  </a14:m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,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chiều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cao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của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Kim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tự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tháp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là </a:t>
                  </a:r>
                  <a14:m>
                    <m:oMath xmlns:m="http://schemas.openxmlformats.org/officeDocument/2006/math">
                      <m:r>
                        <a:rPr lang="fr-F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m</m:t>
                      </m:r>
                    </m:oMath>
                  </a14:m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,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chiều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cao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của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mỗi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mặt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bên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là </a:t>
                  </a:r>
                  <a14:m>
                    <m:oMath xmlns:m="http://schemas.openxmlformats.org/officeDocument/2006/math">
                      <m:r>
                        <a:rPr lang="fr-F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</m:t>
                      </m:r>
                      <m:r>
                        <a:rPr lang="fr-F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</m:t>
                      </m:r>
                      <m:r>
                        <a:rPr lang="fr-FR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m</m:t>
                      </m:r>
                    </m:oMath>
                  </a14:m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  <a:p>
                  <a:pPr algn="just"/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a)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Thể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tích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không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khí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bên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trong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của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mô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hình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Kim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tự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tháp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trên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  <a:p>
                  <a:pPr algn="just"/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b)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Tính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số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gạch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để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ốp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xung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quanh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fr-FR" sz="32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tháp</a:t>
                  </a:r>
                  <a:r>
                    <a:rPr lang="fr-FR" sz="3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?  </a:t>
                  </a:r>
                  <a:endPara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  <a:p>
                  <a:pPr algn="just" defTabSz="914377" eaLnBrk="0" fontAlgn="base" hangingPunct="0"/>
                  <a:endPara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A0E3BEE-1EEC-8B7E-DE03-BD549F83F5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67" y="1039314"/>
                  <a:ext cx="5334000" cy="4501232"/>
                </a:xfrm>
                <a:prstGeom prst="rect">
                  <a:avLst/>
                </a:prstGeom>
                <a:blipFill>
                  <a:blip r:embed="rId4"/>
                  <a:stretch>
                    <a:fillRect l="-2142" t="-1423" r="-214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28931A-F2D8-FB1A-7037-3AD07E5804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7314" y="1549400"/>
            <a:ext cx="4582297" cy="375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27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751C33-F221-E2A4-F008-9653B7F5B453}"/>
              </a:ext>
            </a:extLst>
          </p:cNvPr>
          <p:cNvGrpSpPr/>
          <p:nvPr/>
        </p:nvGrpSpPr>
        <p:grpSpPr>
          <a:xfrm>
            <a:off x="1" y="-364653"/>
            <a:ext cx="8229599" cy="944644"/>
            <a:chOff x="1" y="-331708"/>
            <a:chExt cx="8153400" cy="9420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0D0678-5134-13D5-1987-BC97BB417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331708"/>
              <a:ext cx="8153400" cy="92225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6DB643-99CD-093F-300B-55D683986C1E}"/>
                </a:ext>
              </a:extLst>
            </p:cNvPr>
            <p:cNvSpPr txBox="1"/>
            <p:nvPr/>
          </p:nvSpPr>
          <p:spPr>
            <a:xfrm>
              <a:off x="324466" y="27175"/>
              <a:ext cx="6942697" cy="58317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 50: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 TẬP CUỐI CHƯƠNG X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CEA555DC-DC5F-00BA-03B2-9BB9DBD6B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708" y="58153"/>
              <a:ext cx="447639" cy="44763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AF5669-F42B-485C-B9FC-9F8FD6E67E1A}"/>
                  </a:ext>
                </a:extLst>
              </p:cNvPr>
              <p:cNvSpPr txBox="1"/>
              <p:nvPr/>
            </p:nvSpPr>
            <p:spPr>
              <a:xfrm>
                <a:off x="2089759" y="2081137"/>
                <a:ext cx="2698656" cy="1194511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lIns="0" tIns="0" rIns="0" bIns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𝑉</m:t>
                      </m:r>
                      <m:r>
                        <a:rPr lang="en-US" sz="37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733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3733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AF5669-F42B-485C-B9FC-9F8FD6E67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759" y="2081137"/>
                <a:ext cx="2698656" cy="119451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92FD6A-88C1-3751-CDDA-237B3259A228}"/>
                  </a:ext>
                </a:extLst>
              </p:cNvPr>
              <p:cNvSpPr txBox="1"/>
              <p:nvPr/>
            </p:nvSpPr>
            <p:spPr>
              <a:xfrm>
                <a:off x="99185" y="4545663"/>
                <a:ext cx="3043167" cy="935352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lIns="0" tIns="0" rIns="0" bIns="0" anchor="ctr" anchorCtr="0">
                <a:no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𝑆𝑂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3733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92FD6A-88C1-3751-CDDA-237B3259A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5" y="4545663"/>
                <a:ext cx="3043167" cy="93535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88C2CA4-C28B-16DC-F9F3-6B4F11EB8E02}"/>
                  </a:ext>
                </a:extLst>
              </p:cNvPr>
              <p:cNvSpPr txBox="1"/>
              <p:nvPr/>
            </p:nvSpPr>
            <p:spPr>
              <a:xfrm>
                <a:off x="3395957" y="4545663"/>
                <a:ext cx="3043167" cy="935352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lIns="0" tIns="0" rIns="0" bIns="0">
                <a:no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7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7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7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𝐴𝐵𝐶𝐷</m:t>
                          </m:r>
                        </m:sub>
                      </m:sSub>
                      <m:r>
                        <a:rPr lang="en-US" sz="37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7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𝐵𝐶</m:t>
                          </m:r>
                        </m:e>
                        <m:sup>
                          <m:r>
                            <a:rPr lang="en-US" sz="3733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733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88C2CA4-C28B-16DC-F9F3-6B4F11EB8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957" y="4545663"/>
                <a:ext cx="3043167" cy="93535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B129936-3CB3-51F3-DA47-354CBD5FE922}"/>
              </a:ext>
            </a:extLst>
          </p:cNvPr>
          <p:cNvCxnSpPr>
            <a:cxnSpLocks/>
            <a:stCxn id="3" idx="0"/>
            <a:endCxn id="4" idx="2"/>
          </p:cNvCxnSpPr>
          <p:nvPr/>
        </p:nvCxnSpPr>
        <p:spPr>
          <a:xfrm flipV="1">
            <a:off x="1620769" y="3275648"/>
            <a:ext cx="1818318" cy="127001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8C7DE9-A737-17F3-763B-9BA474827CBD}"/>
              </a:ext>
            </a:extLst>
          </p:cNvPr>
          <p:cNvCxnSpPr>
            <a:cxnSpLocks/>
            <a:stCxn id="13" idx="0"/>
            <a:endCxn id="4" idx="2"/>
          </p:cNvCxnSpPr>
          <p:nvPr/>
        </p:nvCxnSpPr>
        <p:spPr>
          <a:xfrm flipH="1" flipV="1">
            <a:off x="3439087" y="3275648"/>
            <a:ext cx="1478454" cy="127001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H_Number_1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CBC8DB-B541-5E41-7053-A1AC73DD47DA}"/>
              </a:ext>
            </a:extLst>
          </p:cNvPr>
          <p:cNvSpPr/>
          <p:nvPr/>
        </p:nvSpPr>
        <p:spPr>
          <a:xfrm>
            <a:off x="203201" y="636208"/>
            <a:ext cx="1646977" cy="592080"/>
          </a:xfrm>
          <a:prstGeom prst="roundRect">
            <a:avLst>
              <a:gd name="adj" fmla="val 7611"/>
            </a:avLst>
          </a:prstGeom>
          <a:solidFill>
            <a:srgbClr val="FDB52D"/>
          </a:solidFill>
          <a:ln w="12700">
            <a:noFill/>
          </a:ln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itchFamily="18" charset="0"/>
              </a:rPr>
              <a:t>Bài</a:t>
            </a:r>
            <a:r>
              <a:rPr lang="en-US" altLang="zh-CN" sz="3733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itchFamily="18" charset="0"/>
              </a:rPr>
              <a:t> tập:</a:t>
            </a:r>
            <a:endParaRPr lang="zh-CN" altLang="en-US" sz="3733" b="1" dirty="0">
              <a:solidFill>
                <a:prstClr val="white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itchFamily="18" charset="0"/>
            </a:endParaRPr>
          </a:p>
        </p:txBody>
      </p:sp>
      <p:sp>
        <p:nvSpPr>
          <p:cNvPr id="42" name="TextBox 41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877AB3-E299-9C57-A564-00DD39D93EB7}"/>
              </a:ext>
            </a:extLst>
          </p:cNvPr>
          <p:cNvSpPr txBox="1"/>
          <p:nvPr/>
        </p:nvSpPr>
        <p:spPr>
          <a:xfrm>
            <a:off x="1" y="603425"/>
            <a:ext cx="11905676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a) </a:t>
            </a:r>
            <a:r>
              <a:rPr lang="fr-FR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fr-FR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fr-FR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fr-FR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fr-FR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fr-FR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fr-FR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fr-FR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Kim </a:t>
            </a:r>
            <a:r>
              <a:rPr lang="fr-FR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fr-FR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tháp</a:t>
            </a:r>
            <a:r>
              <a:rPr lang="fr-FR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fr-FR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733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Picture 1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94764D-2159-9098-0A91-2E1A74328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271" y="2039757"/>
            <a:ext cx="6262477" cy="377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0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3" grpId="0" animBg="1"/>
      <p:bldP spid="24" grpId="0" animBg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751C33-F221-E2A4-F008-9653B7F5B453}"/>
              </a:ext>
            </a:extLst>
          </p:cNvPr>
          <p:cNvGrpSpPr/>
          <p:nvPr/>
        </p:nvGrpSpPr>
        <p:grpSpPr>
          <a:xfrm>
            <a:off x="1" y="-364653"/>
            <a:ext cx="8229599" cy="944643"/>
            <a:chOff x="1" y="-331708"/>
            <a:chExt cx="8153400" cy="9420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0D0678-5134-13D5-1987-BC97BB417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331708"/>
              <a:ext cx="8153400" cy="92225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6DB643-99CD-093F-300B-55D683986C1E}"/>
                </a:ext>
              </a:extLst>
            </p:cNvPr>
            <p:cNvSpPr txBox="1"/>
            <p:nvPr/>
          </p:nvSpPr>
          <p:spPr>
            <a:xfrm>
              <a:off x="324466" y="27174"/>
              <a:ext cx="6942697" cy="58317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 50: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 TẬP CUỐI CHƯƠNG X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CEA555DC-DC5F-00BA-03B2-9BB9DBD6B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708" y="58153"/>
              <a:ext cx="447639" cy="44763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AF5669-F42B-485C-B9FC-9F8FD6E67E1A}"/>
                  </a:ext>
                </a:extLst>
              </p:cNvPr>
              <p:cNvSpPr txBox="1"/>
              <p:nvPr/>
            </p:nvSpPr>
            <p:spPr>
              <a:xfrm>
                <a:off x="1850178" y="1731316"/>
                <a:ext cx="2698656" cy="685010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lIns="0" tIns="0" rIns="0" bIns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7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7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7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37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7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7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7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733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AF5669-F42B-485C-B9FC-9F8FD6E67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178" y="1731316"/>
                <a:ext cx="2698656" cy="68501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92FD6A-88C1-3751-CDDA-237B3259A228}"/>
                  </a:ext>
                </a:extLst>
              </p:cNvPr>
              <p:cNvSpPr txBox="1"/>
              <p:nvPr/>
            </p:nvSpPr>
            <p:spPr>
              <a:xfrm>
                <a:off x="203201" y="3153647"/>
                <a:ext cx="3470944" cy="1180001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lIns="0" tIns="0" rIns="0" bIns="0" anchor="ctr" anchorCtr="0">
                <a:no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𝑆𝐻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3733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92FD6A-88C1-3751-CDDA-237B3259A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1" y="3153647"/>
                <a:ext cx="3470944" cy="118000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88C2CA4-C28B-16DC-F9F3-6B4F11EB8E02}"/>
                  </a:ext>
                </a:extLst>
              </p:cNvPr>
              <p:cNvSpPr txBox="1"/>
              <p:nvPr/>
            </p:nvSpPr>
            <p:spPr>
              <a:xfrm>
                <a:off x="3825957" y="3139883"/>
                <a:ext cx="2996973" cy="1180001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lIns="0" tIns="0" rIns="0" bIns="0">
                <a:no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7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7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7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7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7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7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73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𝐵𝐶</m:t>
                      </m:r>
                    </m:oMath>
                  </m:oMathPara>
                </a14:m>
                <a:endParaRPr lang="en-US" sz="3733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88C2CA4-C28B-16DC-F9F3-6B4F11EB8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57" y="3139883"/>
                <a:ext cx="2996973" cy="118000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B129936-3CB3-51F3-DA47-354CBD5FE922}"/>
              </a:ext>
            </a:extLst>
          </p:cNvPr>
          <p:cNvCxnSpPr>
            <a:cxnSpLocks/>
            <a:stCxn id="3" idx="0"/>
            <a:endCxn id="4" idx="2"/>
          </p:cNvCxnSpPr>
          <p:nvPr/>
        </p:nvCxnSpPr>
        <p:spPr>
          <a:xfrm flipV="1">
            <a:off x="1938673" y="2416326"/>
            <a:ext cx="1260833" cy="73732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8C7DE9-A737-17F3-763B-9BA474827CBD}"/>
              </a:ext>
            </a:extLst>
          </p:cNvPr>
          <p:cNvCxnSpPr>
            <a:cxnSpLocks/>
            <a:stCxn id="13" idx="0"/>
            <a:endCxn id="4" idx="2"/>
          </p:cNvCxnSpPr>
          <p:nvPr/>
        </p:nvCxnSpPr>
        <p:spPr>
          <a:xfrm flipH="1" flipV="1">
            <a:off x="3199506" y="2416326"/>
            <a:ext cx="2124938" cy="72355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A5CE20A-2F4A-136F-8CC2-3C255FF28A07}"/>
                  </a:ext>
                </a:extLst>
              </p:cNvPr>
              <p:cNvSpPr txBox="1"/>
              <p:nvPr/>
            </p:nvSpPr>
            <p:spPr>
              <a:xfrm>
                <a:off x="3983822" y="5349065"/>
                <a:ext cx="2681243" cy="635565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wrap="square" lIns="0" tIns="0" rIns="0" bIns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i="1">
                          <a:latin typeface="Cambria Math" panose="02040503050406030204" pitchFamily="18" charset="0"/>
                        </a:rPr>
                        <m:t>𝐵𝐶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733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3733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A5CE20A-2F4A-136F-8CC2-3C255FF28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22" y="5349065"/>
                <a:ext cx="2681243" cy="63556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B2D9DC-7EF2-944D-F56C-53DE89E07741}"/>
              </a:ext>
            </a:extLst>
          </p:cNvPr>
          <p:cNvCxnSpPr>
            <a:cxnSpLocks/>
            <a:stCxn id="5" idx="0"/>
            <a:endCxn id="13" idx="2"/>
          </p:cNvCxnSpPr>
          <p:nvPr/>
        </p:nvCxnSpPr>
        <p:spPr>
          <a:xfrm flipV="1">
            <a:off x="5324444" y="4319884"/>
            <a:ext cx="0" cy="102918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H_Number_1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C15475-3FD4-4B48-2591-58E526930E88}"/>
              </a:ext>
            </a:extLst>
          </p:cNvPr>
          <p:cNvSpPr/>
          <p:nvPr/>
        </p:nvSpPr>
        <p:spPr>
          <a:xfrm>
            <a:off x="203201" y="636208"/>
            <a:ext cx="1646977" cy="592080"/>
          </a:xfrm>
          <a:prstGeom prst="roundRect">
            <a:avLst>
              <a:gd name="adj" fmla="val 7611"/>
            </a:avLst>
          </a:prstGeom>
          <a:solidFill>
            <a:srgbClr val="FDB52D"/>
          </a:solidFill>
          <a:ln w="12700">
            <a:noFill/>
          </a:ln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itchFamily="18" charset="0"/>
              </a:rPr>
              <a:t>Bài</a:t>
            </a:r>
            <a:r>
              <a:rPr lang="en-US" altLang="zh-CN" sz="3733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itchFamily="18" charset="0"/>
              </a:rPr>
              <a:t> tập:</a:t>
            </a:r>
            <a:endParaRPr lang="zh-CN" altLang="en-US" sz="3733" b="1" dirty="0">
              <a:solidFill>
                <a:prstClr val="white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014AF62-972F-98EC-269D-8B3B55C4A4D7}"/>
                  </a:ext>
                </a:extLst>
              </p:cNvPr>
              <p:cNvSpPr txBox="1"/>
              <p:nvPr/>
            </p:nvSpPr>
            <p:spPr>
              <a:xfrm>
                <a:off x="1870318" y="698981"/>
                <a:ext cx="9204081" cy="666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defRPr/>
                </a:pPr>
                <a:r>
                  <a:rPr lang="fr-FR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b) </a:t>
                </a:r>
                <a:r>
                  <a:rPr lang="fr-FR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Tính</a:t>
                </a:r>
                <a:r>
                  <a:rPr lang="fr-FR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fr-FR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7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733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73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gạch </a:t>
                </a:r>
                <a:r>
                  <a:rPr lang="fr-FR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để</a:t>
                </a:r>
                <a:r>
                  <a:rPr lang="fr-FR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ốp</a:t>
                </a:r>
                <a:r>
                  <a:rPr lang="fr-FR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xung</a:t>
                </a:r>
                <a:r>
                  <a:rPr lang="fr-FR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quanh</a:t>
                </a:r>
                <a:r>
                  <a:rPr lang="fr-FR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tháp</a:t>
                </a:r>
                <a:r>
                  <a:rPr lang="fr-FR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?  </a:t>
                </a:r>
                <a:endParaRPr lang="en-US" sz="3733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TextBox 4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014AF62-972F-98EC-269D-8B3B55C4A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318" y="698981"/>
                <a:ext cx="9204081" cy="666786"/>
              </a:xfrm>
              <a:prstGeom prst="rect">
                <a:avLst/>
              </a:prstGeom>
              <a:blipFill>
                <a:blip r:embed="rId8"/>
                <a:stretch>
                  <a:fillRect l="-2185" t="-16514" b="-3578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8A03545-3D48-BB58-B4B5-A726D882C5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3340" y="1596927"/>
            <a:ext cx="6079020" cy="366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3" grpId="0" animBg="1"/>
      <p:bldP spid="5" grpId="0" animBg="1"/>
      <p:bldP spid="12" grpId="0" animBg="1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751C33-F221-E2A4-F008-9653B7F5B453}"/>
              </a:ext>
            </a:extLst>
          </p:cNvPr>
          <p:cNvGrpSpPr/>
          <p:nvPr/>
        </p:nvGrpSpPr>
        <p:grpSpPr>
          <a:xfrm>
            <a:off x="1" y="-364653"/>
            <a:ext cx="8229599" cy="944643"/>
            <a:chOff x="1" y="-331708"/>
            <a:chExt cx="8153400" cy="9420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0D0678-5134-13D5-1987-BC97BB417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331708"/>
              <a:ext cx="8153400" cy="92225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6DB643-99CD-093F-300B-55D683986C1E}"/>
                </a:ext>
              </a:extLst>
            </p:cNvPr>
            <p:cNvSpPr txBox="1"/>
            <p:nvPr/>
          </p:nvSpPr>
          <p:spPr>
            <a:xfrm>
              <a:off x="324466" y="27174"/>
              <a:ext cx="6942697" cy="58317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 50: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 TẬP CUỐI CHƯƠNG X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CEA555DC-DC5F-00BA-03B2-9BB9DBD6B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708" y="58153"/>
              <a:ext cx="447639" cy="447639"/>
            </a:xfrm>
            <a:prstGeom prst="rect">
              <a:avLst/>
            </a:prstGeom>
          </p:spPr>
        </p:pic>
      </p:grpSp>
      <p:sp>
        <p:nvSpPr>
          <p:cNvPr id="12" name="MH_Number_1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C15475-3FD4-4B48-2591-58E526930E88}"/>
              </a:ext>
            </a:extLst>
          </p:cNvPr>
          <p:cNvSpPr/>
          <p:nvPr/>
        </p:nvSpPr>
        <p:spPr>
          <a:xfrm>
            <a:off x="203201" y="636209"/>
            <a:ext cx="1646977" cy="560295"/>
          </a:xfrm>
          <a:prstGeom prst="roundRect">
            <a:avLst>
              <a:gd name="adj" fmla="val 7611"/>
            </a:avLst>
          </a:prstGeom>
          <a:solidFill>
            <a:srgbClr val="FDB52D"/>
          </a:solidFill>
          <a:ln w="12700">
            <a:noFill/>
          </a:ln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467" b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itchFamily="18" charset="0"/>
              </a:rPr>
              <a:t>Bài</a:t>
            </a:r>
            <a:r>
              <a:rPr lang="en-US" altLang="zh-CN" sz="3467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itchFamily="18" charset="0"/>
              </a:rPr>
              <a:t> tập:</a:t>
            </a:r>
            <a:endParaRPr lang="zh-CN" altLang="en-US" sz="3467" b="1" dirty="0">
              <a:solidFill>
                <a:prstClr val="white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E5A714-4B69-549F-B903-D0F6296251A6}"/>
                  </a:ext>
                </a:extLst>
              </p:cNvPr>
              <p:cNvSpPr txBox="1"/>
              <p:nvPr/>
            </p:nvSpPr>
            <p:spPr>
              <a:xfrm>
                <a:off x="203200" y="1225166"/>
                <a:ext cx="11785600" cy="11594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a) Kim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tự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tháp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là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chóp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đều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đáy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là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vuông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cạnh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bằng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</m:oMath>
                </a14:m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 m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chiều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cao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bằng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</m:oMath>
                </a14:m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 m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trung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đoạn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bằng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2,5</m:t>
                    </m:r>
                  </m:oMath>
                </a14:m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 m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E5A714-4B69-549F-B903-D0F629625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1225166"/>
                <a:ext cx="11785600" cy="1159420"/>
              </a:xfrm>
              <a:prstGeom prst="rect">
                <a:avLst/>
              </a:prstGeom>
              <a:blipFill>
                <a:blip r:embed="rId4"/>
                <a:stretch>
                  <a:fillRect l="-1448" t="-7368" r="-1448" b="-178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0648803-D778-D64D-686D-3B973F22BF09}"/>
                  </a:ext>
                </a:extLst>
              </p:cNvPr>
              <p:cNvSpPr txBox="1"/>
              <p:nvPr/>
            </p:nvSpPr>
            <p:spPr>
              <a:xfrm>
                <a:off x="203199" y="2477450"/>
                <a:ext cx="8026399" cy="3228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Diện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tích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đáy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</m:oMath>
                </a14:m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Kim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tự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tháp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là</a:t>
                </a:r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𝑆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e>
                        <m:sup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=9</m:t>
                      </m:r>
                      <m:d>
                        <m:d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4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34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Thể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tích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không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khí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bên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trong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mô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Kim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tự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tháp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trên</a:t>
                </a:r>
                <a:r>
                  <a:rPr lang="fr-FR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là</a:t>
                </a:r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𝑉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𝑆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h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34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.9.2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=6</m:t>
                      </m:r>
                      <m:d>
                        <m:d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4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34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467" dirty="0"/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0648803-D778-D64D-686D-3B973F22B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99" y="2477450"/>
                <a:ext cx="8026399" cy="3228448"/>
              </a:xfrm>
              <a:prstGeom prst="rect">
                <a:avLst/>
              </a:prstGeom>
              <a:blipFill>
                <a:blip r:embed="rId5"/>
                <a:stretch>
                  <a:fillRect l="-2126" t="-2453" r="-35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822E8A-3913-2A4B-6349-11E8E15D1F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200" y="3264024"/>
            <a:ext cx="6262477" cy="377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2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751C33-F221-E2A4-F008-9653B7F5B453}"/>
              </a:ext>
            </a:extLst>
          </p:cNvPr>
          <p:cNvGrpSpPr/>
          <p:nvPr/>
        </p:nvGrpSpPr>
        <p:grpSpPr>
          <a:xfrm>
            <a:off x="1" y="-364653"/>
            <a:ext cx="8229599" cy="944643"/>
            <a:chOff x="1" y="-331708"/>
            <a:chExt cx="8153400" cy="9420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0D0678-5134-13D5-1987-BC97BB417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331708"/>
              <a:ext cx="8153400" cy="92225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6DB643-99CD-093F-300B-55D683986C1E}"/>
                </a:ext>
              </a:extLst>
            </p:cNvPr>
            <p:cNvSpPr txBox="1"/>
            <p:nvPr/>
          </p:nvSpPr>
          <p:spPr>
            <a:xfrm>
              <a:off x="324466" y="27174"/>
              <a:ext cx="6942697" cy="58317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 50: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 TẬP CUỐI CHƯƠNG X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CEA555DC-DC5F-00BA-03B2-9BB9DBD6B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708" y="58153"/>
              <a:ext cx="447639" cy="447639"/>
            </a:xfrm>
            <a:prstGeom prst="rect">
              <a:avLst/>
            </a:prstGeom>
          </p:spPr>
        </p:pic>
      </p:grpSp>
      <p:sp>
        <p:nvSpPr>
          <p:cNvPr id="12" name="MH_Number_1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C15475-3FD4-4B48-2591-58E526930E88}"/>
              </a:ext>
            </a:extLst>
          </p:cNvPr>
          <p:cNvSpPr/>
          <p:nvPr/>
        </p:nvSpPr>
        <p:spPr>
          <a:xfrm>
            <a:off x="203201" y="636209"/>
            <a:ext cx="1646977" cy="560295"/>
          </a:xfrm>
          <a:prstGeom prst="roundRect">
            <a:avLst>
              <a:gd name="adj" fmla="val 7611"/>
            </a:avLst>
          </a:prstGeom>
          <a:solidFill>
            <a:srgbClr val="FDB52D"/>
          </a:solidFill>
          <a:ln w="12700">
            <a:noFill/>
          </a:ln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467" b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itchFamily="18" charset="0"/>
              </a:rPr>
              <a:t>Bài</a:t>
            </a:r>
            <a:r>
              <a:rPr lang="en-US" altLang="zh-CN" sz="3467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itchFamily="18" charset="0"/>
              </a:rPr>
              <a:t> tập:</a:t>
            </a:r>
            <a:endParaRPr lang="zh-CN" altLang="en-US" sz="3467" b="1" dirty="0">
              <a:solidFill>
                <a:prstClr val="white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F137A36-BCFF-4B67-A05D-63751E09CA1E}"/>
                  </a:ext>
                </a:extLst>
              </p:cNvPr>
              <p:cNvSpPr txBox="1"/>
              <p:nvPr/>
            </p:nvSpPr>
            <p:spPr>
              <a:xfrm>
                <a:off x="101600" y="636208"/>
                <a:ext cx="11785600" cy="11594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         b) Số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467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m</m:t>
                        </m:r>
                      </m:e>
                      <m:sup>
                        <m:r>
                          <a:rPr lang="en-US" sz="3467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gạch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để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ốp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xung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quanh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tháp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chính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là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diện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tích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xung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quanh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Kim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tự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4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tháp</a:t>
                </a:r>
                <a:r>
                  <a:rPr lang="en-US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F137A36-BCFF-4B67-A05D-63751E09C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" y="636208"/>
                <a:ext cx="11785600" cy="1159420"/>
              </a:xfrm>
              <a:prstGeom prst="rect">
                <a:avLst/>
              </a:prstGeom>
              <a:blipFill>
                <a:blip r:embed="rId4"/>
                <a:stretch>
                  <a:fillRect l="-1500" t="-6806" r="-1449" b="-1727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2A13F20-07E3-4D9E-6718-D78E3753A442}"/>
                  </a:ext>
                </a:extLst>
              </p:cNvPr>
              <p:cNvSpPr txBox="1"/>
              <p:nvPr/>
            </p:nvSpPr>
            <p:spPr>
              <a:xfrm>
                <a:off x="327497" y="2081821"/>
                <a:ext cx="7495703" cy="16243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defRPr/>
                </a:pPr>
                <a:r>
                  <a:rPr lang="da-DK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Nửa chu vi đáy </a:t>
                </a:r>
                <a14:m>
                  <m:oMath xmlns:m="http://schemas.openxmlformats.org/officeDocument/2006/math">
                    <m:r>
                      <a:rPr lang="en-US" sz="34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</m:oMath>
                </a14:m>
                <a:r>
                  <a:rPr lang="da-DK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là </a:t>
                </a:r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 defTabSz="121917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𝑝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34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  <m:r>
                        <a:rPr lang="en-US" sz="34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</m:t>
                      </m:r>
                      <m:r>
                        <a:rPr lang="en-US" sz="34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  <m:r>
                        <a:rPr lang="en-US" sz="3467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4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6</m:t>
                      </m:r>
                      <m:d>
                        <m:d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467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m</m:t>
                          </m:r>
                        </m:e>
                      </m:d>
                    </m:oMath>
                  </m:oMathPara>
                </a14:m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2A13F20-07E3-4D9E-6718-D78E3753A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97" y="2081821"/>
                <a:ext cx="7495703" cy="1624355"/>
              </a:xfrm>
              <a:prstGeom prst="rect">
                <a:avLst/>
              </a:prstGeom>
              <a:blipFill>
                <a:blip r:embed="rId5"/>
                <a:stretch>
                  <a:fillRect l="-2360" t="-5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9F2DD58-EFE9-A85E-B4EC-BA00F06DF762}"/>
                  </a:ext>
                </a:extLst>
              </p:cNvPr>
              <p:cNvSpPr txBox="1"/>
              <p:nvPr/>
            </p:nvSpPr>
            <p:spPr>
              <a:xfrm>
                <a:off x="223888" y="5565202"/>
                <a:ext cx="10238904" cy="625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da-DK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 số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a-DK" sz="3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467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4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a-DK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gạch để ốp xung quanh tháp là </a:t>
                </a:r>
                <a14:m>
                  <m:oMath xmlns:m="http://schemas.openxmlformats.org/officeDocument/2006/math">
                    <m:r>
                      <a:rPr lang="da-DK" sz="3467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15</m:t>
                    </m:r>
                    <m:r>
                      <m:rPr>
                        <m:nor/>
                      </m:rPr>
                      <a:rPr lang="da-DK" sz="3467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m:t> </m:t>
                    </m:r>
                    <m:sSup>
                      <m:sSupPr>
                        <m:ctrlPr>
                          <a:rPr lang="da-DK" sz="3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467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9F2DD58-EFE9-A85E-B4EC-BA00F06DF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88" y="5565202"/>
                <a:ext cx="10238904" cy="625877"/>
              </a:xfrm>
              <a:prstGeom prst="rect">
                <a:avLst/>
              </a:prstGeom>
              <a:blipFill>
                <a:blip r:embed="rId6"/>
                <a:stretch>
                  <a:fillRect l="-1727" t="-13592" b="-3398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01D2CB-381B-3FE0-7E3D-974C9BBC9C70}"/>
                  </a:ext>
                </a:extLst>
              </p:cNvPr>
              <p:cNvSpPr txBox="1"/>
              <p:nvPr/>
            </p:nvSpPr>
            <p:spPr>
              <a:xfrm>
                <a:off x="203200" y="3948476"/>
                <a:ext cx="7442133" cy="1211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defRPr/>
                </a:pPr>
                <a:r>
                  <a:rPr lang="da-DK" sz="34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Diện tích xung quanh của Kim tự tháp là</a:t>
                </a:r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 defTabSz="121917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𝑥𝑞</m:t>
                          </m:r>
                        </m:sub>
                      </m:sSub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𝑝</m:t>
                      </m:r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  <m:r>
                        <a:rPr lang="en-US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6</m:t>
                      </m:r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</m:t>
                      </m:r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</m:t>
                      </m:r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5</m:t>
                      </m:r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da-DK" sz="34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15</m:t>
                      </m:r>
                      <m:r>
                        <m:rPr>
                          <m:nor/>
                        </m:rPr>
                        <a:rPr lang="da-DK" sz="3467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 </m:t>
                      </m:r>
                      <m:d>
                        <m:dPr>
                          <m:ctrlPr>
                            <a:rPr lang="da-DK" sz="34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a-DK" sz="34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4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34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467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 descr="OPL20U25GSXzBJYl68kk8uQGfFKzs7yb1M4KJWUiLk6ZEvGF+qCIPSnY57AbBFCvTW2023.15.11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01D2CB-381B-3FE0-7E3D-974C9BBC9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948476"/>
                <a:ext cx="7442133" cy="1211101"/>
              </a:xfrm>
              <a:prstGeom prst="rect">
                <a:avLst/>
              </a:prstGeom>
              <a:blipFill>
                <a:blip r:embed="rId7"/>
                <a:stretch>
                  <a:fillRect l="-2293" t="-7071" r="-1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C748CE-EE0A-B891-BF32-15CBC7797B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2013" y="1066353"/>
            <a:ext cx="5080000" cy="306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EA1E001-56DD-6C52-AE46-39BD974DCD64}"/>
              </a:ext>
            </a:extLst>
          </p:cNvPr>
          <p:cNvGrpSpPr/>
          <p:nvPr/>
        </p:nvGrpSpPr>
        <p:grpSpPr>
          <a:xfrm>
            <a:off x="2" y="-362957"/>
            <a:ext cx="9067799" cy="1178093"/>
            <a:chOff x="-76200" y="748382"/>
            <a:chExt cx="9656901" cy="12497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5A2F1E-B981-DEB8-4796-1BA1CF120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6200" y="748382"/>
              <a:ext cx="9656901" cy="124978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A26E7F-31E5-712E-ECE1-32485EDAC016}"/>
                </a:ext>
              </a:extLst>
            </p:cNvPr>
            <p:cNvSpPr txBox="1"/>
            <p:nvPr/>
          </p:nvSpPr>
          <p:spPr>
            <a:xfrm>
              <a:off x="381000" y="1265910"/>
              <a:ext cx="6248401" cy="70736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733" b="1" dirty="0">
                  <a:solidFill>
                    <a:srgbClr val="FFFFFF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 THIỆU</a:t>
              </a:r>
              <a:endParaRPr lang="zh-CN" altLang="en-US" sz="3733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Content Placeholder 2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E3018A-A145-DEA1-F8BE-80E8D7D0330B}"/>
              </a:ext>
            </a:extLst>
          </p:cNvPr>
          <p:cNvSpPr txBox="1">
            <a:spLocks/>
          </p:cNvSpPr>
          <p:nvPr/>
        </p:nvSpPr>
        <p:spPr>
          <a:xfrm>
            <a:off x="609600" y="1803400"/>
            <a:ext cx="10515600" cy="435133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Sửu Ẹo, Dần Béo và Cả Mẹo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cách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hết các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OPL20U25GSXzBJYl68kk8uQGfFKzs7yb1M4KJWUiLk6ZEvGF+qCIPSnY57AbBFCvTW2023.15.116+K4lPs7H94VUqPe2XwIsfPRnrXQE//QTEXxb8/8N4CNc6FpgZahzpTjFhMzSA7T/nHJa11DE8Ng2TP3iAmRczFlmslSuUNOgUeb6yRvs0=">
            <a:hlinkClick r:id="rId5" action="ppaction://hlinksldjump"/>
            <a:extLst>
              <a:ext uri="{FF2B5EF4-FFF2-40B4-BE49-F238E27FC236}">
                <a16:creationId xmlns:a16="http://schemas.microsoft.com/office/drawing/2014/main" id="{043536DB-AAA1-3818-67E9-BF5FB0848C0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1" y="5257801"/>
            <a:ext cx="1571625" cy="1571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7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696"/>
    </mc:Choice>
    <mc:Fallback xmlns="">
      <p:transition advTm="3769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77B05A-8163-5C98-59A9-E46E5DA5FF91}"/>
              </a:ext>
            </a:extLst>
          </p:cNvPr>
          <p:cNvGrpSpPr/>
          <p:nvPr/>
        </p:nvGrpSpPr>
        <p:grpSpPr>
          <a:xfrm>
            <a:off x="0" y="-462388"/>
            <a:ext cx="5486400" cy="1249789"/>
            <a:chOff x="0" y="-304800"/>
            <a:chExt cx="9656901" cy="12497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4EF52B-B94D-CF49-561D-8B2A7B483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304800"/>
              <a:ext cx="9656901" cy="124978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BC4471-C3D3-44E7-9D8B-43BB553ABB68}"/>
                </a:ext>
              </a:extLst>
            </p:cNvPr>
            <p:cNvSpPr txBox="1"/>
            <p:nvPr/>
          </p:nvSpPr>
          <p:spPr>
            <a:xfrm>
              <a:off x="304797" y="256477"/>
              <a:ext cx="5596639" cy="6258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7" b="1" dirty="0">
                  <a:solidFill>
                    <a:srgbClr val="FFFFFF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CÓ BIẾT?</a:t>
              </a:r>
              <a:endParaRPr lang="zh-CN" altLang="en-US" sz="3467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6F57BB-D9F5-E8E1-9026-6951D4EDB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1" y="128894"/>
            <a:ext cx="593396" cy="601524"/>
          </a:xfrm>
          <a:prstGeom prst="rect">
            <a:avLst/>
          </a:prstGeom>
        </p:spPr>
      </p:pic>
      <p:sp>
        <p:nvSpPr>
          <p:cNvPr id="6" name="TextBox 5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C88F6DF-8AF1-2816-C0C8-773A9CAD6039}"/>
              </a:ext>
            </a:extLst>
          </p:cNvPr>
          <p:cNvSpPr txBox="1"/>
          <p:nvPr/>
        </p:nvSpPr>
        <p:spPr>
          <a:xfrm>
            <a:off x="256618" y="943292"/>
            <a:ext cx="6855383" cy="2760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4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 viên kỳ quan thế giới Đà Nẵng </a:t>
            </a:r>
            <a:r>
              <a:rPr lang="en-US" sz="34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34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4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bên trong khuôn viên khách sạn Danang Golden Bay</a:t>
            </a:r>
            <a:r>
              <a:rPr lang="en-US" sz="34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34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 xây dựng </a:t>
            </a:r>
            <a:r>
              <a:rPr lang="en-US" sz="34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4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4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chào mừng sự ki</a:t>
            </a:r>
            <a:r>
              <a:rPr lang="en-US" sz="34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ệ</a:t>
            </a:r>
            <a:r>
              <a:rPr lang="vi-VN" sz="34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 Apec diễn ra ở Đà Nẵng vào năm 2017. </a:t>
            </a:r>
          </a:p>
        </p:txBody>
      </p:sp>
      <p:pic>
        <p:nvPicPr>
          <p:cNvPr id="7" name="Picture 6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9C7978-B353-D2B2-D62F-7F44434B9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6121" y="832018"/>
            <a:ext cx="4627695" cy="3206583"/>
          </a:xfrm>
          <a:prstGeom prst="rect">
            <a:avLst/>
          </a:prstGeom>
        </p:spPr>
      </p:pic>
      <p:sp>
        <p:nvSpPr>
          <p:cNvPr id="12" name="TextBox 11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0D9CBF-AFDF-B3DB-0C42-9D4E65D7929C}"/>
              </a:ext>
            </a:extLst>
          </p:cNvPr>
          <p:cNvSpPr txBox="1"/>
          <p:nvPr/>
        </p:nvSpPr>
        <p:spPr>
          <a:xfrm>
            <a:off x="256618" y="5257800"/>
            <a:ext cx="11747196" cy="115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34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4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Địa chỉ: số 1 Lê Văn Duyệt, phường Nại Hiên Đông, quận Sơn Trà, Đà Nẵng</a:t>
            </a:r>
            <a:r>
              <a:rPr lang="en-US" sz="34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4" name="TextBox 1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83216A-BC24-378F-F042-96662BF4C318}"/>
              </a:ext>
            </a:extLst>
          </p:cNvPr>
          <p:cNvSpPr txBox="1"/>
          <p:nvPr/>
        </p:nvSpPr>
        <p:spPr>
          <a:xfrm>
            <a:off x="228002" y="4067731"/>
            <a:ext cx="11963997" cy="115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C</a:t>
            </a:r>
            <a:r>
              <a:rPr lang="vi-VN" sz="34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ông viên kỳ quan </a:t>
            </a:r>
            <a:r>
              <a:rPr lang="en-US" sz="34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 </a:t>
            </a:r>
            <a:r>
              <a:rPr lang="vi-VN" sz="34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 “thế giới thu nhỏ” với những kỳ quan bậc nhất trên thế giới.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309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304"/>
    </mc:Choice>
    <mc:Fallback xmlns="">
      <p:transition advTm="33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77B05A-8163-5C98-59A9-E46E5DA5FF91}"/>
              </a:ext>
            </a:extLst>
          </p:cNvPr>
          <p:cNvGrpSpPr/>
          <p:nvPr/>
        </p:nvGrpSpPr>
        <p:grpSpPr>
          <a:xfrm>
            <a:off x="0" y="-385464"/>
            <a:ext cx="5486400" cy="973949"/>
            <a:chOff x="0" y="-304800"/>
            <a:chExt cx="9656901" cy="12880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4EF52B-B94D-CF49-561D-8B2A7B483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304800"/>
              <a:ext cx="9656901" cy="124978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BC4471-C3D3-44E7-9D8B-43BB553ABB68}"/>
                </a:ext>
              </a:extLst>
            </p:cNvPr>
            <p:cNvSpPr txBox="1"/>
            <p:nvPr/>
          </p:nvSpPr>
          <p:spPr>
            <a:xfrm>
              <a:off x="304797" y="155541"/>
              <a:ext cx="5596639" cy="82775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67" b="1" dirty="0">
                  <a:solidFill>
                    <a:srgbClr val="FFFFFF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CÓ BIẾT?</a:t>
              </a:r>
              <a:endParaRPr lang="zh-CN" altLang="en-US" sz="3467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6F57BB-D9F5-E8E1-9026-6951D4EDB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801" y="60316"/>
            <a:ext cx="457199" cy="463461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78BDCB-A906-3E48-78B6-7A13FDCED7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44" t="14445" r="11481"/>
          <a:stretch/>
        </p:blipFill>
        <p:spPr>
          <a:xfrm>
            <a:off x="390830" y="556944"/>
            <a:ext cx="2296773" cy="2652773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B4030B-6A88-2A15-74B9-4B314075C5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64" t="2593"/>
          <a:stretch/>
        </p:blipFill>
        <p:spPr>
          <a:xfrm>
            <a:off x="3438509" y="562125"/>
            <a:ext cx="1858836" cy="2660011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E10C1B-6D78-87EB-F93E-45BBF68B98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223" t="10000" r="26972" b="12963"/>
          <a:stretch/>
        </p:blipFill>
        <p:spPr>
          <a:xfrm>
            <a:off x="5865897" y="553325"/>
            <a:ext cx="2475923" cy="2660011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884D0-0574-BDF3-5722-200DB639D53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042" t="6635" r="21775" b="1430"/>
          <a:stretch/>
        </p:blipFill>
        <p:spPr>
          <a:xfrm>
            <a:off x="8981497" y="553325"/>
            <a:ext cx="2387499" cy="2660011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B56F29-BC16-E490-3738-E9DF93830B9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999" t="3645" r="18000" b="11122"/>
          <a:stretch/>
        </p:blipFill>
        <p:spPr>
          <a:xfrm>
            <a:off x="594029" y="3733801"/>
            <a:ext cx="3113256" cy="2653559"/>
          </a:xfrm>
          <a:prstGeom prst="rect">
            <a:avLst/>
          </a:prstGeom>
        </p:spPr>
      </p:pic>
      <p:pic>
        <p:nvPicPr>
          <p:cNvPr id="17" name="Picture 16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9935E0-F79A-9086-0B8A-604A6F17C1A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06" r="43085" b="18889"/>
          <a:stretch/>
        </p:blipFill>
        <p:spPr>
          <a:xfrm>
            <a:off x="8258660" y="3721843"/>
            <a:ext cx="2714141" cy="2653557"/>
          </a:xfrm>
          <a:prstGeom prst="rect">
            <a:avLst/>
          </a:prstGeom>
        </p:spPr>
      </p:pic>
      <p:pic>
        <p:nvPicPr>
          <p:cNvPr id="18" name="Picture 17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16AA979-CF08-BFCF-C4A7-0E83212C78A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191" t="9419" r="16758" b="14829"/>
          <a:stretch/>
        </p:blipFill>
        <p:spPr>
          <a:xfrm>
            <a:off x="4734544" y="3725032"/>
            <a:ext cx="2650371" cy="2650369"/>
          </a:xfrm>
          <a:prstGeom prst="rect">
            <a:avLst/>
          </a:prstGeom>
        </p:spPr>
      </p:pic>
      <p:sp>
        <p:nvSpPr>
          <p:cNvPr id="20" name="TextBox 19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06706D-4CE9-36B4-9D87-5D5348C1C5C6}"/>
              </a:ext>
            </a:extLst>
          </p:cNvPr>
          <p:cNvSpPr txBox="1"/>
          <p:nvPr/>
        </p:nvSpPr>
        <p:spPr>
          <a:xfrm>
            <a:off x="390830" y="3194812"/>
            <a:ext cx="2498513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933" dirty="0">
                <a:solidFill>
                  <a:srgbClr val="000000"/>
                </a:solidFill>
                <a:latin typeface="Times New Roman" panose="02020603050405020304" pitchFamily="18" charset="0"/>
              </a:rPr>
              <a:t>Nữ thần tự do</a:t>
            </a:r>
            <a:endParaRPr lang="en-US" sz="2933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CE44D5-311B-5EB3-51E3-8AFB367B7682}"/>
              </a:ext>
            </a:extLst>
          </p:cNvPr>
          <p:cNvSpPr txBox="1"/>
          <p:nvPr/>
        </p:nvSpPr>
        <p:spPr>
          <a:xfrm>
            <a:off x="3392109" y="3222246"/>
            <a:ext cx="2498513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933" dirty="0">
                <a:solidFill>
                  <a:srgbClr val="000000"/>
                </a:solidFill>
                <a:latin typeface="Times New Roman" panose="02020603050405020304" pitchFamily="18" charset="0"/>
              </a:rPr>
              <a:t>Tháp eiffel</a:t>
            </a:r>
            <a:endParaRPr lang="en-US" sz="2933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18C050-2F10-915F-9F08-DA3151B130E4}"/>
              </a:ext>
            </a:extLst>
          </p:cNvPr>
          <p:cNvSpPr txBox="1"/>
          <p:nvPr/>
        </p:nvSpPr>
        <p:spPr>
          <a:xfrm>
            <a:off x="5912012" y="3222245"/>
            <a:ext cx="2498513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933" dirty="0">
                <a:solidFill>
                  <a:srgbClr val="000000"/>
                </a:solidFill>
                <a:latin typeface="Times New Roman" panose="02020603050405020304" pitchFamily="18" charset="0"/>
              </a:rPr>
              <a:t>Chùa một cột</a:t>
            </a:r>
            <a:endParaRPr lang="en-US" sz="2933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467346-1003-33EF-D3B3-09A103BB4793}"/>
              </a:ext>
            </a:extLst>
          </p:cNvPr>
          <p:cNvSpPr txBox="1"/>
          <p:nvPr/>
        </p:nvSpPr>
        <p:spPr>
          <a:xfrm>
            <a:off x="9347201" y="3194811"/>
            <a:ext cx="2498513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933" dirty="0">
                <a:solidFill>
                  <a:srgbClr val="000000"/>
                </a:solidFill>
                <a:latin typeface="Times New Roman" panose="02020603050405020304" pitchFamily="18" charset="0"/>
              </a:rPr>
              <a:t>Tháp rùa</a:t>
            </a:r>
            <a:endParaRPr lang="en-US" sz="2933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454FEE-387D-6ACF-7EDD-9C35DE5EB092}"/>
              </a:ext>
            </a:extLst>
          </p:cNvPr>
          <p:cNvSpPr txBox="1"/>
          <p:nvPr/>
        </p:nvSpPr>
        <p:spPr>
          <a:xfrm>
            <a:off x="352599" y="6303749"/>
            <a:ext cx="3759200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933" dirty="0">
                <a:solidFill>
                  <a:srgbClr val="000000"/>
                </a:solidFill>
                <a:latin typeface="Times New Roman" panose="02020603050405020304" pitchFamily="18" charset="0"/>
              </a:rPr>
              <a:t>Vạn Lý Trường thành</a:t>
            </a:r>
            <a:endParaRPr lang="en-US" sz="2933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885A9B-815B-E083-C784-FDCF74C67AFF}"/>
              </a:ext>
            </a:extLst>
          </p:cNvPr>
          <p:cNvSpPr txBox="1"/>
          <p:nvPr/>
        </p:nvSpPr>
        <p:spPr>
          <a:xfrm>
            <a:off x="4673601" y="6313349"/>
            <a:ext cx="3191084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933" dirty="0">
                <a:solidFill>
                  <a:srgbClr val="000000"/>
                </a:solidFill>
                <a:latin typeface="Times New Roman" panose="02020603050405020304" pitchFamily="18" charset="0"/>
              </a:rPr>
              <a:t>Kim tự tháp Giza</a:t>
            </a:r>
            <a:endParaRPr lang="en-US" sz="2933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FC99B-6C98-8DAF-A9B0-21DB9742B629}"/>
              </a:ext>
            </a:extLst>
          </p:cNvPr>
          <p:cNvSpPr txBox="1"/>
          <p:nvPr/>
        </p:nvSpPr>
        <p:spPr>
          <a:xfrm>
            <a:off x="8703934" y="6283484"/>
            <a:ext cx="2498513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933" dirty="0">
                <a:solidFill>
                  <a:srgbClr val="000000"/>
                </a:solidFill>
                <a:latin typeface="Times New Roman" panose="02020603050405020304" pitchFamily="18" charset="0"/>
              </a:rPr>
              <a:t>Cối xay gió</a:t>
            </a:r>
            <a:endParaRPr lang="en-US" sz="2933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097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304"/>
    </mc:Choice>
    <mc:Fallback xmlns="">
      <p:transition advTm="33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176000" y="81943"/>
            <a:ext cx="1254488" cy="1254488"/>
          </a:xfrm>
          <a:prstGeom prst="rect">
            <a:avLst/>
          </a:prstGeom>
        </p:spPr>
      </p:pic>
      <p:pic>
        <p:nvPicPr>
          <p:cNvPr id="4" name="Google Shape;213;p2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1" y="1498601"/>
            <a:ext cx="4095727" cy="32512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3251200" y="334745"/>
            <a:ext cx="7702888" cy="748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</a:t>
            </a:r>
            <a:r>
              <a:rPr lang="en-US" sz="4267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 HỌC Ở </a:t>
            </a:r>
            <a:r>
              <a:rPr lang="en-US" sz="4267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471F03-5857-A3B5-0A56-DAFCBCB525E2}"/>
              </a:ext>
            </a:extLst>
          </p:cNvPr>
          <p:cNvSpPr txBox="1"/>
          <p:nvPr/>
        </p:nvSpPr>
        <p:spPr>
          <a:xfrm>
            <a:off x="3860800" y="1336431"/>
            <a:ext cx="7518400" cy="496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đỉnh, mặt đáy, mặt bên, cạnh bên) của hình chóp tam giác đều và hình chóp tứ giác đều.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diện tích xung quanh, thể tích của một hình chóp tam giác đều và hình chóp tứ giác đều.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Xem lại các bài tập đã làm trong tiết. </a:t>
            </a:r>
            <a:r>
              <a:rPr lang="da-DK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 bài tập 10.19;</a:t>
            </a:r>
            <a:r>
              <a:rPr lang="da-DK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10.21; 10.23; 10.24 trang 123; 124 SGK.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5.11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2677"/>
            <a:ext cx="9144000" cy="5565323"/>
          </a:xfrm>
          <a:prstGeom prst="rect">
            <a:avLst/>
          </a:prstGeom>
        </p:spPr>
      </p:pic>
      <p:pic>
        <p:nvPicPr>
          <p:cNvPr id="1026" name="1" descr="OPL20U25GSXzBJYl68kk8uQGfFKzs7yb1M4KJWUiLk6ZEvGF+qCIPSnY57AbBFCvTW2023.15.116+K4lPs7H94VUqPe2XwIsfPRnrXQE//QTEXxb8/8N4CNc6FpgZahzpTjFhMzSA7T/nHJa11DE8Ng2TP3iAmRczFlmslSuUNOgUeb6yRvs0=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428" y="97185"/>
            <a:ext cx="675979" cy="67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2" descr="OPL20U25GSXzBJYl68kk8uQGfFKzs7yb1M4KJWUiLk6ZEvGF+qCIPSnY57AbBFCvTW2023.15.116+K4lPs7H94VUqPe2XwIsfPRnrXQE//QTEXxb8/8N4CNc6FpgZahzpTjFhMzSA7T/nHJa11DE8Ng2TP3iAmRczFlmslSuUNOgUeb6yRvs0=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21" y="97185"/>
            <a:ext cx="675979" cy="67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3" descr="OPL20U25GSXzBJYl68kk8uQGfFKzs7yb1M4KJWUiLk6ZEvGF+qCIPSnY57AbBFCvTW2023.15.116+K4lPs7H94VUqPe2XwIsfPRnrXQE//QTEXxb8/8N4CNc6FpgZahzpTjFhMzSA7T/nHJa11DE8Ng2TP3iAmRczFlmslSuUNOgUeb6yRvs0=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621" y="97185"/>
            <a:ext cx="675979" cy="67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4" descr="OPL20U25GSXzBJYl68kk8uQGfFKzs7yb1M4KJWUiLk6ZEvGF+qCIPSnY57AbBFCvTW2023.15.116+K4lPs7H94VUqPe2XwIsfPRnrXQE//QTEXxb8/8N4CNc6FpgZahzpTjFhMzSA7T/nHJa11DE8Ng2TP3iAmRczFlmslSuUNOgUeb6yRvs0=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97435"/>
            <a:ext cx="675979" cy="67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 descr="OPL20U25GSXzBJYl68kk8uQGfFKzs7yb1M4KJWUiLk6ZEvGF+qCIPSnY57AbBFCvTW2023.15.116+K4lPs7H94VUqPe2XwIsfPRnrXQE//QTEXxb8/8N4CNc6FpgZahzpTjFhMzSA7T/nHJa11DE8Ng2TP3iAmRczFlmslSuUNOgUeb6yRvs0="/>
          <p:cNvSpPr/>
          <p:nvPr/>
        </p:nvSpPr>
        <p:spPr>
          <a:xfrm>
            <a:off x="3817256" y="823941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/>
            <a:r>
              <a:rPr lang="en-US" sz="34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467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 descr="OPL20U25GSXzBJYl68kk8uQGfFKzs7yb1M4KJWUiLk6ZEvGF+qCIPSnY57AbBFCvTW2023.15.116+K4lPs7H94VUqPe2XwIsfPRnrXQE//QTEXxb8/8N4CNc6FpgZahzpTjFhMzSA7T/nHJa11DE8Ng2TP3iAmRczFlmslSuUNOgUeb6yRvs0="/>
          <p:cNvSpPr/>
          <p:nvPr/>
        </p:nvSpPr>
        <p:spPr>
          <a:xfrm>
            <a:off x="5003631" y="810403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/>
            <a:r>
              <a:rPr lang="en-US" sz="34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467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 descr="OPL20U25GSXzBJYl68kk8uQGfFKzs7yb1M4KJWUiLk6ZEvGF+qCIPSnY57AbBFCvTW2023.15.116+K4lPs7H94VUqPe2XwIsfPRnrXQE//QTEXxb8/8N4CNc6FpgZahzpTjFhMzSA7T/nHJa11DE8Ng2TP3iAmRczFlmslSuUNOgUeb6yRvs0="/>
          <p:cNvSpPr/>
          <p:nvPr/>
        </p:nvSpPr>
        <p:spPr>
          <a:xfrm>
            <a:off x="6199413" y="810403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/>
            <a:r>
              <a:rPr lang="en-US" sz="34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467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 descr="OPL20U25GSXzBJYl68kk8uQGfFKzs7yb1M4KJWUiLk6ZEvGF+qCIPSnY57AbBFCvTW2023.15.116+K4lPs7H94VUqPe2XwIsfPRnrXQE//QTEXxb8/8N4CNc6FpgZahzpTjFhMzSA7T/nHJa11DE8Ng2TP3iAmRczFlmslSuUNOgUeb6yRvs0="/>
          <p:cNvSpPr/>
          <p:nvPr/>
        </p:nvSpPr>
        <p:spPr>
          <a:xfrm>
            <a:off x="7368709" y="803949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/>
            <a:r>
              <a:rPr lang="en-US" sz="34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467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OPL20U25GSXzBJYl68kk8uQGfFKzs7yb1M4KJWUiLk6ZEvGF+qCIPSnY57AbBFCvTW2023.15.11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3403" l="67383" r="98340">
                        <a14:foregroundMark x1="71582" y1="51563" x2="71582" y2="51563"/>
                        <a14:foregroundMark x1="72852" y1="62500" x2="72852" y2="62500"/>
                        <a14:backgroundMark x1="72754" y1="64583" x2="72754" y2="64583"/>
                        <a14:backgroundMark x1="72656" y1="63194" x2="72656" y2="63194"/>
                        <a14:backgroundMark x1="78711" y1="31597" x2="78711" y2="31597"/>
                        <a14:backgroundMark x1="75391" y1="48958" x2="75391" y2="48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58" t="15576" b="6771"/>
          <a:stretch/>
        </p:blipFill>
        <p:spPr>
          <a:xfrm>
            <a:off x="7765499" y="2144486"/>
            <a:ext cx="2902503" cy="43216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0625" l="38574" r="58008">
                        <a14:backgroundMark x1="55273" y1="85938" x2="55273" y2="85938"/>
                        <a14:backgroundMark x1="41992" y1="80382" x2="41992" y2="80382"/>
                        <a14:backgroundMark x1="43262" y1="73958" x2="43262" y2="73958"/>
                        <a14:backgroundMark x1="42285" y1="55556" x2="42285" y2="55556"/>
                        <a14:backgroundMark x1="40137" y1="54340" x2="40137" y2="54340"/>
                        <a14:backgroundMark x1="41797" y1="56424" x2="41797" y2="56424"/>
                        <a14:backgroundMark x1="46191" y1="17708" x2="46191" y2="17708"/>
                        <a14:backgroundMark x1="46875" y1="24653" x2="46875" y2="24653"/>
                        <a14:backgroundMark x1="46094" y1="31424" x2="46094" y2="31424"/>
                        <a14:backgroundMark x1="47070" y1="31944" x2="47070" y2="31944"/>
                        <a14:backgroundMark x1="46289" y1="43924" x2="46289" y2="43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86" t="38972" r="41548" b="4891"/>
          <a:stretch/>
        </p:blipFill>
        <p:spPr>
          <a:xfrm>
            <a:off x="5106461" y="3439888"/>
            <a:ext cx="1752600" cy="3124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5139" l="977" r="23730">
                        <a14:foregroundMark x1="12695" y1="55729" x2="12695" y2="55729"/>
                        <a14:foregroundMark x1="12598" y1="52083" x2="12598" y2="52083"/>
                        <a14:foregroundMark x1="16504" y1="54861" x2="16504" y2="54861"/>
                        <a14:foregroundMark x1="11230" y1="50174" x2="11230" y2="50174"/>
                        <a14:foregroundMark x1="9375" y1="51215" x2="9375" y2="51215"/>
                        <a14:foregroundMark x1="7422" y1="52778" x2="7422" y2="52778"/>
                        <a14:foregroundMark x1="2930" y1="71181" x2="2930" y2="71181"/>
                        <a14:foregroundMark x1="12793" y1="52951" x2="12793" y2="52951"/>
                        <a14:foregroundMark x1="15820" y1="56597" x2="15820" y2="56597"/>
                        <a14:backgroundMark x1="15137" y1="32292" x2="15137" y2="32292"/>
                        <a14:backgroundMark x1="14648" y1="20833" x2="14648" y2="20833"/>
                        <a14:backgroundMark x1="16895" y1="30208" x2="16895" y2="30208"/>
                        <a14:backgroundMark x1="17480" y1="45833" x2="17480" y2="45833"/>
                        <a14:backgroundMark x1="15332" y1="44097" x2="15332" y2="44097"/>
                        <a14:backgroundMark x1="18555" y1="63021" x2="18555" y2="63021"/>
                        <a14:backgroundMark x1="16797" y1="44965" x2="16797" y2="44965"/>
                        <a14:backgroundMark x1="21387" y1="72743" x2="21387" y2="72743"/>
                        <a14:backgroundMark x1="22070" y1="68576" x2="22070" y2="68576"/>
                        <a14:backgroundMark x1="20508" y1="71181" x2="20508" y2="71181"/>
                        <a14:backgroundMark x1="20996" y1="68576" x2="20996" y2="68576"/>
                        <a14:backgroundMark x1="16797" y1="49306" x2="16797" y2="49306"/>
                        <a14:backgroundMark x1="15723" y1="46354" x2="15723" y2="4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004" r="74722"/>
          <a:stretch/>
        </p:blipFill>
        <p:spPr>
          <a:xfrm>
            <a:off x="1578428" y="3797301"/>
            <a:ext cx="2311400" cy="3060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1" t="43471" r="62619" b="2348"/>
          <a:stretch/>
        </p:blipFill>
        <p:spPr>
          <a:xfrm>
            <a:off x="3228145" y="3705998"/>
            <a:ext cx="1709057" cy="3015343"/>
          </a:xfrm>
          <a:prstGeom prst="rect">
            <a:avLst/>
          </a:prstGeom>
        </p:spPr>
      </p:pic>
      <p:pic>
        <p:nvPicPr>
          <p:cNvPr id="22" name="Picture 2" descr="Káº¿t quáº£ hÃ¬nh áº£nh cho tráº¡ng tÃ­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260" b="96875" l="2500" r="72262">
                        <a14:backgroundMark x1="6071" y1="47356" x2="6071" y2="4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82"/>
          <a:stretch/>
        </p:blipFill>
        <p:spPr bwMode="auto">
          <a:xfrm>
            <a:off x="101678" y="13904"/>
            <a:ext cx="1894231" cy="12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13" action="ppaction://hlinksldjump"/>
            <a:extLst>
              <a:ext uri="{FF2B5EF4-FFF2-40B4-BE49-F238E27FC236}">
                <a16:creationId xmlns:a16="http://schemas.microsoft.com/office/drawing/2014/main" id="{DA2F9357-63F3-94C9-D98E-B94165CB3D44}"/>
              </a:ext>
            </a:extLst>
          </p:cNvPr>
          <p:cNvSpPr txBox="1"/>
          <p:nvPr/>
        </p:nvSpPr>
        <p:spPr>
          <a:xfrm>
            <a:off x="10837261" y="6040303"/>
            <a:ext cx="1247804" cy="646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D16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408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2023.15.116+K4lPs7H94VUqPe2XwIsfPRnrXQE//QTEXxb8/8N4CNc6FpgZahzpTjFhMzSA7T/nHJa11DE8Ng2TP3iAmRczFlmslSuUNOgUeb6yRvs0="/>
          <p:cNvSpPr/>
          <p:nvPr/>
        </p:nvSpPr>
        <p:spPr>
          <a:xfrm>
            <a:off x="276000" y="1257587"/>
            <a:ext cx="6734401" cy="1968213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10.15:</a:t>
            </a:r>
            <a:r>
              <a:rPr lang="vi-VN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Trung đoạn của hình chóp tam giác đều trong hình 10.34 là</a:t>
            </a:r>
            <a:endParaRPr lang="en-US" sz="3733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" descr="OPL20U25GSXzBJYl68kk8uQGfFKzs7yb1M4KJWUiLk6ZEvGF+qCIPSnY57AbBFCvTW2023.15.116+K4lPs7H94VUqPe2XwIsfPRnrXQE//QTEXxb8/8N4CNc6FpgZahzpTjFhMzSA7T/nHJa11DE8Ng2TP3iAmRczFlmslSuUNOgUeb6yRvs0="/>
              <p:cNvSpPr/>
              <p:nvPr/>
            </p:nvSpPr>
            <p:spPr>
              <a:xfrm>
                <a:off x="327111" y="4572581"/>
                <a:ext cx="3197629" cy="71139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r>
                  <a:rPr lang="en-US" sz="3733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733" i="1">
                        <a:latin typeface="Cambria Math" panose="02040503050406030204" pitchFamily="18" charset="0"/>
                      </a:rPr>
                      <m:t>𝑆𝐼</m:t>
                    </m:r>
                  </m:oMath>
                </a14:m>
                <a:r>
                  <a:rPr lang="en-US" sz="3733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733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A" descr="OPL20U25GSXzBJYl68kk8uQGfFKzs7yb1M4KJWUiLk6ZEvGF+qCIPSnY57AbBFCvTW2023.15.11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11" y="4572581"/>
                <a:ext cx="3197629" cy="71139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10084" b="-285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B" descr="OPL20U25GSXzBJYl68kk8uQGfFKzs7yb1M4KJWUiLk6ZEvGF+qCIPSnY57AbBFCvTW2023.15.116+K4lPs7H94VUqPe2XwIsfPRnrXQE//QTEXxb8/8N4CNc6FpgZahzpTjFhMzSA7T/nHJa11DE8Ng2TP3iAmRczFlmslSuUNOgUeb6yRvs0="/>
              <p:cNvSpPr/>
              <p:nvPr/>
            </p:nvSpPr>
            <p:spPr>
              <a:xfrm>
                <a:off x="321763" y="3617497"/>
                <a:ext cx="3197629" cy="71139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r>
                  <a:rPr lang="en-US" sz="37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733" i="1">
                        <a:latin typeface="Cambria Math" panose="02040503050406030204" pitchFamily="18" charset="0"/>
                      </a:rPr>
                      <m:t>𝑆𝐵</m:t>
                    </m:r>
                  </m:oMath>
                </a14:m>
                <a:endParaRPr lang="vi-VN" sz="3733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B" descr="OPL20U25GSXzBJYl68kk8uQGfFKzs7yb1M4KJWUiLk6ZEvGF+qCIPSnY57AbBFCvTW2023.15.11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63" y="3617497"/>
                <a:ext cx="3197629" cy="71139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10084" b="-2941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" descr="OPL20U25GSXzBJYl68kk8uQGfFKzs7yb1M4KJWUiLk6ZEvGF+qCIPSnY57AbBFCvTW2023.15.116+K4lPs7H94VUqPe2XwIsfPRnrXQE//QTEXxb8/8N4CNc6FpgZahzpTjFhMzSA7T/nHJa11DE8Ng2TP3iAmRczFlmslSuUNOgUeb6yRvs0="/>
              <p:cNvSpPr/>
              <p:nvPr/>
            </p:nvSpPr>
            <p:spPr>
              <a:xfrm flipH="1">
                <a:off x="3794173" y="3617497"/>
                <a:ext cx="3194457" cy="71139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r>
                  <a:rPr lang="en-US" sz="3733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733" i="1">
                        <a:latin typeface="Cambria Math" panose="02040503050406030204" pitchFamily="18" charset="0"/>
                      </a:rPr>
                      <m:t>𝑆𝐻</m:t>
                    </m:r>
                  </m:oMath>
                </a14:m>
                <a:endParaRPr lang="vi-VN" sz="3733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C" descr="OPL20U25GSXzBJYl68kk8uQGfFKzs7yb1M4KJWUiLk6ZEvGF+qCIPSnY57AbBFCvTW2023.15.11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794173" y="3617497"/>
                <a:ext cx="3194457" cy="71139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10084" b="-2941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D" descr="OPL20U25GSXzBJYl68kk8uQGfFKzs7yb1M4KJWUiLk6ZEvGF+qCIPSnY57AbBFCvTW2023.15.116+K4lPs7H94VUqPe2XwIsfPRnrXQE//QTEXxb8/8N4CNc6FpgZahzpTjFhMzSA7T/nHJa11DE8Ng2TP3iAmRczFlmslSuUNOgUeb6yRvs0="/>
              <p:cNvSpPr/>
              <p:nvPr/>
            </p:nvSpPr>
            <p:spPr>
              <a:xfrm flipH="1">
                <a:off x="3815944" y="4579265"/>
                <a:ext cx="3194457" cy="71139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r>
                  <a:rPr lang="en-US" sz="3733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733" i="1">
                        <a:latin typeface="Cambria Math" panose="02040503050406030204" pitchFamily="18" charset="0"/>
                      </a:rPr>
                      <m:t>𝐻𝐼</m:t>
                    </m:r>
                  </m:oMath>
                </a14:m>
                <a:r>
                  <a:rPr lang="en-US" sz="3733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733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D" descr="OPL20U25GSXzBJYl68kk8uQGfFKzs7yb1M4KJWUiLk6ZEvGF+qCIPSnY57AbBFCvTW2023.15.11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815944" y="4579265"/>
                <a:ext cx="3194457" cy="711396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7"/>
                <a:stretch>
                  <a:fillRect t="-10084" b="-285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7F4733-AA49-A878-FF43-0D83CEA1D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2401" y="76200"/>
            <a:ext cx="4673600" cy="4673600"/>
          </a:xfrm>
          <a:prstGeom prst="rect">
            <a:avLst/>
          </a:prstGeom>
        </p:spPr>
      </p:pic>
      <p:sp>
        <p:nvSpPr>
          <p:cNvPr id="10" name="Rounded Rectangle 3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B95C2A-55D2-CBEE-437D-9D523839C6A3}"/>
              </a:ext>
            </a:extLst>
          </p:cNvPr>
          <p:cNvSpPr/>
          <p:nvPr/>
        </p:nvSpPr>
        <p:spPr>
          <a:xfrm>
            <a:off x="818636" y="5656980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pic>
        <p:nvPicPr>
          <p:cNvPr id="11" name="Picture 2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AF251D-B394-2B42-C751-E89AD055C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5600414"/>
            <a:ext cx="1041165" cy="105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3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E4E0D2-3A6D-40AC-CDD1-A79A815B9F2A}"/>
              </a:ext>
            </a:extLst>
          </p:cNvPr>
          <p:cNvSpPr/>
          <p:nvPr/>
        </p:nvSpPr>
        <p:spPr>
          <a:xfrm>
            <a:off x="818636" y="5656980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7" name="Rounded Rectangle 3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BD931C-B834-7F6E-71AD-B2CCD8D96426}"/>
              </a:ext>
            </a:extLst>
          </p:cNvPr>
          <p:cNvSpPr/>
          <p:nvPr/>
        </p:nvSpPr>
        <p:spPr>
          <a:xfrm>
            <a:off x="818636" y="5656980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8" name="Rounded Rectangle 33">
            <a:extLst>
              <a:ext uri="{FF2B5EF4-FFF2-40B4-BE49-F238E27FC236}">
                <a16:creationId xmlns:a16="http://schemas.microsoft.com/office/drawing/2014/main" id="{ADB3244A-D4F8-063B-B411-B85541D0E77D}"/>
              </a:ext>
            </a:extLst>
          </p:cNvPr>
          <p:cNvSpPr/>
          <p:nvPr/>
        </p:nvSpPr>
        <p:spPr>
          <a:xfrm>
            <a:off x="818636" y="5656980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9" name="Rounded Rectangle 33">
            <a:extLst>
              <a:ext uri="{FF2B5EF4-FFF2-40B4-BE49-F238E27FC236}">
                <a16:creationId xmlns:a16="http://schemas.microsoft.com/office/drawing/2014/main" id="{0D5F1EE4-2959-2301-F2EA-C361E7570CFF}"/>
              </a:ext>
            </a:extLst>
          </p:cNvPr>
          <p:cNvSpPr/>
          <p:nvPr/>
        </p:nvSpPr>
        <p:spPr>
          <a:xfrm>
            <a:off x="818636" y="5656980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5B41A971-DEA7-478D-49D3-1BC574F75F66}"/>
              </a:ext>
            </a:extLst>
          </p:cNvPr>
          <p:cNvSpPr/>
          <p:nvPr/>
        </p:nvSpPr>
        <p:spPr>
          <a:xfrm>
            <a:off x="818636" y="5656980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21" name="Rounded Rectangle 24">
            <a:extLst>
              <a:ext uri="{FF2B5EF4-FFF2-40B4-BE49-F238E27FC236}">
                <a16:creationId xmlns:a16="http://schemas.microsoft.com/office/drawing/2014/main" id="{507F7A43-C64E-CC5C-1400-65DB5C194BDB}"/>
              </a:ext>
            </a:extLst>
          </p:cNvPr>
          <p:cNvSpPr/>
          <p:nvPr/>
        </p:nvSpPr>
        <p:spPr>
          <a:xfrm>
            <a:off x="818636" y="5656980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FE94AAA4-2FB2-43B0-0452-47221E8B7783}"/>
              </a:ext>
            </a:extLst>
          </p:cNvPr>
          <p:cNvSpPr/>
          <p:nvPr/>
        </p:nvSpPr>
        <p:spPr>
          <a:xfrm>
            <a:off x="818636" y="5656980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23" name="Rounded Rectangle 26">
            <a:extLst>
              <a:ext uri="{FF2B5EF4-FFF2-40B4-BE49-F238E27FC236}">
                <a16:creationId xmlns:a16="http://schemas.microsoft.com/office/drawing/2014/main" id="{5FC9C2D0-0682-548C-58E6-8DDB5DAE1D73}"/>
              </a:ext>
            </a:extLst>
          </p:cNvPr>
          <p:cNvSpPr/>
          <p:nvPr/>
        </p:nvSpPr>
        <p:spPr>
          <a:xfrm>
            <a:off x="818636" y="5656980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24" name="Rounded Rectangle 27">
            <a:extLst>
              <a:ext uri="{FF2B5EF4-FFF2-40B4-BE49-F238E27FC236}">
                <a16:creationId xmlns:a16="http://schemas.microsoft.com/office/drawing/2014/main" id="{EA98C06B-5445-0381-7B5D-4EDE4AF62228}"/>
              </a:ext>
            </a:extLst>
          </p:cNvPr>
          <p:cNvSpPr/>
          <p:nvPr/>
        </p:nvSpPr>
        <p:spPr>
          <a:xfrm>
            <a:off x="818636" y="5656980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25" name="Rounded Rectangle 28">
            <a:extLst>
              <a:ext uri="{FF2B5EF4-FFF2-40B4-BE49-F238E27FC236}">
                <a16:creationId xmlns:a16="http://schemas.microsoft.com/office/drawing/2014/main" id="{3E2BA8F5-5B83-0EF2-2575-4121416DF006}"/>
              </a:ext>
            </a:extLst>
          </p:cNvPr>
          <p:cNvSpPr/>
          <p:nvPr/>
        </p:nvSpPr>
        <p:spPr>
          <a:xfrm>
            <a:off x="818636" y="5656980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6" name="Rounded Rectangle 29">
            <a:extLst>
              <a:ext uri="{FF2B5EF4-FFF2-40B4-BE49-F238E27FC236}">
                <a16:creationId xmlns:a16="http://schemas.microsoft.com/office/drawing/2014/main" id="{873D6444-4495-A6D5-235B-F4C6415C06B6}"/>
              </a:ext>
            </a:extLst>
          </p:cNvPr>
          <p:cNvSpPr/>
          <p:nvPr/>
        </p:nvSpPr>
        <p:spPr>
          <a:xfrm>
            <a:off x="818636" y="5656980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id="{8019B8F4-7EBC-F01E-55A4-E879A3E99A68}"/>
              </a:ext>
            </a:extLst>
          </p:cNvPr>
          <p:cNvSpPr/>
          <p:nvPr/>
        </p:nvSpPr>
        <p:spPr>
          <a:xfrm>
            <a:off x="818636" y="5656980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28" name="Rounded Rectangle 31">
            <a:extLst>
              <a:ext uri="{FF2B5EF4-FFF2-40B4-BE49-F238E27FC236}">
                <a16:creationId xmlns:a16="http://schemas.microsoft.com/office/drawing/2014/main" id="{3685CF39-C708-B7D5-4625-AE9DDE7B9FA5}"/>
              </a:ext>
            </a:extLst>
          </p:cNvPr>
          <p:cNvSpPr/>
          <p:nvPr/>
        </p:nvSpPr>
        <p:spPr>
          <a:xfrm>
            <a:off x="818636" y="5656980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29" name="Rounded Rectangle 32">
            <a:extLst>
              <a:ext uri="{FF2B5EF4-FFF2-40B4-BE49-F238E27FC236}">
                <a16:creationId xmlns:a16="http://schemas.microsoft.com/office/drawing/2014/main" id="{A14F8B7B-5B71-884C-B912-4AF9EAC73A12}"/>
              </a:ext>
            </a:extLst>
          </p:cNvPr>
          <p:cNvSpPr/>
          <p:nvPr/>
        </p:nvSpPr>
        <p:spPr>
          <a:xfrm>
            <a:off x="818636" y="5656980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30" name="Rounded Rectangle 33">
            <a:extLst>
              <a:ext uri="{FF2B5EF4-FFF2-40B4-BE49-F238E27FC236}">
                <a16:creationId xmlns:a16="http://schemas.microsoft.com/office/drawing/2014/main" id="{A7DFD6B7-A668-7A0F-D5E9-B7C62122C26D}"/>
              </a:ext>
            </a:extLst>
          </p:cNvPr>
          <p:cNvSpPr/>
          <p:nvPr/>
        </p:nvSpPr>
        <p:spPr>
          <a:xfrm>
            <a:off x="818636" y="5656980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B07C6122-839A-B210-EBFD-4EFCAA88B5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185" y="8114229"/>
            <a:ext cx="2259815" cy="1033452"/>
          </a:xfrm>
          <a:prstGeom prst="rect">
            <a:avLst/>
          </a:prstGeom>
        </p:spPr>
      </p:pic>
      <p:pic>
        <p:nvPicPr>
          <p:cNvPr id="32" name="Picture 31">
            <a:hlinkClick r:id="rId13" action="ppaction://hlinksldjump"/>
            <a:extLst>
              <a:ext uri="{FF2B5EF4-FFF2-40B4-BE49-F238E27FC236}">
                <a16:creationId xmlns:a16="http://schemas.microsoft.com/office/drawing/2014/main" id="{3F636AC8-A882-E91C-9FB7-72209D5CC3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55201" y="5825656"/>
            <a:ext cx="2259780" cy="10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8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2023.15.116+K4lPs7H94VUqPe2XwIsfPRnrXQE//QTEXxb8/8N4CNc6FpgZahzpTjFhMzSA7T/nHJa11DE8Ng2TP3iAmRczFlmslSuUNOgUeb6yRvs0="/>
          <p:cNvSpPr/>
          <p:nvPr/>
        </p:nvSpPr>
        <p:spPr>
          <a:xfrm>
            <a:off x="1422400" y="1397000"/>
            <a:ext cx="8147563" cy="132987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10.16: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Đáy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hình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chóp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tứ giác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là				</a:t>
            </a:r>
          </a:p>
        </p:txBody>
      </p:sp>
      <p:sp>
        <p:nvSpPr>
          <p:cNvPr id="13" name="A" descr="OPL20U25GSXzBJYl68kk8uQGfFKzs7yb1M4KJWUiLk6ZEvGF+qCIPSnY57AbBFCvTW2023.15.116+K4lPs7H94VUqPe2XwIsfPRnrXQE//QTEXxb8/8N4CNc6FpgZahzpTjFhMzSA7T/nHJa11DE8Ng2TP3iAmRczFlmslSuUNOgUeb6yRvs0="/>
          <p:cNvSpPr/>
          <p:nvPr/>
        </p:nvSpPr>
        <p:spPr>
          <a:xfrm>
            <a:off x="1422401" y="3225800"/>
            <a:ext cx="3964124" cy="641301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89"/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 Hình vuông.</a:t>
            </a:r>
            <a:endParaRPr lang="vi-VN" sz="3733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B" descr="OPL20U25GSXzBJYl68kk8uQGfFKzs7yb1M4KJWUiLk6ZEvGF+qCIPSnY57AbBFCvTW2023.15.116+K4lPs7H94VUqPe2XwIsfPRnrXQE//QTEXxb8/8N4CNc6FpgZahzpTjFhMzSA7T/nHJa11DE8Ng2TP3iAmRczFlmslSuUNOgUeb6yRvs0="/>
          <p:cNvSpPr/>
          <p:nvPr/>
        </p:nvSpPr>
        <p:spPr>
          <a:xfrm>
            <a:off x="1422401" y="4117472"/>
            <a:ext cx="3964124" cy="641301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89"/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Hình thoi.</a:t>
            </a:r>
            <a:endParaRPr lang="vi-VN" sz="3733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C" descr="OPL20U25GSXzBJYl68kk8uQGfFKzs7yb1M4KJWUiLk6ZEvGF+qCIPSnY57AbBFCvTW2023.15.116+K4lPs7H94VUqPe2XwIsfPRnrXQE//QTEXxb8/8N4CNc6FpgZahzpTjFhMzSA7T/nHJa11DE8Ng2TP3iAmRczFlmslSuUNOgUeb6yRvs0="/>
          <p:cNvSpPr/>
          <p:nvPr/>
        </p:nvSpPr>
        <p:spPr>
          <a:xfrm flipH="1">
            <a:off x="5588000" y="3225800"/>
            <a:ext cx="3960192" cy="641301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189"/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Hình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hành.</a:t>
            </a:r>
            <a:endParaRPr lang="vi-VN" sz="3733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D" descr="OPL20U25GSXzBJYl68kk8uQGfFKzs7yb1M4KJWUiLk6ZEvGF+qCIPSnY57AbBFCvTW2023.15.116+K4lPs7H94VUqPe2XwIsfPRnrXQE//QTEXxb8/8N4CNc6FpgZahzpTjFhMzSA7T/nHJa11DE8Ng2TP3iAmRczFlmslSuUNOgUeb6yRvs0="/>
          <p:cNvSpPr/>
          <p:nvPr/>
        </p:nvSpPr>
        <p:spPr>
          <a:xfrm flipH="1">
            <a:off x="5609771" y="4117472"/>
            <a:ext cx="3960192" cy="641301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189"/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D. Hình chữ nhật.</a:t>
            </a:r>
            <a:endParaRPr lang="vi-VN" sz="3733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OPL20U25GSXzBJYl68kk8uQGfFKzs7yb1M4KJWUiLk6ZEvGF+qCIPSnY57AbBFCvTW2023.15.116+K4lPs7H94VUqPe2XwIsfPRnrXQE//QTEXxb8/8N4CNc6FpgZahzpTjFhMzSA7T/nHJa11DE8Ng2TP3iAmRczFlmslSuUNOgUeb6yRvs0=">
            <a:hlinkClick r:id="rId4" action="ppaction://hlinksldjump"/>
            <a:extLst>
              <a:ext uri="{FF2B5EF4-FFF2-40B4-BE49-F238E27FC236}">
                <a16:creationId xmlns:a16="http://schemas.microsoft.com/office/drawing/2014/main" id="{A1693645-8A9D-2F71-C248-E8402F9F7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1" y="5825656"/>
            <a:ext cx="2259780" cy="1032345"/>
          </a:xfrm>
          <a:prstGeom prst="rect">
            <a:avLst/>
          </a:prstGeom>
        </p:spPr>
      </p:pic>
      <p:sp>
        <p:nvSpPr>
          <p:cNvPr id="4" name="Rounded Rectangle 3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51D542-A440-678C-0AA5-D93B6951D318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pic>
        <p:nvPicPr>
          <p:cNvPr id="6" name="Picture 2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D660D7-4047-3D8C-DFFE-9F349409C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16" y="5298604"/>
            <a:ext cx="1041165" cy="105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3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F8CFC2-088D-0466-B71A-0272C7A68829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8" name="Rounded Rectangle 3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FB58E6-0126-5A6C-BC0E-3A91BF83148D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9" name="Rounded Rectangle 33">
            <a:extLst>
              <a:ext uri="{FF2B5EF4-FFF2-40B4-BE49-F238E27FC236}">
                <a16:creationId xmlns:a16="http://schemas.microsoft.com/office/drawing/2014/main" id="{1AB37344-185E-856F-378C-255EB7D642C8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0" name="Rounded Rectangle 33">
            <a:extLst>
              <a:ext uri="{FF2B5EF4-FFF2-40B4-BE49-F238E27FC236}">
                <a16:creationId xmlns:a16="http://schemas.microsoft.com/office/drawing/2014/main" id="{58723FC9-C53A-7273-9988-5C3366839785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9FC4AD02-4F39-09BD-49A5-0834D997E01E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2" name="Rounded Rectangle 24">
            <a:extLst>
              <a:ext uri="{FF2B5EF4-FFF2-40B4-BE49-F238E27FC236}">
                <a16:creationId xmlns:a16="http://schemas.microsoft.com/office/drawing/2014/main" id="{FBB8CF22-6FDC-283D-4612-4138999FDEDB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7" name="Rounded Rectangle 25">
            <a:extLst>
              <a:ext uri="{FF2B5EF4-FFF2-40B4-BE49-F238E27FC236}">
                <a16:creationId xmlns:a16="http://schemas.microsoft.com/office/drawing/2014/main" id="{B5D332C0-45A5-5C5A-0EE4-5CF07FD1CECB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BA3A9ABB-C748-5BCF-0C82-29801A29454A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9" name="Rounded Rectangle 27">
            <a:extLst>
              <a:ext uri="{FF2B5EF4-FFF2-40B4-BE49-F238E27FC236}">
                <a16:creationId xmlns:a16="http://schemas.microsoft.com/office/drawing/2014/main" id="{9A2D00EF-5271-37EC-4477-A96D3D52334D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20" name="Rounded Rectangle 28">
            <a:extLst>
              <a:ext uri="{FF2B5EF4-FFF2-40B4-BE49-F238E27FC236}">
                <a16:creationId xmlns:a16="http://schemas.microsoft.com/office/drawing/2014/main" id="{6FE59E1C-579F-C8FF-EF57-2B93FBB43F31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2" name="Rounded Rectangle 29">
            <a:extLst>
              <a:ext uri="{FF2B5EF4-FFF2-40B4-BE49-F238E27FC236}">
                <a16:creationId xmlns:a16="http://schemas.microsoft.com/office/drawing/2014/main" id="{0B74618D-2F2C-97CB-E115-86A37330153A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23" name="Rounded Rectangle 30">
            <a:extLst>
              <a:ext uri="{FF2B5EF4-FFF2-40B4-BE49-F238E27FC236}">
                <a16:creationId xmlns:a16="http://schemas.microsoft.com/office/drawing/2014/main" id="{7C629446-383F-8047-A883-A7B2DDEDDB05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24" name="Rounded Rectangle 31">
            <a:extLst>
              <a:ext uri="{FF2B5EF4-FFF2-40B4-BE49-F238E27FC236}">
                <a16:creationId xmlns:a16="http://schemas.microsoft.com/office/drawing/2014/main" id="{04E3D27C-8B81-C529-E960-8B8E8469EE64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25" name="Rounded Rectangle 32">
            <a:extLst>
              <a:ext uri="{FF2B5EF4-FFF2-40B4-BE49-F238E27FC236}">
                <a16:creationId xmlns:a16="http://schemas.microsoft.com/office/drawing/2014/main" id="{E008BBA5-838B-51C5-1168-AB3C69357438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26" name="Rounded Rectangle 33">
            <a:extLst>
              <a:ext uri="{FF2B5EF4-FFF2-40B4-BE49-F238E27FC236}">
                <a16:creationId xmlns:a16="http://schemas.microsoft.com/office/drawing/2014/main" id="{0E64D218-8FEC-1339-9F64-2D40650D3045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167592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2023.15.116+K4lPs7H94VUqPe2XwIsfPRnrXQE//QTEXxb8/8N4CNc6FpgZahzpTjFhMzSA7T/nHJa11DE8Ng2TP3iAmRczFlmslSuUNOgUeb6yRvs0="/>
          <p:cNvSpPr/>
          <p:nvPr/>
        </p:nvSpPr>
        <p:spPr>
          <a:xfrm>
            <a:off x="872840" y="889001"/>
            <a:ext cx="10852723" cy="116477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10.17: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hình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chóp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tam giác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bằng</a:t>
            </a:r>
          </a:p>
        </p:txBody>
      </p:sp>
      <p:sp>
        <p:nvSpPr>
          <p:cNvPr id="13" name="A" descr="OPL20U25GSXzBJYl68kk8uQGfFKzs7yb1M4KJWUiLk6ZEvGF+qCIPSnY57AbBFCvTW2023.15.116+K4lPs7H94VUqPe2XwIsfPRnrXQE//QTEXxb8/8N4CNc6FpgZahzpTjFhMzSA7T/nHJa11DE8Ng2TP3iAmRczFlmslSuUNOgUeb6yRvs0="/>
          <p:cNvSpPr/>
          <p:nvPr/>
        </p:nvSpPr>
        <p:spPr>
          <a:xfrm flipH="1">
            <a:off x="6400798" y="2311401"/>
            <a:ext cx="5486401" cy="1164772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1920" rtlCol="0" anchor="ctr"/>
          <a:lstStyle/>
          <a:p>
            <a:pPr marL="455073" algn="just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nửa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chu vi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4" name="B" descr="OPL20U25GSXzBJYl68kk8uQGfFKzs7yb1M4KJWUiLk6ZEvGF+qCIPSnY57AbBFCvTW2023.15.116+K4lPs7H94VUqPe2XwIsfPRnrXQE//QTEXxb8/8N4CNc6FpgZahzpTjFhMzSA7T/nHJa11DE8Ng2TP3iAmRczFlmslSuUNOgUeb6yRvs0="/>
          <p:cNvSpPr/>
          <p:nvPr/>
        </p:nvSpPr>
        <p:spPr>
          <a:xfrm>
            <a:off x="812801" y="3686629"/>
            <a:ext cx="5486401" cy="1164772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Ins="975360" rtlCol="0" anchor="ctr"/>
          <a:lstStyle/>
          <a:p>
            <a:pPr algn="just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chu vi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5" name="C" descr="OPL20U25GSXzBJYl68kk8uQGfFKzs7yb1M4KJWUiLk6ZEvGF+qCIPSnY57AbBFCvTW2023.15.116+K4lPs7H94VUqPe2XwIsfPRnrXQE//QTEXxb8/8N4CNc6FpgZahzpTjFhMzSA7T/nHJa11DE8Ng2TP3iAmRczFlmslSuUNOgUeb6yRvs0="/>
          <p:cNvSpPr/>
          <p:nvPr/>
        </p:nvSpPr>
        <p:spPr>
          <a:xfrm>
            <a:off x="812802" y="2311401"/>
            <a:ext cx="5486401" cy="1164772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Ins="853440" rtlCol="0" anchor="ctr"/>
          <a:lstStyle/>
          <a:p>
            <a:pPr algn="just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nửa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chu vi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hình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chóp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6" name="D" descr="OPL20U25GSXzBJYl68kk8uQGfFKzs7yb1M4KJWUiLk6ZEvGF+qCIPSnY57AbBFCvTW2023.15.116+K4lPs7H94VUqPe2XwIsfPRnrXQE//QTEXxb8/8N4CNc6FpgZahzpTjFhMzSA7T/nHJa11DE8Ng2TP3iAmRczFlmslSuUNOgUeb6yRvs0="/>
          <p:cNvSpPr/>
          <p:nvPr/>
        </p:nvSpPr>
        <p:spPr>
          <a:xfrm flipH="1">
            <a:off x="6400797" y="3686628"/>
            <a:ext cx="5486403" cy="1164773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1920" rtlCol="0" anchor="ctr"/>
          <a:lstStyle/>
          <a:p>
            <a:pPr marL="455073" algn="just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chu vi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4" name="Picture 3" descr="OPL20U25GSXzBJYl68kk8uQGfFKzs7yb1M4KJWUiLk6ZEvGF+qCIPSnY57AbBFCvTW2023.15.116+K4lPs7H94VUqPe2XwIsfPRnrXQE//QTEXxb8/8N4CNc6FpgZahzpTjFhMzSA7T/nHJa11DE8Ng2TP3iAmRczFlmslSuUNOgUeb6yRvs0=">
            <a:hlinkClick r:id="rId4" action="ppaction://hlinksldjump"/>
            <a:extLst>
              <a:ext uri="{FF2B5EF4-FFF2-40B4-BE49-F238E27FC236}">
                <a16:creationId xmlns:a16="http://schemas.microsoft.com/office/drawing/2014/main" id="{AF501D35-1E87-4702-49CD-3F23E7471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1" y="5825656"/>
            <a:ext cx="2259780" cy="1032345"/>
          </a:xfrm>
          <a:prstGeom prst="rect">
            <a:avLst/>
          </a:prstGeom>
        </p:spPr>
      </p:pic>
      <p:sp>
        <p:nvSpPr>
          <p:cNvPr id="6" name="Rounded Rectangle 3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F189D9-B5CA-4227-3AAB-197C63FBA0B9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pic>
        <p:nvPicPr>
          <p:cNvPr id="7" name="Picture 2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FB9D486-2645-5A43-B640-6AFEBE9FB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16" y="5298604"/>
            <a:ext cx="1041165" cy="105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3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7A6DF3-CCAC-F679-12AA-6DFFB5A4D31C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9" name="Rounded Rectangle 3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FF7DBE6-0018-520D-17A6-38533E84FFB8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0" name="Rounded Rectangle 33">
            <a:extLst>
              <a:ext uri="{FF2B5EF4-FFF2-40B4-BE49-F238E27FC236}">
                <a16:creationId xmlns:a16="http://schemas.microsoft.com/office/drawing/2014/main" id="{7CCA21B8-2A48-3010-DB97-A6FB31FE0C09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1" name="Rounded Rectangle 33">
            <a:extLst>
              <a:ext uri="{FF2B5EF4-FFF2-40B4-BE49-F238E27FC236}">
                <a16:creationId xmlns:a16="http://schemas.microsoft.com/office/drawing/2014/main" id="{EE2E4418-24E6-3682-725E-D74DBC07F545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2" name="Rounded Rectangle 23">
            <a:extLst>
              <a:ext uri="{FF2B5EF4-FFF2-40B4-BE49-F238E27FC236}">
                <a16:creationId xmlns:a16="http://schemas.microsoft.com/office/drawing/2014/main" id="{58B2E804-84F8-E04E-FD0A-E610EF8FB73D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8" name="Rounded Rectangle 24">
            <a:extLst>
              <a:ext uri="{FF2B5EF4-FFF2-40B4-BE49-F238E27FC236}">
                <a16:creationId xmlns:a16="http://schemas.microsoft.com/office/drawing/2014/main" id="{71773AF9-BB9A-8782-98E5-8FE73B868058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DE996378-6609-17CF-F792-AF105EDC17EB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16C225AD-EA2D-43E9-82F5-BE9E13F0EF16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21" name="Rounded Rectangle 27">
            <a:extLst>
              <a:ext uri="{FF2B5EF4-FFF2-40B4-BE49-F238E27FC236}">
                <a16:creationId xmlns:a16="http://schemas.microsoft.com/office/drawing/2014/main" id="{B8D814AF-60E3-4903-F5E1-741EF9959783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22" name="Rounded Rectangle 28">
            <a:extLst>
              <a:ext uri="{FF2B5EF4-FFF2-40B4-BE49-F238E27FC236}">
                <a16:creationId xmlns:a16="http://schemas.microsoft.com/office/drawing/2014/main" id="{4511D346-6B18-BFC0-5791-1B10D8C14C7F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0E6FC3F8-29CF-6D83-C993-C87D747A8299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24" name="Rounded Rectangle 30">
            <a:extLst>
              <a:ext uri="{FF2B5EF4-FFF2-40B4-BE49-F238E27FC236}">
                <a16:creationId xmlns:a16="http://schemas.microsoft.com/office/drawing/2014/main" id="{C65E6F03-C8DC-83EE-7AF1-38F94AE69070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25" name="Rounded Rectangle 31">
            <a:extLst>
              <a:ext uri="{FF2B5EF4-FFF2-40B4-BE49-F238E27FC236}">
                <a16:creationId xmlns:a16="http://schemas.microsoft.com/office/drawing/2014/main" id="{EF26F07C-575B-26B0-41A8-8B3B90B10684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id="{5EB876DB-E0DC-FC5D-AD52-E119D9284633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27" name="Rounded Rectangle 33">
            <a:extLst>
              <a:ext uri="{FF2B5EF4-FFF2-40B4-BE49-F238E27FC236}">
                <a16:creationId xmlns:a16="http://schemas.microsoft.com/office/drawing/2014/main" id="{FDB83A59-7F0B-9373-418C-9B0EB9CA2482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175892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5.116+K4lPs7H94VUqPe2XwIsfPRnrXQE//QTEXxb8/8N4CNc6FpgZahzpTjFhMzSA7T/nHJa11DE8Ng2TP3iAmRczFlmslSuUNOgUeb6yRvs0="/>
              <p:cNvSpPr/>
              <p:nvPr/>
            </p:nvSpPr>
            <p:spPr>
              <a:xfrm>
                <a:off x="1422400" y="597805"/>
                <a:ext cx="8782051" cy="1510396"/>
              </a:xfrm>
              <a:prstGeom prst="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en-US" sz="3733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</a:t>
                </a:r>
                <a:r>
                  <a:rPr lang="en-US" sz="3733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10.18: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hình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chóp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tam giác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đều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có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chiều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cao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h</m:t>
                    </m:r>
                  </m:oMath>
                </a14:m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,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thể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tích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𝑉</m:t>
                    </m:r>
                  </m:oMath>
                </a14:m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.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Diện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tích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733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đáy</a:t>
                </a:r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</m:oMath>
                </a14:m>
                <a:r>
                  <a:rPr lang="en-US" sz="3733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5.11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400" y="597805"/>
                <a:ext cx="8782051" cy="1510396"/>
              </a:xfrm>
              <a:prstGeom prst="rect">
                <a:avLst/>
              </a:prstGeom>
              <a:blipFill>
                <a:blip r:embed="rId4"/>
                <a:stretch>
                  <a:fillRect l="-2148" r="-2148" b="-116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" descr="OPL20U25GSXzBJYl68kk8uQGfFKzs7yb1M4KJWUiLk6ZEvGF+qCIPSnY57AbBFCvTW2023.15.116+K4lPs7H94VUqPe2XwIsfPRnrXQE//QTEXxb8/8N4CNc6FpgZahzpTjFhMzSA7T/nHJa11DE8Ng2TP3iAmRczFlmslSuUNOgUeb6yRvs0="/>
              <p:cNvSpPr/>
              <p:nvPr/>
            </p:nvSpPr>
            <p:spPr>
              <a:xfrm>
                <a:off x="1657863" y="3686628"/>
                <a:ext cx="4075565" cy="91440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57189"/>
                <a:r>
                  <a:rPr lang="en-US" sz="37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733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733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en-US" sz="37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3733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A" descr="OPL20U25GSXzBJYl68kk8uQGfFKzs7yb1M4KJWUiLk6ZEvGF+qCIPSnY57AbBFCvTW2023.15.11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863" y="3686628"/>
                <a:ext cx="4075565" cy="91440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4762" b="-105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B" descr="OPL20U25GSXzBJYl68kk8uQGfFKzs7yb1M4KJWUiLk6ZEvGF+qCIPSnY57AbBFCvTW2023.15.116+K4lPs7H94VUqPe2XwIsfPRnrXQE//QTEXxb8/8N4CNc6FpgZahzpTjFhMzSA7T/nHJa11DE8Ng2TP3iAmRczFlmslSuUNOgUeb6yRvs0="/>
              <p:cNvSpPr/>
              <p:nvPr/>
            </p:nvSpPr>
            <p:spPr>
              <a:xfrm flipH="1">
                <a:off x="5881234" y="2616200"/>
                <a:ext cx="4075564" cy="91440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r>
                  <a:rPr lang="en-US" sz="37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733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733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en-US" sz="37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</a:t>
                </a:r>
                <a:endParaRPr lang="vi-VN" sz="3733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B" descr="OPL20U25GSXzBJYl68kk8uQGfFKzs7yb1M4KJWUiLk6ZEvGF+qCIPSnY57AbBFCvTW2023.15.11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881234" y="2616200"/>
                <a:ext cx="4075564" cy="91440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D" descr="OPL20U25GSXzBJYl68kk8uQGfFKzs7yb1M4KJWUiLk6ZEvGF+qCIPSnY57AbBFCvTW2023.15.116+K4lPs7H94VUqPe2XwIsfPRnrXQE//QTEXxb8/8N4CNc6FpgZahzpTjFhMzSA7T/nHJa11DE8Ng2TP3iAmRczFlmslSuUNOgUeb6yRvs0="/>
              <p:cNvSpPr/>
              <p:nvPr/>
            </p:nvSpPr>
            <p:spPr>
              <a:xfrm flipH="1">
                <a:off x="5881235" y="3686628"/>
                <a:ext cx="4075565" cy="91440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r>
                  <a:rPr lang="en-US" sz="37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733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733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37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3733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D" descr="OPL20U25GSXzBJYl68kk8uQGfFKzs7yb1M4KJWUiLk6ZEvGF+qCIPSnY57AbBFCvTW2023.15.11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881235" y="3686628"/>
                <a:ext cx="4075565" cy="91440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11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B" descr="OPL20U25GSXzBJYl68kk8uQGfFKzs7yb1M4KJWUiLk6ZEvGF+qCIPSnY57AbBFCvTW2023.15.116+K4lPs7H94VUqPe2XwIsfPRnrXQE//QTEXxb8/8N4CNc6FpgZahzpTjFhMzSA7T/nHJa11DE8Ng2TP3iAmRczFlmslSuUNOgUeb6yRvs0="/>
              <p:cNvSpPr/>
              <p:nvPr/>
            </p:nvSpPr>
            <p:spPr>
              <a:xfrm>
                <a:off x="1673906" y="2616200"/>
                <a:ext cx="4075565" cy="91440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57189"/>
                <a:r>
                  <a:rPr lang="en-US" sz="37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733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733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3733" i="1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37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3733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B" descr="OPL20U25GSXzBJYl68kk8uQGfFKzs7yb1M4KJWUiLk6ZEvGF+qCIPSnY57AbBFCvTW2023.15.11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906" y="2616200"/>
                <a:ext cx="4075565" cy="914400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4769" b="-111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OPL20U25GSXzBJYl68kk8uQGfFKzs7yb1M4KJWUiLk6ZEvGF+qCIPSnY57AbBFCvTW2023.15.116+K4lPs7H94VUqPe2XwIsfPRnrXQE//QTEXxb8/8N4CNc6FpgZahzpTjFhMzSA7T/nHJa11DE8Ng2TP3iAmRczFlmslSuUNOgUeb6yRvs0=">
            <a:hlinkClick r:id="rId9" action="ppaction://hlinksldjump"/>
            <a:extLst>
              <a:ext uri="{FF2B5EF4-FFF2-40B4-BE49-F238E27FC236}">
                <a16:creationId xmlns:a16="http://schemas.microsoft.com/office/drawing/2014/main" id="{4FA011C0-BAA6-C35D-54B2-A2D3050BA9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5201" y="5825656"/>
            <a:ext cx="2259780" cy="1032345"/>
          </a:xfrm>
          <a:prstGeom prst="rect">
            <a:avLst/>
          </a:prstGeom>
        </p:spPr>
      </p:pic>
      <p:sp>
        <p:nvSpPr>
          <p:cNvPr id="10" name="Rounded Rectangle 3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363B80-9DEA-166A-21CD-2D0D370C1041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pic>
        <p:nvPicPr>
          <p:cNvPr id="11" name="Picture 2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0C95AE-CB35-84E7-EE63-49214E3DE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16" y="5298604"/>
            <a:ext cx="1041165" cy="105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3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B872F5-6DB7-1DA5-7D35-EA9538228091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7" name="Rounded Rectangle 3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CCA0AD-C47F-4AE6-3458-9A6806DB426F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8" name="Rounded Rectangle 33">
            <a:extLst>
              <a:ext uri="{FF2B5EF4-FFF2-40B4-BE49-F238E27FC236}">
                <a16:creationId xmlns:a16="http://schemas.microsoft.com/office/drawing/2014/main" id="{300164B4-D5FE-02B5-89CD-3DEB8717395F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9" name="Rounded Rectangle 33">
            <a:extLst>
              <a:ext uri="{FF2B5EF4-FFF2-40B4-BE49-F238E27FC236}">
                <a16:creationId xmlns:a16="http://schemas.microsoft.com/office/drawing/2014/main" id="{654B6778-9A27-1B24-845C-81A3B463BA75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C8454CE9-AE90-20CB-72BB-9DF7D8003752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22" name="Rounded Rectangle 24">
            <a:extLst>
              <a:ext uri="{FF2B5EF4-FFF2-40B4-BE49-F238E27FC236}">
                <a16:creationId xmlns:a16="http://schemas.microsoft.com/office/drawing/2014/main" id="{2C1E4399-67FA-83CD-CBD3-90DFD49BC699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23" name="Rounded Rectangle 25">
            <a:extLst>
              <a:ext uri="{FF2B5EF4-FFF2-40B4-BE49-F238E27FC236}">
                <a16:creationId xmlns:a16="http://schemas.microsoft.com/office/drawing/2014/main" id="{AD25DCF8-CAF6-F2A6-7B17-34AC0E8163DC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5107E41F-B702-D566-13F4-F86466260DAE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25" name="Rounded Rectangle 27">
            <a:extLst>
              <a:ext uri="{FF2B5EF4-FFF2-40B4-BE49-F238E27FC236}">
                <a16:creationId xmlns:a16="http://schemas.microsoft.com/office/drawing/2014/main" id="{4B9ED34F-46B4-5222-0473-EFA999353AE8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26" name="Rounded Rectangle 28">
            <a:extLst>
              <a:ext uri="{FF2B5EF4-FFF2-40B4-BE49-F238E27FC236}">
                <a16:creationId xmlns:a16="http://schemas.microsoft.com/office/drawing/2014/main" id="{8F52E38D-9A4E-4C21-A8E5-28CE28863957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7" name="Rounded Rectangle 29">
            <a:extLst>
              <a:ext uri="{FF2B5EF4-FFF2-40B4-BE49-F238E27FC236}">
                <a16:creationId xmlns:a16="http://schemas.microsoft.com/office/drawing/2014/main" id="{7AF258D8-0F70-77BC-6332-340417BDB96E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28" name="Rounded Rectangle 30">
            <a:extLst>
              <a:ext uri="{FF2B5EF4-FFF2-40B4-BE49-F238E27FC236}">
                <a16:creationId xmlns:a16="http://schemas.microsoft.com/office/drawing/2014/main" id="{7BD7520C-D4C0-A099-AE4A-EDF816592843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29" name="Rounded Rectangle 31">
            <a:extLst>
              <a:ext uri="{FF2B5EF4-FFF2-40B4-BE49-F238E27FC236}">
                <a16:creationId xmlns:a16="http://schemas.microsoft.com/office/drawing/2014/main" id="{AF2D189A-0502-62D5-04B4-46FEEA9B96CF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30" name="Rounded Rectangle 32">
            <a:extLst>
              <a:ext uri="{FF2B5EF4-FFF2-40B4-BE49-F238E27FC236}">
                <a16:creationId xmlns:a16="http://schemas.microsoft.com/office/drawing/2014/main" id="{2BB309FE-61A8-7349-5B26-1430D0DA2191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31" name="Rounded Rectangle 33">
            <a:extLst>
              <a:ext uri="{FF2B5EF4-FFF2-40B4-BE49-F238E27FC236}">
                <a16:creationId xmlns:a16="http://schemas.microsoft.com/office/drawing/2014/main" id="{5E7C9CDE-1F48-5A62-A31C-D63AE423BF5D}"/>
              </a:ext>
            </a:extLst>
          </p:cNvPr>
          <p:cNvSpPr/>
          <p:nvPr/>
        </p:nvSpPr>
        <p:spPr>
          <a:xfrm>
            <a:off x="1417052" y="5355171"/>
            <a:ext cx="203200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205325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10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11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66" y="177800"/>
            <a:ext cx="10320935" cy="6680200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5.11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27" y="2363190"/>
            <a:ext cx="2554432" cy="3065319"/>
          </a:xfrm>
          <a:prstGeom prst="rect">
            <a:avLst/>
          </a:prstGeom>
        </p:spPr>
      </p:pic>
      <p:pic>
        <p:nvPicPr>
          <p:cNvPr id="21" name="Picture 20" descr="OPL20U25GSXzBJYl68kk8uQGfFKzs7yb1M4KJWUiLk6ZEvGF+qCIPSnY57AbBFCvTW2023.15.11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11" y="1886198"/>
            <a:ext cx="2554432" cy="3065319"/>
          </a:xfrm>
          <a:prstGeom prst="rect">
            <a:avLst/>
          </a:prstGeom>
        </p:spPr>
      </p:pic>
      <p:pic>
        <p:nvPicPr>
          <p:cNvPr id="22" name="Picture 21" descr="OPL20U25GSXzBJYl68kk8uQGfFKzs7yb1M4KJWUiLk6ZEvGF+qCIPSnY57AbBFCvTW2023.15.11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27" y="2515590"/>
            <a:ext cx="2554432" cy="3065319"/>
          </a:xfrm>
          <a:prstGeom prst="rect">
            <a:avLst/>
          </a:prstGeom>
        </p:spPr>
      </p:pic>
      <p:pic>
        <p:nvPicPr>
          <p:cNvPr id="23" name="Picture 22" descr="OPL20U25GSXzBJYl68kk8uQGfFKzs7yb1M4KJWUiLk6ZEvGF+qCIPSnY57AbBFCvTW2023.15.11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335" y="1690998"/>
            <a:ext cx="2554432" cy="3065319"/>
          </a:xfrm>
          <a:prstGeom prst="rect">
            <a:avLst/>
          </a:prstGeom>
        </p:spPr>
      </p:pic>
      <p:sp>
        <p:nvSpPr>
          <p:cNvPr id="4" name="Rectangle 3" descr="OPL20U25GSXzBJYl68kk8uQGfFKzs7yb1M4KJWUiLk6ZEvGF+qCIPSnY57AbBFCvTW2023.15.11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83AD3A4-7BD0-FF4A-BD9E-AD570DD98A0F}"/>
              </a:ext>
            </a:extLst>
          </p:cNvPr>
          <p:cNvSpPr/>
          <p:nvPr/>
        </p:nvSpPr>
        <p:spPr>
          <a:xfrm rot="20861924">
            <a:off x="8987790" y="5736990"/>
            <a:ext cx="2977935" cy="7620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0000"/>
            </a:solidFill>
            <a:prstDash val="solid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Georgia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41268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7172D0-63DA-47BE-A743-00E91B40EE7C}:481"/>
  <p:tag name="GENSWF_SLIDE_TITLE" val="Nội dung tiết"/>
  <p:tag name="ISPRING_SLIDE_INDENT_LEVEL" val="0"/>
  <p:tag name="ISPRING_PLAYER_PLAYLIST_ID" val="eff1e59129c1c5482b5b2af289ffefeaa8355fcc"/>
  <p:tag name="ISPRING_CUSTOM_TIMING_USED" val="1"/>
  <p:tag name="GENSWF_ADVANCE_TIME" val="37.696"/>
  <p:tag name="TIMING" val="|5.32|1.063|1.374|5.359|2.733|2.783|2.689|1.579|4.684|1.753|4.106"/>
  <p:tag name="ISPRING_SLIDE_ID_2" val="{54F740D1-39A6-45CF-AFD7-B70C53ABD1C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 tiết"/>
  <p:tag name="ISPRING_SLIDE_INDENT_LEVEL" val="0"/>
  <p:tag name="ISPRING_PLAYER_PLAYLIST_ID" val="eff1e59129c1c5482b5b2af289ffefeaa8355fcc"/>
  <p:tag name="ISPRING_CUSTOM_TIMING_USED" val="1"/>
  <p:tag name="GENSWF_ADVANCE_TIME" val="6.595"/>
  <p:tag name="TIMING" val="|1.972"/>
  <p:tag name="ISPRING_SLIDE_ID_2" val="{64201E8F-CD24-4E8A-8078-408078A37D6F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PLAYLIST_ID" val="eff1e59129c1c5482b5b2af289ffefeaa8355fcc"/>
  <p:tag name="ISPRING_CUSTOM_TIMING_USED" val="1"/>
  <p:tag name="GENSWF_ADVANCE_TIME" val="123.220"/>
  <p:tag name="TIMING" val="|0.845|3.781"/>
  <p:tag name="ISPRING_SLIDE_ID_2" val="{9C8EF72C-5875-434D-9C9B-A39CE04316AF}"/>
  <p:tag name="GENSWF_SLIDE_TITLE" val="Video hướng dẫn cắt tam giác đều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PLAYLIST_ID" val="eff1e59129c1c5482b5b2af289ffefeaa8355fcc"/>
  <p:tag name="ISPRING_CUSTOM_TIMING_USED" val="1"/>
  <p:tag name="GENSWF_ADVANCE_TIME" val="123.220"/>
  <p:tag name="TIMING" val="|0.845|3.781"/>
  <p:tag name="ISPRING_SLIDE_ID_2" val="{9C8EF72C-5875-434D-9C9B-A39CE04316AF}"/>
  <p:tag name="GENSWF_SLIDE_TITLE" val="Video hướng dẫn cắt tam giác đều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7172D0-63DA-47BE-A743-00E91B40EE7C}:481"/>
  <p:tag name="GENSWF_SLIDE_TITLE" val="Nội dung tiết"/>
  <p:tag name="ISPRING_SLIDE_INDENT_LEVEL" val="0"/>
  <p:tag name="ISPRING_PLAYER_PLAYLIST_ID" val="eff1e59129c1c5482b5b2af289ffefeaa8355fcc"/>
  <p:tag name="ISPRING_CUSTOM_TIMING_USED" val="1"/>
  <p:tag name="GENSWF_ADVANCE_TIME" val="37.696"/>
  <p:tag name="TIMING" val="|5.32|1.063|1.374|5.359|2.733|2.783|2.689|1.579|4.684|1.753|4.106"/>
  <p:tag name="ISPRING_SLIDE_ID_2" val="{54F740D1-39A6-45CF-AFD7-B70C53ABD1C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ướng dẫn về nhà"/>
  <p:tag name="ISPRING_SLIDE_INDENT_LEVEL" val="0"/>
  <p:tag name="ISPRING_PLAYER_PLAYLIST_ID" val="eff1e59129c1c5482b5b2af289ffefeaa8355fcc"/>
  <p:tag name="ISPRING_CUSTOM_TIMING_USED" val="1"/>
  <p:tag name="ISPRING_SLIDE_ID_2" val="{DA03B5D9-E166-410D-B4EF-6C492C61D97D}"/>
  <p:tag name="GENSWF_ADVANCE_TIME" val="33.30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ướng dẫn về nhà"/>
  <p:tag name="ISPRING_SLIDE_INDENT_LEVEL" val="0"/>
  <p:tag name="ISPRING_PLAYER_PLAYLIST_ID" val="eff1e59129c1c5482b5b2af289ffefeaa8355fcc"/>
  <p:tag name="ISPRING_CUSTOM_TIMING_USED" val="1"/>
  <p:tag name="ISPRING_SLIDE_ID_2" val="{DA03B5D9-E166-410D-B4EF-6C492C61D97D}"/>
  <p:tag name="GENSWF_ADVANCE_TIME" val="33.30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1715</Words>
  <Application>Microsoft Office PowerPoint</Application>
  <PresentationFormat>Widescreen</PresentationFormat>
  <Paragraphs>234</Paragraphs>
  <Slides>32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Georgia</vt:lpstr>
      <vt:lpstr>Palatino Linotype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Hoàng</dc:creator>
  <cp:lastModifiedBy>Quỳnh Hoàng</cp:lastModifiedBy>
  <cp:revision>3</cp:revision>
  <dcterms:created xsi:type="dcterms:W3CDTF">2024-04-06T01:25:37Z</dcterms:created>
  <dcterms:modified xsi:type="dcterms:W3CDTF">2024-04-07T10:02:26Z</dcterms:modified>
</cp:coreProperties>
</file>