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29"/>
  </p:notesMasterIdLst>
  <p:sldIdLst>
    <p:sldId id="258" r:id="rId5"/>
    <p:sldId id="267" r:id="rId6"/>
    <p:sldId id="293" r:id="rId7"/>
    <p:sldId id="266" r:id="rId8"/>
    <p:sldId id="268" r:id="rId9"/>
    <p:sldId id="269" r:id="rId10"/>
    <p:sldId id="271" r:id="rId11"/>
    <p:sldId id="270" r:id="rId12"/>
    <p:sldId id="272" r:id="rId13"/>
    <p:sldId id="273" r:id="rId14"/>
    <p:sldId id="286" r:id="rId15"/>
    <p:sldId id="287" r:id="rId16"/>
    <p:sldId id="274" r:id="rId17"/>
    <p:sldId id="282" r:id="rId18"/>
    <p:sldId id="283" r:id="rId19"/>
    <p:sldId id="284" r:id="rId20"/>
    <p:sldId id="285" r:id="rId21"/>
    <p:sldId id="288" r:id="rId22"/>
    <p:sldId id="289" r:id="rId23"/>
    <p:sldId id="290" r:id="rId24"/>
    <p:sldId id="291" r:id="rId25"/>
    <p:sldId id="292" r:id="rId26"/>
    <p:sldId id="261"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0" d="100"/>
          <a:sy n="50" d="100"/>
        </p:scale>
        <p:origin x="-96" y="-1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3.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xmlns="">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xmlns="">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xmlns="">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6.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10.png"/><Relationship Id="rId17" Type="http://schemas.openxmlformats.org/officeDocument/2006/relationships/image" Target="../media/image16.svg"/><Relationship Id="rId2" Type="http://schemas.openxmlformats.org/officeDocument/2006/relationships/image" Target="../media/image7.png"/><Relationship Id="rId41" Type="http://schemas.openxmlformats.org/officeDocument/2006/relationships/image" Target="../media/image9.png"/><Relationship Id="rId1" Type="http://schemas.openxmlformats.org/officeDocument/2006/relationships/slideLayout" Target="../slideLayouts/slideLayout7.xml"/><Relationship Id="rId40" Type="http://schemas.openxmlformats.org/officeDocument/2006/relationships/image" Target="../media/image8.png"/><Relationship Id="rId45" Type="http://schemas.openxmlformats.org/officeDocument/2006/relationships/image" Target="../media/image12.png"/><Relationship Id="rId5" Type="http://schemas.openxmlformats.org/officeDocument/2006/relationships/image" Target="NULL"/><Relationship Id="rId44" Type="http://schemas.openxmlformats.org/officeDocument/2006/relationships/image" Target="../media/image11.png"/><Relationship Id="rId43"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58.png"/><Relationship Id="rId18" Type="http://schemas.openxmlformats.org/officeDocument/2006/relationships/image" Target="../media/image127.svg"/><Relationship Id="rId3" Type="http://schemas.openxmlformats.org/officeDocument/2006/relationships/image" Target="../media/image53.png"/><Relationship Id="rId21" Type="http://schemas.openxmlformats.org/officeDocument/2006/relationships/oleObject" Target="../embeddings/oleObject1.bin"/><Relationship Id="rId7" Type="http://schemas.openxmlformats.org/officeDocument/2006/relationships/image" Target="../media/image55.png"/><Relationship Id="rId12" Type="http://schemas.openxmlformats.org/officeDocument/2006/relationships/image" Target="../media/image79.svg"/><Relationship Id="rId17" Type="http://schemas.openxmlformats.org/officeDocument/2006/relationships/image" Target="../media/image60.png"/><Relationship Id="rId2" Type="http://schemas.openxmlformats.org/officeDocument/2006/relationships/slideLayout" Target="../slideLayouts/slideLayout7.xml"/><Relationship Id="rId16" Type="http://schemas.openxmlformats.org/officeDocument/2006/relationships/image" Target="../media/image110.svg"/><Relationship Id="rId20" Type="http://schemas.openxmlformats.org/officeDocument/2006/relationships/image" Target="../media/image60.svg"/><Relationship Id="rId1" Type="http://schemas.openxmlformats.org/officeDocument/2006/relationships/vmlDrawing" Target="../drawings/vmlDrawing1.vml"/><Relationship Id="rId6" Type="http://schemas.openxmlformats.org/officeDocument/2006/relationships/image" Target="../media/image36.svg"/><Relationship Id="rId11" Type="http://schemas.openxmlformats.org/officeDocument/2006/relationships/image" Target="../media/image57.png"/><Relationship Id="rId24" Type="http://schemas.microsoft.com/office/2007/relationships/hdphoto" Target="../media/hdphoto3.wdp"/><Relationship Id="rId5" Type="http://schemas.openxmlformats.org/officeDocument/2006/relationships/image" Target="../media/image54.png"/><Relationship Id="rId15" Type="http://schemas.openxmlformats.org/officeDocument/2006/relationships/image" Target="../media/image59.png"/><Relationship Id="rId23" Type="http://schemas.openxmlformats.org/officeDocument/2006/relationships/image" Target="../media/image62.png"/><Relationship Id="rId10" Type="http://schemas.openxmlformats.org/officeDocument/2006/relationships/image" Target="../media/image18.svg"/><Relationship Id="rId19" Type="http://schemas.openxmlformats.org/officeDocument/2006/relationships/image" Target="../media/image61.png"/><Relationship Id="rId4" Type="http://schemas.openxmlformats.org/officeDocument/2006/relationships/image" Target="../media/image68.svg"/><Relationship Id="rId9" Type="http://schemas.openxmlformats.org/officeDocument/2006/relationships/image" Target="../media/image56.png"/><Relationship Id="rId14" Type="http://schemas.openxmlformats.org/officeDocument/2006/relationships/image" Target="../media/image83.svg"/><Relationship Id="rId22" Type="http://schemas.openxmlformats.org/officeDocument/2006/relationships/image" Target="../media/image52.wmf"/></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oleObject" Target="../embeddings/oleObject2.bin"/><Relationship Id="rId3" Type="http://schemas.openxmlformats.org/officeDocument/2006/relationships/image" Target="../media/image56.png"/><Relationship Id="rId7" Type="http://schemas.openxmlformats.org/officeDocument/2006/relationships/image" Target="../media/image65.png"/><Relationship Id="rId12" Type="http://schemas.openxmlformats.org/officeDocument/2006/relationships/image" Target="../media/image24.svg"/><Relationship Id="rId17" Type="http://schemas.openxmlformats.org/officeDocument/2006/relationships/image" Target="../media/image68.png"/><Relationship Id="rId2" Type="http://schemas.openxmlformats.org/officeDocument/2006/relationships/slideLayout" Target="../slideLayouts/slideLayout7.xml"/><Relationship Id="rId16"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1320.svg"/><Relationship Id="rId11" Type="http://schemas.openxmlformats.org/officeDocument/2006/relationships/image" Target="../media/image66.png"/><Relationship Id="rId5" Type="http://schemas.openxmlformats.org/officeDocument/2006/relationships/image" Target="../media/image64.png"/><Relationship Id="rId15" Type="http://schemas.openxmlformats.org/officeDocument/2006/relationships/image" Target="../media/image67.png"/><Relationship Id="rId10" Type="http://schemas.openxmlformats.org/officeDocument/2006/relationships/image" Target="../media/image79.svg"/><Relationship Id="rId4" Type="http://schemas.openxmlformats.org/officeDocument/2006/relationships/image" Target="../media/image18.svg"/><Relationship Id="rId9" Type="http://schemas.openxmlformats.org/officeDocument/2006/relationships/image" Target="../media/image57.png"/><Relationship Id="rId14" Type="http://schemas.openxmlformats.org/officeDocument/2006/relationships/image" Target="../media/image63.wmf"/></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5.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emf"/></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sv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notesSlide" Target="../notesSlides/notesSlide17.xml"/><Relationship Id="rId7" Type="http://schemas.openxmlformats.org/officeDocument/2006/relationships/image" Target="../media/image94.wmf"/><Relationship Id="rId12" Type="http://schemas.openxmlformats.org/officeDocument/2006/relationships/image" Target="../media/image100.png"/><Relationship Id="rId2" Type="http://schemas.openxmlformats.org/officeDocument/2006/relationships/slideLayout" Target="../slideLayouts/slideLayout28.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4.png"/><Relationship Id="rId11" Type="http://schemas.openxmlformats.org/officeDocument/2006/relationships/image" Target="../media/image107.png"/><Relationship Id="rId5" Type="http://schemas.openxmlformats.org/officeDocument/2006/relationships/image" Target="NULL"/><Relationship Id="rId10" Type="http://schemas.openxmlformats.org/officeDocument/2006/relationships/image" Target="../media/image106.png"/><Relationship Id="rId4" Type="http://schemas.openxmlformats.org/officeDocument/2006/relationships/image" Target="../media/image103.pn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87.svg"/><Relationship Id="rId12"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26.svg"/><Relationship Id="rId5" Type="http://schemas.openxmlformats.org/officeDocument/2006/relationships/image" Target="../media/image85.svg"/><Relationship Id="rId10" Type="http://schemas.openxmlformats.org/officeDocument/2006/relationships/image" Target="../media/image112.png"/><Relationship Id="rId4" Type="http://schemas.openxmlformats.org/officeDocument/2006/relationships/image" Target="../media/image109.png"/><Relationship Id="rId9" Type="http://schemas.openxmlformats.org/officeDocument/2006/relationships/image" Target="../media/image89.svg"/></Relationships>
</file>

<file path=ppt/slides/_rels/slide3.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156.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dirty="0">
                <a:solidFill>
                  <a:prstClr val="black"/>
                </a:solidFill>
                <a:latin typeface="Arial"/>
              </a:rPr>
              <a:t>KHỞI ĐỘNG</a:t>
            </a:r>
          </a:p>
        </p:txBody>
      </p:sp>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00648" y="6096114"/>
            <a:ext cx="1066800" cy="761885"/>
          </a:xfrm>
          <a:prstGeom prst="rect">
            <a:avLst/>
          </a:prstGeom>
        </p:spPr>
      </p:pic>
      <p:pic>
        <p:nvPicPr>
          <p:cNvPr id="14" name="Picture 2">
            <a:extLst>
              <a:ext uri="{FF2B5EF4-FFF2-40B4-BE49-F238E27FC236}">
                <a16:creationId xmlns:a16="http://schemas.microsoft.com/office/drawing/2014/main" xmlns=""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18800" y="209780"/>
            <a:ext cx="925967" cy="1022654"/>
          </a:xfrm>
          <a:prstGeom prst="rect">
            <a:avLst/>
          </a:prstGeom>
        </p:spPr>
      </p:pic>
      <p:pic>
        <p:nvPicPr>
          <p:cNvPr id="15" name="Picture 14"/>
          <p:cNvPicPr/>
          <p:nvPr/>
        </p:nvPicPr>
        <p:blipFill rotWithShape="1">
          <a:blip r:embed="rId42">
            <a:extLst>
              <a:ext uri="{BEBA8EAE-BF5A-486C-A8C5-ECC9F3942E4B}">
                <a14:imgProps xmlns:a14="http://schemas.microsoft.com/office/drawing/2010/main">
                  <a14:imgLayer r:embed="rId43">
                    <a14:imgEffect>
                      <a14:brightnessContrast bright="20000" contrast="-40000"/>
                    </a14:imgEffect>
                  </a14:imgLayer>
                </a14:imgProps>
              </a:ext>
            </a:extLst>
          </a:blip>
          <a:srcRect l="13661" t="6096" r="16865" b="15723"/>
          <a:stretch/>
        </p:blipFill>
        <p:spPr>
          <a:xfrm>
            <a:off x="3828230" y="3137652"/>
            <a:ext cx="4622800" cy="3609107"/>
          </a:xfrm>
          <a:prstGeom prst="rect">
            <a:avLst/>
          </a:prstGeom>
        </p:spPr>
      </p:pic>
      <p:pic>
        <p:nvPicPr>
          <p:cNvPr id="4" name="Picture 3"/>
          <p:cNvPicPr>
            <a:picLocks noChangeAspect="1"/>
          </p:cNvPicPr>
          <p:nvPr/>
        </p:nvPicPr>
        <p:blipFill>
          <a:blip r:embed="rId44"/>
          <a:stretch>
            <a:fillRect/>
          </a:stretch>
        </p:blipFill>
        <p:spPr>
          <a:xfrm>
            <a:off x="336210" y="3619098"/>
            <a:ext cx="2084892" cy="3238901"/>
          </a:xfrm>
          <a:prstGeom prst="rect">
            <a:avLst/>
          </a:prstGeom>
        </p:spPr>
      </p:pic>
      <p:pic>
        <p:nvPicPr>
          <p:cNvPr id="8" name="Picture 7"/>
          <p:cNvPicPr>
            <a:picLocks noChangeAspect="1"/>
          </p:cNvPicPr>
          <p:nvPr/>
        </p:nvPicPr>
        <p:blipFill>
          <a:blip r:embed="rId45"/>
          <a:stretch>
            <a:fillRect/>
          </a:stretch>
        </p:blipFill>
        <p:spPr>
          <a:xfrm flipH="1">
            <a:off x="10448697" y="3450041"/>
            <a:ext cx="1743303" cy="3407959"/>
          </a:xfrm>
          <a:prstGeom prst="rect">
            <a:avLst/>
          </a:prstGeom>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Ví</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dụ</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a:solidFill>
                  <a:srgbClr val="C00000"/>
                </a:solidFill>
                <a:latin typeface="Times New Roman" panose="02020603050405020304" pitchFamily="18" charset="0"/>
                <a:cs typeface="Times New Roman" panose="02020603050405020304" pitchFamily="18" charset="0"/>
                <a:sym typeface="Arial"/>
              </a:rPr>
              <a:t>1:</a:t>
            </a: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smtClean="0">
                <a:solidFill>
                  <a:srgbClr val="000000"/>
                </a:solidFill>
                <a:latin typeface="+mj-lt"/>
                <a:cs typeface="Arial"/>
                <a:sym typeface="Arial"/>
              </a:rPr>
              <a:t>Cho hình chữ nhật ABCD, hai đường chéo AC và BD cắt nhau tại O. Chứng minh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OAB =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smtClean="0">
                  <a:solidFill>
                    <a:srgbClr val="000000"/>
                  </a:solidFill>
                  <a:cs typeface="Arial"/>
                  <a:sym typeface="Arial"/>
                </a:rPr>
                <a:t>Vì</a:t>
              </a:r>
              <a:r>
                <a:rPr lang="en-US" sz="2667" kern="0" dirty="0" smtClean="0">
                  <a:solidFill>
                    <a:srgbClr val="000000"/>
                  </a:solidFill>
                  <a:cs typeface="Arial"/>
                  <a:sym typeface="Arial"/>
                </a:rPr>
                <a:t> </a:t>
              </a:r>
              <a:r>
                <a:rPr lang="en-US" sz="2667" kern="0" dirty="0">
                  <a:solidFill>
                    <a:srgbClr val="000000"/>
                  </a:solidFill>
                  <a:cs typeface="Arial"/>
                  <a:sym typeface="Arial"/>
                </a:rPr>
                <a:t>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smtClean="0">
                  <a:solidFill>
                    <a:srgbClr val="000000"/>
                  </a:solidFill>
                  <a:cs typeface="Arial"/>
                  <a:sym typeface="Arial"/>
                </a:rPr>
                <a:t>nên</a:t>
              </a:r>
              <a:r>
                <a:rPr lang="en-US" sz="2667" kern="0" dirty="0" smtClean="0">
                  <a:solidFill>
                    <a:srgbClr val="000000"/>
                  </a:solidFill>
                  <a:cs typeface="Arial"/>
                  <a:sym typeface="Arial"/>
                </a:rPr>
                <a:t>:</a:t>
              </a:r>
              <a:endParaRPr lang="en-US" sz="2667" kern="0" dirty="0">
                <a:solidFill>
                  <a:srgbClr val="000000"/>
                </a:solidFill>
                <a:cs typeface="Arial"/>
                <a:sym typeface="Arial"/>
              </a:endParaRPr>
            </a:p>
            <a:p>
              <a:pPr defTabSz="1219170">
                <a:lnSpc>
                  <a:spcPct val="150000"/>
                </a:lnSpc>
                <a:buClr>
                  <a:srgbClr val="000000"/>
                </a:buClr>
              </a:pPr>
              <a:r>
                <a:rPr lang="en-US" sz="2667" kern="0" dirty="0">
                  <a:solidFill>
                    <a:srgbClr val="000000"/>
                  </a:solidFill>
                  <a:cs typeface="Arial"/>
                  <a:sym typeface="Arial"/>
                </a:rPr>
                <a:t>OA = OC </a:t>
              </a:r>
              <a:r>
                <a:rPr lang="en-US" sz="2667" kern="0" dirty="0" smtClean="0">
                  <a:solidFill>
                    <a:srgbClr val="000000"/>
                  </a:solidFill>
                  <a:cs typeface="Arial"/>
                  <a:sym typeface="Arial"/>
                </a:rPr>
                <a:t>=   AC </a:t>
              </a:r>
              <a:r>
                <a:rPr lang="en-US" sz="2667" kern="0" dirty="0">
                  <a:solidFill>
                    <a:srgbClr val="000000"/>
                  </a:solidFill>
                  <a:cs typeface="Arial"/>
                  <a:sym typeface="Arial"/>
                </a:rPr>
                <a:t>= </a:t>
              </a:r>
              <a:r>
                <a:rPr lang="en-US" sz="2667" kern="0" dirty="0" smtClean="0">
                  <a:solidFill>
                    <a:srgbClr val="000000"/>
                  </a:solidFill>
                  <a:cs typeface="Arial"/>
                  <a:sym typeface="Arial"/>
                </a:rPr>
                <a:t>   BD </a:t>
              </a:r>
              <a:r>
                <a:rPr lang="en-US" sz="2667" kern="0" dirty="0">
                  <a:solidFill>
                    <a:srgbClr val="000000"/>
                  </a:solidFill>
                  <a:cs typeface="Arial"/>
                  <a:sym typeface="Arial"/>
                </a:rPr>
                <a:t>= OB = OD. </a:t>
              </a:r>
            </a:p>
            <a:p>
              <a:pPr defTabSz="1219170">
                <a:lnSpc>
                  <a:spcPct val="150000"/>
                </a:lnSpc>
                <a:buClr>
                  <a:srgbClr val="000000"/>
                </a:buClr>
              </a:pPr>
              <a:r>
                <a:rPr lang="en-US" sz="2667" kern="0" dirty="0" smtClean="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a:t>
              </a:r>
              <a:r>
                <a:rPr lang="en-US" sz="2667" kern="0" dirty="0" smtClean="0">
                  <a:solidFill>
                    <a:srgbClr val="000000"/>
                  </a:solidFill>
                  <a:cs typeface="Arial"/>
                  <a:sym typeface="Arial"/>
                </a:rPr>
                <a:t> OAB </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a:solidFill>
                    <a:srgbClr val="000000"/>
                  </a:solidFill>
                  <a:cs typeface="Arial"/>
                  <a:sym typeface="Arial"/>
                </a:rPr>
                <a:t>(</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xmlns=""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xmlns=""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Kẻ OH   DC (H.3.44</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Chứng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spid="_x0000_s3091" name="Equation" r:id="rId21" imgW="152268" imgH="164957" progId="Equation.DSMT4">
                    <p:embed/>
                  </p:oleObj>
                </mc:Choice>
                <mc:Fallback>
                  <p:oleObj name="Equation" r:id="rId21" imgW="152268" imgH="164957" progId="Equation.DSMT4">
                    <p:embed/>
                    <p:pic>
                      <p:nvPicPr>
                        <p:cNvPr id="20" name="Object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xmlns=""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xmlns=""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xmlns=""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spid="_x0000_s4134" name="Equation" r:id="rId13" imgW="190417" imgH="152334" progId="Equation.DSMT4">
                    <p:embed/>
                  </p:oleObj>
                </mc:Choice>
                <mc:Fallback>
                  <p:oleObj name="Equation" r:id="rId13" imgW="190417" imgH="152334" progId="Equation.DSMT4">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5"/>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spid="_x0000_s4135" name="Equation" r:id="rId16" imgW="190417" imgH="152334" progId="Equation.DSMT4">
                    <p:embed/>
                  </p:oleObj>
                </mc:Choice>
                <mc:Fallback>
                  <p:oleObj name="Equation" r:id="rId16" imgW="190417" imgH="152334" progId="Equation.DSMT4">
                    <p:embed/>
                    <p:pic>
                      <p:nvPicPr>
                        <p:cNvPr id="24"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7"/>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smtClean="0">
                <a:solidFill>
                  <a:srgbClr val="FFFF00"/>
                </a:solidFill>
                <a:latin typeface="Arial"/>
                <a:sym typeface="Arial"/>
              </a:rPr>
              <a:t>Dấu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hiệu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nhận</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p>
        </p:txBody>
      </p:sp>
      <p:sp>
        <p:nvSpPr>
          <p:cNvPr id="8" name="TextBox 7"/>
          <p:cNvSpPr txBox="1"/>
          <p:nvPr/>
        </p:nvSpPr>
        <p:spPr>
          <a:xfrm>
            <a:off x="1634706" y="2066898"/>
            <a:ext cx="8397411" cy="1200329"/>
          </a:xfrm>
          <a:prstGeom prst="rect">
            <a:avLst/>
          </a:prstGeom>
          <a:noFill/>
        </p:spPr>
        <p:txBody>
          <a:bodyPr wrap="square" rtlCol="0">
            <a:spAutoFit/>
          </a:bodyPr>
          <a:lstStyle/>
          <a:p>
            <a:pPr algn="just" defTabSz="121917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Tính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1422044" y="1314582"/>
              <a:ext cx="2692755" cy="523220"/>
            </a:xfrm>
            <a:prstGeom prst="rect">
              <a:avLst/>
            </a:prstGeom>
            <a:noFill/>
          </p:spPr>
          <p:txBody>
            <a:bodyPr wrap="square">
              <a:spAutoFit/>
            </a:bodyPr>
            <a:lstStyle/>
            <a:p>
              <a:pPr defTabSz="1219170">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- 4HS</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nên</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có</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hai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góc</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đối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của</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endParaRPr lang="en-US" sz="3200" b="1" kern="0" dirty="0" smtClean="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Vậy</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edge">
                                      <p:cBhvr>
                                        <p:cTn id="2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smtClean="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smtClean="0">
                <a:solidFill>
                  <a:srgbClr val="6FCACF">
                    <a:lumMod val="50000"/>
                  </a:srgbClr>
                </a:solidFill>
                <a:latin typeface="+mj-lt"/>
                <a:cs typeface="Arial"/>
                <a:sym typeface="Arial"/>
              </a:rPr>
              <a:t>Định</a:t>
            </a:r>
            <a:r>
              <a:rPr lang="en-US" sz="3600" b="1" kern="0" dirty="0" smtClean="0">
                <a:solidFill>
                  <a:srgbClr val="6FCACF">
                    <a:lumMod val="50000"/>
                  </a:srgbClr>
                </a:solidFill>
                <a:latin typeface="+mj-lt"/>
                <a:cs typeface="Arial"/>
                <a:sym typeface="Arial"/>
              </a:rPr>
              <a:t> </a:t>
            </a:r>
            <a:r>
              <a:rPr lang="en-US" sz="3600" b="1" kern="0" dirty="0" err="1" smtClean="0">
                <a:solidFill>
                  <a:srgbClr val="6FCACF">
                    <a:lumMod val="50000"/>
                  </a:srgbClr>
                </a:solidFill>
                <a:latin typeface="+mj-lt"/>
                <a:cs typeface="Arial"/>
                <a:sym typeface="Arial"/>
              </a:rPr>
              <a:t>lí</a:t>
            </a:r>
            <a:r>
              <a:rPr lang="en-US" sz="3600" b="1" kern="0" dirty="0" smtClean="0">
                <a:solidFill>
                  <a:srgbClr val="6FCACF">
                    <a:lumMod val="50000"/>
                  </a:srgbClr>
                </a:solidFill>
                <a:latin typeface="+mj-lt"/>
                <a:cs typeface="Arial"/>
                <a:sym typeface="Arial"/>
              </a:rPr>
              <a:t> 2</a:t>
            </a:r>
            <a:endParaRPr lang="en-US" sz="3600" b="1" kern="0" dirty="0">
              <a:solidFill>
                <a:srgbClr val="6FCACF">
                  <a:lumMod val="50000"/>
                </a:srgbClr>
              </a:solidFill>
              <a:latin typeface="+mj-lt"/>
              <a:cs typeface="Arial"/>
              <a:sym typeface="Arial"/>
            </a:endParaRPr>
          </a:p>
        </p:txBody>
      </p:sp>
    </p:spTree>
    <p:extLst>
      <p:ext uri="{BB962C8B-B14F-4D97-AF65-F5344CB8AC3E}">
        <p14:creationId xmlns:p14="http://schemas.microsoft.com/office/powerpoint/2010/main" val="538648671"/>
      </p:ext>
    </p:extLst>
  </p:cSld>
  <p:clrMapOvr>
    <a:masterClrMapping/>
  </p:clrMapOvr>
  <p:transition spd="slow">
    <p:plu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smtClean="0">
                <a:solidFill>
                  <a:srgbClr val="000000"/>
                </a:solidFill>
                <a:latin typeface="Times New Roman" panose="02020603050405020304" pitchFamily="18" charset="0"/>
                <a:cs typeface="Times New Roman" panose="02020603050405020304" pitchFamily="18" charset="0"/>
                <a:sym typeface="Arial"/>
              </a:rPr>
              <a:t>2</a:t>
            </a:r>
            <a:r>
              <a:rPr lang="en-US" sz="3600" b="1"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smtClean="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smtClean="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smtClean="0">
                <a:solidFill>
                  <a:srgbClr val="000000"/>
                </a:solidFill>
                <a:latin typeface="Arial"/>
                <a:cs typeface="Arial"/>
                <a:sym typeface="Arial"/>
              </a:rPr>
              <a:t>Hơn nữa, AC = BD nên theo Định lí 2, hình bình hành ABCD là hình chữ nhật.</a:t>
            </a:r>
            <a:endParaRPr lang="vi-VN" sz="2667" kern="0" dirty="0">
              <a:solidFill>
                <a:srgbClr val="000000"/>
              </a:solidFill>
              <a:latin typeface="Arial"/>
              <a:cs typeface="Arial"/>
              <a:sym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smtClean="0">
                <a:solidFill>
                  <a:srgbClr val="000000"/>
                </a:solidFill>
                <a:latin typeface="Arial"/>
                <a:cs typeface="Arial"/>
                <a:sym typeface="Arial"/>
              </a:rPr>
              <a:t>dụng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Giải</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quyết</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tình</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huống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mở</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đầu</a:t>
            </a:r>
            <a:r>
              <a:rPr lang="en-US" sz="2667" kern="0" dirty="0" smtClean="0">
                <a:solidFill>
                  <a:srgbClr val="000000"/>
                </a:solidFill>
                <a:latin typeface="Arial"/>
                <a:cs typeface="Arial"/>
                <a:sym typeface="Arial"/>
              </a:rPr>
              <a:t>.</a:t>
            </a:r>
          </a:p>
          <a:p>
            <a:pPr algn="just" defTabSz="1219170">
              <a:lnSpc>
                <a:spcPct val="150000"/>
              </a:lnSpc>
              <a:buClr>
                <a:srgbClr val="000000"/>
              </a:buClr>
            </a:pPr>
            <a:r>
              <a:rPr lang="en-US" sz="2667" kern="0" dirty="0" smtClean="0">
                <a:solidFill>
                  <a:srgbClr val="000000"/>
                </a:solidFill>
                <a:latin typeface="Times New Roman" panose="02020603050405020304" pitchFamily="18" charset="0"/>
                <a:cs typeface="Times New Roman" panose="02020603050405020304" pitchFamily="18" charset="0"/>
                <a:sym typeface="Arial"/>
              </a:rPr>
              <a:t> </a:t>
            </a:r>
            <a:r>
              <a:rPr lang="vi-VN" sz="2667" kern="0" dirty="0" smtClean="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xmlns=""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smtClean="0">
                  <a:solidFill>
                    <a:srgbClr val="C00000"/>
                  </a:solidFill>
                  <a:latin typeface="Times New Roman" panose="02020603050405020304" pitchFamily="18" charset="0"/>
                  <a:ea typeface="Times New Roman" panose="02020603050405020304" pitchFamily="18" charset="0"/>
                </a:rPr>
                <a:t>360</a:t>
              </a:r>
              <a:r>
                <a:rPr lang="en-US" baseline="30000" dirty="0" smtClean="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a16="http://schemas.microsoft.com/office/drawing/2014/main" xmlns=""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a:t>
            </a:r>
            <a:r>
              <a:rPr lang="en-US" sz="5333" b="1" dirty="0" smtClean="0">
                <a:solidFill>
                  <a:schemeClr val="bg1">
                    <a:lumMod val="50000"/>
                  </a:schemeClr>
                </a:solidFill>
                <a:latin typeface="Times New Roman" panose="02020603050405020304" pitchFamily="18" charset="0"/>
                <a:cs typeface="Times New Roman" panose="02020603050405020304" pitchFamily="18" charset="0"/>
              </a:rPr>
              <a:t>13. HÌNH CHỮ NHẬT</a:t>
            </a:r>
            <a:r>
              <a:rPr lang="en-US" sz="5333" b="1" dirty="0" smtClean="0">
                <a:solidFill>
                  <a:schemeClr val="tx1">
                    <a:lumMod val="75000"/>
                  </a:schemeClr>
                </a:solidFill>
                <a:latin typeface="Times New Roman" panose="02020603050405020304" pitchFamily="18" charset="0"/>
                <a:cs typeface="Times New Roman" panose="02020603050405020304" pitchFamily="18" charset="0"/>
              </a:rPr>
              <a:t/>
            </a:r>
            <a:br>
              <a:rPr lang="en-US" sz="5333" b="1" dirty="0" smtClean="0">
                <a:solidFill>
                  <a:schemeClr val="tx1">
                    <a:lumMod val="75000"/>
                  </a:schemeClr>
                </a:solidFill>
                <a:latin typeface="Times New Roman" panose="02020603050405020304" pitchFamily="18" charset="0"/>
                <a:cs typeface="Times New Roman" panose="02020603050405020304" pitchFamily="18" charset="0"/>
              </a:rPr>
            </a:b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Tree>
    <p:extLst>
      <p:ext uri="{BB962C8B-B14F-4D97-AF65-F5344CB8AC3E}">
        <p14:creationId xmlns:p14="http://schemas.microsoft.com/office/powerpoint/2010/main" val="2303570209"/>
      </p:ext>
    </p:extLst>
  </p:cSld>
  <p:clrMapOvr>
    <a:masterClrMapping/>
  </p:clrMapOvr>
  <p:transition spd="slow">
    <p:comb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smtClean="0">
                <a:ln>
                  <a:noFill/>
                </a:ln>
                <a:solidFill>
                  <a:srgbClr val="C00000"/>
                </a:solidFill>
                <a:effectLst/>
                <a:uLnTx/>
                <a:uFillTx/>
                <a:latin typeface="Arial"/>
                <a:ea typeface="+mn-ea"/>
                <a:cs typeface="Arial"/>
                <a:sym typeface="Arial"/>
              </a:rPr>
              <a:t>LUYỆN TẬP</a:t>
            </a:r>
            <a:endParaRPr kumimoji="0" lang="en-US" sz="4267" b="1"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xmlns=""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xmlns=""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xmlns=""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xmlns=""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xmlns=""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xmlns=""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xmlns=""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smtClea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4">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5"/>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chemeClr val="tx2"/>
                </a:solidFill>
                <a:latin typeface="Arial"/>
                <a:cs typeface="Arial"/>
                <a:sym typeface="Arial"/>
              </a:rPr>
              <a:t>Chứng</a:t>
            </a:r>
            <a:r>
              <a:rPr lang="en-US" sz="2667" b="1" kern="0" dirty="0" smtClean="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spid="_x0000_s5135" name="Equation" r:id="rId6" imgW="126725" imgH="126725" progId="Equation.DSMT4">
                  <p:embed/>
                </p:oleObj>
              </mc:Choice>
              <mc:Fallback>
                <p:oleObj name="Equation" r:id="rId6" imgW="126725" imgH="126725"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8"/>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9"/>
            <a:stretch>
              <a:fillRect/>
            </a:stretch>
          </p:blipFill>
          <p:spPr>
            <a:xfrm>
              <a:off x="1477478" y="4594047"/>
              <a:ext cx="315034" cy="333566"/>
            </a:xfrm>
            <a:prstGeom prst="rect">
              <a:avLst/>
            </a:prstGeom>
          </p:spPr>
        </p:pic>
        <p:pic>
          <p:nvPicPr>
            <p:cNvPr id="14" name="Picture 13"/>
            <p:cNvPicPr>
              <a:picLocks noChangeAspect="1"/>
            </p:cNvPicPr>
            <p:nvPr/>
          </p:nvPicPr>
          <p:blipFill>
            <a:blip r:embed="rId10"/>
            <a:stretch>
              <a:fillRect/>
            </a:stretch>
          </p:blipFill>
          <p:spPr>
            <a:xfrm>
              <a:off x="3107776" y="4649868"/>
              <a:ext cx="262851" cy="319178"/>
            </a:xfrm>
            <a:prstGeom prst="rect">
              <a:avLst/>
            </a:prstGeom>
          </p:spPr>
        </p:pic>
        <p:pic>
          <p:nvPicPr>
            <p:cNvPr id="15" name="Picture 14"/>
            <p:cNvPicPr>
              <a:picLocks noChangeAspect="1"/>
            </p:cNvPicPr>
            <p:nvPr/>
          </p:nvPicPr>
          <p:blipFill>
            <a:blip r:embed="rId11"/>
            <a:stretch>
              <a:fillRect/>
            </a:stretch>
          </p:blipFill>
          <p:spPr>
            <a:xfrm>
              <a:off x="432525" y="4988297"/>
              <a:ext cx="504957" cy="357679"/>
            </a:xfrm>
            <a:prstGeom prst="rect">
              <a:avLst/>
            </a:prstGeom>
          </p:spPr>
        </p:pic>
        <p:pic>
          <p:nvPicPr>
            <p:cNvPr id="17" name="Picture 16"/>
            <p:cNvPicPr>
              <a:picLocks noChangeAspect="1"/>
            </p:cNvPicPr>
            <p:nvPr/>
          </p:nvPicPr>
          <p:blipFill>
            <a:blip r:embed="rId10"/>
            <a:stretch>
              <a:fillRect/>
            </a:stretch>
          </p:blipFill>
          <p:spPr>
            <a:xfrm>
              <a:off x="1278675" y="4988297"/>
              <a:ext cx="262851" cy="319178"/>
            </a:xfrm>
            <a:prstGeom prst="rect">
              <a:avLst/>
            </a:prstGeom>
          </p:spPr>
        </p:pic>
        <p:pic>
          <p:nvPicPr>
            <p:cNvPr id="18" name="Picture 17"/>
            <p:cNvPicPr>
              <a:picLocks noChangeAspect="1"/>
            </p:cNvPicPr>
            <p:nvPr/>
          </p:nvPicPr>
          <p:blipFill>
            <a:blip r:embed="rId8"/>
            <a:stretch>
              <a:fillRect/>
            </a:stretch>
          </p:blipFill>
          <p:spPr>
            <a:xfrm>
              <a:off x="432525" y="5381469"/>
              <a:ext cx="418059" cy="338429"/>
            </a:xfrm>
            <a:prstGeom prst="rect">
              <a:avLst/>
            </a:prstGeom>
          </p:spPr>
        </p:pic>
        <p:pic>
          <p:nvPicPr>
            <p:cNvPr id="20" name="Picture 19"/>
            <p:cNvPicPr>
              <a:picLocks noChangeAspect="1"/>
            </p:cNvPicPr>
            <p:nvPr/>
          </p:nvPicPr>
          <p:blipFill>
            <a:blip r:embed="rId12"/>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9"/>
            <a:stretch>
              <a:fillRect/>
            </a:stretch>
          </p:blipFill>
          <p:spPr>
            <a:xfrm>
              <a:off x="1489648" y="4597229"/>
              <a:ext cx="315034" cy="333566"/>
            </a:xfrm>
            <a:prstGeom prst="rect">
              <a:avLst/>
            </a:prstGeom>
          </p:spPr>
        </p:pic>
        <p:pic>
          <p:nvPicPr>
            <p:cNvPr id="25" name="Picture 24"/>
            <p:cNvPicPr>
              <a:picLocks noChangeAspect="1"/>
            </p:cNvPicPr>
            <p:nvPr/>
          </p:nvPicPr>
          <p:blipFill>
            <a:blip r:embed="rId10"/>
            <a:stretch>
              <a:fillRect/>
            </a:stretch>
          </p:blipFill>
          <p:spPr>
            <a:xfrm>
              <a:off x="3119946" y="4653050"/>
              <a:ext cx="262851" cy="319178"/>
            </a:xfrm>
            <a:prstGeom prst="rect">
              <a:avLst/>
            </a:prstGeom>
          </p:spPr>
        </p:pic>
        <p:pic>
          <p:nvPicPr>
            <p:cNvPr id="26" name="Picture 25"/>
            <p:cNvPicPr>
              <a:picLocks noChangeAspect="1"/>
            </p:cNvPicPr>
            <p:nvPr/>
          </p:nvPicPr>
          <p:blipFill>
            <a:blip r:embed="rId11"/>
            <a:stretch>
              <a:fillRect/>
            </a:stretch>
          </p:blipFill>
          <p:spPr>
            <a:xfrm>
              <a:off x="444695" y="4991479"/>
              <a:ext cx="504957" cy="357679"/>
            </a:xfrm>
            <a:prstGeom prst="rect">
              <a:avLst/>
            </a:prstGeom>
          </p:spPr>
        </p:pic>
        <p:pic>
          <p:nvPicPr>
            <p:cNvPr id="27" name="Picture 26"/>
            <p:cNvPicPr>
              <a:picLocks noChangeAspect="1"/>
            </p:cNvPicPr>
            <p:nvPr/>
          </p:nvPicPr>
          <p:blipFill>
            <a:blip r:embed="rId10"/>
            <a:stretch>
              <a:fillRect/>
            </a:stretch>
          </p:blipFill>
          <p:spPr>
            <a:xfrm>
              <a:off x="1290845" y="4991479"/>
              <a:ext cx="262851" cy="319178"/>
            </a:xfrm>
            <a:prstGeom prst="rect">
              <a:avLst/>
            </a:prstGeom>
          </p:spPr>
        </p:pic>
        <p:pic>
          <p:nvPicPr>
            <p:cNvPr id="28" name="Picture 27"/>
            <p:cNvPicPr>
              <a:picLocks noChangeAspect="1"/>
            </p:cNvPicPr>
            <p:nvPr/>
          </p:nvPicPr>
          <p:blipFill>
            <a:blip r:embed="rId8"/>
            <a:stretch>
              <a:fillRect/>
            </a:stretch>
          </p:blipFill>
          <p:spPr>
            <a:xfrm>
              <a:off x="444695" y="5384651"/>
              <a:ext cx="418059" cy="338429"/>
            </a:xfrm>
            <a:prstGeom prst="rect">
              <a:avLst/>
            </a:prstGeom>
          </p:spPr>
        </p:pic>
        <p:pic>
          <p:nvPicPr>
            <p:cNvPr id="29" name="Picture 28"/>
            <p:cNvPicPr>
              <a:picLocks noChangeAspect="1"/>
            </p:cNvPicPr>
            <p:nvPr/>
          </p:nvPicPr>
          <p:blipFill>
            <a:blip r:embed="rId12"/>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3"/>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xmlns=""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học</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về</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hình</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chữ</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nhật</a:t>
              </a:r>
              <a:r>
                <a:rPr lang="en-US" sz="2933" dirty="0" smtClean="0">
                  <a:solidFill>
                    <a:prstClr val="black"/>
                  </a:solidFill>
                  <a:latin typeface="Arial" panose="020B0604020202020204" pitchFamily="34" charset="0"/>
                  <a:cs typeface="Arial" panose="020B0604020202020204" pitchFamily="34" charset="0"/>
                </a:rPr>
                <a:t>.</a:t>
              </a:r>
              <a:endParaRPr lang="en-US" sz="2933" dirty="0">
                <a:solidFill>
                  <a:prstClr val="black"/>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a16="http://schemas.microsoft.com/office/drawing/2014/main" xmlns=""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xmlns=""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a16="http://schemas.microsoft.com/office/drawing/2014/main" xmlns=""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a16="http://schemas.microsoft.com/office/drawing/2014/main" xmlns=""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33" name="Picture 18">
              <a:extLst>
                <a:ext uri="{FF2B5EF4-FFF2-40B4-BE49-F238E27FC236}">
                  <a16:creationId xmlns:a16="http://schemas.microsoft.com/office/drawing/2014/main" xmlns="" id="{DC18CD2A-36E1-6140-1189-E32177F34B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a16="http://schemas.microsoft.com/office/drawing/2014/main" xmlns=""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xmlns=""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xmlns=""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xmlns=""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xmlns=""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a16="http://schemas.microsoft.com/office/drawing/2014/main" xmlns=""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a16="http://schemas.microsoft.com/office/drawing/2014/main" xmlns=""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41" name="Picture 18">
              <a:extLst>
                <a:ext uri="{FF2B5EF4-FFF2-40B4-BE49-F238E27FC236}">
                  <a16:creationId xmlns:a16="http://schemas.microsoft.com/office/drawing/2014/main" xmlns="" id="{0F88906C-8C62-0E59-76E1-7FEA5305F9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a16="http://schemas.microsoft.com/office/drawing/2014/main" xmlns=""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xmlns=""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8"/>
          <a:stretch>
            <a:fillRect/>
          </a:stretch>
        </p:blipFill>
        <p:spPr>
          <a:xfrm>
            <a:off x="1117031" y="447486"/>
            <a:ext cx="2044402" cy="1763126"/>
          </a:xfrm>
          <a:prstGeom prst="rect">
            <a:avLst/>
          </a:prstGeom>
        </p:spPr>
      </p:pic>
      <p:pic>
        <p:nvPicPr>
          <p:cNvPr id="7" name="Picture 6"/>
          <p:cNvPicPr>
            <a:picLocks noChangeAspect="1"/>
          </p:cNvPicPr>
          <p:nvPr/>
        </p:nvPicPr>
        <p:blipFill>
          <a:blip r:embed="rId9"/>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10"/>
          <a:stretch>
            <a:fillRect/>
          </a:stretch>
        </p:blipFill>
        <p:spPr>
          <a:xfrm>
            <a:off x="10018421" y="4020516"/>
            <a:ext cx="2593020" cy="2618243"/>
          </a:xfrm>
          <a:prstGeom prst="rect">
            <a:avLst/>
          </a:prstGeom>
        </p:spPr>
      </p:pic>
      <p:pic>
        <p:nvPicPr>
          <p:cNvPr id="9" name="Picture 8"/>
          <p:cNvPicPr>
            <a:picLocks noChangeAspect="1"/>
          </p:cNvPicPr>
          <p:nvPr/>
        </p:nvPicPr>
        <p:blipFill>
          <a:blip r:embed="rId11"/>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9F8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61053">
            <a:off x="198184" y="4828850"/>
            <a:ext cx="2983934" cy="19748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331">
            <a:off x="8710940" y="22657"/>
            <a:ext cx="3309677" cy="2322791"/>
          </a:xfrm>
          <a:prstGeom prst="rect">
            <a:avLst/>
          </a:prstGeom>
        </p:spPr>
      </p:pic>
      <p:grpSp>
        <p:nvGrpSpPr>
          <p:cNvPr id="4" name="Group 4"/>
          <p:cNvGrpSpPr/>
          <p:nvPr/>
        </p:nvGrpSpPr>
        <p:grpSpPr>
          <a:xfrm>
            <a:off x="2065298" y="1583568"/>
            <a:ext cx="8061405" cy="3690864"/>
            <a:chOff x="0" y="0"/>
            <a:chExt cx="7113005" cy="3256645"/>
          </a:xfrm>
        </p:grpSpPr>
        <p:sp>
          <p:nvSpPr>
            <p:cNvPr id="5" name="Freeform 5"/>
            <p:cNvSpPr/>
            <p:nvPr/>
          </p:nvSpPr>
          <p:spPr>
            <a:xfrm>
              <a:off x="10160" y="16510"/>
              <a:ext cx="7090145" cy="3228705"/>
            </a:xfrm>
            <a:custGeom>
              <a:avLst/>
              <a:gdLst/>
              <a:ahLst/>
              <a:cxnLst/>
              <a:rect l="l" t="t" r="r" b="b"/>
              <a:pathLst>
                <a:path w="7090145" h="3228705">
                  <a:moveTo>
                    <a:pt x="7090145" y="3228705"/>
                  </a:moveTo>
                  <a:lnTo>
                    <a:pt x="0" y="3221085"/>
                  </a:lnTo>
                  <a:lnTo>
                    <a:pt x="0" y="1133026"/>
                  </a:lnTo>
                  <a:lnTo>
                    <a:pt x="17780" y="19050"/>
                  </a:lnTo>
                  <a:lnTo>
                    <a:pt x="3533679" y="0"/>
                  </a:lnTo>
                  <a:lnTo>
                    <a:pt x="7071095" y="5080"/>
                  </a:lnTo>
                  <a:close/>
                </a:path>
              </a:pathLst>
            </a:custGeom>
            <a:solidFill>
              <a:srgbClr val="FFF5DE"/>
            </a:solidFill>
          </p:spPr>
        </p:sp>
        <p:sp>
          <p:nvSpPr>
            <p:cNvPr id="6" name="Freeform 6"/>
            <p:cNvSpPr/>
            <p:nvPr/>
          </p:nvSpPr>
          <p:spPr>
            <a:xfrm>
              <a:off x="-3810" y="0"/>
              <a:ext cx="7119355" cy="3255375"/>
            </a:xfrm>
            <a:custGeom>
              <a:avLst/>
              <a:gdLst/>
              <a:ahLst/>
              <a:cxnLst/>
              <a:rect l="l" t="t" r="r" b="b"/>
              <a:pathLst>
                <a:path w="7119355" h="3255375">
                  <a:moveTo>
                    <a:pt x="7085065" y="21590"/>
                  </a:moveTo>
                  <a:cubicBezTo>
                    <a:pt x="7086335" y="34290"/>
                    <a:pt x="7086335" y="44450"/>
                    <a:pt x="7087605" y="54610"/>
                  </a:cubicBezTo>
                  <a:cubicBezTo>
                    <a:pt x="7090145" y="112761"/>
                    <a:pt x="7091415" y="182881"/>
                    <a:pt x="7093955" y="250497"/>
                  </a:cubicBezTo>
                  <a:cubicBezTo>
                    <a:pt x="7093955" y="348164"/>
                    <a:pt x="7106655" y="2273961"/>
                    <a:pt x="7113005" y="2371628"/>
                  </a:cubicBezTo>
                  <a:cubicBezTo>
                    <a:pt x="7119355" y="2519381"/>
                    <a:pt x="7115545" y="2669638"/>
                    <a:pt x="7115545" y="2817391"/>
                  </a:cubicBezTo>
                  <a:cubicBezTo>
                    <a:pt x="7115545" y="2947613"/>
                    <a:pt x="7116815" y="3067819"/>
                    <a:pt x="7118085" y="3194415"/>
                  </a:cubicBezTo>
                  <a:cubicBezTo>
                    <a:pt x="7118085" y="3216004"/>
                    <a:pt x="7118085" y="3229975"/>
                    <a:pt x="7118085" y="3254104"/>
                  </a:cubicBezTo>
                  <a:cubicBezTo>
                    <a:pt x="7095224" y="3254104"/>
                    <a:pt x="7074905" y="3255375"/>
                    <a:pt x="7037054" y="3254104"/>
                  </a:cubicBezTo>
                  <a:cubicBezTo>
                    <a:pt x="6675890" y="3249025"/>
                    <a:pt x="6309169" y="3255375"/>
                    <a:pt x="5948004" y="3250294"/>
                  </a:cubicBezTo>
                  <a:cubicBezTo>
                    <a:pt x="5731305" y="3246485"/>
                    <a:pt x="5520163" y="3249025"/>
                    <a:pt x="5303464" y="3246485"/>
                  </a:cubicBezTo>
                  <a:cubicBezTo>
                    <a:pt x="5203449" y="3245215"/>
                    <a:pt x="5103434" y="3243944"/>
                    <a:pt x="5003420" y="3242675"/>
                  </a:cubicBezTo>
                  <a:cubicBezTo>
                    <a:pt x="4942299" y="3242675"/>
                    <a:pt x="4886736" y="3243944"/>
                    <a:pt x="4825615" y="3243944"/>
                  </a:cubicBezTo>
                  <a:cubicBezTo>
                    <a:pt x="4670037" y="3242675"/>
                    <a:pt x="4242196" y="3243944"/>
                    <a:pt x="4086617" y="3242675"/>
                  </a:cubicBezTo>
                  <a:cubicBezTo>
                    <a:pt x="3975490" y="3241404"/>
                    <a:pt x="1752938" y="3250294"/>
                    <a:pt x="1641811" y="3249025"/>
                  </a:cubicBezTo>
                  <a:cubicBezTo>
                    <a:pt x="1614029" y="3249025"/>
                    <a:pt x="1580691" y="3250294"/>
                    <a:pt x="1552909" y="3250294"/>
                  </a:cubicBezTo>
                  <a:cubicBezTo>
                    <a:pt x="1486232" y="3250294"/>
                    <a:pt x="1425112" y="3251564"/>
                    <a:pt x="1358436" y="3251564"/>
                  </a:cubicBezTo>
                  <a:cubicBezTo>
                    <a:pt x="1191744" y="3251564"/>
                    <a:pt x="1030609" y="3250294"/>
                    <a:pt x="863918" y="3249025"/>
                  </a:cubicBezTo>
                  <a:cubicBezTo>
                    <a:pt x="763903" y="3247754"/>
                    <a:pt x="663888" y="3246485"/>
                    <a:pt x="569430" y="3245215"/>
                  </a:cubicBezTo>
                  <a:cubicBezTo>
                    <a:pt x="391626" y="3243944"/>
                    <a:pt x="213822" y="3242675"/>
                    <a:pt x="48260" y="3242675"/>
                  </a:cubicBezTo>
                  <a:cubicBezTo>
                    <a:pt x="38100" y="3242675"/>
                    <a:pt x="29210" y="3242675"/>
                    <a:pt x="19050" y="3241404"/>
                  </a:cubicBezTo>
                  <a:cubicBezTo>
                    <a:pt x="10160" y="3240135"/>
                    <a:pt x="5080" y="3233785"/>
                    <a:pt x="7620" y="3224894"/>
                  </a:cubicBezTo>
                  <a:cubicBezTo>
                    <a:pt x="16510" y="3193034"/>
                    <a:pt x="12700" y="3130426"/>
                    <a:pt x="11430" y="3065315"/>
                  </a:cubicBezTo>
                  <a:cubicBezTo>
                    <a:pt x="10160" y="2932588"/>
                    <a:pt x="6350" y="2802365"/>
                    <a:pt x="7620" y="2669638"/>
                  </a:cubicBezTo>
                  <a:cubicBezTo>
                    <a:pt x="5080" y="2504355"/>
                    <a:pt x="0" y="458353"/>
                    <a:pt x="7620" y="290566"/>
                  </a:cubicBezTo>
                  <a:cubicBezTo>
                    <a:pt x="8890" y="258010"/>
                    <a:pt x="7620" y="222950"/>
                    <a:pt x="8890" y="190394"/>
                  </a:cubicBezTo>
                  <a:cubicBezTo>
                    <a:pt x="10160" y="137804"/>
                    <a:pt x="12700" y="80206"/>
                    <a:pt x="13970" y="44450"/>
                  </a:cubicBezTo>
                  <a:cubicBezTo>
                    <a:pt x="13970" y="41910"/>
                    <a:pt x="15240" y="39370"/>
                    <a:pt x="16510" y="38100"/>
                  </a:cubicBezTo>
                  <a:cubicBezTo>
                    <a:pt x="38100" y="35560"/>
                    <a:pt x="74912" y="30480"/>
                    <a:pt x="163814" y="29210"/>
                  </a:cubicBezTo>
                  <a:cubicBezTo>
                    <a:pt x="313837" y="25400"/>
                    <a:pt x="463859" y="22860"/>
                    <a:pt x="619437" y="20320"/>
                  </a:cubicBezTo>
                  <a:cubicBezTo>
                    <a:pt x="725009" y="17780"/>
                    <a:pt x="830580" y="16510"/>
                    <a:pt x="930595" y="13970"/>
                  </a:cubicBezTo>
                  <a:cubicBezTo>
                    <a:pt x="1030609" y="11430"/>
                    <a:pt x="1136181" y="8890"/>
                    <a:pt x="1236195" y="8890"/>
                  </a:cubicBezTo>
                  <a:cubicBezTo>
                    <a:pt x="1347323" y="7620"/>
                    <a:pt x="1458450" y="10160"/>
                    <a:pt x="1569578" y="8890"/>
                  </a:cubicBezTo>
                  <a:cubicBezTo>
                    <a:pt x="1708487" y="8890"/>
                    <a:pt x="4225527" y="6350"/>
                    <a:pt x="4364436" y="5080"/>
                  </a:cubicBezTo>
                  <a:cubicBezTo>
                    <a:pt x="4497789" y="3810"/>
                    <a:pt x="4631142" y="2540"/>
                    <a:pt x="4770052" y="2540"/>
                  </a:cubicBezTo>
                  <a:cubicBezTo>
                    <a:pt x="4997863" y="1270"/>
                    <a:pt x="5220118" y="0"/>
                    <a:pt x="5447930" y="0"/>
                  </a:cubicBezTo>
                  <a:cubicBezTo>
                    <a:pt x="5542388" y="0"/>
                    <a:pt x="5642403" y="2540"/>
                    <a:pt x="5736862" y="2540"/>
                  </a:cubicBezTo>
                  <a:cubicBezTo>
                    <a:pt x="5998011" y="3810"/>
                    <a:pt x="6264717" y="5080"/>
                    <a:pt x="6525867" y="7620"/>
                  </a:cubicBezTo>
                  <a:cubicBezTo>
                    <a:pt x="6664776" y="8890"/>
                    <a:pt x="6803686" y="12700"/>
                    <a:pt x="6942596" y="16510"/>
                  </a:cubicBezTo>
                  <a:cubicBezTo>
                    <a:pt x="6975934" y="16510"/>
                    <a:pt x="7009272" y="16510"/>
                    <a:pt x="7037054" y="16510"/>
                  </a:cubicBezTo>
                  <a:cubicBezTo>
                    <a:pt x="7066015" y="17780"/>
                    <a:pt x="7074905" y="20320"/>
                    <a:pt x="7085065" y="21590"/>
                  </a:cubicBezTo>
                  <a:close/>
                  <a:moveTo>
                    <a:pt x="7095224" y="3237595"/>
                  </a:moveTo>
                  <a:cubicBezTo>
                    <a:pt x="7096495" y="3221085"/>
                    <a:pt x="7097765" y="3208385"/>
                    <a:pt x="7097765" y="3195685"/>
                  </a:cubicBezTo>
                  <a:cubicBezTo>
                    <a:pt x="7096495" y="3055298"/>
                    <a:pt x="7095224" y="2922571"/>
                    <a:pt x="7095224" y="2779826"/>
                  </a:cubicBezTo>
                  <a:cubicBezTo>
                    <a:pt x="7095224" y="2714715"/>
                    <a:pt x="7097765" y="2649603"/>
                    <a:pt x="7096495" y="2584492"/>
                  </a:cubicBezTo>
                  <a:cubicBezTo>
                    <a:pt x="7096495" y="2524389"/>
                    <a:pt x="7095224" y="2461782"/>
                    <a:pt x="7093955" y="2401679"/>
                  </a:cubicBezTo>
                  <a:cubicBezTo>
                    <a:pt x="7088874" y="2309020"/>
                    <a:pt x="7077445" y="390737"/>
                    <a:pt x="7077445" y="298079"/>
                  </a:cubicBezTo>
                  <a:cubicBezTo>
                    <a:pt x="7074905" y="220446"/>
                    <a:pt x="7072365" y="140309"/>
                    <a:pt x="7069824" y="63500"/>
                  </a:cubicBezTo>
                  <a:cubicBezTo>
                    <a:pt x="7068555" y="44450"/>
                    <a:pt x="7067285" y="43180"/>
                    <a:pt x="7020385" y="41910"/>
                  </a:cubicBezTo>
                  <a:cubicBezTo>
                    <a:pt x="7003716" y="41910"/>
                    <a:pt x="6992603" y="41910"/>
                    <a:pt x="6975934" y="40640"/>
                  </a:cubicBezTo>
                  <a:cubicBezTo>
                    <a:pt x="6837025" y="36830"/>
                    <a:pt x="6692558" y="31750"/>
                    <a:pt x="6553649" y="30480"/>
                  </a:cubicBezTo>
                  <a:cubicBezTo>
                    <a:pt x="6214710" y="26670"/>
                    <a:pt x="5870215" y="25400"/>
                    <a:pt x="5531276" y="22860"/>
                  </a:cubicBezTo>
                  <a:cubicBezTo>
                    <a:pt x="5481268" y="22860"/>
                    <a:pt x="5425705" y="22860"/>
                    <a:pt x="5375697" y="22860"/>
                  </a:cubicBezTo>
                  <a:cubicBezTo>
                    <a:pt x="5292352" y="22860"/>
                    <a:pt x="5209006" y="22860"/>
                    <a:pt x="5131216" y="22860"/>
                  </a:cubicBezTo>
                  <a:cubicBezTo>
                    <a:pt x="4953413" y="22860"/>
                    <a:pt x="4775608" y="22860"/>
                    <a:pt x="4603361" y="24130"/>
                  </a:cubicBezTo>
                  <a:cubicBezTo>
                    <a:pt x="4453338" y="25400"/>
                    <a:pt x="1925186" y="29210"/>
                    <a:pt x="1775164" y="29210"/>
                  </a:cubicBezTo>
                  <a:cubicBezTo>
                    <a:pt x="1530683" y="29210"/>
                    <a:pt x="1286203" y="26670"/>
                    <a:pt x="1041722" y="33020"/>
                  </a:cubicBezTo>
                  <a:cubicBezTo>
                    <a:pt x="913925" y="36830"/>
                    <a:pt x="791685" y="36830"/>
                    <a:pt x="669445" y="38100"/>
                  </a:cubicBezTo>
                  <a:cubicBezTo>
                    <a:pt x="458302" y="41910"/>
                    <a:pt x="247160" y="45720"/>
                    <a:pt x="49530" y="50800"/>
                  </a:cubicBezTo>
                  <a:cubicBezTo>
                    <a:pt x="36830" y="50800"/>
                    <a:pt x="34290" y="53340"/>
                    <a:pt x="33020" y="72693"/>
                  </a:cubicBezTo>
                  <a:cubicBezTo>
                    <a:pt x="31750" y="117770"/>
                    <a:pt x="31750" y="162847"/>
                    <a:pt x="30480" y="207924"/>
                  </a:cubicBezTo>
                  <a:cubicBezTo>
                    <a:pt x="29210" y="283053"/>
                    <a:pt x="26670" y="355677"/>
                    <a:pt x="25400" y="430806"/>
                  </a:cubicBezTo>
                  <a:cubicBezTo>
                    <a:pt x="20320" y="510943"/>
                    <a:pt x="26670" y="2469295"/>
                    <a:pt x="29210" y="2549432"/>
                  </a:cubicBezTo>
                  <a:cubicBezTo>
                    <a:pt x="29210" y="2634578"/>
                    <a:pt x="29210" y="2722228"/>
                    <a:pt x="30480" y="2807373"/>
                  </a:cubicBezTo>
                  <a:cubicBezTo>
                    <a:pt x="30480" y="2869981"/>
                    <a:pt x="33020" y="2932588"/>
                    <a:pt x="33020" y="2995195"/>
                  </a:cubicBezTo>
                  <a:cubicBezTo>
                    <a:pt x="33020" y="3062811"/>
                    <a:pt x="33020" y="3130426"/>
                    <a:pt x="31750" y="3195685"/>
                  </a:cubicBezTo>
                  <a:cubicBezTo>
                    <a:pt x="31750" y="3199495"/>
                    <a:pt x="31750" y="3202035"/>
                    <a:pt x="31750" y="3205845"/>
                  </a:cubicBezTo>
                  <a:cubicBezTo>
                    <a:pt x="31750" y="3216004"/>
                    <a:pt x="35560" y="3219815"/>
                    <a:pt x="44450" y="3219815"/>
                  </a:cubicBezTo>
                  <a:cubicBezTo>
                    <a:pt x="86025" y="3219815"/>
                    <a:pt x="163814" y="3221085"/>
                    <a:pt x="236047" y="3221085"/>
                  </a:cubicBezTo>
                  <a:cubicBezTo>
                    <a:pt x="341618" y="3221085"/>
                    <a:pt x="452746" y="3218545"/>
                    <a:pt x="558317" y="3221085"/>
                  </a:cubicBezTo>
                  <a:cubicBezTo>
                    <a:pt x="730565" y="3224895"/>
                    <a:pt x="902813" y="3227435"/>
                    <a:pt x="1075060" y="3226165"/>
                  </a:cubicBezTo>
                  <a:cubicBezTo>
                    <a:pt x="1186188" y="3224895"/>
                    <a:pt x="1291759" y="3227435"/>
                    <a:pt x="1402887" y="3227435"/>
                  </a:cubicBezTo>
                  <a:cubicBezTo>
                    <a:pt x="1564022" y="3227435"/>
                    <a:pt x="1725157" y="3226165"/>
                    <a:pt x="1886292" y="3227435"/>
                  </a:cubicBezTo>
                  <a:cubicBezTo>
                    <a:pt x="2125216" y="3228704"/>
                    <a:pt x="4747826" y="3218545"/>
                    <a:pt x="4992307" y="3221085"/>
                  </a:cubicBezTo>
                  <a:cubicBezTo>
                    <a:pt x="5097878" y="3222354"/>
                    <a:pt x="5203449" y="3223625"/>
                    <a:pt x="5303464" y="3223625"/>
                  </a:cubicBezTo>
                  <a:cubicBezTo>
                    <a:pt x="5486825" y="3226165"/>
                    <a:pt x="5664629" y="3222354"/>
                    <a:pt x="5847989" y="3226165"/>
                  </a:cubicBezTo>
                  <a:cubicBezTo>
                    <a:pt x="5998011" y="3228704"/>
                    <a:pt x="6148033" y="3228704"/>
                    <a:pt x="6298056" y="3231245"/>
                  </a:cubicBezTo>
                  <a:cubicBezTo>
                    <a:pt x="6520311" y="3235054"/>
                    <a:pt x="6742566" y="3237595"/>
                    <a:pt x="6964821" y="3238865"/>
                  </a:cubicBezTo>
                  <a:cubicBezTo>
                    <a:pt x="7048167" y="3238865"/>
                    <a:pt x="7074905" y="3237595"/>
                    <a:pt x="7095224" y="3237595"/>
                  </a:cubicBezTo>
                  <a:close/>
                </a:path>
              </a:pathLst>
            </a:custGeom>
            <a:solidFill>
              <a:srgbClr val="000000"/>
            </a:solidFill>
          </p:spPr>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40800" y="4489862"/>
            <a:ext cx="1640457" cy="191155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25943">
            <a:off x="672747" y="183067"/>
            <a:ext cx="2433062" cy="25248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413370" y="2709014"/>
            <a:ext cx="1236344" cy="212247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34068" flipH="1">
            <a:off x="-158211" y="2248913"/>
            <a:ext cx="1244943" cy="1716087"/>
          </a:xfrm>
          <a:prstGeom prst="rect">
            <a:avLst/>
          </a:prstGeom>
        </p:spPr>
      </p:pic>
      <p:sp>
        <p:nvSpPr>
          <p:cNvPr id="13" name="Google Shape;7484;p29"/>
          <p:cNvSpPr txBox="1">
            <a:spLocks/>
          </p:cNvSpPr>
          <p:nvPr/>
        </p:nvSpPr>
        <p:spPr>
          <a:xfrm>
            <a:off x="2184401" y="2186200"/>
            <a:ext cx="7773839"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4667" b="1" kern="0" dirty="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CHÚ Ý LẮNG </a:t>
            </a:r>
            <a:r>
              <a:rPr lang="en-US"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NGHE BÀI HỌC</a:t>
            </a:r>
            <a:r>
              <a:rPr lang="vi-VN" sz="4667" b="1" kern="0" dirty="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41872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Hình</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chữ</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p>
        </p:txBody>
      </p:sp>
      <p:sp>
        <p:nvSpPr>
          <p:cNvPr id="14" name="Title 13"/>
          <p:cNvSpPr>
            <a:spLocks noGrp="1"/>
          </p:cNvSpPr>
          <p:nvPr>
            <p:ph type="title" idx="2"/>
          </p:nvPr>
        </p:nvSpPr>
        <p:spPr>
          <a:xfrm>
            <a:off x="3258517" y="2168383"/>
            <a:ext cx="846800" cy="770400"/>
          </a:xfrm>
        </p:spPr>
        <p:txBody>
          <a:bodyPr/>
          <a:lstStyle/>
          <a:p>
            <a:r>
              <a:rPr lang="en-US" b="1" dirty="0" smtClean="0">
                <a:latin typeface="Times New Roman" panose="02020603050405020304" pitchFamily="18" charset="0"/>
                <a:cs typeface="Times New Roman" panose="02020603050405020304" pitchFamily="18" charset="0"/>
              </a:rPr>
              <a:t>01</a:t>
            </a:r>
            <a:endParaRPr lang="en-US" b="1" dirty="0">
              <a:latin typeface="Times New Roman" panose="02020603050405020304" pitchFamily="18" charset="0"/>
              <a:cs typeface="Times New Roman" panose="02020603050405020304" pitchFamily="18" charset="0"/>
            </a:endParaRP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Dấu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hiệu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nhận</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smtClean="0">
                <a:latin typeface="Times New Roman" panose="02020603050405020304" pitchFamily="18" charset="0"/>
                <a:cs typeface="Times New Roman" panose="02020603050405020304" pitchFamily="18" charset="0"/>
              </a:rPr>
              <a:t>02</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smtClean="0">
                <a:solidFill>
                  <a:srgbClr val="FFFF00"/>
                </a:solidFill>
                <a:latin typeface="Arial"/>
                <a:sym typeface="Arial"/>
              </a:rPr>
              <a:t>Hình</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chữ</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smtClean="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hế</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nào</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vi-VN" sz="2667" b="1" kern="0" dirty="0" smtClean="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1403672" y="2032788"/>
            <a:ext cx="9368897" cy="5166836"/>
            <a:chOff x="1403672" y="2032788"/>
            <a:chExt cx="9368897" cy="5166836"/>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472629" y="3445592"/>
                <a:ext cx="6822040" cy="1150426"/>
              </a:xfrm>
              <a:prstGeom prst="rect">
                <a:avLst/>
              </a:prstGeom>
            </p:spPr>
            <p:txBody>
              <a:bodyPr wrap="square">
                <a:spAutoFit/>
              </a:bodyPr>
              <a:lstStyle/>
              <a:p>
                <a:pPr algn="just" defTabSz="1219170">
                  <a:lnSpc>
                    <a:spcPct val="150000"/>
                  </a:lnSpc>
                  <a:buClr>
                    <a:srgbClr val="000000"/>
                  </a:buClr>
                </a:pP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nghĩa</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bốn</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899071" y="93213"/>
            <a:ext cx="10230163" cy="2591767"/>
            <a:chOff x="899071" y="93213"/>
            <a:chExt cx="10230163"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chữ</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nhật</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bình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hành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thang </a:t>
              </a:r>
              <a:r>
                <a:rPr lang="en-US" sz="2800" dirty="0" err="1" smtClean="0">
                  <a:effectLst/>
                  <a:latin typeface="Times New Roman" panose="02020603050405020304" pitchFamily="18" charset="0"/>
                  <a:ea typeface="Liberation Mono"/>
                  <a:cs typeface="Liberation Mono"/>
                </a:rPr>
                <a:t>cân</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Tại</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sao</a:t>
              </a:r>
              <a:r>
                <a:rPr lang="en-US" sz="2800" dirty="0" smtClean="0">
                  <a:effectLst/>
                  <a:latin typeface="Times New Roman" panose="02020603050405020304" pitchFamily="18" charset="0"/>
                  <a:ea typeface="Liberation Mono"/>
                  <a:cs typeface="Liberation Mono"/>
                </a:rPr>
                <a:t>?</a:t>
              </a:r>
              <a:endParaRPr lang="en-US" sz="1600" dirty="0" smtClean="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071" y="221554"/>
              <a:ext cx="1209807" cy="12098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598" y="493537"/>
              <a:ext cx="2396598" cy="20610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smtClean="0">
                  <a:solidFill>
                    <a:srgbClr val="FFA187">
                      <a:lumMod val="50000"/>
                    </a:srgbClr>
                  </a:solidFill>
                  <a:latin typeface="Arial"/>
                  <a:cs typeface="Arial"/>
                  <a:sym typeface="Arial"/>
                </a:rPr>
                <a:t>HĐ2</a:t>
              </a:r>
              <a:endParaRPr lang="en-US" sz="2667" b="1" kern="0" dirty="0">
                <a:solidFill>
                  <a:srgbClr val="FFA187">
                    <a:lumMod val="50000"/>
                  </a:srgbClr>
                </a:solidFill>
                <a:latin typeface="Arial"/>
                <a:cs typeface="Arial"/>
                <a:sym typeface="Arial"/>
              </a:endParaRPr>
            </a:p>
          </p:txBody>
        </p:sp>
      </p:grpSp>
      <p:grpSp>
        <p:nvGrpSpPr>
          <p:cNvPr id="15" name="Group 14"/>
          <p:cNvGrpSpPr/>
          <p:nvPr/>
        </p:nvGrpSpPr>
        <p:grpSpPr>
          <a:xfrm>
            <a:off x="731317" y="3228795"/>
            <a:ext cx="10732370" cy="4327848"/>
            <a:chOff x="731317" y="3228795"/>
            <a:chExt cx="10732370" cy="4327848"/>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17" y="3228795"/>
              <a:ext cx="4327848" cy="4327848"/>
            </a:xfrm>
            <a:prstGeom prst="rect">
              <a:avLst/>
            </a:prstGeom>
          </p:spPr>
        </p:pic>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thang </a:t>
              </a:r>
              <a:r>
                <a:rPr lang="en-US" sz="3200" b="1" dirty="0" err="1" smtClean="0">
                  <a:solidFill>
                    <a:srgbClr val="000000"/>
                  </a:solidFill>
                  <a:effectLst/>
                  <a:latin typeface="Times New Roman" panose="02020603050405020304" pitchFamily="18" charset="0"/>
                  <a:ea typeface="Times New Roman" panose="02020603050405020304" pitchFamily="18" charset="0"/>
                </a:rPr>
                <a:t>cân</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hành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Vậy</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thể</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cho</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biết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tính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chất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nào</a:t>
              </a:r>
              <a:r>
                <a:rPr lang="en-US" sz="3200" b="1" dirty="0" smtClean="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grpSp>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smtClean="0">
                <a:solidFill>
                  <a:srgbClr val="FFFFFF"/>
                </a:solidFill>
                <a:latin typeface="Arial"/>
                <a:sym typeface="Arial"/>
              </a:rPr>
              <a:t>Định</a:t>
            </a:r>
            <a:r>
              <a:rPr lang="en-US" sz="2667" b="1" kern="0" dirty="0" smtClean="0">
                <a:solidFill>
                  <a:srgbClr val="FFFFFF"/>
                </a:solidFill>
                <a:latin typeface="Arial"/>
                <a:sym typeface="Arial"/>
              </a:rPr>
              <a:t> </a:t>
            </a:r>
            <a:r>
              <a:rPr lang="en-US" sz="2667" b="1" kern="0" dirty="0" err="1" smtClean="0">
                <a:solidFill>
                  <a:srgbClr val="FFFFFF"/>
                </a:solidFill>
                <a:latin typeface="Arial"/>
                <a:sym typeface="Arial"/>
              </a:rPr>
              <a:t>lí</a:t>
            </a:r>
            <a:r>
              <a:rPr lang="en-US" sz="2667" b="1" kern="0" dirty="0" smtClean="0">
                <a:solidFill>
                  <a:srgbClr val="FFFFFF"/>
                </a:solidFill>
                <a:latin typeface="Arial"/>
                <a:sym typeface="Arial"/>
              </a:rPr>
              <a:t> 1:</a:t>
            </a:r>
            <a:endParaRPr lang="en-US" sz="2667" b="1" kern="0" dirty="0">
              <a:solidFill>
                <a:srgbClr val="FFFFFF"/>
              </a:solidFill>
              <a:latin typeface="Arial"/>
              <a:sym typeface="Arial"/>
            </a:endParaRP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a:t>
            </a:r>
            <a:endPar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smtClean="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a:t>
            </a:r>
            <a:r>
              <a:rPr lang="en-US" sz="3200" kern="0" dirty="0" smtClean="0">
                <a:solidFill>
                  <a:srgbClr val="000000"/>
                </a:solidFill>
                <a:latin typeface="Arial"/>
                <a:cs typeface="Arial"/>
                <a:sym typeface="Arial"/>
              </a:rPr>
              <a:t> </a:t>
            </a:r>
            <a:r>
              <a:rPr lang="vi-VN" sz="3200" kern="0" dirty="0" smtClean="0">
                <a:solidFill>
                  <a:srgbClr val="000000"/>
                </a:solidFill>
                <a:latin typeface="Arial"/>
                <a:cs typeface="Arial"/>
                <a:sym typeface="Arial"/>
              </a:rPr>
              <a:t>Hai đường chéo bằng nhau.</a:t>
            </a:r>
            <a:r>
              <a:rPr lang="en-US" sz="3200" kern="0" dirty="0" smtClean="0">
                <a:solidFill>
                  <a:srgbClr val="000000"/>
                </a:solidFill>
                <a:cs typeface="Arial"/>
                <a:sym typeface="Arial"/>
              </a:rPr>
              <a:t> </a:t>
            </a:r>
            <a:r>
              <a:rPr lang="vi-VN" sz="3200" kern="0" dirty="0" smtClean="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smtClean="0">
                <a:solidFill>
                  <a:prstClr val="black"/>
                </a:solidFill>
                <a:latin typeface="+mj-lt"/>
                <a:cs typeface="Arial" panose="020B0604020202020204" pitchFamily="34" charset="0"/>
              </a:rPr>
              <a:t>Trong </a:t>
            </a:r>
            <a:r>
              <a:rPr lang="vi-VN" sz="3600" b="1" dirty="0">
                <a:solidFill>
                  <a:prstClr val="black"/>
                </a:solidFill>
                <a:latin typeface="+mj-lt"/>
                <a:cs typeface="Arial" panose="020B0604020202020204" pitchFamily="34" charset="0"/>
              </a:rPr>
              <a:t>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2898</TotalTime>
  <Words>1216</Words>
  <Application>Microsoft Office PowerPoint</Application>
  <PresentationFormat>Custom</PresentationFormat>
  <Paragraphs>97</Paragraphs>
  <Slides>24</Slides>
  <Notes>17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29" baseType="lpstr">
      <vt:lpstr>1_Office Theme</vt:lpstr>
      <vt:lpstr>2_Office Theme</vt:lpstr>
      <vt:lpstr>Watercolor Preschool Center by Slidesgo</vt:lpstr>
      <vt:lpstr>Happy World Water Day! Minitheme by Slidesgo</vt:lpstr>
      <vt:lpstr>Equation</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48</cp:revision>
  <dcterms:created xsi:type="dcterms:W3CDTF">2023-06-21T16:11:30Z</dcterms:created>
  <dcterms:modified xsi:type="dcterms:W3CDTF">2023-09-26T02:48:29Z</dcterms:modified>
</cp:coreProperties>
</file>