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7.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3" r:id="rId3"/>
    <p:sldMasterId id="2147483690" r:id="rId4"/>
    <p:sldMasterId id="2147483702" r:id="rId5"/>
  </p:sldMasterIdLst>
  <p:notesMasterIdLst>
    <p:notesMasterId r:id="rId8"/>
  </p:notesMasterIdLst>
  <p:sldIdLst>
    <p:sldId id="403" r:id="rId6"/>
    <p:sldId id="257" r:id="rId7"/>
    <p:sldId id="374" r:id="rId9"/>
    <p:sldId id="375" r:id="rId10"/>
    <p:sldId id="388" r:id="rId11"/>
    <p:sldId id="404" r:id="rId12"/>
    <p:sldId id="422" r:id="rId13"/>
    <p:sldId id="405" r:id="rId14"/>
    <p:sldId id="406" r:id="rId15"/>
    <p:sldId id="376" r:id="rId16"/>
    <p:sldId id="377" r:id="rId17"/>
    <p:sldId id="314" r:id="rId18"/>
    <p:sldId id="382" r:id="rId19"/>
    <p:sldId id="407" r:id="rId20"/>
    <p:sldId id="408" r:id="rId21"/>
    <p:sldId id="378" r:id="rId22"/>
    <p:sldId id="409" r:id="rId23"/>
    <p:sldId id="410" r:id="rId24"/>
    <p:sldId id="379" r:id="rId25"/>
    <p:sldId id="380" r:id="rId26"/>
    <p:sldId id="381" r:id="rId27"/>
    <p:sldId id="385" r:id="rId28"/>
    <p:sldId id="411" r:id="rId29"/>
    <p:sldId id="412" r:id="rId30"/>
    <p:sldId id="389" r:id="rId31"/>
    <p:sldId id="423" r:id="rId32"/>
    <p:sldId id="391" r:id="rId33"/>
    <p:sldId id="414" r:id="rId34"/>
    <p:sldId id="393" r:id="rId35"/>
    <p:sldId id="396" r:id="rId36"/>
    <p:sldId id="397" r:id="rId37"/>
    <p:sldId id="398" r:id="rId38"/>
    <p:sldId id="419" r:id="rId39"/>
    <p:sldId id="401" r:id="rId40"/>
    <p:sldId id="415" r:id="rId41"/>
    <p:sldId id="416" r:id="rId42"/>
    <p:sldId id="276" r:id="rId43"/>
    <p:sldId id="323" r:id="rId44"/>
    <p:sldId id="324" r:id="rId45"/>
    <p:sldId id="325" r:id="rId46"/>
    <p:sldId id="326" r:id="rId47"/>
    <p:sldId id="331" r:id="rId48"/>
    <p:sldId id="327" r:id="rId49"/>
    <p:sldId id="329" r:id="rId50"/>
    <p:sldId id="371" r:id="rId51"/>
    <p:sldId id="402" r:id="rId52"/>
    <p:sldId id="348" r:id="rId53"/>
    <p:sldId id="418" r:id="rId54"/>
    <p:sldId id="349" r:id="rId55"/>
    <p:sldId id="273" r:id="rId5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C47"/>
    <a:srgbClr val="1A5866"/>
    <a:srgbClr val="7CC5CB"/>
    <a:srgbClr val="48B5B5"/>
    <a:srgbClr val="E55C5E"/>
    <a:srgbClr val="F19A35"/>
    <a:srgbClr val="DC7416"/>
    <a:srgbClr val="FAC963"/>
    <a:srgbClr val="BA6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fld>
            <a:endParaRPr lang="vi-VN"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15"/>
        <p:cNvGrpSpPr/>
        <p:nvPr/>
      </p:nvGrpSpPr>
      <p:grpSpPr>
        <a:xfrm>
          <a:off x="0" y="0"/>
          <a:ext cx="0" cy="0"/>
          <a:chOff x="0" y="0"/>
          <a:chExt cx="0" cy="0"/>
        </a:xfrm>
      </p:grpSpPr>
      <p:sp>
        <p:nvSpPr>
          <p:cNvPr id="3616" name="Google Shape;3616;gab0cc9367e_0_2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5">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5">
                <a:solidFill>
                  <a:schemeClr val="accent4"/>
                </a:solidFill>
              </a:defRPr>
            </a:lvl2pPr>
            <a:lvl3pPr lvl="2" algn="ctr">
              <a:spcBef>
                <a:spcPts val="0"/>
              </a:spcBef>
              <a:spcAft>
                <a:spcPts val="0"/>
              </a:spcAft>
              <a:buClr>
                <a:schemeClr val="accent4"/>
              </a:buClr>
              <a:buSzPts val="5200"/>
              <a:buNone/>
              <a:defRPr sz="6935">
                <a:solidFill>
                  <a:schemeClr val="accent4"/>
                </a:solidFill>
              </a:defRPr>
            </a:lvl3pPr>
            <a:lvl4pPr lvl="3" algn="ctr">
              <a:spcBef>
                <a:spcPts val="0"/>
              </a:spcBef>
              <a:spcAft>
                <a:spcPts val="0"/>
              </a:spcAft>
              <a:buClr>
                <a:schemeClr val="accent4"/>
              </a:buClr>
              <a:buSzPts val="5200"/>
              <a:buNone/>
              <a:defRPr sz="6935">
                <a:solidFill>
                  <a:schemeClr val="accent4"/>
                </a:solidFill>
              </a:defRPr>
            </a:lvl4pPr>
            <a:lvl5pPr lvl="4" algn="ctr">
              <a:spcBef>
                <a:spcPts val="0"/>
              </a:spcBef>
              <a:spcAft>
                <a:spcPts val="0"/>
              </a:spcAft>
              <a:buClr>
                <a:schemeClr val="accent4"/>
              </a:buClr>
              <a:buSzPts val="5200"/>
              <a:buNone/>
              <a:defRPr sz="6935">
                <a:solidFill>
                  <a:schemeClr val="accent4"/>
                </a:solidFill>
              </a:defRPr>
            </a:lvl5pPr>
            <a:lvl6pPr lvl="5" algn="ctr">
              <a:spcBef>
                <a:spcPts val="0"/>
              </a:spcBef>
              <a:spcAft>
                <a:spcPts val="0"/>
              </a:spcAft>
              <a:buClr>
                <a:schemeClr val="accent4"/>
              </a:buClr>
              <a:buSzPts val="5200"/>
              <a:buNone/>
              <a:defRPr sz="6935">
                <a:solidFill>
                  <a:schemeClr val="accent4"/>
                </a:solidFill>
              </a:defRPr>
            </a:lvl6pPr>
            <a:lvl7pPr lvl="6" algn="ctr">
              <a:spcBef>
                <a:spcPts val="0"/>
              </a:spcBef>
              <a:spcAft>
                <a:spcPts val="0"/>
              </a:spcAft>
              <a:buClr>
                <a:schemeClr val="accent4"/>
              </a:buClr>
              <a:buSzPts val="5200"/>
              <a:buNone/>
              <a:defRPr sz="6935">
                <a:solidFill>
                  <a:schemeClr val="accent4"/>
                </a:solidFill>
              </a:defRPr>
            </a:lvl7pPr>
            <a:lvl8pPr lvl="7" algn="ctr">
              <a:spcBef>
                <a:spcPts val="0"/>
              </a:spcBef>
              <a:spcAft>
                <a:spcPts val="0"/>
              </a:spcAft>
              <a:buClr>
                <a:schemeClr val="accent4"/>
              </a:buClr>
              <a:buSzPts val="5200"/>
              <a:buNone/>
              <a:defRPr sz="6935">
                <a:solidFill>
                  <a:schemeClr val="accent4"/>
                </a:solidFill>
              </a:defRPr>
            </a:lvl8pPr>
            <a:lvl9pPr lvl="8" algn="ctr">
              <a:spcBef>
                <a:spcPts val="0"/>
              </a:spcBef>
              <a:spcAft>
                <a:spcPts val="0"/>
              </a:spcAft>
              <a:buClr>
                <a:schemeClr val="accent4"/>
              </a:buClr>
              <a:buSzPts val="5200"/>
              <a:buNone/>
              <a:defRPr sz="6935">
                <a:solidFill>
                  <a:schemeClr val="accent4"/>
                </a:solidFill>
              </a:defRPr>
            </a:lvl9pPr>
          </a:lstStyle>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endParaRPr dirty="0"/>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5">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5">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5">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5">
                <a:latin typeface="Quicksand"/>
                <a:ea typeface="Quicksand"/>
                <a:cs typeface="Quicksand"/>
                <a:sym typeface="Quicksand"/>
              </a:defRPr>
            </a:lvl1pPr>
            <a:lvl2pPr lvl="1" rtl="0">
              <a:spcBef>
                <a:spcPts val="0"/>
              </a:spcBef>
              <a:spcAft>
                <a:spcPts val="0"/>
              </a:spcAft>
              <a:buSzPts val="5200"/>
              <a:buFont typeface="Quicksand"/>
              <a:buNone/>
              <a:defRPr sz="6935">
                <a:latin typeface="Quicksand"/>
                <a:ea typeface="Quicksand"/>
                <a:cs typeface="Quicksand"/>
                <a:sym typeface="Quicksand"/>
              </a:defRPr>
            </a:lvl2pPr>
            <a:lvl3pPr lvl="2" rtl="0">
              <a:spcBef>
                <a:spcPts val="0"/>
              </a:spcBef>
              <a:spcAft>
                <a:spcPts val="0"/>
              </a:spcAft>
              <a:buSzPts val="5200"/>
              <a:buFont typeface="Quicksand"/>
              <a:buNone/>
              <a:defRPr sz="6935">
                <a:latin typeface="Quicksand"/>
                <a:ea typeface="Quicksand"/>
                <a:cs typeface="Quicksand"/>
                <a:sym typeface="Quicksand"/>
              </a:defRPr>
            </a:lvl3pPr>
            <a:lvl4pPr lvl="3" rtl="0">
              <a:spcBef>
                <a:spcPts val="0"/>
              </a:spcBef>
              <a:spcAft>
                <a:spcPts val="0"/>
              </a:spcAft>
              <a:buSzPts val="5200"/>
              <a:buFont typeface="Quicksand"/>
              <a:buNone/>
              <a:defRPr sz="6935">
                <a:latin typeface="Quicksand"/>
                <a:ea typeface="Quicksand"/>
                <a:cs typeface="Quicksand"/>
                <a:sym typeface="Quicksand"/>
              </a:defRPr>
            </a:lvl4pPr>
            <a:lvl5pPr lvl="4" rtl="0">
              <a:spcBef>
                <a:spcPts val="0"/>
              </a:spcBef>
              <a:spcAft>
                <a:spcPts val="0"/>
              </a:spcAft>
              <a:buSzPts val="5200"/>
              <a:buFont typeface="Quicksand"/>
              <a:buNone/>
              <a:defRPr sz="6935">
                <a:latin typeface="Quicksand"/>
                <a:ea typeface="Quicksand"/>
                <a:cs typeface="Quicksand"/>
                <a:sym typeface="Quicksand"/>
              </a:defRPr>
            </a:lvl5pPr>
            <a:lvl6pPr lvl="5" rtl="0">
              <a:spcBef>
                <a:spcPts val="0"/>
              </a:spcBef>
              <a:spcAft>
                <a:spcPts val="0"/>
              </a:spcAft>
              <a:buSzPts val="5200"/>
              <a:buFont typeface="Quicksand"/>
              <a:buNone/>
              <a:defRPr sz="6935">
                <a:latin typeface="Quicksand"/>
                <a:ea typeface="Quicksand"/>
                <a:cs typeface="Quicksand"/>
                <a:sym typeface="Quicksand"/>
              </a:defRPr>
            </a:lvl6pPr>
            <a:lvl7pPr lvl="6" rtl="0">
              <a:spcBef>
                <a:spcPts val="0"/>
              </a:spcBef>
              <a:spcAft>
                <a:spcPts val="0"/>
              </a:spcAft>
              <a:buSzPts val="5200"/>
              <a:buFont typeface="Quicksand"/>
              <a:buNone/>
              <a:defRPr sz="6935">
                <a:latin typeface="Quicksand"/>
                <a:ea typeface="Quicksand"/>
                <a:cs typeface="Quicksand"/>
                <a:sym typeface="Quicksand"/>
              </a:defRPr>
            </a:lvl7pPr>
            <a:lvl8pPr lvl="7" rtl="0">
              <a:spcBef>
                <a:spcPts val="0"/>
              </a:spcBef>
              <a:spcAft>
                <a:spcPts val="0"/>
              </a:spcAft>
              <a:buSzPts val="5200"/>
              <a:buFont typeface="Quicksand"/>
              <a:buNone/>
              <a:defRPr sz="6935">
                <a:latin typeface="Quicksand"/>
                <a:ea typeface="Quicksand"/>
                <a:cs typeface="Quicksand"/>
                <a:sym typeface="Quicksand"/>
              </a:defRPr>
            </a:lvl8pPr>
            <a:lvl9pPr lvl="8" rtl="0">
              <a:spcBef>
                <a:spcPts val="0"/>
              </a:spcBef>
              <a:spcAft>
                <a:spcPts val="0"/>
              </a:spcAft>
              <a:buSzPts val="5200"/>
              <a:buFont typeface="Quicksand"/>
              <a:buNone/>
              <a:defRPr sz="6935">
                <a:latin typeface="Quicksand"/>
                <a:ea typeface="Quicksand"/>
                <a:cs typeface="Quicksand"/>
                <a:sym typeface="Quicksa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5">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5">
                <a:solidFill>
                  <a:schemeClr val="lt1"/>
                </a:solidFill>
                <a:latin typeface="Quicksand"/>
                <a:ea typeface="Quicksand"/>
                <a:cs typeface="Quicksand"/>
                <a:sym typeface="Quicksand"/>
              </a:defRPr>
            </a:lvl9pPr>
          </a:lstStyle>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5">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5">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5">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5">
                <a:latin typeface="Quicksand"/>
                <a:ea typeface="Quicksand"/>
                <a:cs typeface="Quicksand"/>
                <a:sym typeface="Quicksand"/>
              </a:defRPr>
            </a:lvl1pPr>
            <a:lvl2pPr lvl="1" rtl="0">
              <a:spcBef>
                <a:spcPts val="0"/>
              </a:spcBef>
              <a:spcAft>
                <a:spcPts val="0"/>
              </a:spcAft>
              <a:buSzPts val="5200"/>
              <a:buFont typeface="Quicksand"/>
              <a:buNone/>
              <a:defRPr sz="6935">
                <a:latin typeface="Quicksand"/>
                <a:ea typeface="Quicksand"/>
                <a:cs typeface="Quicksand"/>
                <a:sym typeface="Quicksand"/>
              </a:defRPr>
            </a:lvl2pPr>
            <a:lvl3pPr lvl="2" rtl="0">
              <a:spcBef>
                <a:spcPts val="0"/>
              </a:spcBef>
              <a:spcAft>
                <a:spcPts val="0"/>
              </a:spcAft>
              <a:buSzPts val="5200"/>
              <a:buFont typeface="Quicksand"/>
              <a:buNone/>
              <a:defRPr sz="6935">
                <a:latin typeface="Quicksand"/>
                <a:ea typeface="Quicksand"/>
                <a:cs typeface="Quicksand"/>
                <a:sym typeface="Quicksand"/>
              </a:defRPr>
            </a:lvl3pPr>
            <a:lvl4pPr lvl="3" rtl="0">
              <a:spcBef>
                <a:spcPts val="0"/>
              </a:spcBef>
              <a:spcAft>
                <a:spcPts val="0"/>
              </a:spcAft>
              <a:buSzPts val="5200"/>
              <a:buFont typeface="Quicksand"/>
              <a:buNone/>
              <a:defRPr sz="6935">
                <a:latin typeface="Quicksand"/>
                <a:ea typeface="Quicksand"/>
                <a:cs typeface="Quicksand"/>
                <a:sym typeface="Quicksand"/>
              </a:defRPr>
            </a:lvl4pPr>
            <a:lvl5pPr lvl="4" rtl="0">
              <a:spcBef>
                <a:spcPts val="0"/>
              </a:spcBef>
              <a:spcAft>
                <a:spcPts val="0"/>
              </a:spcAft>
              <a:buSzPts val="5200"/>
              <a:buFont typeface="Quicksand"/>
              <a:buNone/>
              <a:defRPr sz="6935">
                <a:latin typeface="Quicksand"/>
                <a:ea typeface="Quicksand"/>
                <a:cs typeface="Quicksand"/>
                <a:sym typeface="Quicksand"/>
              </a:defRPr>
            </a:lvl5pPr>
            <a:lvl6pPr lvl="5" rtl="0">
              <a:spcBef>
                <a:spcPts val="0"/>
              </a:spcBef>
              <a:spcAft>
                <a:spcPts val="0"/>
              </a:spcAft>
              <a:buSzPts val="5200"/>
              <a:buFont typeface="Quicksand"/>
              <a:buNone/>
              <a:defRPr sz="6935">
                <a:latin typeface="Quicksand"/>
                <a:ea typeface="Quicksand"/>
                <a:cs typeface="Quicksand"/>
                <a:sym typeface="Quicksand"/>
              </a:defRPr>
            </a:lvl6pPr>
            <a:lvl7pPr lvl="6" rtl="0">
              <a:spcBef>
                <a:spcPts val="0"/>
              </a:spcBef>
              <a:spcAft>
                <a:spcPts val="0"/>
              </a:spcAft>
              <a:buSzPts val="5200"/>
              <a:buFont typeface="Quicksand"/>
              <a:buNone/>
              <a:defRPr sz="6935">
                <a:latin typeface="Quicksand"/>
                <a:ea typeface="Quicksand"/>
                <a:cs typeface="Quicksand"/>
                <a:sym typeface="Quicksand"/>
              </a:defRPr>
            </a:lvl7pPr>
            <a:lvl8pPr lvl="7" rtl="0">
              <a:spcBef>
                <a:spcPts val="0"/>
              </a:spcBef>
              <a:spcAft>
                <a:spcPts val="0"/>
              </a:spcAft>
              <a:buSzPts val="5200"/>
              <a:buFont typeface="Quicksand"/>
              <a:buNone/>
              <a:defRPr sz="6935">
                <a:latin typeface="Quicksand"/>
                <a:ea typeface="Quicksand"/>
                <a:cs typeface="Quicksand"/>
                <a:sym typeface="Quicksand"/>
              </a:defRPr>
            </a:lvl8pPr>
            <a:lvl9pPr lvl="8"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5">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5">
                <a:latin typeface="Quicksand"/>
                <a:ea typeface="Quicksand"/>
                <a:cs typeface="Quicksand"/>
                <a:sym typeface="Quicksand"/>
              </a:defRPr>
            </a:lvl1pPr>
            <a:lvl2pPr lvl="1" rtl="0">
              <a:spcBef>
                <a:spcPts val="0"/>
              </a:spcBef>
              <a:spcAft>
                <a:spcPts val="0"/>
              </a:spcAft>
              <a:buSzPts val="5200"/>
              <a:buFont typeface="Quicksand"/>
              <a:buNone/>
              <a:defRPr sz="6935">
                <a:latin typeface="Quicksand"/>
                <a:ea typeface="Quicksand"/>
                <a:cs typeface="Quicksand"/>
                <a:sym typeface="Quicksand"/>
              </a:defRPr>
            </a:lvl2pPr>
            <a:lvl3pPr lvl="2" rtl="0">
              <a:spcBef>
                <a:spcPts val="0"/>
              </a:spcBef>
              <a:spcAft>
                <a:spcPts val="0"/>
              </a:spcAft>
              <a:buSzPts val="5200"/>
              <a:buFont typeface="Quicksand"/>
              <a:buNone/>
              <a:defRPr sz="6935">
                <a:latin typeface="Quicksand"/>
                <a:ea typeface="Quicksand"/>
                <a:cs typeface="Quicksand"/>
                <a:sym typeface="Quicksand"/>
              </a:defRPr>
            </a:lvl3pPr>
            <a:lvl4pPr lvl="3" rtl="0">
              <a:spcBef>
                <a:spcPts val="0"/>
              </a:spcBef>
              <a:spcAft>
                <a:spcPts val="0"/>
              </a:spcAft>
              <a:buSzPts val="5200"/>
              <a:buFont typeface="Quicksand"/>
              <a:buNone/>
              <a:defRPr sz="6935">
                <a:latin typeface="Quicksand"/>
                <a:ea typeface="Quicksand"/>
                <a:cs typeface="Quicksand"/>
                <a:sym typeface="Quicksand"/>
              </a:defRPr>
            </a:lvl4pPr>
            <a:lvl5pPr lvl="4" rtl="0">
              <a:spcBef>
                <a:spcPts val="0"/>
              </a:spcBef>
              <a:spcAft>
                <a:spcPts val="0"/>
              </a:spcAft>
              <a:buSzPts val="5200"/>
              <a:buFont typeface="Quicksand"/>
              <a:buNone/>
              <a:defRPr sz="6935">
                <a:latin typeface="Quicksand"/>
                <a:ea typeface="Quicksand"/>
                <a:cs typeface="Quicksand"/>
                <a:sym typeface="Quicksand"/>
              </a:defRPr>
            </a:lvl5pPr>
            <a:lvl6pPr lvl="5" rtl="0">
              <a:spcBef>
                <a:spcPts val="0"/>
              </a:spcBef>
              <a:spcAft>
                <a:spcPts val="0"/>
              </a:spcAft>
              <a:buSzPts val="5200"/>
              <a:buFont typeface="Quicksand"/>
              <a:buNone/>
              <a:defRPr sz="6935">
                <a:latin typeface="Quicksand"/>
                <a:ea typeface="Quicksand"/>
                <a:cs typeface="Quicksand"/>
                <a:sym typeface="Quicksand"/>
              </a:defRPr>
            </a:lvl6pPr>
            <a:lvl7pPr lvl="6" rtl="0">
              <a:spcBef>
                <a:spcPts val="0"/>
              </a:spcBef>
              <a:spcAft>
                <a:spcPts val="0"/>
              </a:spcAft>
              <a:buSzPts val="5200"/>
              <a:buFont typeface="Quicksand"/>
              <a:buNone/>
              <a:defRPr sz="6935">
                <a:latin typeface="Quicksand"/>
                <a:ea typeface="Quicksand"/>
                <a:cs typeface="Quicksand"/>
                <a:sym typeface="Quicksand"/>
              </a:defRPr>
            </a:lvl7pPr>
            <a:lvl8pPr lvl="7" rtl="0">
              <a:spcBef>
                <a:spcPts val="0"/>
              </a:spcBef>
              <a:spcAft>
                <a:spcPts val="0"/>
              </a:spcAft>
              <a:buSzPts val="5200"/>
              <a:buFont typeface="Quicksand"/>
              <a:buNone/>
              <a:defRPr sz="6935">
                <a:latin typeface="Quicksand"/>
                <a:ea typeface="Quicksand"/>
                <a:cs typeface="Quicksand"/>
                <a:sym typeface="Quicksand"/>
              </a:defRPr>
            </a:lvl8pPr>
            <a:lvl9pPr lvl="8" rtl="0">
              <a:spcBef>
                <a:spcPts val="0"/>
              </a:spcBef>
              <a:spcAft>
                <a:spcPts val="0"/>
              </a:spcAft>
              <a:buSzPts val="5200"/>
              <a:buFont typeface="Quicksand"/>
              <a:buNone/>
              <a:defRPr sz="6935">
                <a:latin typeface="Quicksand"/>
                <a:ea typeface="Quicksand"/>
                <a:cs typeface="Quicksand"/>
                <a:sym typeface="Quicksa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5">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5">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5"/>
            </a:lvl2pPr>
            <a:lvl3pPr lvl="2" rtl="0">
              <a:spcBef>
                <a:spcPts val="0"/>
              </a:spcBef>
              <a:spcAft>
                <a:spcPts val="0"/>
              </a:spcAft>
              <a:buSzPts val="5200"/>
              <a:buNone/>
              <a:defRPr sz="6935"/>
            </a:lvl3pPr>
            <a:lvl4pPr lvl="3" rtl="0">
              <a:spcBef>
                <a:spcPts val="0"/>
              </a:spcBef>
              <a:spcAft>
                <a:spcPts val="0"/>
              </a:spcAft>
              <a:buSzPts val="5200"/>
              <a:buNone/>
              <a:defRPr sz="6935"/>
            </a:lvl4pPr>
            <a:lvl5pPr lvl="4" rtl="0">
              <a:spcBef>
                <a:spcPts val="0"/>
              </a:spcBef>
              <a:spcAft>
                <a:spcPts val="0"/>
              </a:spcAft>
              <a:buSzPts val="5200"/>
              <a:buNone/>
              <a:defRPr sz="6935"/>
            </a:lvl5pPr>
            <a:lvl6pPr lvl="5" rtl="0">
              <a:spcBef>
                <a:spcPts val="0"/>
              </a:spcBef>
              <a:spcAft>
                <a:spcPts val="0"/>
              </a:spcAft>
              <a:buSzPts val="5200"/>
              <a:buNone/>
              <a:defRPr sz="6935"/>
            </a:lvl6pPr>
            <a:lvl7pPr lvl="6" rtl="0">
              <a:spcBef>
                <a:spcPts val="0"/>
              </a:spcBef>
              <a:spcAft>
                <a:spcPts val="0"/>
              </a:spcAft>
              <a:buSzPts val="5200"/>
              <a:buNone/>
              <a:defRPr sz="6935"/>
            </a:lvl7pPr>
            <a:lvl8pPr lvl="7" rtl="0">
              <a:spcBef>
                <a:spcPts val="0"/>
              </a:spcBef>
              <a:spcAft>
                <a:spcPts val="0"/>
              </a:spcAft>
              <a:buSzPts val="5200"/>
              <a:buNone/>
              <a:defRPr sz="6935"/>
            </a:lvl8pPr>
            <a:lvl9pPr lvl="8" rtl="0">
              <a:spcBef>
                <a:spcPts val="0"/>
              </a:spcBef>
              <a:spcAft>
                <a:spcPts val="0"/>
              </a:spcAft>
              <a:buSzPts val="5200"/>
              <a:buNone/>
              <a:defRPr sz="6935"/>
            </a:lvl9pPr>
          </a:lstStyle>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5">
                <a:latin typeface="Quicksand"/>
                <a:ea typeface="Quicksand"/>
                <a:cs typeface="Quicksand"/>
                <a:sym typeface="Quicksand"/>
              </a:defRPr>
            </a:lvl1pPr>
            <a:lvl2pPr lvl="1" rtl="0">
              <a:spcBef>
                <a:spcPts val="0"/>
              </a:spcBef>
              <a:spcAft>
                <a:spcPts val="0"/>
              </a:spcAft>
              <a:buSzPts val="5200"/>
              <a:buFont typeface="Quicksand"/>
              <a:buNone/>
              <a:defRPr sz="6935">
                <a:latin typeface="Quicksand"/>
                <a:ea typeface="Quicksand"/>
                <a:cs typeface="Quicksand"/>
                <a:sym typeface="Quicksand"/>
              </a:defRPr>
            </a:lvl2pPr>
            <a:lvl3pPr lvl="2" rtl="0">
              <a:spcBef>
                <a:spcPts val="0"/>
              </a:spcBef>
              <a:spcAft>
                <a:spcPts val="0"/>
              </a:spcAft>
              <a:buSzPts val="5200"/>
              <a:buFont typeface="Quicksand"/>
              <a:buNone/>
              <a:defRPr sz="6935">
                <a:latin typeface="Quicksand"/>
                <a:ea typeface="Quicksand"/>
                <a:cs typeface="Quicksand"/>
                <a:sym typeface="Quicksand"/>
              </a:defRPr>
            </a:lvl3pPr>
            <a:lvl4pPr lvl="3" rtl="0">
              <a:spcBef>
                <a:spcPts val="0"/>
              </a:spcBef>
              <a:spcAft>
                <a:spcPts val="0"/>
              </a:spcAft>
              <a:buSzPts val="5200"/>
              <a:buFont typeface="Quicksand"/>
              <a:buNone/>
              <a:defRPr sz="6935">
                <a:latin typeface="Quicksand"/>
                <a:ea typeface="Quicksand"/>
                <a:cs typeface="Quicksand"/>
                <a:sym typeface="Quicksand"/>
              </a:defRPr>
            </a:lvl4pPr>
            <a:lvl5pPr lvl="4" rtl="0">
              <a:spcBef>
                <a:spcPts val="0"/>
              </a:spcBef>
              <a:spcAft>
                <a:spcPts val="0"/>
              </a:spcAft>
              <a:buSzPts val="5200"/>
              <a:buFont typeface="Quicksand"/>
              <a:buNone/>
              <a:defRPr sz="6935">
                <a:latin typeface="Quicksand"/>
                <a:ea typeface="Quicksand"/>
                <a:cs typeface="Quicksand"/>
                <a:sym typeface="Quicksand"/>
              </a:defRPr>
            </a:lvl5pPr>
            <a:lvl6pPr lvl="5" rtl="0">
              <a:spcBef>
                <a:spcPts val="0"/>
              </a:spcBef>
              <a:spcAft>
                <a:spcPts val="0"/>
              </a:spcAft>
              <a:buSzPts val="5200"/>
              <a:buFont typeface="Quicksand"/>
              <a:buNone/>
              <a:defRPr sz="6935">
                <a:latin typeface="Quicksand"/>
                <a:ea typeface="Quicksand"/>
                <a:cs typeface="Quicksand"/>
                <a:sym typeface="Quicksand"/>
              </a:defRPr>
            </a:lvl6pPr>
            <a:lvl7pPr lvl="6" rtl="0">
              <a:spcBef>
                <a:spcPts val="0"/>
              </a:spcBef>
              <a:spcAft>
                <a:spcPts val="0"/>
              </a:spcAft>
              <a:buSzPts val="5200"/>
              <a:buFont typeface="Quicksand"/>
              <a:buNone/>
              <a:defRPr sz="6935">
                <a:latin typeface="Quicksand"/>
                <a:ea typeface="Quicksand"/>
                <a:cs typeface="Quicksand"/>
                <a:sym typeface="Quicksand"/>
              </a:defRPr>
            </a:lvl7pPr>
            <a:lvl8pPr lvl="7" rtl="0">
              <a:spcBef>
                <a:spcPts val="0"/>
              </a:spcBef>
              <a:spcAft>
                <a:spcPts val="0"/>
              </a:spcAft>
              <a:buSzPts val="5200"/>
              <a:buFont typeface="Quicksand"/>
              <a:buNone/>
              <a:defRPr sz="6935">
                <a:latin typeface="Quicksand"/>
                <a:ea typeface="Quicksand"/>
                <a:cs typeface="Quicksand"/>
                <a:sym typeface="Quicksand"/>
              </a:defRPr>
            </a:lvl8pPr>
            <a:lvl9pPr lvl="8"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5">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600" lvl="0" indent="-457200"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200" lvl="1"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800" lvl="2"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400" lvl="3"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8000" lvl="4"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600" lvl="5"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200" lvl="6"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800" lvl="7"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400" lvl="8" indent="-423545"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5">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5">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5">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5">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5">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5">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5">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5">
                <a:latin typeface="Quicksand"/>
                <a:ea typeface="Quicksand"/>
                <a:cs typeface="Quicksand"/>
                <a:sym typeface="Quicksand"/>
              </a:defRPr>
            </a:lvl1pPr>
            <a:lvl2pPr lvl="1" algn="ctr" rtl="0">
              <a:spcBef>
                <a:spcPts val="0"/>
              </a:spcBef>
              <a:spcAft>
                <a:spcPts val="0"/>
              </a:spcAft>
              <a:buSzPts val="5200"/>
              <a:buFont typeface="Quicksand"/>
              <a:buNone/>
              <a:defRPr sz="6935">
                <a:latin typeface="Quicksand"/>
                <a:ea typeface="Quicksand"/>
                <a:cs typeface="Quicksand"/>
                <a:sym typeface="Quicksand"/>
              </a:defRPr>
            </a:lvl2pPr>
            <a:lvl3pPr lvl="2" algn="ctr" rtl="0">
              <a:spcBef>
                <a:spcPts val="0"/>
              </a:spcBef>
              <a:spcAft>
                <a:spcPts val="0"/>
              </a:spcAft>
              <a:buSzPts val="5200"/>
              <a:buFont typeface="Quicksand"/>
              <a:buNone/>
              <a:defRPr sz="6935">
                <a:latin typeface="Quicksand"/>
                <a:ea typeface="Quicksand"/>
                <a:cs typeface="Quicksand"/>
                <a:sym typeface="Quicksand"/>
              </a:defRPr>
            </a:lvl3pPr>
            <a:lvl4pPr lvl="3" algn="ctr" rtl="0">
              <a:spcBef>
                <a:spcPts val="0"/>
              </a:spcBef>
              <a:spcAft>
                <a:spcPts val="0"/>
              </a:spcAft>
              <a:buSzPts val="5200"/>
              <a:buFont typeface="Quicksand"/>
              <a:buNone/>
              <a:defRPr sz="6935">
                <a:latin typeface="Quicksand"/>
                <a:ea typeface="Quicksand"/>
                <a:cs typeface="Quicksand"/>
                <a:sym typeface="Quicksand"/>
              </a:defRPr>
            </a:lvl4pPr>
            <a:lvl5pPr lvl="4" algn="ctr" rtl="0">
              <a:spcBef>
                <a:spcPts val="0"/>
              </a:spcBef>
              <a:spcAft>
                <a:spcPts val="0"/>
              </a:spcAft>
              <a:buSzPts val="5200"/>
              <a:buFont typeface="Quicksand"/>
              <a:buNone/>
              <a:defRPr sz="6935">
                <a:latin typeface="Quicksand"/>
                <a:ea typeface="Quicksand"/>
                <a:cs typeface="Quicksand"/>
                <a:sym typeface="Quicksand"/>
              </a:defRPr>
            </a:lvl5pPr>
            <a:lvl6pPr lvl="5" algn="ctr" rtl="0">
              <a:spcBef>
                <a:spcPts val="0"/>
              </a:spcBef>
              <a:spcAft>
                <a:spcPts val="0"/>
              </a:spcAft>
              <a:buSzPts val="5200"/>
              <a:buFont typeface="Quicksand"/>
              <a:buNone/>
              <a:defRPr sz="6935">
                <a:latin typeface="Quicksand"/>
                <a:ea typeface="Quicksand"/>
                <a:cs typeface="Quicksand"/>
                <a:sym typeface="Quicksand"/>
              </a:defRPr>
            </a:lvl6pPr>
            <a:lvl7pPr lvl="6" algn="ctr" rtl="0">
              <a:spcBef>
                <a:spcPts val="0"/>
              </a:spcBef>
              <a:spcAft>
                <a:spcPts val="0"/>
              </a:spcAft>
              <a:buSzPts val="5200"/>
              <a:buFont typeface="Quicksand"/>
              <a:buNone/>
              <a:defRPr sz="6935">
                <a:latin typeface="Quicksand"/>
                <a:ea typeface="Quicksand"/>
                <a:cs typeface="Quicksand"/>
                <a:sym typeface="Quicksand"/>
              </a:defRPr>
            </a:lvl7pPr>
            <a:lvl8pPr lvl="7" algn="ctr" rtl="0">
              <a:spcBef>
                <a:spcPts val="0"/>
              </a:spcBef>
              <a:spcAft>
                <a:spcPts val="0"/>
              </a:spcAft>
              <a:buSzPts val="5200"/>
              <a:buFont typeface="Quicksand"/>
              <a:buNone/>
              <a:defRPr sz="6935">
                <a:latin typeface="Quicksand"/>
                <a:ea typeface="Quicksand"/>
                <a:cs typeface="Quicksand"/>
                <a:sym typeface="Quicksand"/>
              </a:defRPr>
            </a:lvl8pPr>
            <a:lvl9pPr lvl="8" algn="ctr" rtl="0">
              <a:spcBef>
                <a:spcPts val="0"/>
              </a:spcBef>
              <a:spcAft>
                <a:spcPts val="0"/>
              </a:spcAft>
              <a:buSzPts val="5200"/>
              <a:buFont typeface="Quicksand"/>
              <a:buNone/>
              <a:defRPr sz="6935">
                <a:latin typeface="Quicksand"/>
                <a:ea typeface="Quicksand"/>
                <a:cs typeface="Quicksand"/>
                <a:sym typeface="Quicksand"/>
              </a:defRPr>
            </a:lvl9pPr>
          </a:lstStyle>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5"/>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5"/>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5" Type="http://schemas.openxmlformats.org/officeDocument/2006/relationships/theme" Target="../theme/theme1.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2" Type="http://schemas.openxmlformats.org/officeDocument/2006/relationships/theme" Target="../theme/theme3.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1" Type="http://schemas.openxmlformats.org/officeDocument/2006/relationships/theme" Target="../theme/theme4.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latin typeface="Roboto" panose="02000000000000000000" pitchFamily="2" charset="0"/>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US" smtClean="0"/>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Roboto" panose="02000000000000000000" pitchFamily="2" charset="0"/>
          <a:ea typeface="Roboto" panose="020000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latin typeface="Roboto" panose="02000000000000000000" pitchFamily="2" charset="0"/>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GB" smtClean="0"/>
            </a:fld>
            <a:endParaRPr lang="en-GB" dirty="0"/>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latin typeface="Roboto" panose="02000000000000000000" pitchFamily="2" charset="0"/>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GB" smtClean="0"/>
            </a:fld>
            <a:endParaRPr lang="en-GB" dirty="0"/>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1.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4.png"/><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8.png"/><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36.png"/><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25.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25.png"/></Relationships>
</file>

<file path=ppt/slides/_rels/slide37.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svg"/><Relationship Id="rId7" Type="http://schemas.openxmlformats.org/officeDocument/2006/relationships/image" Target="../media/image46.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43.svg"/><Relationship Id="rId19" Type="http://schemas.openxmlformats.org/officeDocument/2006/relationships/slideLayout" Target="../slideLayouts/slideLayout47.xml"/><Relationship Id="rId18" Type="http://schemas.openxmlformats.org/officeDocument/2006/relationships/image" Target="../media/image57.svg"/><Relationship Id="rId17" Type="http://schemas.openxmlformats.org/officeDocument/2006/relationships/image" Target="../media/image56.png"/><Relationship Id="rId16" Type="http://schemas.openxmlformats.org/officeDocument/2006/relationships/image" Target="../media/image55.svg"/><Relationship Id="rId15" Type="http://schemas.openxmlformats.org/officeDocument/2006/relationships/image" Target="../media/image54.png"/><Relationship Id="rId14" Type="http://schemas.openxmlformats.org/officeDocument/2006/relationships/image" Target="../media/image53.svg"/><Relationship Id="rId13" Type="http://schemas.openxmlformats.org/officeDocument/2006/relationships/image" Target="../media/image52.png"/><Relationship Id="rId12" Type="http://schemas.openxmlformats.org/officeDocument/2006/relationships/image" Target="../media/image51.svg"/><Relationship Id="rId11" Type="http://schemas.openxmlformats.org/officeDocument/2006/relationships/image" Target="../media/image50.png"/><Relationship Id="rId10" Type="http://schemas.openxmlformats.org/officeDocument/2006/relationships/image" Target="../media/image49.svg"/><Relationship Id="rId1"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image" Target="../media/image58.GIF"/></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61.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61.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hyperlink" Target="https://khoahoc.vietjack.com/question/1419926/de-nang-cac-kien-hang-trong-bang-12-mot-xe-nang-hinh-15-gom-dong-co-nang-co-cong-suat-2-000-w-hoat-d" TargetMode="Externa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1026" name="Picture 2" descr="Quyết định thay đổi vận mệnh dân tộc - Đài Phát thanh và Truyền hình Điện  Biê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099179"/>
              <a:ext cx="12192000" cy="1758821"/>
            </a:xfrm>
            <a:prstGeom prst="rect">
              <a:avLst/>
            </a:prstGeom>
            <a:solidFill>
              <a:srgbClr val="00000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51927" y="5132203"/>
            <a:ext cx="11550728" cy="1692771"/>
          </a:xfrm>
          <a:prstGeom prst="rect">
            <a:avLst/>
          </a:prstGeom>
          <a:noFill/>
        </p:spPr>
        <p:txBody>
          <a:bodyPr wrap="square" rtlCol="0">
            <a:spAutoFit/>
          </a:bodyPr>
          <a:lstStyle>
            <a:defPPr>
              <a:defRPr lang="vi-VN"/>
            </a:defPPr>
            <a:lvl1pPr marL="177800" marR="0" algn="ctr">
              <a:lnSpc>
                <a:spcPct val="135000"/>
              </a:lnSpc>
              <a:spcBef>
                <a:spcPts val="0"/>
              </a:spcBef>
              <a:spcAft>
                <a:spcPts val="0"/>
              </a:spcAft>
              <a:defRPr sz="2800">
                <a:solidFill>
                  <a:srgbClr val="BA6212"/>
                </a:solidFill>
                <a:effectLst/>
                <a:latin typeface="Fira Sans Condensed Medium" panose="020B0603050000020004" pitchFamily="34" charset="0"/>
                <a:ea typeface="Times New Roman" panose="02020603050405020304" charset="0"/>
              </a:defRPr>
            </a:lvl1pPr>
          </a:lstStyle>
          <a:p>
            <a:pPr>
              <a:lnSpc>
                <a:spcPct val="100000"/>
              </a:lnSpc>
            </a:pPr>
            <a:r>
              <a:rPr lang="vi-VN" sz="2600" dirty="0"/>
              <a:t>Trong chiến dịch Điện Biên Phủ, bộ đội ta đã kéo hàng trăm khẩu pháo có khối lượng vài tấn vào trận địa trên những tuyến đường dài hàng trăm kilômét</a:t>
            </a:r>
            <a:endParaRPr lang="en-US" sz="2600" dirty="0"/>
          </a:p>
          <a:p>
            <a:pPr>
              <a:lnSpc>
                <a:spcPct val="100000"/>
              </a:lnSpc>
            </a:pPr>
            <a:r>
              <a:rPr lang="vi-VN" sz="2600" dirty="0"/>
              <a:t>Ở hoạt động này, bộ đội đã tác dụng lực và làm dịch chuyển các khẩu pháo, ta nói bộ đội đã thực hiện công cơ học. Vậy công cơ học được xác định như thế nào?</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2" name="Group 1"/>
          <p:cNvGrpSpPr/>
          <p:nvPr/>
        </p:nvGrpSpPr>
        <p:grpSpPr>
          <a:xfrm>
            <a:off x="1602658" y="1432191"/>
            <a:ext cx="9284519" cy="4882719"/>
            <a:chOff x="0" y="1326352"/>
            <a:chExt cx="9284519" cy="4882719"/>
          </a:xfrm>
        </p:grpSpPr>
        <p:pic>
          <p:nvPicPr>
            <p:cNvPr id="3" name="Picture 2" descr="Free vector woman shopping at the supermarket background"/>
            <p:cNvPicPr>
              <a:picLocks noChangeAspect="1" noChangeArrowheads="1"/>
            </p:cNvPicPr>
            <p:nvPr/>
          </p:nvPicPr>
          <p:blipFill rotWithShape="1">
            <a:blip r:embed="rId1">
              <a:extLst>
                <a:ext uri="{28A0092B-C50C-407E-A947-70E740481C1C}">
                  <a14:useLocalDpi xmlns:a14="http://schemas.microsoft.com/office/drawing/2010/main" val="0"/>
                </a:ext>
              </a:extLst>
            </a:blip>
            <a:srcRect l="6425" t="7529" r="6772" b="10582"/>
            <a:stretch>
              <a:fillRect/>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02628" y="3024206"/>
              <a:ext cx="3081891" cy="3133682"/>
              <a:chOff x="3835153" y="1109709"/>
              <a:chExt cx="4328060" cy="4400794"/>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28786" y="1347497"/>
                <a:ext cx="4134427" cy="4163006"/>
              </a:xfrm>
              <a:prstGeom prst="rect">
                <a:avLst/>
              </a:prstGeom>
            </p:spPr>
          </p:pic>
          <p:sp>
            <p:nvSpPr>
              <p:cNvPr id="6" name="Rectangle 5"/>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20" name="Left Brace 19"/>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35865"/>
              </a:solidFill>
              <a:effectLst/>
              <a:uLnTx/>
              <a:uFillTx/>
              <a:latin typeface="Arial" panose="020B0604020202020204"/>
              <a:ea typeface="+mn-ea"/>
              <a:cs typeface="+mn-cs"/>
            </a:endParaRPr>
          </a:p>
        </p:txBody>
      </p:sp>
      <p:sp>
        <p:nvSpPr>
          <p:cNvPr id="23" name="TextBox 22"/>
          <p:cNvSpPr txBox="1"/>
          <p:nvPr/>
        </p:nvSpPr>
        <p:spPr>
          <a:xfrm>
            <a:off x="6333812" y="6427333"/>
            <a:ext cx="4445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s</a:t>
            </a:r>
            <a:endPar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cxnSp>
        <p:nvCxnSpPr>
          <p:cNvPr id="24" name="Straight Arrow Connector 23"/>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917610" y="2798336"/>
            <a:ext cx="4445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sp>
        <p:nvSpPr>
          <p:cNvPr id="29" name="TextBox 8"/>
          <p:cNvSpPr txBox="1"/>
          <p:nvPr/>
        </p:nvSpPr>
        <p:spPr>
          <a:xfrm>
            <a:off x="414661" y="184181"/>
            <a:ext cx="5022578" cy="4001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đẩy</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hàng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bằng</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0" name="TextBox 8"/>
          <p:cNvSpPr txBox="1"/>
          <p:nvPr/>
        </p:nvSpPr>
        <p:spPr>
          <a:xfrm>
            <a:off x="414661" y="754656"/>
            <a:ext cx="9583581" cy="443455"/>
          </a:xfrm>
          <a:prstGeom prst="rect">
            <a:avLst/>
          </a:prstGeom>
        </p:spPr>
        <p:txBody>
          <a:bodyPr wrap="square" lIns="0" tIns="0" rIns="0" bIns="0" rtlCol="0" anchor="t">
            <a:spAutoFit/>
          </a:bodyPr>
          <a:lstStyle/>
          <a:p>
            <a:pPr lvl="0">
              <a:lnSpc>
                <a:spcPct val="120000"/>
              </a:lnSpc>
              <a:spcBef>
                <a:spcPct val="0"/>
              </a:spcBef>
            </a:pP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dịch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quãng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đường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s,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tốc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v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1" name="TextBox 8"/>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2600" b="0"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Lực</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đẩy</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của</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xe</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vi-VN"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đã thực hiện một công cơ học</a:t>
            </a:r>
            <a:endPar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grpSp>
        <p:nvGrpSpPr>
          <p:cNvPr id="1024" name="Group 1023"/>
          <p:cNvGrpSpPr/>
          <p:nvPr/>
        </p:nvGrpSpPr>
        <p:grpSpPr>
          <a:xfrm>
            <a:off x="7748845" y="92116"/>
            <a:ext cx="4581328" cy="577199"/>
            <a:chOff x="5655075" y="2993994"/>
            <a:chExt cx="2383597" cy="870012"/>
          </a:xfrm>
        </p:grpSpPr>
        <p:sp>
          <p:nvSpPr>
            <p:cNvPr id="1025" name="Rectangle: Rounded Corners 1024"/>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7" name="TextBox 1026"/>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25910" y="2209114"/>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rPr>
              <a:t>Công cơ học </a:t>
            </a:r>
            <a:r>
              <a:rPr lang="en-US" sz="3000" dirty="0">
                <a:solidFill>
                  <a:schemeClr val="bg1"/>
                </a:solidFill>
              </a:rPr>
              <a:t>(</a:t>
            </a:r>
            <a:r>
              <a:rPr lang="en-US" sz="3000" dirty="0" err="1">
                <a:solidFill>
                  <a:schemeClr val="bg1"/>
                </a:solidFill>
              </a:rPr>
              <a:t>công</a:t>
            </a:r>
            <a:r>
              <a:rPr lang="en-US" sz="3000" dirty="0">
                <a:solidFill>
                  <a:schemeClr val="bg1"/>
                </a:solidFill>
              </a:rPr>
              <a:t>) </a:t>
            </a:r>
            <a:r>
              <a:rPr lang="en-US" sz="3000" dirty="0" err="1">
                <a:solidFill>
                  <a:schemeClr val="bg1"/>
                </a:solidFill>
              </a:rPr>
              <a:t>được</a:t>
            </a:r>
            <a:r>
              <a:rPr lang="en-US" sz="3000" dirty="0">
                <a:solidFill>
                  <a:schemeClr val="bg1"/>
                </a:solidFill>
              </a:rPr>
              <a:t> </a:t>
            </a:r>
            <a:r>
              <a:rPr lang="en-US" sz="3000" dirty="0" err="1">
                <a:solidFill>
                  <a:schemeClr val="bg1"/>
                </a:solidFill>
              </a:rPr>
              <a:t>thực</a:t>
            </a:r>
            <a:r>
              <a:rPr lang="en-US" sz="3000" dirty="0">
                <a:solidFill>
                  <a:schemeClr val="bg1"/>
                </a:solidFill>
              </a:rPr>
              <a:t> </a:t>
            </a:r>
            <a:r>
              <a:rPr lang="en-US" sz="3000" dirty="0" err="1">
                <a:solidFill>
                  <a:schemeClr val="bg1"/>
                </a:solidFill>
              </a:rPr>
              <a:t>hiệnkhi</a:t>
            </a:r>
            <a:r>
              <a:rPr lang="en-US" sz="3000" dirty="0">
                <a:solidFill>
                  <a:schemeClr val="bg1"/>
                </a:solidFill>
              </a:rPr>
              <a:t> </a:t>
            </a:r>
            <a:r>
              <a:rPr lang="en-US" sz="3000" dirty="0" err="1">
                <a:solidFill>
                  <a:schemeClr val="bg1"/>
                </a:solidFill>
              </a:rPr>
              <a:t>lực</a:t>
            </a:r>
            <a:r>
              <a:rPr lang="en-US" sz="3000" dirty="0">
                <a:solidFill>
                  <a:schemeClr val="bg1"/>
                </a:solidFill>
              </a:rPr>
              <a:t> </a:t>
            </a:r>
            <a:r>
              <a:rPr lang="en-US" sz="3000" dirty="0" err="1">
                <a:solidFill>
                  <a:schemeClr val="bg1"/>
                </a:solidFill>
              </a:rPr>
              <a:t>tác</a:t>
            </a:r>
            <a:r>
              <a:rPr lang="en-US" sz="3000" dirty="0">
                <a:solidFill>
                  <a:schemeClr val="bg1"/>
                </a:solidFill>
              </a:rPr>
              <a:t> </a:t>
            </a:r>
            <a:r>
              <a:rPr lang="en-US" sz="3000" dirty="0" err="1">
                <a:solidFill>
                  <a:schemeClr val="bg1"/>
                </a:solidFill>
              </a:rPr>
              <a:t>dụng</a:t>
            </a:r>
            <a:r>
              <a:rPr lang="en-US" sz="3000" dirty="0">
                <a:solidFill>
                  <a:schemeClr val="bg1"/>
                </a:solidFill>
              </a:rPr>
              <a:t> </a:t>
            </a:r>
            <a:r>
              <a:rPr lang="en-US" sz="3000" dirty="0" err="1">
                <a:solidFill>
                  <a:schemeClr val="bg1"/>
                </a:solidFill>
              </a:rPr>
              <a:t>vào</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làm</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đó</a:t>
            </a:r>
            <a:r>
              <a:rPr lang="en-US" sz="3000" dirty="0">
                <a:solidFill>
                  <a:schemeClr val="bg1"/>
                </a:solidFill>
              </a:rPr>
              <a:t> </a:t>
            </a:r>
            <a:r>
              <a:rPr lang="en-US" sz="3000" dirty="0" err="1">
                <a:solidFill>
                  <a:schemeClr val="bg1"/>
                </a:solidFill>
              </a:rPr>
              <a:t>dịch</a:t>
            </a:r>
            <a:r>
              <a:rPr lang="en-US" sz="3000" dirty="0">
                <a:solidFill>
                  <a:schemeClr val="bg1"/>
                </a:solidFill>
              </a:rPr>
              <a:t> </a:t>
            </a:r>
            <a:r>
              <a:rPr lang="en-US" sz="3000" dirty="0" err="1">
                <a:solidFill>
                  <a:schemeClr val="bg1"/>
                </a:solidFill>
              </a:rPr>
              <a:t>chuyển</a:t>
            </a:r>
            <a:r>
              <a:rPr lang="en-US" sz="3000" dirty="0">
                <a:solidFill>
                  <a:schemeClr val="bg1"/>
                </a:solidFill>
              </a:rPr>
              <a:t> </a:t>
            </a:r>
            <a:r>
              <a:rPr lang="en-US" sz="3000" dirty="0" err="1">
                <a:solidFill>
                  <a:schemeClr val="bg1"/>
                </a:solidFill>
              </a:rPr>
              <a:t>theo</a:t>
            </a:r>
            <a:r>
              <a:rPr lang="en-US" sz="3000" dirty="0">
                <a:solidFill>
                  <a:schemeClr val="bg1"/>
                </a:solidFill>
              </a:rPr>
              <a:t> </a:t>
            </a:r>
            <a:r>
              <a:rPr lang="en-US" sz="3000" dirty="0" err="1">
                <a:solidFill>
                  <a:schemeClr val="bg1"/>
                </a:solidFill>
              </a:rPr>
              <a:t>hướng</a:t>
            </a:r>
            <a:r>
              <a:rPr lang="en-US" sz="3000" dirty="0">
                <a:solidFill>
                  <a:schemeClr val="bg1"/>
                </a:solidFill>
              </a:rPr>
              <a:t> </a:t>
            </a:r>
            <a:r>
              <a:rPr lang="en-US" sz="3000" dirty="0" err="1">
                <a:solidFill>
                  <a:schemeClr val="bg1"/>
                </a:solidFill>
              </a:rPr>
              <a:t>của</a:t>
            </a:r>
            <a:r>
              <a:rPr lang="en-US" sz="3000" dirty="0">
                <a:solidFill>
                  <a:schemeClr val="bg1"/>
                </a:solidFill>
              </a:rPr>
              <a:t> </a:t>
            </a:r>
            <a:r>
              <a:rPr lang="en-US" sz="3000" dirty="0" err="1">
                <a:solidFill>
                  <a:schemeClr val="bg1"/>
                </a:solidFill>
              </a:rPr>
              <a:t>lực</a:t>
            </a:r>
            <a:endParaRPr lang="en-US" sz="3000" dirty="0">
              <a:solidFill>
                <a:schemeClr val="bg1"/>
              </a:solidFill>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47118" y="1252497"/>
            <a:ext cx="4581328" cy="577199"/>
            <a:chOff x="5655075" y="2993994"/>
            <a:chExt cx="2383597" cy="870012"/>
          </a:xfrm>
        </p:grpSpPr>
        <p:sp>
          <p:nvSpPr>
            <p:cNvPr id="3" name="Rectangle: Rounded Corners 2"/>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5" dirty="0" err="1">
                <a:solidFill>
                  <a:srgbClr val="1C4F59"/>
                </a:solidFill>
                <a:latin typeface="Roboto" panose="02000000000000000000" pitchFamily="2" charset="0"/>
                <a:cs typeface="Arial" panose="020B0604020202020204" pitchFamily="34" charset="0"/>
              </a:rPr>
              <a:t>Người</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lực</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sĩ</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cử</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tạ</a:t>
            </a:r>
            <a:r>
              <a:rPr lang="en-US" sz="2135" dirty="0">
                <a:solidFill>
                  <a:srgbClr val="1C4F59"/>
                </a:solidFill>
                <a:latin typeface="Roboto" panose="02000000000000000000" pitchFamily="2" charset="0"/>
                <a:cs typeface="Arial" panose="020B0604020202020204" pitchFamily="34" charset="0"/>
              </a:rPr>
              <a:t> </a:t>
            </a:r>
            <a:r>
              <a:rPr lang="en-US" sz="2135" b="1" u="sng" dirty="0" err="1">
                <a:solidFill>
                  <a:srgbClr val="FF0000"/>
                </a:solidFill>
                <a:latin typeface="Roboto" panose="02000000000000000000" pitchFamily="2" charset="0"/>
                <a:cs typeface="Arial" panose="020B0604020202020204" pitchFamily="34" charset="0"/>
              </a:rPr>
              <a:t>đỡ</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quả</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tạ</a:t>
            </a:r>
            <a:r>
              <a:rPr lang="en-US" sz="2135" dirty="0">
                <a:solidFill>
                  <a:srgbClr val="1C4F59"/>
                </a:solidFill>
                <a:latin typeface="Roboto" panose="02000000000000000000" pitchFamily="2" charset="0"/>
                <a:cs typeface="Arial" panose="020B0604020202020204" pitchFamily="34" charset="0"/>
              </a:rPr>
              <a:t> ở </a:t>
            </a:r>
            <a:r>
              <a:rPr lang="en-US" sz="2135" dirty="0" err="1">
                <a:solidFill>
                  <a:srgbClr val="1C4F59"/>
                </a:solidFill>
                <a:latin typeface="Roboto" panose="02000000000000000000" pitchFamily="2" charset="0"/>
                <a:cs typeface="Arial" panose="020B0604020202020204" pitchFamily="34" charset="0"/>
              </a:rPr>
              <a:t>tư</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thế</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đứng</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thẳng</a:t>
            </a:r>
            <a:r>
              <a:rPr lang="en-US" sz="2135" dirty="0">
                <a:solidFill>
                  <a:srgbClr val="1C4F59"/>
                </a:solidFill>
                <a:latin typeface="Roboto" panose="02000000000000000000" pitchFamily="2" charset="0"/>
                <a:cs typeface="Arial" panose="020B0604020202020204" pitchFamily="34" charset="0"/>
              </a:rPr>
              <a:t>.</a:t>
            </a:r>
            <a:endParaRPr lang="en-US" sz="2135" dirty="0">
              <a:solidFill>
                <a:srgbClr val="1C4F59"/>
              </a:solidFill>
              <a:latin typeface="Roboto" panose="02000000000000000000" pitchFamily="2" charset="0"/>
              <a:cs typeface="Arial" panose="020B0604020202020204" pitchFamily="34" charset="0"/>
            </a:endParaRP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5" dirty="0" err="1">
                <a:solidFill>
                  <a:srgbClr val="1C4F59"/>
                </a:solidFill>
                <a:latin typeface="Roboto" panose="02000000000000000000" pitchFamily="2" charset="0"/>
                <a:cs typeface="Arial" panose="020B0604020202020204" pitchFamily="34" charset="0"/>
              </a:rPr>
              <a:t>Người</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lực</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sĩ</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cử</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tạ</a:t>
            </a:r>
            <a:r>
              <a:rPr lang="en-US" sz="2135" dirty="0">
                <a:solidFill>
                  <a:srgbClr val="1C4F59"/>
                </a:solidFill>
                <a:latin typeface="Roboto" panose="02000000000000000000" pitchFamily="2" charset="0"/>
                <a:cs typeface="Arial" panose="020B0604020202020204" pitchFamily="34" charset="0"/>
              </a:rPr>
              <a:t> </a:t>
            </a:r>
            <a:r>
              <a:rPr lang="en-US" sz="2135" b="1" u="sng" dirty="0" err="1">
                <a:solidFill>
                  <a:srgbClr val="FF0000"/>
                </a:solidFill>
                <a:latin typeface="Roboto" panose="02000000000000000000" pitchFamily="2" charset="0"/>
                <a:cs typeface="Arial" panose="020B0604020202020204" pitchFamily="34" charset="0"/>
              </a:rPr>
              <a:t>đang</a:t>
            </a:r>
            <a:r>
              <a:rPr lang="en-US" sz="2135" b="1" u="sng" dirty="0">
                <a:solidFill>
                  <a:srgbClr val="FF0000"/>
                </a:solidFill>
                <a:latin typeface="Roboto" panose="02000000000000000000" pitchFamily="2" charset="0"/>
                <a:cs typeface="Arial" panose="020B0604020202020204" pitchFamily="34" charset="0"/>
              </a:rPr>
              <a:t> </a:t>
            </a:r>
            <a:r>
              <a:rPr lang="en-US" sz="2135" b="1" u="sng" dirty="0" err="1">
                <a:solidFill>
                  <a:srgbClr val="FF0000"/>
                </a:solidFill>
                <a:latin typeface="Roboto" panose="02000000000000000000" pitchFamily="2" charset="0"/>
                <a:cs typeface="Arial" panose="020B0604020202020204" pitchFamily="34" charset="0"/>
              </a:rPr>
              <a:t>nâng</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quả</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tạ</a:t>
            </a:r>
            <a:r>
              <a:rPr lang="en-US" sz="2135" dirty="0">
                <a:solidFill>
                  <a:srgbClr val="1C4F59"/>
                </a:solidFill>
                <a:latin typeface="Roboto" panose="02000000000000000000" pitchFamily="2" charset="0"/>
                <a:cs typeface="Arial" panose="020B0604020202020204" pitchFamily="34" charset="0"/>
              </a:rPr>
              <a:t> </a:t>
            </a:r>
            <a:r>
              <a:rPr lang="en-US" sz="2135" dirty="0" err="1">
                <a:solidFill>
                  <a:srgbClr val="1C4F59"/>
                </a:solidFill>
                <a:latin typeface="Roboto" panose="02000000000000000000" pitchFamily="2" charset="0"/>
                <a:cs typeface="Arial" panose="020B0604020202020204" pitchFamily="34" charset="0"/>
              </a:rPr>
              <a:t>từ</a:t>
            </a:r>
            <a:r>
              <a:rPr lang="en-US" sz="2135" dirty="0">
                <a:solidFill>
                  <a:srgbClr val="1C4F59"/>
                </a:solidFill>
                <a:latin typeface="Roboto" panose="02000000000000000000" pitchFamily="2" charset="0"/>
                <a:cs typeface="Arial" panose="020B0604020202020204" pitchFamily="34" charset="0"/>
              </a:rPr>
              <a:t> </a:t>
            </a:r>
            <a:r>
              <a:rPr lang="en-US" sz="2135" b="1" u="sng" dirty="0" err="1">
                <a:solidFill>
                  <a:srgbClr val="FF0000"/>
                </a:solidFill>
                <a:latin typeface="Roboto" panose="02000000000000000000" pitchFamily="2" charset="0"/>
                <a:cs typeface="Arial" panose="020B0604020202020204" pitchFamily="34" charset="0"/>
              </a:rPr>
              <a:t>thấp</a:t>
            </a:r>
            <a:r>
              <a:rPr lang="en-US" sz="2135" b="1" u="sng" dirty="0">
                <a:solidFill>
                  <a:srgbClr val="FF0000"/>
                </a:solidFill>
                <a:latin typeface="Roboto" panose="02000000000000000000" pitchFamily="2" charset="0"/>
                <a:cs typeface="Arial" panose="020B0604020202020204" pitchFamily="34" charset="0"/>
              </a:rPr>
              <a:t> </a:t>
            </a:r>
            <a:r>
              <a:rPr lang="en-US" sz="2135" b="1" u="sng" dirty="0" err="1">
                <a:solidFill>
                  <a:srgbClr val="FF0000"/>
                </a:solidFill>
                <a:latin typeface="Roboto" panose="02000000000000000000" pitchFamily="2" charset="0"/>
                <a:cs typeface="Arial" panose="020B0604020202020204" pitchFamily="34" charset="0"/>
              </a:rPr>
              <a:t>lên</a:t>
            </a:r>
            <a:r>
              <a:rPr lang="en-US" sz="2135" b="1" u="sng" dirty="0">
                <a:solidFill>
                  <a:srgbClr val="FF0000"/>
                </a:solidFill>
                <a:latin typeface="Roboto" panose="02000000000000000000" pitchFamily="2" charset="0"/>
                <a:cs typeface="Arial" panose="020B0604020202020204" pitchFamily="34" charset="0"/>
              </a:rPr>
              <a:t> </a:t>
            </a:r>
            <a:r>
              <a:rPr lang="en-US" sz="2135" b="1" u="sng" dirty="0" err="1">
                <a:solidFill>
                  <a:srgbClr val="FF0000"/>
                </a:solidFill>
                <a:latin typeface="Roboto" panose="02000000000000000000" pitchFamily="2" charset="0"/>
                <a:cs typeface="Arial" panose="020B0604020202020204" pitchFamily="34" charset="0"/>
              </a:rPr>
              <a:t>cao</a:t>
            </a:r>
            <a:r>
              <a:rPr lang="en-US" sz="2135" dirty="0">
                <a:solidFill>
                  <a:srgbClr val="1C4F59"/>
                </a:solidFill>
                <a:latin typeface="Roboto" panose="02000000000000000000" pitchFamily="2" charset="0"/>
                <a:cs typeface="Arial" panose="020B0604020202020204" pitchFamily="34" charset="0"/>
              </a:rPr>
              <a:t>.</a:t>
            </a:r>
            <a:endParaRPr lang="en-US" sz="2135" dirty="0">
              <a:solidFill>
                <a:srgbClr val="1C4F59"/>
              </a:solidFill>
              <a:latin typeface="Roboto" panose="02000000000000000000" pitchFamily="2" charset="0"/>
              <a:cs typeface="Arial" panose="020B0604020202020204" pitchFamily="34" charset="0"/>
            </a:endParaRP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5" b="1" dirty="0">
                <a:solidFill>
                  <a:srgbClr val="C00000"/>
                </a:solidFill>
                <a:latin typeface="Roboto" panose="02000000000000000000" pitchFamily="2" charset="0"/>
                <a:cs typeface="Arial" panose="020B0604020202020204" pitchFamily="34" charset="0"/>
              </a:rPr>
              <a:t>=&gt; </a:t>
            </a:r>
            <a:r>
              <a:rPr lang="en-GB" sz="2665" b="1" dirty="0" err="1">
                <a:solidFill>
                  <a:srgbClr val="C00000"/>
                </a:solidFill>
                <a:latin typeface="Roboto" panose="02000000000000000000" pitchFamily="2" charset="0"/>
                <a:cs typeface="Arial" panose="020B0604020202020204" pitchFamily="34" charset="0"/>
              </a:rPr>
              <a:t>Không</a:t>
            </a:r>
            <a:r>
              <a:rPr lang="en-GB" sz="2665" b="1" dirty="0">
                <a:solidFill>
                  <a:srgbClr val="C00000"/>
                </a:solidFill>
                <a:latin typeface="Roboto" panose="02000000000000000000" pitchFamily="2" charset="0"/>
                <a:cs typeface="Arial" panose="020B0604020202020204" pitchFamily="34" charset="0"/>
              </a:rPr>
              <a:t> </a:t>
            </a:r>
            <a:r>
              <a:rPr lang="en-GB" sz="2665" b="1" dirty="0" err="1">
                <a:solidFill>
                  <a:srgbClr val="C00000"/>
                </a:solidFill>
                <a:latin typeface="Roboto" panose="02000000000000000000" pitchFamily="2" charset="0"/>
                <a:cs typeface="Arial" panose="020B0604020202020204" pitchFamily="34" charset="0"/>
              </a:rPr>
              <a:t>có</a:t>
            </a:r>
            <a:r>
              <a:rPr lang="en-GB" sz="2665" b="1" dirty="0">
                <a:solidFill>
                  <a:srgbClr val="C00000"/>
                </a:solidFill>
                <a:latin typeface="Roboto" panose="02000000000000000000" pitchFamily="2" charset="0"/>
                <a:cs typeface="Arial" panose="020B0604020202020204" pitchFamily="34" charset="0"/>
              </a:rPr>
              <a:t> </a:t>
            </a:r>
            <a:r>
              <a:rPr lang="en-GB" sz="2665" b="1" dirty="0" err="1">
                <a:solidFill>
                  <a:srgbClr val="C00000"/>
                </a:solidFill>
                <a:latin typeface="Roboto" panose="02000000000000000000" pitchFamily="2" charset="0"/>
                <a:cs typeface="Arial" panose="020B0604020202020204" pitchFamily="34" charset="0"/>
              </a:rPr>
              <a:t>công</a:t>
            </a:r>
            <a:r>
              <a:rPr lang="en-GB" sz="2665" b="1" dirty="0">
                <a:solidFill>
                  <a:srgbClr val="C00000"/>
                </a:solidFill>
                <a:latin typeface="Roboto" panose="02000000000000000000" pitchFamily="2" charset="0"/>
                <a:cs typeface="Arial" panose="020B0604020202020204" pitchFamily="34" charset="0"/>
              </a:rPr>
              <a:t> </a:t>
            </a:r>
            <a:r>
              <a:rPr lang="en-GB" sz="2665" b="1" dirty="0" err="1">
                <a:solidFill>
                  <a:srgbClr val="C00000"/>
                </a:solidFill>
                <a:latin typeface="Roboto" panose="02000000000000000000" pitchFamily="2" charset="0"/>
                <a:cs typeface="Arial" panose="020B0604020202020204" pitchFamily="34" charset="0"/>
              </a:rPr>
              <a:t>cơ</a:t>
            </a:r>
            <a:r>
              <a:rPr lang="en-GB" sz="2665" b="1" dirty="0">
                <a:solidFill>
                  <a:srgbClr val="C00000"/>
                </a:solidFill>
                <a:latin typeface="Roboto" panose="02000000000000000000" pitchFamily="2" charset="0"/>
                <a:cs typeface="Arial" panose="020B0604020202020204" pitchFamily="34" charset="0"/>
              </a:rPr>
              <a:t> </a:t>
            </a:r>
            <a:r>
              <a:rPr lang="en-GB" sz="2665" b="1" dirty="0" err="1">
                <a:solidFill>
                  <a:srgbClr val="C00000"/>
                </a:solidFill>
                <a:latin typeface="Roboto" panose="02000000000000000000" pitchFamily="2" charset="0"/>
                <a:cs typeface="Arial" panose="020B0604020202020204" pitchFamily="34" charset="0"/>
              </a:rPr>
              <a:t>học</a:t>
            </a:r>
            <a:endParaRPr lang="en-US" sz="2665"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5" name="Group 4"/>
          <p:cNvGrpSpPr/>
          <p:nvPr/>
        </p:nvGrpSpPr>
        <p:grpSpPr>
          <a:xfrm>
            <a:off x="7610672" y="118811"/>
            <a:ext cx="4581328" cy="577199"/>
            <a:chOff x="5655075" y="2993994"/>
            <a:chExt cx="2383597" cy="870012"/>
          </a:xfrm>
        </p:grpSpPr>
        <p:sp>
          <p:nvSpPr>
            <p:cNvPr id="11" name="Rectangle: Rounded Corners 10"/>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7007" t="5269" r="13531" b="245"/>
          <a:stretch>
            <a:fillRect/>
          </a:stretch>
        </p:blipFill>
        <p:spPr bwMode="auto">
          <a:xfrm>
            <a:off x="102909" y="-19204"/>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70152" y="112782"/>
            <a:ext cx="8282975"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200" dirty="0"/>
              <a:t>Các lực được mô tả trong hình 1.3 có sinh công hay không? </a:t>
            </a:r>
            <a:r>
              <a:rPr lang="en-US" sz="3200" dirty="0" err="1"/>
              <a:t>Vì</a:t>
            </a:r>
            <a:r>
              <a:rPr lang="en-US" sz="3200" dirty="0"/>
              <a:t> </a:t>
            </a:r>
            <a:r>
              <a:rPr lang="en-US" sz="3200" dirty="0" err="1"/>
              <a:t>sao</a:t>
            </a:r>
            <a:r>
              <a:rPr lang="en-US" sz="3200" dirty="0"/>
              <a:t>?</a:t>
            </a:r>
            <a:endParaRPr lang="en-US" sz="3200" dirty="0"/>
          </a:p>
        </p:txBody>
      </p:sp>
      <p:grpSp>
        <p:nvGrpSpPr>
          <p:cNvPr id="14" name="Group 13"/>
          <p:cNvGrpSpPr/>
          <p:nvPr/>
        </p:nvGrpSpPr>
        <p:grpSpPr>
          <a:xfrm>
            <a:off x="724346" y="1404424"/>
            <a:ext cx="10650751" cy="5340794"/>
            <a:chOff x="724346" y="1249503"/>
            <a:chExt cx="10650751" cy="534079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951" t="5833" r="13400" b="3195"/>
            <a:stretch>
              <a:fillRect/>
            </a:stretch>
          </p:blipFill>
          <p:spPr>
            <a:xfrm>
              <a:off x="1345783" y="1249503"/>
              <a:ext cx="3814750" cy="4453886"/>
            </a:xfrm>
            <a:prstGeom prst="roundRect">
              <a:avLst>
                <a:gd name="adj" fmla="val 9987"/>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1890" t="3266" r="19374" b="27498"/>
            <a:stretch>
              <a:fillRect/>
            </a:stretch>
          </p:blipFill>
          <p:spPr>
            <a:xfrm>
              <a:off x="6884184" y="1249503"/>
              <a:ext cx="3814748" cy="4453885"/>
            </a:xfrm>
            <a:prstGeom prst="roundRect">
              <a:avLst>
                <a:gd name="adj" fmla="val 10596"/>
              </a:avLst>
            </a:prstGeom>
          </p:spPr>
        </p:pic>
        <p:sp>
          <p:nvSpPr>
            <p:cNvPr id="7" name="TextBox 6"/>
            <p:cNvSpPr txBox="1"/>
            <p:nvPr/>
          </p:nvSpPr>
          <p:spPr>
            <a:xfrm>
              <a:off x="5065494" y="6112730"/>
              <a:ext cx="2061012" cy="477567"/>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dirty="0" err="1"/>
                <a:t>Hình</a:t>
              </a:r>
              <a:r>
                <a:rPr lang="en-US" dirty="0"/>
                <a:t> 1.3</a:t>
              </a:r>
              <a:endParaRPr lang="en-US" dirty="0"/>
            </a:p>
          </p:txBody>
        </p:sp>
        <p:sp>
          <p:nvSpPr>
            <p:cNvPr id="8" name="TextBox 7"/>
            <p:cNvSpPr txBox="1"/>
            <p:nvPr/>
          </p:nvSpPr>
          <p:spPr>
            <a:xfrm>
              <a:off x="724346" y="57033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sp>
          <p:nvSpPr>
            <p:cNvPr id="13" name="TextBox 12"/>
            <p:cNvSpPr txBox="1"/>
            <p:nvPr/>
          </p:nvSpPr>
          <p:spPr>
            <a:xfrm>
              <a:off x="6208019" y="5703387"/>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6951" t="5833" r="13400" b="3195"/>
          <a:stretch>
            <a:fillRect/>
          </a:stretch>
        </p:blipFill>
        <p:spPr>
          <a:xfrm>
            <a:off x="1186466" y="662512"/>
            <a:ext cx="4579156" cy="5346363"/>
          </a:xfrm>
          <a:prstGeom prst="roundRect">
            <a:avLst>
              <a:gd name="adj" fmla="val 9987"/>
            </a:avLst>
          </a:prstGeom>
        </p:spPr>
      </p:pic>
      <p:sp>
        <p:nvSpPr>
          <p:cNvPr id="8" name="TextBox 7"/>
          <p:cNvSpPr txBox="1"/>
          <p:nvPr/>
        </p:nvSpPr>
        <p:spPr>
          <a:xfrm>
            <a:off x="928922" y="61954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pic>
        <p:nvPicPr>
          <p:cNvPr id="2" name="Picture 1"/>
          <p:cNvPicPr>
            <a:picLocks noChangeAspect="1"/>
          </p:cNvPicPr>
          <p:nvPr/>
        </p:nvPicPr>
        <p:blipFill>
          <a:blip r:embed="rId2"/>
          <a:stretch>
            <a:fillRect/>
          </a:stretch>
        </p:blipFill>
        <p:spPr>
          <a:xfrm>
            <a:off x="6614713" y="1007381"/>
            <a:ext cx="841290" cy="841290"/>
          </a:xfrm>
          <a:prstGeom prst="rect">
            <a:avLst/>
          </a:prstGeom>
        </p:spPr>
      </p:pic>
      <p:sp>
        <p:nvSpPr>
          <p:cNvPr id="4" name="TextBox 3"/>
          <p:cNvSpPr txBox="1"/>
          <p:nvPr/>
        </p:nvSpPr>
        <p:spPr>
          <a:xfrm>
            <a:off x="6643472" y="5429698"/>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Sinh </a:t>
            </a:r>
            <a:r>
              <a:rPr lang="en-US" sz="2800" b="1" dirty="0" err="1"/>
              <a:t>ra</a:t>
            </a:r>
            <a:r>
              <a:rPr lang="en-US" sz="2800" b="1" dirty="0"/>
              <a:t> </a:t>
            </a:r>
            <a:r>
              <a:rPr lang="en-US" sz="2800" b="1" dirty="0" err="1"/>
              <a:t>công</a:t>
            </a:r>
            <a:endParaRPr lang="en-US" sz="2800" b="1" dirty="0"/>
          </a:p>
        </p:txBody>
      </p:sp>
      <p:sp>
        <p:nvSpPr>
          <p:cNvPr id="9" name="TextBox 8"/>
          <p:cNvSpPr txBox="1"/>
          <p:nvPr/>
        </p:nvSpPr>
        <p:spPr>
          <a:xfrm>
            <a:off x="6643472" y="21606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endParaRPr lang="en-US" sz="2400" b="1" dirty="0">
              <a:solidFill>
                <a:srgbClr val="003C47"/>
              </a:solidFill>
            </a:endParaRP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cần</a:t>
            </a:r>
            <a:r>
              <a:rPr lang="en-US" sz="2400" dirty="0">
                <a:solidFill>
                  <a:srgbClr val="003C47"/>
                </a:solidFill>
              </a:rPr>
              <a:t> </a:t>
            </a:r>
            <a:r>
              <a:rPr lang="en-US" sz="2400" dirty="0" err="1">
                <a:solidFill>
                  <a:srgbClr val="003C47"/>
                </a:solidFill>
              </a:rPr>
              <a:t>cẩu</a:t>
            </a:r>
            <a:endParaRPr lang="en-US" sz="2400" dirty="0">
              <a:solidFill>
                <a:srgbClr val="003C47"/>
              </a:solidFill>
            </a:endParaRPr>
          </a:p>
        </p:txBody>
      </p:sp>
      <p:sp>
        <p:nvSpPr>
          <p:cNvPr id="10" name="TextBox 9"/>
          <p:cNvSpPr txBox="1"/>
          <p:nvPr/>
        </p:nvSpPr>
        <p:spPr>
          <a:xfrm>
            <a:off x="6643472" y="322136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endParaRPr lang="en-US" sz="2400" b="1" dirty="0">
              <a:solidFill>
                <a:srgbClr val="003C47"/>
              </a:solidFill>
            </a:endParaRP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sp>
        <p:nvSpPr>
          <p:cNvPr id="12" name="TextBox 11"/>
          <p:cNvSpPr txBox="1"/>
          <p:nvPr/>
        </p:nvSpPr>
        <p:spPr>
          <a:xfrm>
            <a:off x="6643472" y="4307231"/>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dirty="0"/>
              <a:t>T</a:t>
            </a:r>
            <a:r>
              <a:rPr lang="vi-VN" dirty="0"/>
              <a:t>hùng hàng có di chuyển theo hướng của lực tác dụng.</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61890" t="3266" r="19374" b="27498"/>
          <a:stretch>
            <a:fillRect/>
          </a:stretch>
        </p:blipFill>
        <p:spPr>
          <a:xfrm>
            <a:off x="6568750" y="611138"/>
            <a:ext cx="4573081" cy="5339272"/>
          </a:xfrm>
          <a:prstGeom prst="roundRect">
            <a:avLst>
              <a:gd name="adj" fmla="val 10596"/>
            </a:avLst>
          </a:prstGeom>
        </p:spPr>
      </p:pic>
      <p:sp>
        <p:nvSpPr>
          <p:cNvPr id="13" name="TextBox 12"/>
          <p:cNvSpPr txBox="1"/>
          <p:nvPr/>
        </p:nvSpPr>
        <p:spPr>
          <a:xfrm>
            <a:off x="6321186" y="5950410"/>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pic>
        <p:nvPicPr>
          <p:cNvPr id="2" name="Picture 1"/>
          <p:cNvPicPr>
            <a:picLocks noChangeAspect="1"/>
          </p:cNvPicPr>
          <p:nvPr/>
        </p:nvPicPr>
        <p:blipFill>
          <a:blip r:embed="rId2"/>
          <a:stretch>
            <a:fillRect/>
          </a:stretch>
        </p:blipFill>
        <p:spPr>
          <a:xfrm>
            <a:off x="1352248" y="948916"/>
            <a:ext cx="841290" cy="841290"/>
          </a:xfrm>
          <a:prstGeom prst="rect">
            <a:avLst/>
          </a:prstGeom>
        </p:spPr>
      </p:pic>
      <p:sp>
        <p:nvSpPr>
          <p:cNvPr id="4" name="TextBox 3"/>
          <p:cNvSpPr txBox="1"/>
          <p:nvPr/>
        </p:nvSpPr>
        <p:spPr>
          <a:xfrm>
            <a:off x="1381007" y="5371233"/>
            <a:ext cx="3498903"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Không</a:t>
            </a:r>
            <a:r>
              <a:rPr lang="en-US" sz="2800" b="1" dirty="0"/>
              <a:t> </a:t>
            </a:r>
            <a:r>
              <a:rPr lang="en-US" sz="2800" b="1" dirty="0" err="1"/>
              <a:t>sinh</a:t>
            </a:r>
            <a:r>
              <a:rPr lang="en-US" sz="2800" b="1" dirty="0"/>
              <a:t> </a:t>
            </a:r>
            <a:r>
              <a:rPr lang="en-US" sz="2800" b="1" dirty="0" err="1"/>
              <a:t>ra</a:t>
            </a:r>
            <a:r>
              <a:rPr lang="en-US" sz="2800" b="1" dirty="0"/>
              <a:t> </a:t>
            </a:r>
            <a:r>
              <a:rPr lang="en-US" sz="2800" b="1" dirty="0" err="1"/>
              <a:t>công</a:t>
            </a:r>
            <a:endParaRPr lang="en-US" sz="2800" b="1" dirty="0"/>
          </a:p>
        </p:txBody>
      </p:sp>
      <p:sp>
        <p:nvSpPr>
          <p:cNvPr id="6" name="TextBox 5"/>
          <p:cNvSpPr txBox="1"/>
          <p:nvPr/>
        </p:nvSpPr>
        <p:spPr>
          <a:xfrm>
            <a:off x="1381007" y="210215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endParaRPr lang="en-US" sz="2400" b="1" dirty="0">
              <a:solidFill>
                <a:srgbClr val="003C47"/>
              </a:solidFill>
            </a:endParaRPr>
          </a:p>
          <a:p>
            <a:r>
              <a:rPr lang="en-US" sz="2400" dirty="0" err="1">
                <a:solidFill>
                  <a:srgbClr val="003C47"/>
                </a:solidFill>
              </a:rPr>
              <a:t>lực</a:t>
            </a:r>
            <a:r>
              <a:rPr lang="en-US" sz="2400" dirty="0">
                <a:solidFill>
                  <a:srgbClr val="003C47"/>
                </a:solidFill>
              </a:rPr>
              <a:t> </a:t>
            </a:r>
            <a:r>
              <a:rPr lang="en-US" sz="2400" dirty="0" err="1">
                <a:solidFill>
                  <a:srgbClr val="003C47"/>
                </a:solidFill>
              </a:rPr>
              <a:t>xách</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hành</a:t>
            </a:r>
            <a:r>
              <a:rPr lang="en-US" sz="2400" dirty="0">
                <a:solidFill>
                  <a:srgbClr val="003C47"/>
                </a:solidFill>
              </a:rPr>
              <a:t> </a:t>
            </a:r>
            <a:r>
              <a:rPr lang="en-US" sz="2400" dirty="0" err="1">
                <a:solidFill>
                  <a:srgbClr val="003C47"/>
                </a:solidFill>
              </a:rPr>
              <a:t>khách</a:t>
            </a:r>
            <a:endParaRPr lang="en-US" sz="2400" dirty="0">
              <a:solidFill>
                <a:srgbClr val="003C47"/>
              </a:solidFill>
            </a:endParaRPr>
          </a:p>
        </p:txBody>
      </p:sp>
      <p:sp>
        <p:nvSpPr>
          <p:cNvPr id="7" name="TextBox 6"/>
          <p:cNvSpPr txBox="1"/>
          <p:nvPr/>
        </p:nvSpPr>
        <p:spPr>
          <a:xfrm>
            <a:off x="1381007" y="3162902"/>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endParaRPr lang="en-US" sz="2400" b="1" dirty="0">
              <a:solidFill>
                <a:srgbClr val="003C47"/>
              </a:solidFill>
            </a:endParaRPr>
          </a:p>
          <a:p>
            <a:r>
              <a:rPr lang="en-US" sz="2400" dirty="0" err="1">
                <a:solidFill>
                  <a:srgbClr val="003C47"/>
                </a:solidFill>
              </a:rPr>
              <a:t>không</a:t>
            </a:r>
            <a:endParaRPr lang="en-US" sz="2400" dirty="0">
              <a:solidFill>
                <a:srgbClr val="003C47"/>
              </a:solidFill>
            </a:endParaRPr>
          </a:p>
        </p:txBody>
      </p:sp>
      <p:sp>
        <p:nvSpPr>
          <p:cNvPr id="9" name="TextBox 8"/>
          <p:cNvSpPr txBox="1"/>
          <p:nvPr/>
        </p:nvSpPr>
        <p:spPr>
          <a:xfrm>
            <a:off x="1381007" y="4248766"/>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dirty="0"/>
              <a:t>túi xách không di chuyển theo hướng của lực tác dụng</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70511" y="2350485"/>
            <a:ext cx="6027644" cy="356322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6600" b="1" dirty="0" err="1">
                <a:solidFill>
                  <a:srgbClr val="1C4F59"/>
                </a:solidFill>
              </a:rPr>
              <a:t>Làm</a:t>
            </a:r>
            <a:r>
              <a:rPr lang="en-US" altLang="en-US" sz="6600" b="1" dirty="0">
                <a:solidFill>
                  <a:srgbClr val="1C4F59"/>
                </a:solidFill>
              </a:rPr>
              <a:t> </a:t>
            </a:r>
            <a:r>
              <a:rPr lang="en-US" altLang="en-US" sz="6600" b="1" dirty="0" err="1">
                <a:solidFill>
                  <a:srgbClr val="1C4F59"/>
                </a:solidFill>
              </a:rPr>
              <a:t>thế</a:t>
            </a:r>
            <a:r>
              <a:rPr lang="en-US" altLang="en-US" sz="6600" b="1" dirty="0">
                <a:solidFill>
                  <a:srgbClr val="1C4F59"/>
                </a:solidFill>
              </a:rPr>
              <a:t> </a:t>
            </a:r>
            <a:r>
              <a:rPr lang="en-US" altLang="en-US" sz="6600" b="1" dirty="0" err="1">
                <a:solidFill>
                  <a:srgbClr val="1C4F59"/>
                </a:solidFill>
              </a:rPr>
              <a:t>nào</a:t>
            </a:r>
            <a:r>
              <a:rPr lang="en-US" altLang="en-US" sz="6600" b="1" dirty="0">
                <a:solidFill>
                  <a:srgbClr val="1C4F59"/>
                </a:solidFill>
              </a:rPr>
              <a:t> </a:t>
            </a:r>
            <a:r>
              <a:rPr lang="en-US" altLang="en-US" sz="6600" b="1" dirty="0" err="1">
                <a:solidFill>
                  <a:srgbClr val="1C4F59"/>
                </a:solidFill>
              </a:rPr>
              <a:t>tính</a:t>
            </a:r>
            <a:r>
              <a:rPr lang="en-US" altLang="en-US" sz="6600" b="1" dirty="0">
                <a:solidFill>
                  <a:srgbClr val="1C4F59"/>
                </a:solidFill>
              </a:rPr>
              <a:t> </a:t>
            </a:r>
            <a:r>
              <a:rPr lang="en-US" altLang="en-US" sz="6600" b="1" dirty="0" err="1">
                <a:solidFill>
                  <a:srgbClr val="1C4F59"/>
                </a:solidFill>
              </a:rPr>
              <a:t>độ</a:t>
            </a:r>
            <a:r>
              <a:rPr lang="en-US" altLang="en-US" sz="6600" b="1" dirty="0">
                <a:solidFill>
                  <a:srgbClr val="1C4F59"/>
                </a:solidFill>
              </a:rPr>
              <a:t> </a:t>
            </a:r>
            <a:r>
              <a:rPr lang="en-US" altLang="en-US" sz="6600" b="1" dirty="0" err="1">
                <a:solidFill>
                  <a:srgbClr val="1C4F59"/>
                </a:solidFill>
              </a:rPr>
              <a:t>lớn</a:t>
            </a:r>
            <a:r>
              <a:rPr lang="en-US" altLang="en-US" sz="6600" b="1" dirty="0">
                <a:solidFill>
                  <a:srgbClr val="1C4F59"/>
                </a:solidFill>
              </a:rPr>
              <a:t> </a:t>
            </a:r>
            <a:r>
              <a:rPr lang="en-US" altLang="en-US" sz="6600" b="1" dirty="0" err="1">
                <a:solidFill>
                  <a:srgbClr val="1C4F59"/>
                </a:solidFill>
              </a:rPr>
              <a:t>công</a:t>
            </a:r>
            <a:r>
              <a:rPr lang="en-US" altLang="en-US" sz="6600" b="1" dirty="0">
                <a:solidFill>
                  <a:srgbClr val="1C4F59"/>
                </a:solidFill>
              </a:rPr>
              <a:t> </a:t>
            </a:r>
            <a:r>
              <a:rPr lang="en-US" altLang="en-US" sz="6600" b="1" dirty="0" err="1">
                <a:solidFill>
                  <a:srgbClr val="1C4F59"/>
                </a:solidFill>
              </a:rPr>
              <a:t>cơ</a:t>
            </a:r>
            <a:r>
              <a:rPr lang="en-US" altLang="en-US" sz="6600" b="1" dirty="0">
                <a:solidFill>
                  <a:srgbClr val="1C4F59"/>
                </a:solidFill>
              </a:rPr>
              <a:t> </a:t>
            </a:r>
            <a:r>
              <a:rPr lang="en-US" altLang="en-US" sz="6600" b="1" dirty="0" err="1">
                <a:solidFill>
                  <a:srgbClr val="1C4F59"/>
                </a:solidFill>
              </a:rPr>
              <a:t>học</a:t>
            </a:r>
            <a:r>
              <a:rPr lang="en-US" altLang="en-US" sz="6600" b="1" dirty="0">
                <a:solidFill>
                  <a:srgbClr val="1C4F59"/>
                </a:solidFill>
              </a:rPr>
              <a:t>?</a:t>
            </a:r>
            <a:endParaRPr lang="en-US" sz="6600" b="1" dirty="0">
              <a:solidFill>
                <a:srgbClr val="003C47"/>
              </a:solidFill>
            </a:endParaRPr>
          </a:p>
        </p:txBody>
      </p:sp>
      <p:grpSp>
        <p:nvGrpSpPr>
          <p:cNvPr id="2" name="Group 1"/>
          <p:cNvGrpSpPr/>
          <p:nvPr/>
        </p:nvGrpSpPr>
        <p:grpSpPr>
          <a:xfrm>
            <a:off x="168621" y="90236"/>
            <a:ext cx="3830073" cy="577199"/>
            <a:chOff x="5655075" y="2993994"/>
            <a:chExt cx="2004593" cy="870012"/>
          </a:xfrm>
        </p:grpSpPr>
        <p:sp>
          <p:nvSpPr>
            <p:cNvPr id="3" name="Rectangle: Rounded Corners 2"/>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61265" y="371367"/>
            <a:ext cx="2908312" cy="1906045"/>
            <a:chOff x="1759930" y="1981600"/>
            <a:chExt cx="7010846" cy="4594757"/>
          </a:xfrm>
        </p:grpSpPr>
        <p:pic>
          <p:nvPicPr>
            <p:cNvPr id="3" name="Picture 2"/>
            <p:cNvPicPr>
              <a:picLocks noChangeAspect="1"/>
            </p:cNvPicPr>
            <p:nvPr/>
          </p:nvPicPr>
          <p:blipFill>
            <a:blip r:embed="rId1"/>
            <a:stretch>
              <a:fillRect/>
            </a:stretch>
          </p:blipFill>
          <p:spPr>
            <a:xfrm>
              <a:off x="1759930" y="1981600"/>
              <a:ext cx="7010846" cy="4594757"/>
            </a:xfrm>
            <a:prstGeom prst="rect">
              <a:avLst/>
            </a:prstGeom>
          </p:spPr>
        </p:pic>
        <p:cxnSp>
          <p:nvCxnSpPr>
            <p:cNvPr id="4" name="Straight Arrow Connector 3"/>
            <p:cNvCxnSpPr/>
            <p:nvPr/>
          </p:nvCxnSpPr>
          <p:spPr>
            <a:xfrm>
              <a:off x="4103077" y="4303123"/>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06913" y="4278977"/>
              <a:ext cx="658440" cy="964515"/>
            </a:xfrm>
            <a:prstGeom prst="rect">
              <a:avLst/>
            </a:prstGeom>
            <a:noFill/>
          </p:spPr>
          <p:txBody>
            <a:bodyPr wrap="square">
              <a:spAutoFit/>
            </a:bodyPr>
            <a:lstStyle/>
            <a:p>
              <a:pPr algn="ctr"/>
              <a:r>
                <a:rPr lang="en-US" sz="20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2000" b="1" dirty="0">
                <a:solidFill>
                  <a:srgbClr val="000000"/>
                </a:solidFill>
                <a:latin typeface="Fira Sans Condensed Medium" panose="020B0603050000020004" pitchFamily="34" charset="0"/>
              </a:endParaRPr>
            </a:p>
          </p:txBody>
        </p:sp>
      </p:grpSp>
      <p:sp>
        <p:nvSpPr>
          <p:cNvPr id="22" name="TextBox 8"/>
          <p:cNvSpPr txBox="1"/>
          <p:nvPr/>
        </p:nvSpPr>
        <p:spPr>
          <a:xfrm>
            <a:off x="3458819" y="770095"/>
            <a:ext cx="7211229" cy="140371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nSpc>
                <a:spcPct val="120000"/>
              </a:lnSpc>
            </a:pPr>
            <a:r>
              <a:rPr lang="en-US" b="1" dirty="0"/>
              <a:t>G</a:t>
            </a:r>
            <a:r>
              <a:rPr lang="vi-VN" b="1" dirty="0"/>
              <a:t>i</a:t>
            </a:r>
            <a:r>
              <a:rPr lang="en-US" b="1" dirty="0"/>
              <a:t>ả</a:t>
            </a:r>
            <a:r>
              <a:rPr lang="vi-VN" b="1" dirty="0"/>
              <a:t> s</a:t>
            </a:r>
            <a:r>
              <a:rPr lang="en-US" b="1" dirty="0"/>
              <a:t>ử</a:t>
            </a:r>
            <a:r>
              <a:rPr lang="vi-VN" b="1" dirty="0"/>
              <a:t> nhân viên y tế liên tục tác dụng lực đ</a:t>
            </a:r>
            <a:r>
              <a:rPr lang="en-US" b="1" dirty="0"/>
              <a:t>ể</a:t>
            </a:r>
            <a:r>
              <a:rPr lang="vi-VN" b="1" dirty="0"/>
              <a:t> </a:t>
            </a:r>
            <a:r>
              <a:rPr lang="en-US" b="1" dirty="0" err="1"/>
              <a:t>đẩy</a:t>
            </a:r>
            <a:r>
              <a:rPr lang="vi-VN" b="1" dirty="0"/>
              <a:t> xe cáng di chuyên trên hành lang bệnh viện. Xét ba tinh huống trong b</a:t>
            </a:r>
            <a:r>
              <a:rPr lang="en-US" b="1" dirty="0"/>
              <a:t>ả</a:t>
            </a:r>
            <a:r>
              <a:rPr lang="vi-VN" b="1" dirty="0"/>
              <a:t>ng dưới dây.</a:t>
            </a:r>
            <a:endParaRPr lang="en-US" b="1" dirty="0"/>
          </a:p>
        </p:txBody>
      </p:sp>
      <p:grpSp>
        <p:nvGrpSpPr>
          <p:cNvPr id="5" name="Group 4"/>
          <p:cNvGrpSpPr/>
          <p:nvPr/>
        </p:nvGrpSpPr>
        <p:grpSpPr>
          <a:xfrm>
            <a:off x="4180963" y="65360"/>
            <a:ext cx="3830073" cy="577199"/>
            <a:chOff x="5655075" y="2993994"/>
            <a:chExt cx="2004593" cy="870012"/>
          </a:xfrm>
        </p:grpSpPr>
        <p:sp>
          <p:nvSpPr>
            <p:cNvPr id="12" name="Rectangle: Rounded Corners 11"/>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graphicFrame>
        <p:nvGraphicFramePr>
          <p:cNvPr id="14" name="Table 13"/>
          <p:cNvGraphicFramePr>
            <a:graphicFrameLocks noGrp="1"/>
          </p:cNvGraphicFramePr>
          <p:nvPr/>
        </p:nvGraphicFramePr>
        <p:xfrm>
          <a:off x="1233274" y="2313069"/>
          <a:ext cx="10206054" cy="3504888"/>
        </p:xfrm>
        <a:graphic>
          <a:graphicData uri="http://schemas.openxmlformats.org/drawingml/2006/table">
            <a:tbl>
              <a:tblPr firstRow="1" bandRow="1">
                <a:tableStyleId>{5C22544A-7EE6-4342-B048-85BDC9FD1C3A}</a:tableStyleId>
              </a:tblPr>
              <a:tblGrid>
                <a:gridCol w="5195518"/>
                <a:gridCol w="2649894"/>
                <a:gridCol w="2360642"/>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endParaRPr lang="en-US" sz="2200" dirty="0">
                        <a:solidFill>
                          <a:srgbClr val="000000"/>
                        </a:solidFill>
                      </a:endParaRPr>
                    </a:p>
                    <a:p>
                      <a:pPr algn="ctr"/>
                      <a:r>
                        <a:rPr lang="en-US" sz="2200" dirty="0">
                          <a:solidFill>
                            <a:srgbClr val="000000"/>
                          </a:solidFill>
                        </a:rPr>
                        <a:t>(N)</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6222">
                <a:tc>
                  <a:txBody>
                    <a:bodyPr/>
                    <a:lstStyle/>
                    <a:p>
                      <a:pPr algn="l"/>
                      <a:r>
                        <a:rPr lang="vi-VN" sz="2200" b="0" i="0" u="none" strike="noStrike" cap="none" dirty="0">
                          <a:solidFill>
                            <a:srgbClr val="000000"/>
                          </a:solidFill>
                          <a:latin typeface="+mn-lt"/>
                          <a:ea typeface="+mn-ea"/>
                          <a:cs typeface="+mn-cs"/>
                          <a:sym typeface="Arial" panose="020B0604020202020204"/>
                        </a:rPr>
                        <a:t>1.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1</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b="0" i="0" u="none" strike="noStrike" cap="none" dirty="0">
                          <a:solidFill>
                            <a:srgbClr val="000000"/>
                          </a:solidFill>
                          <a:latin typeface="+mn-lt"/>
                          <a:ea typeface="+mn-ea"/>
                          <a:cs typeface="+mn-cs"/>
                          <a:sym typeface="Arial" panose="020B0604020202020204"/>
                        </a:rPr>
                        <a:t>2</a:t>
                      </a:r>
                      <a:r>
                        <a:rPr lang="vi-VN" sz="22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2</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b="0" i="0" u="none" strike="noStrike" cap="none" dirty="0">
                          <a:solidFill>
                            <a:srgbClr val="000000"/>
                          </a:solidFill>
                          <a:latin typeface="+mn-lt"/>
                          <a:ea typeface="+mn-ea"/>
                          <a:cs typeface="+mn-cs"/>
                          <a:sym typeface="Arial" panose="020B0604020202020204"/>
                        </a:rPr>
                        <a:t>3</a:t>
                      </a:r>
                      <a:r>
                        <a:rPr lang="vi-VN" sz="22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3</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a:fillRect/>
          </a:stretch>
        </p:blipFill>
        <p:spPr bwMode="auto">
          <a:xfrm>
            <a:off x="112239" y="5508435"/>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233274" y="6041710"/>
            <a:ext cx="11352747" cy="51167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3000" dirty="0"/>
              <a:t>Trong </a:t>
            </a:r>
            <a:r>
              <a:rPr lang="en-US" sz="3000" dirty="0" err="1"/>
              <a:t>tình</a:t>
            </a:r>
            <a:r>
              <a:rPr lang="en-US" sz="3000" dirty="0"/>
              <a:t> </a:t>
            </a:r>
            <a:r>
              <a:rPr lang="en-US" sz="3000" dirty="0" err="1"/>
              <a:t>huống</a:t>
            </a:r>
            <a:r>
              <a:rPr lang="en-US" sz="3000" dirty="0"/>
              <a:t> </a:t>
            </a:r>
            <a:r>
              <a:rPr lang="en-US" sz="3000" dirty="0" err="1"/>
              <a:t>nào</a:t>
            </a:r>
            <a:r>
              <a:rPr lang="en-US" sz="3000" dirty="0"/>
              <a:t>, </a:t>
            </a:r>
            <a:r>
              <a:rPr lang="en-US" sz="3000" dirty="0" err="1"/>
              <a:t>nhân</a:t>
            </a:r>
            <a:r>
              <a:rPr lang="en-US" sz="3000" dirty="0"/>
              <a:t> </a:t>
            </a:r>
            <a:r>
              <a:rPr lang="en-US" sz="3000" dirty="0" err="1"/>
              <a:t>viên</a:t>
            </a:r>
            <a:r>
              <a:rPr lang="en-US" sz="3000" dirty="0"/>
              <a:t> y </a:t>
            </a:r>
            <a:r>
              <a:rPr lang="en-US" sz="3000" dirty="0" err="1"/>
              <a:t>tế</a:t>
            </a:r>
            <a:r>
              <a:rPr lang="en-US" sz="3000" dirty="0"/>
              <a:t> </a:t>
            </a:r>
            <a:r>
              <a:rPr lang="en-US" sz="3000" dirty="0" err="1"/>
              <a:t>thực</a:t>
            </a:r>
            <a:r>
              <a:rPr lang="en-US" sz="3000" dirty="0"/>
              <a:t> </a:t>
            </a:r>
            <a:r>
              <a:rPr lang="en-US" sz="3000" dirty="0" err="1"/>
              <a:t>hiện</a:t>
            </a:r>
            <a:r>
              <a:rPr lang="en-US" sz="3000" dirty="0"/>
              <a:t> </a:t>
            </a:r>
            <a:r>
              <a:rPr lang="en-US" sz="3000" dirty="0" err="1"/>
              <a:t>công</a:t>
            </a:r>
            <a:r>
              <a:rPr lang="en-US" sz="3000" dirty="0"/>
              <a:t> </a:t>
            </a:r>
            <a:r>
              <a:rPr lang="en-US" sz="3000" dirty="0" err="1"/>
              <a:t>lớn</a:t>
            </a:r>
            <a:r>
              <a:rPr lang="en-US" sz="3000" dirty="0"/>
              <a:t> </a:t>
            </a:r>
            <a:r>
              <a:rPr lang="en-US" sz="3000" dirty="0" err="1"/>
              <a:t>nhất</a:t>
            </a:r>
            <a:r>
              <a:rPr lang="en-US" sz="3000" dirty="0"/>
              <a:t>?</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3578" y="177535"/>
            <a:ext cx="3432817" cy="522469"/>
            <a:chOff x="5655075" y="2993994"/>
            <a:chExt cx="2004593" cy="870012"/>
          </a:xfrm>
        </p:grpSpPr>
        <p:sp>
          <p:nvSpPr>
            <p:cNvPr id="12" name="Rectangle: Rounded Corners 11"/>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TextBox 12"/>
            <p:cNvSpPr txBox="1"/>
            <p:nvPr/>
          </p:nvSpPr>
          <p:spPr>
            <a:xfrm>
              <a:off x="5713330" y="3004131"/>
              <a:ext cx="1946338" cy="695868"/>
            </a:xfrm>
            <a:prstGeom prst="rect">
              <a:avLst/>
            </a:prstGeom>
            <a:noFill/>
          </p:spPr>
          <p:txBody>
            <a:bodyPr wrap="square">
              <a:spAutoFit/>
            </a:bodyPr>
            <a:lstStyle/>
            <a:p>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400" b="1" dirty="0">
                <a:solidFill>
                  <a:schemeClr val="bg1"/>
                </a:solidFill>
                <a:latin typeface="Fira Sans Condensed Medium" panose="020B0603050000020004" pitchFamily="34" charset="0"/>
              </a:endParaRPr>
            </a:p>
          </p:txBody>
        </p:sp>
      </p:grpSp>
      <p:graphicFrame>
        <p:nvGraphicFramePr>
          <p:cNvPr id="14" name="Table 13"/>
          <p:cNvGraphicFramePr>
            <a:graphicFrameLocks noGrp="1"/>
          </p:cNvGraphicFramePr>
          <p:nvPr/>
        </p:nvGraphicFramePr>
        <p:xfrm>
          <a:off x="992973" y="988122"/>
          <a:ext cx="10206054" cy="3504888"/>
        </p:xfrm>
        <a:graphic>
          <a:graphicData uri="http://schemas.openxmlformats.org/drawingml/2006/table">
            <a:tbl>
              <a:tblPr firstRow="1" bandRow="1">
                <a:tableStyleId>{5C22544A-7EE6-4342-B048-85BDC9FD1C3A}</a:tableStyleId>
              </a:tblPr>
              <a:tblGrid>
                <a:gridCol w="5195518"/>
                <a:gridCol w="2649894"/>
                <a:gridCol w="2360642"/>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endParaRPr lang="en-US" sz="2200" dirty="0">
                        <a:solidFill>
                          <a:srgbClr val="000000"/>
                        </a:solidFill>
                      </a:endParaRPr>
                    </a:p>
                    <a:p>
                      <a:pPr algn="ctr"/>
                      <a:r>
                        <a:rPr lang="en-US" sz="2200" dirty="0">
                          <a:solidFill>
                            <a:srgbClr val="000000"/>
                          </a:solidFill>
                        </a:rPr>
                        <a:t>(N)</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6222">
                <a:tc>
                  <a:txBody>
                    <a:bodyPr/>
                    <a:lstStyle/>
                    <a:p>
                      <a:pPr algn="l"/>
                      <a:r>
                        <a:rPr lang="vi-VN" sz="2200" b="0" i="0" u="none" strike="noStrike" cap="none" dirty="0">
                          <a:solidFill>
                            <a:srgbClr val="000000"/>
                          </a:solidFill>
                          <a:latin typeface="+mn-lt"/>
                          <a:ea typeface="+mn-ea"/>
                          <a:cs typeface="+mn-cs"/>
                          <a:sym typeface="Arial" panose="020B0604020202020204"/>
                        </a:rPr>
                        <a:t>1.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1</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b="0" i="0" u="none" strike="noStrike" cap="none" dirty="0">
                          <a:solidFill>
                            <a:srgbClr val="000000"/>
                          </a:solidFill>
                          <a:latin typeface="+mn-lt"/>
                          <a:ea typeface="+mn-ea"/>
                          <a:cs typeface="+mn-cs"/>
                          <a:sym typeface="Arial" panose="020B0604020202020204"/>
                        </a:rPr>
                        <a:t>2</a:t>
                      </a:r>
                      <a:r>
                        <a:rPr lang="vi-VN" sz="22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2</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b="0" i="0" u="none" strike="noStrike" cap="none" dirty="0">
                          <a:solidFill>
                            <a:srgbClr val="000000"/>
                          </a:solidFill>
                          <a:latin typeface="+mn-lt"/>
                          <a:ea typeface="+mn-ea"/>
                          <a:cs typeface="+mn-cs"/>
                          <a:sym typeface="Arial" panose="020B0604020202020204"/>
                        </a:rPr>
                        <a:t>3</a:t>
                      </a:r>
                      <a:r>
                        <a:rPr lang="vi-VN" sz="22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3</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8" name="TextBox 17"/>
          <p:cNvSpPr txBox="1"/>
          <p:nvPr/>
        </p:nvSpPr>
        <p:spPr>
          <a:xfrm>
            <a:off x="1667928" y="4905172"/>
            <a:ext cx="10124022" cy="1619674"/>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000" b="0" dirty="0"/>
              <a:t>Tình huống thứ 3, nhân viên y tế thực hiện công lớn nhất vì lực tác dụng vào vật và quãng đường vật dịch chuyển theo hướng của lực </a:t>
            </a:r>
            <a:r>
              <a:rPr lang="en-US" sz="3000" b="0" dirty="0" err="1"/>
              <a:t>là</a:t>
            </a:r>
            <a:r>
              <a:rPr lang="en-US" sz="3000" b="0" dirty="0"/>
              <a:t> </a:t>
            </a:r>
            <a:r>
              <a:rPr lang="en-US" sz="3000" b="0" dirty="0" err="1"/>
              <a:t>lớn</a:t>
            </a:r>
            <a:r>
              <a:rPr lang="en-US" sz="3000" b="0" dirty="0"/>
              <a:t> </a:t>
            </a:r>
            <a:r>
              <a:rPr lang="en-US" sz="3000" b="0" dirty="0" err="1"/>
              <a:t>nhất</a:t>
            </a:r>
            <a:endParaRPr lang="en-US" sz="3000" b="0" dirty="0"/>
          </a:p>
        </p:txBody>
      </p:sp>
      <p:pic>
        <p:nvPicPr>
          <p:cNvPr id="7" name="Picture 6"/>
          <p:cNvPicPr>
            <a:picLocks noChangeAspect="1"/>
          </p:cNvPicPr>
          <p:nvPr/>
        </p:nvPicPr>
        <p:blipFill>
          <a:blip r:embed="rId1"/>
          <a:stretch>
            <a:fillRect/>
          </a:stretch>
        </p:blipFill>
        <p:spPr>
          <a:xfrm>
            <a:off x="211999" y="5042362"/>
            <a:ext cx="1345294" cy="1345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35062"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42193" y="1053753"/>
            <a:ext cx="9306361" cy="9946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vi-VN" sz="2800" dirty="0"/>
              <a:t>Công sinh ra càng lớn nêu lực tác dụng vào vật càng lớn và quãng </a:t>
            </a:r>
            <a:r>
              <a:rPr lang="en-US" sz="2800" dirty="0"/>
              <a:t>đ</a:t>
            </a:r>
            <a:r>
              <a:rPr lang="vi-VN" sz="2800" dirty="0"/>
              <a:t>ường vật dịch chuy</a:t>
            </a:r>
            <a:r>
              <a:rPr lang="en-US" sz="2800" dirty="0"/>
              <a:t>ể</a:t>
            </a:r>
            <a:r>
              <a:rPr lang="vi-VN" sz="2800" dirty="0"/>
              <a:t>n theo hướng c</a:t>
            </a:r>
            <a:r>
              <a:rPr lang="en-US" sz="2800" dirty="0"/>
              <a:t>ủ</a:t>
            </a:r>
            <a:r>
              <a:rPr lang="vi-VN" sz="2800" dirty="0"/>
              <a:t>a lực càng dài</a:t>
            </a:r>
            <a:endParaRPr lang="en-US" sz="2800" b="1" dirty="0"/>
          </a:p>
        </p:txBody>
      </p:sp>
      <p:grpSp>
        <p:nvGrpSpPr>
          <p:cNvPr id="13" name="Group 12"/>
          <p:cNvGrpSpPr/>
          <p:nvPr/>
        </p:nvGrpSpPr>
        <p:grpSpPr>
          <a:xfrm>
            <a:off x="1889160" y="2775119"/>
            <a:ext cx="2082913" cy="769441"/>
            <a:chOff x="5655075" y="2962451"/>
            <a:chExt cx="2600375" cy="1159778"/>
          </a:xfrm>
        </p:grpSpPr>
        <p:sp>
          <p:nvSpPr>
            <p:cNvPr id="14" name="Rectangle: Rounded Corners 13"/>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p:cNvSpPr txBox="1">
            <a:spLocks noChangeArrowheads="1"/>
          </p:cNvSpPr>
          <p:nvPr/>
        </p:nvSpPr>
        <p:spPr bwMode="auto">
          <a:xfrm>
            <a:off x="6231325"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 (J)</a:t>
            </a:r>
            <a:endParaRPr lang="en-US" altLang="en-US" dirty="0"/>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 (N)</a:t>
            </a:r>
            <a:endParaRPr lang="en-US" altLang="en-US" dirty="0"/>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 (m)</a:t>
            </a:r>
            <a:endParaRPr lang="en-US" altLang="en-US" dirty="0"/>
          </a:p>
        </p:txBody>
      </p:sp>
      <p:sp>
        <p:nvSpPr>
          <p:cNvPr id="17" name="TextBox 16"/>
          <p:cNvSpPr txBox="1"/>
          <p:nvPr/>
        </p:nvSpPr>
        <p:spPr>
          <a:xfrm>
            <a:off x="4254521"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p:cNvSpPr txBox="1">
            <a:spLocks noChangeArrowheads="1"/>
          </p:cNvSpPr>
          <p:nvPr/>
        </p:nvSpPr>
        <p:spPr bwMode="auto">
          <a:xfrm>
            <a:off x="1364404" y="4250521"/>
            <a:ext cx="8003531"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 = 1 J.</a:t>
            </a:r>
            <a:endParaRPr lang="en-US" altLang="en-US" b="1" dirty="0"/>
          </a:p>
        </p:txBody>
      </p:sp>
      <p:sp>
        <p:nvSpPr>
          <p:cNvPr id="20" name="Text Box 51"/>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5"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5"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5"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5"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5"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5"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5"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5"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5"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5"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5"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endParaRPr lang="en-US" altLang="en-US" dirty="0">
              <a:solidFill>
                <a:srgbClr val="FAC963"/>
              </a:solidFill>
            </a:endParaRPr>
          </a:p>
        </p:txBody>
      </p:sp>
      <p:sp>
        <p:nvSpPr>
          <p:cNvPr id="22" name="Left Brace 21"/>
          <p:cNvSpPr/>
          <p:nvPr/>
        </p:nvSpPr>
        <p:spPr>
          <a:xfrm>
            <a:off x="5760587"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a:off x="4236666" y="285475"/>
            <a:ext cx="3830073" cy="577199"/>
            <a:chOff x="5655075" y="2993994"/>
            <a:chExt cx="2004593" cy="870012"/>
          </a:xfrm>
        </p:grpSpPr>
        <p:sp>
          <p:nvSpPr>
            <p:cNvPr id="3" name="Rectangle: Rounded Corners 2"/>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605"/>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105"/>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2615772" y="2060600"/>
            <a:ext cx="7125387" cy="2736800"/>
          </a:xfrm>
          <a:prstGeom prst="rect">
            <a:avLst/>
          </a:prstGeom>
        </p:spPr>
        <p:txBody>
          <a:bodyPr spcFirstLastPara="1" wrap="square" lIns="121900" tIns="121900" rIns="121900" bIns="121900" anchor="b" anchorCtr="0">
            <a:noAutofit/>
          </a:bodyPr>
          <a:lstStyle/>
          <a:p>
            <a:r>
              <a:rPr lang="vi-VN" sz="7200" dirty="0">
                <a:latin typeface="Fira Sans Black" panose="020B0A03050000020004" pitchFamily="34" charset="0"/>
                <a:ea typeface="Tahoma" panose="020B0604030504040204" pitchFamily="34" charset="0"/>
                <a:cs typeface="Tahoma" panose="020B0604030504040204" pitchFamily="34" charset="0"/>
              </a:rPr>
              <a:t>Bài </a:t>
            </a:r>
            <a:r>
              <a:rPr lang="en-US" sz="7200" dirty="0">
                <a:latin typeface="Fira Sans Black" panose="020B0A03050000020004" pitchFamily="34" charset="0"/>
                <a:ea typeface="Tahoma" panose="020B0604030504040204" pitchFamily="34" charset="0"/>
                <a:cs typeface="Tahoma" panose="020B0604030504040204" pitchFamily="34" charset="0"/>
              </a:rPr>
              <a:t>1</a:t>
            </a:r>
            <a:r>
              <a:rPr lang="vi-VN" sz="7200" dirty="0">
                <a:latin typeface="Fira Sans Black" panose="020B0A03050000020004" pitchFamily="34" charset="0"/>
                <a:ea typeface="Tahoma" panose="020B0604030504040204" pitchFamily="34" charset="0"/>
                <a:cs typeface="Tahoma" panose="020B0604030504040204" pitchFamily="34" charset="0"/>
              </a:rPr>
              <a:t>:</a:t>
            </a:r>
            <a:br>
              <a:rPr lang="vi-VN" sz="7200" dirty="0">
                <a:latin typeface="Fira Sans Black" panose="020B0A03050000020004" pitchFamily="34" charset="0"/>
                <a:ea typeface="Tahoma" panose="020B0604030504040204" pitchFamily="34" charset="0"/>
                <a:cs typeface="Tahoma" panose="020B0604030504040204" pitchFamily="34" charset="0"/>
              </a:rPr>
            </a:br>
            <a:r>
              <a:rPr lang="en-US" sz="8000" dirty="0">
                <a:latin typeface="Fira Sans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p:nvPr/>
        </p:nvCxnSpPr>
        <p:spPr>
          <a:xfrm>
            <a:off x="3036825" y="4797400"/>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51468" y="189006"/>
            <a:ext cx="1660125" cy="1007887"/>
            <a:chOff x="5655075" y="2993994"/>
            <a:chExt cx="2600375" cy="1519188"/>
          </a:xfrm>
        </p:grpSpPr>
        <p:sp>
          <p:nvSpPr>
            <p:cNvPr id="8" name="Rectangle: Rounded Corners 7"/>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p:cNvSpPr txBox="1"/>
            <p:nvPr/>
          </p:nvSpPr>
          <p:spPr>
            <a:xfrm>
              <a:off x="5874419" y="3075057"/>
              <a:ext cx="2026707" cy="1438125"/>
            </a:xfrm>
            <a:prstGeom prst="rect">
              <a:avLst/>
            </a:prstGeom>
            <a:noFill/>
          </p:spPr>
          <p:txBody>
            <a:bodyPr wrap="square">
              <a:spAutoFit/>
            </a:bodyPr>
            <a:lstStyle/>
            <a:p>
              <a:r>
                <a:rPr lang="vi-VN"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endParaRPr lang="en-US" sz="2800" dirty="0">
                <a:solidFill>
                  <a:schemeClr val="bg1"/>
                </a:solidFill>
                <a:latin typeface="Fira Sans Condensed Medium" panose="020B0603050000020004" pitchFamily="34" charset="0"/>
              </a:endParaRPr>
            </a:p>
          </p:txBody>
        </p:sp>
      </p:grpSp>
      <p:sp>
        <p:nvSpPr>
          <p:cNvPr id="10" name="TextBox 9"/>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endParaRPr lang="en-US" sz="5400" b="1" dirty="0">
              <a:solidFill>
                <a:srgbClr val="003C4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endParaRPr lang="en-US" sz="2800" dirty="0"/>
          </a:p>
        </p:txBody>
      </p:sp>
      <p:pic>
        <p:nvPicPr>
          <p:cNvPr id="12" name="Picture 11"/>
          <p:cNvPicPr>
            <a:picLocks noChangeAspect="1"/>
          </p:cNvPicPr>
          <p:nvPr/>
        </p:nvPicPr>
        <p:blipFill>
          <a:blip r:embed="rId1"/>
          <a:stretch>
            <a:fillRect/>
          </a:stretch>
        </p:blipFill>
        <p:spPr>
          <a:xfrm>
            <a:off x="3773801" y="2344556"/>
            <a:ext cx="504895" cy="438211"/>
          </a:xfrm>
          <a:prstGeom prst="rect">
            <a:avLst/>
          </a:prstGeom>
        </p:spPr>
      </p:pic>
      <p:sp>
        <p:nvSpPr>
          <p:cNvPr id="13" name="Rectangle 12"/>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endParaRPr lang="en-US" sz="2800" dirty="0"/>
          </a:p>
        </p:txBody>
      </p:sp>
      <p:pic>
        <p:nvPicPr>
          <p:cNvPr id="18" name="Picture 17"/>
          <p:cNvPicPr>
            <a:picLocks noChangeAspect="1"/>
          </p:cNvPicPr>
          <p:nvPr/>
        </p:nvPicPr>
        <p:blipFill>
          <a:blip r:embed="rId1"/>
          <a:stretch>
            <a:fillRect/>
          </a:stretch>
        </p:blipFill>
        <p:spPr>
          <a:xfrm>
            <a:off x="3773801" y="3113037"/>
            <a:ext cx="504895" cy="438211"/>
          </a:xfrm>
          <a:prstGeom prst="rect">
            <a:avLst/>
          </a:prstGeom>
        </p:spPr>
      </p:pic>
      <p:sp>
        <p:nvSpPr>
          <p:cNvPr id="19" name="TextBox 18"/>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endParaRPr lang="en-US" sz="2800" dirty="0"/>
          </a:p>
        </p:txBody>
      </p:sp>
      <p:pic>
        <p:nvPicPr>
          <p:cNvPr id="20" name="Picture 19"/>
          <p:cNvPicPr>
            <a:picLocks noChangeAspect="1"/>
          </p:cNvPicPr>
          <p:nvPr/>
        </p:nvPicPr>
        <p:blipFill>
          <a:blip r:embed="rId1"/>
          <a:stretch>
            <a:fillRect/>
          </a:stretch>
        </p:blipFill>
        <p:spPr>
          <a:xfrm>
            <a:off x="3783056" y="3840692"/>
            <a:ext cx="504895" cy="438211"/>
          </a:xfrm>
          <a:prstGeom prst="rect">
            <a:avLst/>
          </a:prstGeom>
        </p:spPr>
      </p:pic>
      <p:sp>
        <p:nvSpPr>
          <p:cNvPr id="21" name="TextBox 20"/>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4,2 J</a:t>
            </a:r>
            <a:endParaRPr lang="en-US" sz="2800" dirty="0"/>
          </a:p>
        </p:txBody>
      </p:sp>
      <p:pic>
        <p:nvPicPr>
          <p:cNvPr id="22" name="Picture 21"/>
          <p:cNvPicPr>
            <a:picLocks noChangeAspect="1"/>
          </p:cNvPicPr>
          <p:nvPr/>
        </p:nvPicPr>
        <p:blipFill>
          <a:blip r:embed="rId1"/>
          <a:stretch>
            <a:fillRect/>
          </a:stretch>
        </p:blipFill>
        <p:spPr>
          <a:xfrm>
            <a:off x="3792311" y="4568347"/>
            <a:ext cx="504895" cy="438211"/>
          </a:xfrm>
          <a:prstGeom prst="rect">
            <a:avLst/>
          </a:prstGeom>
        </p:spPr>
      </p:pic>
      <p:sp>
        <p:nvSpPr>
          <p:cNvPr id="23" name="TextBox 22"/>
          <p:cNvSpPr txBox="1"/>
          <p:nvPr/>
        </p:nvSpPr>
        <p:spPr>
          <a:xfrm>
            <a:off x="4544653" y="5272903"/>
            <a:ext cx="513119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Kilôoát</a:t>
            </a:r>
            <a:r>
              <a:rPr lang="en-US" sz="2800" dirty="0"/>
              <a:t> </a:t>
            </a:r>
            <a:r>
              <a:rPr lang="en-US" sz="2800" dirty="0" err="1"/>
              <a:t>giờ</a:t>
            </a:r>
            <a:r>
              <a:rPr lang="en-US" sz="2800" dirty="0"/>
              <a:t>: 1 kWh = 3 600 000 J</a:t>
            </a:r>
            <a:endParaRPr lang="en-US" sz="2800" dirty="0"/>
          </a:p>
        </p:txBody>
      </p:sp>
      <p:pic>
        <p:nvPicPr>
          <p:cNvPr id="24" name="Picture 23"/>
          <p:cNvPicPr>
            <a:picLocks noChangeAspect="1"/>
          </p:cNvPicPr>
          <p:nvPr/>
        </p:nvPicPr>
        <p:blipFill>
          <a:blip r:embed="rId1"/>
          <a:stretch>
            <a:fillRect/>
          </a:stretch>
        </p:blipFill>
        <p:spPr>
          <a:xfrm>
            <a:off x="3801566" y="5296002"/>
            <a:ext cx="504895" cy="438211"/>
          </a:xfrm>
          <a:prstGeom prst="rect">
            <a:avLst/>
          </a:prstGeom>
        </p:spPr>
      </p:pic>
      <p:grpSp>
        <p:nvGrpSpPr>
          <p:cNvPr id="2" name="Group 1"/>
          <p:cNvGrpSpPr/>
          <p:nvPr/>
        </p:nvGrpSpPr>
        <p:grpSpPr>
          <a:xfrm>
            <a:off x="2712784" y="805497"/>
            <a:ext cx="3830073" cy="577199"/>
            <a:chOff x="5655075" y="2993994"/>
            <a:chExt cx="2004593" cy="870012"/>
          </a:xfrm>
        </p:grpSpPr>
        <p:sp>
          <p:nvSpPr>
            <p:cNvPr id="3" name="Rectangle: Rounded Corners 2"/>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0952" y="-261964"/>
            <a:ext cx="11911045" cy="7133888"/>
            <a:chOff x="130952" y="-261964"/>
            <a:chExt cx="11911045" cy="7133888"/>
          </a:xfrm>
        </p:grpSpPr>
        <p:sp>
          <p:nvSpPr>
            <p:cNvPr id="12" name="Freeform: Shape 11"/>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endParaRPr lang="en-US" sz="2800" b="1" dirty="0"/>
          </a:p>
        </p:txBody>
      </p:sp>
      <p:grpSp>
        <p:nvGrpSpPr>
          <p:cNvPr id="1031" name="Group 1030"/>
          <p:cNvGrpSpPr/>
          <p:nvPr/>
        </p:nvGrpSpPr>
        <p:grpSpPr>
          <a:xfrm>
            <a:off x="1016762" y="1290313"/>
            <a:ext cx="7471606" cy="2847040"/>
            <a:chOff x="644925" y="1213081"/>
            <a:chExt cx="7471606" cy="2847040"/>
          </a:xfrm>
        </p:grpSpPr>
        <p:grpSp>
          <p:nvGrpSpPr>
            <p:cNvPr id="5" name="Group 4"/>
            <p:cNvGrpSpPr/>
            <p:nvPr/>
          </p:nvGrpSpPr>
          <p:grpSpPr>
            <a:xfrm>
              <a:off x="644925" y="2340511"/>
              <a:ext cx="1717780" cy="772210"/>
              <a:chOff x="3609105" y="2505456"/>
              <a:chExt cx="3010444" cy="1353312"/>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9382" t="38744" r="27054" b="15927"/>
              <a:stretch>
                <a:fillRect/>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118628" y="2340511"/>
              <a:ext cx="1717780" cy="772210"/>
              <a:chOff x="3609105" y="2505456"/>
              <a:chExt cx="3010444" cy="1353312"/>
            </a:xfrm>
          </p:grpSpPr>
          <p:pic>
            <p:nvPicPr>
              <p:cNvPr id="8" name="Picture 2"/>
              <p:cNvPicPr>
                <a:picLocks noChangeAspect="1" noChangeArrowheads="1"/>
              </p:cNvPicPr>
              <p:nvPr/>
            </p:nvPicPr>
            <p:blipFill rotWithShape="1">
              <a:blip r:embed="rId1">
                <a:lum bright="70000" contrast="-70000"/>
                <a:extLst>
                  <a:ext uri="{28A0092B-C50C-407E-A947-70E740481C1C}">
                    <a14:useLocalDpi xmlns:a14="http://schemas.microsoft.com/office/drawing/2010/main" val="0"/>
                  </a:ext>
                </a:extLst>
              </a:blip>
              <a:srcRect l="19382" t="38744" r="27054" b="15927"/>
              <a:stretch>
                <a:fillRect/>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charset="0"/>
                  <a:cs typeface="Times New Roman" panose="02020603050405020304" charset="0"/>
                </a:rPr>
                <a:t>α</a:t>
              </a:r>
              <a:endParaRPr lang="en-US" sz="2400" dirty="0">
                <a:solidFill>
                  <a:srgbClr val="003C47"/>
                </a:solidFill>
              </a:endParaRPr>
            </a:p>
          </p:txBody>
        </p:sp>
        <p:cxnSp>
          <p:nvCxnSpPr>
            <p:cNvPr id="28" name="Straight Connector 27"/>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charset="0"/>
                  <a:cs typeface="Times New Roman" panose="02020603050405020304" charset="0"/>
                </a:rPr>
                <a:t>α</a:t>
              </a:r>
              <a:r>
                <a:rPr lang="en-US" sz="2400" dirty="0">
                  <a:solidFill>
                    <a:srgbClr val="003C47"/>
                  </a:solidFill>
                  <a:latin typeface="Times New Roman" panose="02020603050405020304" charset="0"/>
                  <a:cs typeface="Times New Roman" panose="02020603050405020304"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charset="0"/>
              </a:endParaRPr>
            </a:p>
          </p:txBody>
        </p:sp>
      </p:grpSp>
      <p:sp>
        <p:nvSpPr>
          <p:cNvPr id="1032" name="TextBox 1031"/>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charset="0"/>
                <a:cs typeface="Times New Roman" panose="02020603050405020304" charset="0"/>
              </a:rPr>
              <a:t>α</a:t>
            </a:r>
            <a:endParaRPr lang="en-US" sz="2800" b="1" dirty="0"/>
          </a:p>
        </p:txBody>
      </p:sp>
      <p:sp>
        <p:nvSpPr>
          <p:cNvPr id="1037" name="TextBox 1036"/>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p:cNvGrpSpPr/>
          <p:nvPr/>
        </p:nvGrpSpPr>
        <p:grpSpPr>
          <a:xfrm>
            <a:off x="2886708" y="4962302"/>
            <a:ext cx="4835441" cy="1761400"/>
            <a:chOff x="2705100" y="5400575"/>
            <a:chExt cx="3686174" cy="1342758"/>
          </a:xfrm>
        </p:grpSpPr>
        <p:sp>
          <p:nvSpPr>
            <p:cNvPr id="1040" name="Rectangle 5"/>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5" dirty="0">
                <a:latin typeface="Roboto" panose="02000000000000000000" pitchFamily="2" charset="0"/>
                <a:cs typeface="Arial" panose="020B0604020202020204" pitchFamily="34" charset="0"/>
              </a:endParaRPr>
            </a:p>
          </p:txBody>
        </p:sp>
        <p:sp>
          <p:nvSpPr>
            <p:cNvPr id="1044" name="Oval 9"/>
            <p:cNvSpPr>
              <a:spLocks noChangeArrowheads="1"/>
            </p:cNvSpPr>
            <p:nvPr/>
          </p:nvSpPr>
          <p:spPr bwMode="auto">
            <a:xfrm>
              <a:off x="2984499" y="5400575"/>
              <a:ext cx="457200" cy="457200"/>
            </a:xfrm>
            <a:prstGeom prst="ellipse">
              <a:avLst/>
            </a:prstGeom>
            <a:solidFill>
              <a:srgbClr val="48B5B5"/>
            </a:solidFill>
            <a:ln w="9525">
              <a:noFill/>
              <a:rou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5" dirty="0">
                <a:latin typeface="Roboto" panose="02000000000000000000" pitchFamily="2" charset="0"/>
                <a:cs typeface="Arial" panose="020B0604020202020204" pitchFamily="34" charset="0"/>
              </a:endParaRPr>
            </a:p>
          </p:txBody>
        </p:sp>
        <p:grpSp>
          <p:nvGrpSpPr>
            <p:cNvPr id="1051" name="Group 1050"/>
            <p:cNvGrpSpPr/>
            <p:nvPr/>
          </p:nvGrpSpPr>
          <p:grpSpPr>
            <a:xfrm>
              <a:off x="3190384" y="5474753"/>
              <a:ext cx="1556890" cy="1268580"/>
              <a:chOff x="2984500" y="5552975"/>
              <a:chExt cx="914400" cy="745068"/>
            </a:xfrm>
          </p:grpSpPr>
          <p:sp>
            <p:nvSpPr>
              <p:cNvPr id="1045" name="Line 10"/>
              <p:cNvSpPr>
                <a:spLocks noChangeShapeType="1"/>
              </p:cNvSpPr>
              <p:nvPr/>
            </p:nvSpPr>
            <p:spPr bwMode="auto">
              <a:xfrm>
                <a:off x="2984500" y="5629176"/>
                <a:ext cx="533400" cy="0"/>
              </a:xfrm>
              <a:prstGeom prst="line">
                <a:avLst/>
              </a:prstGeom>
              <a:noFill/>
              <a:ln w="28575">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p:cNvSpPr>
                <a:spLocks noChangeShapeType="1"/>
              </p:cNvSpPr>
              <p:nvPr/>
            </p:nvSpPr>
            <p:spPr bwMode="auto">
              <a:xfrm>
                <a:off x="2984500" y="5629176"/>
                <a:ext cx="0" cy="457200"/>
              </a:xfrm>
              <a:prstGeom prst="line">
                <a:avLst/>
              </a:prstGeom>
              <a:noFill/>
              <a:ln w="2857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p:cNvSpPr>
                <a:spLocks noChangeShapeType="1"/>
              </p:cNvSpPr>
              <p:nvPr/>
            </p:nvSpPr>
            <p:spPr bwMode="auto">
              <a:xfrm>
                <a:off x="3060700" y="5984776"/>
                <a:ext cx="152400" cy="0"/>
              </a:xfrm>
              <a:prstGeom prst="line">
                <a:avLst/>
              </a:prstGeom>
              <a:noFill/>
              <a:ln w="190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p:cNvSpPr>
                <a:spLocks noChangeShapeType="1"/>
              </p:cNvSpPr>
              <p:nvPr/>
            </p:nvSpPr>
            <p:spPr bwMode="auto">
              <a:xfrm>
                <a:off x="3551767" y="5552975"/>
                <a:ext cx="152400" cy="0"/>
              </a:xfrm>
              <a:prstGeom prst="line">
                <a:avLst/>
              </a:prstGeom>
              <a:noFill/>
              <a:ln w="190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p:cNvSpPr>
                <a:spLocks noChangeArrowheads="1"/>
              </p:cNvSpPr>
              <p:nvPr/>
            </p:nvSpPr>
            <p:spPr bwMode="auto">
              <a:xfrm>
                <a:off x="2984500" y="5629176"/>
                <a:ext cx="76200" cy="76200"/>
              </a:xfrm>
              <a:prstGeom prst="rect">
                <a:avLst/>
              </a:prstGeom>
              <a:noFill/>
              <a:ln w="9525">
                <a:solidFill>
                  <a:srgbClr val="FF660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600"/>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82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1"/>
            <a:ext cx="12192000" cy="3867151"/>
          </a:xfrm>
          <a:prstGeom prst="rect">
            <a:avLst/>
          </a:prstGeom>
          <a:solidFill>
            <a:srgbClr val="E55C5E"/>
          </a:solidFill>
        </p:spPr>
      </p:sp>
      <p:graphicFrame>
        <p:nvGraphicFramePr>
          <p:cNvPr id="3" name="Table 2"/>
          <p:cNvGraphicFramePr>
            <a:graphicFrameLocks noGrp="1"/>
          </p:cNvGraphicFramePr>
          <p:nvPr/>
        </p:nvGraphicFramePr>
        <p:xfrm>
          <a:off x="1115611" y="991425"/>
          <a:ext cx="9960777" cy="2804160"/>
        </p:xfrm>
        <a:graphic>
          <a:graphicData uri="http://schemas.openxmlformats.org/drawingml/2006/table">
            <a:tbl>
              <a:tblPr firstRow="1" bandRow="1">
                <a:tableStyleId>{5C22544A-7EE6-4342-B048-85BDC9FD1C3A}</a:tableStyleId>
              </a:tblPr>
              <a:tblGrid>
                <a:gridCol w="5070657"/>
                <a:gridCol w="2586210"/>
                <a:gridCol w="2303910"/>
              </a:tblGrid>
              <a:tr h="331613">
                <a:tc>
                  <a:txBody>
                    <a:bodyPr/>
                    <a:lstStyle/>
                    <a:p>
                      <a:pPr algn="ctr"/>
                      <a:r>
                        <a:rPr lang="en-US" sz="2000" dirty="0" err="1">
                          <a:solidFill>
                            <a:srgbClr val="000000"/>
                          </a:solidFill>
                        </a:rPr>
                        <a:t>Tình</a:t>
                      </a:r>
                      <a:r>
                        <a:rPr lang="en-US" sz="2000" dirty="0">
                          <a:solidFill>
                            <a:srgbClr val="000000"/>
                          </a:solidFill>
                        </a:rPr>
                        <a:t> </a:t>
                      </a:r>
                      <a:r>
                        <a:rPr lang="en-US" sz="2000" dirty="0" err="1">
                          <a:solidFill>
                            <a:srgbClr val="000000"/>
                          </a:solidFill>
                        </a:rPr>
                        <a:t>Huống</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Lực</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dụng</a:t>
                      </a:r>
                      <a:r>
                        <a:rPr lang="en-US" sz="2000" dirty="0">
                          <a:solidFill>
                            <a:srgbClr val="000000"/>
                          </a:solidFill>
                        </a:rPr>
                        <a:t> </a:t>
                      </a:r>
                      <a:endParaRPr lang="en-US" sz="2000" dirty="0">
                        <a:solidFill>
                          <a:srgbClr val="000000"/>
                        </a:solidFill>
                      </a:endParaRPr>
                    </a:p>
                    <a:p>
                      <a:pPr algn="ctr"/>
                      <a:r>
                        <a:rPr lang="en-US" sz="2000" dirty="0">
                          <a:solidFill>
                            <a:srgbClr val="000000"/>
                          </a:solidFill>
                        </a:rPr>
                        <a:t>(N)</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Quãng</a:t>
                      </a:r>
                      <a:r>
                        <a:rPr lang="en-US" sz="2000" dirty="0">
                          <a:solidFill>
                            <a:srgbClr val="000000"/>
                          </a:solidFill>
                        </a:rPr>
                        <a:t> </a:t>
                      </a:r>
                      <a:r>
                        <a:rPr lang="en-US" sz="2000" dirty="0" err="1">
                          <a:solidFill>
                            <a:srgbClr val="000000"/>
                          </a:solidFill>
                        </a:rPr>
                        <a:t>đường</a:t>
                      </a:r>
                      <a:r>
                        <a:rPr lang="en-US" sz="2000" dirty="0">
                          <a:solidFill>
                            <a:srgbClr val="000000"/>
                          </a:solidFill>
                        </a:rPr>
                        <a:t> (m)</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13">
                <a:tc>
                  <a:txBody>
                    <a:bodyPr/>
                    <a:lstStyle/>
                    <a:p>
                      <a:pPr algn="l"/>
                      <a:r>
                        <a:rPr lang="vi-VN" sz="2000" b="0" i="0" u="none" strike="noStrike" cap="none" dirty="0">
                          <a:solidFill>
                            <a:srgbClr val="000000"/>
                          </a:solidFill>
                          <a:latin typeface="+mn-lt"/>
                          <a:ea typeface="+mn-ea"/>
                          <a:cs typeface="+mn-cs"/>
                          <a:sym typeface="Arial" panose="020B0604020202020204"/>
                        </a:rPr>
                        <a:t>1. Đẩy xe cáng đế ra đón bệnh nhân trên quãng đường s</a:t>
                      </a:r>
                      <a:r>
                        <a:rPr lang="en-US" sz="2000" b="0" i="0" u="none" strike="noStrike" cap="none" baseline="-25000" dirty="0">
                          <a:solidFill>
                            <a:srgbClr val="000000"/>
                          </a:solidFill>
                          <a:latin typeface="+mn-lt"/>
                          <a:ea typeface="+mn-ea"/>
                          <a:cs typeface="+mn-cs"/>
                          <a:sym typeface="Arial" panose="020B0604020202020204"/>
                        </a:rPr>
                        <a:t>1</a:t>
                      </a:r>
                      <a:endParaRPr lang="en-US" sz="20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F</a:t>
                      </a:r>
                      <a:r>
                        <a:rPr lang="en-US" sz="2000" baseline="-25000" dirty="0">
                          <a:solidFill>
                            <a:srgbClr val="000000"/>
                          </a:solidFill>
                        </a:rPr>
                        <a:t>1</a:t>
                      </a:r>
                      <a:r>
                        <a:rPr lang="en-US" sz="2000" dirty="0">
                          <a:solidFill>
                            <a:srgbClr val="000000"/>
                          </a:solidFill>
                        </a:rPr>
                        <a:t> = 25 </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rgbClr val="000000"/>
                          </a:solidFill>
                        </a:rPr>
                        <a:t>s</a:t>
                      </a:r>
                      <a:r>
                        <a:rPr lang="en-US" sz="2000" baseline="-25000" dirty="0">
                          <a:solidFill>
                            <a:srgbClr val="000000"/>
                          </a:solidFill>
                        </a:rPr>
                        <a:t>1</a:t>
                      </a:r>
                      <a:r>
                        <a:rPr lang="en-US" sz="2000" dirty="0">
                          <a:solidFill>
                            <a:srgbClr val="000000"/>
                          </a:solidFill>
                        </a:rPr>
                        <a:t> = 50</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b="0" i="0" u="none" strike="noStrike" cap="none" dirty="0">
                          <a:solidFill>
                            <a:srgbClr val="000000"/>
                          </a:solidFill>
                          <a:latin typeface="+mn-lt"/>
                          <a:ea typeface="+mn-ea"/>
                          <a:cs typeface="+mn-cs"/>
                          <a:sym typeface="Arial" panose="020B0604020202020204"/>
                        </a:rPr>
                        <a:t>2</a:t>
                      </a:r>
                      <a:r>
                        <a:rPr lang="vi-VN" sz="20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000" b="0" i="0" u="none" strike="noStrike" cap="none" baseline="-25000" dirty="0">
                          <a:solidFill>
                            <a:srgbClr val="000000"/>
                          </a:solidFill>
                          <a:latin typeface="+mn-lt"/>
                          <a:ea typeface="+mn-ea"/>
                          <a:cs typeface="+mn-cs"/>
                          <a:sym typeface="Arial" panose="020B0604020202020204"/>
                        </a:rPr>
                        <a:t>2</a:t>
                      </a:r>
                      <a:endParaRPr lang="en-US" sz="20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rgbClr val="000000"/>
                          </a:solidFill>
                        </a:rPr>
                        <a:t>F</a:t>
                      </a:r>
                      <a:r>
                        <a:rPr lang="en-US" sz="2000" baseline="-25000" dirty="0">
                          <a:solidFill>
                            <a:srgbClr val="000000"/>
                          </a:solidFill>
                        </a:rPr>
                        <a:t>2</a:t>
                      </a:r>
                      <a:r>
                        <a:rPr lang="en-US" sz="2000" dirty="0">
                          <a:solidFill>
                            <a:srgbClr val="000000"/>
                          </a:solidFill>
                        </a:rPr>
                        <a:t> = 50 </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2</a:t>
                      </a:r>
                      <a:r>
                        <a:rPr lang="en-US" sz="2000" dirty="0">
                          <a:solidFill>
                            <a:srgbClr val="000000"/>
                          </a:solidFill>
                        </a:rPr>
                        <a:t> = 50</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b="0" i="0" u="none" strike="noStrike" cap="none" dirty="0">
                          <a:solidFill>
                            <a:srgbClr val="000000"/>
                          </a:solidFill>
                          <a:latin typeface="+mn-lt"/>
                          <a:ea typeface="+mn-ea"/>
                          <a:cs typeface="+mn-cs"/>
                          <a:sym typeface="Arial" panose="020B0604020202020204"/>
                        </a:rPr>
                        <a:t>3</a:t>
                      </a:r>
                      <a:r>
                        <a:rPr lang="vi-VN" sz="20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000" b="0" i="0" u="none" strike="noStrike" cap="none" baseline="-25000" dirty="0">
                          <a:solidFill>
                            <a:srgbClr val="000000"/>
                          </a:solidFill>
                          <a:latin typeface="+mn-lt"/>
                          <a:ea typeface="+mn-ea"/>
                          <a:cs typeface="+mn-cs"/>
                          <a:sym typeface="Arial" panose="020B0604020202020204"/>
                        </a:rPr>
                        <a:t>3</a:t>
                      </a:r>
                      <a:endParaRPr lang="en-US" sz="20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rgbClr val="000000"/>
                          </a:solidFill>
                        </a:rPr>
                        <a:t>F</a:t>
                      </a:r>
                      <a:r>
                        <a:rPr lang="en-US" sz="2000" baseline="-25000" dirty="0">
                          <a:solidFill>
                            <a:srgbClr val="000000"/>
                          </a:solidFill>
                        </a:rPr>
                        <a:t>3</a:t>
                      </a:r>
                      <a:r>
                        <a:rPr lang="en-US" sz="2000" dirty="0">
                          <a:solidFill>
                            <a:srgbClr val="000000"/>
                          </a:solidFill>
                        </a:rPr>
                        <a:t> = 50 </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3</a:t>
                      </a:r>
                      <a:r>
                        <a:rPr lang="en-US" sz="2000" dirty="0">
                          <a:solidFill>
                            <a:srgbClr val="000000"/>
                          </a:solidFill>
                        </a:rPr>
                        <a:t> = 100</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4" name="TextBox 34"/>
          <p:cNvSpPr txBox="1"/>
          <p:nvPr/>
        </p:nvSpPr>
        <p:spPr>
          <a:xfrm>
            <a:off x="933594" y="459202"/>
            <a:ext cx="11608336" cy="44345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sz="2600" dirty="0" err="1"/>
              <a:t>Tính</a:t>
            </a:r>
            <a:r>
              <a:rPr lang="en-US" sz="2600" dirty="0"/>
              <a:t> </a:t>
            </a:r>
            <a:r>
              <a:rPr lang="en-US" sz="2600" dirty="0" err="1"/>
              <a:t>công</a:t>
            </a:r>
            <a:r>
              <a:rPr lang="en-US" sz="2600" dirty="0"/>
              <a:t> </a:t>
            </a:r>
            <a:r>
              <a:rPr lang="en-US" sz="2600" dirty="0" err="1"/>
              <a:t>của</a:t>
            </a:r>
            <a:r>
              <a:rPr lang="en-US" sz="2600" dirty="0"/>
              <a:t> </a:t>
            </a:r>
            <a:r>
              <a:rPr lang="en-US" sz="2600" dirty="0" err="1"/>
              <a:t>nhân</a:t>
            </a:r>
            <a:r>
              <a:rPr lang="en-US" sz="2600" dirty="0"/>
              <a:t> </a:t>
            </a:r>
            <a:r>
              <a:rPr lang="en-US" sz="2600" dirty="0" err="1"/>
              <a:t>viên</a:t>
            </a:r>
            <a:r>
              <a:rPr lang="en-US" sz="2600" dirty="0"/>
              <a:t> y </a:t>
            </a:r>
            <a:r>
              <a:rPr lang="en-US" sz="2600" dirty="0" err="1"/>
              <a:t>tế</a:t>
            </a:r>
            <a:r>
              <a:rPr lang="en-US" sz="2600" dirty="0"/>
              <a:t> </a:t>
            </a:r>
            <a:r>
              <a:rPr lang="en-US" sz="2600" dirty="0" err="1"/>
              <a:t>đã</a:t>
            </a:r>
            <a:r>
              <a:rPr lang="en-US" sz="2600" dirty="0"/>
              <a:t> </a:t>
            </a:r>
            <a:r>
              <a:rPr lang="en-US" sz="2600" dirty="0" err="1"/>
              <a:t>thực</a:t>
            </a:r>
            <a:r>
              <a:rPr lang="en-US" sz="2600" dirty="0"/>
              <a:t> </a:t>
            </a:r>
            <a:r>
              <a:rPr lang="en-US" sz="2600" dirty="0" err="1"/>
              <a:t>hiện</a:t>
            </a:r>
            <a:r>
              <a:rPr lang="en-US" sz="2600" dirty="0"/>
              <a:t> </a:t>
            </a:r>
            <a:r>
              <a:rPr lang="en-US" sz="2600" dirty="0" err="1"/>
              <a:t>trong</a:t>
            </a:r>
            <a:r>
              <a:rPr lang="en-US" sz="2600" dirty="0"/>
              <a:t> </a:t>
            </a:r>
            <a:r>
              <a:rPr lang="en-US" sz="2600" dirty="0" err="1"/>
              <a:t>ba</a:t>
            </a:r>
            <a:r>
              <a:rPr lang="en-US" sz="2600" dirty="0"/>
              <a:t> </a:t>
            </a:r>
            <a:r>
              <a:rPr lang="en-US" sz="2600" dirty="0" err="1"/>
              <a:t>tình</a:t>
            </a:r>
            <a:r>
              <a:rPr lang="en-US" sz="2600" dirty="0"/>
              <a:t> </a:t>
            </a:r>
            <a:r>
              <a:rPr lang="en-US" sz="2600" dirty="0" err="1"/>
              <a:t>huống</a:t>
            </a:r>
            <a:r>
              <a:rPr lang="en-US" sz="2600" dirty="0"/>
              <a:t> ở </a:t>
            </a:r>
            <a:r>
              <a:rPr lang="en-US" sz="2600" dirty="0" err="1"/>
              <a:t>bảng</a:t>
            </a:r>
            <a:r>
              <a:rPr lang="en-US" sz="2600" dirty="0"/>
              <a:t> 1.1.</a:t>
            </a:r>
            <a:endParaRPr lang="en-US" altLang="en-US" sz="2600" dirty="0"/>
          </a:p>
        </p:txBody>
      </p:sp>
      <p:sp>
        <p:nvSpPr>
          <p:cNvPr id="70" name="Text Box 8"/>
          <p:cNvSpPr txBox="1">
            <a:spLocks noChangeArrowheads="1"/>
          </p:cNvSpPr>
          <p:nvPr/>
        </p:nvSpPr>
        <p:spPr bwMode="auto">
          <a:xfrm>
            <a:off x="933594"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1:</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71" name="Text Box 9"/>
          <p:cNvSpPr txBox="1">
            <a:spLocks noChangeArrowheads="1"/>
          </p:cNvSpPr>
          <p:nvPr/>
        </p:nvSpPr>
        <p:spPr bwMode="auto">
          <a:xfrm>
            <a:off x="977046"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a:t>
            </a:r>
            <a:endParaRPr lang="en-US" altLang="en-US" sz="2800" dirty="0">
              <a:solidFill>
                <a:srgbClr val="000000"/>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25.50</a:t>
            </a:r>
            <a:endParaRPr lang="en-US" altLang="en-US" sz="2800" dirty="0">
              <a:solidFill>
                <a:srgbClr val="000000"/>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1 250 (J)  </a:t>
            </a:r>
            <a:endParaRPr lang="en-US" altLang="en-US" sz="2800" dirty="0">
              <a:solidFill>
                <a:srgbClr val="000000"/>
              </a:solidFill>
              <a:latin typeface="Arimo" panose="020B0604020202020204" charset="0"/>
              <a:ea typeface="Arimo" panose="020B0604020202020204" charset="0"/>
              <a:cs typeface="Arimo" panose="020B0604020202020204" charset="0"/>
            </a:endParaRPr>
          </a:p>
        </p:txBody>
      </p:sp>
      <p:pic>
        <p:nvPicPr>
          <p:cNvPr id="2050" name="Picture 2" descr="Homework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847" y="162579"/>
            <a:ext cx="1199496" cy="1199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75380" y="-10156"/>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sp>
        <p:nvSpPr>
          <p:cNvPr id="4" name="Text Box 8"/>
          <p:cNvSpPr txBox="1">
            <a:spLocks noChangeArrowheads="1"/>
          </p:cNvSpPr>
          <p:nvPr/>
        </p:nvSpPr>
        <p:spPr bwMode="auto">
          <a:xfrm>
            <a:off x="4942422"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2:</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5" name="Text Box 9"/>
          <p:cNvSpPr txBox="1">
            <a:spLocks noChangeArrowheads="1"/>
          </p:cNvSpPr>
          <p:nvPr/>
        </p:nvSpPr>
        <p:spPr bwMode="auto">
          <a:xfrm>
            <a:off x="4985874"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a:t>
            </a:r>
            <a:endParaRPr lang="en-US" altLang="en-US" sz="2800" dirty="0">
              <a:solidFill>
                <a:srgbClr val="000000"/>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50.50</a:t>
            </a:r>
            <a:endParaRPr lang="en-US" altLang="en-US" sz="2800" dirty="0">
              <a:solidFill>
                <a:srgbClr val="000000"/>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2 500 (J)  </a:t>
            </a:r>
            <a:endParaRPr lang="en-US" altLang="en-US" sz="2800" dirty="0">
              <a:solidFill>
                <a:srgbClr val="000000"/>
              </a:solidFill>
              <a:latin typeface="Arimo" panose="020B0604020202020204" charset="0"/>
              <a:ea typeface="Arimo" panose="020B0604020202020204" charset="0"/>
              <a:cs typeface="Arimo" panose="020B0604020202020204" charset="0"/>
            </a:endParaRPr>
          </a:p>
        </p:txBody>
      </p:sp>
      <p:sp>
        <p:nvSpPr>
          <p:cNvPr id="6" name="Text Box 8"/>
          <p:cNvSpPr txBox="1">
            <a:spLocks noChangeArrowheads="1"/>
          </p:cNvSpPr>
          <p:nvPr/>
        </p:nvSpPr>
        <p:spPr bwMode="auto">
          <a:xfrm>
            <a:off x="8742897"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3</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7" name="Text Box 9"/>
          <p:cNvSpPr txBox="1">
            <a:spLocks noChangeArrowheads="1"/>
          </p:cNvSpPr>
          <p:nvPr/>
        </p:nvSpPr>
        <p:spPr bwMode="auto">
          <a:xfrm>
            <a:off x="8786349"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a:t>
            </a:r>
            <a:endParaRPr lang="en-US" altLang="en-US" sz="2800" dirty="0">
              <a:solidFill>
                <a:srgbClr val="000000"/>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50.100</a:t>
            </a:r>
            <a:endParaRPr lang="en-US" altLang="en-US" sz="2800" dirty="0">
              <a:solidFill>
                <a:srgbClr val="000000"/>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5 000 (J)  </a:t>
            </a:r>
            <a:endParaRPr lang="en-US" altLang="en-US" sz="2800" dirty="0">
              <a:solidFill>
                <a:srgbClr val="000000"/>
              </a:solidFill>
              <a:latin typeface="Arimo" panose="020B0604020202020204" charset="0"/>
              <a:ea typeface="Arimo" panose="020B0604020202020204" charset="0"/>
              <a:cs typeface="Arimo" panose="020B06040202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89"/>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childTnLst>
                          </p:cTn>
                        </p:par>
                        <p:par>
                          <p:cTn id="12" fill="hold">
                            <p:stCondLst>
                              <p:cond delay="1589"/>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checkerboard(across)">
                                      <p:cBhvr>
                                        <p:cTn id="20" dur="500"/>
                                        <p:tgtEl>
                                          <p:spTgt spid="70"/>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checkerboard(across)">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par>
                          <p:cTn id="30" fill="hold">
                            <p:stCondLst>
                              <p:cond delay="500"/>
                            </p:stCondLst>
                            <p:childTnLst>
                              <p:par>
                                <p:cTn id="31" presetID="5"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par>
                          <p:cTn id="39" fill="hold">
                            <p:stCondLst>
                              <p:cond delay="500"/>
                            </p:stCondLst>
                            <p:childTnLst>
                              <p:par>
                                <p:cTn id="40" presetID="5"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0" grpId="0"/>
      <p:bldP spid="71" grpId="0"/>
      <p:bldP spid="2" grpId="0"/>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extLst>
              <a:ext uri="{28A0092B-C50C-407E-A947-70E740481C1C}">
                <a14:useLocalDpi xmlns:a14="http://schemas.microsoft.com/office/drawing/2010/main" val="0"/>
              </a:ext>
            </a:extLst>
          </a:blip>
          <a:srcRect l="1930" t="1716" r="3160" b="18557"/>
          <a:stretch>
            <a:fillRect/>
          </a:stretch>
        </p:blipFill>
        <p:spPr>
          <a:xfrm>
            <a:off x="109309" y="872412"/>
            <a:ext cx="5937380" cy="5728996"/>
          </a:xfrm>
          <a:prstGeom prst="rect">
            <a:avLst/>
          </a:prstGeom>
        </p:spPr>
      </p:pic>
      <p:grpSp>
        <p:nvGrpSpPr>
          <p:cNvPr id="8" name="Google Shape;3204;p66"/>
          <p:cNvGrpSpPr/>
          <p:nvPr/>
        </p:nvGrpSpPr>
        <p:grpSpPr>
          <a:xfrm>
            <a:off x="6096000" y="937726"/>
            <a:ext cx="473103" cy="473201"/>
            <a:chOff x="7231039" y="1935208"/>
            <a:chExt cx="389492" cy="389573"/>
          </a:xfrm>
        </p:grpSpPr>
        <p:sp>
          <p:nvSpPr>
            <p:cNvPr id="9" name="Google Shape;3205;p66"/>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 name="Google Shape;3206;p66"/>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 name="Google Shape;3207;p66"/>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 name="Google Shape;3208;p66"/>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 name="Google Shape;3209;p66"/>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 name="Google Shape;3210;p66"/>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 name="Google Shape;3211;p66"/>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 name="Google Shape;3212;p66"/>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 name="Google Shape;3213;p66"/>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 name="Google Shape;3214;p66"/>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9" name="Google Shape;3215;p66"/>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 name="Google Shape;3216;p66"/>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 name="Google Shape;3217;p66"/>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 name="Google Shape;3218;p66"/>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 name="Google Shape;3219;p66"/>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 name="Google Shape;3220;p66"/>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25" name="Group 24"/>
          <p:cNvGrpSpPr/>
          <p:nvPr/>
        </p:nvGrpSpPr>
        <p:grpSpPr>
          <a:xfrm>
            <a:off x="270154" y="250619"/>
            <a:ext cx="2807845" cy="577199"/>
            <a:chOff x="5655075" y="2993994"/>
            <a:chExt cx="2383597" cy="870012"/>
          </a:xfrm>
        </p:grpSpPr>
        <p:sp>
          <p:nvSpPr>
            <p:cNvPr id="26" name="Rectangle: Rounded Corners 25"/>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
        <p:nvSpPr>
          <p:cNvPr id="28" name="TextBox 27"/>
          <p:cNvSpPr txBox="1"/>
          <p:nvPr/>
        </p:nvSpPr>
        <p:spPr>
          <a:xfrm>
            <a:off x="6752410" y="872412"/>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có</a:t>
            </a:r>
            <a:r>
              <a:rPr lang="en-US" sz="2800" b="0" dirty="0"/>
              <a:t> </a:t>
            </a:r>
            <a:r>
              <a:rPr lang="en-US" sz="2800" b="0" dirty="0" err="1"/>
              <a:t>khả</a:t>
            </a:r>
            <a:r>
              <a:rPr lang="en-US" sz="2800" b="0" dirty="0"/>
              <a:t> </a:t>
            </a:r>
            <a:r>
              <a:rPr lang="en-US" sz="2800" b="0" dirty="0" err="1"/>
              <a:t>năng</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đó</a:t>
            </a:r>
            <a:r>
              <a:rPr lang="en-US" sz="2800" b="0" dirty="0"/>
              <a:t> </a:t>
            </a:r>
            <a:r>
              <a:rPr lang="en-US" sz="2800" b="0" dirty="0" err="1"/>
              <a:t>có</a:t>
            </a:r>
            <a:r>
              <a:rPr lang="en-US" sz="2800" b="0" dirty="0"/>
              <a:t> </a:t>
            </a:r>
            <a:r>
              <a:rPr lang="en-US" sz="2800" b="0" dirty="0" err="1"/>
              <a:t>năng</a:t>
            </a:r>
            <a:r>
              <a:rPr lang="en-US" sz="2800" b="0" dirty="0"/>
              <a:t> </a:t>
            </a:r>
            <a:r>
              <a:rPr lang="en-US" sz="2800" b="0" dirty="0" err="1"/>
              <a:t>lượng</a:t>
            </a:r>
            <a:endParaRPr lang="en-US" sz="2800" b="0" dirty="0"/>
          </a:p>
        </p:txBody>
      </p:sp>
      <p:grpSp>
        <p:nvGrpSpPr>
          <p:cNvPr id="29" name="Google Shape;3204;p66"/>
          <p:cNvGrpSpPr/>
          <p:nvPr/>
        </p:nvGrpSpPr>
        <p:grpSpPr>
          <a:xfrm>
            <a:off x="6102879" y="2177142"/>
            <a:ext cx="473103" cy="473201"/>
            <a:chOff x="7231039" y="1935208"/>
            <a:chExt cx="389492" cy="389573"/>
          </a:xfrm>
        </p:grpSpPr>
        <p:sp>
          <p:nvSpPr>
            <p:cNvPr id="30" name="Google Shape;3205;p66"/>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 name="Google Shape;3206;p66"/>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 name="Google Shape;3207;p66"/>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 name="Google Shape;3208;p66"/>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 name="Google Shape;3209;p66"/>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5" name="Google Shape;3210;p66"/>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 name="Google Shape;3211;p66"/>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 name="Google Shape;3212;p66"/>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 name="Google Shape;3213;p66"/>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9" name="Google Shape;3214;p66"/>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0" name="Google Shape;3215;p66"/>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1" name="Google Shape;3216;p66"/>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2" name="Google Shape;3217;p66"/>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3" name="Google Shape;3218;p66"/>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4" name="Google Shape;3219;p66"/>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5" name="Google Shape;3220;p66"/>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sp>
        <p:nvSpPr>
          <p:cNvPr id="46" name="TextBox 45"/>
          <p:cNvSpPr txBox="1"/>
          <p:nvPr/>
        </p:nvSpPr>
        <p:spPr>
          <a:xfrm>
            <a:off x="6759289" y="2111828"/>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vật</a:t>
            </a:r>
            <a:r>
              <a:rPr lang="en-US" sz="2800" b="0" dirty="0"/>
              <a:t> </a:t>
            </a:r>
            <a:r>
              <a:rPr lang="en-US" sz="2800" b="0" dirty="0" err="1"/>
              <a:t>khác</a:t>
            </a:r>
            <a:endParaRPr lang="en-US" sz="2800" b="0" dirty="0"/>
          </a:p>
        </p:txBody>
      </p:sp>
      <p:grpSp>
        <p:nvGrpSpPr>
          <p:cNvPr id="47" name="Google Shape;3204;p66"/>
          <p:cNvGrpSpPr/>
          <p:nvPr/>
        </p:nvGrpSpPr>
        <p:grpSpPr>
          <a:xfrm>
            <a:off x="6145313" y="3457147"/>
            <a:ext cx="473103" cy="473201"/>
            <a:chOff x="7231039" y="1935208"/>
            <a:chExt cx="389492" cy="389573"/>
          </a:xfrm>
        </p:grpSpPr>
        <p:sp>
          <p:nvSpPr>
            <p:cNvPr id="48" name="Google Shape;3205;p66"/>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9" name="Google Shape;3206;p66"/>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0" name="Google Shape;3207;p66"/>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1" name="Google Shape;3208;p66"/>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2" name="Google Shape;3209;p66"/>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3" name="Google Shape;3210;p66"/>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4" name="Google Shape;3211;p66"/>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5" name="Google Shape;3212;p66"/>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6" name="Google Shape;3213;p66"/>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7" name="Google Shape;3214;p66"/>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8" name="Google Shape;3215;p66"/>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9" name="Google Shape;3216;p66"/>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0" name="Google Shape;3217;p66"/>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1" name="Google Shape;3218;p66"/>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2" name="Google Shape;3219;p66"/>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3" name="Google Shape;3220;p66"/>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sp>
        <p:nvSpPr>
          <p:cNvPr id="64" name="TextBox 63"/>
          <p:cNvSpPr txBox="1"/>
          <p:nvPr/>
        </p:nvSpPr>
        <p:spPr>
          <a:xfrm>
            <a:off x="6801723" y="3391833"/>
            <a:ext cx="4948178" cy="3062890"/>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a:t>Ở </a:t>
            </a:r>
            <a:r>
              <a:rPr lang="en-US" sz="2800" b="0" dirty="0" err="1"/>
              <a:t>hình</a:t>
            </a:r>
            <a:r>
              <a:rPr lang="en-US" sz="2800" b="0" dirty="0"/>
              <a:t> </a:t>
            </a:r>
            <a:r>
              <a:rPr lang="en-US" sz="2800" b="0" dirty="0" err="1"/>
              <a:t>bên</a:t>
            </a:r>
            <a:r>
              <a:rPr lang="en-US" sz="2800" b="0" dirty="0"/>
              <a:t>: </a:t>
            </a:r>
            <a:r>
              <a:rPr lang="en-US" sz="2800" b="0" dirty="0" err="1"/>
              <a:t>Người</a:t>
            </a:r>
            <a:r>
              <a:rPr lang="en-US" sz="2800" b="0" dirty="0"/>
              <a:t> </a:t>
            </a:r>
            <a:r>
              <a:rPr lang="en-US" sz="2800" b="0" dirty="0" err="1"/>
              <a:t>công</a:t>
            </a:r>
            <a:r>
              <a:rPr lang="en-US" sz="2800" b="0" dirty="0"/>
              <a:t> </a:t>
            </a:r>
            <a:r>
              <a:rPr lang="en-US" sz="2800" b="0" dirty="0" err="1"/>
              <a:t>nhân</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err="1"/>
              <a:t>để</a:t>
            </a:r>
            <a:r>
              <a:rPr lang="en-US" sz="2800" b="0" dirty="0"/>
              <a:t> </a:t>
            </a:r>
            <a:r>
              <a:rPr lang="en-US" sz="2800" b="0" dirty="0" err="1"/>
              <a:t>nâng</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năng</a:t>
            </a:r>
            <a:r>
              <a:rPr lang="en-US" sz="2800" b="0" dirty="0"/>
              <a:t> </a:t>
            </a:r>
            <a:r>
              <a:rPr lang="en-US" sz="2800" b="0" dirty="0" err="1"/>
              <a:t>lượng</a:t>
            </a:r>
            <a:r>
              <a:rPr lang="en-US" sz="2800" b="0" dirty="0"/>
              <a:t> </a:t>
            </a:r>
            <a:r>
              <a:rPr lang="en-US" sz="2800" b="0" dirty="0" err="1"/>
              <a:t>kiện</a:t>
            </a:r>
            <a:r>
              <a:rPr lang="en-US" sz="2800" b="0" dirty="0"/>
              <a:t> </a:t>
            </a:r>
            <a:r>
              <a:rPr lang="en-US" sz="2800" b="0" dirty="0" err="1"/>
              <a:t>hàng</a:t>
            </a:r>
            <a:r>
              <a:rPr lang="en-US" sz="2800" b="0" dirty="0"/>
              <a:t> </a:t>
            </a:r>
            <a:r>
              <a:rPr lang="en-US" sz="2800" b="0" dirty="0" err="1"/>
              <a:t>tăng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người</a:t>
            </a:r>
            <a:r>
              <a:rPr lang="en-US" sz="2800" b="0" dirty="0"/>
              <a:t> </a:t>
            </a:r>
            <a:r>
              <a:rPr lang="en-US" sz="2800" b="0" dirty="0" err="1"/>
              <a:t>cảm</a:t>
            </a:r>
            <a:r>
              <a:rPr lang="en-US" sz="2800" b="0" dirty="0"/>
              <a:t> </a:t>
            </a:r>
            <a:r>
              <a:rPr lang="en-US" sz="2800" b="0" dirty="0" err="1"/>
              <a:t>thấy</a:t>
            </a:r>
            <a:r>
              <a:rPr lang="en-US" sz="2800" b="0" dirty="0"/>
              <a:t> </a:t>
            </a:r>
            <a:r>
              <a:rPr lang="en-US" sz="2800" b="0" dirty="0" err="1"/>
              <a:t>mệt</a:t>
            </a:r>
            <a:r>
              <a:rPr lang="en-US" sz="2800" b="0" dirty="0"/>
              <a:t> </a:t>
            </a:r>
            <a:r>
              <a:rPr lang="en-US" sz="2800" b="0" dirty="0" err="1"/>
              <a:t>mỏi</a:t>
            </a:r>
            <a:r>
              <a:rPr lang="en-US" sz="2800" b="0" dirty="0"/>
              <a:t> do </a:t>
            </a:r>
            <a:r>
              <a:rPr lang="en-US" sz="2800" b="0" dirty="0" err="1"/>
              <a:t>năng</a:t>
            </a:r>
            <a:r>
              <a:rPr lang="en-US" sz="2800" b="0" dirty="0"/>
              <a:t> </a:t>
            </a:r>
            <a:r>
              <a:rPr lang="en-US" sz="2800" b="0" dirty="0" err="1"/>
              <a:t>lượng</a:t>
            </a:r>
            <a:r>
              <a:rPr lang="en-US" sz="2800" b="0" dirty="0"/>
              <a:t> </a:t>
            </a:r>
            <a:r>
              <a:rPr lang="en-US" sz="2800" b="0" dirty="0" err="1"/>
              <a:t>giảm</a:t>
            </a:r>
            <a:endParaRPr lang="en-US" sz="28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3000"/>
                                  </p:iterate>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6" grpId="0"/>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53;p47"/>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a:sym typeface="Arial" panose="020B0604020202020204"/>
            </a:endParaRPr>
          </a:p>
        </p:txBody>
      </p:sp>
      <p:pic>
        <p:nvPicPr>
          <p:cNvPr id="23" name="Picture 2" descr="Forc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p:cNvSpPr txBox="1"/>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panose="020B0604020202020204"/>
              <a:buNone/>
              <a:defRPr sz="6935"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panose="020B0604020202020204"/>
              <a:buNone/>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942690" y="0"/>
            <a:ext cx="861807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lang="en-US" altLang="en-US" sz="2000" b="1" dirty="0">
                <a:solidFill>
                  <a:srgbClr val="FF0000"/>
                </a:solidFill>
                <a:latin typeface="Times New Roman" panose="02020603050405020304" charset="0"/>
                <a:ea typeface="Calibri" panose="020F0502020204030204" pitchFamily="34" charset="0"/>
                <a:cs typeface="Times New Roman" panose="02020603050405020304" charset="0"/>
              </a:rPr>
              <a:t>THẢO LUẬN NHÓM HOÀN THÀNH </a:t>
            </a:r>
            <a:r>
              <a:rPr kumimoji="0" lang="en-US" altLang="en-US" sz="2000" b="1" i="0" u="none" strike="noStrike" cap="none" normalizeH="0" baseline="0" dirty="0">
                <a:ln>
                  <a:noFill/>
                </a:ln>
                <a:solidFill>
                  <a:srgbClr val="FF0000"/>
                </a:solidFill>
                <a:effectLst/>
                <a:latin typeface="Times New Roman" panose="02020603050405020304" charset="0"/>
                <a:ea typeface="Calibri" panose="020F0502020204030204" pitchFamily="34" charset="0"/>
                <a:cs typeface="Times New Roman" panose="02020603050405020304" charset="0"/>
              </a:rPr>
              <a:t>PHIẾU HỌC TẬP SỐ 2</a:t>
            </a:r>
            <a:endParaRPr kumimoji="0" lang="en-US" altLang="en-US" sz="2000" b="0" i="0" u="none" strike="noStrike" cap="none" normalizeH="0" baseline="0" dirty="0">
              <a:ln>
                <a:noFill/>
              </a:ln>
              <a:solidFill>
                <a:srgbClr val="FF0000"/>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1"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000" b="1"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1.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Tính</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mỗi</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người</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nhân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đã</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thực</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hiện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trong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bảng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sau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Có</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những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cách</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nào</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để</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biết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ai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thực</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hiện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nhanh</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hơn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000" b="0" i="0" u="none" strike="noStrike" cap="none" normalizeH="0" baseline="0" dirty="0">
              <a:ln>
                <a:noFill/>
              </a:ln>
              <a:solidFill>
                <a:schemeClr val="tx1"/>
              </a:solidFill>
              <a:effectLst/>
            </a:endParaRPr>
          </a:p>
        </p:txBody>
      </p:sp>
      <p:graphicFrame>
        <p:nvGraphicFramePr>
          <p:cNvPr id="10" name="Table 9"/>
          <p:cNvGraphicFramePr>
            <a:graphicFrameLocks noGrp="1"/>
          </p:cNvGraphicFramePr>
          <p:nvPr/>
        </p:nvGraphicFramePr>
        <p:xfrm>
          <a:off x="942690" y="1085751"/>
          <a:ext cx="8929100" cy="2783344"/>
        </p:xfrm>
        <a:graphic>
          <a:graphicData uri="http://schemas.openxmlformats.org/drawingml/2006/table">
            <a:tbl>
              <a:tblPr firstRow="1" bandRow="1">
                <a:tableStyleId>{5C22544A-7EE6-4342-B048-85BDC9FD1C3A}</a:tableStyleId>
              </a:tblPr>
              <a:tblGrid>
                <a:gridCol w="2232275"/>
                <a:gridCol w="2232275"/>
                <a:gridCol w="2232275"/>
                <a:gridCol w="2232275"/>
              </a:tblGrid>
              <a:tr h="794492">
                <a:tc gridSpan="4">
                  <a:txBody>
                    <a:bodyPr/>
                    <a:lstStyle/>
                    <a:p>
                      <a:pPr algn="ctr"/>
                      <a:r>
                        <a:rPr lang="vi-VN" sz="2000" b="1" i="0" u="none" strike="noStrike" cap="none" dirty="0">
                          <a:solidFill>
                            <a:schemeClr val="bg1"/>
                          </a:solidFill>
                          <a:latin typeface="+mn-lt"/>
                          <a:ea typeface="+mn-ea"/>
                          <a:cs typeface="+mn-cs"/>
                          <a:sym typeface="Arial" panose="020B0604020202020204"/>
                        </a:rPr>
                        <a:t>Trọng lượng mỗi kiện hàng: 45 N </a:t>
                      </a:r>
                      <a:endParaRPr lang="en-US" sz="2000" b="1" i="0" u="none" strike="noStrike" cap="none" dirty="0">
                        <a:solidFill>
                          <a:schemeClr val="bg1"/>
                        </a:solidFill>
                        <a:latin typeface="+mn-lt"/>
                        <a:ea typeface="+mn-ea"/>
                        <a:cs typeface="+mn-cs"/>
                        <a:sym typeface="Arial" panose="020B0604020202020204"/>
                      </a:endParaRPr>
                    </a:p>
                    <a:p>
                      <a:pPr algn="ctr"/>
                      <a:r>
                        <a:rPr lang="vi-VN" sz="2000" b="1" i="0" u="none" strike="noStrike" cap="none" dirty="0">
                          <a:solidFill>
                            <a:schemeClr val="bg1"/>
                          </a:solidFill>
                          <a:latin typeface="+mn-lt"/>
                          <a:ea typeface="+mn-ea"/>
                          <a:cs typeface="+mn-cs"/>
                          <a:sym typeface="Arial" panose="020B0604020202020204"/>
                        </a:rPr>
                        <a:t>Độ cao kiện hàng được đưa l</a:t>
                      </a:r>
                      <a:r>
                        <a:rPr lang="en-US" sz="2000" b="1" i="0" u="none" strike="noStrike" cap="none" dirty="0">
                          <a:solidFill>
                            <a:schemeClr val="bg1"/>
                          </a:solidFill>
                          <a:latin typeface="+mn-lt"/>
                          <a:ea typeface="+mn-ea"/>
                          <a:cs typeface="+mn-cs"/>
                          <a:sym typeface="Arial" panose="020B0604020202020204"/>
                        </a:rPr>
                        <a:t>ê</a:t>
                      </a:r>
                      <a:r>
                        <a:rPr lang="vi-VN" sz="2000" b="1" i="0" u="none" strike="noStrike" cap="none" dirty="0">
                          <a:solidFill>
                            <a:schemeClr val="bg1"/>
                          </a:solidFill>
                          <a:latin typeface="+mn-lt"/>
                          <a:ea typeface="+mn-ea"/>
                          <a:cs typeface="+mn-cs"/>
                          <a:sym typeface="Arial" panose="020B0604020202020204"/>
                        </a:rPr>
                        <a:t>n: 1,2 m</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6177">
                <a:tc>
                  <a:txBody>
                    <a:bodyPr/>
                    <a:lstStyle/>
                    <a:p>
                      <a:pPr algn="ctr"/>
                      <a:r>
                        <a:rPr lang="en-US" sz="2000" b="1" i="0" u="none" strike="noStrike" cap="none" dirty="0" err="1">
                          <a:solidFill>
                            <a:schemeClr val="bg1"/>
                          </a:solidFill>
                          <a:latin typeface="+mn-lt"/>
                          <a:ea typeface="+mn-ea"/>
                          <a:cs typeface="+mn-cs"/>
                          <a:sym typeface="Arial" panose="020B0604020202020204"/>
                        </a:rPr>
                        <a:t>Công</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nhân</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panose="020B0604020202020204"/>
                      </a:pPr>
                      <a:r>
                        <a:rPr lang="en-US" sz="2000" b="1" i="0" u="none" strike="noStrike" cap="none" dirty="0" err="1">
                          <a:solidFill>
                            <a:schemeClr val="bg1"/>
                          </a:solidFill>
                          <a:latin typeface="+mn-lt"/>
                          <a:ea typeface="+mn-ea"/>
                          <a:cs typeface="+mn-cs"/>
                          <a:sym typeface="Arial" panose="020B0604020202020204"/>
                        </a:rPr>
                        <a:t>Số</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kiện</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hàng</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được</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nâng</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panose="020B0604020202020204"/>
                      </a:pPr>
                      <a:r>
                        <a:rPr lang="en-US" sz="2000" b="1" i="0" u="none" strike="noStrike" cap="none" dirty="0" err="1">
                          <a:solidFill>
                            <a:schemeClr val="bg1"/>
                          </a:solidFill>
                          <a:latin typeface="+mn-lt"/>
                          <a:ea typeface="+mn-ea"/>
                          <a:cs typeface="+mn-cs"/>
                          <a:sym typeface="Arial" panose="020B0604020202020204"/>
                        </a:rPr>
                        <a:t>Công</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thực</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hiện</a:t>
                      </a:r>
                      <a:r>
                        <a:rPr lang="en-US" sz="2000" b="1" i="0" u="none" strike="noStrike" cap="none" dirty="0">
                          <a:solidFill>
                            <a:schemeClr val="bg1"/>
                          </a:solidFill>
                          <a:latin typeface="+mn-lt"/>
                          <a:ea typeface="+mn-ea"/>
                          <a:cs typeface="+mn-cs"/>
                          <a:sym typeface="Arial" panose="020B0604020202020204"/>
                        </a:rPr>
                        <a:t> (J)</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panose="020B0604020202020204"/>
                      </a:pPr>
                      <a:r>
                        <a:rPr lang="en-US" sz="2000" b="1" i="0" u="none" strike="noStrike" cap="none" dirty="0" err="1">
                          <a:solidFill>
                            <a:schemeClr val="bg1"/>
                          </a:solidFill>
                          <a:latin typeface="+mn-lt"/>
                          <a:ea typeface="+mn-ea"/>
                          <a:cs typeface="+mn-cs"/>
                          <a:sym typeface="Arial" panose="020B0604020202020204"/>
                        </a:rPr>
                        <a:t>Thời</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gian</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nâng</a:t>
                      </a:r>
                      <a:r>
                        <a:rPr lang="en-US" sz="2000" b="1" i="0" u="none" strike="noStrike" cap="none" dirty="0">
                          <a:solidFill>
                            <a:schemeClr val="bg1"/>
                          </a:solidFill>
                          <a:latin typeface="+mn-lt"/>
                          <a:ea typeface="+mn-ea"/>
                          <a:cs typeface="+mn-cs"/>
                          <a:sym typeface="Arial" panose="020B0604020202020204"/>
                        </a:rPr>
                        <a:t> (s)</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r>
              <a:tr h="653029">
                <a:tc>
                  <a:txBody>
                    <a:bodyPr/>
                    <a:lstStyle/>
                    <a:p>
                      <a:pPr algn="ctr"/>
                      <a:r>
                        <a:rPr lang="en-US" sz="2000" b="0" i="0" u="none" strike="noStrike" cap="none" dirty="0" err="1">
                          <a:solidFill>
                            <a:srgbClr val="000000"/>
                          </a:solidFill>
                          <a:latin typeface="+mn-lt"/>
                          <a:ea typeface="+mn-ea"/>
                          <a:cs typeface="+mn-cs"/>
                          <a:sym typeface="Arial" panose="020B0604020202020204"/>
                        </a:rPr>
                        <a:t>Công</a:t>
                      </a:r>
                      <a:r>
                        <a:rPr lang="en-US" sz="2000" b="0" i="0" u="none" strike="noStrike" cap="none" dirty="0">
                          <a:solidFill>
                            <a:srgbClr val="000000"/>
                          </a:solidFill>
                          <a:latin typeface="+mn-lt"/>
                          <a:ea typeface="+mn-ea"/>
                          <a:cs typeface="+mn-cs"/>
                          <a:sym typeface="Arial" panose="020B0604020202020204"/>
                        </a:rPr>
                        <a:t> </a:t>
                      </a:r>
                      <a:r>
                        <a:rPr lang="en-US" sz="2000" b="0" i="0" u="none" strike="noStrike" cap="none" dirty="0" err="1">
                          <a:solidFill>
                            <a:srgbClr val="000000"/>
                          </a:solidFill>
                          <a:latin typeface="+mn-lt"/>
                          <a:ea typeface="+mn-ea"/>
                          <a:cs typeface="+mn-cs"/>
                          <a:sym typeface="Arial" panose="020B0604020202020204"/>
                        </a:rPr>
                        <a:t>nhân</a:t>
                      </a:r>
                      <a:r>
                        <a:rPr lang="en-US" sz="2000" b="0" i="0" u="none" strike="noStrike" cap="none" dirty="0">
                          <a:solidFill>
                            <a:srgbClr val="000000"/>
                          </a:solidFill>
                          <a:latin typeface="+mn-lt"/>
                          <a:ea typeface="+mn-ea"/>
                          <a:cs typeface="+mn-cs"/>
                          <a:sym typeface="Arial" panose="020B0604020202020204"/>
                        </a:rPr>
                        <a:t> 1</a:t>
                      </a:r>
                      <a:endParaRPr lang="en-US" sz="20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panose="020B0604020202020204"/>
                        </a:rPr>
                        <a:t>7</a:t>
                      </a:r>
                      <a:endParaRPr lang="en-US" sz="20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panose="020B0604020202020204"/>
                      </a:pPr>
                      <a:r>
                        <a:rPr lang="en-US" altLang="en-US" sz="2000" b="0" i="0" u="none" strike="noStrike" cap="none" dirty="0">
                          <a:solidFill>
                            <a:srgbClr val="000000"/>
                          </a:solidFill>
                          <a:latin typeface="+mn-lt"/>
                          <a:ea typeface="+mn-ea"/>
                          <a:cs typeface="+mn-cs"/>
                          <a:sym typeface="Arial" panose="020B0604020202020204"/>
                        </a:rPr>
                        <a:t>A</a:t>
                      </a:r>
                      <a:r>
                        <a:rPr lang="en-US" altLang="en-US" sz="2000" b="0" i="0" u="none" strike="noStrike" cap="none" baseline="-25000" dirty="0">
                          <a:solidFill>
                            <a:srgbClr val="000000"/>
                          </a:solidFill>
                          <a:latin typeface="+mn-lt"/>
                          <a:ea typeface="+mn-ea"/>
                          <a:cs typeface="+mn-cs"/>
                          <a:sym typeface="Arial" panose="020B0604020202020204"/>
                        </a:rPr>
                        <a:t>1</a:t>
                      </a:r>
                      <a:r>
                        <a:rPr lang="en-US" altLang="en-US" sz="2000" b="0" i="0" u="none" strike="noStrike" cap="none" baseline="0" dirty="0">
                          <a:solidFill>
                            <a:srgbClr val="000000"/>
                          </a:solidFill>
                          <a:latin typeface="+mn-lt"/>
                          <a:ea typeface="+mn-ea"/>
                          <a:cs typeface="+mn-cs"/>
                          <a:sym typeface="Arial" panose="020B0604020202020204"/>
                        </a:rPr>
                        <a:t> = ?</a:t>
                      </a:r>
                      <a:endParaRPr lang="en-US" sz="20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panose="020B0604020202020204"/>
                        </a:rPr>
                        <a:t>90</a:t>
                      </a:r>
                      <a:endParaRPr lang="en-US" sz="20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r>
              <a:tr h="6196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b="0" i="0" u="none" strike="noStrike" cap="none" dirty="0" err="1">
                          <a:solidFill>
                            <a:srgbClr val="000000"/>
                          </a:solidFill>
                          <a:latin typeface="+mn-lt"/>
                          <a:ea typeface="+mn-ea"/>
                          <a:cs typeface="+mn-cs"/>
                          <a:sym typeface="Arial" panose="020B0604020202020204"/>
                        </a:rPr>
                        <a:t>Công</a:t>
                      </a:r>
                      <a:r>
                        <a:rPr lang="en-US" sz="2000" b="0" i="0" u="none" strike="noStrike" cap="none" dirty="0">
                          <a:solidFill>
                            <a:srgbClr val="000000"/>
                          </a:solidFill>
                          <a:latin typeface="+mn-lt"/>
                          <a:ea typeface="+mn-ea"/>
                          <a:cs typeface="+mn-cs"/>
                          <a:sym typeface="Arial" panose="020B0604020202020204"/>
                        </a:rPr>
                        <a:t> </a:t>
                      </a:r>
                      <a:r>
                        <a:rPr lang="en-US" sz="2000" b="0" i="0" u="none" strike="noStrike" cap="none" dirty="0" err="1">
                          <a:solidFill>
                            <a:srgbClr val="000000"/>
                          </a:solidFill>
                          <a:latin typeface="+mn-lt"/>
                          <a:ea typeface="+mn-ea"/>
                          <a:cs typeface="+mn-cs"/>
                          <a:sym typeface="Arial" panose="020B0604020202020204"/>
                        </a:rPr>
                        <a:t>nhân</a:t>
                      </a:r>
                      <a:r>
                        <a:rPr lang="en-US" sz="2000" b="0" i="0" u="none" strike="noStrike" cap="none" dirty="0">
                          <a:solidFill>
                            <a:srgbClr val="000000"/>
                          </a:solidFill>
                          <a:latin typeface="+mn-lt"/>
                          <a:ea typeface="+mn-ea"/>
                          <a:cs typeface="+mn-cs"/>
                          <a:sym typeface="Arial" panose="020B0604020202020204"/>
                        </a:rPr>
                        <a:t> 2</a:t>
                      </a:r>
                      <a:endParaRPr lang="en-US" sz="20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panose="020B0604020202020204"/>
                        </a:rPr>
                        <a:t>10</a:t>
                      </a:r>
                      <a:endParaRPr lang="en-US" sz="20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panose="020B0604020202020204"/>
                      </a:pPr>
                      <a:r>
                        <a:rPr lang="en-US" altLang="en-US" sz="2000" b="0" i="0" u="none" strike="noStrike" cap="none" dirty="0">
                          <a:solidFill>
                            <a:srgbClr val="000000"/>
                          </a:solidFill>
                          <a:latin typeface="+mn-lt"/>
                          <a:ea typeface="+mn-ea"/>
                          <a:cs typeface="+mn-cs"/>
                          <a:sym typeface="Arial" panose="020B0604020202020204"/>
                        </a:rPr>
                        <a:t>A</a:t>
                      </a:r>
                      <a:r>
                        <a:rPr lang="en-US" altLang="en-US" sz="2000" b="0" i="0" u="none" strike="noStrike" cap="none" baseline="-25000" dirty="0">
                          <a:solidFill>
                            <a:srgbClr val="000000"/>
                          </a:solidFill>
                          <a:latin typeface="+mn-lt"/>
                          <a:ea typeface="+mn-ea"/>
                          <a:cs typeface="+mn-cs"/>
                          <a:sym typeface="Arial" panose="020B0604020202020204"/>
                        </a:rPr>
                        <a:t>2</a:t>
                      </a:r>
                      <a:r>
                        <a:rPr lang="en-US" altLang="en-US" sz="2000" b="0" i="0" u="none" strike="noStrike" cap="none" baseline="0" dirty="0">
                          <a:solidFill>
                            <a:srgbClr val="000000"/>
                          </a:solidFill>
                          <a:latin typeface="+mn-lt"/>
                          <a:ea typeface="+mn-ea"/>
                          <a:cs typeface="+mn-cs"/>
                          <a:sym typeface="Arial" panose="020B0604020202020204"/>
                        </a:rPr>
                        <a:t> = ?</a:t>
                      </a:r>
                      <a:endParaRPr lang="en-US" sz="20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panose="020B0604020202020204"/>
                        </a:rPr>
                        <a:t>120</a:t>
                      </a:r>
                      <a:endParaRPr lang="en-US" sz="20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r>
            </a:tbl>
          </a:graphicData>
        </a:graphic>
      </p:graphicFrame>
      <p:sp>
        <p:nvSpPr>
          <p:cNvPr id="11" name="Rectangle 1"/>
          <p:cNvSpPr>
            <a:spLocks noChangeArrowheads="1"/>
          </p:cNvSpPr>
          <p:nvPr/>
        </p:nvSpPr>
        <p:spPr bwMode="auto">
          <a:xfrm>
            <a:off x="643422" y="3939183"/>
            <a:ext cx="1061901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1"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000" b="1"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2.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suất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là</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gì</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Nêu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biểu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thức</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tính</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suất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1"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000" b="1"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3.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1"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a.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Tính</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suất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của</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mỗi</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nhân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trong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bảng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1.2.</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1"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b.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Cần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cấu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trong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hình</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1.3a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tác</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dụng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lực</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kéo</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25 000 N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để</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kéo</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thùng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hàng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lên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cao</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12 m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trong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1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phút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Tính</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và</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suất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của</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lực</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kéo</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đó</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1"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000" b="1"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4.</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Nếu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một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đầu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xe</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lửa</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có</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suất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12.000 kW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thì</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suất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này</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bằng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bao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nhiêu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mã</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lực</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000" b="1"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000" b="1"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5.</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Kilooát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giờ</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là</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đơn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vị</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đo</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của</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Một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kilôoát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giờ</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là</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của</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một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thiết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bị</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có</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suất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một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kilôoát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hoạt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động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trong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một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giờ</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Một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kilôoát</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giờ</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bằng</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bao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nhiêu</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000" b="0" i="0" u="none" strike="noStrike" cap="none" normalizeH="0" baseline="0" dirty="0" err="1">
                <a:ln>
                  <a:noFill/>
                </a:ln>
                <a:solidFill>
                  <a:schemeClr val="tx1"/>
                </a:solidFill>
                <a:effectLst/>
                <a:latin typeface="Times New Roman" panose="02020603050405020304" charset="0"/>
                <a:ea typeface="Calibri" panose="020F0502020204030204" pitchFamily="34" charset="0"/>
                <a:cs typeface="Times New Roman" panose="02020603050405020304" charset="0"/>
              </a:rPr>
              <a:t>jun</a:t>
            </a:r>
            <a:r>
              <a:rPr kumimoji="0" lang="en-US" altLang="en-US" sz="2000" b="0" i="0" u="none" strike="noStrike" cap="none" normalizeH="0" baseline="0" dirty="0">
                <a:ln>
                  <a:noFill/>
                </a:ln>
                <a:solidFill>
                  <a:schemeClr val="tx1"/>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2" name="Picture 11"/>
          <p:cNvPicPr>
            <a:picLocks noChangeAspect="1"/>
          </p:cNvPicPr>
          <p:nvPr/>
        </p:nvPicPr>
        <p:blipFill rotWithShape="1">
          <a:blip r:embed="rId1">
            <a:extLst>
              <a:ext uri="{28A0092B-C50C-407E-A947-70E740481C1C}">
                <a14:useLocalDpi xmlns:a14="http://schemas.microsoft.com/office/drawing/2010/main" val="0"/>
              </a:ext>
            </a:extLst>
          </a:blip>
          <a:srcRect l="1930" t="1716" r="3160" b="18557"/>
          <a:stretch>
            <a:fillRect/>
          </a:stretch>
        </p:blipFill>
        <p:spPr>
          <a:xfrm>
            <a:off x="10083283" y="1015663"/>
            <a:ext cx="2170922" cy="29235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6627094" y="1246989"/>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a:t>
            </a:r>
            <a:endParaRPr lang="en-US" altLang="en-US" sz="2800"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4" name="Text Box 9"/>
          <p:cNvSpPr txBox="1">
            <a:spLocks noChangeArrowheads="1"/>
          </p:cNvSpPr>
          <p:nvPr/>
        </p:nvSpPr>
        <p:spPr bwMode="auto">
          <a:xfrm>
            <a:off x="7761567" y="1876848"/>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a:t>
            </a:r>
            <a:endParaRPr lang="en-US" altLang="en-US" sz="2800" dirty="0">
              <a:solidFill>
                <a:srgbClr val="003C47"/>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7.45.1,2</a:t>
            </a:r>
            <a:endParaRPr lang="en-US" altLang="en-US" sz="2800" dirty="0">
              <a:solidFill>
                <a:srgbClr val="003C47"/>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378 (J)  </a:t>
            </a:r>
            <a:endParaRPr lang="en-US" altLang="en-US" sz="2800" dirty="0">
              <a:solidFill>
                <a:srgbClr val="003C47"/>
              </a:solidFill>
              <a:latin typeface="Arimo" panose="020B0604020202020204" charset="0"/>
              <a:ea typeface="Arimo" panose="020B0604020202020204" charset="0"/>
              <a:cs typeface="Arimo" panose="020B0604020202020204" charset="0"/>
            </a:endParaRPr>
          </a:p>
        </p:txBody>
      </p:sp>
      <p:sp>
        <p:nvSpPr>
          <p:cNvPr id="5" name="Text Box 8"/>
          <p:cNvSpPr txBox="1">
            <a:spLocks noChangeArrowheads="1"/>
          </p:cNvSpPr>
          <p:nvPr/>
        </p:nvSpPr>
        <p:spPr bwMode="auto">
          <a:xfrm>
            <a:off x="6543007"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8" name="Text Box 8"/>
          <p:cNvSpPr txBox="1">
            <a:spLocks noChangeArrowheads="1"/>
          </p:cNvSpPr>
          <p:nvPr/>
        </p:nvSpPr>
        <p:spPr bwMode="auto">
          <a:xfrm>
            <a:off x="6627094" y="3946905"/>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2: </a:t>
            </a:r>
            <a:endParaRPr lang="en-US" altLang="en-US" sz="2800"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14" name="Text Box 9"/>
          <p:cNvSpPr txBox="1">
            <a:spLocks noChangeArrowheads="1"/>
          </p:cNvSpPr>
          <p:nvPr/>
        </p:nvSpPr>
        <p:spPr bwMode="auto">
          <a:xfrm>
            <a:off x="7761567" y="4576764"/>
            <a:ext cx="24554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a:t>
            </a:r>
            <a:endParaRPr lang="en-US" altLang="en-US" sz="2800" dirty="0">
              <a:solidFill>
                <a:srgbClr val="003C47"/>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10.45.1,2</a:t>
            </a:r>
            <a:endParaRPr lang="en-US" altLang="en-US" sz="2800" dirty="0">
              <a:solidFill>
                <a:srgbClr val="003C47"/>
              </a:solidFill>
              <a:latin typeface="Arimo" panose="020B0604020202020204" charset="0"/>
              <a:ea typeface="Arimo" panose="020B0604020202020204" charset="0"/>
              <a:cs typeface="Arimo" panose="020B0604020202020204" charset="0"/>
            </a:endParaRP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540 (J)  </a:t>
            </a:r>
            <a:endParaRPr lang="en-US" altLang="en-US" sz="2800" dirty="0">
              <a:solidFill>
                <a:srgbClr val="003C47"/>
              </a:solidFill>
              <a:latin typeface="Arimo" panose="020B0604020202020204" charset="0"/>
              <a:ea typeface="Arimo" panose="020B0604020202020204" charset="0"/>
              <a:cs typeface="Arimo" panose="020B0604020202020204" charset="0"/>
            </a:endParaRPr>
          </a:p>
        </p:txBody>
      </p:sp>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l="1930" t="1716" r="3160" b="18557"/>
          <a:stretch>
            <a:fillRect/>
          </a:stretch>
        </p:blipFill>
        <p:spPr>
          <a:xfrm>
            <a:off x="603089" y="1125926"/>
            <a:ext cx="5492911" cy="5300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910580" y="614644"/>
            <a:ext cx="9603412" cy="10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buFontTx/>
              <a:buNone/>
              <a:defRPr sz="2800">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nSpc>
                <a:spcPct val="120000"/>
              </a:lnSpc>
            </a:pPr>
            <a:r>
              <a:rPr lang="en-US" b="1" dirty="0" err="1"/>
              <a:t>Tốc</a:t>
            </a:r>
            <a:r>
              <a:rPr lang="en-US" b="1" dirty="0"/>
              <a:t> </a:t>
            </a:r>
            <a:r>
              <a:rPr lang="en-US" b="1" dirty="0" err="1"/>
              <a:t>độ</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a:t>
            </a:r>
            <a:r>
              <a:rPr lang="en-US" b="1" dirty="0" err="1"/>
              <a:t>phụ</a:t>
            </a:r>
            <a:r>
              <a:rPr lang="en-US" b="1" dirty="0"/>
              <a:t> </a:t>
            </a:r>
            <a:r>
              <a:rPr lang="en-US" b="1" dirty="0" err="1"/>
              <a:t>thuộc</a:t>
            </a:r>
            <a:r>
              <a:rPr lang="en-US" b="1" dirty="0"/>
              <a:t> </a:t>
            </a:r>
            <a:r>
              <a:rPr lang="en-US" b="1" dirty="0" err="1"/>
              <a:t>vào</a:t>
            </a:r>
            <a:r>
              <a:rPr lang="en-US" b="1" dirty="0"/>
              <a:t> </a:t>
            </a:r>
            <a:r>
              <a:rPr lang="en-US" b="1" dirty="0" err="1"/>
              <a:t>công</a:t>
            </a:r>
            <a:r>
              <a:rPr lang="en-US" b="1" dirty="0"/>
              <a:t> </a:t>
            </a:r>
            <a:r>
              <a:rPr lang="en-US" b="1" dirty="0" err="1"/>
              <a:t>thực</a:t>
            </a:r>
            <a:r>
              <a:rPr lang="en-US" b="1" dirty="0"/>
              <a:t> </a:t>
            </a:r>
            <a:r>
              <a:rPr lang="en-US" b="1" dirty="0" err="1"/>
              <a:t>hiện</a:t>
            </a:r>
            <a:r>
              <a:rPr lang="en-US" b="1" dirty="0"/>
              <a:t> </a:t>
            </a:r>
            <a:r>
              <a:rPr lang="en-US" b="1" dirty="0" err="1"/>
              <a:t>và</a:t>
            </a:r>
            <a:r>
              <a:rPr lang="en-US" b="1" dirty="0"/>
              <a:t> </a:t>
            </a:r>
            <a:r>
              <a:rPr lang="en-US" b="1" dirty="0" err="1"/>
              <a:t>thời</a:t>
            </a:r>
            <a:r>
              <a:rPr lang="en-US" b="1" dirty="0"/>
              <a:t> </a:t>
            </a:r>
            <a:r>
              <a:rPr lang="en-US" b="1" dirty="0" err="1"/>
              <a:t>gian</a:t>
            </a:r>
            <a:r>
              <a:rPr lang="en-US" b="1" dirty="0"/>
              <a:t> </a:t>
            </a:r>
            <a:r>
              <a:rPr lang="en-US" b="1" dirty="0" err="1"/>
              <a:t>thực</a:t>
            </a:r>
            <a:r>
              <a:rPr lang="en-US" b="1" dirty="0"/>
              <a:t> </a:t>
            </a:r>
            <a:r>
              <a:rPr lang="en-US" b="1" dirty="0" err="1"/>
              <a:t>hiện</a:t>
            </a:r>
            <a:r>
              <a:rPr lang="en-US" b="1" dirty="0"/>
              <a:t> </a:t>
            </a:r>
            <a:r>
              <a:rPr lang="en-US" b="1" dirty="0" err="1"/>
              <a:t>công</a:t>
            </a:r>
            <a:endParaRPr lang="en-US" altLang="en-US" b="1" dirty="0"/>
          </a:p>
        </p:txBody>
      </p:sp>
      <p:sp>
        <p:nvSpPr>
          <p:cNvPr id="4" name="Text Box 9"/>
          <p:cNvSpPr txBox="1">
            <a:spLocks noChangeArrowheads="1"/>
          </p:cNvSpPr>
          <p:nvPr/>
        </p:nvSpPr>
        <p:spPr bwMode="auto">
          <a:xfrm>
            <a:off x="847584" y="2183898"/>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1: </a:t>
            </a:r>
            <a:r>
              <a:rPr lang="vi-VN" b="0" dirty="0"/>
              <a:t>Trong cùng một thời gian làm, ai thực hiện được công nhiều hơn thì người đó làm nhanh hơn.</a:t>
            </a:r>
            <a:endParaRPr lang="en-US" altLang="en-US" b="0" dirty="0"/>
          </a:p>
        </p:txBody>
      </p:sp>
      <p:sp>
        <p:nvSpPr>
          <p:cNvPr id="5" name="Text Box 8"/>
          <p:cNvSpPr txBox="1">
            <a:spLocks noChangeArrowheads="1"/>
          </p:cNvSpPr>
          <p:nvPr/>
        </p:nvSpPr>
        <p:spPr bwMode="auto">
          <a:xfrm>
            <a:off x="459448"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b.</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l="1930" t="1716" r="3160" b="18557"/>
          <a:stretch>
            <a:fillRect/>
          </a:stretch>
        </p:blipFill>
        <p:spPr>
          <a:xfrm>
            <a:off x="6471584" y="1137864"/>
            <a:ext cx="5492911" cy="5300126"/>
          </a:xfrm>
          <a:prstGeom prst="rect">
            <a:avLst/>
          </a:prstGeom>
        </p:spPr>
      </p:pic>
      <p:sp>
        <p:nvSpPr>
          <p:cNvPr id="2" name="Text Box 9"/>
          <p:cNvSpPr txBox="1">
            <a:spLocks noChangeArrowheads="1"/>
          </p:cNvSpPr>
          <p:nvPr/>
        </p:nvSpPr>
        <p:spPr bwMode="auto">
          <a:xfrm>
            <a:off x="868536" y="4193090"/>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2: </a:t>
            </a:r>
            <a:r>
              <a:rPr lang="vi-VN" b="0" dirty="0"/>
              <a:t>Trong cùng một việc làm, ai thực hiện ít thời gian hơn thì người đó làm nhanh hơn.</a:t>
            </a:r>
            <a:endParaRPr lang="en-US" alt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p:cNvGrpSpPr/>
          <p:nvPr/>
        </p:nvGrpSpPr>
        <p:grpSpPr>
          <a:xfrm>
            <a:off x="428748" y="486952"/>
            <a:ext cx="2692130" cy="809964"/>
            <a:chOff x="5655075" y="2993994"/>
            <a:chExt cx="3532573" cy="870012"/>
          </a:xfrm>
        </p:grpSpPr>
        <p:sp>
          <p:nvSpPr>
            <p:cNvPr id="3" name="Rectangle: Rounded Corners 2"/>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p:cNvSpPr txBox="1"/>
            <p:nvPr/>
          </p:nvSpPr>
          <p:spPr>
            <a:xfrm>
              <a:off x="5782315" y="3099078"/>
              <a:ext cx="3405333" cy="628128"/>
            </a:xfrm>
            <a:prstGeom prst="rect">
              <a:avLst/>
            </a:prstGeom>
            <a:noFill/>
          </p:spPr>
          <p:txBody>
            <a:bodyPr wrap="square">
              <a:spAutoFit/>
            </a:bodyPr>
            <a:lstStyle/>
            <a:p>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Black" panose="020B0A03050000020004" pitchFamily="34" charset="0"/>
              </a:endParaRPr>
            </a:p>
          </p:txBody>
        </p:sp>
      </p:grpSp>
      <p:sp>
        <p:nvSpPr>
          <p:cNvPr id="10" name="TextBox 9"/>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p:cNvGrpSpPr/>
          <p:nvPr/>
        </p:nvGrpSpPr>
        <p:grpSpPr>
          <a:xfrm>
            <a:off x="595907" y="3655111"/>
            <a:ext cx="2082913" cy="1237982"/>
            <a:chOff x="5655075" y="2224678"/>
            <a:chExt cx="2600375" cy="1866010"/>
          </a:xfrm>
        </p:grpSpPr>
        <p:sp>
          <p:nvSpPr>
            <p:cNvPr id="13" name="Rectangle: Rounded Corners 12"/>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mc:AlternateContent xmlns:mc="http://schemas.openxmlformats.org/markup-compatibility/2006">
          <mc:Choice xmlns:a14="http://schemas.microsoft.com/office/drawing/2010/main" Requires="a14">
            <p:sp>
              <p:nvSpPr>
                <p:cNvPr id="14" name="TextBox 13"/>
                <p:cNvSpPr txBox="1"/>
                <p:nvPr/>
              </p:nvSpPr>
              <p:spPr>
                <a:xfrm>
                  <a:off x="6002125" y="2237650"/>
                  <a:ext cx="215896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p:sp>
              <p:nvSpPr>
                <p:cNvPr id="14" name="TextBox 13"/>
                <p:cNvSpPr txBox="1">
                  <a:spLocks noRot="1" noChangeAspect="1" noMove="1" noResize="1" noEditPoints="1" noAdjustHandles="1" noChangeArrowheads="1" noChangeShapeType="1" noTextEdit="1"/>
                </p:cNvSpPr>
                <p:nvPr/>
              </p:nvSpPr>
              <p:spPr>
                <a:xfrm>
                  <a:off x="6002125" y="2237650"/>
                  <a:ext cx="2158969" cy="1777554"/>
                </a:xfrm>
                <a:prstGeom prst="rect">
                  <a:avLst/>
                </a:prstGeom>
                <a:blipFill rotWithShape="1">
                  <a:blip r:embed="rId1"/>
                </a:blipFill>
              </p:spPr>
              <p:txBody>
                <a:bodyPr/>
                <a:lstStyle/>
                <a:p>
                  <a:r>
                    <a:rPr lang="en-US" altLang="en-US">
                      <a:noFill/>
                    </a:rPr>
                    <a:t> </a:t>
                  </a:r>
                </a:p>
              </p:txBody>
            </p:sp>
          </mc:Fallback>
        </mc:AlternateContent>
      </p:grpSp>
      <p:sp>
        <p:nvSpPr>
          <p:cNvPr id="15" name="Text Box 17"/>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35865"/>
              </a:solidFill>
              <a:effectLst/>
              <a:uLnTx/>
              <a:uFillTx/>
              <a:latin typeface="Arial" panose="020B0604020202020204"/>
              <a:ea typeface="+mn-ea"/>
              <a:cs typeface="+mn-cs"/>
            </a:endParaRPr>
          </a:p>
        </p:txBody>
      </p:sp>
      <mc:AlternateContent xmlns:mc="http://schemas.openxmlformats.org/markup-compatibility/2006">
        <mc:Choice xmlns:a14="http://schemas.microsoft.com/office/drawing/2010/main" Requires="a14">
          <p:sp>
            <p:nvSpPr>
              <p:cNvPr id="18" name="Text Box 51"/>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a:latin typeface="Cambria Math" panose="02040503050406030204" pitchFamily="18" charset="0"/>
                          </a:rPr>
                          <m:t>1</m:t>
                        </m:r>
                        <m:r>
                          <m:rPr>
                            <m:nor/>
                          </m:rPr>
                          <a:rPr lang="en-US" dirty="0">
                            <a:latin typeface="Cambria Math" panose="02040503050406030204" pitchFamily="18" charset="0"/>
                          </a:rPr>
                          <m:t>J</m:t>
                        </m:r>
                      </m:num>
                      <m:den>
                        <m:r>
                          <m:rPr>
                            <m:nor/>
                          </m:rPr>
                          <a:rPr lang="en-US" dirty="0">
                            <a:latin typeface="Cambria Math" panose="02040503050406030204" pitchFamily="18" charset="0"/>
                          </a:rPr>
                          <m:t>1</m:t>
                        </m:r>
                        <m:r>
                          <m:rPr>
                            <m:nor/>
                          </m:rPr>
                          <a:rPr lang="en-US" dirty="0">
                            <a:latin typeface="Cambria Math" panose="02040503050406030204" pitchFamily="18" charset="0"/>
                          </a:rPr>
                          <m:t>s</m:t>
                        </m:r>
                      </m:den>
                    </m:f>
                  </m:oMath>
                </a14:m>
                <a:endParaRPr lang="en-US" altLang="en-US" dirty="0"/>
              </a:p>
            </p:txBody>
          </p:sp>
        </mc:Choice>
        <mc:Fallback>
          <p:sp>
            <p:nvSpPr>
              <p:cNvPr id="18" name="Text Box 51"/>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rotWithShape="1">
                <a:blip r:embed="rId2"/>
                <a:stretch>
                  <a:fillRect l="-7" t="-74" b="15"/>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605"/>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105"/>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p:cNvPicPr>
            <a:picLocks noChangeAspect="1"/>
          </p:cNvPicPr>
          <p:nvPr/>
        </p:nvPicPr>
        <p:blipFill>
          <a:blip r:embed="rId1"/>
          <a:stretch>
            <a:fillRect/>
          </a:stretch>
        </p:blipFill>
        <p:spPr>
          <a:xfrm rot="9159395">
            <a:off x="5666988" y="2655970"/>
            <a:ext cx="685896" cy="714475"/>
          </a:xfrm>
          <a:prstGeom prst="rect">
            <a:avLst/>
          </a:prstGeom>
        </p:spPr>
      </p:pic>
      <p:sp>
        <p:nvSpPr>
          <p:cNvPr id="11" name="TextBox 8"/>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p:cNvPicPr>
            <a:picLocks noChangeAspect="1"/>
          </p:cNvPicPr>
          <p:nvPr/>
        </p:nvPicPr>
        <p:blipFill>
          <a:blip r:embed="rId1"/>
          <a:stretch>
            <a:fillRect/>
          </a:stretch>
        </p:blipFill>
        <p:spPr>
          <a:xfrm rot="9159395">
            <a:off x="5666988" y="3605664"/>
            <a:ext cx="685896" cy="714475"/>
          </a:xfrm>
          <a:prstGeom prst="rect">
            <a:avLst/>
          </a:prstGeom>
        </p:spPr>
      </p:pic>
      <p:sp>
        <p:nvSpPr>
          <p:cNvPr id="13" name="TextBox 8"/>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p:cNvPicPr>
            <a:picLocks noChangeAspect="1"/>
          </p:cNvPicPr>
          <p:nvPr/>
        </p:nvPicPr>
        <p:blipFill>
          <a:blip r:embed="rId1"/>
          <a:stretch>
            <a:fillRect/>
          </a:stretch>
        </p:blipFill>
        <p:spPr>
          <a:xfrm rot="9159395">
            <a:off x="5666988" y="4526120"/>
            <a:ext cx="685896" cy="714475"/>
          </a:xfrm>
          <a:prstGeom prst="rect">
            <a:avLst/>
          </a:prstGeom>
        </p:spPr>
      </p:pic>
      <p:sp>
        <p:nvSpPr>
          <p:cNvPr id="16" name="TextBox 15"/>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2570" y="370823"/>
            <a:ext cx="6379487" cy="589455"/>
            <a:chOff x="5655075" y="2993994"/>
            <a:chExt cx="4653229" cy="1043298"/>
          </a:xfrm>
        </p:grpSpPr>
        <p:sp>
          <p:nvSpPr>
            <p:cNvPr id="8" name="Rectangle: Rounded Corners 7"/>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p:cNvSpPr txBox="1"/>
            <p:nvPr/>
          </p:nvSpPr>
          <p:spPr>
            <a:xfrm>
              <a:off x="5941908" y="3111226"/>
              <a:ext cx="4366396" cy="9260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II</a:t>
              </a:r>
              <a:r>
                <a:rPr kumimoji="0" lang="vi-VN"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 Công</a:t>
              </a:r>
              <a:r>
                <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suất</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p:cNvSpPr txBox="1"/>
          <p:nvPr/>
        </p:nvSpPr>
        <p:spPr>
          <a:xfrm>
            <a:off x="5166192" y="2121387"/>
            <a:ext cx="5918575"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suất</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chemeClr val="accent4"/>
                </a:solidFill>
                <a:effectLst/>
                <a:uLnTx/>
                <a:uFillTx/>
                <a:latin typeface="Roboto" panose="02000000000000000000" pitchFamily="2" charset="0"/>
                <a:cs typeface="Arial" panose="020B0604020202020204" pitchFamily="34" charset="0"/>
              </a:rPr>
              <a:t>biết</a:t>
            </a:r>
            <a:r>
              <a:rPr kumimoji="0" lang="en-US" alt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rPr>
              <a:t> ?</a:t>
            </a:r>
            <a:endParaRPr kumimoji="0" lang="en-US" sz="5400" b="1" i="0" u="none" strike="noStrike" kern="1200" cap="none" spc="0" normalizeH="0" baseline="0" noProof="0" dirty="0">
              <a:ln>
                <a:noFill/>
              </a:ln>
              <a:solidFill>
                <a:schemeClr val="accent4"/>
              </a:solidFill>
              <a:effectLst/>
              <a:uLnTx/>
              <a:uFillTx/>
              <a:latin typeface="Roboto" panose="02000000000000000000" pitchFamily="2"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p:cNvPicPr>
            <a:picLocks noChangeAspect="1"/>
          </p:cNvPicPr>
          <p:nvPr/>
        </p:nvPicPr>
        <p:blipFill>
          <a:blip r:embed="rId1"/>
          <a:stretch>
            <a:fillRect/>
          </a:stretch>
        </p:blipFill>
        <p:spPr>
          <a:xfrm>
            <a:off x="3773801" y="2439806"/>
            <a:ext cx="504895" cy="438211"/>
          </a:xfrm>
          <a:prstGeom prst="rect">
            <a:avLst/>
          </a:prstGeom>
        </p:spPr>
      </p:pic>
      <p:sp>
        <p:nvSpPr>
          <p:cNvPr id="13" name="Rectangle 12"/>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p:cNvPicPr>
            <a:picLocks noChangeAspect="1"/>
          </p:cNvPicPr>
          <p:nvPr/>
        </p:nvPicPr>
        <p:blipFill>
          <a:blip r:embed="rId1"/>
          <a:stretch>
            <a:fillRect/>
          </a:stretch>
        </p:blipFill>
        <p:spPr>
          <a:xfrm>
            <a:off x="3773801" y="3167326"/>
            <a:ext cx="504895" cy="438211"/>
          </a:xfrm>
          <a:prstGeom prst="rect">
            <a:avLst/>
          </a:prstGeom>
        </p:spPr>
      </p:pic>
      <p:sp>
        <p:nvSpPr>
          <p:cNvPr id="19" name="TextBox 18"/>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p:cNvPicPr>
            <a:picLocks noChangeAspect="1"/>
          </p:cNvPicPr>
          <p:nvPr/>
        </p:nvPicPr>
        <p:blipFill>
          <a:blip r:embed="rId1"/>
          <a:stretch>
            <a:fillRect/>
          </a:stretch>
        </p:blipFill>
        <p:spPr>
          <a:xfrm>
            <a:off x="3783056" y="4592695"/>
            <a:ext cx="504895" cy="438211"/>
          </a:xfrm>
          <a:prstGeom prst="rect">
            <a:avLst/>
          </a:prstGeom>
        </p:spPr>
      </p:pic>
      <p:sp>
        <p:nvSpPr>
          <p:cNvPr id="21" name="TextBox 20"/>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p:cNvPicPr>
            <a:picLocks noChangeAspect="1"/>
          </p:cNvPicPr>
          <p:nvPr/>
        </p:nvPicPr>
        <p:blipFill>
          <a:blip r:embed="rId1"/>
          <a:stretch>
            <a:fillRect/>
          </a:stretch>
        </p:blipFill>
        <p:spPr>
          <a:xfrm>
            <a:off x="3792311" y="5320350"/>
            <a:ext cx="504895" cy="438211"/>
          </a:xfrm>
          <a:prstGeom prst="rect">
            <a:avLst/>
          </a:prstGeom>
        </p:spPr>
      </p:pic>
      <p:grpSp>
        <p:nvGrpSpPr>
          <p:cNvPr id="2" name="Group 1"/>
          <p:cNvGrpSpPr/>
          <p:nvPr/>
        </p:nvGrpSpPr>
        <p:grpSpPr>
          <a:xfrm>
            <a:off x="2579955" y="746906"/>
            <a:ext cx="2685928" cy="809964"/>
            <a:chOff x="5655075" y="2993994"/>
            <a:chExt cx="3524435" cy="870012"/>
          </a:xfrm>
        </p:grpSpPr>
        <p:sp>
          <p:nvSpPr>
            <p:cNvPr id="3" name="Rectangle: Rounded Corners 2"/>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p:cNvSpPr txBox="1"/>
            <p:nvPr/>
          </p:nvSpPr>
          <p:spPr>
            <a:xfrm>
              <a:off x="5874419" y="3075057"/>
              <a:ext cx="3198560" cy="628128"/>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p:cNvPicPr>
            <a:picLocks noChangeAspect="1"/>
          </p:cNvPicPr>
          <p:nvPr/>
        </p:nvPicPr>
        <p:blipFill>
          <a:blip r:embed="rId1"/>
          <a:stretch>
            <a:fillRect/>
          </a:stretch>
        </p:blipFill>
        <p:spPr>
          <a:xfrm>
            <a:off x="3773801" y="3888139"/>
            <a:ext cx="504895" cy="4382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lang="en-US" sz="2400" b="1" dirty="0" err="1">
                <a:solidFill>
                  <a:srgbClr val="1C4F59"/>
                </a:solidFill>
              </a:rPr>
              <a:t>Khoảng</a:t>
            </a:r>
            <a:r>
              <a:rPr lang="en-US" sz="2400" b="1" dirty="0">
                <a:solidFill>
                  <a:srgbClr val="1C4F59"/>
                </a:solidFill>
              </a:rPr>
              <a:t> 700 W</a:t>
            </a:r>
            <a:endParaRPr lang="en-US" sz="2400" b="1" dirty="0">
              <a:solidFill>
                <a:srgbClr val="1C4F59"/>
              </a:solidFill>
            </a:endParaRPr>
          </a:p>
        </p:txBody>
      </p:sp>
      <p:pic>
        <p:nvPicPr>
          <p:cNvPr id="5124"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16261" r="25086"/>
          <a:stretch>
            <a:fillRect/>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endParaRPr lang="en-US" sz="2400" b="1" dirty="0">
              <a:solidFill>
                <a:srgbClr val="1C4F59"/>
              </a:solidFill>
            </a:endParaRPr>
          </a:p>
        </p:txBody>
      </p:sp>
      <p:sp>
        <p:nvSpPr>
          <p:cNvPr id="14" name="TextBox 13"/>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endParaRPr lang="en-US" sz="2400" b="1" dirty="0">
              <a:solidFill>
                <a:srgbClr val="1C4F59"/>
              </a:solidFill>
            </a:endParaRPr>
          </a:p>
        </p:txBody>
      </p:sp>
      <p:sp>
        <p:nvSpPr>
          <p:cNvPr id="18" name="TextBox 17"/>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endParaRPr lang="en-US" sz="2400" b="1" dirty="0">
              <a:solidFill>
                <a:srgbClr val="1C4F59"/>
              </a:solidFill>
            </a:endParaRPr>
          </a:p>
        </p:txBody>
      </p:sp>
      <p:sp>
        <p:nvSpPr>
          <p:cNvPr id="19" name="TextBox 18"/>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endParaRPr lang="en-US" sz="2400" b="1" dirty="0">
              <a:solidFill>
                <a:srgbClr val="1C4F59"/>
              </a:solidFill>
            </a:endParaRPr>
          </a:p>
        </p:txBody>
      </p:sp>
      <p:sp>
        <p:nvSpPr>
          <p:cNvPr id="20" name="TextBox 19"/>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endParaRPr lang="en-US" sz="2400" b="1" dirty="0">
              <a:solidFill>
                <a:srgbClr val="1C4F59"/>
              </a:solidFill>
            </a:endParaRP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p:cNvPicPr>
            <a:picLocks noChangeAspect="1" noChangeArrowheads="1"/>
          </p:cNvPicPr>
          <p:nvPr/>
        </p:nvPicPr>
        <p:blipFill rotWithShape="1">
          <a:blip r:embed="rId4">
            <a:extLst>
              <a:ext uri="{28A0092B-C50C-407E-A947-70E740481C1C}">
                <a14:useLocalDpi xmlns:a14="http://schemas.microsoft.com/office/drawing/2010/main" val="0"/>
              </a:ext>
            </a:extLst>
          </a:blip>
          <a:srcRect l="23801" t="19631" r="22464" b="13180"/>
          <a:stretch>
            <a:fillRect/>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p:cNvPicPr>
            <a:picLocks noChangeAspect="1" noChangeArrowheads="1"/>
          </p:cNvPicPr>
          <p:nvPr/>
        </p:nvPicPr>
        <p:blipFill rotWithShape="1">
          <a:blip r:embed="rId5">
            <a:extLst>
              <a:ext uri="{28A0092B-C50C-407E-A947-70E740481C1C}">
                <a14:useLocalDpi xmlns:a14="http://schemas.microsoft.com/office/drawing/2010/main" val="0"/>
              </a:ext>
            </a:extLst>
          </a:blip>
          <a:srcRect l="9000" t="16242" r="15937" b="8174"/>
          <a:stretch>
            <a:fillRect/>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p:cNvPicPr>
            <a:picLocks noChangeAspect="1" noChangeArrowheads="1"/>
          </p:cNvPicPr>
          <p:nvPr/>
        </p:nvPicPr>
        <p:blipFill rotWithShape="1">
          <a:blip r:embed="rId6">
            <a:extLst>
              <a:ext uri="{28A0092B-C50C-407E-A947-70E740481C1C}">
                <a14:useLocalDpi xmlns:a14="http://schemas.microsoft.com/office/drawing/2010/main" val="0"/>
              </a:ext>
            </a:extLst>
          </a:blip>
          <a:srcRect l="20033" r="16143"/>
          <a:stretch>
            <a:fillRect/>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p:cNvSpPr txBox="1"/>
          <p:nvPr/>
        </p:nvSpPr>
        <p:spPr>
          <a:xfrm>
            <a:off x="1416231" y="328658"/>
            <a:ext cx="6072589" cy="1727652"/>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lang="en-US" sz="3200" b="1" dirty="0" err="1"/>
              <a:t>Nếu</a:t>
            </a:r>
            <a:r>
              <a:rPr lang="en-US" sz="3200" b="1" dirty="0"/>
              <a:t> </a:t>
            </a:r>
            <a:r>
              <a:rPr lang="en-US" sz="3200" b="1" dirty="0" err="1"/>
              <a:t>một</a:t>
            </a:r>
            <a:r>
              <a:rPr lang="en-US" sz="3200" b="1" dirty="0"/>
              <a:t> </a:t>
            </a:r>
            <a:r>
              <a:rPr lang="en-US" sz="3200" b="1" dirty="0" err="1"/>
              <a:t>đầu</a:t>
            </a:r>
            <a:r>
              <a:rPr lang="en-US" sz="3200" b="1" dirty="0"/>
              <a:t> </a:t>
            </a:r>
            <a:r>
              <a:rPr lang="en-US" sz="3200" b="1" dirty="0" err="1"/>
              <a:t>xe</a:t>
            </a:r>
            <a:r>
              <a:rPr lang="en-US" sz="3200" b="1" dirty="0"/>
              <a:t> </a:t>
            </a:r>
            <a:r>
              <a:rPr lang="en-US" sz="3200" b="1" dirty="0" err="1"/>
              <a:t>lửa</a:t>
            </a:r>
            <a:r>
              <a:rPr lang="en-US" sz="3200" b="1" dirty="0"/>
              <a:t> </a:t>
            </a:r>
            <a:r>
              <a:rPr lang="en-US" sz="3200" b="1" dirty="0" err="1"/>
              <a:t>có</a:t>
            </a:r>
            <a:r>
              <a:rPr lang="en-US" sz="3200" b="1" dirty="0"/>
              <a:t> </a:t>
            </a:r>
            <a:r>
              <a:rPr lang="en-US" sz="3200" b="1" dirty="0" err="1"/>
              <a:t>công</a:t>
            </a:r>
            <a:r>
              <a:rPr lang="en-US" sz="3200" b="1" dirty="0"/>
              <a:t> </a:t>
            </a:r>
            <a:r>
              <a:rPr lang="en-US" sz="3200" b="1" dirty="0" err="1"/>
              <a:t>suất</a:t>
            </a:r>
            <a:r>
              <a:rPr lang="en-US" sz="3200" b="1" dirty="0"/>
              <a:t> 12 000 kW </a:t>
            </a:r>
            <a:r>
              <a:rPr lang="en-US" sz="3200" b="1" dirty="0" err="1"/>
              <a:t>thì</a:t>
            </a:r>
            <a:r>
              <a:rPr lang="en-US" sz="3200" b="1" dirty="0"/>
              <a:t> </a:t>
            </a:r>
            <a:r>
              <a:rPr lang="en-US" sz="3200" b="1" dirty="0" err="1"/>
              <a:t>công</a:t>
            </a:r>
            <a:r>
              <a:rPr lang="en-US" sz="3200" b="1" dirty="0"/>
              <a:t> </a:t>
            </a:r>
            <a:r>
              <a:rPr lang="en-US" sz="3200" b="1" dirty="0" err="1"/>
              <a:t>suất</a:t>
            </a:r>
            <a:r>
              <a:rPr lang="en-US" sz="3200" b="1" dirty="0"/>
              <a:t> </a:t>
            </a:r>
            <a:r>
              <a:rPr lang="en-US" sz="3200" b="1" dirty="0" err="1"/>
              <a:t>này</a:t>
            </a:r>
            <a:r>
              <a:rPr lang="en-US" sz="3200" b="1" dirty="0"/>
              <a:t> </a:t>
            </a:r>
            <a:r>
              <a:rPr lang="en-US" sz="3200" b="1" dirty="0" err="1"/>
              <a:t>bằng</a:t>
            </a:r>
            <a:r>
              <a:rPr lang="en-US" sz="3200" b="1" dirty="0"/>
              <a:t> bao </a:t>
            </a:r>
            <a:r>
              <a:rPr lang="en-US" sz="3200" b="1" dirty="0" err="1"/>
              <a:t>nhiêu</a:t>
            </a:r>
            <a:r>
              <a:rPr lang="en-US" sz="3200" b="1" dirty="0"/>
              <a:t> </a:t>
            </a:r>
            <a:r>
              <a:rPr lang="en-US" sz="3200" b="1" dirty="0" err="1"/>
              <a:t>mã</a:t>
            </a:r>
            <a:r>
              <a:rPr lang="en-US" sz="3200" b="1" dirty="0"/>
              <a:t> </a:t>
            </a:r>
            <a:r>
              <a:rPr lang="en-US" sz="3200" b="1" dirty="0" err="1"/>
              <a:t>lực</a:t>
            </a:r>
            <a:r>
              <a:rPr lang="en-US" sz="3200" b="1" dirty="0"/>
              <a:t>?</a:t>
            </a:r>
            <a:endParaRPr lang="en-US" sz="3200" b="1" dirty="0"/>
          </a:p>
        </p:txBody>
      </p:sp>
      <p:pic>
        <p:nvPicPr>
          <p:cNvPr id="8" name="Picture 7"/>
          <p:cNvPicPr>
            <a:picLocks noChangeAspect="1"/>
          </p:cNvPicPr>
          <p:nvPr/>
        </p:nvPicPr>
        <p:blipFill>
          <a:blip r:embed="rId1"/>
          <a:stretch>
            <a:fillRect/>
          </a:stretch>
        </p:blipFill>
        <p:spPr>
          <a:xfrm>
            <a:off x="188471" y="2500309"/>
            <a:ext cx="1042082" cy="1042082"/>
          </a:xfrm>
          <a:prstGeom prst="rect">
            <a:avLst/>
          </a:prstGeom>
        </p:spPr>
      </p:pic>
      <p:sp>
        <p:nvSpPr>
          <p:cNvPr id="9" name="Text Box 8"/>
          <p:cNvSpPr txBox="1">
            <a:spLocks noChangeArrowheads="1"/>
          </p:cNvSpPr>
          <p:nvPr/>
        </p:nvSpPr>
        <p:spPr bwMode="auto">
          <a:xfrm>
            <a:off x="1432979" y="2245660"/>
            <a:ext cx="6824681"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Ta có: 1 HP = 746 W; </a:t>
            </a:r>
            <a:endParaRPr lang="pl-PL" dirty="0"/>
          </a:p>
        </p:txBody>
      </p:sp>
      <p:pic>
        <p:nvPicPr>
          <p:cNvPr id="13" name="Picture 2" descr="Homewor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28" y="293877"/>
            <a:ext cx="1083245" cy="108324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Đầu máy xe lửa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672" y="0"/>
            <a:ext cx="4025836" cy="22695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Text Box 8"/>
              <p:cNvSpPr txBox="1">
                <a:spLocks noChangeArrowheads="1"/>
              </p:cNvSpPr>
              <p:nvPr/>
            </p:nvSpPr>
            <p:spPr bwMode="auto">
              <a:xfrm>
                <a:off x="1416231" y="2613485"/>
                <a:ext cx="9774296" cy="107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12 000 kW = 12 000 000 W = </a:t>
                </a:r>
                <a14:m>
                  <m:oMath xmlns:m="http://schemas.openxmlformats.org/officeDocument/2006/math">
                    <m:f>
                      <m:fPr>
                        <m:ctrlPr>
                          <a:rPr lang="pl-PL" i="1" smtClean="0">
                            <a:latin typeface="Cambria Math" panose="02040503050406030204" pitchFamily="18" charset="0"/>
                          </a:rPr>
                        </m:ctrlPr>
                      </m:fPr>
                      <m:num>
                        <m:r>
                          <m:rPr>
                            <m:nor/>
                          </m:rPr>
                          <a:rPr lang="pl-PL" dirty="0">
                            <a:latin typeface="Cambria Math" panose="02040503050406030204" pitchFamily="18" charset="0"/>
                          </a:rPr>
                          <m:t>12000000</m:t>
                        </m:r>
                      </m:num>
                      <m:den>
                        <m:r>
                          <m:rPr>
                            <m:nor/>
                          </m:rPr>
                          <a:rPr lang="pl-PL" dirty="0">
                            <a:latin typeface="Cambria Math" panose="02040503050406030204" pitchFamily="18" charset="0"/>
                          </a:rPr>
                          <m:t>746</m:t>
                        </m:r>
                      </m:den>
                    </m:f>
                  </m:oMath>
                </a14:m>
                <a:r>
                  <a:rPr lang="pl-PL" dirty="0"/>
                  <a:t>=16085,79HP</a:t>
                </a:r>
                <a:endParaRPr lang="en-US" altLang="en-US" dirty="0"/>
              </a:p>
            </p:txBody>
          </p:sp>
        </mc:Choice>
        <mc:Fallback>
          <p:sp>
            <p:nvSpPr>
              <p:cNvPr id="2" name="Text Box 8"/>
              <p:cNvSpPr txBox="1">
                <a:spLocks noRot="1" noChangeAspect="1" noMove="1" noResize="1" noEditPoints="1" noAdjustHandles="1" noChangeArrowheads="1" noChangeShapeType="1" noTextEdit="1"/>
              </p:cNvSpPr>
              <p:nvPr/>
            </p:nvSpPr>
            <p:spPr bwMode="auto">
              <a:xfrm>
                <a:off x="1416231" y="2613485"/>
                <a:ext cx="9774296" cy="1076770"/>
              </a:xfrm>
              <a:prstGeom prst="rect">
                <a:avLst/>
              </a:prstGeom>
              <a:blipFill rotWithShape="1">
                <a:blip r:embed="rId4"/>
                <a:stretch>
                  <a:fillRect l="-2" t="-43" r="6" b="2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
        <p:nvSpPr>
          <p:cNvPr id="3" name="TextBox 34"/>
          <p:cNvSpPr txBox="1"/>
          <p:nvPr/>
        </p:nvSpPr>
        <p:spPr>
          <a:xfrm>
            <a:off x="1416231" y="4333375"/>
            <a:ext cx="7704620" cy="545790"/>
          </a:xfrm>
          <a:prstGeom prst="rect">
            <a:avLst/>
          </a:prstGeom>
        </p:spPr>
        <p:txBody>
          <a:bodyPr wrap="square" lIns="0" tIns="0" rIns="0" bIns="0" rtlCol="0" anchor="t">
            <a:spAutoFit/>
          </a:bodyPr>
          <a:lstStyle>
            <a:defPPr>
              <a:defRPr lang="vi-VN"/>
            </a:defPPr>
            <a:lvl1pPr lvl="0">
              <a:lnSpc>
                <a:spcPct val="120000"/>
              </a:lnSpc>
              <a:spcBef>
                <a:spcPct val="0"/>
              </a:spcBef>
              <a:defRPr sz="3200" b="1">
                <a:solidFill>
                  <a:srgbClr val="003C47"/>
                </a:solidFill>
                <a:latin typeface="Roboto" panose="02000000000000000000" pitchFamily="2" charset="0"/>
                <a:cs typeface="Arial" panose="020B0604020202020204" pitchFamily="34" charset="0"/>
              </a:defRPr>
            </a:lvl1pPr>
          </a:lstStyle>
          <a:p>
            <a:r>
              <a:rPr lang="en-US" dirty="0" err="1"/>
              <a:t>Giải</a:t>
            </a:r>
            <a:r>
              <a:rPr lang="en-US" dirty="0"/>
              <a:t> </a:t>
            </a:r>
            <a:r>
              <a:rPr lang="en-US" dirty="0" err="1"/>
              <a:t>thích</a:t>
            </a:r>
            <a:r>
              <a:rPr lang="en-US" dirty="0"/>
              <a:t> </a:t>
            </a:r>
            <a:r>
              <a:rPr lang="en-US" dirty="0" err="1"/>
              <a:t>vì</a:t>
            </a:r>
            <a:r>
              <a:rPr lang="en-US" dirty="0"/>
              <a:t> </a:t>
            </a:r>
            <a:r>
              <a:rPr lang="en-US" dirty="0" err="1"/>
              <a:t>sao</a:t>
            </a:r>
            <a:r>
              <a:rPr lang="en-US" dirty="0"/>
              <a:t> 1 kWh = 3 600 000 J?</a:t>
            </a:r>
            <a:endParaRPr lang="en-US" dirty="0"/>
          </a:p>
        </p:txBody>
      </p:sp>
      <p:pic>
        <p:nvPicPr>
          <p:cNvPr id="5" name="Picture 2" descr="Homewor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91" y="4004948"/>
            <a:ext cx="933005" cy="933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
          <a:stretch>
            <a:fillRect/>
          </a:stretch>
        </p:blipFill>
        <p:spPr>
          <a:xfrm>
            <a:off x="159628" y="5306312"/>
            <a:ext cx="1042082" cy="1042082"/>
          </a:xfrm>
          <a:prstGeom prst="rect">
            <a:avLst/>
          </a:prstGeom>
        </p:spPr>
      </p:pic>
      <p:sp>
        <p:nvSpPr>
          <p:cNvPr id="15" name="Text Box 8"/>
          <p:cNvSpPr txBox="1">
            <a:spLocks noChangeArrowheads="1"/>
          </p:cNvSpPr>
          <p:nvPr/>
        </p:nvSpPr>
        <p:spPr bwMode="auto">
          <a:xfrm>
            <a:off x="1387388" y="5419488"/>
            <a:ext cx="11009098"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 kWh = 1 000 (W) . 3 600 (s) = 3 600 000 (W.s) = 3 600 000 (J)</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5" presetClass="entr" presetSubtype="1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p:cNvGrpSpPr/>
          <p:nvPr/>
        </p:nvGrpSpPr>
        <p:grpSpPr>
          <a:xfrm>
            <a:off x="2823114" y="1809882"/>
            <a:ext cx="2082913" cy="769441"/>
            <a:chOff x="5655075" y="2962451"/>
            <a:chExt cx="2600375" cy="1159778"/>
          </a:xfrm>
        </p:grpSpPr>
        <p:sp>
          <p:nvSpPr>
            <p:cNvPr id="8" name="Rectangle: Rounded Corners 7"/>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p:cNvGrpSpPr/>
          <p:nvPr/>
        </p:nvGrpSpPr>
        <p:grpSpPr>
          <a:xfrm>
            <a:off x="7983823" y="4099177"/>
            <a:ext cx="2082913" cy="1237982"/>
            <a:chOff x="5655075" y="2224678"/>
            <a:chExt cx="2600375" cy="1866010"/>
          </a:xfrm>
        </p:grpSpPr>
        <p:sp>
          <p:nvSpPr>
            <p:cNvPr id="12" name="Rectangle: Rounded Corners 11"/>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mc:AlternateContent xmlns:mc="http://schemas.openxmlformats.org/markup-compatibility/2006">
          <mc:Choice xmlns:a14="http://schemas.microsoft.com/office/drawing/2010/main" Requires="a14">
            <p:sp>
              <p:nvSpPr>
                <p:cNvPr id="13" name="TextBox 12"/>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p:sp>
              <p:nvSpPr>
                <p:cNvPr id="13" name="TextBox 12"/>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rotWithShape="1">
                  <a:blip r:embed="rId1"/>
                </a:blipFill>
              </p:spPr>
              <p:txBody>
                <a:bodyPr/>
                <a:lstStyle/>
                <a:p>
                  <a:r>
                    <a:rPr lang="en-US" altLang="en-US">
                      <a:noFill/>
                    </a:rPr>
                    <a:t> </a:t>
                  </a:r>
                </a:p>
              </p:txBody>
            </p:sp>
          </mc:Fallback>
        </mc:AlternateContent>
      </p:grpSp>
      <p:sp>
        <p:nvSpPr>
          <p:cNvPr id="14" name="Text Box 17"/>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r"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r" defTabSz="914400" rtl="0" eaLnBrk="1" fontAlgn="auto" latinLnBrk="0" hangingPunct="1">
              <a:lnSpc>
                <a:spcPct val="150000"/>
              </a:lnSpc>
              <a:spcBef>
                <a:spcPct val="0"/>
              </a:spcBef>
              <a:spcAft>
                <a:spcPts val="0"/>
              </a:spcAft>
              <a:buClrTx/>
              <a:buSzTx/>
              <a:buFontTx/>
              <a:buNone/>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p:cNvSpPr txBox="1"/>
          <p:nvPr/>
        </p:nvSpPr>
        <p:spPr>
          <a:xfrm>
            <a:off x="1242874" y="779317"/>
            <a:ext cx="9457042" cy="545790"/>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kumimoji="0" lang="en-US" sz="3200" b="1" i="0" u="none" strike="noStrike" kern="1200" cap="none" spc="0" normalizeH="0" baseline="0" noProof="0" dirty="0" err="1">
                <a:ln>
                  <a:noFill/>
                </a:ln>
                <a:solidFill>
                  <a:srgbClr val="003C47"/>
                </a:solidFill>
                <a:effectLst/>
                <a:uLnTx/>
                <a:uFillTx/>
                <a:latin typeface="Roboto" panose="02000000000000000000" pitchFamily="2" charset="0"/>
                <a:ea typeface="+mn-ea"/>
                <a:cs typeface="Arial" panose="020B0604020202020204" pitchFamily="34" charset="0"/>
              </a:rPr>
              <a:t>Tính</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suất</a:t>
            </a:r>
            <a:r>
              <a:rPr lang="en-US" sz="3200" b="1" dirty="0"/>
              <a:t> </a:t>
            </a:r>
            <a:r>
              <a:rPr lang="en-US" sz="3200" b="1" dirty="0" err="1"/>
              <a:t>của</a:t>
            </a:r>
            <a:r>
              <a:rPr lang="en-US" sz="3200" b="1" dirty="0"/>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mỗi</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nhân</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trong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bảng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sau</a:t>
            </a:r>
            <a:endParaRPr kumimoji="0" lang="en-US" sz="3200" b="1" i="0" u="none" strike="noStrike" kern="1200" cap="none" spc="0" normalizeH="0" baseline="0" noProof="0" dirty="0">
              <a:ln>
                <a:noFill/>
              </a:ln>
              <a:solidFill>
                <a:srgbClr val="003C47"/>
              </a:solidFill>
              <a:effectLst/>
              <a:uLnTx/>
              <a:uFillTx/>
              <a:latin typeface="Roboto" panose="02000000000000000000" pitchFamily="2" charset="0"/>
              <a:ea typeface="+mn-ea"/>
              <a:cs typeface="Arial" panose="020B0604020202020204" pitchFamily="34" charset="0"/>
            </a:endParaRPr>
          </a:p>
        </p:txBody>
      </p:sp>
      <p:graphicFrame>
        <p:nvGraphicFramePr>
          <p:cNvPr id="4" name="Table 3"/>
          <p:cNvGraphicFramePr>
            <a:graphicFrameLocks noGrp="1"/>
          </p:cNvGraphicFramePr>
          <p:nvPr/>
        </p:nvGraphicFramePr>
        <p:xfrm>
          <a:off x="1242874" y="1519662"/>
          <a:ext cx="9272012" cy="2986565"/>
        </p:xfrm>
        <a:graphic>
          <a:graphicData uri="http://schemas.openxmlformats.org/drawingml/2006/table">
            <a:tbl>
              <a:tblPr firstRow="1" bandRow="1">
                <a:tableStyleId>{5C22544A-7EE6-4342-B048-85BDC9FD1C3A}</a:tableStyleId>
              </a:tblPr>
              <a:tblGrid>
                <a:gridCol w="2318003"/>
                <a:gridCol w="2318003"/>
                <a:gridCol w="2318003"/>
                <a:gridCol w="2318003"/>
              </a:tblGrid>
              <a:tr h="843594">
                <a:tc gridSpan="4">
                  <a:txBody>
                    <a:bodyPr/>
                    <a:lstStyle/>
                    <a:p>
                      <a:pPr algn="ctr"/>
                      <a:r>
                        <a:rPr lang="vi-VN" sz="2000" b="1" i="0" u="none" strike="noStrike" cap="none" dirty="0">
                          <a:solidFill>
                            <a:schemeClr val="bg1"/>
                          </a:solidFill>
                          <a:latin typeface="+mn-lt"/>
                          <a:ea typeface="+mn-ea"/>
                          <a:cs typeface="+mn-cs"/>
                          <a:sym typeface="Arial" panose="020B0604020202020204"/>
                        </a:rPr>
                        <a:t>Trọng lượng mỗi kiện hàng: 45 N </a:t>
                      </a:r>
                      <a:endParaRPr lang="en-US" sz="2000" b="1" i="0" u="none" strike="noStrike" cap="none" dirty="0">
                        <a:solidFill>
                          <a:schemeClr val="bg1"/>
                        </a:solidFill>
                        <a:latin typeface="+mn-lt"/>
                        <a:ea typeface="+mn-ea"/>
                        <a:cs typeface="+mn-cs"/>
                        <a:sym typeface="Arial" panose="020B0604020202020204"/>
                      </a:endParaRPr>
                    </a:p>
                    <a:p>
                      <a:pPr algn="ctr"/>
                      <a:r>
                        <a:rPr lang="vi-VN" sz="2000" b="1" i="0" u="none" strike="noStrike" cap="none" dirty="0">
                          <a:solidFill>
                            <a:schemeClr val="bg1"/>
                          </a:solidFill>
                          <a:latin typeface="+mn-lt"/>
                          <a:ea typeface="+mn-ea"/>
                          <a:cs typeface="+mn-cs"/>
                          <a:sym typeface="Arial" panose="020B0604020202020204"/>
                        </a:rPr>
                        <a:t>Độ cao kiện hàng được đưa lẻn: 1,2 m</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3594">
                <a:tc>
                  <a:txBody>
                    <a:bodyPr/>
                    <a:lstStyle/>
                    <a:p>
                      <a:pPr algn="ctr"/>
                      <a:r>
                        <a:rPr lang="en-US" sz="2000" b="1" i="0" u="none" strike="noStrike" cap="none" dirty="0" err="1">
                          <a:solidFill>
                            <a:schemeClr val="bg1"/>
                          </a:solidFill>
                          <a:latin typeface="+mn-lt"/>
                          <a:ea typeface="+mn-ea"/>
                          <a:cs typeface="+mn-cs"/>
                          <a:sym typeface="Arial" panose="020B0604020202020204"/>
                        </a:rPr>
                        <a:t>Công</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nhân</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panose="020B0604020202020204"/>
                      </a:pPr>
                      <a:r>
                        <a:rPr lang="en-US" sz="2000" b="1" i="0" u="none" strike="noStrike" cap="none" dirty="0" err="1">
                          <a:solidFill>
                            <a:schemeClr val="bg1"/>
                          </a:solidFill>
                          <a:latin typeface="+mn-lt"/>
                          <a:ea typeface="+mn-ea"/>
                          <a:cs typeface="+mn-cs"/>
                          <a:sym typeface="Arial" panose="020B0604020202020204"/>
                        </a:rPr>
                        <a:t>Số</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kiện</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hàng</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được</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nâng</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panose="020B0604020202020204"/>
                      </a:pPr>
                      <a:r>
                        <a:rPr lang="en-US" sz="2000" b="1" i="0" u="none" strike="noStrike" cap="none" dirty="0" err="1">
                          <a:solidFill>
                            <a:schemeClr val="bg1"/>
                          </a:solidFill>
                          <a:latin typeface="+mn-lt"/>
                          <a:ea typeface="+mn-ea"/>
                          <a:cs typeface="+mn-cs"/>
                          <a:sym typeface="Arial" panose="020B0604020202020204"/>
                        </a:rPr>
                        <a:t>Công</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thực</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hiện</a:t>
                      </a:r>
                      <a:r>
                        <a:rPr lang="en-US" sz="2000" b="1" i="0" u="none" strike="noStrike" cap="none" dirty="0">
                          <a:solidFill>
                            <a:schemeClr val="bg1"/>
                          </a:solidFill>
                          <a:latin typeface="+mn-lt"/>
                          <a:ea typeface="+mn-ea"/>
                          <a:cs typeface="+mn-cs"/>
                          <a:sym typeface="Arial" panose="020B0604020202020204"/>
                        </a:rPr>
                        <a:t> (J)</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panose="020B0604020202020204"/>
                      </a:pPr>
                      <a:r>
                        <a:rPr lang="en-US" sz="2000" b="1" i="0" u="none" strike="noStrike" cap="none" dirty="0" err="1">
                          <a:solidFill>
                            <a:schemeClr val="bg1"/>
                          </a:solidFill>
                          <a:latin typeface="+mn-lt"/>
                          <a:ea typeface="+mn-ea"/>
                          <a:cs typeface="+mn-cs"/>
                          <a:sym typeface="Arial" panose="020B0604020202020204"/>
                        </a:rPr>
                        <a:t>Thời</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gian</a:t>
                      </a:r>
                      <a:r>
                        <a:rPr lang="en-US" sz="2000" b="1" i="0" u="none" strike="noStrike" cap="none" dirty="0">
                          <a:solidFill>
                            <a:schemeClr val="bg1"/>
                          </a:solidFill>
                          <a:latin typeface="+mn-lt"/>
                          <a:ea typeface="+mn-ea"/>
                          <a:cs typeface="+mn-cs"/>
                          <a:sym typeface="Arial" panose="020B0604020202020204"/>
                        </a:rPr>
                        <a:t> </a:t>
                      </a:r>
                      <a:r>
                        <a:rPr lang="en-US" sz="2000" b="1" i="0" u="none" strike="noStrike" cap="none" dirty="0" err="1">
                          <a:solidFill>
                            <a:schemeClr val="bg1"/>
                          </a:solidFill>
                          <a:latin typeface="+mn-lt"/>
                          <a:ea typeface="+mn-ea"/>
                          <a:cs typeface="+mn-cs"/>
                          <a:sym typeface="Arial" panose="020B0604020202020204"/>
                        </a:rPr>
                        <a:t>nâng</a:t>
                      </a:r>
                      <a:r>
                        <a:rPr lang="en-US" sz="2000" b="1" i="0" u="none" strike="noStrike" cap="none" dirty="0">
                          <a:solidFill>
                            <a:schemeClr val="bg1"/>
                          </a:solidFill>
                          <a:latin typeface="+mn-lt"/>
                          <a:ea typeface="+mn-ea"/>
                          <a:cs typeface="+mn-cs"/>
                          <a:sym typeface="Arial" panose="020B0604020202020204"/>
                        </a:rPr>
                        <a:t> (s)</a:t>
                      </a:r>
                      <a:endParaRPr lang="en-US" sz="2000" b="1" i="0" u="none" strike="noStrike" cap="none" dirty="0">
                        <a:solidFill>
                          <a:schemeClr val="bg1"/>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r>
              <a:tr h="666730">
                <a:tc>
                  <a:txBody>
                    <a:bodyPr/>
                    <a:lstStyle/>
                    <a:p>
                      <a:pPr algn="ctr"/>
                      <a:r>
                        <a:rPr lang="en-US" sz="2400" b="0" i="0" u="none" strike="noStrike" cap="none" dirty="0" err="1">
                          <a:solidFill>
                            <a:srgbClr val="000000"/>
                          </a:solidFill>
                          <a:latin typeface="+mn-lt"/>
                          <a:ea typeface="+mn-ea"/>
                          <a:cs typeface="+mn-cs"/>
                          <a:sym typeface="Arial" panose="020B0604020202020204"/>
                        </a:rPr>
                        <a:t>Công</a:t>
                      </a:r>
                      <a:r>
                        <a:rPr lang="en-US" sz="2400" b="0" i="0" u="none" strike="noStrike" cap="none" dirty="0">
                          <a:solidFill>
                            <a:srgbClr val="000000"/>
                          </a:solidFill>
                          <a:latin typeface="+mn-lt"/>
                          <a:ea typeface="+mn-ea"/>
                          <a:cs typeface="+mn-cs"/>
                          <a:sym typeface="Arial" panose="020B0604020202020204"/>
                        </a:rPr>
                        <a:t> </a:t>
                      </a:r>
                      <a:r>
                        <a:rPr lang="en-US" sz="2400" b="0" i="0" u="none" strike="noStrike" cap="none" dirty="0" err="1">
                          <a:solidFill>
                            <a:srgbClr val="000000"/>
                          </a:solidFill>
                          <a:latin typeface="+mn-lt"/>
                          <a:ea typeface="+mn-ea"/>
                          <a:cs typeface="+mn-cs"/>
                          <a:sym typeface="Arial" panose="020B0604020202020204"/>
                        </a:rPr>
                        <a:t>nhân</a:t>
                      </a:r>
                      <a:r>
                        <a:rPr lang="en-US" sz="2400" b="0" i="0" u="none" strike="noStrike" cap="none" dirty="0">
                          <a:solidFill>
                            <a:srgbClr val="000000"/>
                          </a:solidFill>
                          <a:latin typeface="+mn-lt"/>
                          <a:ea typeface="+mn-ea"/>
                          <a:cs typeface="+mn-cs"/>
                          <a:sym typeface="Arial" panose="020B0604020202020204"/>
                        </a:rPr>
                        <a:t> 1</a:t>
                      </a:r>
                      <a:endParaRPr lang="en-US" sz="24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panose="020B0604020202020204"/>
                        </a:rPr>
                        <a:t>7</a:t>
                      </a:r>
                      <a:endParaRPr lang="en-US" sz="24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panose="020B0604020202020204"/>
                      </a:pPr>
                      <a:r>
                        <a:rPr lang="en-US" altLang="en-US" sz="2400" b="0" i="0" u="none" strike="noStrike" cap="none" dirty="0">
                          <a:solidFill>
                            <a:srgbClr val="000000"/>
                          </a:solidFill>
                          <a:latin typeface="+mn-lt"/>
                          <a:ea typeface="+mn-ea"/>
                          <a:cs typeface="+mn-cs"/>
                          <a:sym typeface="Arial" panose="020B0604020202020204"/>
                        </a:rPr>
                        <a:t>A</a:t>
                      </a:r>
                      <a:r>
                        <a:rPr lang="en-US" altLang="en-US" sz="2400" b="0" i="0" u="none" strike="noStrike" cap="none" baseline="-25000" dirty="0">
                          <a:solidFill>
                            <a:srgbClr val="000000"/>
                          </a:solidFill>
                          <a:latin typeface="+mn-lt"/>
                          <a:ea typeface="+mn-ea"/>
                          <a:cs typeface="+mn-cs"/>
                          <a:sym typeface="Arial" panose="020B0604020202020204"/>
                        </a:rPr>
                        <a:t>1</a:t>
                      </a:r>
                      <a:r>
                        <a:rPr lang="en-US" altLang="en-US" sz="2400" b="0" i="0" u="none" strike="noStrike" cap="none" baseline="0" dirty="0">
                          <a:solidFill>
                            <a:srgbClr val="000000"/>
                          </a:solidFill>
                          <a:latin typeface="+mn-lt"/>
                          <a:ea typeface="+mn-ea"/>
                          <a:cs typeface="+mn-cs"/>
                          <a:sym typeface="Arial" panose="020B0604020202020204"/>
                        </a:rPr>
                        <a:t> = 378</a:t>
                      </a:r>
                      <a:endParaRPr lang="en-US" sz="24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panose="020B0604020202020204"/>
                        </a:rPr>
                        <a:t>90</a:t>
                      </a:r>
                      <a:endParaRPr lang="en-US" sz="24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r>
              <a:tr h="6326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b="0" i="0" u="none" strike="noStrike" cap="none" dirty="0" err="1">
                          <a:solidFill>
                            <a:srgbClr val="000000"/>
                          </a:solidFill>
                          <a:latin typeface="+mn-lt"/>
                          <a:ea typeface="+mn-ea"/>
                          <a:cs typeface="+mn-cs"/>
                          <a:sym typeface="Arial" panose="020B0604020202020204"/>
                        </a:rPr>
                        <a:t>Công</a:t>
                      </a:r>
                      <a:r>
                        <a:rPr lang="en-US" sz="2400" b="0" i="0" u="none" strike="noStrike" cap="none" dirty="0">
                          <a:solidFill>
                            <a:srgbClr val="000000"/>
                          </a:solidFill>
                          <a:latin typeface="+mn-lt"/>
                          <a:ea typeface="+mn-ea"/>
                          <a:cs typeface="+mn-cs"/>
                          <a:sym typeface="Arial" panose="020B0604020202020204"/>
                        </a:rPr>
                        <a:t> </a:t>
                      </a:r>
                      <a:r>
                        <a:rPr lang="en-US" sz="2400" b="0" i="0" u="none" strike="noStrike" cap="none" dirty="0" err="1">
                          <a:solidFill>
                            <a:srgbClr val="000000"/>
                          </a:solidFill>
                          <a:latin typeface="+mn-lt"/>
                          <a:ea typeface="+mn-ea"/>
                          <a:cs typeface="+mn-cs"/>
                          <a:sym typeface="Arial" panose="020B0604020202020204"/>
                        </a:rPr>
                        <a:t>nhân</a:t>
                      </a:r>
                      <a:r>
                        <a:rPr lang="en-US" sz="2400" b="0" i="0" u="none" strike="noStrike" cap="none" dirty="0">
                          <a:solidFill>
                            <a:srgbClr val="000000"/>
                          </a:solidFill>
                          <a:latin typeface="+mn-lt"/>
                          <a:ea typeface="+mn-ea"/>
                          <a:cs typeface="+mn-cs"/>
                          <a:sym typeface="Arial" panose="020B0604020202020204"/>
                        </a:rPr>
                        <a:t> 2</a:t>
                      </a:r>
                      <a:endParaRPr lang="en-US" sz="24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panose="020B0604020202020204"/>
                        </a:rPr>
                        <a:t>10</a:t>
                      </a:r>
                      <a:endParaRPr lang="en-US" sz="24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panose="020B0604020202020204"/>
                      </a:pPr>
                      <a:r>
                        <a:rPr lang="en-US" altLang="en-US" sz="2400" b="0" i="0" u="none" strike="noStrike" cap="none" dirty="0">
                          <a:solidFill>
                            <a:srgbClr val="000000"/>
                          </a:solidFill>
                          <a:latin typeface="+mn-lt"/>
                          <a:ea typeface="+mn-ea"/>
                          <a:cs typeface="+mn-cs"/>
                          <a:sym typeface="Arial" panose="020B0604020202020204"/>
                        </a:rPr>
                        <a:t>A</a:t>
                      </a:r>
                      <a:r>
                        <a:rPr lang="en-US" altLang="en-US" sz="2400" b="0" i="0" u="none" strike="noStrike" cap="none" baseline="-25000" dirty="0">
                          <a:solidFill>
                            <a:srgbClr val="000000"/>
                          </a:solidFill>
                          <a:latin typeface="+mn-lt"/>
                          <a:ea typeface="+mn-ea"/>
                          <a:cs typeface="+mn-cs"/>
                          <a:sym typeface="Arial" panose="020B0604020202020204"/>
                        </a:rPr>
                        <a:t>2</a:t>
                      </a:r>
                      <a:r>
                        <a:rPr lang="en-US" altLang="en-US" sz="2400" b="0" i="0" u="none" strike="noStrike" cap="none" baseline="0" dirty="0">
                          <a:solidFill>
                            <a:srgbClr val="000000"/>
                          </a:solidFill>
                          <a:latin typeface="+mn-lt"/>
                          <a:ea typeface="+mn-ea"/>
                          <a:cs typeface="+mn-cs"/>
                          <a:sym typeface="Arial" panose="020B0604020202020204"/>
                        </a:rPr>
                        <a:t> = 540</a:t>
                      </a:r>
                      <a:endParaRPr lang="en-US" sz="24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panose="020B0604020202020204"/>
                        </a:rPr>
                        <a:t>120</a:t>
                      </a:r>
                      <a:endParaRPr lang="en-US" sz="2400" b="0" i="0" u="none" strike="noStrike" cap="none" dirty="0">
                        <a:solidFill>
                          <a:srgbClr val="000000"/>
                        </a:solidFill>
                        <a:latin typeface="+mn-lt"/>
                        <a:ea typeface="+mn-ea"/>
                        <a:cs typeface="+mn-cs"/>
                        <a:sym typeface="Arial" panose="020B0604020202020204"/>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r>
            </a:tbl>
          </a:graphicData>
        </a:graphic>
      </p:graphicFrame>
      <p:pic>
        <p:nvPicPr>
          <p:cNvPr id="8" name="Picture 7"/>
          <p:cNvPicPr>
            <a:picLocks noChangeAspect="1"/>
          </p:cNvPicPr>
          <p:nvPr/>
        </p:nvPicPr>
        <p:blipFill>
          <a:blip r:embed="rId1"/>
          <a:stretch>
            <a:fillRect/>
          </a:stretch>
        </p:blipFill>
        <p:spPr>
          <a:xfrm>
            <a:off x="200792" y="4526596"/>
            <a:ext cx="1042082" cy="1042082"/>
          </a:xfrm>
          <a:prstGeom prst="rect">
            <a:avLst/>
          </a:prstGeom>
        </p:spPr>
      </p:pic>
      <p:sp>
        <p:nvSpPr>
          <p:cNvPr id="9" name="Text Box 8"/>
          <p:cNvSpPr txBox="1">
            <a:spLocks noChangeArrowheads="1"/>
          </p:cNvSpPr>
          <p:nvPr/>
        </p:nvSpPr>
        <p:spPr bwMode="auto">
          <a:xfrm>
            <a:off x="1242874" y="470078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1: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6540333" y="4535705"/>
                <a:ext cx="5450876" cy="1015663"/>
              </a:xfrm>
              <a:prstGeom prst="rect">
                <a:avLst/>
              </a:prstGeom>
              <a:noFill/>
            </p:spPr>
            <p:txBody>
              <a:bodyPr wrap="square">
                <a:spAutoFit/>
              </a:bodyPr>
              <a:lstStyle/>
              <a:p>
                <a:pPr defTabSz="1219200">
                  <a:buClr>
                    <a:srgbClr val="000000"/>
                  </a:buClr>
                </a:pPr>
                <a:r>
                  <a:rPr lang="en-US" sz="6000" kern="0" dirty="0">
                    <a:solidFill>
                      <a:srgbClr val="003C47"/>
                    </a:solidFill>
                    <a:latin typeface="VNI-Kun" pitchFamily="2" charset="0"/>
                    <a:cs typeface="Arial" panose="020B0604020202020204"/>
                    <a:sym typeface="Arial" panose="020B0604020202020204"/>
                  </a:rPr>
                  <a:t>P</a:t>
                </a:r>
                <a14:m>
                  <m:oMath xmlns:m="http://schemas.openxmlformats.org/officeDocument/2006/math">
                    <m:r>
                      <a:rPr lang="en-US" sz="3600" kern="0">
                        <a:solidFill>
                          <a:srgbClr val="003C47"/>
                        </a:solidFill>
                        <a:latin typeface="Cambria Math" panose="02040503050406030204" pitchFamily="18" charset="0"/>
                        <a:sym typeface="Arial" panose="020B0604020202020204"/>
                      </a:rPr>
                      <m:t> = </m:t>
                    </m:r>
                    <m:f>
                      <m:fPr>
                        <m:ctrlPr>
                          <a:rPr lang="en-US" sz="3600" i="1" kern="0">
                            <a:solidFill>
                              <a:srgbClr val="003C47"/>
                            </a:solidFill>
                            <a:latin typeface="Cambria Math" panose="02040503050406030204" pitchFamily="18" charset="0"/>
                            <a:sym typeface="Arial" panose="020B0604020202020204"/>
                          </a:rPr>
                        </m:ctrlPr>
                      </m:fPr>
                      <m:num>
                        <m:r>
                          <m:rPr>
                            <m:nor/>
                          </m:rPr>
                          <a:rPr lang="en-US" sz="3600" kern="0">
                            <a:solidFill>
                              <a:srgbClr val="003C47"/>
                            </a:solidFill>
                            <a:latin typeface="Roboto" panose="02000000000000000000" pitchFamily="2" charset="0"/>
                            <a:cs typeface="Arial" panose="020B0604020202020204"/>
                            <a:sym typeface="Arial" panose="020B0604020202020204"/>
                          </a:rPr>
                          <m:t>A</m:t>
                        </m:r>
                      </m:num>
                      <m:den>
                        <m:r>
                          <m:rPr>
                            <m:nor/>
                          </m:rPr>
                          <a:rPr lang="en-US" sz="3600" kern="0">
                            <a:solidFill>
                              <a:srgbClr val="003C47"/>
                            </a:solidFill>
                            <a:latin typeface="Roboto" panose="02000000000000000000" pitchFamily="2" charset="0"/>
                            <a:cs typeface="Arial" panose="020B0604020202020204"/>
                            <a:sym typeface="Arial" panose="020B0604020202020204"/>
                          </a:rPr>
                          <m:t>t</m:t>
                        </m:r>
                      </m:den>
                    </m:f>
                    <m:r>
                      <a:rPr lang="en-US" sz="3600" i="1" kern="0" baseline="-25000">
                        <a:solidFill>
                          <a:srgbClr val="003C47"/>
                        </a:solidFill>
                        <a:latin typeface="Cambria Math" panose="02040503050406030204" pitchFamily="18" charset="0"/>
                        <a:sym typeface="Arial" panose="020B0604020202020204"/>
                      </a:rPr>
                      <m:t> </m:t>
                    </m:r>
                    <m:r>
                      <a:rPr lang="en-US" sz="3600" kern="0">
                        <a:solidFill>
                          <a:srgbClr val="003C47"/>
                        </a:solidFill>
                        <a:latin typeface="Cambria Math" panose="02040503050406030204" pitchFamily="18" charset="0"/>
                        <a:sym typeface="Arial" panose="020B0604020202020204"/>
                      </a:rPr>
                      <m:t>= </m:t>
                    </m:r>
                    <m:f>
                      <m:fPr>
                        <m:ctrlPr>
                          <a:rPr lang="en-US" sz="3600" i="1" kern="0">
                            <a:solidFill>
                              <a:srgbClr val="003C47"/>
                            </a:solidFill>
                            <a:latin typeface="Cambria Math" panose="02040503050406030204" pitchFamily="18" charset="0"/>
                            <a:sym typeface="Arial" panose="020B0604020202020204"/>
                          </a:rPr>
                        </m:ctrlPr>
                      </m:fPr>
                      <m:num>
                        <m:r>
                          <m:rPr>
                            <m:nor/>
                          </m:rPr>
                          <a:rPr lang="en-US" sz="3600" b="0" i="0" kern="0" smtClean="0">
                            <a:solidFill>
                              <a:srgbClr val="003C47"/>
                            </a:solidFill>
                            <a:latin typeface="Roboto" panose="02000000000000000000" pitchFamily="2" charset="0"/>
                            <a:cs typeface="Arial" panose="020B0604020202020204"/>
                            <a:sym typeface="Arial" panose="020B0604020202020204"/>
                          </a:rPr>
                          <m:t>378</m:t>
                        </m:r>
                        <m:r>
                          <a:rPr lang="en-US" sz="3600" b="0" i="1" kern="0" smtClean="0">
                            <a:solidFill>
                              <a:srgbClr val="003C47"/>
                            </a:solidFill>
                            <a:latin typeface="Cambria Math" panose="02040503050406030204" pitchFamily="18" charset="0"/>
                            <a:cs typeface="Arial" panose="020B0604020202020204"/>
                            <a:sym typeface="Arial" panose="020B0604020202020204"/>
                          </a:rPr>
                          <m:t> </m:t>
                        </m:r>
                      </m:num>
                      <m:den>
                        <m:r>
                          <m:rPr>
                            <m:nor/>
                          </m:rPr>
                          <a:rPr lang="en-US" sz="3600" kern="0">
                            <a:solidFill>
                              <a:srgbClr val="003C47"/>
                            </a:solidFill>
                            <a:latin typeface="Roboto" panose="02000000000000000000" pitchFamily="2" charset="0"/>
                            <a:cs typeface="Arial" panose="020B0604020202020204"/>
                            <a:sym typeface="Arial" panose="020B0604020202020204"/>
                          </a:rPr>
                          <m:t>90</m:t>
                        </m:r>
                      </m:den>
                    </m:f>
                  </m:oMath>
                </a14:m>
                <a:r>
                  <a:rPr lang="en-US" sz="3600" kern="0" dirty="0">
                    <a:solidFill>
                      <a:srgbClr val="003C47"/>
                    </a:solidFill>
                    <a:latin typeface="Roboto" panose="02000000000000000000" pitchFamily="2" charset="0"/>
                    <a:cs typeface="Arial" panose="020B0604020202020204"/>
                    <a:sym typeface="Arial" panose="020B0604020202020204"/>
                  </a:rPr>
                  <a:t> = 4,2 W</a:t>
                </a:r>
                <a:endParaRPr lang="en-US" sz="3600" kern="0" dirty="0">
                  <a:solidFill>
                    <a:srgbClr val="003C47"/>
                  </a:solidFill>
                  <a:latin typeface="Roboto" panose="02000000000000000000" pitchFamily="2" charset="0"/>
                  <a:cs typeface="Arial" panose="020B0604020202020204"/>
                  <a:sym typeface="Arial" panose="020B0604020202020204"/>
                </a:endParaRPr>
              </a:p>
            </p:txBody>
          </p:sp>
        </mc:Choice>
        <mc:Fallback>
          <p:sp>
            <p:nvSpPr>
              <p:cNvPr id="10" name="TextBox 9"/>
              <p:cNvSpPr txBox="1">
                <a:spLocks noRot="1" noChangeAspect="1" noMove="1" noResize="1" noEditPoints="1" noAdjustHandles="1" noChangeArrowheads="1" noChangeShapeType="1" noTextEdit="1"/>
              </p:cNvSpPr>
              <p:nvPr/>
            </p:nvSpPr>
            <p:spPr>
              <a:xfrm>
                <a:off x="6540333" y="4535705"/>
                <a:ext cx="5450876" cy="1015663"/>
              </a:xfrm>
              <a:prstGeom prst="rect">
                <a:avLst/>
              </a:prstGeom>
              <a:blipFill rotWithShape="1">
                <a:blip r:embed="rId2"/>
                <a:stretch>
                  <a:fillRect l="-9" t="-12932" r="9" b="-9484"/>
                </a:stretch>
              </a:blipFill>
            </p:spPr>
            <p:txBody>
              <a:bodyPr/>
              <a:lstStyle/>
              <a:p>
                <a:r>
                  <a:rPr lang="en-US" altLang="en-US">
                    <a:noFill/>
                  </a:rPr>
                  <a:t> </a:t>
                </a:r>
              </a:p>
            </p:txBody>
          </p:sp>
        </mc:Fallback>
      </mc:AlternateContent>
      <p:sp>
        <p:nvSpPr>
          <p:cNvPr id="11" name="Text Box 8"/>
          <p:cNvSpPr txBox="1">
            <a:spLocks noChangeArrowheads="1"/>
          </p:cNvSpPr>
          <p:nvPr/>
        </p:nvSpPr>
        <p:spPr bwMode="auto">
          <a:xfrm>
            <a:off x="1242874" y="588152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2: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6540333" y="5716445"/>
                <a:ext cx="5450876" cy="1015663"/>
              </a:xfrm>
              <a:prstGeom prst="rect">
                <a:avLst/>
              </a:prstGeom>
              <a:noFill/>
            </p:spPr>
            <p:txBody>
              <a:bodyPr wrap="square">
                <a:spAutoFit/>
              </a:bodyPr>
              <a:lstStyle/>
              <a:p>
                <a:pPr defTabSz="1219200">
                  <a:buClr>
                    <a:srgbClr val="000000"/>
                  </a:buClr>
                </a:pPr>
                <a:r>
                  <a:rPr lang="en-US" sz="6000" kern="0" dirty="0">
                    <a:solidFill>
                      <a:srgbClr val="003C47"/>
                    </a:solidFill>
                    <a:latin typeface="VNI-Kun" pitchFamily="2" charset="0"/>
                    <a:cs typeface="Arial" panose="020B0604020202020204"/>
                    <a:sym typeface="Arial" panose="020B0604020202020204"/>
                  </a:rPr>
                  <a:t>P</a:t>
                </a:r>
                <a14:m>
                  <m:oMath xmlns:m="http://schemas.openxmlformats.org/officeDocument/2006/math">
                    <m:r>
                      <a:rPr lang="en-US" sz="3600" kern="0">
                        <a:solidFill>
                          <a:srgbClr val="003C47"/>
                        </a:solidFill>
                        <a:latin typeface="Cambria Math" panose="02040503050406030204" pitchFamily="18" charset="0"/>
                        <a:sym typeface="Arial" panose="020B0604020202020204"/>
                      </a:rPr>
                      <m:t> = </m:t>
                    </m:r>
                    <m:f>
                      <m:fPr>
                        <m:ctrlPr>
                          <a:rPr lang="en-US" sz="3600" i="1" kern="0">
                            <a:solidFill>
                              <a:srgbClr val="003C47"/>
                            </a:solidFill>
                            <a:latin typeface="Cambria Math" panose="02040503050406030204" pitchFamily="18" charset="0"/>
                            <a:sym typeface="Arial" panose="020B0604020202020204"/>
                          </a:rPr>
                        </m:ctrlPr>
                      </m:fPr>
                      <m:num>
                        <m:r>
                          <m:rPr>
                            <m:nor/>
                          </m:rPr>
                          <a:rPr lang="en-US" sz="3600" kern="0">
                            <a:solidFill>
                              <a:srgbClr val="003C47"/>
                            </a:solidFill>
                            <a:latin typeface="Roboto" panose="02000000000000000000" pitchFamily="2" charset="0"/>
                            <a:cs typeface="Arial" panose="020B0604020202020204"/>
                            <a:sym typeface="Arial" panose="020B0604020202020204"/>
                          </a:rPr>
                          <m:t>A</m:t>
                        </m:r>
                      </m:num>
                      <m:den>
                        <m:r>
                          <m:rPr>
                            <m:nor/>
                          </m:rPr>
                          <a:rPr lang="en-US" sz="3600" kern="0">
                            <a:solidFill>
                              <a:srgbClr val="003C47"/>
                            </a:solidFill>
                            <a:latin typeface="Roboto" panose="02000000000000000000" pitchFamily="2" charset="0"/>
                            <a:cs typeface="Arial" panose="020B0604020202020204"/>
                            <a:sym typeface="Arial" panose="020B0604020202020204"/>
                          </a:rPr>
                          <m:t>t</m:t>
                        </m:r>
                      </m:den>
                    </m:f>
                    <m:r>
                      <a:rPr lang="en-US" sz="3600" i="1" kern="0" baseline="-25000">
                        <a:solidFill>
                          <a:srgbClr val="003C47"/>
                        </a:solidFill>
                        <a:latin typeface="Cambria Math" panose="02040503050406030204" pitchFamily="18" charset="0"/>
                        <a:sym typeface="Arial" panose="020B0604020202020204"/>
                      </a:rPr>
                      <m:t> </m:t>
                    </m:r>
                    <m:r>
                      <a:rPr lang="en-US" sz="3600" kern="0">
                        <a:solidFill>
                          <a:srgbClr val="003C47"/>
                        </a:solidFill>
                        <a:latin typeface="Cambria Math" panose="02040503050406030204" pitchFamily="18" charset="0"/>
                        <a:sym typeface="Arial" panose="020B0604020202020204"/>
                      </a:rPr>
                      <m:t>= </m:t>
                    </m:r>
                    <m:f>
                      <m:fPr>
                        <m:ctrlPr>
                          <a:rPr lang="en-US" sz="3600" i="1" kern="0">
                            <a:solidFill>
                              <a:srgbClr val="003C47"/>
                            </a:solidFill>
                            <a:latin typeface="Cambria Math" panose="02040503050406030204" pitchFamily="18" charset="0"/>
                            <a:sym typeface="Arial" panose="020B0604020202020204"/>
                          </a:rPr>
                        </m:ctrlPr>
                      </m:fPr>
                      <m:num>
                        <m:r>
                          <m:rPr>
                            <m:nor/>
                          </m:rPr>
                          <a:rPr lang="en-US" sz="3600" b="0" i="0" kern="0" smtClean="0">
                            <a:solidFill>
                              <a:srgbClr val="003C47"/>
                            </a:solidFill>
                            <a:latin typeface="Roboto" panose="02000000000000000000" pitchFamily="2" charset="0"/>
                            <a:cs typeface="Arial" panose="020B0604020202020204"/>
                            <a:sym typeface="Arial" panose="020B0604020202020204"/>
                          </a:rPr>
                          <m:t>540</m:t>
                        </m:r>
                        <m:r>
                          <a:rPr lang="en-US" sz="3600" b="0" i="1" kern="0" smtClean="0">
                            <a:solidFill>
                              <a:srgbClr val="003C47"/>
                            </a:solidFill>
                            <a:latin typeface="Cambria Math" panose="02040503050406030204" pitchFamily="18" charset="0"/>
                            <a:cs typeface="Arial" panose="020B0604020202020204"/>
                            <a:sym typeface="Arial" panose="020B0604020202020204"/>
                          </a:rPr>
                          <m:t> </m:t>
                        </m:r>
                      </m:num>
                      <m:den>
                        <m:r>
                          <m:rPr>
                            <m:nor/>
                          </m:rPr>
                          <a:rPr lang="en-US" sz="3600" b="0" i="0" kern="0" smtClean="0">
                            <a:solidFill>
                              <a:srgbClr val="003C47"/>
                            </a:solidFill>
                            <a:latin typeface="Roboto" panose="02000000000000000000" pitchFamily="2" charset="0"/>
                            <a:cs typeface="Arial" panose="020B0604020202020204"/>
                            <a:sym typeface="Arial" panose="020B0604020202020204"/>
                          </a:rPr>
                          <m:t>12</m:t>
                        </m:r>
                        <m:r>
                          <m:rPr>
                            <m:nor/>
                          </m:rPr>
                          <a:rPr lang="en-US" sz="3600" kern="0">
                            <a:solidFill>
                              <a:srgbClr val="003C47"/>
                            </a:solidFill>
                            <a:latin typeface="Roboto" panose="02000000000000000000" pitchFamily="2" charset="0"/>
                            <a:cs typeface="Arial" panose="020B0604020202020204"/>
                            <a:sym typeface="Arial" panose="020B0604020202020204"/>
                          </a:rPr>
                          <m:t>0</m:t>
                        </m:r>
                      </m:den>
                    </m:f>
                  </m:oMath>
                </a14:m>
                <a:r>
                  <a:rPr lang="en-US" sz="3600" kern="0" dirty="0">
                    <a:solidFill>
                      <a:srgbClr val="003C47"/>
                    </a:solidFill>
                    <a:latin typeface="Roboto" panose="02000000000000000000" pitchFamily="2" charset="0"/>
                    <a:cs typeface="Arial" panose="020B0604020202020204"/>
                    <a:sym typeface="Arial" panose="020B0604020202020204"/>
                  </a:rPr>
                  <a:t> = 4,5 W</a:t>
                </a:r>
                <a:endParaRPr lang="en-US" sz="3600" kern="0" dirty="0">
                  <a:solidFill>
                    <a:srgbClr val="003C47"/>
                  </a:solidFill>
                  <a:latin typeface="Roboto" panose="02000000000000000000" pitchFamily="2" charset="0"/>
                  <a:cs typeface="Arial" panose="020B0604020202020204"/>
                  <a:sym typeface="Arial" panose="020B0604020202020204"/>
                </a:endParaRPr>
              </a:p>
            </p:txBody>
          </p:sp>
        </mc:Choice>
        <mc:Fallback>
          <p:sp>
            <p:nvSpPr>
              <p:cNvPr id="12" name="TextBox 11"/>
              <p:cNvSpPr txBox="1">
                <a:spLocks noRot="1" noChangeAspect="1" noMove="1" noResize="1" noEditPoints="1" noAdjustHandles="1" noChangeArrowheads="1" noChangeShapeType="1" noTextEdit="1"/>
              </p:cNvSpPr>
              <p:nvPr/>
            </p:nvSpPr>
            <p:spPr>
              <a:xfrm>
                <a:off x="6540333" y="5716445"/>
                <a:ext cx="5450876" cy="1015663"/>
              </a:xfrm>
              <a:prstGeom prst="rect">
                <a:avLst/>
              </a:prstGeom>
              <a:blipFill rotWithShape="1">
                <a:blip r:embed="rId3"/>
                <a:stretch>
                  <a:fillRect l="-9" t="-12897" r="9" b="-9394"/>
                </a:stretch>
              </a:blipFill>
            </p:spPr>
            <p:txBody>
              <a:bodyPr/>
              <a:lstStyle/>
              <a:p>
                <a:r>
                  <a:rPr lang="en-US" altLang="en-US">
                    <a:noFill/>
                  </a:rPr>
                  <a:t> </a:t>
                </a:r>
              </a:p>
            </p:txBody>
          </p:sp>
        </mc:Fallback>
      </mc:AlternateContent>
      <p:pic>
        <p:nvPicPr>
          <p:cNvPr id="13" name="Picture 2" descr="Homewor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42874" y="162579"/>
            <a:ext cx="1688889" cy="545790"/>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Bài</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tập</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2</a:t>
            </a:r>
            <a:endPar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3000"/>
                                  </p:iterate>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en-US" dirty="0" err="1"/>
              <a:t>Cần</a:t>
            </a:r>
            <a:r>
              <a:rPr lang="en-US" dirty="0"/>
              <a:t> </a:t>
            </a:r>
            <a:r>
              <a:rPr lang="en-US" dirty="0" err="1"/>
              <a:t>cẩu</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kéo</a:t>
            </a:r>
            <a:r>
              <a:rPr lang="en-US" dirty="0"/>
              <a:t> 25 000 N </a:t>
            </a:r>
            <a:r>
              <a:rPr lang="en-US" dirty="0" err="1"/>
              <a:t>để</a:t>
            </a:r>
            <a:r>
              <a:rPr lang="en-US" dirty="0"/>
              <a:t> </a:t>
            </a:r>
            <a:r>
              <a:rPr lang="en-US" dirty="0" err="1"/>
              <a:t>kéo</a:t>
            </a:r>
            <a:r>
              <a:rPr lang="en-US" dirty="0"/>
              <a:t> </a:t>
            </a:r>
            <a:r>
              <a:rPr lang="en-US" dirty="0" err="1"/>
              <a:t>thùng</a:t>
            </a:r>
            <a:r>
              <a:rPr lang="en-US" dirty="0"/>
              <a:t> </a:t>
            </a:r>
            <a:r>
              <a:rPr lang="en-US" dirty="0" err="1"/>
              <a:t>hàng</a:t>
            </a:r>
            <a:r>
              <a:rPr lang="en-US" dirty="0"/>
              <a:t> </a:t>
            </a:r>
            <a:r>
              <a:rPr lang="en-US" dirty="0" err="1"/>
              <a:t>lên</a:t>
            </a:r>
            <a:r>
              <a:rPr lang="en-US" dirty="0"/>
              <a:t> </a:t>
            </a:r>
            <a:r>
              <a:rPr lang="en-US" dirty="0" err="1"/>
              <a:t>cao</a:t>
            </a:r>
            <a:r>
              <a:rPr lang="en-US" dirty="0"/>
              <a:t> 12 m </a:t>
            </a:r>
            <a:r>
              <a:rPr lang="en-US" dirty="0" err="1"/>
              <a:t>trong</a:t>
            </a:r>
            <a:r>
              <a:rPr lang="en-US" dirty="0"/>
              <a:t> 1 </a:t>
            </a:r>
            <a:r>
              <a:rPr lang="en-US" dirty="0" err="1"/>
              <a:t>phút</a:t>
            </a:r>
            <a:r>
              <a:rPr lang="en-US" dirty="0"/>
              <a:t>. </a:t>
            </a:r>
            <a:r>
              <a:rPr lang="en-US" dirty="0" err="1"/>
              <a:t>Tính</a:t>
            </a:r>
            <a:r>
              <a:rPr lang="en-US" dirty="0"/>
              <a:t> </a:t>
            </a:r>
            <a:r>
              <a:rPr lang="en-US" dirty="0" err="1"/>
              <a:t>công</a:t>
            </a:r>
            <a:r>
              <a:rPr lang="en-US" dirty="0"/>
              <a:t> </a:t>
            </a:r>
            <a:r>
              <a:rPr lang="en-US" dirty="0" err="1"/>
              <a:t>và</a:t>
            </a:r>
            <a:r>
              <a:rPr lang="en-US" dirty="0"/>
              <a:t> </a:t>
            </a:r>
            <a:r>
              <a:rPr lang="en-US" dirty="0" err="1"/>
              <a:t>công</a:t>
            </a:r>
            <a:r>
              <a:rPr lang="en-US" dirty="0"/>
              <a:t> </a:t>
            </a:r>
            <a:r>
              <a:rPr lang="en-US" dirty="0" err="1"/>
              <a:t>suất</a:t>
            </a:r>
            <a:r>
              <a:rPr lang="en-US" dirty="0"/>
              <a:t> </a:t>
            </a:r>
            <a:r>
              <a:rPr lang="en-US" dirty="0" err="1"/>
              <a:t>của</a:t>
            </a:r>
            <a:r>
              <a:rPr lang="en-US" dirty="0"/>
              <a:t> </a:t>
            </a:r>
            <a:r>
              <a:rPr lang="en-US" dirty="0" err="1"/>
              <a:t>lực</a:t>
            </a:r>
            <a:r>
              <a:rPr lang="en-US" dirty="0"/>
              <a:t> </a:t>
            </a:r>
            <a:r>
              <a:rPr lang="en-US" dirty="0" err="1"/>
              <a:t>kéo</a:t>
            </a:r>
            <a:r>
              <a:rPr lang="en-US" dirty="0"/>
              <a:t> </a:t>
            </a:r>
            <a:r>
              <a:rPr lang="en-US" dirty="0" err="1"/>
              <a:t>đó</a:t>
            </a:r>
            <a:r>
              <a:rPr lang="en-US" dirty="0"/>
              <a:t>.</a:t>
            </a:r>
            <a:endParaRPr lang="en-US" altLang="en-US" dirty="0"/>
          </a:p>
        </p:txBody>
      </p:sp>
      <p:sp>
        <p:nvSpPr>
          <p:cNvPr id="63" name="Text Box 18"/>
          <p:cNvSpPr txBox="1">
            <a:spLocks noChangeArrowheads="1"/>
          </p:cNvSpPr>
          <p:nvPr/>
        </p:nvSpPr>
        <p:spPr bwMode="auto">
          <a:xfrm>
            <a:off x="6652161" y="270334"/>
            <a:ext cx="287380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spcBef>
                <a:spcPct val="50000"/>
              </a:spcBef>
              <a:spcAft>
                <a:spcPts val="0"/>
              </a:spcAft>
              <a:buClrTx/>
              <a:buSzTx/>
              <a:buFontTx/>
              <a:buNone/>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F = 25</a:t>
            </a:r>
            <a:r>
              <a:rPr kumimoji="0" lang="en-US" altLang="en-US" sz="24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0</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00 N </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h = s = 12 m</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defRPr/>
            </a:pP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t = 1 </a:t>
            </a:r>
            <a:r>
              <a:rPr lang="en-US" altLang="en-US" sz="2400" b="1" dirty="0" err="1">
                <a:solidFill>
                  <a:srgbClr val="003C47"/>
                </a:solidFill>
                <a:latin typeface="Roboto" panose="02000000000000000000" pitchFamily="2" charset="0"/>
                <a:ea typeface="Arimo" panose="020B0604020202020204" charset="0"/>
                <a:cs typeface="Arial" panose="020B0604020202020204" pitchFamily="34" charset="0"/>
              </a:rPr>
              <a:t>phút</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 60 s</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defRPr/>
            </a:pPr>
            <a:r>
              <a:rPr kumimoji="0" lang="en-US" altLang="en-US" sz="24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 </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636112"/>
            <a:ext cx="3200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71" name="Text Box 9"/>
          <p:cNvSpPr txBox="1">
            <a:spLocks noChangeArrowheads="1"/>
          </p:cNvSpPr>
          <p:nvPr/>
        </p:nvSpPr>
        <p:spPr bwMode="auto">
          <a:xfrm>
            <a:off x="6616081" y="4276415"/>
            <a:ext cx="55398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F.s = 25 000.12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300 000 (J)  </a:t>
            </a:r>
            <a:endPar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endParaRPr>
          </a:p>
        </p:txBody>
      </p:sp>
      <p:pic>
        <p:nvPicPr>
          <p:cNvPr id="2050" name="Picture 2" descr="Homework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Bài</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tập</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3</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47" r="22538"/>
          <a:stretch>
            <a:fillRect/>
          </a:stretch>
        </p:blipFill>
        <p:spPr bwMode="auto">
          <a:xfrm flipH="1">
            <a:off x="577262" y="3227520"/>
            <a:ext cx="5103322" cy="3614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p:cNvSpPr txBox="1">
            <a:spLocks noChangeArrowheads="1"/>
          </p:cNvSpPr>
          <p:nvPr/>
        </p:nvSpPr>
        <p:spPr bwMode="auto">
          <a:xfrm>
            <a:off x="6447964" y="5048146"/>
            <a:ext cx="42933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suất</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Text Box 9"/>
              <p:cNvSpPr txBox="1">
                <a:spLocks noChangeArrowheads="1"/>
              </p:cNvSpPr>
              <p:nvPr/>
            </p:nvSpPr>
            <p:spPr bwMode="auto">
              <a:xfrm>
                <a:off x="6616081" y="5688449"/>
                <a:ext cx="5539839" cy="86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b="1" dirty="0">
                    <a:solidFill>
                      <a:srgbClr val="003C47"/>
                    </a:solidFill>
                    <a:latin typeface="VNI-Kun" pitchFamily="2" charset="0"/>
                    <a:ea typeface="Arimo" panose="020B0604020202020204" charset="0"/>
                    <a:cs typeface="Arial" panose="020B0604020202020204" pitchFamily="34" charset="0"/>
                  </a:rPr>
                  <a:t>P</a:t>
                </a:r>
                <a:r>
                  <a:rPr lang="en-US" altLang="en-US"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b="1" i="1" smtClean="0">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300</m:t>
                        </m:r>
                        <m:r>
                          <m:rPr>
                            <m:nor/>
                          </m:rPr>
                          <a:rPr lang="en-US" altLang="en-US" dirty="0">
                            <a:solidFill>
                              <a:srgbClr val="003C47"/>
                            </a:solidFill>
                            <a:latin typeface="Arimo" panose="020B0604020202020204" charset="0"/>
                            <a:ea typeface="Arimo" panose="020B0604020202020204" charset="0"/>
                            <a:cs typeface="Arimo" panose="020B0604020202020204" charset="0"/>
                          </a:rPr>
                          <m:t> </m:t>
                        </m:r>
                        <m:r>
                          <m:rPr>
                            <m:nor/>
                          </m:rPr>
                          <a:rPr lang="en-US" altLang="en-US" dirty="0">
                            <a:solidFill>
                              <a:srgbClr val="003C47"/>
                            </a:solidFill>
                            <a:latin typeface="Arimo" panose="020B0604020202020204" charset="0"/>
                            <a:ea typeface="Arimo" panose="020B0604020202020204" charset="0"/>
                            <a:cs typeface="Arimo" panose="020B0604020202020204" charset="0"/>
                          </a:rPr>
                          <m:t>000</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60</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5</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000</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lang="en-US" altLang="en-US" dirty="0">
                    <a:solidFill>
                      <a:srgbClr val="003C47"/>
                    </a:solidFill>
                    <a:latin typeface="Arimo" panose="020B0604020202020204" charset="0"/>
                    <a:ea typeface="Arimo" panose="020B0604020202020204" charset="0"/>
                    <a:cs typeface="Arimo" panose="020B0604020202020204" charset="0"/>
                  </a:rPr>
                  <a:t>W</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endPar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endParaRPr>
              </a:p>
            </p:txBody>
          </p:sp>
        </mc:Choice>
        <mc:Fallback>
          <p:sp>
            <p:nvSpPr>
              <p:cNvPr id="5" name="Text Box 9"/>
              <p:cNvSpPr txBox="1">
                <a:spLocks noRot="1" noChangeAspect="1" noMove="1" noResize="1" noEditPoints="1" noAdjustHandles="1" noChangeArrowheads="1" noChangeShapeType="1" noTextEdit="1"/>
              </p:cNvSpPr>
              <p:nvPr/>
            </p:nvSpPr>
            <p:spPr bwMode="auto">
              <a:xfrm>
                <a:off x="6616081" y="5688449"/>
                <a:ext cx="5539839" cy="865814"/>
              </a:xfrm>
              <a:prstGeom prst="rect">
                <a:avLst/>
              </a:prstGeom>
              <a:blipFill rotWithShape="1">
                <a:blip r:embed="rId3"/>
                <a:stretch>
                  <a:fillRect t="-14" r="2" b="-826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62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heckerboard(across)">
                                      <p:cBhvr>
                                        <p:cTn id="40" dur="500"/>
                                        <p:tgtEl>
                                          <p:spTgt spid="4"/>
                                        </p:tgtEl>
                                      </p:cBhvr>
                                    </p:animEffect>
                                  </p:childTnLst>
                                </p:cTn>
                              </p:par>
                            </p:childTnLst>
                          </p:cTn>
                        </p:par>
                        <p:par>
                          <p:cTn id="41" fill="hold">
                            <p:stCondLst>
                              <p:cond delay="2000"/>
                            </p:stCondLst>
                            <p:childTnLst>
                              <p:par>
                                <p:cTn id="42" presetID="5" presetClass="entr" presetSubtype="1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04209" y="4383103"/>
            <a:ext cx="914091" cy="1440544"/>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233" b="84121"/>
          <a:stretch>
            <a:fillRect/>
          </a:stretch>
        </p:blipFill>
        <p:spPr>
          <a:xfrm>
            <a:off x="3050432" y="6273116"/>
            <a:ext cx="9240957" cy="74955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53457" y="685800"/>
            <a:ext cx="1661579" cy="163136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30812" b="3179"/>
          <a:stretch>
            <a:fillRect/>
          </a:stretch>
        </p:blipFill>
        <p:spPr>
          <a:xfrm>
            <a:off x="3636785" y="5646960"/>
            <a:ext cx="2117971" cy="710381"/>
          </a:xfrm>
          <a:prstGeom prst="rect">
            <a:avLst/>
          </a:prstGeom>
        </p:spPr>
      </p:pic>
      <p:grpSp>
        <p:nvGrpSpPr>
          <p:cNvPr id="6" name="Group 6"/>
          <p:cNvGrpSpPr/>
          <p:nvPr/>
        </p:nvGrpSpPr>
        <p:grpSpPr>
          <a:xfrm>
            <a:off x="804209" y="1010749"/>
            <a:ext cx="6393075" cy="3372354"/>
            <a:chOff x="0" y="0"/>
            <a:chExt cx="12786151" cy="6744708"/>
          </a:xfrm>
        </p:grpSpPr>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96688" y="2955743"/>
              <a:ext cx="1189463" cy="960221"/>
            </a:xfrm>
            <a:prstGeom prst="rect">
              <a:avLst/>
            </a:prstGeom>
          </p:spPr>
        </p:pic>
      </p:grpSp>
      <p:grpSp>
        <p:nvGrpSpPr>
          <p:cNvPr id="9" name="Group 9"/>
          <p:cNvGrpSpPr/>
          <p:nvPr/>
        </p:nvGrpSpPr>
        <p:grpSpPr>
          <a:xfrm>
            <a:off x="912070" y="2425393"/>
            <a:ext cx="5690483" cy="866584"/>
            <a:chOff x="-1189463" y="530263"/>
            <a:chExt cx="11380966" cy="1733167"/>
          </a:xfrm>
        </p:grpSpPr>
        <p:sp>
          <p:nvSpPr>
            <p:cNvPr id="10" name="TextBox 10"/>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00" rtl="0" eaLnBrk="1" fontAlgn="auto" latinLnBrk="0" hangingPunct="1">
                <a:lnSpc>
                  <a:spcPts val="5975"/>
                </a:lnSpc>
                <a:spcBef>
                  <a:spcPct val="0"/>
                </a:spcBef>
                <a:spcAft>
                  <a:spcPts val="0"/>
                </a:spcAft>
                <a:buClrTx/>
                <a:buSzTx/>
                <a:buFontTx/>
                <a:buNone/>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p:cNvSpPr txBox="1"/>
            <p:nvPr/>
          </p:nvSpPr>
          <p:spPr>
            <a:xfrm>
              <a:off x="1" y="1453672"/>
              <a:ext cx="9975782" cy="713914"/>
            </a:xfrm>
            <a:prstGeom prst="rect">
              <a:avLst/>
            </a:prstGeom>
          </p:spPr>
          <p:txBody>
            <a:bodyPr lIns="0" tIns="0" rIns="0" bIns="0" rtlCol="0" anchor="t">
              <a:spAutoFit/>
            </a:bodyPr>
            <a:lstStyle/>
            <a:p>
              <a:pPr marL="0" marR="0" lvl="0" indent="0" algn="ctr" defTabSz="609600" rtl="0" eaLnBrk="1" fontAlgn="auto" latinLnBrk="0" hangingPunct="1">
                <a:lnSpc>
                  <a:spcPts val="2985"/>
                </a:lnSpc>
                <a:spcBef>
                  <a:spcPct val="0"/>
                </a:spcBef>
                <a:spcAft>
                  <a:spcPts val="0"/>
                </a:spcAft>
                <a:buClrTx/>
                <a:buSzTx/>
                <a:buFontTx/>
                <a:buNone/>
                <a:defRPr/>
              </a:pPr>
              <a:endParaRPr kumimoji="0" lang="en-US" sz="2135"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5836346"/>
            <a:ext cx="2522508" cy="425576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94691" y="1501485"/>
            <a:ext cx="3404555" cy="5158417"/>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0194191" y="3178059"/>
            <a:ext cx="2884879" cy="331942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49" name="Rectangle: Rounded Corners 48"/>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0" name="Rectangle: Rounded Corners 49"/>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1" name="Rectangle: Rounded Corners 50"/>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2" name="Rectangle: Rounded Corners 51"/>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6" name="Rectangle: Rounded Corners 55"/>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1371600" y="676447"/>
            <a:ext cx="9448800" cy="1660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panose="020B0604020202020204"/>
            </a:endParaRPr>
          </a:p>
        </p:txBody>
      </p:sp>
      <p:sp>
        <p:nvSpPr>
          <p:cNvPr id="59" name="A"/>
          <p:cNvSpPr/>
          <p:nvPr/>
        </p:nvSpPr>
        <p:spPr>
          <a:xfrm>
            <a:off x="609600" y="3006068"/>
            <a:ext cx="52578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0" name="B"/>
          <p:cNvSpPr/>
          <p:nvPr/>
        </p:nvSpPr>
        <p:spPr>
          <a:xfrm>
            <a:off x="6324600" y="3006068"/>
            <a:ext cx="52578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20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p:cNvSpPr/>
          <p:nvPr/>
        </p:nvSpPr>
        <p:spPr>
          <a:xfrm>
            <a:off x="609600" y="4793494"/>
            <a:ext cx="52578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20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p:cNvSpPr/>
          <p:nvPr/>
        </p:nvSpPr>
        <p:spPr>
          <a:xfrm>
            <a:off x="6324600" y="4793494"/>
            <a:ext cx="52578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20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49" name="Rectangle: Rounded Corners 48"/>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0" name="Rectangle: Rounded Corners 49"/>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1" name="Rectangle: Rounded Corners 50"/>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2" name="Rectangle: Rounded Corners 51"/>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6" name="Rectangle: Rounded Corners 55"/>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1371600" y="676447"/>
            <a:ext cx="9448800" cy="1660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735"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735"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2</a:t>
            </a:r>
            <a:r>
              <a:rPr kumimoji="0" lang="vi-VN" sz="3735"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Biểu thức tính công suất là</a:t>
            </a:r>
            <a:r>
              <a:rPr kumimoji="0" lang="en-US" sz="3735"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vi-VN" sz="3735"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gì?</a:t>
            </a:r>
            <a:endParaRPr kumimoji="0" lang="en-US" sz="5335"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9" name="A"/>
          <p:cNvSpPr/>
          <p:nvPr/>
        </p:nvSpPr>
        <p:spPr>
          <a:xfrm>
            <a:off x="762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P = A.t </a:t>
            </a: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0" name="B"/>
          <p:cNvSpPr/>
          <p:nvPr/>
        </p:nvSpPr>
        <p:spPr>
          <a:xfrm>
            <a:off x="6477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B. P = A/</a:t>
            </a:r>
            <a:r>
              <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t</a:t>
            </a: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1" name="C"/>
          <p:cNvSpPr/>
          <p:nvPr/>
        </p:nvSpPr>
        <p:spPr>
          <a:xfrm>
            <a:off x="762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 P = t/A</a:t>
            </a: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2" name="D"/>
          <p:cNvSpPr/>
          <p:nvPr/>
        </p:nvSpPr>
        <p:spPr>
          <a:xfrm>
            <a:off x="6477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pt-BR"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D. </a:t>
            </a:r>
            <a:r>
              <a:rPr kumimoji="0" lang="vi-VN"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P = A</a:t>
            </a:r>
            <a:r>
              <a:rPr kumimoji="0" lang="en-US" sz="3735"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t</a:t>
            </a:r>
            <a:endParaRPr kumimoji="0" lang="en-US" sz="373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2" name="Oval 1"/>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p:cNvSpPr txBox="1"/>
          <p:nvPr/>
        </p:nvSpPr>
        <p:spPr>
          <a:xfrm>
            <a:off x="4933387" y="1086675"/>
            <a:ext cx="6147853" cy="1938992"/>
          </a:xfrm>
          <a:prstGeom prst="rect">
            <a:avLst/>
          </a:prstGeom>
          <a:noFill/>
        </p:spPr>
        <p:txBody>
          <a:bodyPr wrap="square">
            <a:spAutoFit/>
          </a:bodyPr>
          <a:lstStyle/>
          <a:p>
            <a:pPr algn="ctr"/>
            <a:r>
              <a:rPr lang="en-US" sz="6000" dirty="0">
                <a:solidFill>
                  <a:srgbClr val="000000"/>
                </a:solidFill>
                <a:latin typeface="Fira Sans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p:cNvGrpSpPr/>
          <p:nvPr/>
        </p:nvGrpSpPr>
        <p:grpSpPr>
          <a:xfrm>
            <a:off x="5655075" y="2993994"/>
            <a:ext cx="3524435" cy="1404502"/>
            <a:chOff x="5655075" y="2993994"/>
            <a:chExt cx="3524435" cy="1404502"/>
          </a:xfrm>
        </p:grpSpPr>
        <p:sp>
          <p:nvSpPr>
            <p:cNvPr id="3" name="Rectangle: Rounded Corners 2"/>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874419" y="3075057"/>
              <a:ext cx="3198560" cy="1323439"/>
            </a:xfrm>
            <a:prstGeom prst="rect">
              <a:avLst/>
            </a:prstGeom>
            <a:noFill/>
          </p:spPr>
          <p:txBody>
            <a:bodyPr wrap="square">
              <a:spAutoFit/>
            </a:bodyPr>
            <a:lstStyle/>
            <a:p>
              <a:r>
                <a:rPr lang="vi-VN"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cơ</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học</a:t>
              </a:r>
              <a:endParaRPr lang="en-US" sz="4000" dirty="0">
                <a:solidFill>
                  <a:schemeClr val="bg1"/>
                </a:solidFill>
                <a:latin typeface="Fira Sans Condensed Medium" panose="020B0603050000020004" pitchFamily="34" charset="0"/>
              </a:endParaRPr>
            </a:p>
          </p:txBody>
        </p:sp>
      </p:grpSp>
      <p:grpSp>
        <p:nvGrpSpPr>
          <p:cNvPr id="10" name="Group 9"/>
          <p:cNvGrpSpPr/>
          <p:nvPr/>
        </p:nvGrpSpPr>
        <p:grpSpPr>
          <a:xfrm>
            <a:off x="5655075" y="4238348"/>
            <a:ext cx="3524435" cy="870012"/>
            <a:chOff x="5655075" y="2993994"/>
            <a:chExt cx="3524435" cy="870012"/>
          </a:xfrm>
        </p:grpSpPr>
        <p:sp>
          <p:nvSpPr>
            <p:cNvPr id="11" name="Rectangle: Rounded Corners 10"/>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49" name="Rectangle: Rounded Corners 48"/>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0" name="Rectangle: Rounded Corners 49"/>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1" name="Rectangle: Rounded Corners 50"/>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2" name="Rectangle: Rounded Corners 51"/>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6" name="Rectangle: Rounded Corners 55"/>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1371600" y="676447"/>
            <a:ext cx="9448800" cy="1660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20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endParaRPr>
          </a:p>
        </p:txBody>
      </p:sp>
      <p:sp>
        <p:nvSpPr>
          <p:cNvPr id="59" name="A"/>
          <p:cNvSpPr/>
          <p:nvPr/>
        </p:nvSpPr>
        <p:spPr>
          <a:xfrm>
            <a:off x="762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0" name="B"/>
          <p:cNvSpPr/>
          <p:nvPr/>
        </p:nvSpPr>
        <p:spPr>
          <a:xfrm>
            <a:off x="6477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20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p:cNvSpPr/>
          <p:nvPr/>
        </p:nvSpPr>
        <p:spPr>
          <a:xfrm>
            <a:off x="762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20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p:cNvSpPr/>
          <p:nvPr/>
        </p:nvSpPr>
        <p:spPr>
          <a:xfrm>
            <a:off x="6477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20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49" name="Rectangle: Rounded Corners 48"/>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0" name="Rectangle: Rounded Corners 49"/>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1" name="Rectangle: Rounded Corners 50"/>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2" name="Rectangle: Rounded Corners 51"/>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6" name="Rectangle: Rounded Corners 55"/>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1371600" y="676447"/>
            <a:ext cx="9448800" cy="1660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9" name="A"/>
          <p:cNvSpPr/>
          <p:nvPr/>
        </p:nvSpPr>
        <p:spPr>
          <a:xfrm>
            <a:off x="762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Oát (W)</a:t>
            </a: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0" name="B"/>
          <p:cNvSpPr/>
          <p:nvPr/>
        </p:nvSpPr>
        <p:spPr>
          <a:xfrm>
            <a:off x="6477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B. Kilôoát (kW)</a:t>
            </a: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1" name="C"/>
          <p:cNvSpPr/>
          <p:nvPr/>
        </p:nvSpPr>
        <p:spPr>
          <a:xfrm>
            <a:off x="762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 Jun trên giây (J/s)</a:t>
            </a: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2" name="D"/>
          <p:cNvSpPr/>
          <p:nvPr/>
        </p:nvSpPr>
        <p:spPr>
          <a:xfrm>
            <a:off x="6477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pt-BR"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D. </a:t>
            </a:r>
            <a:r>
              <a:rPr kumimoji="0" lang="vi-VN"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Cả ba đơn vị trên</a:t>
            </a:r>
            <a:endParaRPr kumimoji="0" lang="en-US" sz="2665"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2" name="Oval 1"/>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49" name="Rectangle: Rounded Corners 48"/>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0" name="Rectangle: Rounded Corners 49"/>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1" name="Rectangle: Rounded Corners 50"/>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2" name="Rectangle: Rounded Corners 51"/>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6" name="Rectangle: Rounded Corners 55"/>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1371600" y="676447"/>
            <a:ext cx="9448800" cy="1660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20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endParaRPr lang="en-US" sz="3200" b="1" kern="0" dirty="0">
              <a:solidFill>
                <a:srgbClr val="002060"/>
              </a:solidFill>
              <a:latin typeface="Roboto" panose="02000000000000000000" pitchFamily="2" charset="0"/>
              <a:cs typeface="Arial" panose="020B0604020202020204" pitchFamily="34" charset="0"/>
            </a:endParaRPr>
          </a:p>
        </p:txBody>
      </p:sp>
      <p:sp>
        <p:nvSpPr>
          <p:cNvPr id="59" name="A"/>
          <p:cNvSpPr/>
          <p:nvPr/>
        </p:nvSpPr>
        <p:spPr>
          <a:xfrm>
            <a:off x="762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0" name="B"/>
          <p:cNvSpPr/>
          <p:nvPr/>
        </p:nvSpPr>
        <p:spPr>
          <a:xfrm>
            <a:off x="6477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1" name="C"/>
          <p:cNvSpPr/>
          <p:nvPr/>
        </p:nvSpPr>
        <p:spPr>
          <a:xfrm>
            <a:off x="762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2" name="D"/>
          <p:cNvSpPr/>
          <p:nvPr/>
        </p:nvSpPr>
        <p:spPr>
          <a:xfrm>
            <a:off x="6477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2" name="Oval 1"/>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49" name="Rectangle: Rounded Corners 48"/>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0" name="Rectangle: Rounded Corners 49"/>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1" name="Rectangle: Rounded Corners 50"/>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2" name="Rectangle: Rounded Corners 51"/>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6" name="Rectangle: Rounded Corners 55"/>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457200" y="254001"/>
            <a:ext cx="11531600" cy="240453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9" name="A"/>
          <p:cNvSpPr/>
          <p:nvPr/>
        </p:nvSpPr>
        <p:spPr>
          <a:xfrm>
            <a:off x="762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0" name="B"/>
          <p:cNvSpPr/>
          <p:nvPr/>
        </p:nvSpPr>
        <p:spPr>
          <a:xfrm>
            <a:off x="6477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1" name="C"/>
          <p:cNvSpPr/>
          <p:nvPr/>
        </p:nvSpPr>
        <p:spPr>
          <a:xfrm>
            <a:off x="762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2" name="D"/>
          <p:cNvSpPr/>
          <p:nvPr/>
        </p:nvSpPr>
        <p:spPr>
          <a:xfrm>
            <a:off x="6477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2" name="Oval 1"/>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49" name="Rectangle: Rounded Corners 48"/>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0" name="Rectangle: Rounded Corners 49"/>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1" name="Rectangle: Rounded Corners 50"/>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2" name="Rectangle: Rounded Corners 51"/>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6" name="Rectangle: Rounded Corners 55"/>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1371600" y="676447"/>
            <a:ext cx="9448800" cy="1660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9" name="A"/>
          <p:cNvSpPr/>
          <p:nvPr/>
        </p:nvSpPr>
        <p:spPr>
          <a:xfrm>
            <a:off x="762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0" name="B"/>
          <p:cNvSpPr/>
          <p:nvPr/>
        </p:nvSpPr>
        <p:spPr>
          <a:xfrm>
            <a:off x="6477000" y="3000588"/>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1" name="C"/>
          <p:cNvSpPr/>
          <p:nvPr/>
        </p:nvSpPr>
        <p:spPr>
          <a:xfrm>
            <a:off x="762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2" name="D"/>
          <p:cNvSpPr/>
          <p:nvPr/>
        </p:nvSpPr>
        <p:spPr>
          <a:xfrm>
            <a:off x="6477000" y="4788014"/>
            <a:ext cx="4953000" cy="164761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2" name="Oval 1"/>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 name="Rectangle: Rounded Corners 4"/>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6" name="Rectangle: Rounded Corners 5"/>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8" name="Rectangle: Rounded Corners 7"/>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9" name="Rectangle 8"/>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14" name="Rectangle: Rounded Corners 13"/>
          <p:cNvSpPr/>
          <p:nvPr/>
        </p:nvSpPr>
        <p:spPr>
          <a:xfrm>
            <a:off x="1371600" y="676447"/>
            <a:ext cx="9448800" cy="166033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p:txBody>
      </p:sp>
    </p:spTree>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05475" y="651465"/>
            <a:ext cx="1524776" cy="584775"/>
          </a:xfrm>
          <a:prstGeom prst="rect">
            <a:avLst/>
          </a:prstGeom>
          <a:noFill/>
        </p:spPr>
        <p:txBody>
          <a:bodyPr wrap="none" rtlCol="0">
            <a:spAutoFit/>
          </a:bodyPr>
          <a:lstStyle/>
          <a:p>
            <a:pPr defTabSz="1219200">
              <a:buClr>
                <a:srgbClr val="000000"/>
              </a:buClr>
            </a:pPr>
            <a:r>
              <a:rPr lang="en-US" sz="3200" u="sng" kern="0" dirty="0" err="1">
                <a:solidFill>
                  <a:srgbClr val="002060"/>
                </a:solidFill>
                <a:latin typeface="Roboto" panose="02000000000000000000" pitchFamily="2" charset="0"/>
                <a:cs typeface="Arial" panose="020B0604020202020204"/>
                <a:sym typeface="Arial" panose="020B0604020202020204"/>
              </a:rPr>
              <a:t>Lời</a:t>
            </a:r>
            <a:r>
              <a:rPr lang="en-US" sz="3200" u="sng" kern="0" dirty="0">
                <a:solidFill>
                  <a:srgbClr val="002060"/>
                </a:solidFill>
                <a:latin typeface="Roboto" panose="02000000000000000000" pitchFamily="2" charset="0"/>
                <a:cs typeface="Arial" panose="020B0604020202020204"/>
                <a:sym typeface="Arial" panose="020B0604020202020204"/>
              </a:rPr>
              <a:t> </a:t>
            </a:r>
            <a:r>
              <a:rPr lang="en-US" sz="3200" u="sng" kern="0" dirty="0" err="1">
                <a:solidFill>
                  <a:srgbClr val="002060"/>
                </a:solidFill>
                <a:latin typeface="Roboto" panose="02000000000000000000" pitchFamily="2" charset="0"/>
                <a:cs typeface="Arial" panose="020B0604020202020204"/>
                <a:sym typeface="Arial" panose="020B0604020202020204"/>
              </a:rPr>
              <a:t>giải</a:t>
            </a:r>
            <a:endParaRPr lang="en-US" sz="3200" u="sng" kern="0" dirty="0">
              <a:solidFill>
                <a:srgbClr val="000000"/>
              </a:solidFill>
              <a:latin typeface="Roboto" panose="02000000000000000000" pitchFamily="2" charset="0"/>
              <a:cs typeface="Arial" panose="020B0604020202020204"/>
              <a:sym typeface="Arial" panose="020B0604020202020204"/>
            </a:endParaRPr>
          </a:p>
        </p:txBody>
      </p:sp>
      <p:sp>
        <p:nvSpPr>
          <p:cNvPr id="9" name="TextBox 8"/>
          <p:cNvSpPr txBox="1"/>
          <p:nvPr/>
        </p:nvSpPr>
        <p:spPr>
          <a:xfrm>
            <a:off x="1423509" y="1981097"/>
            <a:ext cx="2691291" cy="748923"/>
          </a:xfrm>
          <a:prstGeom prst="rect">
            <a:avLst/>
          </a:prstGeom>
          <a:noFill/>
        </p:spPr>
        <p:txBody>
          <a:bodyPr wrap="square" rtlCol="0">
            <a:spAutoFit/>
          </a:bodyPr>
          <a:lstStyle/>
          <a:p>
            <a:pPr defTabSz="1219200">
              <a:lnSpc>
                <a:spcPct val="150000"/>
              </a:lnSpc>
              <a:buClr>
                <a:srgbClr val="000000"/>
              </a:buClr>
            </a:pPr>
            <a:r>
              <a:rPr lang="en-US" sz="3200" kern="0" dirty="0">
                <a:solidFill>
                  <a:srgbClr val="000000"/>
                </a:solidFill>
                <a:latin typeface="Roboto" panose="02000000000000000000" pitchFamily="2" charset="0"/>
                <a:cs typeface="Arial" panose="020B0604020202020204"/>
                <a:sym typeface="Arial" panose="020B0604020202020204"/>
              </a:rPr>
              <a:t>b) Ta </a:t>
            </a:r>
            <a:r>
              <a:rPr lang="en-US" sz="3200" kern="0" dirty="0" err="1">
                <a:solidFill>
                  <a:srgbClr val="000000"/>
                </a:solidFill>
                <a:latin typeface="Roboto" panose="02000000000000000000" pitchFamily="2" charset="0"/>
                <a:cs typeface="Arial" panose="020B0604020202020204"/>
                <a:sym typeface="Arial" panose="020B0604020202020204"/>
              </a:rPr>
              <a:t>có</a:t>
            </a:r>
            <a:r>
              <a:rPr lang="en-US" sz="3200" kern="0" dirty="0">
                <a:solidFill>
                  <a:srgbClr val="000000"/>
                </a:solidFill>
                <a:latin typeface="Roboto" panose="02000000000000000000" pitchFamily="2" charset="0"/>
                <a:cs typeface="Arial" panose="020B0604020202020204"/>
                <a:sym typeface="Arial" panose="020B0604020202020204"/>
              </a:rPr>
              <a:t>:</a:t>
            </a:r>
            <a:endParaRPr lang="en-US" sz="3200" kern="0" dirty="0">
              <a:solidFill>
                <a:srgbClr val="000000"/>
              </a:solidFill>
              <a:latin typeface="Roboto" panose="02000000000000000000" pitchFamily="2" charset="0"/>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10" name="TextBox 9"/>
              <p:cNvSpPr txBox="1"/>
              <p:nvPr/>
            </p:nvSpPr>
            <p:spPr>
              <a:xfrm>
                <a:off x="3417236" y="1812334"/>
                <a:ext cx="1777065" cy="1077218"/>
              </a:xfrm>
              <a:prstGeom prst="rect">
                <a:avLst/>
              </a:prstGeom>
              <a:noFill/>
            </p:spPr>
            <p:txBody>
              <a:bodyPr wrap="square">
                <a:spAutoFit/>
              </a:bodyPr>
              <a:lstStyle/>
              <a:p>
                <a:pPr defTabSz="1219200">
                  <a:buClr>
                    <a:srgbClr val="000000"/>
                  </a:buClr>
                </a:pPr>
                <a:r>
                  <a:rPr lang="en-US" sz="6400" kern="0" dirty="0">
                    <a:solidFill>
                      <a:srgbClr val="000000"/>
                    </a:solidFill>
                    <a:latin typeface="VNI-Kun" pitchFamily="2" charset="0"/>
                    <a:cs typeface="Arial" panose="020B0604020202020204"/>
                    <a:sym typeface="Arial" panose="020B0604020202020204"/>
                  </a:rPr>
                  <a:t>P</a:t>
                </a:r>
                <a14:m>
                  <m:oMath xmlns:m="http://schemas.openxmlformats.org/officeDocument/2006/math">
                    <m:r>
                      <a:rPr lang="en-US" sz="3735" kern="0">
                        <a:solidFill>
                          <a:srgbClr val="000000"/>
                        </a:solidFill>
                        <a:latin typeface="Cambria Math" panose="02040503050406030204" pitchFamily="18" charset="0"/>
                        <a:sym typeface="Arial" panose="020B0604020202020204"/>
                      </a:rPr>
                      <m:t>= </m:t>
                    </m:r>
                    <m:f>
                      <m:fPr>
                        <m:ctrlPr>
                          <a:rPr lang="en-US" sz="3735" i="1" kern="0">
                            <a:solidFill>
                              <a:srgbClr val="000000"/>
                            </a:solidFill>
                            <a:latin typeface="Cambria Math" panose="02040503050406030204" pitchFamily="18" charset="0"/>
                            <a:sym typeface="Arial" panose="020B0604020202020204"/>
                          </a:rPr>
                        </m:ctrlPr>
                      </m:fPr>
                      <m:num>
                        <m:r>
                          <m:rPr>
                            <m:nor/>
                          </m:rPr>
                          <a:rPr lang="en-US" sz="3735" kern="0">
                            <a:solidFill>
                              <a:srgbClr val="000000"/>
                            </a:solidFill>
                            <a:latin typeface="Roboto" panose="02000000000000000000" pitchFamily="2" charset="0"/>
                            <a:cs typeface="Arial" panose="020B0604020202020204"/>
                            <a:sym typeface="Arial" panose="020B0604020202020204"/>
                          </a:rPr>
                          <m:t>A</m:t>
                        </m:r>
                      </m:num>
                      <m:den>
                        <m:r>
                          <m:rPr>
                            <m:nor/>
                          </m:rPr>
                          <a:rPr lang="en-US" sz="3735" kern="0">
                            <a:solidFill>
                              <a:srgbClr val="000000"/>
                            </a:solidFill>
                            <a:latin typeface="Roboto" panose="02000000000000000000" pitchFamily="2" charset="0"/>
                            <a:cs typeface="Arial" panose="020B0604020202020204"/>
                            <a:sym typeface="Arial" panose="020B0604020202020204"/>
                          </a:rPr>
                          <m:t>t</m:t>
                        </m:r>
                      </m:den>
                    </m:f>
                  </m:oMath>
                </a14:m>
                <a:endParaRPr lang="en-US" sz="3735" kern="0" dirty="0">
                  <a:solidFill>
                    <a:srgbClr val="000000"/>
                  </a:solidFill>
                  <a:latin typeface="Roboto" panose="02000000000000000000" pitchFamily="2" charset="0"/>
                  <a:cs typeface="Arial" panose="020B0604020202020204"/>
                  <a:sym typeface="Arial" panose="020B0604020202020204"/>
                </a:endParaRPr>
              </a:p>
            </p:txBody>
          </p:sp>
        </mc:Choice>
        <mc:Fallback>
          <p:sp>
            <p:nvSpPr>
              <p:cNvPr id="10" name="TextBox 9"/>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rotWithShape="1">
                <a:blip r:embed="rId1"/>
                <a:stretch>
                  <a:fillRect l="-17" t="-14682" b="28"/>
                </a:stretch>
              </a:blipFill>
            </p:spPr>
            <p:txBody>
              <a:bodyPr/>
              <a:lstStyle/>
              <a:p>
                <a:r>
                  <a:rPr lang="en-US" altLang="en-US">
                    <a:noFill/>
                  </a:rPr>
                  <a:t> </a:t>
                </a:r>
              </a:p>
            </p:txBody>
          </p:sp>
        </mc:Fallback>
      </mc:AlternateContent>
      <p:sp>
        <p:nvSpPr>
          <p:cNvPr id="11" name="TextBox 10"/>
          <p:cNvSpPr txBox="1"/>
          <p:nvPr/>
        </p:nvSpPr>
        <p:spPr>
          <a:xfrm>
            <a:off x="5508675" y="1844095"/>
            <a:ext cx="4266091" cy="748923"/>
          </a:xfrm>
          <a:prstGeom prst="rect">
            <a:avLst/>
          </a:prstGeom>
          <a:noFill/>
        </p:spPr>
        <p:txBody>
          <a:bodyPr wrap="square" rtlCol="0">
            <a:spAutoFit/>
          </a:bodyPr>
          <a:lstStyle/>
          <a:p>
            <a:pPr defTabSz="1219200">
              <a:lnSpc>
                <a:spcPct val="150000"/>
              </a:lnSpc>
              <a:buClr>
                <a:srgbClr val="000000"/>
              </a:buClr>
            </a:pPr>
            <a:r>
              <a:rPr lang="en-US" sz="3200" kern="0" dirty="0" err="1">
                <a:solidFill>
                  <a:srgbClr val="000000"/>
                </a:solidFill>
                <a:latin typeface="Roboto" panose="02000000000000000000" pitchFamily="2" charset="0"/>
                <a:cs typeface="Arial" panose="020B0604020202020204"/>
                <a:sym typeface="Arial" panose="020B0604020202020204"/>
              </a:rPr>
              <a:t>Mà</a:t>
            </a:r>
            <a:r>
              <a:rPr lang="en-US" sz="3200" kern="0" dirty="0">
                <a:solidFill>
                  <a:srgbClr val="000000"/>
                </a:solidFill>
                <a:latin typeface="Roboto" panose="02000000000000000000" pitchFamily="2" charset="0"/>
                <a:cs typeface="Arial" panose="020B0604020202020204"/>
                <a:sym typeface="Arial" panose="020B0604020202020204"/>
              </a:rPr>
              <a:t> A = F.s </a:t>
            </a:r>
            <a:r>
              <a:rPr lang="en-US" sz="3200" kern="0" dirty="0" err="1">
                <a:solidFill>
                  <a:srgbClr val="000000"/>
                </a:solidFill>
                <a:latin typeface="Roboto" panose="02000000000000000000" pitchFamily="2" charset="0"/>
                <a:cs typeface="Arial" panose="020B0604020202020204"/>
                <a:sym typeface="Arial" panose="020B0604020202020204"/>
              </a:rPr>
              <a:t>với</a:t>
            </a:r>
            <a:r>
              <a:rPr lang="en-US" sz="3200" kern="0" dirty="0">
                <a:solidFill>
                  <a:srgbClr val="000000"/>
                </a:solidFill>
                <a:latin typeface="Roboto" panose="02000000000000000000" pitchFamily="2" charset="0"/>
                <a:cs typeface="Arial" panose="020B0604020202020204"/>
                <a:sym typeface="Arial" panose="020B0604020202020204"/>
              </a:rPr>
              <a:t> s = v.t </a:t>
            </a:r>
            <a:endParaRPr lang="en-US" sz="3200" kern="0" dirty="0">
              <a:solidFill>
                <a:srgbClr val="000000"/>
              </a:solidFill>
              <a:latin typeface="Roboto" panose="02000000000000000000" pitchFamily="2" charset="0"/>
              <a:cs typeface="Arial" panose="020B0604020202020204"/>
              <a:sym typeface="Arial" panose="020B0604020202020204"/>
            </a:endParaRPr>
          </a:p>
        </p:txBody>
      </p:sp>
      <p:sp>
        <p:nvSpPr>
          <p:cNvPr id="12" name="Arrow: Right 11"/>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200">
              <a:buClr>
                <a:srgbClr val="000000"/>
              </a:buClr>
            </a:pPr>
            <a:endParaRPr lang="en-US" sz="1865" kern="0" dirty="0">
              <a:solidFill>
                <a:srgbClr val="FFFFFF"/>
              </a:solidFill>
              <a:latin typeface="Roboto" panose="02000000000000000000" pitchFamily="2" charset="0"/>
              <a:sym typeface="Arial" panose="020B0604020202020204"/>
            </a:endParaRPr>
          </a:p>
        </p:txBody>
      </p:sp>
      <mc:AlternateContent xmlns:mc="http://schemas.openxmlformats.org/markup-compatibility/2006">
        <mc:Choice xmlns:a14="http://schemas.microsoft.com/office/drawing/2010/main" Requires="a14">
          <p:sp>
            <p:nvSpPr>
              <p:cNvPr id="13" name="TextBox 12"/>
              <p:cNvSpPr txBox="1"/>
              <p:nvPr/>
            </p:nvSpPr>
            <p:spPr>
              <a:xfrm>
                <a:off x="2279385" y="3168558"/>
                <a:ext cx="6641167" cy="1077218"/>
              </a:xfrm>
              <a:prstGeom prst="rect">
                <a:avLst/>
              </a:prstGeom>
              <a:noFill/>
            </p:spPr>
            <p:txBody>
              <a:bodyPr wrap="square">
                <a:spAutoFit/>
              </a:bodyPr>
              <a:lstStyle/>
              <a:p>
                <a:pPr defTabSz="1219200">
                  <a:buClr>
                    <a:srgbClr val="000000"/>
                  </a:buClr>
                </a:pPr>
                <a:r>
                  <a:rPr lang="en-US" sz="6400" kern="0" dirty="0">
                    <a:solidFill>
                      <a:srgbClr val="000000"/>
                    </a:solidFill>
                    <a:latin typeface="VNI-Kun" pitchFamily="2" charset="0"/>
                    <a:cs typeface="Arial" panose="020B0604020202020204"/>
                    <a:sym typeface="Arial" panose="020B0604020202020204"/>
                  </a:rPr>
                  <a:t>P</a:t>
                </a:r>
                <a14:m>
                  <m:oMath xmlns:m="http://schemas.openxmlformats.org/officeDocument/2006/math">
                    <m:r>
                      <a:rPr lang="en-US" sz="3735" kern="0">
                        <a:solidFill>
                          <a:srgbClr val="000000"/>
                        </a:solidFill>
                        <a:latin typeface="Cambria Math" panose="02040503050406030204" pitchFamily="18" charset="0"/>
                        <a:sym typeface="Arial" panose="020B0604020202020204"/>
                      </a:rPr>
                      <m:t> = </m:t>
                    </m:r>
                    <m:f>
                      <m:fPr>
                        <m:ctrlPr>
                          <a:rPr lang="en-US" sz="3735" i="1" kern="0">
                            <a:solidFill>
                              <a:srgbClr val="000000"/>
                            </a:solidFill>
                            <a:latin typeface="Cambria Math" panose="02040503050406030204" pitchFamily="18" charset="0"/>
                            <a:sym typeface="Arial" panose="020B0604020202020204"/>
                          </a:rPr>
                        </m:ctrlPr>
                      </m:fPr>
                      <m:num>
                        <m:r>
                          <m:rPr>
                            <m:nor/>
                          </m:rPr>
                          <a:rPr lang="en-US" sz="3735" kern="0">
                            <a:solidFill>
                              <a:srgbClr val="000000"/>
                            </a:solidFill>
                            <a:latin typeface="Roboto" panose="02000000000000000000" pitchFamily="2" charset="0"/>
                            <a:cs typeface="Arial" panose="020B0604020202020204"/>
                            <a:sym typeface="Arial" panose="020B0604020202020204"/>
                          </a:rPr>
                          <m:t>A</m:t>
                        </m:r>
                      </m:num>
                      <m:den>
                        <m:r>
                          <m:rPr>
                            <m:nor/>
                          </m:rPr>
                          <a:rPr lang="en-US" sz="3735" kern="0">
                            <a:solidFill>
                              <a:srgbClr val="000000"/>
                            </a:solidFill>
                            <a:latin typeface="Roboto" panose="02000000000000000000" pitchFamily="2" charset="0"/>
                            <a:cs typeface="Arial" panose="020B0604020202020204"/>
                            <a:sym typeface="Arial" panose="020B0604020202020204"/>
                          </a:rPr>
                          <m:t>t</m:t>
                        </m:r>
                      </m:den>
                    </m:f>
                    <m:r>
                      <a:rPr lang="en-US" sz="3735" i="1" kern="0" baseline="-25000">
                        <a:solidFill>
                          <a:srgbClr val="000000"/>
                        </a:solidFill>
                        <a:latin typeface="Cambria Math" panose="02040503050406030204" pitchFamily="18" charset="0"/>
                        <a:sym typeface="Arial" panose="020B0604020202020204"/>
                      </a:rPr>
                      <m:t> </m:t>
                    </m:r>
                    <m:r>
                      <a:rPr lang="en-US" sz="3735" kern="0">
                        <a:solidFill>
                          <a:srgbClr val="000000"/>
                        </a:solidFill>
                        <a:latin typeface="Cambria Math" panose="02040503050406030204" pitchFamily="18" charset="0"/>
                        <a:sym typeface="Arial" panose="020B0604020202020204"/>
                      </a:rPr>
                      <m:t>= </m:t>
                    </m:r>
                    <m:f>
                      <m:fPr>
                        <m:ctrlPr>
                          <a:rPr lang="en-US" sz="3735" i="1" kern="0">
                            <a:solidFill>
                              <a:srgbClr val="000000"/>
                            </a:solidFill>
                            <a:latin typeface="Cambria Math" panose="02040503050406030204" pitchFamily="18" charset="0"/>
                            <a:sym typeface="Arial" panose="020B0604020202020204"/>
                          </a:rPr>
                        </m:ctrlPr>
                      </m:fPr>
                      <m:num>
                        <m:r>
                          <m:rPr>
                            <m:nor/>
                          </m:rPr>
                          <a:rPr lang="en-US" sz="3735" kern="0">
                            <a:solidFill>
                              <a:srgbClr val="000000"/>
                            </a:solidFill>
                            <a:latin typeface="Roboto" panose="02000000000000000000" pitchFamily="2" charset="0"/>
                            <a:cs typeface="Arial" panose="020B0604020202020204"/>
                            <a:sym typeface="Arial" panose="020B0604020202020204"/>
                          </a:rPr>
                          <m:t>F</m:t>
                        </m:r>
                        <m:r>
                          <m:rPr>
                            <m:nor/>
                          </m:rPr>
                          <a:rPr lang="en-US" sz="3735" kern="0">
                            <a:solidFill>
                              <a:srgbClr val="000000"/>
                            </a:solidFill>
                            <a:latin typeface="Roboto" panose="02000000000000000000" pitchFamily="2" charset="0"/>
                            <a:cs typeface="Arial" panose="020B0604020202020204"/>
                            <a:sym typeface="Arial" panose="020B0604020202020204"/>
                          </a:rPr>
                          <m:t>.</m:t>
                        </m:r>
                        <m:r>
                          <m:rPr>
                            <m:nor/>
                          </m:rPr>
                          <a:rPr lang="en-US" sz="3735" kern="0">
                            <a:solidFill>
                              <a:srgbClr val="000000"/>
                            </a:solidFill>
                            <a:latin typeface="Roboto" panose="02000000000000000000" pitchFamily="2" charset="0"/>
                            <a:cs typeface="Arial" panose="020B0604020202020204"/>
                            <a:sym typeface="Arial" panose="020B0604020202020204"/>
                          </a:rPr>
                          <m:t>s</m:t>
                        </m:r>
                      </m:num>
                      <m:den>
                        <m:r>
                          <m:rPr>
                            <m:nor/>
                          </m:rPr>
                          <a:rPr lang="en-US" sz="3735" kern="0">
                            <a:solidFill>
                              <a:srgbClr val="000000"/>
                            </a:solidFill>
                            <a:latin typeface="Roboto" panose="02000000000000000000" pitchFamily="2" charset="0"/>
                            <a:cs typeface="Arial" panose="020B0604020202020204"/>
                            <a:sym typeface="Arial" panose="020B0604020202020204"/>
                          </a:rPr>
                          <m:t>t</m:t>
                        </m:r>
                      </m:den>
                    </m:f>
                  </m:oMath>
                </a14:m>
                <a:r>
                  <a:rPr lang="en-US" sz="3735" kern="0" dirty="0">
                    <a:solidFill>
                      <a:srgbClr val="000000"/>
                    </a:solidFill>
                    <a:latin typeface="Roboto" panose="02000000000000000000" pitchFamily="2" charset="0"/>
                    <a:cs typeface="Arial" panose="020B0604020202020204"/>
                    <a:sym typeface="Arial" panose="020B0604020202020204"/>
                  </a:rPr>
                  <a:t> </a:t>
                </a:r>
                <a14:m>
                  <m:oMath xmlns:m="http://schemas.openxmlformats.org/officeDocument/2006/math">
                    <m:r>
                      <a:rPr lang="en-US" sz="3735" kern="0">
                        <a:solidFill>
                          <a:srgbClr val="000000"/>
                        </a:solidFill>
                        <a:latin typeface="Cambria Math" panose="02040503050406030204" pitchFamily="18" charset="0"/>
                        <a:sym typeface="Arial" panose="020B0604020202020204"/>
                      </a:rPr>
                      <m:t>= </m:t>
                    </m:r>
                    <m:f>
                      <m:fPr>
                        <m:ctrlPr>
                          <a:rPr lang="en-US" sz="3735" i="1" kern="0">
                            <a:solidFill>
                              <a:srgbClr val="000000"/>
                            </a:solidFill>
                            <a:latin typeface="Cambria Math" panose="02040503050406030204" pitchFamily="18" charset="0"/>
                            <a:sym typeface="Arial" panose="020B0604020202020204"/>
                          </a:rPr>
                        </m:ctrlPr>
                      </m:fPr>
                      <m:num>
                        <m:r>
                          <m:rPr>
                            <m:nor/>
                          </m:rPr>
                          <a:rPr lang="en-US" sz="3735" kern="0">
                            <a:solidFill>
                              <a:srgbClr val="000000"/>
                            </a:solidFill>
                            <a:latin typeface="Roboto" panose="02000000000000000000" pitchFamily="2" charset="0"/>
                            <a:cs typeface="Arial" panose="020B0604020202020204"/>
                            <a:sym typeface="Arial" panose="020B0604020202020204"/>
                          </a:rPr>
                          <m:t>F</m:t>
                        </m:r>
                        <m:r>
                          <m:rPr>
                            <m:nor/>
                          </m:rPr>
                          <a:rPr lang="en-US" sz="3735" kern="0">
                            <a:solidFill>
                              <a:srgbClr val="000000"/>
                            </a:solidFill>
                            <a:latin typeface="Roboto" panose="02000000000000000000" pitchFamily="2" charset="0"/>
                            <a:cs typeface="Arial" panose="020B0604020202020204"/>
                            <a:sym typeface="Arial" panose="020B0604020202020204"/>
                          </a:rPr>
                          <m:t>. </m:t>
                        </m:r>
                        <m:r>
                          <m:rPr>
                            <m:nor/>
                          </m:rPr>
                          <a:rPr lang="en-US" sz="3735" kern="0">
                            <a:solidFill>
                              <a:srgbClr val="000000"/>
                            </a:solidFill>
                            <a:latin typeface="Roboto" panose="02000000000000000000" pitchFamily="2" charset="0"/>
                            <a:cs typeface="Arial" panose="020B0604020202020204"/>
                            <a:sym typeface="Arial" panose="020B0604020202020204"/>
                          </a:rPr>
                          <m:t>v</m:t>
                        </m:r>
                        <m:r>
                          <m:rPr>
                            <m:nor/>
                          </m:rPr>
                          <a:rPr lang="en-US" sz="3735" kern="0">
                            <a:solidFill>
                              <a:srgbClr val="000000"/>
                            </a:solidFill>
                            <a:latin typeface="Roboto" panose="02000000000000000000" pitchFamily="2" charset="0"/>
                            <a:cs typeface="Arial" panose="020B0604020202020204"/>
                            <a:sym typeface="Arial" panose="020B0604020202020204"/>
                          </a:rPr>
                          <m:t>.</m:t>
                        </m:r>
                        <m:r>
                          <m:rPr>
                            <m:nor/>
                          </m:rPr>
                          <a:rPr lang="en-US" sz="3735" kern="0">
                            <a:solidFill>
                              <a:srgbClr val="000000"/>
                            </a:solidFill>
                            <a:latin typeface="Roboto" panose="02000000000000000000" pitchFamily="2" charset="0"/>
                            <a:cs typeface="Arial" panose="020B0604020202020204"/>
                            <a:sym typeface="Arial" panose="020B0604020202020204"/>
                          </a:rPr>
                          <m:t>t</m:t>
                        </m:r>
                      </m:num>
                      <m:den>
                        <m:r>
                          <m:rPr>
                            <m:nor/>
                          </m:rPr>
                          <a:rPr lang="en-US" sz="3735" kern="0">
                            <a:solidFill>
                              <a:srgbClr val="000000"/>
                            </a:solidFill>
                            <a:latin typeface="Roboto" panose="02000000000000000000" pitchFamily="2" charset="0"/>
                            <a:cs typeface="Arial" panose="020B0604020202020204"/>
                            <a:sym typeface="Arial" panose="020B0604020202020204"/>
                          </a:rPr>
                          <m:t>t</m:t>
                        </m:r>
                      </m:den>
                    </m:f>
                  </m:oMath>
                </a14:m>
                <a:r>
                  <a:rPr lang="en-US" sz="3735" kern="0" dirty="0">
                    <a:solidFill>
                      <a:srgbClr val="000000"/>
                    </a:solidFill>
                    <a:latin typeface="Roboto" panose="02000000000000000000" pitchFamily="2" charset="0"/>
                    <a:cs typeface="Arial" panose="020B0604020202020204"/>
                    <a:sym typeface="Arial" panose="020B0604020202020204"/>
                  </a:rPr>
                  <a:t> = </a:t>
                </a:r>
                <a:r>
                  <a:rPr lang="en-US" sz="3735" kern="0" dirty="0" err="1">
                    <a:solidFill>
                      <a:srgbClr val="000000"/>
                    </a:solidFill>
                    <a:latin typeface="Roboto" panose="02000000000000000000" pitchFamily="2" charset="0"/>
                    <a:cs typeface="Arial" panose="020B0604020202020204"/>
                    <a:sym typeface="Arial" panose="020B0604020202020204"/>
                  </a:rPr>
                  <a:t>F.v</a:t>
                </a:r>
                <a:r>
                  <a:rPr lang="en-US" sz="3735" kern="0" dirty="0">
                    <a:solidFill>
                      <a:srgbClr val="000000"/>
                    </a:solidFill>
                    <a:latin typeface="Roboto" panose="02000000000000000000" pitchFamily="2" charset="0"/>
                    <a:cs typeface="Arial" panose="020B0604020202020204"/>
                    <a:sym typeface="Arial" panose="020B0604020202020204"/>
                  </a:rPr>
                  <a:t> </a:t>
                </a:r>
                <a:endParaRPr lang="en-US" sz="3735" kern="0" dirty="0">
                  <a:solidFill>
                    <a:srgbClr val="000000"/>
                  </a:solidFill>
                  <a:latin typeface="Roboto" panose="02000000000000000000" pitchFamily="2" charset="0"/>
                  <a:cs typeface="Arial" panose="020B0604020202020204"/>
                  <a:sym typeface="Arial" panose="020B0604020202020204"/>
                </a:endParaRPr>
              </a:p>
            </p:txBody>
          </p:sp>
        </mc:Choice>
        <mc:Fallback>
          <p:sp>
            <p:nvSpPr>
              <p:cNvPr id="13" name="TextBox 12"/>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rotWithShape="1">
                <a:blip r:embed="rId2"/>
                <a:stretch>
                  <a:fillRect l="-6" t="-14728" r="1" b="-6705"/>
                </a:stretch>
              </a:blipFill>
            </p:spPr>
            <p:txBody>
              <a:bodyPr/>
              <a:lstStyle/>
              <a:p>
                <a:r>
                  <a:rPr lang="en-US" altLang="en-US">
                    <a:noFill/>
                  </a:rPr>
                  <a:t> </a:t>
                </a:r>
              </a:p>
            </p:txBody>
          </p:sp>
        </mc:Fallback>
      </mc:AlternateContent>
      <p:sp>
        <p:nvSpPr>
          <p:cNvPr id="14" name="TextBox 13"/>
          <p:cNvSpPr txBox="1"/>
          <p:nvPr/>
        </p:nvSpPr>
        <p:spPr>
          <a:xfrm>
            <a:off x="1909040" y="4463573"/>
            <a:ext cx="9219091" cy="748923"/>
          </a:xfrm>
          <a:prstGeom prst="rect">
            <a:avLst/>
          </a:prstGeom>
          <a:noFill/>
        </p:spPr>
        <p:txBody>
          <a:bodyPr wrap="square" rtlCol="0">
            <a:spAutoFit/>
          </a:bodyPr>
          <a:lstStyle/>
          <a:p>
            <a:pPr defTabSz="1219200">
              <a:lnSpc>
                <a:spcPct val="150000"/>
              </a:lnSpc>
              <a:buClr>
                <a:srgbClr val="000000"/>
              </a:buClr>
            </a:pPr>
            <a:r>
              <a:rPr lang="en-US" sz="3200" kern="0" dirty="0" err="1">
                <a:solidFill>
                  <a:srgbClr val="000000"/>
                </a:solidFill>
                <a:latin typeface="Roboto" panose="02000000000000000000" pitchFamily="2" charset="0"/>
                <a:cs typeface="Arial" panose="020B0604020202020204"/>
                <a:sym typeface="Arial" panose="020B0604020202020204"/>
              </a:rPr>
              <a:t>Đổi</a:t>
            </a:r>
            <a:r>
              <a:rPr lang="en-US" sz="3200" kern="0" dirty="0">
                <a:solidFill>
                  <a:srgbClr val="000000"/>
                </a:solidFill>
                <a:latin typeface="Roboto" panose="02000000000000000000" pitchFamily="2" charset="0"/>
                <a:cs typeface="Arial" panose="020B0604020202020204"/>
                <a:sym typeface="Arial" panose="020B0604020202020204"/>
              </a:rPr>
              <a:t> v = 9 km/h = 2.5 m/s</a:t>
            </a:r>
            <a:endParaRPr lang="en-US" sz="3200" kern="0" dirty="0">
              <a:solidFill>
                <a:srgbClr val="000000"/>
              </a:solidFill>
              <a:latin typeface="Roboto" panose="02000000000000000000" pitchFamily="2" charset="0"/>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15" name="TextBox 14"/>
              <p:cNvSpPr txBox="1"/>
              <p:nvPr/>
            </p:nvSpPr>
            <p:spPr>
              <a:xfrm>
                <a:off x="2279384" y="5434565"/>
                <a:ext cx="7829816" cy="1077218"/>
              </a:xfrm>
              <a:prstGeom prst="rect">
                <a:avLst/>
              </a:prstGeom>
              <a:noFill/>
            </p:spPr>
            <p:txBody>
              <a:bodyPr wrap="square">
                <a:spAutoFit/>
              </a:bodyPr>
              <a:lstStyle/>
              <a:p>
                <a:pPr defTabSz="1219200">
                  <a:buClr>
                    <a:srgbClr val="000000"/>
                  </a:buClr>
                </a:pPr>
                <a:r>
                  <a:rPr lang="en-US" sz="6400" kern="0" dirty="0" err="1">
                    <a:solidFill>
                      <a:srgbClr val="000000"/>
                    </a:solidFill>
                    <a:latin typeface="VNI-Kun" pitchFamily="2" charset="0"/>
                    <a:cs typeface="Arial" panose="020B0604020202020204"/>
                    <a:sym typeface="Arial" panose="020B0604020202020204"/>
                  </a:rPr>
                  <a:t>P</a:t>
                </a:r>
                <a:r>
                  <a:rPr lang="en-US" sz="3735" kern="0" baseline="-25000" dirty="0" err="1">
                    <a:solidFill>
                      <a:srgbClr val="000000"/>
                    </a:solidFill>
                    <a:latin typeface="Roboto" panose="02000000000000000000" pitchFamily="2" charset="0"/>
                    <a:cs typeface="Arial" panose="020B0604020202020204"/>
                    <a:sym typeface="Arial" panose="020B0604020202020204"/>
                  </a:rPr>
                  <a:t>ngựa</a:t>
                </a:r>
                <a14:m>
                  <m:oMath xmlns:m="http://schemas.openxmlformats.org/officeDocument/2006/math">
                    <m:r>
                      <a:rPr lang="en-US" sz="3735" kern="0">
                        <a:solidFill>
                          <a:srgbClr val="000000"/>
                        </a:solidFill>
                        <a:latin typeface="Cambria Math" panose="02040503050406030204" pitchFamily="18" charset="0"/>
                        <a:sym typeface="Arial" panose="020B0604020202020204"/>
                      </a:rPr>
                      <m:t> </m:t>
                    </m:r>
                  </m:oMath>
                </a14:m>
                <a:r>
                  <a:rPr lang="en-US" sz="3735" kern="0" dirty="0">
                    <a:solidFill>
                      <a:srgbClr val="000000"/>
                    </a:solidFill>
                    <a:latin typeface="Roboto" panose="02000000000000000000" pitchFamily="2" charset="0"/>
                    <a:cs typeface="Arial" panose="020B0604020202020204"/>
                    <a:sym typeface="Arial" panose="020B0604020202020204"/>
                  </a:rPr>
                  <a:t>= </a:t>
                </a:r>
                <a:r>
                  <a:rPr lang="en-US" sz="3735" kern="0" dirty="0" err="1">
                    <a:solidFill>
                      <a:srgbClr val="000000"/>
                    </a:solidFill>
                    <a:latin typeface="Roboto" panose="02000000000000000000" pitchFamily="2" charset="0"/>
                    <a:cs typeface="Arial" panose="020B0604020202020204"/>
                    <a:sym typeface="Arial" panose="020B0604020202020204"/>
                  </a:rPr>
                  <a:t>F.v</a:t>
                </a:r>
                <a:r>
                  <a:rPr lang="en-US" sz="3735" kern="0" dirty="0">
                    <a:solidFill>
                      <a:srgbClr val="000000"/>
                    </a:solidFill>
                    <a:latin typeface="Roboto" panose="02000000000000000000" pitchFamily="2" charset="0"/>
                    <a:cs typeface="Arial" panose="020B0604020202020204"/>
                    <a:sym typeface="Arial" panose="020B0604020202020204"/>
                  </a:rPr>
                  <a:t> = 200. 2.5 = 500 (W) </a:t>
                </a:r>
                <a:endParaRPr lang="en-US" sz="3735" kern="0" dirty="0">
                  <a:solidFill>
                    <a:srgbClr val="000000"/>
                  </a:solidFill>
                  <a:latin typeface="Roboto" panose="02000000000000000000" pitchFamily="2" charset="0"/>
                  <a:cs typeface="Arial" panose="020B0604020202020204"/>
                  <a:sym typeface="Arial" panose="020B0604020202020204"/>
                </a:endParaRPr>
              </a:p>
            </p:txBody>
          </p:sp>
        </mc:Choice>
        <mc:Fallback>
          <p:sp>
            <p:nvSpPr>
              <p:cNvPr id="15" name="TextBox 14"/>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rotWithShape="1">
                <a:blip r:embed="rId3"/>
                <a:stretch>
                  <a:fillRect l="-5" t="-16292" b="-3550"/>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32"/>
          <p:cNvSpPr/>
          <p:nvPr/>
        </p:nvSpPr>
        <p:spPr>
          <a:xfrm>
            <a:off x="0" y="0"/>
            <a:ext cx="6219825" cy="6858000"/>
          </a:xfrm>
          <a:prstGeom prst="rect">
            <a:avLst/>
          </a:prstGeom>
          <a:solidFill>
            <a:srgbClr val="1A5866"/>
          </a:solidFill>
        </p:spPr>
      </p:sp>
      <p:sp>
        <p:nvSpPr>
          <p:cNvPr id="3" name="TextBox 34"/>
          <p:cNvSpPr txBox="1"/>
          <p:nvPr/>
        </p:nvSpPr>
        <p:spPr>
          <a:xfrm>
            <a:off x="142836" y="915150"/>
            <a:ext cx="5934153" cy="3062890"/>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vi-VN" dirty="0"/>
              <a:t>Để nâng các kiện hàng trong bảng 1.2, một xe nâng (hình 1.5) gồm động cơ nâng có công suất 2 000 W hoạt động trong 120 s. Xe này đã thực hiện công gấp bao nhiêu lần công của người công nhân 2?</a:t>
            </a:r>
            <a:endParaRPr lang="vi-VN" u="sng" dirty="0">
              <a:hlinkClick r:id="rId1"/>
            </a:endParaRPr>
          </a:p>
        </p:txBody>
      </p:sp>
      <p:sp>
        <p:nvSpPr>
          <p:cNvPr id="4" name="Text Box 18"/>
          <p:cNvSpPr txBox="1">
            <a:spLocks noChangeArrowheads="1"/>
          </p:cNvSpPr>
          <p:nvPr/>
        </p:nvSpPr>
        <p:spPr bwMode="auto">
          <a:xfrm>
            <a:off x="6447965" y="273394"/>
            <a:ext cx="1786706"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20000"/>
              </a:lnSpc>
              <a:spcBef>
                <a:spcPct val="50000"/>
              </a:spcBef>
              <a:spcAft>
                <a:spcPts val="0"/>
              </a:spcAft>
              <a:buClrTx/>
              <a:buSzTx/>
              <a:buFontTx/>
              <a:buNone/>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lvl="0">
              <a:lnSpc>
                <a:spcPct val="120000"/>
              </a:lnSpc>
              <a:spcBef>
                <a:spcPct val="50000"/>
              </a:spcBef>
            </a:pPr>
            <a:r>
              <a:rPr lang="en-US" altLang="en-US" sz="2400" b="1" dirty="0">
                <a:solidFill>
                  <a:srgbClr val="003C47"/>
                </a:solidFill>
                <a:latin typeface="VNI-Kun" pitchFamily="2" charset="0"/>
                <a:ea typeface="Arimo" panose="020B0604020202020204" charset="0"/>
                <a:cs typeface="Arial" panose="020B0604020202020204" pitchFamily="34" charset="0"/>
              </a:rPr>
              <a:t>P</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700 N </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lnSpc>
                <a:spcPct val="120000"/>
              </a:lnSpc>
              <a:spcBef>
                <a:spcPct val="50000"/>
              </a:spcBef>
              <a:spcAft>
                <a:spcPts val="0"/>
              </a:spcAft>
              <a:buClrTx/>
              <a:buSzTx/>
              <a:buFontTx/>
              <a:buNone/>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 = 120 s</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lnSpc>
                <a:spcPct val="120000"/>
              </a:lnSpc>
              <a:spcBef>
                <a:spcPct val="50000"/>
              </a:spcBef>
              <a:spcAft>
                <a:spcPts val="0"/>
              </a:spcAft>
              <a:buClrTx/>
              <a:buSzTx/>
              <a:buFontTx/>
              <a:buNone/>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A = ? </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5" name="Text Box 6"/>
          <p:cNvSpPr txBox="1">
            <a:spLocks noChangeArrowheads="1"/>
          </p:cNvSpPr>
          <p:nvPr/>
        </p:nvSpPr>
        <p:spPr bwMode="auto">
          <a:xfrm>
            <a:off x="6219825" y="2770857"/>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9" name="TextBox 8"/>
          <p:cNvSpPr txBox="1"/>
          <p:nvPr/>
        </p:nvSpPr>
        <p:spPr>
          <a:xfrm>
            <a:off x="-228140" y="269269"/>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Câu</a:t>
            </a:r>
            <a:r>
              <a:rPr kumimoji="0" lang="en-US" sz="2800" b="1"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8</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34" y="3716430"/>
            <a:ext cx="4749172" cy="35639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6447964" y="3636112"/>
            <a:ext cx="39229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nâng</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là</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12" name="Text Box 9"/>
          <p:cNvSpPr txBox="1">
            <a:spLocks noChangeArrowheads="1"/>
          </p:cNvSpPr>
          <p:nvPr/>
        </p:nvSpPr>
        <p:spPr bwMode="auto">
          <a:xfrm>
            <a:off x="6335572" y="4208979"/>
            <a:ext cx="5972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a:t>
            </a:r>
            <a:r>
              <a:rPr lang="en-US" altLang="en-US" dirty="0">
                <a:solidFill>
                  <a:srgbClr val="003C47"/>
                </a:solidFill>
                <a:latin typeface="VNI-Kun" pitchFamily="2" charset="0"/>
                <a:ea typeface="Arimo" panose="020B0604020202020204" charset="0"/>
                <a:cs typeface="Arial" panose="020B0604020202020204" pitchFamily="34" charset="0"/>
              </a:rPr>
              <a:t>P</a:t>
            </a:r>
            <a:r>
              <a:rPr lang="en-US" altLang="en-US" dirty="0">
                <a:solidFill>
                  <a:srgbClr val="003C47"/>
                </a:solidFill>
                <a:latin typeface="Roboto" panose="02000000000000000000" pitchFamily="2" charset="0"/>
                <a:ea typeface="Arimo" panose="020B0604020202020204" charset="0"/>
                <a:cs typeface="Arial" panose="020B0604020202020204" pitchFamily="34" charset="0"/>
              </a:rPr>
              <a:t> .t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000.120</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240 000 (J)  </a:t>
            </a:r>
            <a:endPar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endParaRPr>
          </a:p>
        </p:txBody>
      </p:sp>
      <mc:AlternateContent xmlns:mc="http://schemas.openxmlformats.org/markup-compatibility/2006">
        <mc:Choice xmlns:a14="http://schemas.microsoft.com/office/drawing/2010/main" Requires="a14">
          <p:sp>
            <p:nvSpPr>
              <p:cNvPr id="13" name="Text Box 8"/>
              <p:cNvSpPr txBox="1">
                <a:spLocks noChangeArrowheads="1"/>
              </p:cNvSpPr>
              <p:nvPr/>
            </p:nvSpPr>
            <p:spPr bwMode="auto">
              <a:xfrm>
                <a:off x="6447964" y="5074234"/>
                <a:ext cx="5358214" cy="123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a:t>Xe </a:t>
                </a:r>
                <a:r>
                  <a:rPr lang="en-US" dirty="0" err="1"/>
                  <a:t>này</a:t>
                </a:r>
                <a:r>
                  <a:rPr lang="en-US" dirty="0"/>
                  <a:t> </a:t>
                </a:r>
                <a:r>
                  <a:rPr lang="en-US" dirty="0" err="1"/>
                  <a:t>đã</a:t>
                </a:r>
                <a:r>
                  <a:rPr lang="en-US" dirty="0"/>
                  <a:t> </a:t>
                </a:r>
                <a:r>
                  <a:rPr lang="en-US" dirty="0" err="1"/>
                  <a:t>thực</a:t>
                </a:r>
                <a:r>
                  <a:rPr lang="en-US" dirty="0"/>
                  <a:t> </a:t>
                </a:r>
                <a:r>
                  <a:rPr lang="en-US" dirty="0" err="1"/>
                  <a:t>hiện</a:t>
                </a:r>
                <a:r>
                  <a:rPr lang="en-US" dirty="0"/>
                  <a:t> </a:t>
                </a:r>
                <a:r>
                  <a:rPr lang="en-US" dirty="0" err="1"/>
                  <a:t>công</a:t>
                </a:r>
                <a:r>
                  <a:rPr lang="en-US" dirty="0"/>
                  <a:t> </a:t>
                </a:r>
                <a:r>
                  <a:rPr lang="en-US" dirty="0" err="1"/>
                  <a:t>gấp</a:t>
                </a:r>
                <a:r>
                  <a:rPr lang="en-US" dirty="0"/>
                  <a:t> </a:t>
                </a:r>
                <a14:m>
                  <m:oMath xmlns:m="http://schemas.openxmlformats.org/officeDocument/2006/math">
                    <m:f>
                      <m:fPr>
                        <m:ctrlPr>
                          <a:rPr lang="en-US" i="1" smtClean="0">
                            <a:latin typeface="Cambria Math" panose="02040503050406030204" pitchFamily="18" charset="0"/>
                          </a:rPr>
                        </m:ctrlPr>
                      </m:fPr>
                      <m:num>
                        <m:r>
                          <m:rPr>
                            <m:nor/>
                          </m:rPr>
                          <a:rPr lang="en-US" dirty="0">
                            <a:latin typeface="Cambria Math" panose="02040503050406030204" pitchFamily="18" charset="0"/>
                          </a:rPr>
                          <m:t>240000</m:t>
                        </m:r>
                      </m:num>
                      <m:den>
                        <m:r>
                          <m:rPr>
                            <m:nor/>
                          </m:rPr>
                          <a:rPr lang="en-US" dirty="0">
                            <a:latin typeface="Cambria Math" panose="02040503050406030204" pitchFamily="18" charset="0"/>
                          </a:rPr>
                          <m:t>540</m:t>
                        </m:r>
                      </m:den>
                    </m:f>
                  </m:oMath>
                </a14:m>
                <a:r>
                  <a:rPr lang="en-US" dirty="0"/>
                  <a:t> = 444,4 </a:t>
                </a:r>
                <a:r>
                  <a:rPr lang="en-US" dirty="0" err="1"/>
                  <a:t>lần</a:t>
                </a:r>
                <a:r>
                  <a:rPr lang="en-US" dirty="0"/>
                  <a:t> </a:t>
                </a:r>
                <a:r>
                  <a:rPr lang="en-US" dirty="0" err="1"/>
                  <a:t>công</a:t>
                </a:r>
                <a:r>
                  <a:rPr lang="en-US" dirty="0"/>
                  <a:t> </a:t>
                </a:r>
                <a:r>
                  <a:rPr lang="en-US" dirty="0" err="1"/>
                  <a:t>nhân</a:t>
                </a:r>
                <a:r>
                  <a:rPr lang="en-US" dirty="0"/>
                  <a:t> 2</a:t>
                </a:r>
                <a:endParaRPr lang="en-US" altLang="en-US" dirty="0"/>
              </a:p>
            </p:txBody>
          </p:sp>
        </mc:Choice>
        <mc:Fallback>
          <p:sp>
            <p:nvSpPr>
              <p:cNvPr id="13" name="Text Box 8"/>
              <p:cNvSpPr txBox="1">
                <a:spLocks noRot="1" noChangeAspect="1" noMove="1" noResize="1" noEditPoints="1" noAdjustHandles="1" noChangeArrowheads="1" noChangeShapeType="1" noTextEdit="1"/>
              </p:cNvSpPr>
              <p:nvPr/>
            </p:nvSpPr>
            <p:spPr bwMode="auto">
              <a:xfrm>
                <a:off x="6447964" y="5074234"/>
                <a:ext cx="5358214" cy="1239698"/>
              </a:xfrm>
              <a:prstGeom prst="rect">
                <a:avLst/>
              </a:prstGeom>
              <a:blipFill rotWithShape="1">
                <a:blip r:embed="rId3"/>
                <a:stretch>
                  <a:fillRect l="-3" t="-47" r="5" b="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6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500"/>
                                        <p:tgtEl>
                                          <p:spTgt spid="5"/>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p:bldP spid="11" grpId="0"/>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486137" y="300943"/>
            <a:ext cx="11296891" cy="20358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p:txBody>
      </p:sp>
      <mc:AlternateContent xmlns:mc="http://schemas.openxmlformats.org/markup-compatibility/2006">
        <mc:Choice xmlns:a14="http://schemas.microsoft.com/office/drawing/2010/main" Requires="a14">
          <p:sp>
            <p:nvSpPr>
              <p:cNvPr id="17" name="A"/>
              <p:cNvSpPr/>
              <p:nvPr/>
            </p:nvSpPr>
            <p:spPr>
              <a:xfrm>
                <a:off x="266540" y="3809658"/>
                <a:ext cx="11516488"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200" rtl="0" eaLnBrk="1" fontAlgn="auto" latinLnBrk="0" hangingPunct="1">
                  <a:lnSpc>
                    <a:spcPct val="12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 Thời gian người đó đi bộ: t = (60 + 30).60 = 5400 s</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a:p>
                <a:pPr marL="0" marR="0" lvl="0" indent="0" algn="l" defTabSz="1219200" rtl="0" eaLnBrk="1" fontAlgn="auto" latinLnBrk="0" hangingPunct="1">
                  <a:lnSpc>
                    <a:spcPct val="12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 Tổng công mà người đó thực hiện trong khoảng thời gian trên là:</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a:p>
                <a:pPr marL="0" marR="0" lvl="0" indent="0" algn="l" defTabSz="1219200" rtl="0" eaLnBrk="1" fontAlgn="auto" latinLnBrk="0" hangingPunct="1">
                  <a:lnSpc>
                    <a:spcPct val="12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A = 750.45 = 33750 J</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a:p>
                <a:pPr defTabSz="1219200">
                  <a:lnSpc>
                    <a:spcPct val="12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 Công suất của người đi bộ đó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smtClean="0">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3</m:t>
                        </m:r>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375</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540</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6,25</a:t>
                </a:r>
                <a:r>
                  <a:rPr kumimoji="0" lang="en-US" altLang="en-US" sz="3200"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t>
                </a:r>
                <a:r>
                  <a:rPr lang="en-US" altLang="en-US" sz="3200" dirty="0">
                    <a:solidFill>
                      <a:srgbClr val="003C47"/>
                    </a:solidFill>
                    <a:latin typeface="Arimo" panose="020B0604020202020204" charset="0"/>
                    <a:ea typeface="Arimo" panose="020B0604020202020204" charset="0"/>
                    <a:cs typeface="Arimo" panose="020B0604020202020204" charset="0"/>
                  </a:rPr>
                  <a:t>W</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endPar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endParaRPr>
              </a:p>
              <a:p>
                <a:pPr marL="0" marR="0" lvl="0" indent="0" algn="l" defTabSz="1219200" rtl="0" eaLnBrk="1" fontAlgn="auto" latinLnBrk="0" hangingPunct="1">
                  <a:lnSpc>
                    <a:spcPct val="120000"/>
                  </a:lnSpc>
                  <a:spcBef>
                    <a:spcPts val="0"/>
                  </a:spcBef>
                  <a:spcAft>
                    <a:spcPts val="0"/>
                  </a:spcAft>
                  <a:buClr>
                    <a:srgbClr val="000000"/>
                  </a:buClr>
                  <a:buSzTx/>
                  <a:buFontTx/>
                  <a:buNone/>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mc:Choice>
        <mc:Fallback>
          <p:sp>
            <p:nvSpPr>
              <p:cNvPr id="17" name="A"/>
              <p:cNvSpPr>
                <a:spLocks noRot="1" noChangeAspect="1" noMove="1" noResize="1" noEditPoints="1" noAdjustHandles="1" noChangeArrowheads="1" noChangeShapeType="1" noTextEdit="1"/>
              </p:cNvSpPr>
              <p:nvPr/>
            </p:nvSpPr>
            <p:spPr>
              <a:xfrm>
                <a:off x="266540" y="3809658"/>
                <a:ext cx="11516488" cy="2631449"/>
              </a:xfrm>
              <a:prstGeom prst="roundRect">
                <a:avLst/>
              </a:prstGeom>
              <a:blipFill rotWithShape="1">
                <a:blip r:embed="rId1"/>
                <a:stretch>
                  <a:fillRect l="-4" t="-26049" r="5" b="-26026"/>
                </a:stretch>
              </a:blipFill>
              <a:ln>
                <a:noFill/>
              </a:ln>
            </p:spPr>
            <p:style>
              <a:lnRef idx="0">
                <a:scrgbClr r="0" g="0" b="0"/>
              </a:lnRef>
              <a:fillRef idx="0">
                <a:scrgbClr r="0" g="0" b="0"/>
              </a:fillRef>
              <a:effectRef idx="0">
                <a:scrgbClr r="0" g="0" b="0"/>
              </a:effectRef>
              <a:fontRef idx="minor">
                <a:schemeClr val="dk1"/>
              </a:fontRef>
            </p:style>
            <p:txBody>
              <a:bodyPr/>
              <a:lstStyle/>
              <a:p>
                <a:r>
                  <a:rPr lang="en-US" altLang="en-US">
                    <a:noFill/>
                  </a:rPr>
                  <a:t> </a:t>
                </a:r>
              </a:p>
            </p:txBody>
          </p:sp>
        </mc:Fallback>
      </mc:AlternateContent>
      <p:sp>
        <p:nvSpPr>
          <p:cNvPr id="2" name="Text Box 6"/>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4" name="Rectangle: Rounded Corners 53"/>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5" name="Rectangle: Rounded Corners 54"/>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7" name="Rectangle 56"/>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panose="020B0604020202020204"/>
            </a:endParaRPr>
          </a:p>
        </p:txBody>
      </p:sp>
      <p:sp>
        <p:nvSpPr>
          <p:cNvPr id="58" name="Rectangle: Rounded Corners 57"/>
          <p:cNvSpPr/>
          <p:nvPr/>
        </p:nvSpPr>
        <p:spPr>
          <a:xfrm>
            <a:off x="389467" y="625033"/>
            <a:ext cx="11243733" cy="227381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200" rtl="0" eaLnBrk="1" fontAlgn="auto" latinLnBrk="0" hangingPunct="1">
              <a:lnSpc>
                <a:spcPct val="150000"/>
              </a:lnSpc>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 10.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p:txBody>
      </p:sp>
      <mc:AlternateContent xmlns:mc="http://schemas.openxmlformats.org/markup-compatibility/2006">
        <mc:Choice xmlns:a14="http://schemas.microsoft.com/office/drawing/2010/main" Requires="a14">
          <p:sp>
            <p:nvSpPr>
              <p:cNvPr id="7" name="A"/>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200" rtl="0" eaLnBrk="1" fontAlgn="auto" latinLnBrk="0" hangingPunct="1">
                  <a:lnSpc>
                    <a:spcPct val="150000"/>
                  </a:lnSpc>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rPr>
                  <a:t>Hướng dẫn giải:</a:t>
                </a:r>
                <a:endPar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panose="020B0604020202020204"/>
                </a:endParaRPr>
              </a:p>
              <a:p>
                <a:pPr marL="0" marR="0" lvl="0" indent="0" algn="l" defTabSz="1219200" rtl="0" eaLnBrk="1" fontAlgn="auto" latinLnBrk="0" hangingPunct="1">
                  <a:lnSpc>
                    <a:spcPct val="15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Công mà người đó thực hiện là: A = F.s = 180.8 = 1440 J</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a:p>
                <a:pPr defTabSz="1219200">
                  <a:lnSpc>
                    <a:spcPct val="15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Công suất của người kéo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144</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48 (W)  </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a:p>
                <a:pPr marL="0" marR="0" lvl="0" indent="0" algn="l" defTabSz="1219200" rtl="0" eaLnBrk="1" fontAlgn="auto" latinLnBrk="0" hangingPunct="1">
                  <a:lnSpc>
                    <a:spcPct val="150000"/>
                  </a:lnSpc>
                  <a:spcBef>
                    <a:spcPts val="0"/>
                  </a:spcBef>
                  <a:spcAft>
                    <a:spcPts val="0"/>
                  </a:spcAft>
                  <a:buClr>
                    <a:srgbClr val="000000"/>
                  </a:buClr>
                  <a:buSzTx/>
                  <a:buFontTx/>
                  <a:buNone/>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panose="020B0604020202020204"/>
                </a:endParaRPr>
              </a:p>
            </p:txBody>
          </p:sp>
        </mc:Choice>
        <mc:Fallback>
          <p:sp>
            <p:nvSpPr>
              <p:cNvPr id="7" name="A"/>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rotWithShape="1">
                <a:blip r:embed="rId1"/>
                <a:stretch>
                  <a:fillRect t="-14521" r="4" b="-14556"/>
                </a:stretch>
              </a:blipFill>
              <a:ln>
                <a:noFill/>
              </a:ln>
            </p:spPr>
            <p:style>
              <a:lnRef idx="0">
                <a:scrgbClr r="0" g="0" b="0"/>
              </a:lnRef>
              <a:fillRef idx="0">
                <a:scrgbClr r="0" g="0" b="0"/>
              </a:fillRef>
              <a:effectRef idx="0">
                <a:scrgbClr r="0" g="0" b="0"/>
              </a:effectRef>
              <a:fontRef idx="minor">
                <a:schemeClr val="dk1"/>
              </a:fontRef>
            </p:style>
            <p:txBody>
              <a:bodyPr/>
              <a:lstStyle/>
              <a:p>
                <a:r>
                  <a:rPr lang="en-US" altLang="en-US">
                    <a:noFill/>
                  </a:rPr>
                  <a:t> </a:t>
                </a:r>
              </a:p>
            </p:txBody>
          </p:sp>
        </mc:Fallback>
      </mc:AlternateContent>
      <p:sp>
        <p:nvSpPr>
          <p:cNvPr id="2" name="Text Box 6"/>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53;p47"/>
          <p:cNvSpPr/>
          <p:nvPr/>
        </p:nvSpPr>
        <p:spPr>
          <a:xfrm>
            <a:off x="2287724" y="419672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Roboto" panose="02000000000000000000" pitchFamily="2" charset="0"/>
              <a:cs typeface="Arial" panose="020B0604020202020204"/>
              <a:sym typeface="Arial" panose="020B0604020202020204"/>
            </a:endParaRPr>
          </a:p>
        </p:txBody>
      </p:sp>
      <p:sp>
        <p:nvSpPr>
          <p:cNvPr id="6" name="Google Shape;854;p47"/>
          <p:cNvSpPr txBox="1"/>
          <p:nvPr/>
        </p:nvSpPr>
        <p:spPr>
          <a:xfrm>
            <a:off x="356692" y="1949994"/>
            <a:ext cx="11823899" cy="352986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panose="020B0604020202020204"/>
              <a:buNone/>
              <a:defRPr sz="6935"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6935"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vi-VN" sz="11500" b="1" kern="0" dirty="0">
                <a:latin typeface="Roboto" panose="02000000000000000000" pitchFamily="2" charset="0"/>
              </a:rPr>
              <a:t>I. Công Cơ Học</a:t>
            </a:r>
            <a:r>
              <a:rPr lang="en-US" sz="11500" b="1" kern="0" dirty="0">
                <a:latin typeface="Roboto" panose="02000000000000000000" pitchFamily="2" charset="0"/>
              </a:rPr>
              <a:t> </a:t>
            </a:r>
            <a:r>
              <a:rPr lang="en-US" sz="11500" b="1" kern="0" dirty="0" err="1">
                <a:latin typeface="Roboto" panose="02000000000000000000" pitchFamily="2" charset="0"/>
              </a:rPr>
              <a:t>Cơ</a:t>
            </a:r>
            <a:r>
              <a:rPr lang="en-US" sz="11500" b="1" kern="0" dirty="0">
                <a:latin typeface="Roboto" panose="02000000000000000000" pitchFamily="2" charset="0"/>
              </a:rPr>
              <a:t> </a:t>
            </a:r>
            <a:r>
              <a:rPr lang="en-US" sz="11500" b="1" kern="0" dirty="0" err="1">
                <a:latin typeface="Roboto" panose="02000000000000000000" pitchFamily="2" charset="0"/>
              </a:rPr>
              <a:t>Học</a:t>
            </a:r>
            <a:endParaRPr lang="en-US" sz="11500" b="1" kern="0" dirty="0">
              <a:latin typeface="Roboto" panose="02000000000000000000" pitchFamily="2" charset="0"/>
            </a:endParaRPr>
          </a:p>
        </p:txBody>
      </p:sp>
      <p:pic>
        <p:nvPicPr>
          <p:cNvPr id="23" name="Picture 2" descr="Forc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18"/>
        <p:cNvGrpSpPr/>
        <p:nvPr/>
      </p:nvGrpSpPr>
      <p:grpSpPr>
        <a:xfrm>
          <a:off x="0" y="0"/>
          <a:ext cx="0" cy="0"/>
          <a:chOff x="0" y="0"/>
          <a:chExt cx="0" cy="0"/>
        </a:xfrm>
      </p:grpSpPr>
      <p:sp>
        <p:nvSpPr>
          <p:cNvPr id="3619" name="Google Shape;3619;p61"/>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18050" y="169277"/>
            <a:ext cx="1028152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6372225" algn="l"/>
              </a:tabLst>
              <a:defRPr>
                <a:solidFill>
                  <a:schemeClr val="tx1"/>
                </a:solidFill>
                <a:latin typeface="Arial" panose="020B0604020202020204" pitchFamily="34" charset="0"/>
              </a:defRPr>
            </a:lvl1pPr>
            <a:lvl2pPr eaLnBrk="0" fontAlgn="base" hangingPunct="0">
              <a:spcBef>
                <a:spcPct val="0"/>
              </a:spcBef>
              <a:spcAft>
                <a:spcPct val="0"/>
              </a:spcAft>
              <a:tabLst>
                <a:tab pos="6372225" algn="l"/>
              </a:tabLst>
              <a:defRPr>
                <a:solidFill>
                  <a:schemeClr val="tx1"/>
                </a:solidFill>
                <a:latin typeface="Arial" panose="020B0604020202020204" pitchFamily="34" charset="0"/>
              </a:defRPr>
            </a:lvl2pPr>
            <a:lvl3pPr eaLnBrk="0" fontAlgn="base" hangingPunct="0">
              <a:spcBef>
                <a:spcPct val="0"/>
              </a:spcBef>
              <a:spcAft>
                <a:spcPct val="0"/>
              </a:spcAft>
              <a:tabLst>
                <a:tab pos="6372225" algn="l"/>
              </a:tabLst>
              <a:defRPr>
                <a:solidFill>
                  <a:schemeClr val="tx1"/>
                </a:solidFill>
                <a:latin typeface="Arial" panose="020B0604020202020204" pitchFamily="34" charset="0"/>
              </a:defRPr>
            </a:lvl3pPr>
            <a:lvl4pPr eaLnBrk="0" fontAlgn="base" hangingPunct="0">
              <a:spcBef>
                <a:spcPct val="0"/>
              </a:spcBef>
              <a:spcAft>
                <a:spcPct val="0"/>
              </a:spcAft>
              <a:tabLst>
                <a:tab pos="6372225" algn="l"/>
              </a:tabLst>
              <a:defRPr>
                <a:solidFill>
                  <a:schemeClr val="tx1"/>
                </a:solidFill>
                <a:latin typeface="Arial" panose="020B0604020202020204" pitchFamily="34" charset="0"/>
              </a:defRPr>
            </a:lvl4pPr>
            <a:lvl5pPr eaLnBrk="0" fontAlgn="base" hangingPunct="0">
              <a:spcBef>
                <a:spcPct val="0"/>
              </a:spcBef>
              <a:spcAft>
                <a:spcPct val="0"/>
              </a:spcAft>
              <a:tabLst>
                <a:tab pos="6372225" algn="l"/>
              </a:tabLst>
              <a:defRPr>
                <a:solidFill>
                  <a:schemeClr val="tx1"/>
                </a:solidFill>
                <a:latin typeface="Arial" panose="020B0604020202020204" pitchFamily="34" charset="0"/>
              </a:defRPr>
            </a:lvl5pPr>
            <a:lvl6pPr eaLnBrk="0" fontAlgn="base" hangingPunct="0">
              <a:spcBef>
                <a:spcPct val="0"/>
              </a:spcBef>
              <a:spcAft>
                <a:spcPct val="0"/>
              </a:spcAft>
              <a:tabLst>
                <a:tab pos="6372225" algn="l"/>
              </a:tabLst>
              <a:defRPr>
                <a:solidFill>
                  <a:schemeClr val="tx1"/>
                </a:solidFill>
                <a:latin typeface="Arial" panose="020B0604020202020204" pitchFamily="34" charset="0"/>
              </a:defRPr>
            </a:lvl6pPr>
            <a:lvl7pPr eaLnBrk="0" fontAlgn="base" hangingPunct="0">
              <a:spcBef>
                <a:spcPct val="0"/>
              </a:spcBef>
              <a:spcAft>
                <a:spcPct val="0"/>
              </a:spcAft>
              <a:tabLst>
                <a:tab pos="6372225" algn="l"/>
              </a:tabLst>
              <a:defRPr>
                <a:solidFill>
                  <a:schemeClr val="tx1"/>
                </a:solidFill>
                <a:latin typeface="Arial" panose="020B0604020202020204" pitchFamily="34" charset="0"/>
              </a:defRPr>
            </a:lvl7pPr>
            <a:lvl8pPr eaLnBrk="0" fontAlgn="base" hangingPunct="0">
              <a:spcBef>
                <a:spcPct val="0"/>
              </a:spcBef>
              <a:spcAft>
                <a:spcPct val="0"/>
              </a:spcAft>
              <a:tabLst>
                <a:tab pos="6372225" algn="l"/>
              </a:tabLst>
              <a:defRPr>
                <a:solidFill>
                  <a:schemeClr val="tx1"/>
                </a:solidFill>
                <a:latin typeface="Arial" panose="020B0604020202020204" pitchFamily="34" charset="0"/>
              </a:defRPr>
            </a:lvl8pPr>
            <a:lvl9pPr eaLnBrk="0" fontAlgn="base" hangingPunct="0">
              <a:spcBef>
                <a:spcPct val="0"/>
              </a:spcBef>
              <a:spcAft>
                <a:spcPct val="0"/>
              </a:spcAft>
              <a:tabLst>
                <a:tab pos="63722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372225" algn="l"/>
              </a:tabLst>
            </a:pPr>
            <a:r>
              <a:rPr kumimoji="0" lang="en-US" altLang="en-US" sz="2200" b="1"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PHIẾU HỌC TẬP 1</a:t>
            </a:r>
            <a:endParaRPr kumimoji="0" lang="en-US" altLang="en-US" sz="22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6372225" algn="l"/>
              </a:tabLst>
            </a:pPr>
            <a:r>
              <a:rPr kumimoji="0" lang="en-US" altLang="en-US" sz="2200" b="1"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200" b="1"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1.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Lấy</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ví</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dụ</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một</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số</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hoạt</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động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em</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đã</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thực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hiện</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cơ</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học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trong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cuộc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sống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hằng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ngày</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và</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giải</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thích</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2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6372225" algn="l"/>
              </a:tabLst>
            </a:pPr>
            <a:r>
              <a:rPr kumimoji="0" lang="en-US" altLang="en-US" sz="2200" b="1"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200" b="1"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2.</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Nêu</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biểu</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thức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tính</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2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6372225" algn="l"/>
              </a:tabLst>
            </a:pPr>
            <a:r>
              <a:rPr kumimoji="0" lang="en-US" altLang="en-US" sz="2200" b="1"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200" b="1"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3.</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Dựa</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vào</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bảng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sau</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và</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trả</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lời</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các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câu</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hỏi</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2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6372225" algn="l"/>
              </a:tabLst>
            </a:pPr>
            <a:r>
              <a:rPr kumimoji="0" lang="en-US" altLang="en-US" sz="2200" b="1"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a.</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Tính</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đã</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thực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hiện</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trong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các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trường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hợp</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trên</a:t>
            </a:r>
            <a:endParaRPr kumimoji="0" lang="en-US" altLang="en-US" sz="22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6372225" algn="l"/>
              </a:tabLst>
            </a:pPr>
            <a:r>
              <a:rPr kumimoji="0" lang="en-US" altLang="en-US" sz="2200" b="1"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b.</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Trong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tình</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huống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nào</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thực</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hiện</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công</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lớn</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 </a:t>
            </a:r>
            <a:r>
              <a:rPr kumimoji="0" lang="en-US" altLang="en-US" sz="2200" b="0" i="0" u="none" strike="noStrike" cap="none" normalizeH="0" baseline="0" dirty="0" err="1">
                <a:ln>
                  <a:noFill/>
                </a:ln>
                <a:solidFill>
                  <a:srgbClr val="000000"/>
                </a:solidFill>
                <a:effectLst/>
                <a:latin typeface="Times New Roman" panose="02020603050405020304" charset="0"/>
                <a:ea typeface="Calibri" panose="020F0502020204030204" pitchFamily="34" charset="0"/>
                <a:cs typeface="Times New Roman" panose="02020603050405020304" charset="0"/>
              </a:rPr>
              <a:t>nhất</a:t>
            </a:r>
            <a:r>
              <a:rPr kumimoji="0" lang="en-US" altLang="en-US" sz="2200" b="0" i="0" u="none" strike="noStrike" cap="none" normalizeH="0" baseline="0" dirty="0">
                <a:ln>
                  <a:noFill/>
                </a:ln>
                <a:solidFill>
                  <a:srgbClr val="000000"/>
                </a:solidFill>
                <a:effectLst/>
                <a:latin typeface="Times New Roman" panose="02020603050405020304" charset="0"/>
                <a:ea typeface="Calibri" panose="020F0502020204030204" pitchFamily="34" charset="0"/>
                <a:cs typeface="Times New Roman" panose="02020603050405020304" charset="0"/>
              </a:rPr>
              <a:t>.</a:t>
            </a:r>
            <a:endParaRPr kumimoji="0" lang="en-US" altLang="en-US" sz="2200" b="0" i="0" u="none" strike="noStrike" cap="none" normalizeH="0" baseline="0" dirty="0">
              <a:ln>
                <a:noFill/>
              </a:ln>
              <a:solidFill>
                <a:srgbClr val="000000"/>
              </a:solidFill>
              <a:effectLst/>
            </a:endParaRPr>
          </a:p>
        </p:txBody>
      </p:sp>
      <p:graphicFrame>
        <p:nvGraphicFramePr>
          <p:cNvPr id="4" name="Table 3"/>
          <p:cNvGraphicFramePr>
            <a:graphicFrameLocks noGrp="1"/>
          </p:cNvGraphicFramePr>
          <p:nvPr/>
        </p:nvGraphicFramePr>
        <p:xfrm>
          <a:off x="424622" y="2800767"/>
          <a:ext cx="10616601" cy="3494288"/>
        </p:xfrm>
        <a:graphic>
          <a:graphicData uri="http://schemas.openxmlformats.org/drawingml/2006/table">
            <a:tbl>
              <a:tblPr firstRow="1" bandRow="1">
                <a:tableStyleId>{5C22544A-7EE6-4342-B048-85BDC9FD1C3A}</a:tableStyleId>
              </a:tblPr>
              <a:tblGrid>
                <a:gridCol w="5404512"/>
                <a:gridCol w="2756488"/>
                <a:gridCol w="2455601"/>
              </a:tblGrid>
              <a:tr h="87357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endParaRPr lang="en-US" sz="2200" dirty="0">
                        <a:solidFill>
                          <a:srgbClr val="000000"/>
                        </a:solidFill>
                      </a:endParaRPr>
                    </a:p>
                    <a:p>
                      <a:pPr algn="ctr"/>
                      <a:r>
                        <a:rPr lang="en-US" sz="2200" dirty="0">
                          <a:solidFill>
                            <a:srgbClr val="000000"/>
                          </a:solidFill>
                        </a:rPr>
                        <a:t>(N)</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3572">
                <a:tc>
                  <a:txBody>
                    <a:bodyPr/>
                    <a:lstStyle/>
                    <a:p>
                      <a:pPr algn="l"/>
                      <a:r>
                        <a:rPr lang="vi-VN" sz="2200" b="0" i="0" u="none" strike="noStrike" cap="none" dirty="0">
                          <a:solidFill>
                            <a:srgbClr val="000000"/>
                          </a:solidFill>
                          <a:latin typeface="+mn-lt"/>
                          <a:ea typeface="+mn-ea"/>
                          <a:cs typeface="+mn-cs"/>
                          <a:sym typeface="Arial" panose="020B0604020202020204"/>
                        </a:rPr>
                        <a:t>1.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1</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35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b="0" i="0" u="none" strike="noStrike" cap="none" dirty="0">
                          <a:solidFill>
                            <a:srgbClr val="000000"/>
                          </a:solidFill>
                          <a:latin typeface="+mn-lt"/>
                          <a:ea typeface="+mn-ea"/>
                          <a:cs typeface="+mn-cs"/>
                          <a:sym typeface="Arial" panose="020B0604020202020204"/>
                        </a:rPr>
                        <a:t>2</a:t>
                      </a:r>
                      <a:r>
                        <a:rPr lang="vi-VN" sz="22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2</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35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b="0" i="0" u="none" strike="noStrike" cap="none" dirty="0">
                          <a:solidFill>
                            <a:srgbClr val="000000"/>
                          </a:solidFill>
                          <a:latin typeface="+mn-lt"/>
                          <a:ea typeface="+mn-ea"/>
                          <a:cs typeface="+mn-cs"/>
                          <a:sym typeface="Arial" panose="020B0604020202020204"/>
                        </a:rPr>
                        <a:t>3</a:t>
                      </a:r>
                      <a:r>
                        <a:rPr lang="vi-VN" sz="2200" b="0" i="0" u="none" strike="noStrike" cap="none" dirty="0">
                          <a:solidFill>
                            <a:srgbClr val="000000"/>
                          </a:solidFill>
                          <a:latin typeface="+mn-lt"/>
                          <a:ea typeface="+mn-ea"/>
                          <a:cs typeface="+mn-cs"/>
                          <a:sym typeface="Arial" panose="020B0604020202020204"/>
                        </a:rPr>
                        <a:t>. Đẩy xe cáng đế ra đón bệnh nhân trên quãng đường s</a:t>
                      </a:r>
                      <a:r>
                        <a:rPr lang="en-US" sz="2200" b="0" i="0" u="none" strike="noStrike" cap="none" baseline="-25000" dirty="0">
                          <a:solidFill>
                            <a:srgbClr val="000000"/>
                          </a:solidFill>
                          <a:latin typeface="+mn-lt"/>
                          <a:ea typeface="+mn-ea"/>
                          <a:cs typeface="+mn-cs"/>
                          <a:sym typeface="Arial" panose="020B0604020202020204"/>
                        </a:rPr>
                        <a:t>3</a:t>
                      </a:r>
                      <a:endParaRPr lang="en-US" sz="2200" b="0" i="0" u="none" strike="noStrike" cap="none" baseline="-25000" dirty="0">
                        <a:solidFill>
                          <a:srgbClr val="000000"/>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759930" y="2173007"/>
            <a:ext cx="7010846" cy="4594757"/>
            <a:chOff x="1759930" y="1981600"/>
            <a:chExt cx="7010846" cy="4594757"/>
          </a:xfrm>
        </p:grpSpPr>
        <p:pic>
          <p:nvPicPr>
            <p:cNvPr id="5" name="Picture 4"/>
            <p:cNvPicPr>
              <a:picLocks noChangeAspect="1"/>
            </p:cNvPicPr>
            <p:nvPr/>
          </p:nvPicPr>
          <p:blipFill>
            <a:blip r:embed="rId1"/>
            <a:stretch>
              <a:fillRect/>
            </a:stretch>
          </p:blipFill>
          <p:spPr>
            <a:xfrm>
              <a:off x="1759930" y="1981600"/>
              <a:ext cx="7010846" cy="4594757"/>
            </a:xfrm>
            <a:prstGeom prst="rect">
              <a:avLst/>
            </a:prstGeom>
          </p:spPr>
        </p:pic>
        <p:cxnSp>
          <p:nvCxnSpPr>
            <p:cNvPr id="17" name="Straight Arrow Connector 16"/>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31424" y="4391907"/>
              <a:ext cx="658440" cy="830997"/>
            </a:xfrm>
            <a:prstGeom prst="rect">
              <a:avLst/>
            </a:prstGeom>
            <a:noFill/>
          </p:spPr>
          <p:txBody>
            <a:bodyPr wrap="square">
              <a:spAutoFit/>
            </a:bodyPr>
            <a:lstStyle/>
            <a:p>
              <a:pPr algn="ctr"/>
              <a:r>
                <a:rPr lang="en-US" sz="48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800" b="1" dirty="0">
                <a:solidFill>
                  <a:srgbClr val="000000"/>
                </a:solidFill>
                <a:latin typeface="Fira Sans Condensed Medium" panose="020B0603050000020004" pitchFamily="34" charset="0"/>
              </a:endParaRPr>
            </a:p>
          </p:txBody>
        </p:sp>
      </p:grpSp>
      <p:sp>
        <p:nvSpPr>
          <p:cNvPr id="19" name="TextBox 8"/>
          <p:cNvSpPr txBox="1"/>
          <p:nvPr/>
        </p:nvSpPr>
        <p:spPr>
          <a:xfrm>
            <a:off x="414661" y="781340"/>
            <a:ext cx="8262808"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viên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y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tế</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bằng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có</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p:cNvSpPr txBox="1"/>
          <p:nvPr/>
        </p:nvSpPr>
        <p:spPr>
          <a:xfrm>
            <a:off x="414661" y="130898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Xe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p:cNvSpPr txBox="1"/>
          <p:nvPr/>
        </p:nvSpPr>
        <p:spPr>
          <a:xfrm>
            <a:off x="414661" y="1923085"/>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altLang="en-US" b="1" dirty="0">
                <a:latin typeface="#9Slide03 Arima Madurai Black" panose="00000A00000000000000" pitchFamily="2" charset="-93"/>
                <a:cs typeface="#9Slide03 Arima Madurai Black" panose="00000A00000000000000" pitchFamily="2" charset="-93"/>
              </a:rPr>
              <a:t>→</a:t>
            </a:r>
            <a:r>
              <a:rPr lang="en-US" altLang="en-US" dirty="0">
                <a:latin typeface="#9Slide03 Arima Madurai Black" panose="00000A00000000000000" pitchFamily="2" charset="-93"/>
                <a:cs typeface="#9Slide03 Arima Madurai Black" panose="00000A00000000000000" pitchFamily="2" charset="-93"/>
              </a:rPr>
              <a:t> </a:t>
            </a:r>
            <a:r>
              <a:rPr lang="en-US" b="1" dirty="0" err="1"/>
              <a:t>Lực</a:t>
            </a:r>
            <a:r>
              <a:rPr lang="en-US" b="1" dirty="0"/>
              <a:t> </a:t>
            </a:r>
            <a:r>
              <a:rPr lang="en-US" b="1" dirty="0" err="1"/>
              <a:t>đẩy</a:t>
            </a:r>
            <a:r>
              <a:rPr lang="en-US" b="1" dirty="0"/>
              <a:t> </a:t>
            </a:r>
            <a:r>
              <a:rPr lang="en-US" b="1" dirty="0" err="1"/>
              <a:t>xe</a:t>
            </a:r>
            <a:r>
              <a:rPr lang="en-US" b="1" dirty="0"/>
              <a:t> </a:t>
            </a:r>
            <a:r>
              <a:rPr lang="en-US" b="1" dirty="0" err="1"/>
              <a:t>đã</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hay </a:t>
            </a:r>
            <a:r>
              <a:rPr lang="en-US" b="1" dirty="0" err="1"/>
              <a:t>sinh</a:t>
            </a:r>
            <a:r>
              <a:rPr lang="en-US" b="1" dirty="0"/>
              <a:t> </a:t>
            </a:r>
            <a:r>
              <a:rPr lang="en-US" b="1" dirty="0" err="1"/>
              <a:t>công</a:t>
            </a:r>
            <a:endParaRPr lang="en-US" altLang="en-US" b="1" dirty="0"/>
          </a:p>
        </p:txBody>
      </p:sp>
      <p:grpSp>
        <p:nvGrpSpPr>
          <p:cNvPr id="27" name="Group 26"/>
          <p:cNvGrpSpPr/>
          <p:nvPr/>
        </p:nvGrpSpPr>
        <p:grpSpPr>
          <a:xfrm>
            <a:off x="168620" y="90236"/>
            <a:ext cx="4581328" cy="577199"/>
            <a:chOff x="5655075" y="2993994"/>
            <a:chExt cx="2383597" cy="870012"/>
          </a:xfrm>
        </p:grpSpPr>
        <p:sp>
          <p:nvSpPr>
            <p:cNvPr id="25" name="Rectangle: Rounded Corners 24"/>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846274" y="1275694"/>
            <a:ext cx="6233458" cy="4085274"/>
            <a:chOff x="1759930" y="1981600"/>
            <a:chExt cx="7010846" cy="4594757"/>
          </a:xfrm>
        </p:grpSpPr>
        <p:pic>
          <p:nvPicPr>
            <p:cNvPr id="3" name="Picture 2"/>
            <p:cNvPicPr>
              <a:picLocks noChangeAspect="1"/>
            </p:cNvPicPr>
            <p:nvPr/>
          </p:nvPicPr>
          <p:blipFill>
            <a:blip r:embed="rId1"/>
            <a:stretch>
              <a:fillRect/>
            </a:stretch>
          </p:blipFill>
          <p:spPr>
            <a:xfrm>
              <a:off x="1759930" y="1981600"/>
              <a:ext cx="7010846" cy="4594757"/>
            </a:xfrm>
            <a:prstGeom prst="rect">
              <a:avLst/>
            </a:prstGeom>
          </p:spPr>
        </p:pic>
        <p:cxnSp>
          <p:nvCxnSpPr>
            <p:cNvPr id="4" name="Straight Arrow Connector 3"/>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31424" y="4391907"/>
              <a:ext cx="658440" cy="865400"/>
            </a:xfrm>
            <a:prstGeom prst="rect">
              <a:avLst/>
            </a:prstGeom>
            <a:noFill/>
          </p:spPr>
          <p:txBody>
            <a:bodyPr wrap="square">
              <a:spAutoFit/>
            </a:bodyPr>
            <a:lstStyle/>
            <a:p>
              <a:pPr algn="ctr"/>
              <a:r>
                <a:rPr lang="en-US" sz="44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400" b="1" dirty="0">
                <a:solidFill>
                  <a:srgbClr val="000000"/>
                </a:solidFill>
                <a:latin typeface="Fira Sans Condensed Medium" panose="020B0603050000020004" pitchFamily="34" charset="0"/>
              </a:endParaRPr>
            </a:p>
          </p:txBody>
        </p:sp>
        <p:cxnSp>
          <p:nvCxnSpPr>
            <p:cNvPr id="7" name="Straight Arrow Connector 6"/>
            <p:cNvCxnSpPr/>
            <p:nvPr/>
          </p:nvCxnSpPr>
          <p:spPr>
            <a:xfrm rot="5400000">
              <a:off x="6994297" y="4748712"/>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66513" y="4847044"/>
              <a:ext cx="658440" cy="657704"/>
            </a:xfrm>
            <a:prstGeom prst="rect">
              <a:avLst/>
            </a:prstGeom>
            <a:noFill/>
          </p:spPr>
          <p:txBody>
            <a:bodyPr wrap="square">
              <a:spAutoFit/>
            </a:bodyPr>
            <a:lstStyle/>
            <a:p>
              <a:pPr algn="ctr"/>
              <a:r>
                <a:rPr lang="en-US" sz="32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b="1" dirty="0">
                <a:solidFill>
                  <a:srgbClr val="000000"/>
                </a:solidFill>
                <a:latin typeface="Fira Sans Condensed Medium" panose="020B0603050000020004" pitchFamily="34" charset="0"/>
              </a:endParaRPr>
            </a:p>
          </p:txBody>
        </p:sp>
      </p:grpSp>
      <p:sp>
        <p:nvSpPr>
          <p:cNvPr id="19" name="TextBox 8"/>
          <p:cNvSpPr txBox="1"/>
          <p:nvPr/>
        </p:nvSpPr>
        <p:spPr>
          <a:xfrm>
            <a:off x="535960" y="5559124"/>
            <a:ext cx="10772742"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Bệnh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tác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dụng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vuông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góc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với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p:cNvSpPr txBox="1"/>
          <p:nvPr/>
        </p:nvSpPr>
        <p:spPr>
          <a:xfrm>
            <a:off x="535960" y="6086770"/>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này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không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sinh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công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p:cNvSpPr txBox="1"/>
          <p:nvPr/>
        </p:nvSpPr>
        <p:spPr>
          <a:xfrm>
            <a:off x="658310" y="875584"/>
            <a:ext cx="10875380"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b="1" dirty="0" err="1"/>
              <a:t>Vật</a:t>
            </a:r>
            <a:r>
              <a:rPr lang="en-US" b="1" dirty="0"/>
              <a:t> </a:t>
            </a:r>
            <a:r>
              <a:rPr lang="en-US" b="1" dirty="0" err="1"/>
              <a:t>dịch</a:t>
            </a:r>
            <a:r>
              <a:rPr lang="en-US" b="1" dirty="0"/>
              <a:t> </a:t>
            </a:r>
            <a:r>
              <a:rPr lang="en-US" b="1" dirty="0" err="1"/>
              <a:t>chuyển</a:t>
            </a:r>
            <a:r>
              <a:rPr lang="en-US" b="1" dirty="0"/>
              <a:t> </a:t>
            </a:r>
            <a:r>
              <a:rPr lang="en-US" b="1" dirty="0" err="1"/>
              <a:t>theo</a:t>
            </a:r>
            <a:r>
              <a:rPr lang="en-US" b="1" dirty="0"/>
              <a:t> </a:t>
            </a:r>
            <a:r>
              <a:rPr lang="en-US" b="1" dirty="0" err="1"/>
              <a:t>phương</a:t>
            </a:r>
            <a:r>
              <a:rPr lang="en-US" b="1" dirty="0"/>
              <a:t> </a:t>
            </a:r>
            <a:r>
              <a:rPr lang="en-US" b="1" dirty="0" err="1"/>
              <a:t>vuông</a:t>
            </a:r>
            <a:r>
              <a:rPr lang="en-US" b="1" dirty="0"/>
              <a:t> </a:t>
            </a:r>
            <a:r>
              <a:rPr lang="en-US" b="1" dirty="0" err="1"/>
              <a:t>góc</a:t>
            </a:r>
            <a:r>
              <a:rPr lang="en-US" b="1" dirty="0"/>
              <a:t> </a:t>
            </a:r>
            <a:r>
              <a:rPr lang="en-US" b="1" dirty="0" err="1"/>
              <a:t>với</a:t>
            </a:r>
            <a:r>
              <a:rPr lang="en-US" b="1" dirty="0"/>
              <a:t> </a:t>
            </a:r>
            <a:r>
              <a:rPr lang="en-US" b="1" dirty="0" err="1"/>
              <a:t>lực</a:t>
            </a:r>
            <a:r>
              <a:rPr lang="en-US" b="1" dirty="0"/>
              <a:t> </a:t>
            </a:r>
            <a:r>
              <a:rPr lang="en-US" altLang="en-US" dirty="0">
                <a:latin typeface="#9Slide03 Arima Madurai Black" panose="00000A00000000000000" pitchFamily="2" charset="-93"/>
                <a:cs typeface="#9Slide03 Arima Madurai Black" panose="00000A00000000000000" pitchFamily="2" charset="-93"/>
              </a:rPr>
              <a:t>→ </a:t>
            </a:r>
            <a:r>
              <a:rPr lang="en-US" b="1" dirty="0" err="1"/>
              <a:t>công</a:t>
            </a:r>
            <a:r>
              <a:rPr lang="en-US" b="1" dirty="0"/>
              <a:t> </a:t>
            </a:r>
            <a:r>
              <a:rPr lang="en-US" b="1" dirty="0" err="1"/>
              <a:t>bằng</a:t>
            </a:r>
            <a:r>
              <a:rPr lang="en-US" b="1" dirty="0"/>
              <a:t> </a:t>
            </a:r>
            <a:r>
              <a:rPr lang="en-US" b="1" dirty="0" err="1"/>
              <a:t>không</a:t>
            </a:r>
            <a:endParaRPr lang="en-US" altLang="en-US" b="1" dirty="0"/>
          </a:p>
        </p:txBody>
      </p:sp>
      <p:grpSp>
        <p:nvGrpSpPr>
          <p:cNvPr id="9" name="Group 8"/>
          <p:cNvGrpSpPr/>
          <p:nvPr/>
        </p:nvGrpSpPr>
        <p:grpSpPr>
          <a:xfrm>
            <a:off x="168620" y="90236"/>
            <a:ext cx="4581328" cy="577199"/>
            <a:chOff x="5655075" y="2993994"/>
            <a:chExt cx="2383597" cy="870012"/>
          </a:xfrm>
        </p:grpSpPr>
        <p:sp>
          <p:nvSpPr>
            <p:cNvPr id="10" name="Rectangle: Rounded Corners 9"/>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 y="1044594"/>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33067" y="1922501"/>
            <a:ext cx="5957082" cy="436427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lang="vi-VN" sz="4800" b="1" dirty="0">
                <a:solidFill>
                  <a:srgbClr val="1C4F59"/>
                </a:solidFill>
              </a:rPr>
              <a:t>Lấy ví dụ một số hoạt động em đã thực hiện công cơ học trong cuộc sống hằng ngày và giải thích.</a:t>
            </a:r>
            <a:endParaRPr lang="en-US" sz="4800" b="1" dirty="0">
              <a:solidFill>
                <a:srgbClr val="1C4F59"/>
              </a:solidFill>
            </a:endParaRPr>
          </a:p>
        </p:txBody>
      </p:sp>
      <p:grpSp>
        <p:nvGrpSpPr>
          <p:cNvPr id="2" name="Group 1"/>
          <p:cNvGrpSpPr/>
          <p:nvPr/>
        </p:nvGrpSpPr>
        <p:grpSpPr>
          <a:xfrm>
            <a:off x="168620" y="90236"/>
            <a:ext cx="4581328" cy="577199"/>
            <a:chOff x="5655075" y="2993994"/>
            <a:chExt cx="2383597" cy="870012"/>
          </a:xfrm>
        </p:grpSpPr>
        <p:sp>
          <p:nvSpPr>
            <p:cNvPr id="3" name="Rectangle: Rounded Corners 2"/>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11042</Words>
  <Application>WPS Slides</Application>
  <PresentationFormat>Widescreen</PresentationFormat>
  <Paragraphs>653</Paragraphs>
  <Slides>50</Slides>
  <Notes>3</Notes>
  <HiddenSlides>0</HiddenSlides>
  <MMClips>0</MMClips>
  <ScaleCrop>false</ScaleCrop>
  <HeadingPairs>
    <vt:vector size="6" baseType="variant">
      <vt:variant>
        <vt:lpstr>已用的字体</vt:lpstr>
      </vt:variant>
      <vt:variant>
        <vt:i4>23</vt:i4>
      </vt:variant>
      <vt:variant>
        <vt:lpstr>主题</vt:lpstr>
      </vt:variant>
      <vt:variant>
        <vt:i4>4</vt:i4>
      </vt:variant>
      <vt:variant>
        <vt:lpstr>幻灯片标题</vt:lpstr>
      </vt:variant>
      <vt:variant>
        <vt:i4>50</vt:i4>
      </vt:variant>
    </vt:vector>
  </HeadingPairs>
  <TitlesOfParts>
    <vt:vector size="77" baseType="lpstr">
      <vt:lpstr>Arial</vt:lpstr>
      <vt:lpstr>SimSun</vt:lpstr>
      <vt:lpstr>Wingdings</vt:lpstr>
      <vt:lpstr>Roboto</vt:lpstr>
      <vt:lpstr>Times New Roman</vt:lpstr>
      <vt:lpstr>Arial</vt:lpstr>
      <vt:lpstr>Londrina Solid</vt:lpstr>
      <vt:lpstr>Segoe Print</vt:lpstr>
      <vt:lpstr>Quicksand</vt:lpstr>
      <vt:lpstr>Gochi Hand</vt:lpstr>
      <vt:lpstr>Anaheim</vt:lpstr>
      <vt:lpstr>Nunito</vt:lpstr>
      <vt:lpstr>Fira Sans Condensed Medium</vt:lpstr>
      <vt:lpstr>Fira Sans Black</vt:lpstr>
      <vt:lpstr>Britannic Bold</vt:lpstr>
      <vt:lpstr>Tahoma</vt:lpstr>
      <vt:lpstr>Arimo</vt:lpstr>
      <vt:lpstr>Calibri</vt:lpstr>
      <vt:lpstr>#9Slide03 Arima Madurai Black</vt:lpstr>
      <vt:lpstr>Microsoft YaHei</vt:lpstr>
      <vt:lpstr>Arial Unicode MS</vt:lpstr>
      <vt:lpstr>VNI-Kun</vt:lpstr>
      <vt:lpstr>Cambria Math</vt:lpstr>
      <vt:lpstr>Pre-K Creative Certificates by Slidesgo</vt:lpstr>
      <vt:lpstr>Science Subject for Middle School-6th Grade: Physics I by Slidesgo</vt:lpstr>
      <vt:lpstr>1_Office Theme</vt:lpstr>
      <vt:lpstr>1_Science Subject for Middle School-6th Grade: Physics I by Slidesgo</vt:lpstr>
      <vt:lpstr>PowerPoint 演示文稿</vt:lpstr>
      <vt:lpstr>Bài 1:  CÔNG VÀ CÔNG SUẤT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HOA HOÀNG</cp:lastModifiedBy>
  <cp:revision>64</cp:revision>
  <dcterms:created xsi:type="dcterms:W3CDTF">2021-11-11T09:11:00Z</dcterms:created>
  <dcterms:modified xsi:type="dcterms:W3CDTF">2025-05-10T16:54:36Z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8F57613D32134C81A82D9C54B3D705AA_13</vt:lpwstr>
  </property>
  <property fmtid="{D5CDD505-2E9C-101B-9397-08002B2CF9AE}" pid="3" name="KSOProductBuildVer">
    <vt:lpwstr>1033-12.2.0.20795</vt:lpwstr>
  </property>
</Properties>
</file>