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97" r:id="rId4"/>
    <p:sldId id="291" r:id="rId5"/>
    <p:sldId id="398" r:id="rId6"/>
    <p:sldId id="370" r:id="rId7"/>
    <p:sldId id="399" r:id="rId8"/>
    <p:sldId id="371" r:id="rId9"/>
    <p:sldId id="400" r:id="rId10"/>
    <p:sldId id="401" r:id="rId11"/>
    <p:sldId id="372" r:id="rId12"/>
    <p:sldId id="402" r:id="rId13"/>
    <p:sldId id="373" r:id="rId14"/>
    <p:sldId id="403" r:id="rId15"/>
    <p:sldId id="404" r:id="rId16"/>
    <p:sldId id="352" r:id="rId17"/>
    <p:sldId id="405" r:id="rId18"/>
    <p:sldId id="406" r:id="rId19"/>
    <p:sldId id="353" r:id="rId20"/>
    <p:sldId id="374" r:id="rId21"/>
    <p:sldId id="407" r:id="rId22"/>
    <p:sldId id="408" r:id="rId23"/>
    <p:sldId id="409" r:id="rId24"/>
    <p:sldId id="410" r:id="rId25"/>
    <p:sldId id="375" r:id="rId26"/>
    <p:sldId id="411" r:id="rId27"/>
    <p:sldId id="319" r:id="rId28"/>
    <p:sldId id="412" r:id="rId29"/>
    <p:sldId id="376" r:id="rId30"/>
    <p:sldId id="413" r:id="rId31"/>
    <p:sldId id="414" r:id="rId32"/>
    <p:sldId id="377" r:id="rId33"/>
    <p:sldId id="428" r:id="rId34"/>
    <p:sldId id="378" r:id="rId35"/>
    <p:sldId id="415" r:id="rId36"/>
    <p:sldId id="416" r:id="rId37"/>
    <p:sldId id="354" r:id="rId38"/>
    <p:sldId id="417" r:id="rId39"/>
    <p:sldId id="418" r:id="rId40"/>
    <p:sldId id="381" r:id="rId41"/>
    <p:sldId id="419" r:id="rId42"/>
    <p:sldId id="420" r:id="rId43"/>
    <p:sldId id="355" r:id="rId44"/>
    <p:sldId id="421" r:id="rId45"/>
    <p:sldId id="422" r:id="rId46"/>
    <p:sldId id="383" r:id="rId47"/>
    <p:sldId id="423" r:id="rId48"/>
    <p:sldId id="424" r:id="rId49"/>
    <p:sldId id="382" r:id="rId50"/>
    <p:sldId id="425" r:id="rId51"/>
    <p:sldId id="396" r:id="rId52"/>
    <p:sldId id="271" r:id="rId53"/>
    <p:sldId id="426" r:id="rId54"/>
    <p:sldId id="276" r:id="rId55"/>
    <p:sldId id="427"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6/22/2024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5166" y="85631"/>
            <a:ext cx="805681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vi-VN" sz="2400" b="1" smtClean="0">
                <a:solidFill>
                  <a:srgbClr val="FF0000"/>
                </a:solidFill>
                <a:latin typeface="Times New Roman" panose="02020603050405020304" pitchFamily="18" charset="0"/>
                <a:cs typeface="Times New Roman" panose="02020603050405020304" pitchFamily="18" charset="0"/>
              </a:rPr>
              <a:t>2</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LỰA CHỌN VÀ BẢO QUẢN THỰC PHẨM</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71500" y="694708"/>
            <a:ext cx="11148646" cy="6005029"/>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5166" y="85631"/>
            <a:ext cx="805681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vi-VN" sz="2400" b="1" smtClean="0">
                <a:solidFill>
                  <a:srgbClr val="FF0000"/>
                </a:solidFill>
                <a:latin typeface="Times New Roman" panose="02020603050405020304" pitchFamily="18" charset="0"/>
                <a:cs typeface="Times New Roman" panose="02020603050405020304" pitchFamily="18" charset="0"/>
              </a:rPr>
              <a:t>2</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LỰA CHỌN VÀ BẢO QUẢN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67476" y="547296"/>
            <a:ext cx="11619723" cy="4893647"/>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 Lựa chọn thực phẩm</a:t>
            </a:r>
            <a:endParaRPr lang="en-US" sz="2400" b="1">
              <a:latin typeface="Times New Roman" panose="02020603050405020304" pitchFamily="18" charset="0"/>
              <a:ea typeface="Times New Roman" panose="02020603050405020304" pitchFamily="18" charset="0"/>
            </a:endParaRPr>
          </a:p>
          <a:p>
            <a:pPr>
              <a:spcAft>
                <a:spcPts val="0"/>
              </a:spcAft>
            </a:pPr>
            <a:r>
              <a:rPr lang="vi-VN" sz="2400" b="1">
                <a:solidFill>
                  <a:srgbClr val="000000"/>
                </a:solidFill>
                <a:latin typeface="Times New Roman" panose="02020603050405020304" pitchFamily="18" charset="0"/>
                <a:ea typeface="Times New Roman" panose="02020603050405020304" pitchFamily="18" charset="0"/>
              </a:rPr>
              <a:t>1. Nhóm thực phẩm giàu tinh bột, chất đường, chất xơ</a:t>
            </a:r>
            <a:endParaRPr lang="en-US" sz="2400" b="1">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*Gạo</a:t>
            </a:r>
            <a:endParaRPr lang="en-US" sz="2400">
              <a:latin typeface="Times New Roman" panose="02020603050405020304" pitchFamily="18" charset="0"/>
              <a:ea typeface="Times New Roman" panose="02020603050405020304" pitchFamily="18" charset="0"/>
            </a:endParaRPr>
          </a:p>
          <a:p>
            <a:pPr marL="30480" marR="30480" algn="just">
              <a:spcAft>
                <a:spcPts val="0"/>
              </a:spcAft>
            </a:pPr>
            <a:r>
              <a:rPr lang="en-US" sz="2400">
                <a:solidFill>
                  <a:srgbClr val="000000"/>
                </a:solidFill>
                <a:latin typeface="Times New Roman" panose="02020603050405020304" pitchFamily="18" charset="0"/>
                <a:ea typeface="Times New Roman" panose="02020603050405020304" pitchFamily="18" charset="0"/>
              </a:rPr>
              <a:t>- Cách lựa chọn gạo:</a:t>
            </a:r>
            <a:endParaRPr lang="en-US" sz="2400">
              <a:latin typeface="Times New Roman" panose="02020603050405020304" pitchFamily="18" charset="0"/>
              <a:ea typeface="Times New Roman" panose="02020603050405020304" pitchFamily="18" charset="0"/>
            </a:endParaRPr>
          </a:p>
          <a:p>
            <a:pPr marL="30480" marR="30480" algn="just">
              <a:spcAft>
                <a:spcPts val="0"/>
              </a:spcAft>
            </a:pPr>
            <a:r>
              <a:rPr lang="en-US" sz="2400">
                <a:solidFill>
                  <a:srgbClr val="000000"/>
                </a:solidFill>
                <a:latin typeface="Times New Roman" panose="02020603050405020304" pitchFamily="18" charset="0"/>
                <a:ea typeface="Times New Roman" panose="02020603050405020304" pitchFamily="18" charset="0"/>
              </a:rPr>
              <a:t>Chọn gạo có hạt đều nhau, không lẫn hạt lép, hạt nhỏ; ít đục, ít rạn nứt, rắn chắc, săn đều; không sâu mọt, mốc, không nát và có mùi thơm đặc trưng.</a:t>
            </a:r>
            <a:endParaRPr lang="en-US" sz="2400">
              <a:latin typeface="Times New Roman" panose="02020603050405020304" pitchFamily="18" charset="0"/>
              <a:ea typeface="Times New Roman" panose="02020603050405020304" pitchFamily="18" charset="0"/>
            </a:endParaRPr>
          </a:p>
          <a:p>
            <a:pPr marL="30480" marR="30480" algn="just">
              <a:spcAft>
                <a:spcPts val="0"/>
              </a:spcAft>
            </a:pPr>
            <a:r>
              <a:rPr lang="en-US" sz="2400">
                <a:solidFill>
                  <a:srgbClr val="000000"/>
                </a:solidFill>
                <a:latin typeface="Times New Roman" panose="02020603050405020304" pitchFamily="18" charset="0"/>
                <a:ea typeface="Times New Roman" panose="02020603050405020304" pitchFamily="18" charset="0"/>
              </a:rPr>
              <a:t>+ Gạo nếp: hạt tròn suôn hai đầu, màu trắng đục, hạt gạo mềm, mát.</a:t>
            </a:r>
            <a:endParaRPr lang="en-US" sz="2400">
              <a:latin typeface="Times New Roman" panose="02020603050405020304" pitchFamily="18" charset="0"/>
              <a:ea typeface="Times New Roman" panose="02020603050405020304" pitchFamily="18" charset="0"/>
            </a:endParaRPr>
          </a:p>
          <a:p>
            <a:pPr marL="30480" marR="30480" algn="just">
              <a:spcAft>
                <a:spcPts val="0"/>
              </a:spcAft>
            </a:pPr>
            <a:r>
              <a:rPr lang="en-US" sz="2400">
                <a:solidFill>
                  <a:srgbClr val="000000"/>
                </a:solidFill>
                <a:latin typeface="Times New Roman" panose="02020603050405020304" pitchFamily="18" charset="0"/>
                <a:ea typeface="Times New Roman" panose="02020603050405020304" pitchFamily="18" charset="0"/>
              </a:rPr>
              <a:t>+ Gạo tẻ: màu hơi trắng đục, thân hạt hơi dài, hình bầu dục.</a:t>
            </a:r>
            <a:endParaRPr lang="en-US" sz="2400">
              <a:latin typeface="Times New Roman" panose="02020603050405020304" pitchFamily="18" charset="0"/>
              <a:ea typeface="Times New Roman" panose="02020603050405020304" pitchFamily="18" charset="0"/>
            </a:endParaRPr>
          </a:p>
          <a:p>
            <a:pPr marL="30480" marR="30480" algn="just">
              <a:spcAft>
                <a:spcPts val="0"/>
              </a:spcAft>
            </a:pPr>
            <a:r>
              <a:rPr lang="en-US" sz="2400">
                <a:solidFill>
                  <a:srgbClr val="000000"/>
                </a:solidFill>
                <a:latin typeface="Times New Roman" panose="02020603050405020304" pitchFamily="18" charset="0"/>
                <a:ea typeface="Times New Roman" panose="02020603050405020304" pitchFamily="18" charset="0"/>
              </a:rPr>
              <a:t>- Cách lựa chọn </a:t>
            </a:r>
            <a:r>
              <a:rPr lang="vi-VN" sz="2400">
                <a:solidFill>
                  <a:srgbClr val="000000"/>
                </a:solidFill>
                <a:latin typeface="Times New Roman" panose="02020603050405020304" pitchFamily="18" charset="0"/>
                <a:ea typeface="Times New Roman" panose="02020603050405020304" pitchFamily="18" charset="0"/>
              </a:rPr>
              <a:t>ngô, đậu xanh</a:t>
            </a:r>
            <a:endParaRPr lang="en-US" sz="2400">
              <a:latin typeface="Times New Roman" panose="02020603050405020304" pitchFamily="18" charset="0"/>
              <a:ea typeface="Times New Roman" panose="02020603050405020304" pitchFamily="18" charset="0"/>
            </a:endParaRPr>
          </a:p>
          <a:p>
            <a:pPr marL="30480" marR="30480" algn="just">
              <a:spcAft>
                <a:spcPts val="0"/>
              </a:spcAft>
            </a:pPr>
            <a:r>
              <a:rPr lang="en-US" sz="2400">
                <a:solidFill>
                  <a:srgbClr val="000000"/>
                </a:solidFill>
                <a:latin typeface="Times New Roman" panose="02020603050405020304" pitchFamily="18" charset="0"/>
                <a:ea typeface="Times New Roman" panose="02020603050405020304" pitchFamily="18" charset="0"/>
              </a:rPr>
              <a:t>+ Ngô: chọn bắp mập, hạt đều và dày; tách vỏ để xem bắp có nhiều hạt không; lấy móng tay bấm vào hạt, nếu có nước màu trắng sữa là ngô non, nếu hạt cứng và khô là ngô già.</a:t>
            </a:r>
            <a:endParaRPr lang="en-US" sz="2400">
              <a:latin typeface="Times New Roman" panose="02020603050405020304" pitchFamily="18" charset="0"/>
              <a:ea typeface="Times New Roman" panose="02020603050405020304" pitchFamily="18" charset="0"/>
            </a:endParaRPr>
          </a:p>
          <a:p>
            <a:pPr marL="30480" marR="30480" algn="just">
              <a:spcAft>
                <a:spcPts val="0"/>
              </a:spcAft>
            </a:pPr>
            <a:r>
              <a:rPr lang="en-US" sz="2400">
                <a:solidFill>
                  <a:srgbClr val="000000"/>
                </a:solidFill>
                <a:latin typeface="Times New Roman" panose="02020603050405020304" pitchFamily="18" charset="0"/>
                <a:ea typeface="Times New Roman" panose="02020603050405020304" pitchFamily="18" charset="0"/>
              </a:rPr>
              <a:t>+ Đậu xanh: chọn loại vỏ màu xanh mượt, trơn láng, hạt ngắn, tròn đều, nặng tay; không sâu mọt, vụn nát, không lẫn đất, cát, đá, sỏi.</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906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6139" y="65515"/>
            <a:ext cx="11703698"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Đọc nội dung mục I.2, kết hợp với hiểu biết thực tế, hãy kể tên một số loại thực phẩm giàu chất đạm và nêu cách lựa chọn loại thực phẩm giàu chất đạm tươi ngon.</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69067" y="1140646"/>
            <a:ext cx="6066046" cy="4243117"/>
          </a:xfrm>
          <a:prstGeom prst="rect">
            <a:avLst/>
          </a:prstGeom>
        </p:spPr>
      </p:pic>
    </p:spTree>
    <p:extLst>
      <p:ext uri="{BB962C8B-B14F-4D97-AF65-F5344CB8AC3E}">
        <p14:creationId xmlns:p14="http://schemas.microsoft.com/office/powerpoint/2010/main" val="409419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6139" y="65515"/>
            <a:ext cx="11703698"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Đọc nội dung mục I.2, kết hợp với hiểu biết thực tế, hãy kể tên một số loại thực phẩm giàu chất đạm và nêu cách lựa chọn loại thực phẩm giàu chất đạm tươi ngon.</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6139" y="1112654"/>
            <a:ext cx="5582816" cy="4243117"/>
          </a:xfrm>
          <a:prstGeom prst="rect">
            <a:avLst/>
          </a:prstGeom>
        </p:spPr>
      </p:pic>
      <p:sp>
        <p:nvSpPr>
          <p:cNvPr id="2" name="Rectangle 1"/>
          <p:cNvSpPr/>
          <p:nvPr/>
        </p:nvSpPr>
        <p:spPr>
          <a:xfrm>
            <a:off x="6064899" y="1000923"/>
            <a:ext cx="5654350" cy="5262979"/>
          </a:xfrm>
          <a:prstGeom prst="rect">
            <a:avLst/>
          </a:prstGeom>
        </p:spPr>
        <p:txBody>
          <a:bodyPr wrap="square">
            <a:spAutoFit/>
          </a:bodyPr>
          <a:lstStyle/>
          <a:p>
            <a:pPr marL="30480" marR="30480" algn="just">
              <a:spcAft>
                <a:spcPts val="0"/>
              </a:spcAft>
            </a:pPr>
            <a:r>
              <a:rPr lang="en-US" sz="2400" smtClean="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Một số loại thực phẩm giàu chất đạm: thịt lợn, thịt gà, đậu tương.</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Cách lựa chọn loại thực phẩm giàu chất đạm tươi ngon:</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Thịt lợn: có màu hồng, săn chắc, da mỏng, lấy ngón tay ấn vào thịt không để lại dấu vết, miếng thịt không nhão hay chảy xệ, không có mùi vị lạ như ôi thiu, mùi hàn the, mùi thuốc kháng sinh.</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Thịt gà: có màu trắng ngà hoặc hơi vàng nhẹ; thịt gà có màu hồng nhạt, khô chắc</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Đậu tương: hạt tròn đều, săn chắc, vỏ vàng, láng bóng; cho tay nắm thấy hạt đậu trơn tuột, khô ráo, không xuất hiện mùi lạ.</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077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Kết hợp nội dung đã học và hiểu biết cá nhân, hãy phân biệt các loại thịt lợn trong Hình 2.2 dưới đây và nêu cách lựa chọn thịt lợn tươi ngon.</a:t>
            </a:r>
          </a:p>
        </p:txBody>
      </p:sp>
      <p:pic>
        <p:nvPicPr>
          <p:cNvPr id="6" name="Picture 5" descr="C:\Users\DELL\Downloads\kham-pha-trang-14-cong-nghe-9-cbtp-1.png"/>
          <p:cNvPicPr/>
          <p:nvPr/>
        </p:nvPicPr>
        <p:blipFill>
          <a:blip r:embed="rId2">
            <a:extLst>
              <a:ext uri="{28A0092B-C50C-407E-A947-70E740481C1C}">
                <a14:useLocalDpi xmlns:a14="http://schemas.microsoft.com/office/drawing/2010/main" val="0"/>
              </a:ext>
            </a:extLst>
          </a:blip>
          <a:srcRect/>
          <a:stretch>
            <a:fillRect/>
          </a:stretch>
        </p:blipFill>
        <p:spPr bwMode="auto">
          <a:xfrm>
            <a:off x="604118" y="1162860"/>
            <a:ext cx="6832380" cy="2578716"/>
          </a:xfrm>
          <a:prstGeom prst="rect">
            <a:avLst/>
          </a:prstGeom>
          <a:noFill/>
          <a:ln>
            <a:noFill/>
          </a:ln>
        </p:spPr>
      </p:pic>
    </p:spTree>
    <p:extLst>
      <p:ext uri="{BB962C8B-B14F-4D97-AF65-F5344CB8AC3E}">
        <p14:creationId xmlns:p14="http://schemas.microsoft.com/office/powerpoint/2010/main" val="179125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Kết hợp nội dung đã học và hiểu biết cá nhân, hãy phân biệt các loại thịt lợn trong Hình 2.2 dưới đây và nêu cách lựa chọn thịt lợn tươi ngon.</a:t>
            </a:r>
          </a:p>
        </p:txBody>
      </p:sp>
      <p:pic>
        <p:nvPicPr>
          <p:cNvPr id="6" name="Picture 5" descr="C:\Users\DELL\Downloads\kham-pha-trang-14-cong-nghe-9-cbtp-1.png"/>
          <p:cNvPicPr/>
          <p:nvPr/>
        </p:nvPicPr>
        <p:blipFill>
          <a:blip r:embed="rId2">
            <a:extLst>
              <a:ext uri="{28A0092B-C50C-407E-A947-70E740481C1C}">
                <a14:useLocalDpi xmlns:a14="http://schemas.microsoft.com/office/drawing/2010/main" val="0"/>
              </a:ext>
            </a:extLst>
          </a:blip>
          <a:srcRect/>
          <a:stretch>
            <a:fillRect/>
          </a:stretch>
        </p:blipFill>
        <p:spPr bwMode="auto">
          <a:xfrm>
            <a:off x="604118" y="1162860"/>
            <a:ext cx="4786029" cy="2578716"/>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140533373"/>
              </p:ext>
            </p:extLst>
          </p:nvPr>
        </p:nvGraphicFramePr>
        <p:xfrm>
          <a:off x="5597384" y="1162860"/>
          <a:ext cx="6121373" cy="5195032"/>
        </p:xfrm>
        <a:graphic>
          <a:graphicData uri="http://schemas.openxmlformats.org/drawingml/2006/table">
            <a:tbl>
              <a:tblPr firstRow="1" firstCol="1" bandRow="1"/>
              <a:tblGrid>
                <a:gridCol w="810699">
                  <a:extLst>
                    <a:ext uri="{9D8B030D-6E8A-4147-A177-3AD203B41FA5}">
                      <a16:colId xmlns:a16="http://schemas.microsoft.com/office/drawing/2014/main" val="3893931973"/>
                    </a:ext>
                  </a:extLst>
                </a:gridCol>
                <a:gridCol w="1655759">
                  <a:extLst>
                    <a:ext uri="{9D8B030D-6E8A-4147-A177-3AD203B41FA5}">
                      <a16:colId xmlns:a16="http://schemas.microsoft.com/office/drawing/2014/main" val="4001349158"/>
                    </a:ext>
                  </a:extLst>
                </a:gridCol>
                <a:gridCol w="3654915">
                  <a:extLst>
                    <a:ext uri="{9D8B030D-6E8A-4147-A177-3AD203B41FA5}">
                      <a16:colId xmlns:a16="http://schemas.microsoft.com/office/drawing/2014/main" val="3303663672"/>
                    </a:ext>
                  </a:extLst>
                </a:gridCol>
              </a:tblGrid>
              <a:tr h="400272">
                <a:tc>
                  <a:txBody>
                    <a:bodyPr/>
                    <a:lstStyle/>
                    <a:p>
                      <a:pPr marL="30480" marR="30480" algn="just">
                        <a:lnSpc>
                          <a:spcPct val="115000"/>
                        </a:lnSpc>
                        <a:spcAft>
                          <a:spcPts val="0"/>
                        </a:spcAft>
                      </a:pPr>
                      <a:r>
                        <a:rPr lang="vi-VN"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ình</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Tên thịt</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8368128"/>
                  </a:ext>
                </a:extLst>
              </a:tr>
              <a:tr h="1284289">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thịt nạc vai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Miếng thịt dày, đầy đặn; vừa có mỡ, vừa có nạc, tỉ lệ mỡ và nạc cân bằng; khi cắt ngang thớ thịt thường có những vân mỡ màu trắng xen giữa thịt.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7178319"/>
                  </a:ext>
                </a:extLst>
              </a:tr>
              <a:tr h="550410">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thịt ba chỉ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Miếng thịt có phần mỡ và nạc xen kẽ, xếp lớp nhau.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0809354"/>
                  </a:ext>
                </a:extLst>
              </a:tr>
              <a:tr h="733880">
                <a:tc>
                  <a:txBody>
                    <a:bodyPr/>
                    <a:lstStyle/>
                    <a:p>
                      <a:pPr marL="30480" marR="30480" algn="just">
                        <a:lnSpc>
                          <a:spcPct val="115000"/>
                        </a:lnSpc>
                        <a:spcAft>
                          <a:spcPts val="0"/>
                        </a:spcAft>
                      </a:pPr>
                      <a:r>
                        <a:rPr lang="vi-VN" sz="200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thịt thăn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Phần thịt nạc không có mỡ, thịt mềm, thớ nhỏ, màu hồng nhạt, có độ kết dính cao.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760000"/>
                  </a:ext>
                </a:extLst>
              </a:tr>
              <a:tr h="733880">
                <a:tc>
                  <a:txBody>
                    <a:bodyPr/>
                    <a:lstStyle/>
                    <a:p>
                      <a:pPr marL="30480" marR="30480" algn="just">
                        <a:lnSpc>
                          <a:spcPct val="115000"/>
                        </a:lnSpc>
                        <a:spcAft>
                          <a:spcPts val="0"/>
                        </a:spcAft>
                      </a:pPr>
                      <a:r>
                        <a:rPr lang="vi-VN"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thịt mông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Miếng thịt có lớp bì, mỡ và nạc được phân tách rõ ràng; phần thịt nạc dày, không còn gân; da bì mỏng.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7841724"/>
                  </a:ext>
                </a:extLst>
              </a:tr>
            </a:tbl>
          </a:graphicData>
        </a:graphic>
      </p:graphicFrame>
      <p:sp>
        <p:nvSpPr>
          <p:cNvPr id="5" name="Rectangle 4"/>
          <p:cNvSpPr/>
          <p:nvPr/>
        </p:nvSpPr>
        <p:spPr>
          <a:xfrm>
            <a:off x="410546" y="3936199"/>
            <a:ext cx="4760494" cy="1938992"/>
          </a:xfrm>
          <a:prstGeom prst="rect">
            <a:avLst/>
          </a:prstGeom>
        </p:spPr>
        <p:txBody>
          <a:bodyPr wrap="square">
            <a:spAutoFit/>
          </a:bodyPr>
          <a:lstStyle/>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Cách lựa chọn thịt tươi ngon:</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Có màu hồng, săn chắc, da mỏng, lấy ngón tay ấn vào thịt không để lại dấu vết, miếng thịt không nhão hay chảy xệ, không có mùi vị lạ như ôi thiu, mùi hàn the, mùi thuốc kháng sinh.</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1028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par>
                          <p:cTn id="11" fill="hold">
                            <p:stCondLst>
                              <p:cond delay="500"/>
                            </p:stCondLst>
                            <p:childTnLst>
                              <p:par>
                                <p:cTn id="12" presetID="6"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5166" y="85631"/>
            <a:ext cx="805681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vi-VN" sz="2400" b="1" smtClean="0">
                <a:solidFill>
                  <a:srgbClr val="FF0000"/>
                </a:solidFill>
                <a:latin typeface="Times New Roman" panose="02020603050405020304" pitchFamily="18" charset="0"/>
                <a:cs typeface="Times New Roman" panose="02020603050405020304" pitchFamily="18" charset="0"/>
              </a:rPr>
              <a:t>2</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LỰA CHỌN VÀ BẢO QUẢN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67476" y="547296"/>
            <a:ext cx="11619723" cy="3416320"/>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 Lựa chọn thực phẩm</a:t>
            </a:r>
            <a:endParaRPr lang="en-US" sz="2400" b="1">
              <a:latin typeface="Times New Roman" panose="02020603050405020304" pitchFamily="18" charset="0"/>
              <a:ea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 Chất </a:t>
            </a:r>
            <a:r>
              <a:rPr lang="vi-VN" sz="2400" b="1" smtClean="0">
                <a:latin typeface="Times New Roman" panose="02020603050405020304" pitchFamily="18" charset="0"/>
                <a:cs typeface="Times New Roman" panose="02020603050405020304" pitchFamily="18" charset="0"/>
              </a:rPr>
              <a:t>đạm</a:t>
            </a:r>
            <a:endParaRPr lang="en-US" sz="2400" b="1">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Cách lựa chọn loại thực phẩm giàu chất đạm tươi ngon:</a:t>
            </a:r>
          </a:p>
          <a:p>
            <a:r>
              <a:rPr lang="en-US" sz="2400">
                <a:latin typeface="Times New Roman" panose="02020603050405020304" pitchFamily="18" charset="0"/>
                <a:cs typeface="Times New Roman" panose="02020603050405020304" pitchFamily="18" charset="0"/>
              </a:rPr>
              <a:t>+ Thịt lợn: có màu hồng, săn chắc, da mỏng, lấy ngón tay ấn vào thịt không để lại dấu vết, miếng thịt không nhão hay chảy xệ, không có mùi vị lạ như ôi thiu, mùi hàn the, mùi thuốc kháng sinh.</a:t>
            </a:r>
          </a:p>
          <a:p>
            <a:r>
              <a:rPr lang="en-US" sz="2400">
                <a:latin typeface="Times New Roman" panose="02020603050405020304" pitchFamily="18" charset="0"/>
                <a:cs typeface="Times New Roman" panose="02020603050405020304" pitchFamily="18" charset="0"/>
              </a:rPr>
              <a:t>+ Thịt gà: có màu trắng ngà hoặc hơi vàng nhẹ; thịt gà có màu hồng nhạt, khô chắc</a:t>
            </a:r>
          </a:p>
          <a:p>
            <a:r>
              <a:rPr lang="en-US" sz="2400">
                <a:latin typeface="Times New Roman" panose="02020603050405020304" pitchFamily="18" charset="0"/>
                <a:cs typeface="Times New Roman" panose="02020603050405020304" pitchFamily="18" charset="0"/>
              </a:rPr>
              <a:t>+ Đậu tương: hạt tròn đều, săn chắc, vỏ vàng, láng bóng; cho tay nắm thấy hạt đậu trơn tuột, khô ráo, không xuất hiện mùi lạ.</a:t>
            </a:r>
          </a:p>
        </p:txBody>
      </p:sp>
    </p:spTree>
    <p:extLst>
      <p:ext uri="{BB962C8B-B14F-4D97-AF65-F5344CB8AC3E}">
        <p14:creationId xmlns:p14="http://schemas.microsoft.com/office/powerpoint/2010/main" val="76184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2000"/>
                                        <p:tgtEl>
                                          <p:spTgt spid="2">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circle(in)">
                                      <p:cBhvr>
                                        <p:cTn id="18" dur="2000"/>
                                        <p:tgtEl>
                                          <p:spTgt spid="2">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circle(in)">
                                      <p:cBhvr>
                                        <p:cTn id="21" dur="2000"/>
                                        <p:tgtEl>
                                          <p:spTgt spid="2">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circle(in)">
                                      <p:cBhvr>
                                        <p:cTn id="24"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461" y="166693"/>
            <a:ext cx="11554408" cy="461665"/>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Đọc nội dung mục I.3, </a:t>
            </a:r>
            <a:r>
              <a:rPr lang="vi-VN" sz="2400" b="1">
                <a:solidFill>
                  <a:srgbClr val="0000FF"/>
                </a:solidFill>
                <a:latin typeface="Times New Roman" panose="02020603050405020304" pitchFamily="18" charset="0"/>
                <a:ea typeface="Times New Roman" panose="02020603050405020304" pitchFamily="18" charset="0"/>
              </a:rPr>
              <a:t>hãy lựa chọn mỡ động vật, dầu thực phẩm phù hợp?</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19945" y="861292"/>
            <a:ext cx="6170103" cy="4046610"/>
          </a:xfrm>
          <a:prstGeom prst="rect">
            <a:avLst/>
          </a:prstGeom>
        </p:spPr>
      </p:pic>
    </p:spTree>
    <p:extLst>
      <p:ext uri="{BB962C8B-B14F-4D97-AF65-F5344CB8AC3E}">
        <p14:creationId xmlns:p14="http://schemas.microsoft.com/office/powerpoint/2010/main" val="242698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461" y="166693"/>
            <a:ext cx="11554408" cy="461665"/>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Đọc nội dung mục I.3, </a:t>
            </a:r>
            <a:r>
              <a:rPr lang="vi-VN" sz="2400" b="1">
                <a:solidFill>
                  <a:srgbClr val="0000FF"/>
                </a:solidFill>
                <a:latin typeface="Times New Roman" panose="02020603050405020304" pitchFamily="18" charset="0"/>
                <a:ea typeface="Times New Roman" panose="02020603050405020304" pitchFamily="18" charset="0"/>
              </a:rPr>
              <a:t>hãy lựa chọn mỡ động vật, dầu thực phẩm phù hợp?</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19945" y="861292"/>
            <a:ext cx="6170103" cy="4046610"/>
          </a:xfrm>
          <a:prstGeom prst="rect">
            <a:avLst/>
          </a:prstGeom>
        </p:spPr>
      </p:pic>
      <p:sp>
        <p:nvSpPr>
          <p:cNvPr id="2" name="Rectangle 1"/>
          <p:cNvSpPr/>
          <p:nvPr/>
        </p:nvSpPr>
        <p:spPr>
          <a:xfrm>
            <a:off x="6923313" y="861292"/>
            <a:ext cx="4861249" cy="2308324"/>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a:t>
            </a:r>
            <a:r>
              <a:rPr lang="vi-VN" sz="2400">
                <a:solidFill>
                  <a:srgbClr val="FF0000"/>
                </a:solidFill>
                <a:latin typeface="Times New Roman" panose="02020603050405020304" pitchFamily="18" charset="0"/>
                <a:ea typeface="Times New Roman" panose="02020603050405020304" pitchFamily="18" charset="0"/>
              </a:rPr>
              <a:t>Mỡ động vật: nên chọn lá mỡ tươi, có lớp mỡ dày, trong, màu sắc tươi sáng, không có mùi hôi bất thường.</a:t>
            </a:r>
            <a:endParaRPr lang="en-US" sz="24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vi-VN" sz="2400">
                <a:solidFill>
                  <a:srgbClr val="FF0000"/>
                </a:solidFill>
                <a:latin typeface="Times New Roman" panose="02020603050405020304" pitchFamily="18" charset="0"/>
                <a:ea typeface="Times New Roman" panose="02020603050405020304" pitchFamily="18" charset="0"/>
              </a:rPr>
              <a:t>- Dầu thực vật: nên chọn loại dầu ăn có đầy đủ thông tin thành phần, ngày sản xuất, hạn sử dụng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729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5166" y="85631"/>
            <a:ext cx="805681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vi-VN" sz="2400" b="1" smtClean="0">
                <a:solidFill>
                  <a:srgbClr val="FF0000"/>
                </a:solidFill>
                <a:latin typeface="Times New Roman" panose="02020603050405020304" pitchFamily="18" charset="0"/>
                <a:cs typeface="Times New Roman" panose="02020603050405020304" pitchFamily="18" charset="0"/>
              </a:rPr>
              <a:t>2</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LỰA CHỌN VÀ BẢO QUẢN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67476" y="547296"/>
            <a:ext cx="11619723" cy="2308324"/>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 Lựa chọn thực phẩm</a:t>
            </a:r>
            <a:endParaRPr lang="en-US" sz="2400" b="1">
              <a:latin typeface="Times New Roman" panose="02020603050405020304" pitchFamily="18" charset="0"/>
              <a:ea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3. Nhóm thực phẩm giàu chất béo</a:t>
            </a:r>
            <a:endParaRPr lang="en-US" sz="2400" b="1">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Mỡ động vật: nên chọn lá mỡ tươi, có lớp mỡ dày, trong, màu sắc tươi sáng, không có mùi hôi bất thường.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Dầu thực vật: nên chọn loại dầu ăn có đầy đủ thông tin thành phần, ngày sản xuất, hạn sử dụng</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922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71560" y="174562"/>
            <a:ext cx="3163688"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1</a:t>
            </a:r>
            <a:endParaRPr lang="en-US" sz="2400">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69571378"/>
              </p:ext>
            </p:extLst>
          </p:nvPr>
        </p:nvGraphicFramePr>
        <p:xfrm>
          <a:off x="414758" y="734008"/>
          <a:ext cx="7497602" cy="5745872"/>
        </p:xfrm>
        <a:graphic>
          <a:graphicData uri="http://schemas.openxmlformats.org/drawingml/2006/table">
            <a:tbl>
              <a:tblPr firstRow="1" firstCol="1" bandRow="1"/>
              <a:tblGrid>
                <a:gridCol w="3280734">
                  <a:extLst>
                    <a:ext uri="{9D8B030D-6E8A-4147-A177-3AD203B41FA5}">
                      <a16:colId xmlns:a16="http://schemas.microsoft.com/office/drawing/2014/main" val="592196251"/>
                    </a:ext>
                  </a:extLst>
                </a:gridCol>
                <a:gridCol w="2108434">
                  <a:extLst>
                    <a:ext uri="{9D8B030D-6E8A-4147-A177-3AD203B41FA5}">
                      <a16:colId xmlns:a16="http://schemas.microsoft.com/office/drawing/2014/main" val="1389040837"/>
                    </a:ext>
                  </a:extLst>
                </a:gridCol>
                <a:gridCol w="2108434">
                  <a:extLst>
                    <a:ext uri="{9D8B030D-6E8A-4147-A177-3AD203B41FA5}">
                      <a16:colId xmlns:a16="http://schemas.microsoft.com/office/drawing/2014/main" val="3407198592"/>
                    </a:ext>
                  </a:extLst>
                </a:gridCol>
              </a:tblGrid>
              <a:tr h="497633">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a:t>
                      </a:r>
                      <a:r>
                        <a:rPr lang="vi-VN" sz="2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vi-VN" sz="2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13" marR="6101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a:p>
                  </a:txBody>
                  <a:tcPr marL="81351" marR="81351" marT="40675" marB="40675">
                    <a:lnL w="12700" cap="flat" cmpd="sng" algn="ctr">
                      <a:solidFill>
                        <a:srgbClr val="000000"/>
                      </a:solidFill>
                      <a:prstDash val="solid"/>
                      <a:round/>
                      <a:headEnd type="none" w="med" len="med"/>
                      <a:tailEnd type="none" w="med" len="med"/>
                    </a:lnL>
                  </a:tcPr>
                </a:tc>
                <a:tc hMerge="1">
                  <a:txBody>
                    <a:bodyPr/>
                    <a:lstStyle/>
                    <a:p>
                      <a:endParaRPr lang="en-US" sz="1600"/>
                    </a:p>
                  </a:txBody>
                  <a:tcPr marL="81351" marR="81351" marT="40675" marB="40675"/>
                </a:tc>
                <a:extLst>
                  <a:ext uri="{0D108BD9-81ED-4DB2-BD59-A6C34878D82A}">
                    <a16:rowId xmlns:a16="http://schemas.microsoft.com/office/drawing/2014/main" val="3165204763"/>
                  </a:ext>
                </a:extLst>
              </a:tr>
              <a:tr h="883920">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 mục II.4, quan sát hình 2.3; 2.4; 2.5 và hoàn thành bảng dưới đây để được các cách lựa chọn thực phẩm giàu vitamin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13" marR="6101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a:p>
                  </a:txBody>
                  <a:tcPr marL="81351" marR="81351" marT="40675" marB="4067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600"/>
                    </a:p>
                  </a:txBody>
                  <a:tcPr marL="81351" marR="81351" marT="40675" marB="40675">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088640"/>
                  </a:ext>
                </a:extLst>
              </a:tr>
              <a:tr h="518943">
                <a:tc gridSpan="2">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 thực phẩm giàu vitamin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13" marR="61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thực phẩm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13" marR="61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096172"/>
                  </a:ext>
                </a:extLst>
              </a:tr>
              <a:tr h="259472">
                <a:tc rowSpan="2">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phẩm giàu vitamin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13" marR="61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 rốt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13" marR="61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13" marR="61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002459"/>
                  </a:ext>
                </a:extLst>
              </a:tr>
              <a:tr h="259472">
                <a:tc vMerge="1">
                  <a:txBody>
                    <a:bodyPr/>
                    <a:lstStyle/>
                    <a:p>
                      <a:endParaRPr lang="en-US"/>
                    </a:p>
                  </a:txBody>
                  <a:tcPr/>
                </a:tc>
                <a:tc>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13" marR="61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13" marR="61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7991084"/>
                  </a:ext>
                </a:extLst>
              </a:tr>
              <a:tr h="259472">
                <a:tc rowSpan="2">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phẩm giàu vitamin B</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13" marR="61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Súp lơ trắng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13" marR="61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13" marR="61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119598"/>
                  </a:ext>
                </a:extLst>
              </a:tr>
              <a:tr h="259472">
                <a:tc vMerge="1">
                  <a:txBody>
                    <a:bodyPr/>
                    <a:lstStyle/>
                    <a:p>
                      <a:endParaRPr lang="en-US"/>
                    </a:p>
                  </a:txBody>
                  <a:tcPr/>
                </a:tc>
                <a:tc>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Súp lơ xanh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13" marR="61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13" marR="61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4459145"/>
                  </a:ext>
                </a:extLst>
              </a:tr>
              <a:tr h="259472">
                <a:tc rowSpan="2">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phẩm giàu vitamin 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13" marR="61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Rau muống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13" marR="61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13" marR="61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3104869"/>
                  </a:ext>
                </a:extLst>
              </a:tr>
              <a:tr h="259472">
                <a:tc vMerge="1">
                  <a:txBody>
                    <a:bodyPr/>
                    <a:lstStyle/>
                    <a:p>
                      <a:endParaRPr lang="en-US"/>
                    </a:p>
                  </a:txBody>
                  <a:tcPr/>
                </a:tc>
                <a:tc>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13" marR="61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13" marR="61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849704"/>
                  </a:ext>
                </a:extLst>
              </a:tr>
              <a:tr h="259472">
                <a:tc>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phẩm giàu vitamin D</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13" marR="61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 gà, vịt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13" marR="61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13" marR="61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1995778"/>
                  </a:ext>
                </a:extLst>
              </a:tr>
              <a:tr h="259472">
                <a:tc gridSpan="3">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13" marR="61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42431632"/>
                  </a:ext>
                </a:extLst>
              </a:tr>
            </a:tbl>
          </a:graphicData>
        </a:graphic>
      </p:graphicFrame>
      <p:pic>
        <p:nvPicPr>
          <p:cNvPr id="4" name="Picture 3"/>
          <p:cNvPicPr>
            <a:picLocks noChangeAspect="1"/>
          </p:cNvPicPr>
          <p:nvPr/>
        </p:nvPicPr>
        <p:blipFill>
          <a:blip r:embed="rId2"/>
          <a:stretch>
            <a:fillRect/>
          </a:stretch>
        </p:blipFill>
        <p:spPr>
          <a:xfrm>
            <a:off x="8121193" y="734008"/>
            <a:ext cx="3896636" cy="1767993"/>
          </a:xfrm>
          <a:prstGeom prst="rect">
            <a:avLst/>
          </a:prstGeom>
        </p:spPr>
      </p:pic>
      <p:pic>
        <p:nvPicPr>
          <p:cNvPr id="6" name="Picture 5"/>
          <p:cNvPicPr>
            <a:picLocks noChangeAspect="1"/>
          </p:cNvPicPr>
          <p:nvPr/>
        </p:nvPicPr>
        <p:blipFill>
          <a:blip r:embed="rId3"/>
          <a:stretch>
            <a:fillRect/>
          </a:stretch>
        </p:blipFill>
        <p:spPr>
          <a:xfrm>
            <a:off x="8121193" y="2589586"/>
            <a:ext cx="3896636" cy="2034716"/>
          </a:xfrm>
          <a:prstGeom prst="rect">
            <a:avLst/>
          </a:prstGeom>
        </p:spPr>
      </p:pic>
      <p:pic>
        <p:nvPicPr>
          <p:cNvPr id="7" name="Picture 6"/>
          <p:cNvPicPr>
            <a:picLocks noChangeAspect="1"/>
          </p:cNvPicPr>
          <p:nvPr/>
        </p:nvPicPr>
        <p:blipFill>
          <a:blip r:embed="rId4"/>
          <a:stretch>
            <a:fillRect/>
          </a:stretch>
        </p:blipFill>
        <p:spPr>
          <a:xfrm>
            <a:off x="8121193" y="4711887"/>
            <a:ext cx="3896636" cy="2057578"/>
          </a:xfrm>
          <a:prstGeom prst="rect">
            <a:avLst/>
          </a:prstGeom>
        </p:spPr>
      </p:pic>
    </p:spTree>
    <p:extLst>
      <p:ext uri="{BB962C8B-B14F-4D97-AF65-F5344CB8AC3E}">
        <p14:creationId xmlns:p14="http://schemas.microsoft.com/office/powerpoint/2010/main" val="308091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447085" y="390293"/>
            <a:ext cx="4744916" cy="4128953"/>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Nguồn thực phẩm hiện nay rất đa dạng (Hình 2.1), làm thế nào để lựa chọn thực phẩm và giữ nguyên hàm lượng chất dinh dưỡng có trong thực phẩm vớimục tiêu xây dựng chế độ ăn hợp lí, tốt cho sức khỏe?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323" y="232031"/>
            <a:ext cx="6790953" cy="4287215"/>
          </a:xfrm>
          <a:prstGeom prst="rect">
            <a:avLst/>
          </a:prstGeom>
        </p:spPr>
      </p:pic>
      <p:sp>
        <p:nvSpPr>
          <p:cNvPr id="7" name="TextBox 6"/>
          <p:cNvSpPr txBox="1"/>
          <p:nvPr/>
        </p:nvSpPr>
        <p:spPr>
          <a:xfrm>
            <a:off x="1279281" y="4519246"/>
            <a:ext cx="4954466"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Hình 2.1. Lựa chọn thực phẩm ở siêu thị</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10063" y="0"/>
            <a:ext cx="4557851" cy="707886"/>
          </a:xfrm>
          <a:prstGeom prst="rect">
            <a:avLst/>
          </a:prstGeom>
        </p:spPr>
        <p:txBody>
          <a:bodyPr wrap="none">
            <a:spAutoFit/>
          </a:bodyPr>
          <a:lstStyle/>
          <a:p>
            <a:pPr algn="ctr"/>
            <a:r>
              <a:rPr lang="vi-VN" sz="2000">
                <a:latin typeface="Times New Roman" panose="02020603050405020304" pitchFamily="18" charset="0"/>
                <a:cs typeface="Times New Roman" panose="02020603050405020304" pitchFamily="18" charset="0"/>
              </a:rPr>
              <a:t>HƯỚNG DẪN CHẤM PHIẾU HỌC TẬP</a:t>
            </a:r>
            <a:endParaRPr lang="en-US" sz="2000">
              <a:latin typeface="Times New Roman" panose="02020603050405020304" pitchFamily="18" charset="0"/>
              <a:cs typeface="Times New Roman" panose="02020603050405020304" pitchFamily="18" charset="0"/>
            </a:endParaRPr>
          </a:p>
          <a:p>
            <a:pPr algn="ctr"/>
            <a:r>
              <a:rPr lang="vi-VN" sz="2000">
                <a:latin typeface="Times New Roman" panose="02020603050405020304" pitchFamily="18" charset="0"/>
                <a:cs typeface="Times New Roman" panose="02020603050405020304" pitchFamily="18" charset="0"/>
              </a:rPr>
              <a:t>PHIẾU HỌC TẬP SỐ 1</a:t>
            </a:r>
            <a:endParaRPr lang="en-US" sz="200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9916552"/>
              </p:ext>
            </p:extLst>
          </p:nvPr>
        </p:nvGraphicFramePr>
        <p:xfrm>
          <a:off x="327335" y="846469"/>
          <a:ext cx="11587857" cy="5982299"/>
        </p:xfrm>
        <a:graphic>
          <a:graphicData uri="http://schemas.openxmlformats.org/drawingml/2006/table">
            <a:tbl>
              <a:tblPr firstRow="1" firstCol="1" bandRow="1"/>
              <a:tblGrid>
                <a:gridCol w="1333514">
                  <a:extLst>
                    <a:ext uri="{9D8B030D-6E8A-4147-A177-3AD203B41FA5}">
                      <a16:colId xmlns:a16="http://schemas.microsoft.com/office/drawing/2014/main" val="740416463"/>
                    </a:ext>
                  </a:extLst>
                </a:gridCol>
                <a:gridCol w="1716833">
                  <a:extLst>
                    <a:ext uri="{9D8B030D-6E8A-4147-A177-3AD203B41FA5}">
                      <a16:colId xmlns:a16="http://schemas.microsoft.com/office/drawing/2014/main" val="1154163910"/>
                    </a:ext>
                  </a:extLst>
                </a:gridCol>
                <a:gridCol w="8537510">
                  <a:extLst>
                    <a:ext uri="{9D8B030D-6E8A-4147-A177-3AD203B41FA5}">
                      <a16:colId xmlns:a16="http://schemas.microsoft.com/office/drawing/2014/main" val="2177055487"/>
                    </a:ext>
                  </a:extLst>
                </a:gridCol>
              </a:tblGrid>
              <a:tr h="349532">
                <a:tc gridSpan="3">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tên:.........................................................Lớp....................................................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087" marR="2808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700"/>
                    </a:p>
                  </a:txBody>
                  <a:tcPr marL="37450" marR="37450" marT="18725" marB="18725">
                    <a:lnL w="12700" cap="flat" cmpd="sng" algn="ctr">
                      <a:solidFill>
                        <a:srgbClr val="000000"/>
                      </a:solidFill>
                      <a:prstDash val="solid"/>
                      <a:round/>
                      <a:headEnd type="none" w="med" len="med"/>
                      <a:tailEnd type="none" w="med" len="med"/>
                    </a:lnL>
                  </a:tcPr>
                </a:tc>
                <a:tc hMerge="1">
                  <a:txBody>
                    <a:bodyPr/>
                    <a:lstStyle/>
                    <a:p>
                      <a:endParaRPr lang="en-US" sz="700"/>
                    </a:p>
                  </a:txBody>
                  <a:tcPr marL="37450" marR="37450" marT="18725" marB="18725"/>
                </a:tc>
                <a:extLst>
                  <a:ext uri="{0D108BD9-81ED-4DB2-BD59-A6C34878D82A}">
                    <a16:rowId xmlns:a16="http://schemas.microsoft.com/office/drawing/2014/main" val="3513986579"/>
                  </a:ext>
                </a:extLst>
              </a:tr>
              <a:tr h="565648">
                <a:tc gridSpan="3">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 mục II.4, quan sát hình 2.3; 2.4; 2.5 và hoàn thành bảng dưới đây để được các cách lựa chọn thực phẩm giàu vitamin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087" marR="2808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700"/>
                    </a:p>
                  </a:txBody>
                  <a:tcPr marL="37450" marR="37450" marT="18725" marB="1872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700"/>
                    </a:p>
                  </a:txBody>
                  <a:tcPr marL="37450" marR="37450" marT="18725" marB="18725">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211899"/>
                  </a:ext>
                </a:extLst>
              </a:tr>
              <a:tr h="174766">
                <a:tc gridSpan="2">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 thực phẩm giàu vitamin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087" marR="2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thực phẩm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087" marR="2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221949"/>
                  </a:ext>
                </a:extLst>
              </a:tr>
              <a:tr h="436915">
                <a:tc rowSpan="2">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phẩm giàu vitamin 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087" marR="2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 rốt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087" marR="2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 chọn củ thuôn hai đầu, vỏ sáng bóng, cuống màu xanh thẫm, tươi nguyên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087" marR="2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9312578"/>
                  </a:ext>
                </a:extLst>
              </a:tr>
              <a:tr h="524298">
                <a:tc vMerge="1">
                  <a:txBody>
                    <a:bodyPr/>
                    <a:lstStyle/>
                    <a:p>
                      <a:endParaRPr lang="en-US"/>
                    </a:p>
                  </a:txBody>
                  <a:tcPr/>
                </a:tc>
                <a:tc>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Bơ</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087" marR="2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 chọn bơ có màu vàng tươi, vị ngậy, không chảy nước, không có mùi lạ, bề mặt mịn màng, có mùi thơm đặc trưng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087" marR="2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273473"/>
                  </a:ext>
                </a:extLst>
              </a:tr>
              <a:tr h="524298">
                <a:tc rowSpan="2">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phẩm giàu vitamin B</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087" marR="2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Súp lơ trắng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087" marR="2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 chọn cây hoa to nhánh, cuống và lá xanh non có phấn, màu hoa trắng không vấy bẩn, không thâm đen.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087" marR="2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6627726"/>
                  </a:ext>
                </a:extLst>
              </a:tr>
              <a:tr h="262149">
                <a:tc vMerge="1">
                  <a:txBody>
                    <a:bodyPr/>
                    <a:lstStyle/>
                    <a:p>
                      <a:endParaRPr lang="en-US"/>
                    </a:p>
                  </a:txBody>
                  <a:tcPr/>
                </a:tc>
                <a:tc>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Súp lơ xanh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087" marR="2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 chọn hoa có màu xanh sẫm, hoa nở chặt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087" marR="2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603911"/>
                  </a:ext>
                </a:extLst>
              </a:tr>
              <a:tr h="436915">
                <a:tc rowSpan="2">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phẩm giàu vitamin 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087" marR="2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Rau muống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087" marR="2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 chọn bó rau dài, ít lá, thân dài, màu xanh mướt, cuống nhỏ, đốt thưa, bấm thấy giòn.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087" marR="2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098189"/>
                  </a:ext>
                </a:extLst>
              </a:tr>
              <a:tr h="349532">
                <a:tc vMerge="1">
                  <a:txBody>
                    <a:bodyPr/>
                    <a:lstStyle/>
                    <a:p>
                      <a:endParaRPr lang="en-US"/>
                    </a:p>
                  </a:txBody>
                  <a:tcPr/>
                </a:tc>
                <a:tc>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087" marR="2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 chọn quả nhẵn bóng, mịn màng, màu xanh mướt, cuống lá còn tươi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087" marR="2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627379"/>
                  </a:ext>
                </a:extLst>
              </a:tr>
              <a:tr h="174766">
                <a:tc>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phẩm giàu vitamin 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087" marR="2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 gà, vịt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087" marR="2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 chọn quả suông tròn.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087" marR="2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3764765"/>
                  </a:ext>
                </a:extLst>
              </a:tr>
              <a:tr h="87383">
                <a:tc gridSpan="3">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087" marR="2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513510"/>
                  </a:ext>
                </a:extLst>
              </a:tr>
            </a:tbl>
          </a:graphicData>
        </a:graphic>
      </p:graphicFrame>
    </p:spTree>
    <p:extLst>
      <p:ext uri="{BB962C8B-B14F-4D97-AF65-F5344CB8AC3E}">
        <p14:creationId xmlns:p14="http://schemas.microsoft.com/office/powerpoint/2010/main" val="329028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5166" y="85631"/>
            <a:ext cx="805681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vi-VN" sz="2400" b="1" smtClean="0">
                <a:solidFill>
                  <a:srgbClr val="FF0000"/>
                </a:solidFill>
                <a:latin typeface="Times New Roman" panose="02020603050405020304" pitchFamily="18" charset="0"/>
                <a:cs typeface="Times New Roman" panose="02020603050405020304" pitchFamily="18" charset="0"/>
              </a:rPr>
              <a:t>2</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LỰA CHỌN VÀ BẢO QUẢN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67476" y="547296"/>
            <a:ext cx="11619723" cy="6370975"/>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 Lựa chọn thực phẩm</a:t>
            </a:r>
            <a:endParaRPr lang="en-US" sz="2400" b="1">
              <a:latin typeface="Times New Roman" panose="02020603050405020304" pitchFamily="18" charset="0"/>
              <a:ea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4. Nhóm thực phẩm giàu vitamin </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Thực phẩm giàu vitamin 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Cà rốt: Nên chọn củ thuôn hai đầu, vỏ sáng bóng, cuống màu xanh thẫm, tươi nguyên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Bơ: Nên chọn bơ có màu vàng tươi, vị ngậy, không chảy nước, không có mùi lạ, bề mặt mịn màng, có mùi thơm đặc trưng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Nhóm thực phẩm giàu vitamin B</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Súp lơ trắng: Nên chọn cây hoa to nhánh, cuống và lá xanh non có phấn, màu hoa trắng không vấy bẩn, không thâm đen.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Súp lơ xanh: Nên chọn hoa có màu xanh sẫm, hoa nở chặt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Thực phẩm giàu vitamin 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Rau muống: Nên chọn bó rau dài, ít lá, thân dài, màu xanh mướt, cuống nhỏ, đốt thưa, bấm thấy giòn.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Ổi: Nên chọn quả nhẵn bóng, mịn màng, màu xanh mướt, cuống lá còn tươi</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d. Nhóm thực phẩm giàu vitmin D</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Trứng gà, vịt: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Nên chọn quả suông tròn.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859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down)">
                                      <p:cBhvr>
                                        <p:cTn id="21" dur="500"/>
                                        <p:tgtEl>
                                          <p:spTgt spid="2">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wipe(down)">
                                      <p:cBhvr>
                                        <p:cTn id="30" dur="500"/>
                                        <p:tgtEl>
                                          <p:spTgt spid="2">
                                            <p:txEl>
                                              <p:pRg st="7" end="7"/>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wipe(down)">
                                      <p:cBhvr>
                                        <p:cTn id="33" dur="500"/>
                                        <p:tgtEl>
                                          <p:spTgt spid="2">
                                            <p:txEl>
                                              <p:pRg st="8" end="8"/>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wipe(down)">
                                      <p:cBhvr>
                                        <p:cTn id="36" dur="500"/>
                                        <p:tgtEl>
                                          <p:spTgt spid="2">
                                            <p:txEl>
                                              <p:pRg st="9" end="9"/>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Effect transition="in" filter="wipe(down)">
                                      <p:cBhvr>
                                        <p:cTn id="39" dur="500"/>
                                        <p:tgtEl>
                                          <p:spTgt spid="2">
                                            <p:txEl>
                                              <p:pRg st="10" end="10"/>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wipe(down)">
                                      <p:cBhvr>
                                        <p:cTn id="42" dur="500"/>
                                        <p:tgtEl>
                                          <p:spTgt spid="2">
                                            <p:txEl>
                                              <p:pRg st="11" end="11"/>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2">
                                            <p:txEl>
                                              <p:pRg st="12" end="12"/>
                                            </p:txEl>
                                          </p:spTgt>
                                        </p:tgtEl>
                                        <p:attrNameLst>
                                          <p:attrName>style.visibility</p:attrName>
                                        </p:attrNameLst>
                                      </p:cBhvr>
                                      <p:to>
                                        <p:strVal val="visible"/>
                                      </p:to>
                                    </p:set>
                                    <p:animEffect transition="in" filter="wipe(down)">
                                      <p:cBhvr>
                                        <p:cTn id="45" dur="500"/>
                                        <p:tgtEl>
                                          <p:spTgt spid="2">
                                            <p:txEl>
                                              <p:pRg st="12" end="12"/>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2">
                                            <p:txEl>
                                              <p:pRg st="13" end="13"/>
                                            </p:txEl>
                                          </p:spTgt>
                                        </p:tgtEl>
                                        <p:attrNameLst>
                                          <p:attrName>style.visibility</p:attrName>
                                        </p:attrNameLst>
                                      </p:cBhvr>
                                      <p:to>
                                        <p:strVal val="visible"/>
                                      </p:to>
                                    </p:set>
                                    <p:animEffect transition="in" filter="wipe(down)">
                                      <p:cBhvr>
                                        <p:cTn id="48"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423" y="120324"/>
            <a:ext cx="3163687"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a:t>
            </a:r>
            <a:r>
              <a:rPr lang="vi-VN" sz="2400" smtClean="0">
                <a:solidFill>
                  <a:srgbClr val="000000"/>
                </a:solidFill>
                <a:latin typeface="Times New Roman" panose="02020603050405020304" pitchFamily="18" charset="0"/>
                <a:ea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09561"/>
              </p:ext>
            </p:extLst>
          </p:nvPr>
        </p:nvGraphicFramePr>
        <p:xfrm>
          <a:off x="79565" y="581989"/>
          <a:ext cx="6955717" cy="6341205"/>
        </p:xfrm>
        <a:graphic>
          <a:graphicData uri="http://schemas.openxmlformats.org/drawingml/2006/table">
            <a:tbl>
              <a:tblPr firstRow="1" firstCol="1" bandRow="1"/>
              <a:tblGrid>
                <a:gridCol w="2671671">
                  <a:extLst>
                    <a:ext uri="{9D8B030D-6E8A-4147-A177-3AD203B41FA5}">
                      <a16:colId xmlns:a16="http://schemas.microsoft.com/office/drawing/2014/main" val="1683409712"/>
                    </a:ext>
                  </a:extLst>
                </a:gridCol>
                <a:gridCol w="1823190">
                  <a:extLst>
                    <a:ext uri="{9D8B030D-6E8A-4147-A177-3AD203B41FA5}">
                      <a16:colId xmlns:a16="http://schemas.microsoft.com/office/drawing/2014/main" val="694083527"/>
                    </a:ext>
                  </a:extLst>
                </a:gridCol>
                <a:gridCol w="2460856">
                  <a:extLst>
                    <a:ext uri="{9D8B030D-6E8A-4147-A177-3AD203B41FA5}">
                      <a16:colId xmlns:a16="http://schemas.microsoft.com/office/drawing/2014/main" val="3010220500"/>
                    </a:ext>
                  </a:extLst>
                </a:gridCol>
              </a:tblGrid>
              <a:tr h="1016455">
                <a:tc gridSpan="3">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tên:.........................................................Lớp....................................................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998791416"/>
                  </a:ext>
                </a:extLst>
              </a:tr>
              <a:tr h="1016455">
                <a:tc gridSpan="3">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 mục II. </a:t>
                      </a:r>
                      <a:r>
                        <a:rPr lang="vi-VN" sz="2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quan sát hình 2.6, hình 2.7  </a:t>
                      </a: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 hoàn thành bảng dưới đây để được các cách lựa chọn thực phẩm giàu </a:t>
                      </a:r>
                      <a:r>
                        <a:rPr lang="vi-VN" sz="2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 khoáng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0940400"/>
                  </a:ext>
                </a:extLst>
              </a:tr>
              <a:tr h="677637">
                <a:tc gridSpan="2">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 thực phẩm giàu chất khoáng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thực phẩm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3797628"/>
                  </a:ext>
                </a:extLst>
              </a:tr>
              <a:tr h="338818">
                <a:tc rowSpan="2">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phẩm giàu chất sắt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Thịt bò</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844167"/>
                  </a:ext>
                </a:extLst>
              </a:tr>
              <a:tr h="338818">
                <a:tc vMerge="1">
                  <a:txBody>
                    <a:bodyPr/>
                    <a:lstStyle/>
                    <a:p>
                      <a:endParaRPr lang="en-US"/>
                    </a:p>
                  </a:txBody>
                  <a:tcPr/>
                </a:tc>
                <a:tc>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Rau mồng tơi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011269"/>
                  </a:ext>
                </a:extLst>
              </a:tr>
              <a:tr h="338818">
                <a:tc rowSpan="2">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phẩm giàu kẽm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Cua, ghẹ</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815102"/>
                  </a:ext>
                </a:extLst>
              </a:tr>
              <a:tr h="677637">
                <a:tc vMerge="1">
                  <a:txBody>
                    <a:bodyPr/>
                    <a:lstStyle/>
                    <a:p>
                      <a:endParaRPr lang="en-US"/>
                    </a:p>
                  </a:txBody>
                  <a:tcPr/>
                </a:tc>
                <a:tc>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Nghêu, sò, hến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0388747"/>
                  </a:ext>
                </a:extLst>
              </a:tr>
              <a:tr h="338818">
                <a:tc rowSpan="2">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phẩm giàu Iodine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Rau bắp cải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716185"/>
                  </a:ext>
                </a:extLst>
              </a:tr>
              <a:tr h="338818">
                <a:tc vMerge="1">
                  <a:txBody>
                    <a:bodyPr/>
                    <a:lstStyle/>
                    <a:p>
                      <a:endParaRPr lang="en-US"/>
                    </a:p>
                  </a:txBody>
                  <a:tcPr/>
                </a:tc>
                <a:tc>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 mực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5344673"/>
                  </a:ext>
                </a:extLst>
              </a:tr>
              <a:tr h="338818">
                <a:tc rowSpan="2">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phẩm giàu Calcium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Rau dền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531857"/>
                  </a:ext>
                </a:extLst>
              </a:tr>
              <a:tr h="338818">
                <a:tc vMerge="1">
                  <a:txBody>
                    <a:bodyPr/>
                    <a:lstStyle/>
                    <a:p>
                      <a:endParaRPr lang="en-US"/>
                    </a:p>
                  </a:txBody>
                  <a:tcPr/>
                </a:tc>
                <a:tc>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769483"/>
                  </a:ext>
                </a:extLst>
              </a:tr>
              <a:tr h="338818">
                <a:tc gridSpan="3">
                  <a:txBody>
                    <a:bodyPr/>
                    <a:lstStyle/>
                    <a:p>
                      <a:pPr>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54009280"/>
                  </a:ext>
                </a:extLst>
              </a:tr>
            </a:tbl>
          </a:graphicData>
        </a:graphic>
      </p:graphicFrame>
      <p:pic>
        <p:nvPicPr>
          <p:cNvPr id="8" name="Picture 7"/>
          <p:cNvPicPr>
            <a:picLocks noChangeAspect="1"/>
          </p:cNvPicPr>
          <p:nvPr/>
        </p:nvPicPr>
        <p:blipFill>
          <a:blip r:embed="rId2"/>
          <a:stretch>
            <a:fillRect/>
          </a:stretch>
        </p:blipFill>
        <p:spPr>
          <a:xfrm>
            <a:off x="7112070" y="120324"/>
            <a:ext cx="4923453" cy="2194750"/>
          </a:xfrm>
          <a:prstGeom prst="rect">
            <a:avLst/>
          </a:prstGeom>
        </p:spPr>
      </p:pic>
      <p:pic>
        <p:nvPicPr>
          <p:cNvPr id="9" name="Picture 8"/>
          <p:cNvPicPr>
            <a:picLocks noChangeAspect="1"/>
          </p:cNvPicPr>
          <p:nvPr/>
        </p:nvPicPr>
        <p:blipFill>
          <a:blip r:embed="rId3"/>
          <a:stretch>
            <a:fillRect/>
          </a:stretch>
        </p:blipFill>
        <p:spPr>
          <a:xfrm>
            <a:off x="7268546" y="2437921"/>
            <a:ext cx="4610500" cy="200423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3901" y="4507460"/>
            <a:ext cx="2584581" cy="214526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0983" y="4507460"/>
            <a:ext cx="2232160" cy="2265790"/>
          </a:xfrm>
          <a:prstGeom prst="rect">
            <a:avLst/>
          </a:prstGeom>
        </p:spPr>
      </p:pic>
    </p:spTree>
    <p:extLst>
      <p:ext uri="{BB962C8B-B14F-4D97-AF65-F5344CB8AC3E}">
        <p14:creationId xmlns:p14="http://schemas.microsoft.com/office/powerpoint/2010/main" val="20239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10063" y="0"/>
            <a:ext cx="4557851" cy="707886"/>
          </a:xfrm>
          <a:prstGeom prst="rect">
            <a:avLst/>
          </a:prstGeom>
        </p:spPr>
        <p:txBody>
          <a:bodyPr wrap="none">
            <a:spAutoFit/>
          </a:bodyPr>
          <a:lstStyle/>
          <a:p>
            <a:pPr algn="ctr"/>
            <a:r>
              <a:rPr lang="vi-VN" sz="2000">
                <a:latin typeface="Times New Roman" panose="02020603050405020304" pitchFamily="18" charset="0"/>
                <a:cs typeface="Times New Roman" panose="02020603050405020304" pitchFamily="18" charset="0"/>
              </a:rPr>
              <a:t>HƯỚNG DẪN CHẤM PHIẾU HỌC TẬP</a:t>
            </a:r>
            <a:endParaRPr lang="en-US" sz="2000">
              <a:latin typeface="Times New Roman" panose="02020603050405020304" pitchFamily="18" charset="0"/>
              <a:cs typeface="Times New Roman" panose="02020603050405020304" pitchFamily="18" charset="0"/>
            </a:endParaRPr>
          </a:p>
          <a:p>
            <a:pPr algn="ctr"/>
            <a:r>
              <a:rPr lang="vi-VN" sz="2000">
                <a:latin typeface="Times New Roman" panose="02020603050405020304" pitchFamily="18" charset="0"/>
                <a:cs typeface="Times New Roman" panose="02020603050405020304" pitchFamily="18" charset="0"/>
              </a:rPr>
              <a:t>PHIẾU HỌC TẬP SỐ </a:t>
            </a:r>
            <a:r>
              <a:rPr lang="vi-VN" sz="2000" smtClean="0">
                <a:latin typeface="Times New Roman" panose="02020603050405020304" pitchFamily="18" charset="0"/>
                <a:cs typeface="Times New Roman" panose="02020603050405020304" pitchFamily="18" charset="0"/>
              </a:rPr>
              <a:t>2</a:t>
            </a:r>
            <a:endParaRPr lang="en-US" sz="200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89335048"/>
              </p:ext>
            </p:extLst>
          </p:nvPr>
        </p:nvGraphicFramePr>
        <p:xfrm>
          <a:off x="383983" y="707886"/>
          <a:ext cx="11540539" cy="5612940"/>
        </p:xfrm>
        <a:graphic>
          <a:graphicData uri="http://schemas.openxmlformats.org/drawingml/2006/table">
            <a:tbl>
              <a:tblPr firstRow="1" firstCol="1" bandRow="1"/>
              <a:tblGrid>
                <a:gridCol w="2013984">
                  <a:extLst>
                    <a:ext uri="{9D8B030D-6E8A-4147-A177-3AD203B41FA5}">
                      <a16:colId xmlns:a16="http://schemas.microsoft.com/office/drawing/2014/main" val="1937642693"/>
                    </a:ext>
                  </a:extLst>
                </a:gridCol>
                <a:gridCol w="2052735">
                  <a:extLst>
                    <a:ext uri="{9D8B030D-6E8A-4147-A177-3AD203B41FA5}">
                      <a16:colId xmlns:a16="http://schemas.microsoft.com/office/drawing/2014/main" val="3637832938"/>
                    </a:ext>
                  </a:extLst>
                </a:gridCol>
                <a:gridCol w="7473820">
                  <a:extLst>
                    <a:ext uri="{9D8B030D-6E8A-4147-A177-3AD203B41FA5}">
                      <a16:colId xmlns:a16="http://schemas.microsoft.com/office/drawing/2014/main" val="2467261739"/>
                    </a:ext>
                  </a:extLst>
                </a:gridCol>
              </a:tblGrid>
              <a:tr h="320688">
                <a:tc gridSpan="3">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tên:.........................................................Lớp....................................................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70" marR="2577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700"/>
                    </a:p>
                  </a:txBody>
                  <a:tcPr marL="34359" marR="34359" marT="17180" marB="17180">
                    <a:lnL w="12700" cap="flat" cmpd="sng" algn="ctr">
                      <a:solidFill>
                        <a:srgbClr val="000000"/>
                      </a:solidFill>
                      <a:prstDash val="solid"/>
                      <a:round/>
                      <a:headEnd type="none" w="med" len="med"/>
                      <a:tailEnd type="none" w="med" len="med"/>
                    </a:lnL>
                  </a:tcPr>
                </a:tc>
                <a:tc hMerge="1">
                  <a:txBody>
                    <a:bodyPr/>
                    <a:lstStyle/>
                    <a:p>
                      <a:endParaRPr lang="en-US" sz="700"/>
                    </a:p>
                  </a:txBody>
                  <a:tcPr marL="34359" marR="34359" marT="17180" marB="17180"/>
                </a:tc>
                <a:extLst>
                  <a:ext uri="{0D108BD9-81ED-4DB2-BD59-A6C34878D82A}">
                    <a16:rowId xmlns:a16="http://schemas.microsoft.com/office/drawing/2014/main" val="3456847835"/>
                  </a:ext>
                </a:extLst>
              </a:tr>
              <a:tr h="518971">
                <a:tc gridSpan="3">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 mục </a:t>
                      </a:r>
                      <a:r>
                        <a:rPr lang="vi-VN" sz="18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II.5, quan sát hình 2.6, hình 2.7 và </a:t>
                      </a: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 thành bảng dưới đây để được các cách lựa chọn thực phẩm giàu </a:t>
                      </a:r>
                      <a:r>
                        <a:rPr lang="vi-VN" sz="18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 khoáng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70" marR="2577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700"/>
                    </a:p>
                  </a:txBody>
                  <a:tcPr marL="34359" marR="34359" marT="17180" marB="17180">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700"/>
                    </a:p>
                  </a:txBody>
                  <a:tcPr marL="34359" marR="34359" marT="17180" marB="17180">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079872"/>
                  </a:ext>
                </a:extLst>
              </a:tr>
              <a:tr h="16034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 thực phẩm giàu chất khoáng</a:t>
                      </a:r>
                      <a:endParaRPr lang="en-US" sz="180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70" marR="2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thực phẩm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70" marR="2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530784"/>
                  </a:ext>
                </a:extLst>
              </a:tr>
              <a:tr h="481033">
                <a:tc rowSpan="2">
                  <a:txBody>
                    <a:bodyPr/>
                    <a:lstStyle/>
                    <a:p>
                      <a:pP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phẩm giàu chất sắt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70" marR="2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Thịt bò</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70" marR="2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 chọn miếng thịt có màu đỏ tươi, thớ thịt khô, dẻo, mịnh; gân trắng; dẹp, nhỏ như sợi mì giữa thớ thịt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70" marR="2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3151490"/>
                  </a:ext>
                </a:extLst>
              </a:tr>
              <a:tr h="400861">
                <a:tc vMerge="1">
                  <a:txBody>
                    <a:bodyPr/>
                    <a:lstStyle/>
                    <a:p>
                      <a:endParaRPr lang="en-US"/>
                    </a:p>
                  </a:txBody>
                  <a:tcPr/>
                </a:tc>
                <a:tc>
                  <a:txBody>
                    <a:bodyPr/>
                    <a:lstStyle/>
                    <a:p>
                      <a:pP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Rau mồng tơi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70" marR="2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 chọn rau có nhiều ngọn, thân mập, xanh mướt, lá không có đốm.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70" marR="2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3008714"/>
                  </a:ext>
                </a:extLst>
              </a:tr>
              <a:tr h="160344">
                <a:tc rowSpan="2">
                  <a:txBody>
                    <a:bodyPr/>
                    <a:lstStyle/>
                    <a:p>
                      <a:pP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phẩm giàu kẽm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70" marR="2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Cua, ghẹ</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70" marR="2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 chọn con còn sống, đang di chuyển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70" marR="2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9786426"/>
                  </a:ext>
                </a:extLst>
              </a:tr>
              <a:tr h="240516">
                <a:tc vMerge="1">
                  <a:txBody>
                    <a:bodyPr/>
                    <a:lstStyle/>
                    <a:p>
                      <a:endParaRPr lang="en-US"/>
                    </a:p>
                  </a:txBody>
                  <a:tcPr/>
                </a:tc>
                <a:tc>
                  <a:txBody>
                    <a:bodyPr/>
                    <a:lstStyle/>
                    <a:p>
                      <a:pP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Nghêu, sò, hến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70" marR="2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 chọn những con to và còn sống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70" marR="2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3859677"/>
                  </a:ext>
                </a:extLst>
              </a:tr>
              <a:tr h="561205">
                <a:tc rowSpan="2">
                  <a:txBody>
                    <a:bodyPr/>
                    <a:lstStyle/>
                    <a:p>
                      <a:pP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phẩm giàu Iodine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70" marR="2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Rau bắp cải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70" marR="2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 chọn cây rau lá cuộn tròn, chắc nịch, cuống nhỏ và xanh, bên ngoài có lớp lá màu xanh có phấn cuốn chặt.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70" marR="2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069668"/>
                  </a:ext>
                </a:extLst>
              </a:tr>
              <a:tr h="561205">
                <a:tc vMerge="1">
                  <a:txBody>
                    <a:bodyPr/>
                    <a:lstStyle/>
                    <a:p>
                      <a:endParaRPr lang="en-US"/>
                    </a:p>
                  </a:txBody>
                  <a:tcPr/>
                </a:tc>
                <a:tc>
                  <a:txBody>
                    <a:bodyPr/>
                    <a:lstStyle/>
                    <a:p>
                      <a:pP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 mực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70" marR="2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 chọn con cá mực mình dày, đầy đặn; thịt tươi, sáng màu; da bên ngoài không bị rách, có màu tím nhạt hoặc màu trắng đục.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70" marR="2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2143029"/>
                  </a:ext>
                </a:extLst>
              </a:tr>
              <a:tr h="240516">
                <a:tc rowSpan="2">
                  <a:txBody>
                    <a:bodyPr/>
                    <a:lstStyle/>
                    <a:p>
                      <a:pP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phẩm giàu Calcium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70" marR="2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Rau dền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70" marR="2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 chọn rau có cọng lớn; lá bản to, xanh non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70" marR="2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0827174"/>
                  </a:ext>
                </a:extLst>
              </a:tr>
              <a:tr h="160344">
                <a:tc vMerge="1">
                  <a:txBody>
                    <a:bodyPr/>
                    <a:lstStyle/>
                    <a:p>
                      <a:endParaRPr lang="en-US"/>
                    </a:p>
                  </a:txBody>
                  <a:tcPr/>
                </a:tc>
                <a:tc>
                  <a:txBody>
                    <a:bodyPr/>
                    <a:lstStyle/>
                    <a:p>
                      <a:pP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70" marR="2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 chọn tôm còn tươi sống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70" marR="2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2391407"/>
                  </a:ext>
                </a:extLst>
              </a:tr>
              <a:tr h="80172">
                <a:tc gridSpan="3">
                  <a:txBody>
                    <a:bodyPr/>
                    <a:lstStyle/>
                    <a:p>
                      <a:pPr>
                        <a:spcAft>
                          <a:spcPts val="0"/>
                        </a:spcAft>
                      </a:pPr>
                      <a:r>
                        <a:rPr lang="vi-VN"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70" marR="2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56604334"/>
                  </a:ext>
                </a:extLst>
              </a:tr>
            </a:tbl>
          </a:graphicData>
        </a:graphic>
      </p:graphicFrame>
    </p:spTree>
    <p:extLst>
      <p:ext uri="{BB962C8B-B14F-4D97-AF65-F5344CB8AC3E}">
        <p14:creationId xmlns:p14="http://schemas.microsoft.com/office/powerpoint/2010/main" val="320702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5166" y="85631"/>
            <a:ext cx="805681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vi-VN" sz="2400" b="1" smtClean="0">
                <a:solidFill>
                  <a:srgbClr val="FF0000"/>
                </a:solidFill>
                <a:latin typeface="Times New Roman" panose="02020603050405020304" pitchFamily="18" charset="0"/>
                <a:cs typeface="Times New Roman" panose="02020603050405020304" pitchFamily="18" charset="0"/>
              </a:rPr>
              <a:t>2</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LỰA CHỌN VÀ BẢO QUẢN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67476" y="547296"/>
            <a:ext cx="11619723" cy="6370975"/>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 Lựa chọn thực phẩm</a:t>
            </a:r>
            <a:endParaRPr lang="en-US" sz="2400" b="1">
              <a:latin typeface="Times New Roman" panose="02020603050405020304" pitchFamily="18" charset="0"/>
              <a:ea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5. Nhóm thực phẩm giàu chất khoáng</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Thực phẩm giàu chất sắt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Thịt bò: Nên chọn miếng thịt có màu đỏ tươi, thớ thịt khô, dẻo, mịnh; gân trắng; dẹp, nhỏ như sợi mì giữa thớ thịt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Rau mồng tơi: Nên chọn rau có nhiều ngọn, thân mập, xanh mướt, lá không có đốm.</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Thực phẩm giàu kẽm</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Cua, ghẹ: nên chọn con còn sống, đang di chuyển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Nghêu, sò, hến: Nên chọn những con to và còn sống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Thực phẩm giàu Iodine</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Rau bắp cải: Nên chọn cây rau lá cuộn tròn, chắc nịch, cuống nhỏ và xanh, bên ngoài có lớp lá màu xanh có phấn cuốn chặt.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Cá mực: Nên chọn con cá mực mình dày, đầy đặn; thịt tươi, sáng màu; da bên ngoài không bị rách, có màu tím nhạt hoặc màu trắng đục.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d. Thực phẩm giàu calcium</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Rau dền: Nên chọn rau có cọng lớn; lá bản to, xanh non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Tôm: Nên chọn tôm còn tươi sống</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50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arn(inVertical)">
                                      <p:cBhvr>
                                        <p:cTn id="21" dur="500"/>
                                        <p:tgtEl>
                                          <p:spTgt spid="2">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barn(inVertical)">
                                      <p:cBhvr>
                                        <p:cTn id="24" dur="500"/>
                                        <p:tgtEl>
                                          <p:spTgt spid="2">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barn(inVertical)">
                                      <p:cBhvr>
                                        <p:cTn id="30" dur="500"/>
                                        <p:tgtEl>
                                          <p:spTgt spid="2">
                                            <p:txEl>
                                              <p:pRg st="7" end="7"/>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barn(inVertical)">
                                      <p:cBhvr>
                                        <p:cTn id="33" dur="500"/>
                                        <p:tgtEl>
                                          <p:spTgt spid="2">
                                            <p:txEl>
                                              <p:pRg st="8" end="8"/>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barn(inVertical)">
                                      <p:cBhvr>
                                        <p:cTn id="36" dur="500"/>
                                        <p:tgtEl>
                                          <p:spTgt spid="2">
                                            <p:txEl>
                                              <p:pRg st="9" end="9"/>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Effect transition="in" filter="barn(inVertical)">
                                      <p:cBhvr>
                                        <p:cTn id="39" dur="500"/>
                                        <p:tgtEl>
                                          <p:spTgt spid="2">
                                            <p:txEl>
                                              <p:pRg st="10" end="10"/>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barn(inVertical)">
                                      <p:cBhvr>
                                        <p:cTn id="42" dur="500"/>
                                        <p:tgtEl>
                                          <p:spTgt spid="2">
                                            <p:txEl>
                                              <p:pRg st="11" end="11"/>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2">
                                            <p:txEl>
                                              <p:pRg st="12" end="12"/>
                                            </p:txEl>
                                          </p:spTgt>
                                        </p:tgtEl>
                                        <p:attrNameLst>
                                          <p:attrName>style.visibility</p:attrName>
                                        </p:attrNameLst>
                                      </p:cBhvr>
                                      <p:to>
                                        <p:strVal val="visible"/>
                                      </p:to>
                                    </p:set>
                                    <p:animEffect transition="in" filter="barn(inVertical)">
                                      <p:cBhvr>
                                        <p:cTn id="45" dur="500"/>
                                        <p:tgtEl>
                                          <p:spTgt spid="2">
                                            <p:txEl>
                                              <p:pRg st="12" end="12"/>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2">
                                            <p:txEl>
                                              <p:pRg st="13" end="13"/>
                                            </p:txEl>
                                          </p:spTgt>
                                        </p:tgtEl>
                                        <p:attrNameLst>
                                          <p:attrName>style.visibility</p:attrName>
                                        </p:attrNameLst>
                                      </p:cBhvr>
                                      <p:to>
                                        <p:strVal val="visible"/>
                                      </p:to>
                                    </p:set>
                                    <p:animEffect transition="in" filter="barn(inVertical)">
                                      <p:cBhvr>
                                        <p:cTn id="48"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951" y="165231"/>
            <a:ext cx="11737910"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C</a:t>
            </a:r>
            <a:r>
              <a:rPr lang="en-US" sz="2400" b="1">
                <a:solidFill>
                  <a:srgbClr val="0000FF"/>
                </a:solidFill>
                <a:latin typeface="Times New Roman" panose="02020603050405020304" pitchFamily="18" charset="0"/>
                <a:cs typeface="Times New Roman" panose="02020603050405020304" pitchFamily="18" charset="0"/>
              </a:rPr>
              <a:t>ăn cứ và thực đơn trong ngày của gia đình em, hãy trình bày cách lựa chọn các thực phẩm đó. Đánh giá dựa trên các tiêu chí ở Bảng 2.1</a:t>
            </a:r>
          </a:p>
          <a:p>
            <a:endParaRPr lang="en-US" sz="2400" b="1">
              <a:solidFill>
                <a:srgbClr val="0000FF"/>
              </a:solidFill>
            </a:endParaRPr>
          </a:p>
        </p:txBody>
      </p:sp>
      <p:pic>
        <p:nvPicPr>
          <p:cNvPr id="3" name="Picture 2"/>
          <p:cNvPicPr>
            <a:picLocks noChangeAspect="1"/>
          </p:cNvPicPr>
          <p:nvPr/>
        </p:nvPicPr>
        <p:blipFill>
          <a:blip r:embed="rId2"/>
          <a:stretch>
            <a:fillRect/>
          </a:stretch>
        </p:blipFill>
        <p:spPr>
          <a:xfrm>
            <a:off x="324867" y="1118971"/>
            <a:ext cx="7026249" cy="5441152"/>
          </a:xfrm>
          <a:prstGeom prst="rect">
            <a:avLst/>
          </a:prstGeom>
        </p:spPr>
      </p:pic>
    </p:spTree>
    <p:extLst>
      <p:ext uri="{BB962C8B-B14F-4D97-AF65-F5344CB8AC3E}">
        <p14:creationId xmlns:p14="http://schemas.microsoft.com/office/powerpoint/2010/main" val="79848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951" y="165231"/>
            <a:ext cx="11737910"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C</a:t>
            </a:r>
            <a:r>
              <a:rPr lang="en-US" sz="2400" b="1">
                <a:solidFill>
                  <a:srgbClr val="0000FF"/>
                </a:solidFill>
                <a:latin typeface="Times New Roman" panose="02020603050405020304" pitchFamily="18" charset="0"/>
                <a:cs typeface="Times New Roman" panose="02020603050405020304" pitchFamily="18" charset="0"/>
              </a:rPr>
              <a:t>ăn cứ và thực đơn trong ngày của gia đình em, hãy trình bày cách lựa chọn các thực phẩm đó. Đánh giá dựa trên các tiêu chí ở Bảng 2.1</a:t>
            </a:r>
          </a:p>
          <a:p>
            <a:endParaRPr lang="en-US" sz="2400" b="1">
              <a:solidFill>
                <a:srgbClr val="0000FF"/>
              </a:solidFill>
            </a:endParaRPr>
          </a:p>
        </p:txBody>
      </p:sp>
      <p:pic>
        <p:nvPicPr>
          <p:cNvPr id="3" name="Picture 2"/>
          <p:cNvPicPr>
            <a:picLocks noChangeAspect="1"/>
          </p:cNvPicPr>
          <p:nvPr/>
        </p:nvPicPr>
        <p:blipFill>
          <a:blip r:embed="rId2"/>
          <a:stretch>
            <a:fillRect/>
          </a:stretch>
        </p:blipFill>
        <p:spPr>
          <a:xfrm>
            <a:off x="324867" y="1118971"/>
            <a:ext cx="7026249" cy="5441152"/>
          </a:xfrm>
          <a:prstGeom prst="rect">
            <a:avLst/>
          </a:prstGeom>
        </p:spPr>
      </p:pic>
      <p:sp>
        <p:nvSpPr>
          <p:cNvPr id="4" name="Rectangle 3"/>
          <p:cNvSpPr/>
          <p:nvPr/>
        </p:nvSpPr>
        <p:spPr>
          <a:xfrm>
            <a:off x="7351116" y="1118971"/>
            <a:ext cx="4303116" cy="1569660"/>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Thực đơn hàng ngày của gia đình em là:</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Bữa trưa: cá, rau, trứng</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Bữa tối: thịt, rau</a:t>
            </a:r>
            <a:endParaRPr lang="en-US" sz="2400">
              <a:solidFill>
                <a:srgbClr val="FF0000"/>
              </a:solidFill>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38958558"/>
              </p:ext>
            </p:extLst>
          </p:nvPr>
        </p:nvGraphicFramePr>
        <p:xfrm>
          <a:off x="7627743" y="2688631"/>
          <a:ext cx="4464730" cy="3230118"/>
        </p:xfrm>
        <a:graphic>
          <a:graphicData uri="http://schemas.openxmlformats.org/drawingml/2006/table">
            <a:tbl>
              <a:tblPr firstRow="1" firstCol="1" bandRow="1"/>
              <a:tblGrid>
                <a:gridCol w="892946">
                  <a:extLst>
                    <a:ext uri="{9D8B030D-6E8A-4147-A177-3AD203B41FA5}">
                      <a16:colId xmlns:a16="http://schemas.microsoft.com/office/drawing/2014/main" val="1904845161"/>
                    </a:ext>
                  </a:extLst>
                </a:gridCol>
                <a:gridCol w="892946">
                  <a:extLst>
                    <a:ext uri="{9D8B030D-6E8A-4147-A177-3AD203B41FA5}">
                      <a16:colId xmlns:a16="http://schemas.microsoft.com/office/drawing/2014/main" val="3342234718"/>
                    </a:ext>
                  </a:extLst>
                </a:gridCol>
                <a:gridCol w="892946">
                  <a:extLst>
                    <a:ext uri="{9D8B030D-6E8A-4147-A177-3AD203B41FA5}">
                      <a16:colId xmlns:a16="http://schemas.microsoft.com/office/drawing/2014/main" val="925928304"/>
                    </a:ext>
                  </a:extLst>
                </a:gridCol>
                <a:gridCol w="892946">
                  <a:extLst>
                    <a:ext uri="{9D8B030D-6E8A-4147-A177-3AD203B41FA5}">
                      <a16:colId xmlns:a16="http://schemas.microsoft.com/office/drawing/2014/main" val="1078531434"/>
                    </a:ext>
                  </a:extLst>
                </a:gridCol>
                <a:gridCol w="892946">
                  <a:extLst>
                    <a:ext uri="{9D8B030D-6E8A-4147-A177-3AD203B41FA5}">
                      <a16:colId xmlns:a16="http://schemas.microsoft.com/office/drawing/2014/main" val="3550002339"/>
                    </a:ext>
                  </a:extLst>
                </a:gridCol>
              </a:tblGrid>
              <a:tr h="0">
                <a:tc rowSpan="2">
                  <a:txBody>
                    <a:bodyPr/>
                    <a:lstStyle/>
                    <a:p>
                      <a:pPr marL="30480" marR="30480" algn="just">
                        <a:lnSpc>
                          <a:spcPct val="115000"/>
                        </a:lnSpc>
                        <a:spcAft>
                          <a:spcPts val="0"/>
                        </a:spcAft>
                      </a:pPr>
                      <a:r>
                        <a:rPr lang="en-US"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30480" marR="30480" algn="just">
                        <a:lnSpc>
                          <a:spcPct val="115000"/>
                        </a:lnSpc>
                        <a:spcAft>
                          <a:spcPts val="0"/>
                        </a:spcAft>
                      </a:pPr>
                      <a:r>
                        <a:rPr lang="en-US"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30480" marR="30480" algn="just">
                        <a:lnSpc>
                          <a:spcPct val="115000"/>
                        </a:lnSpc>
                        <a:spcAft>
                          <a:spcPts val="0"/>
                        </a:spcAft>
                      </a:pPr>
                      <a:r>
                        <a:rPr lang="en-US"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Thang điểm đánh giá</a:t>
                      </a:r>
                      <a:endPar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5795697"/>
                  </a:ext>
                </a:extLst>
              </a:tr>
              <a:tr h="0">
                <a:tc vMerge="1">
                  <a:txBody>
                    <a:bodyPr/>
                    <a:lstStyle/>
                    <a:p>
                      <a:endParaRPr lang="en-US"/>
                    </a:p>
                  </a:txBody>
                  <a:tcPr/>
                </a:tc>
                <a:tc vMerge="1">
                  <a:txBody>
                    <a:bodyPr/>
                    <a:lstStyle/>
                    <a:p>
                      <a:endParaRPr lang="en-US"/>
                    </a:p>
                  </a:txBody>
                  <a:tcPr/>
                </a:tc>
                <a:tc>
                  <a:txBody>
                    <a:bodyPr/>
                    <a:lstStyle/>
                    <a:p>
                      <a:pPr marL="30480" marR="30480" algn="just">
                        <a:lnSpc>
                          <a:spcPct val="115000"/>
                        </a:lnSpc>
                        <a:spcAft>
                          <a:spcPts val="0"/>
                        </a:spcAft>
                      </a:pP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9839452"/>
                  </a:ext>
                </a:extLst>
              </a:tr>
              <a:tr h="0">
                <a:tc>
                  <a:txBody>
                    <a:bodyPr/>
                    <a:lstStyle/>
                    <a:p>
                      <a:pPr marL="30480" marR="30480" algn="just">
                        <a:lnSpc>
                          <a:spcPct val="115000"/>
                        </a:lnSpc>
                        <a:spcAft>
                          <a:spcPts val="0"/>
                        </a:spcAft>
                      </a:pP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Độ đa dạng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141247"/>
                  </a:ext>
                </a:extLst>
              </a:tr>
              <a:tr h="0">
                <a:tc>
                  <a:txBody>
                    <a:bodyPr/>
                    <a:lstStyle/>
                    <a:p>
                      <a:pPr marL="30480" marR="30480" algn="just">
                        <a:lnSpc>
                          <a:spcPct val="115000"/>
                        </a:lnSpc>
                        <a:spcAft>
                          <a:spcPts val="0"/>
                        </a:spcAft>
                      </a:pP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Loại thực phẩm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235832"/>
                  </a:ext>
                </a:extLst>
              </a:tr>
              <a:tr h="0">
                <a:tc>
                  <a:txBody>
                    <a:bodyPr/>
                    <a:lstStyle/>
                    <a:p>
                      <a:pPr marL="30480" marR="30480" algn="just">
                        <a:lnSpc>
                          <a:spcPct val="115000"/>
                        </a:lnSpc>
                        <a:spcAft>
                          <a:spcPts val="0"/>
                        </a:spcAft>
                      </a:pP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Chất lượng thực phẩm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6700995"/>
                  </a:ext>
                </a:extLst>
              </a:tr>
              <a:tr h="0">
                <a:tc>
                  <a:txBody>
                    <a:bodyPr/>
                    <a:lstStyle/>
                    <a:p>
                      <a:pPr marL="30480" marR="30480" algn="just">
                        <a:lnSpc>
                          <a:spcPct val="115000"/>
                        </a:lnSpc>
                        <a:spcAft>
                          <a:spcPts val="0"/>
                        </a:spcAft>
                      </a:pP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 sản phẩm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5973461"/>
                  </a:ext>
                </a:extLst>
              </a:tr>
            </a:tbl>
          </a:graphicData>
        </a:graphic>
      </p:graphicFrame>
    </p:spTree>
    <p:extLst>
      <p:ext uri="{BB962C8B-B14F-4D97-AF65-F5344CB8AC3E}">
        <p14:creationId xmlns:p14="http://schemas.microsoft.com/office/powerpoint/2010/main" val="392163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489" y="81256"/>
            <a:ext cx="11607665" cy="461665"/>
          </a:xfrm>
          <a:prstGeom prst="rect">
            <a:avLst/>
          </a:prstGeom>
        </p:spPr>
        <p:txBody>
          <a:bodyPr wrap="none">
            <a:spAutoFit/>
          </a:bodyPr>
          <a:lstStyle/>
          <a:p>
            <a:r>
              <a:rPr lang="en-US" sz="2400" b="1">
                <a:solidFill>
                  <a:srgbClr val="0000FF"/>
                </a:solidFill>
                <a:latin typeface="Times New Roman" panose="02020603050405020304" pitchFamily="18" charset="0"/>
                <a:cs typeface="Times New Roman" panose="02020603050405020304" pitchFamily="18" charset="0"/>
              </a:rPr>
              <a:t>Hãy trình bày một số phương pháp bảo quản thực phẩm đang áp dụng tại gia đình em.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879" y="895738"/>
            <a:ext cx="4936206" cy="3862875"/>
          </a:xfrm>
          <a:prstGeom prst="rect">
            <a:avLst/>
          </a:prstGeom>
        </p:spPr>
      </p:pic>
    </p:spTree>
    <p:extLst>
      <p:ext uri="{BB962C8B-B14F-4D97-AF65-F5344CB8AC3E}">
        <p14:creationId xmlns:p14="http://schemas.microsoft.com/office/powerpoint/2010/main" val="271018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489" y="81256"/>
            <a:ext cx="11607665" cy="461665"/>
          </a:xfrm>
          <a:prstGeom prst="rect">
            <a:avLst/>
          </a:prstGeom>
        </p:spPr>
        <p:txBody>
          <a:bodyPr wrap="none">
            <a:spAutoFit/>
          </a:bodyPr>
          <a:lstStyle/>
          <a:p>
            <a:r>
              <a:rPr lang="en-US" sz="2400" b="1">
                <a:solidFill>
                  <a:srgbClr val="0000FF"/>
                </a:solidFill>
                <a:latin typeface="Times New Roman" panose="02020603050405020304" pitchFamily="18" charset="0"/>
                <a:cs typeface="Times New Roman" panose="02020603050405020304" pitchFamily="18" charset="0"/>
              </a:rPr>
              <a:t>Hãy trình bày một số phương pháp bảo quản thực phẩm đang áp dụng tại gia đình em.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879" y="895738"/>
            <a:ext cx="4936206" cy="3862875"/>
          </a:xfrm>
          <a:prstGeom prst="rect">
            <a:avLst/>
          </a:prstGeom>
        </p:spPr>
      </p:pic>
      <p:sp>
        <p:nvSpPr>
          <p:cNvPr id="4" name="Rectangle 3"/>
          <p:cNvSpPr/>
          <p:nvPr/>
        </p:nvSpPr>
        <p:spPr>
          <a:xfrm>
            <a:off x="5539273" y="824214"/>
            <a:ext cx="6096000" cy="2308324"/>
          </a:xfrm>
          <a:prstGeom prst="rect">
            <a:avLst/>
          </a:prstGeom>
        </p:spPr>
        <p:txBody>
          <a:bodyPr>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Bảo quản bằng nhiệt độ thấp: phương pháp đông lạnh bảo quản thực phẩm ở nhiệt độ dưới 0</a:t>
            </a:r>
            <a:r>
              <a:rPr lang="en-US" sz="2400" baseline="30000">
                <a:solidFill>
                  <a:srgbClr val="FF0000"/>
                </a:solidFill>
                <a:latin typeface="Times New Roman" panose="02020603050405020304" pitchFamily="18" charset="0"/>
                <a:ea typeface="Times New Roman" panose="02020603050405020304" pitchFamily="18" charset="0"/>
              </a:rPr>
              <a:t>o</a:t>
            </a:r>
            <a:r>
              <a:rPr lang="en-US" sz="2400">
                <a:solidFill>
                  <a:srgbClr val="FF0000"/>
                </a:solidFill>
                <a:latin typeface="Times New Roman" panose="02020603050405020304" pitchFamily="18" charset="0"/>
                <a:ea typeface="Times New Roman" panose="02020603050405020304" pitchFamily="18" charset="0"/>
              </a:rPr>
              <a:t>C, thường được dùng bảo quản thịt, cá, ... trong thời gian từ vài tuần đến vài tháng.</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Làm khô: làm khô tự nhiên hành, tỏi bằng năng lượng tự nhiên như mặt trời, gió, ...</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865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55537" y="232291"/>
            <a:ext cx="3163687"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3</a:t>
            </a:r>
            <a:endParaRPr lang="en-US" sz="24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45979790"/>
              </p:ext>
            </p:extLst>
          </p:nvPr>
        </p:nvGraphicFramePr>
        <p:xfrm>
          <a:off x="315592" y="817984"/>
          <a:ext cx="11636922" cy="5486400"/>
        </p:xfrm>
        <a:graphic>
          <a:graphicData uri="http://schemas.openxmlformats.org/drawingml/2006/table">
            <a:tbl>
              <a:tblPr firstRow="1" firstCol="1" bandRow="1"/>
              <a:tblGrid>
                <a:gridCol w="11636922">
                  <a:extLst>
                    <a:ext uri="{9D8B030D-6E8A-4147-A177-3AD203B41FA5}">
                      <a16:colId xmlns:a16="http://schemas.microsoft.com/office/drawing/2014/main" val="1414953886"/>
                    </a:ext>
                  </a:extLst>
                </a:gridCol>
              </a:tblGrid>
              <a:tr h="168965">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tên:.........................................................Lớp....................................................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10" marR="54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9253575"/>
                  </a:ext>
                </a:extLst>
              </a:tr>
              <a:tr h="3717235">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 các từ và cụm từ: </a:t>
                      </a:r>
                      <a:r>
                        <a:rPr lang="vi-VN" sz="18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 quản bằng nhiệt độ thấp, bảo quản bằng nhiệt độ cao, làm lạnh, đông lạnh, tiệt trùng, thanh trùng.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sử dụng các từ và cụm từ trên hoàn thành nội dung dưới đây để được biện pháp bảo quản thực phẩm bằng cách tăng hoặc giảm nhiệt độ</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là phương pháp sử dụng nhiệt độ thấp để ngăn ngừa, làm chậm sự phát triển của vi sinh vật, làm chậm quá trình sinh hóa trong thực phẩm.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bảo quản thực phẩm trong nhiệt độ từ 1 độ C đến 7 độ C, thường dùng bảo quản thịt, cá, rau, củ, quả..khoảng 3 đến 7 ngày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bảo quản thực phẩm ở nhiệt độ dưới 0 độ C, dùng để bảo quản thịt, cá...trong thời gian vài tuần đến vài tháng.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là phương pháp nâng nhiệt độ của thực phẩm lên mức nhất định, làm ức chế  hoặc ngừng các quá trình sinh hóa bên trong thực phẩm, có thể tiêu diệt được vi sinh vật gây hư hỏng.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ở nhiệt độ cao trong thời gian ngắn, thông thường từ 100 độ C đến 130 độ 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 sử dụng ở mức nhiệt độ dưới 100 độ C trong thời gian dài.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10" marR="54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168340"/>
                  </a:ext>
                </a:extLst>
              </a:tr>
            </a:tbl>
          </a:graphicData>
        </a:graphic>
      </p:graphicFrame>
    </p:spTree>
    <p:extLst>
      <p:ext uri="{BB962C8B-B14F-4D97-AF65-F5344CB8AC3E}">
        <p14:creationId xmlns:p14="http://schemas.microsoft.com/office/powerpoint/2010/main" val="372466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447085" y="390293"/>
            <a:ext cx="4744916" cy="4128953"/>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Nguồn thực phẩm hiện nay rất đa dạng (Hình 2.1), làm thế nào để lựa chọn thực phẩm và giữ nguyên hàm lượng chất dinh dưỡng có trong thực phẩm vớimục tiêu xây dựng chế độ ăn hợp lí, tốt cho sức khỏe?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323" y="232031"/>
            <a:ext cx="6790953" cy="4287215"/>
          </a:xfrm>
          <a:prstGeom prst="rect">
            <a:avLst/>
          </a:prstGeom>
        </p:spPr>
      </p:pic>
      <p:sp>
        <p:nvSpPr>
          <p:cNvPr id="7" name="TextBox 6"/>
          <p:cNvSpPr txBox="1"/>
          <p:nvPr/>
        </p:nvSpPr>
        <p:spPr>
          <a:xfrm>
            <a:off x="1279281" y="4519246"/>
            <a:ext cx="4954466"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Hình 2.1. Lựa chọn thực phẩm ở siêu thị</a:t>
            </a:r>
            <a:endParaRPr lang="en-US" b="1" i="1">
              <a:latin typeface="Times New Roman" panose="02020603050405020304" pitchFamily="18" charset="0"/>
              <a:cs typeface="Times New Roman" panose="02020603050405020304" pitchFamily="18" charset="0"/>
            </a:endParaRPr>
          </a:p>
        </p:txBody>
      </p:sp>
      <p:sp>
        <p:nvSpPr>
          <p:cNvPr id="3" name="Rectangle 2"/>
          <p:cNvSpPr/>
          <p:nvPr/>
        </p:nvSpPr>
        <p:spPr>
          <a:xfrm>
            <a:off x="1573762" y="4888578"/>
            <a:ext cx="9828245" cy="1569660"/>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Để lựa chọn thực phẩm và giữ nguyên hàm lượng chất dinh dưỡng có trong thực phẩm với mục tiêu xây dựng chế độ ăn hợp lí, tốt cho sức khỏe cần:</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Lựa chọn thực phẩm theo nhóm.</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Bảo quản chất dinh dưỡng có trong thực phẩm.</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305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92761391"/>
              </p:ext>
            </p:extLst>
          </p:nvPr>
        </p:nvGraphicFramePr>
        <p:xfrm>
          <a:off x="315592" y="817984"/>
          <a:ext cx="11636922" cy="5669280"/>
        </p:xfrm>
        <a:graphic>
          <a:graphicData uri="http://schemas.openxmlformats.org/drawingml/2006/table">
            <a:tbl>
              <a:tblPr firstRow="1" firstCol="1" bandRow="1"/>
              <a:tblGrid>
                <a:gridCol w="11636922">
                  <a:extLst>
                    <a:ext uri="{9D8B030D-6E8A-4147-A177-3AD203B41FA5}">
                      <a16:colId xmlns:a16="http://schemas.microsoft.com/office/drawing/2014/main" val="1414953886"/>
                    </a:ext>
                  </a:extLst>
                </a:gridCol>
              </a:tblGrid>
              <a:tr h="168965">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tên:.........................................................Lớp....................................................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10" marR="54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9253575"/>
                  </a:ext>
                </a:extLst>
              </a:tr>
              <a:tr h="3717235">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 các từ và cụm từ: </a:t>
                      </a:r>
                      <a:r>
                        <a:rPr lang="vi-VN" sz="18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 quản bằng nhiệt độ thấp, bảo quản bằng nhiệt độ cao, làm lạnh, đông lạnh, tiệt trùng, thanh trùng.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sử dụng các từ và cụm từ trên hoàn thành nội dung dưới đây để được biện pháp bảo quản thực phẩm bằng cách tăng hoặc giảm nhiệt độ</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là phương pháp sử dụng nhiệt độ thấp để ngăn ngừa, làm chậm sự phát triển của vi sinh vật, làm chậm quá trình sinh hóa trong thực phẩm.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bảo quản thực phẩm trong nhiệt độ từ 1 độ C đến 7 độ C, thường dùng bảo quản thịt, cá, rau, củ, quả..khoảng 3 đến 7 ngày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bảo quản thực phẩm ở nhiệt độ dưới 0 độ C, dùng để bảo quản thịt, cá...trong thời gian vài tuần đến vài tháng.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là phương pháp nâng nhiệt độ của thực phẩm lên mức nhất định, làm ức chế  hoặc ngừng các quá trình sinh hóa bên trong thực phẩm, có thể tiêu diệt được vi sinh vật gây hư hỏng.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ở nhiệt độ cao trong thời gian ngắn, thông thường từ 100 độ C đến 130 độ 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 sử dụng ở mức nhiệt độ dưới 100 độ C trong thời gian dài.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2000" kern="1200" smtClean="0">
                          <a:solidFill>
                            <a:schemeClr val="tx1"/>
                          </a:solidFill>
                          <a:effectLst/>
                          <a:latin typeface="Times New Roman" panose="02020603050405020304" pitchFamily="18" charset="0"/>
                          <a:ea typeface="+mn-ea"/>
                          <a:cs typeface="Times New Roman" panose="02020603050405020304" pitchFamily="18" charset="0"/>
                        </a:rPr>
                        <a:t>1. Bảo quản bằng nhiệt độ thấp</a:t>
                      </a:r>
                      <a:endParaRPr lang="en-US" sz="20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000" kern="1200" smtClean="0">
                          <a:solidFill>
                            <a:schemeClr val="tx1"/>
                          </a:solidFill>
                          <a:effectLst/>
                          <a:latin typeface="Times New Roman" panose="02020603050405020304" pitchFamily="18" charset="0"/>
                          <a:ea typeface="+mn-ea"/>
                          <a:cs typeface="Times New Roman" panose="02020603050405020304" pitchFamily="18" charset="0"/>
                        </a:rPr>
                        <a:t>2. Làm lạnh</a:t>
                      </a:r>
                      <a:endParaRPr lang="en-US" sz="20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000" kern="1200" smtClean="0">
                          <a:solidFill>
                            <a:schemeClr val="tx1"/>
                          </a:solidFill>
                          <a:effectLst/>
                          <a:latin typeface="Times New Roman" panose="02020603050405020304" pitchFamily="18" charset="0"/>
                          <a:ea typeface="+mn-ea"/>
                          <a:cs typeface="Times New Roman" panose="02020603050405020304" pitchFamily="18" charset="0"/>
                        </a:rPr>
                        <a:t>3. Đông lạnh</a:t>
                      </a:r>
                      <a:endParaRPr lang="en-US" sz="20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000" kern="1200" smtClean="0">
                          <a:solidFill>
                            <a:schemeClr val="tx1"/>
                          </a:solidFill>
                          <a:effectLst/>
                          <a:latin typeface="Times New Roman" panose="02020603050405020304" pitchFamily="18" charset="0"/>
                          <a:ea typeface="+mn-ea"/>
                          <a:cs typeface="Times New Roman" panose="02020603050405020304" pitchFamily="18" charset="0"/>
                        </a:rPr>
                        <a:t>4. Bảo quản bằng nhiệt độ cao</a:t>
                      </a:r>
                      <a:endParaRPr lang="en-US" sz="20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000" kern="1200" smtClean="0">
                          <a:solidFill>
                            <a:schemeClr val="tx1"/>
                          </a:solidFill>
                          <a:effectLst/>
                          <a:latin typeface="Times New Roman" panose="02020603050405020304" pitchFamily="18" charset="0"/>
                          <a:ea typeface="+mn-ea"/>
                          <a:cs typeface="Times New Roman" panose="02020603050405020304" pitchFamily="18" charset="0"/>
                        </a:rPr>
                        <a:t>5. Tiệt trùng</a:t>
                      </a:r>
                      <a:endParaRPr lang="en-US" sz="20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000" kern="1200" smtClean="0">
                          <a:solidFill>
                            <a:schemeClr val="tx1"/>
                          </a:solidFill>
                          <a:effectLst/>
                          <a:latin typeface="Times New Roman" panose="02020603050405020304" pitchFamily="18" charset="0"/>
                          <a:ea typeface="+mn-ea"/>
                          <a:cs typeface="Times New Roman" panose="02020603050405020304" pitchFamily="18" charset="0"/>
                        </a:rPr>
                        <a:t>6. Thanh trùng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10" marR="54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168340"/>
                  </a:ext>
                </a:extLst>
              </a:tr>
            </a:tbl>
          </a:graphicData>
        </a:graphic>
      </p:graphicFrame>
      <p:sp>
        <p:nvSpPr>
          <p:cNvPr id="2" name="Rectangle 1"/>
          <p:cNvSpPr/>
          <p:nvPr/>
        </p:nvSpPr>
        <p:spPr>
          <a:xfrm>
            <a:off x="3318588" y="171653"/>
            <a:ext cx="6096000" cy="646331"/>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tabLst>
                <a:tab pos="2181225" algn="l"/>
              </a:tabLst>
            </a:pPr>
            <a:r>
              <a:rPr lang="vi-VN">
                <a:solidFill>
                  <a:srgbClr val="000000"/>
                </a:solidFill>
                <a:latin typeface="Times New Roman" panose="02020603050405020304" pitchFamily="18" charset="0"/>
                <a:ea typeface="Times New Roman" panose="02020603050405020304" pitchFamily="18" charset="0"/>
              </a:rPr>
              <a:t>PHIẾU HỌC TẬP SỐ 3</a:t>
            </a:r>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451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5166" y="85631"/>
            <a:ext cx="805681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vi-VN" sz="2400" b="1" smtClean="0">
                <a:solidFill>
                  <a:srgbClr val="FF0000"/>
                </a:solidFill>
                <a:latin typeface="Times New Roman" panose="02020603050405020304" pitchFamily="18" charset="0"/>
                <a:cs typeface="Times New Roman" panose="02020603050405020304" pitchFamily="18" charset="0"/>
              </a:rPr>
              <a:t>2</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LỰA CHỌN VÀ BẢO QUẢN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67476" y="547296"/>
            <a:ext cx="11619723" cy="5262979"/>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Các biện pháp bảo quản chất dinh dưỡng có trong thực phẩm</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1.Một số phương pháp bảo quản thực phẩm</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Tăng hoặc giảm nhiệt độ</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Bảo quản bằng nhiệt độ thấp: là phương pháp sử dụng nhiệt độ thấp để ngăn ngừa, làm chậm sự phát triển của vi sinh vật, làm chậm quá trình sinh hóa trong thực phẩm.</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Làm lạnh: bảo quản thực phẩm trong nhiệt độ từ 1 độ C đến 7 độ C, thường dùng bảo quản thịt, cá, rau, củ, quả..khoảng 3 đến 7 ngày</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Đông lạnh: bảo quản thực phẩm ở nhiệt độ dưới 0 độ C, dùng để bảo quản thịt, cá...trong thời gian vài tuần đến vài tháng.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-Bảo quản bằng nhiệt độ cao: là phương pháp nâng nhiệt độ của thực phẩm lên mức nhất định, làm ức chế  hoặc ngừng các quá trình sinh hóa bên trong thực phẩm, có thể tiêu diệt được vi sinh vật gây hư hỏng.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Tiệt trùng: ở nhiệt độ cao trong thời gian ngắn, thông thường từ 100 độ C đến 130 độ 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Thanh trùng: sử dụng ở mức nhiệt độ dưới 100 độ C trong thời gian dài.</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90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916" y="270588"/>
            <a:ext cx="11318035" cy="1569660"/>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Tại sao thực phẩm bảo quản đông lạnh lại có thời gian bảo quản dài hơn so với làm lạnh? Hãy kể tên các loại thực phẩm thường được bảo quản, đặc trưng cho hai phương pháp trên.</a:t>
            </a:r>
          </a:p>
          <a:p>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73378" y="1652051"/>
            <a:ext cx="7209145" cy="2042337"/>
          </a:xfrm>
          <a:prstGeom prst="rect">
            <a:avLst/>
          </a:prstGeom>
        </p:spPr>
      </p:pic>
    </p:spTree>
    <p:extLst>
      <p:ext uri="{BB962C8B-B14F-4D97-AF65-F5344CB8AC3E}">
        <p14:creationId xmlns:p14="http://schemas.microsoft.com/office/powerpoint/2010/main" val="117311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916" y="270588"/>
            <a:ext cx="11318035" cy="1569660"/>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Tại sao thực phẩm bảo quản đông lạnh lại có thời gian bảo quản dài hơn so với làm lạnh? Hãy kể tên các loại thực phẩm thường được bảo quản, đặc trưng cho hai phương pháp trên.</a:t>
            </a:r>
          </a:p>
          <a:p>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73378" y="1652051"/>
            <a:ext cx="7209145" cy="2042337"/>
          </a:xfrm>
          <a:prstGeom prst="rect">
            <a:avLst/>
          </a:prstGeom>
        </p:spPr>
      </p:pic>
      <p:sp>
        <p:nvSpPr>
          <p:cNvPr id="6" name="Rectangle 5"/>
          <p:cNvSpPr/>
          <p:nvPr/>
        </p:nvSpPr>
        <p:spPr>
          <a:xfrm>
            <a:off x="2068286" y="4047654"/>
            <a:ext cx="9697616" cy="1938992"/>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Thực phẩm bảo quản đông lạnh lại có thời gian bảo quản dài hơn so với làm lạnh vì: khi ở môi trường nhiệt độ thấp, các biến đổi hóa học, hóa sinh, sinh học này sẽ bị ức chế, giảm cường độ.</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Các sản phẩm thường được bảo quản đông lạnh: thịt, cá, hải sản.</a:t>
            </a:r>
          </a:p>
          <a:p>
            <a:r>
              <a:rPr lang="en-US" sz="2400">
                <a:solidFill>
                  <a:srgbClr val="FF0000"/>
                </a:solidFill>
                <a:latin typeface="Times New Roman" panose="02020603050405020304" pitchFamily="18" charset="0"/>
                <a:ea typeface="Times New Roman" panose="02020603050405020304" pitchFamily="18" charset="0"/>
              </a:rPr>
              <a:t>- Các sản phẩm thường được bảo quản làm lạnh: bánh, rau, củ, quả.</a:t>
            </a:r>
            <a:endParaRPr lang="en-US" sz="2400">
              <a:solidFill>
                <a:srgbClr val="FF0000"/>
              </a:solidFill>
            </a:endParaRPr>
          </a:p>
        </p:txBody>
      </p:sp>
    </p:spTree>
    <p:extLst>
      <p:ext uri="{BB962C8B-B14F-4D97-AF65-F5344CB8AC3E}">
        <p14:creationId xmlns:p14="http://schemas.microsoft.com/office/powerpoint/2010/main" val="205029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0114" y="148031"/>
            <a:ext cx="11582400"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Dựa vào nội dung mục II.1b, hãy cho biết tên gọi của các phương pháp làm khô thực phẩm trong hình 2.9.</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8" name="Picture 7" descr="C:\Users\DELL\Downloads\kham-pha-trang-18-cong-nghe-9-cbtp-1-218827.png"/>
          <p:cNvPicPr/>
          <p:nvPr/>
        </p:nvPicPr>
        <p:blipFill>
          <a:blip r:embed="rId2">
            <a:extLst>
              <a:ext uri="{28A0092B-C50C-407E-A947-70E740481C1C}">
                <a14:useLocalDpi xmlns:a14="http://schemas.microsoft.com/office/drawing/2010/main" val="0"/>
              </a:ext>
            </a:extLst>
          </a:blip>
          <a:srcRect/>
          <a:stretch>
            <a:fillRect/>
          </a:stretch>
        </p:blipFill>
        <p:spPr bwMode="auto">
          <a:xfrm>
            <a:off x="538447" y="1121610"/>
            <a:ext cx="6692777" cy="2806578"/>
          </a:xfrm>
          <a:prstGeom prst="rect">
            <a:avLst/>
          </a:prstGeom>
          <a:noFill/>
          <a:ln>
            <a:noFill/>
          </a:ln>
        </p:spPr>
      </p:pic>
    </p:spTree>
    <p:extLst>
      <p:ext uri="{BB962C8B-B14F-4D97-AF65-F5344CB8AC3E}">
        <p14:creationId xmlns:p14="http://schemas.microsoft.com/office/powerpoint/2010/main" val="320235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0114" y="148031"/>
            <a:ext cx="11582400"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Dựa vào nội dung mục II.1b, hãy cho biết tên gọi của các phương pháp làm khô thực phẩm trong hình 2.9.</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8" name="Picture 7" descr="C:\Users\DELL\Downloads\kham-pha-trang-18-cong-nghe-9-cbtp-1-218827.png"/>
          <p:cNvPicPr/>
          <p:nvPr/>
        </p:nvPicPr>
        <p:blipFill>
          <a:blip r:embed="rId2">
            <a:extLst>
              <a:ext uri="{28A0092B-C50C-407E-A947-70E740481C1C}">
                <a14:useLocalDpi xmlns:a14="http://schemas.microsoft.com/office/drawing/2010/main" val="0"/>
              </a:ext>
            </a:extLst>
          </a:blip>
          <a:srcRect/>
          <a:stretch>
            <a:fillRect/>
          </a:stretch>
        </p:blipFill>
        <p:spPr bwMode="auto">
          <a:xfrm>
            <a:off x="538447" y="1121610"/>
            <a:ext cx="6692777" cy="2806578"/>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4242885310"/>
              </p:ext>
            </p:extLst>
          </p:nvPr>
        </p:nvGraphicFramePr>
        <p:xfrm>
          <a:off x="2920482" y="4223868"/>
          <a:ext cx="6587412" cy="1934530"/>
        </p:xfrm>
        <a:graphic>
          <a:graphicData uri="http://schemas.openxmlformats.org/drawingml/2006/table">
            <a:tbl>
              <a:tblPr firstRow="1" firstCol="1" bandRow="1"/>
              <a:tblGrid>
                <a:gridCol w="3293706">
                  <a:extLst>
                    <a:ext uri="{9D8B030D-6E8A-4147-A177-3AD203B41FA5}">
                      <a16:colId xmlns:a16="http://schemas.microsoft.com/office/drawing/2014/main" val="1808909449"/>
                    </a:ext>
                  </a:extLst>
                </a:gridCol>
                <a:gridCol w="3293706">
                  <a:extLst>
                    <a:ext uri="{9D8B030D-6E8A-4147-A177-3AD203B41FA5}">
                      <a16:colId xmlns:a16="http://schemas.microsoft.com/office/drawing/2014/main" val="841333696"/>
                    </a:ext>
                  </a:extLst>
                </a:gridCol>
              </a:tblGrid>
              <a:tr h="366395">
                <a:tc>
                  <a:txBody>
                    <a:bodyPr/>
                    <a:lstStyle/>
                    <a:p>
                      <a:pPr marL="30480" marR="30480" algn="just">
                        <a:lnSpc>
                          <a:spcPct val="115000"/>
                        </a:lnSpc>
                        <a:spcAft>
                          <a:spcPts val="0"/>
                        </a:spcAft>
                      </a:pPr>
                      <a:r>
                        <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Phương pháp làm khô</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865082"/>
                  </a:ext>
                </a:extLst>
              </a:tr>
              <a:tr h="245110">
                <a:tc>
                  <a:txBody>
                    <a:bodyPr/>
                    <a:lstStyle/>
                    <a:p>
                      <a:pPr marL="30480" marR="30480" algn="just">
                        <a:lnSpc>
                          <a:spcPct val="115000"/>
                        </a:lnSpc>
                        <a:spcAft>
                          <a:spcPts val="0"/>
                        </a:spcAft>
                      </a:pP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Làm khô tự nhiên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2588137"/>
                  </a:ext>
                </a:extLst>
              </a:tr>
              <a:tr h="124460">
                <a:tc>
                  <a:txBody>
                    <a:bodyPr/>
                    <a:lstStyle/>
                    <a:p>
                      <a:pPr marL="30480" marR="30480" algn="just">
                        <a:lnSpc>
                          <a:spcPct val="115000"/>
                        </a:lnSpc>
                        <a:spcAft>
                          <a:spcPts val="0"/>
                        </a:spcAft>
                      </a:pP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Làm khô tự nhiên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8629918"/>
                  </a:ext>
                </a:extLst>
              </a:tr>
              <a:tr h="201930">
                <a:tc>
                  <a:txBody>
                    <a:bodyPr/>
                    <a:lstStyle/>
                    <a:p>
                      <a:pPr marL="30480" marR="30480" algn="just">
                        <a:lnSpc>
                          <a:spcPct val="115000"/>
                        </a:lnSpc>
                        <a:spcAft>
                          <a:spcPts val="0"/>
                        </a:spcAft>
                      </a:pP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Làm khô tự nhiên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8169368"/>
                  </a:ext>
                </a:extLst>
              </a:tr>
              <a:tr h="180340">
                <a:tc>
                  <a:txBody>
                    <a:bodyPr/>
                    <a:lstStyle/>
                    <a:p>
                      <a:pPr marL="30480" marR="30480" algn="just">
                        <a:lnSpc>
                          <a:spcPct val="115000"/>
                        </a:lnSpc>
                        <a:spcAft>
                          <a:spcPts val="0"/>
                        </a:spcAft>
                      </a:pP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Làm khô nhân tạo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8685933"/>
                  </a:ext>
                </a:extLst>
              </a:tr>
            </a:tbl>
          </a:graphicData>
        </a:graphic>
      </p:graphicFrame>
    </p:spTree>
    <p:extLst>
      <p:ext uri="{BB962C8B-B14F-4D97-AF65-F5344CB8AC3E}">
        <p14:creationId xmlns:p14="http://schemas.microsoft.com/office/powerpoint/2010/main" val="328414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5166" y="85631"/>
            <a:ext cx="805681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vi-VN" sz="2400" b="1" smtClean="0">
                <a:solidFill>
                  <a:srgbClr val="FF0000"/>
                </a:solidFill>
                <a:latin typeface="Times New Roman" panose="02020603050405020304" pitchFamily="18" charset="0"/>
                <a:cs typeface="Times New Roman" panose="02020603050405020304" pitchFamily="18" charset="0"/>
              </a:rPr>
              <a:t>2</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LỰA CHỌN VÀ BẢO QUẢN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67476" y="547296"/>
            <a:ext cx="11619723"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Các biện pháp bảo quản chất dinh dưỡng có trong thực phẩm</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b. Làm khô</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Làm khô là phương pháp làm bay hơi nước trong thực phẩm để diệt, ngăn ngừa sự phát triển của vi sinh vật gây hư hỏng thực phẩm</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Làm khô tự nhiên: là phương pháp làm khô bằng năng lượng tự nhiên như mặt trời, gió..</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Làm khô nhân tạo: là phương pháp được tiến hành trong các loại thiết bị sấy. Gồm: sấy thăng hoa, sấy tuần hoàn khí nóng, sấy bơm nhiệt, sấy lạnh và sây năng lượng mặt trời.</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397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down)">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037" y="137842"/>
            <a:ext cx="11555849" cy="1569660"/>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Tại sao thực phẩm ngâm đường cần đc bảo quản trong chai, lọ, hũ ,... kín, tránh tiếp xúc với không khí?</a:t>
            </a:r>
          </a:p>
          <a:p>
            <a:r>
              <a:rPr lang="vi-VN" sz="2400" b="1">
                <a:solidFill>
                  <a:srgbClr val="0000FF"/>
                </a:solidFill>
                <a:latin typeface="Times New Roman" panose="02020603050405020304" pitchFamily="18" charset="0"/>
                <a:cs typeface="Times New Roman" panose="02020603050405020304" pitchFamily="18" charset="0"/>
              </a:rPr>
              <a:t>2. Quan sát hình 2.10 và cho biết phương pháp bảo quản bằng ướp muối và đường được tiến hành như thế nào?</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p:nvPr/>
        </p:nvPicPr>
        <p:blipFill>
          <a:blip r:embed="rId2"/>
          <a:stretch>
            <a:fillRect/>
          </a:stretch>
        </p:blipFill>
        <p:spPr>
          <a:xfrm>
            <a:off x="408583" y="1857523"/>
            <a:ext cx="4246245" cy="2947741"/>
          </a:xfrm>
          <a:prstGeom prst="rect">
            <a:avLst/>
          </a:prstGeom>
        </p:spPr>
      </p:pic>
    </p:spTree>
    <p:extLst>
      <p:ext uri="{BB962C8B-B14F-4D97-AF65-F5344CB8AC3E}">
        <p14:creationId xmlns:p14="http://schemas.microsoft.com/office/powerpoint/2010/main" val="420473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037" y="137842"/>
            <a:ext cx="11555849" cy="1569660"/>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Tại sao thực phẩm ngâm đường cần đc bảo quản trong chai, lọ, hũ ,... kín, tránh tiếp xúc với không khí?</a:t>
            </a:r>
          </a:p>
          <a:p>
            <a:r>
              <a:rPr lang="vi-VN" sz="2400" b="1">
                <a:solidFill>
                  <a:srgbClr val="0000FF"/>
                </a:solidFill>
                <a:latin typeface="Times New Roman" panose="02020603050405020304" pitchFamily="18" charset="0"/>
                <a:cs typeface="Times New Roman" panose="02020603050405020304" pitchFamily="18" charset="0"/>
              </a:rPr>
              <a:t>2. Quan sát hình 2.10 và cho biết phương pháp bảo quản bằng ướp muối và đường được tiến hành như thế nào?</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p:nvPr/>
        </p:nvPicPr>
        <p:blipFill>
          <a:blip r:embed="rId2"/>
          <a:stretch>
            <a:fillRect/>
          </a:stretch>
        </p:blipFill>
        <p:spPr>
          <a:xfrm>
            <a:off x="408583" y="1857523"/>
            <a:ext cx="4246245" cy="2947741"/>
          </a:xfrm>
          <a:prstGeom prst="rect">
            <a:avLst/>
          </a:prstGeom>
        </p:spPr>
      </p:pic>
      <p:sp>
        <p:nvSpPr>
          <p:cNvPr id="2" name="Rectangle 1"/>
          <p:cNvSpPr/>
          <p:nvPr/>
        </p:nvSpPr>
        <p:spPr>
          <a:xfrm>
            <a:off x="5026090" y="1455205"/>
            <a:ext cx="6096000" cy="4154984"/>
          </a:xfrm>
          <a:prstGeom prst="rect">
            <a:avLst/>
          </a:prstGeom>
        </p:spPr>
        <p:txBody>
          <a:bodyPr>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a:t>
            </a:r>
            <a:r>
              <a:rPr lang="en-US" sz="2400">
                <a:solidFill>
                  <a:srgbClr val="FF0000"/>
                </a:solidFill>
                <a:latin typeface="Times New Roman" panose="02020603050405020304" pitchFamily="18" charset="0"/>
                <a:ea typeface="Times New Roman" panose="02020603050405020304" pitchFamily="18" charset="0"/>
              </a:rPr>
              <a:t>Thực phẩm ngâm đường cần đc bảo quản trong chai, lọ, hũ ,... kín, tránh tiếp xúc với không khí vì nồng độ nước đường cần từ 60% đến 65% trở lên mới có thể đủ khả năng làm ức chế sự phát triển của vi sinh vật, nhưng sự ức chế này không ổn định. Do đó, cần bảo quản trong chai, lọ, hũ, ... kín. </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2. Ướp muối: kết hợp với bảo quản nhiệt độ thấp, thực phẩm có thời gian sử dụng lâu hơn.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Ngâm đường: Nồng độ nước đường cần từ 60% đến 80%, đựng trong các chai, lọ, hũ kín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600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5166" y="85631"/>
            <a:ext cx="805681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vi-VN" sz="2400" b="1" smtClean="0">
                <a:solidFill>
                  <a:srgbClr val="FF0000"/>
                </a:solidFill>
                <a:latin typeface="Times New Roman" panose="02020603050405020304" pitchFamily="18" charset="0"/>
                <a:cs typeface="Times New Roman" panose="02020603050405020304" pitchFamily="18" charset="0"/>
              </a:rPr>
              <a:t>2</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LỰA CHỌN VÀ BẢO QUẢN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67476" y="547296"/>
            <a:ext cx="11619723"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Các biện pháp bảo quản chất dinh dưỡng có trong thực phẩm</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c. Ướp muối hoặc đường</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Phương pháp ướp áp dụng nguyên lí áp lực thẩm thấu khi trộn muối hoặc đướng vào thực phẩm để tiêu diệt và ngăn ngừa sự phát triển của vi sinh vật làm hư hỏng thực phẩm.</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Ướp muối: kết hợp với bảo quản nhiệt độ thấp, thực phẩm có thời gian sử dụng lâu hơn.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Ngâm đường: Nồng độ nước đường cần từ 60% đến 80%, đựng trong các chai, lọ, hũ kín</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0462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arn(inVertical)">
                                      <p:cBhvr>
                                        <p:cTn id="21" dur="500"/>
                                        <p:tgtEl>
                                          <p:spTgt spid="2">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barn(inVertical)">
                                      <p:cBhvr>
                                        <p:cTn id="2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830997"/>
          </a:xfrm>
          <a:prstGeom prst="rect">
            <a:avLst/>
          </a:prstGeom>
        </p:spPr>
        <p:txBody>
          <a:bodyPr wrap="square">
            <a:spAutoFit/>
          </a:bodyPr>
          <a:lstStyle/>
          <a:p>
            <a:r>
              <a:rPr lang="en-US" sz="2400" b="1" smtClean="0">
                <a:solidFill>
                  <a:srgbClr val="0000FF"/>
                </a:solidFill>
                <a:latin typeface="Times New Roman" panose="02020603050405020304" pitchFamily="18" charset="0"/>
                <a:cs typeface="Times New Roman" panose="02020603050405020304" pitchFamily="18" charset="0"/>
              </a:rPr>
              <a:t>Kể </a:t>
            </a:r>
            <a:r>
              <a:rPr lang="en-US" sz="2400" b="1">
                <a:solidFill>
                  <a:srgbClr val="0000FF"/>
                </a:solidFill>
                <a:latin typeface="Times New Roman" panose="02020603050405020304" pitchFamily="18" charset="0"/>
                <a:cs typeface="Times New Roman" panose="02020603050405020304" pitchFamily="18" charset="0"/>
              </a:rPr>
              <a:t>tên một số loại thực phẩm mà em biết. Theo em, có những nhóm thực phẩm nào ? Hãy phân chia các thực phẩm và kể tên vào từng nhóm thực phẩm đó.</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939" y="968237"/>
            <a:ext cx="6015134" cy="5003355"/>
          </a:xfrm>
          <a:prstGeom prst="rect">
            <a:avLst/>
          </a:prstGeom>
        </p:spPr>
      </p:pic>
    </p:spTree>
    <p:extLst>
      <p:ext uri="{BB962C8B-B14F-4D97-AF65-F5344CB8AC3E}">
        <p14:creationId xmlns:p14="http://schemas.microsoft.com/office/powerpoint/2010/main" val="39806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005" y="0"/>
            <a:ext cx="11602501"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Em hãy nối một ý của cột A với một ý của cột B dể được biện pháp bảo quản thực phẩm bằng điều chỉnh độ pH của thực phẩm; sử dụng các chất sát khuẩn; đóng hộp; sử dụng các tác nhân vật lý</a:t>
            </a:r>
            <a:endParaRPr lang="en-US" sz="2400" b="1">
              <a:solidFill>
                <a:srgbClr val="0000FF"/>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47665386"/>
              </p:ext>
            </p:extLst>
          </p:nvPr>
        </p:nvGraphicFramePr>
        <p:xfrm>
          <a:off x="378005" y="1200329"/>
          <a:ext cx="11349460" cy="5181600"/>
        </p:xfrm>
        <a:graphic>
          <a:graphicData uri="http://schemas.openxmlformats.org/drawingml/2006/table">
            <a:tbl>
              <a:tblPr firstRow="1" firstCol="1" bandRow="1"/>
              <a:tblGrid>
                <a:gridCol w="1599532">
                  <a:extLst>
                    <a:ext uri="{9D8B030D-6E8A-4147-A177-3AD203B41FA5}">
                      <a16:colId xmlns:a16="http://schemas.microsoft.com/office/drawing/2014/main" val="3703690552"/>
                    </a:ext>
                  </a:extLst>
                </a:gridCol>
                <a:gridCol w="9749928">
                  <a:extLst>
                    <a:ext uri="{9D8B030D-6E8A-4147-A177-3AD203B41FA5}">
                      <a16:colId xmlns:a16="http://schemas.microsoft.com/office/drawing/2014/main" val="1937454536"/>
                    </a:ext>
                  </a:extLst>
                </a:gridCol>
              </a:tblGrid>
              <a:tr h="121444">
                <a:tc>
                  <a:txBody>
                    <a:bodyPr/>
                    <a:lstStyle/>
                    <a:p>
                      <a:pPr algn="ctr">
                        <a:spcAft>
                          <a:spcPts val="0"/>
                        </a:spcAft>
                      </a:pPr>
                      <a:r>
                        <a:rPr lang="vi-VN" sz="20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Cột A</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035" marR="3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Cột B</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035" marR="3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119817"/>
                  </a:ext>
                </a:extLst>
              </a:tr>
              <a:tr h="1700212">
                <a:tc>
                  <a:txBody>
                    <a:bodyPr/>
                    <a:lstStyle/>
                    <a:p>
                      <a:pP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1.Điều chỉnh độ pH của thực phẩm</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035" marR="3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  Sử dụng các tác nhân vật lí như tia tử ngoại, sóng siêu âm hay chiếu xạ để tiêu diệt các vi sinh vật gây hư hỏng thực phẩm, kéo dài thời hạn sử dụng thực phẩm.</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Chiếu tia tử ngoại(UV) chống mốc, vi khuẩn trong không khí, trên dụng cụ, bề mặt thực phẩm.</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Sóng siêu âm làm phá hủy sinh vật, áp dụng trong công nghiệp sản xuất sữa, nước hoa</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Phóng xạ ion hóa làm rối loạn các tính chất sinh vật của tế bào vi khuẩn và làm mất khả năng sinh sản của vi khuẩn.</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035" marR="3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2709678"/>
                  </a:ext>
                </a:extLst>
              </a:tr>
              <a:tr h="485775">
                <a:tc>
                  <a:txBody>
                    <a:bodyPr/>
                    <a:lstStyle/>
                    <a:p>
                      <a:pP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 Sử dụng các chất sát khuẩn</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035" marR="3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 Là phương pháp được áp dụng phổ biến, giúp bảo quản thực phẩm trong thời gian dài, giữ được giá trị dinh dưỡng của thực phẩm.</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035" marR="3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2294644"/>
                  </a:ext>
                </a:extLst>
              </a:tr>
              <a:tr h="971550">
                <a:tc>
                  <a:txBody>
                    <a:bodyPr/>
                    <a:lstStyle/>
                    <a:p>
                      <a:pP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3. Đóng hộp</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035" marR="3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 Tiêu diệt và ngăn ngừa sự phát triển của vi sinh vật gây hỏng thực phẩm, kéo dài thời gian bảo quản.</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Sử dụng các phụ gia có tính sát khuẩn như sorbic, sodium benzonate, propionic acid...</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Các chất sát khuẩn sinh học như phytoncid, lysozyme.</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035" marR="3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1762111"/>
                  </a:ext>
                </a:extLst>
              </a:tr>
              <a:tr h="607219">
                <a:tc>
                  <a:txBody>
                    <a:bodyPr/>
                    <a:lstStyle/>
                    <a:p>
                      <a:pP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4. Sử dụng tác nhân vật lý</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035" marR="3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 Một số phương pháp làm thay đổi pH của thực phẩm hay được sử dụng như ngâm dấm, lên men chua..</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Các phương pháp này dễ thực hiện, phương pháp bảo quản không dài.</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035" marR="3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0043299"/>
                  </a:ext>
                </a:extLst>
              </a:tr>
            </a:tbl>
          </a:graphicData>
        </a:graphic>
      </p:graphicFrame>
    </p:spTree>
    <p:extLst>
      <p:ext uri="{BB962C8B-B14F-4D97-AF65-F5344CB8AC3E}">
        <p14:creationId xmlns:p14="http://schemas.microsoft.com/office/powerpoint/2010/main" val="19062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005" y="0"/>
            <a:ext cx="11602501"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Em hãy nối một ý của cột A với một ý của cột B dể được biện pháp bảo quản thực phẩm bằng điều chỉnh độ pH của thực phẩm; sử dụng các chất sát khuẩn; đóng hộp; sử dụng các tác nhân vật lý</a:t>
            </a:r>
            <a:endParaRPr lang="en-US" sz="2400" b="1">
              <a:solidFill>
                <a:srgbClr val="0000FF"/>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378005" y="1200329"/>
          <a:ext cx="11349460" cy="5181600"/>
        </p:xfrm>
        <a:graphic>
          <a:graphicData uri="http://schemas.openxmlformats.org/drawingml/2006/table">
            <a:tbl>
              <a:tblPr firstRow="1" firstCol="1" bandRow="1"/>
              <a:tblGrid>
                <a:gridCol w="1599532">
                  <a:extLst>
                    <a:ext uri="{9D8B030D-6E8A-4147-A177-3AD203B41FA5}">
                      <a16:colId xmlns:a16="http://schemas.microsoft.com/office/drawing/2014/main" val="3703690552"/>
                    </a:ext>
                  </a:extLst>
                </a:gridCol>
                <a:gridCol w="9749928">
                  <a:extLst>
                    <a:ext uri="{9D8B030D-6E8A-4147-A177-3AD203B41FA5}">
                      <a16:colId xmlns:a16="http://schemas.microsoft.com/office/drawing/2014/main" val="1937454536"/>
                    </a:ext>
                  </a:extLst>
                </a:gridCol>
              </a:tblGrid>
              <a:tr h="121444">
                <a:tc>
                  <a:txBody>
                    <a:bodyPr/>
                    <a:lstStyle/>
                    <a:p>
                      <a:pPr algn="ctr">
                        <a:spcAft>
                          <a:spcPts val="0"/>
                        </a:spcAft>
                      </a:pPr>
                      <a:r>
                        <a:rPr lang="vi-VN" sz="20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Cột A</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035" marR="3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Cột B</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035" marR="3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119817"/>
                  </a:ext>
                </a:extLst>
              </a:tr>
              <a:tr h="1700212">
                <a:tc>
                  <a:txBody>
                    <a:bodyPr/>
                    <a:lstStyle/>
                    <a:p>
                      <a:pP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1.Điều chỉnh độ pH của thực phẩm</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035" marR="3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  Sử dụng các tác nhân vật lí như tia tử ngoại, sóng siêu âm hay chiếu xạ để tiêu diệt các vi sinh vật gây hư hỏng thực phẩm, kéo dài thời hạn sử dụng thực phẩm.</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Chiếu tia tử ngoại(UV) chống mốc, vi khuẩn trong không khí, trên dụng cụ, bề mặt thực phẩm.</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Sóng siêu âm làm phá hủy sinh vật, áp dụng trong công nghiệp sản xuất sữa, nước hoa</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Phóng xạ ion hóa làm rối loạn các tính chất sinh vật của tế bào vi khuẩn và làm mất khả năng sinh sản của vi khuẩn.</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035" marR="3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2709678"/>
                  </a:ext>
                </a:extLst>
              </a:tr>
              <a:tr h="485775">
                <a:tc>
                  <a:txBody>
                    <a:bodyPr/>
                    <a:lstStyle/>
                    <a:p>
                      <a:pP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 Sử dụng các chất sát khuẩn</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035" marR="3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 Là phương pháp được áp dụng phổ biến, giúp bảo quản thực phẩm trong thời gian dài, giữ được giá trị dinh dưỡng của thực phẩm.</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035" marR="3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2294644"/>
                  </a:ext>
                </a:extLst>
              </a:tr>
              <a:tr h="971550">
                <a:tc>
                  <a:txBody>
                    <a:bodyPr/>
                    <a:lstStyle/>
                    <a:p>
                      <a:pP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3. Đóng hộp</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035" marR="3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 Tiêu diệt và ngăn ngừa sự phát triển của vi sinh vật gây hỏng thực phẩm, kéo dài thời gian bảo quản.</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Sử dụng các phụ gia có tính sát khuẩn như sorbic, sodium benzonate, propionic acid...</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Các chất sát khuẩn sinh học như phytoncid, lysozyme.</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035" marR="3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1762111"/>
                  </a:ext>
                </a:extLst>
              </a:tr>
              <a:tr h="607219">
                <a:tc>
                  <a:txBody>
                    <a:bodyPr/>
                    <a:lstStyle/>
                    <a:p>
                      <a:pP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4. Sử dụng tác nhân vật lý</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035" marR="3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 Một số phương pháp làm thay đổi pH của thực phẩm hay được sử dụng như ngâm dấm, lên men chua..</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Các phương pháp này dễ thực hiện, phương pháp bảo quản không dài.</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035" marR="3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0043299"/>
                  </a:ext>
                </a:extLst>
              </a:tr>
            </a:tbl>
          </a:graphicData>
        </a:graphic>
      </p:graphicFrame>
      <p:sp>
        <p:nvSpPr>
          <p:cNvPr id="2" name="TextBox 1"/>
          <p:cNvSpPr txBox="1"/>
          <p:nvPr/>
        </p:nvSpPr>
        <p:spPr>
          <a:xfrm>
            <a:off x="3461657" y="6396335"/>
            <a:ext cx="3275045" cy="461665"/>
          </a:xfrm>
          <a:prstGeom prst="rect">
            <a:avLst/>
          </a:prstGeom>
          <a:noFill/>
        </p:spPr>
        <p:txBody>
          <a:bodyPr wrap="square" rtlCol="0">
            <a:spAutoFit/>
          </a:bodyPr>
          <a:lstStyle/>
          <a:p>
            <a:r>
              <a:rPr lang="vi-VN" sz="2400" smtClean="0">
                <a:solidFill>
                  <a:srgbClr val="FF0000"/>
                </a:solidFill>
                <a:latin typeface="Times New Roman" panose="02020603050405020304" pitchFamily="18" charset="0"/>
                <a:cs typeface="Times New Roman" panose="02020603050405020304" pitchFamily="18" charset="0"/>
              </a:rPr>
              <a:t>Đáp án: 1.d; 2.c; 3.b; 4.a</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459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5166" y="85631"/>
            <a:ext cx="805681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vi-VN" sz="2400" b="1" smtClean="0">
                <a:solidFill>
                  <a:srgbClr val="FF0000"/>
                </a:solidFill>
                <a:latin typeface="Times New Roman" panose="02020603050405020304" pitchFamily="18" charset="0"/>
                <a:cs typeface="Times New Roman" panose="02020603050405020304" pitchFamily="18" charset="0"/>
              </a:rPr>
              <a:t>2</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LỰA CHỌN VÀ BẢO QUẢN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11492" y="407337"/>
            <a:ext cx="11619723" cy="6555641"/>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Các biện pháp bảo quản chất dinh dưỡng có trong thực phẩm</a:t>
            </a:r>
            <a:endParaRPr lang="en-US" sz="2400" b="1">
              <a:latin typeface="Times New Roman" panose="02020603050405020304" pitchFamily="18" charset="0"/>
              <a:cs typeface="Times New Roman" panose="02020603050405020304" pitchFamily="18" charset="0"/>
            </a:endParaRPr>
          </a:p>
          <a:p>
            <a:r>
              <a:rPr lang="vi-VN" sz="2200" b="1">
                <a:latin typeface="Times New Roman" panose="02020603050405020304" pitchFamily="18" charset="0"/>
                <a:cs typeface="Times New Roman" panose="02020603050405020304" pitchFamily="18" charset="0"/>
              </a:rPr>
              <a:t>d. Điều chỉnh độ pH của thực phẩm</a:t>
            </a:r>
            <a:endParaRPr lang="en-US" sz="2200" b="1">
              <a:latin typeface="Times New Roman" panose="02020603050405020304" pitchFamily="18" charset="0"/>
              <a:cs typeface="Times New Roman" panose="02020603050405020304" pitchFamily="18" charset="0"/>
            </a:endParaRPr>
          </a:p>
          <a:p>
            <a:r>
              <a:rPr lang="vi-VN" sz="2200">
                <a:latin typeface="Times New Roman" panose="02020603050405020304" pitchFamily="18" charset="0"/>
                <a:cs typeface="Times New Roman" panose="02020603050405020304" pitchFamily="18" charset="0"/>
              </a:rPr>
              <a:t>- Một số phương pháp làm thay đổi pH của thực phẩm hay được sử dụng như ngâm dấm, lên men chua..</a:t>
            </a:r>
            <a:endParaRPr lang="en-US" sz="2200">
              <a:latin typeface="Times New Roman" panose="02020603050405020304" pitchFamily="18" charset="0"/>
              <a:cs typeface="Times New Roman" panose="02020603050405020304" pitchFamily="18" charset="0"/>
            </a:endParaRPr>
          </a:p>
          <a:p>
            <a:r>
              <a:rPr lang="vi-VN" sz="2200">
                <a:latin typeface="Times New Roman" panose="02020603050405020304" pitchFamily="18" charset="0"/>
                <a:cs typeface="Times New Roman" panose="02020603050405020304" pitchFamily="18" charset="0"/>
              </a:rPr>
              <a:t>- Các phương pháp này dễ thực hiện, phương pháp bảo quản không dài.</a:t>
            </a:r>
            <a:endParaRPr lang="en-US" sz="2200">
              <a:latin typeface="Times New Roman" panose="02020603050405020304" pitchFamily="18" charset="0"/>
              <a:cs typeface="Times New Roman" panose="02020603050405020304" pitchFamily="18" charset="0"/>
            </a:endParaRPr>
          </a:p>
          <a:p>
            <a:r>
              <a:rPr lang="vi-VN" sz="2200" b="1">
                <a:latin typeface="Times New Roman" panose="02020603050405020304" pitchFamily="18" charset="0"/>
                <a:cs typeface="Times New Roman" panose="02020603050405020304" pitchFamily="18" charset="0"/>
              </a:rPr>
              <a:t>e. Sử dụng các chất sát khuẩn</a:t>
            </a:r>
            <a:endParaRPr lang="en-US" sz="2200" b="1">
              <a:latin typeface="Times New Roman" panose="02020603050405020304" pitchFamily="18" charset="0"/>
              <a:cs typeface="Times New Roman" panose="02020603050405020304" pitchFamily="18" charset="0"/>
            </a:endParaRPr>
          </a:p>
          <a:p>
            <a:r>
              <a:rPr lang="vi-VN" sz="2200">
                <a:latin typeface="Times New Roman" panose="02020603050405020304" pitchFamily="18" charset="0"/>
                <a:cs typeface="Times New Roman" panose="02020603050405020304" pitchFamily="18" charset="0"/>
              </a:rPr>
              <a:t>- Tiêu diệt và ngăn ngừa sự phát triển của vi sinh vật gây hỏng thực phẩm, kéo dài thời gian bảo quản</a:t>
            </a:r>
            <a:endParaRPr lang="en-US" sz="2200">
              <a:latin typeface="Times New Roman" panose="02020603050405020304" pitchFamily="18" charset="0"/>
              <a:cs typeface="Times New Roman" panose="02020603050405020304" pitchFamily="18" charset="0"/>
            </a:endParaRPr>
          </a:p>
          <a:p>
            <a:r>
              <a:rPr lang="vi-VN" sz="2200">
                <a:latin typeface="Times New Roman" panose="02020603050405020304" pitchFamily="18" charset="0"/>
                <a:cs typeface="Times New Roman" panose="02020603050405020304" pitchFamily="18" charset="0"/>
              </a:rPr>
              <a:t>- Sử dụng các phụ gia có tính sát khuẩn như sorbic, sodium benzonate, propionic acid...</a:t>
            </a:r>
            <a:endParaRPr lang="en-US" sz="2200">
              <a:latin typeface="Times New Roman" panose="02020603050405020304" pitchFamily="18" charset="0"/>
              <a:cs typeface="Times New Roman" panose="02020603050405020304" pitchFamily="18" charset="0"/>
            </a:endParaRPr>
          </a:p>
          <a:p>
            <a:r>
              <a:rPr lang="vi-VN" sz="2200">
                <a:latin typeface="Times New Roman" panose="02020603050405020304" pitchFamily="18" charset="0"/>
                <a:cs typeface="Times New Roman" panose="02020603050405020304" pitchFamily="18" charset="0"/>
              </a:rPr>
              <a:t>- Các chất sát khuẩn sinh học như phytoncid, lysozyme.</a:t>
            </a:r>
            <a:endParaRPr lang="en-US" sz="2200">
              <a:latin typeface="Times New Roman" panose="02020603050405020304" pitchFamily="18" charset="0"/>
              <a:cs typeface="Times New Roman" panose="02020603050405020304" pitchFamily="18" charset="0"/>
            </a:endParaRPr>
          </a:p>
          <a:p>
            <a:r>
              <a:rPr lang="vi-VN" sz="2200" b="1">
                <a:latin typeface="Times New Roman" panose="02020603050405020304" pitchFamily="18" charset="0"/>
                <a:cs typeface="Times New Roman" panose="02020603050405020304" pitchFamily="18" charset="0"/>
              </a:rPr>
              <a:t>g. Đóng hộp</a:t>
            </a:r>
            <a:endParaRPr lang="en-US" sz="2200" b="1">
              <a:latin typeface="Times New Roman" panose="02020603050405020304" pitchFamily="18" charset="0"/>
              <a:cs typeface="Times New Roman" panose="02020603050405020304" pitchFamily="18" charset="0"/>
            </a:endParaRPr>
          </a:p>
          <a:p>
            <a:r>
              <a:rPr lang="vi-VN" sz="2200">
                <a:latin typeface="Times New Roman" panose="02020603050405020304" pitchFamily="18" charset="0"/>
                <a:cs typeface="Times New Roman" panose="02020603050405020304" pitchFamily="18" charset="0"/>
              </a:rPr>
              <a:t>- Là phương pháp được áp dụng phổ biến, giúp bảo quản thực phẩm trong thời gian dài, giữ được giá trị dinh dưỡng của thực phẩm.</a:t>
            </a:r>
            <a:endParaRPr lang="en-US" sz="2200">
              <a:latin typeface="Times New Roman" panose="02020603050405020304" pitchFamily="18" charset="0"/>
              <a:cs typeface="Times New Roman" panose="02020603050405020304" pitchFamily="18" charset="0"/>
            </a:endParaRPr>
          </a:p>
          <a:p>
            <a:r>
              <a:rPr lang="vi-VN" sz="2200" b="1">
                <a:latin typeface="Times New Roman" panose="02020603050405020304" pitchFamily="18" charset="0"/>
                <a:cs typeface="Times New Roman" panose="02020603050405020304" pitchFamily="18" charset="0"/>
              </a:rPr>
              <a:t>h. Sử dụng tác nhân vật lý</a:t>
            </a:r>
            <a:endParaRPr lang="en-US" sz="2200" b="1">
              <a:latin typeface="Times New Roman" panose="02020603050405020304" pitchFamily="18" charset="0"/>
              <a:cs typeface="Times New Roman" panose="02020603050405020304" pitchFamily="18" charset="0"/>
            </a:endParaRPr>
          </a:p>
          <a:p>
            <a:r>
              <a:rPr lang="vi-VN" sz="2200">
                <a:latin typeface="Times New Roman" panose="02020603050405020304" pitchFamily="18" charset="0"/>
                <a:cs typeface="Times New Roman" panose="02020603050405020304" pitchFamily="18" charset="0"/>
              </a:rPr>
              <a:t>- Sử dụng các tác nhân vật lí như tia tử ngoại, sóng siêu âm hay chiếu xạ để tiêu diệt các vi sinh vật gây hư hỏng thực phẩm, kéo dài thời hạn sử dụng thực phẩm.</a:t>
            </a:r>
            <a:endParaRPr lang="en-US" sz="2200">
              <a:latin typeface="Times New Roman" panose="02020603050405020304" pitchFamily="18" charset="0"/>
              <a:cs typeface="Times New Roman" panose="02020603050405020304" pitchFamily="18" charset="0"/>
            </a:endParaRPr>
          </a:p>
          <a:p>
            <a:r>
              <a:rPr lang="vi-VN" sz="2200">
                <a:latin typeface="Times New Roman" panose="02020603050405020304" pitchFamily="18" charset="0"/>
                <a:cs typeface="Times New Roman" panose="02020603050405020304" pitchFamily="18" charset="0"/>
              </a:rPr>
              <a:t>- Chiếu tia tử ngoại(UV) chống mốc, vi khuẩn trong không khí, trên dụng cụ, bề mặt thực phẩm.</a:t>
            </a:r>
            <a:endParaRPr lang="en-US" sz="2200">
              <a:latin typeface="Times New Roman" panose="02020603050405020304" pitchFamily="18" charset="0"/>
              <a:cs typeface="Times New Roman" panose="02020603050405020304" pitchFamily="18" charset="0"/>
            </a:endParaRPr>
          </a:p>
          <a:p>
            <a:r>
              <a:rPr lang="vi-VN" sz="2200">
                <a:latin typeface="Times New Roman" panose="02020603050405020304" pitchFamily="18" charset="0"/>
                <a:cs typeface="Times New Roman" panose="02020603050405020304" pitchFamily="18" charset="0"/>
              </a:rPr>
              <a:t>- Sóng siêu âm làm phá hủy sinh vật, áp dụng trong công nghiệp sản xuất sữa, nước hoa</a:t>
            </a:r>
            <a:endParaRPr lang="en-US" sz="2200">
              <a:latin typeface="Times New Roman" panose="02020603050405020304" pitchFamily="18" charset="0"/>
              <a:cs typeface="Times New Roman" panose="02020603050405020304" pitchFamily="18" charset="0"/>
            </a:endParaRPr>
          </a:p>
          <a:p>
            <a:r>
              <a:rPr lang="vi-VN" sz="2200">
                <a:latin typeface="Times New Roman" panose="02020603050405020304" pitchFamily="18" charset="0"/>
                <a:cs typeface="Times New Roman" panose="02020603050405020304" pitchFamily="18" charset="0"/>
              </a:rPr>
              <a:t>- Phóng xạ ion hóa làm rối loạn các tính chất sinh vật của tế bào vi khuẩn và làm mất khả năng sinh sản của vi khuẩn.</a:t>
            </a:r>
            <a:r>
              <a:rPr lang="en-US" sz="22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5492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5469" y="129370"/>
            <a:ext cx="11517086" cy="830997"/>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Quan sát hình 2.13; 2.14; 2.15 và</a:t>
            </a:r>
            <a:r>
              <a:rPr lang="en-US" sz="2400" b="1" smtClean="0">
                <a:solidFill>
                  <a:srgbClr val="0000FF"/>
                </a:solidFill>
                <a:latin typeface="Times New Roman" panose="02020603050405020304" pitchFamily="18" charset="0"/>
                <a:cs typeface="Times New Roman" panose="02020603050405020304" pitchFamily="18" charset="0"/>
              </a:rPr>
              <a:t> </a:t>
            </a:r>
            <a:r>
              <a:rPr lang="en-US" sz="2400" b="1">
                <a:solidFill>
                  <a:srgbClr val="0000FF"/>
                </a:solidFill>
                <a:latin typeface="Times New Roman" panose="02020603050405020304" pitchFamily="18" charset="0"/>
                <a:cs typeface="Times New Roman" panose="02020603050405020304" pitchFamily="18" charset="0"/>
              </a:rPr>
              <a:t>kể tên một số lưu ý để bảo quản chất dinh dưỡng có trong thực phẩm trước khi chế biến tại gia đình em.</a:t>
            </a:r>
          </a:p>
        </p:txBody>
      </p:sp>
      <p:pic>
        <p:nvPicPr>
          <p:cNvPr id="2" name="Picture 1"/>
          <p:cNvPicPr>
            <a:picLocks noChangeAspect="1"/>
          </p:cNvPicPr>
          <p:nvPr/>
        </p:nvPicPr>
        <p:blipFill>
          <a:blip r:embed="rId2"/>
          <a:stretch>
            <a:fillRect/>
          </a:stretch>
        </p:blipFill>
        <p:spPr>
          <a:xfrm>
            <a:off x="407428" y="1066620"/>
            <a:ext cx="7346317" cy="2870898"/>
          </a:xfrm>
          <a:prstGeom prst="rect">
            <a:avLst/>
          </a:prstGeom>
        </p:spPr>
      </p:pic>
    </p:spTree>
    <p:extLst>
      <p:ext uri="{BB962C8B-B14F-4D97-AF65-F5344CB8AC3E}">
        <p14:creationId xmlns:p14="http://schemas.microsoft.com/office/powerpoint/2010/main" val="59757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5469" y="129370"/>
            <a:ext cx="11517086" cy="830997"/>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Quan sát hình 2.13; 2.14; 2.15 và</a:t>
            </a:r>
            <a:r>
              <a:rPr lang="en-US" sz="2400" b="1" smtClean="0">
                <a:solidFill>
                  <a:srgbClr val="0000FF"/>
                </a:solidFill>
                <a:latin typeface="Times New Roman" panose="02020603050405020304" pitchFamily="18" charset="0"/>
                <a:cs typeface="Times New Roman" panose="02020603050405020304" pitchFamily="18" charset="0"/>
              </a:rPr>
              <a:t> </a:t>
            </a:r>
            <a:r>
              <a:rPr lang="en-US" sz="2400" b="1">
                <a:solidFill>
                  <a:srgbClr val="0000FF"/>
                </a:solidFill>
                <a:latin typeface="Times New Roman" panose="02020603050405020304" pitchFamily="18" charset="0"/>
                <a:cs typeface="Times New Roman" panose="02020603050405020304" pitchFamily="18" charset="0"/>
              </a:rPr>
              <a:t>kể tên một số lưu ý để bảo quản chất dinh dưỡng có trong thực phẩm trước khi chế biến tại gia đình em.</a:t>
            </a:r>
          </a:p>
        </p:txBody>
      </p:sp>
      <p:pic>
        <p:nvPicPr>
          <p:cNvPr id="2" name="Picture 1"/>
          <p:cNvPicPr>
            <a:picLocks noChangeAspect="1"/>
          </p:cNvPicPr>
          <p:nvPr/>
        </p:nvPicPr>
        <p:blipFill>
          <a:blip r:embed="rId2"/>
          <a:stretch>
            <a:fillRect/>
          </a:stretch>
        </p:blipFill>
        <p:spPr>
          <a:xfrm>
            <a:off x="407428" y="1066620"/>
            <a:ext cx="7346317" cy="2870898"/>
          </a:xfrm>
          <a:prstGeom prst="rect">
            <a:avLst/>
          </a:prstGeom>
        </p:spPr>
      </p:pic>
      <p:sp>
        <p:nvSpPr>
          <p:cNvPr id="4" name="Rectangle 3"/>
          <p:cNvSpPr/>
          <p:nvPr/>
        </p:nvSpPr>
        <p:spPr>
          <a:xfrm>
            <a:off x="7592009" y="1066620"/>
            <a:ext cx="4323184" cy="3416320"/>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Đối với thịt, cá: chỉ ngâm, rửa thịt, cá trước khi cắt, thái.</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Rau, củ, quả ăn sống: gọt vỏ trước khi ăn, bảo quản trong tủ lạnh trong thời gian ngắn.</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Gạo: không vo và rửa quá kĩ.</a:t>
            </a:r>
          </a:p>
          <a:p>
            <a:pPr marL="30480" marR="30480" algn="just">
              <a:spcAft>
                <a:spcPts val="0"/>
              </a:spcAft>
            </a:pPr>
            <a:r>
              <a:rPr lang="vi-VN" sz="2400">
                <a:solidFill>
                  <a:srgbClr val="FF0000"/>
                </a:solidFill>
                <a:latin typeface="Times New Roman" panose="02020603050405020304" pitchFamily="18" charset="0"/>
                <a:ea typeface="Times New Roman" panose="02020603050405020304" pitchFamily="18" charset="0"/>
              </a:rPr>
              <a:t>- Đậu, hạt khô: để trong hộp, lọ kín, bảo quản nơi khô ráo, thoáng mát.</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007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5166" y="85631"/>
            <a:ext cx="805681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vi-VN" sz="2400" b="1" smtClean="0">
                <a:solidFill>
                  <a:srgbClr val="FF0000"/>
                </a:solidFill>
                <a:latin typeface="Times New Roman" panose="02020603050405020304" pitchFamily="18" charset="0"/>
                <a:cs typeface="Times New Roman" panose="02020603050405020304" pitchFamily="18" charset="0"/>
              </a:rPr>
              <a:t>2</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LỰA CHỌN VÀ BẢO QUẢN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11492" y="407337"/>
            <a:ext cx="11619723"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Các biện pháp bảo quản chất dinh dưỡng có trong thực phẩm</a:t>
            </a:r>
            <a:endParaRPr lang="en-US" sz="2400" b="1">
              <a:latin typeface="Times New Roman" panose="02020603050405020304" pitchFamily="18" charset="0"/>
              <a:cs typeface="Times New Roman" panose="02020603050405020304" pitchFamily="18" charset="0"/>
            </a:endParaRPr>
          </a:p>
          <a:p>
            <a:r>
              <a:rPr lang="vi-VN" b="1"/>
              <a:t>2</a:t>
            </a:r>
            <a:r>
              <a:rPr lang="vi-VN" sz="2400" b="1">
                <a:latin typeface="Times New Roman" panose="02020603050405020304" pitchFamily="18" charset="0"/>
                <a:cs typeface="Times New Roman" panose="02020603050405020304" pitchFamily="18" charset="0"/>
              </a:rPr>
              <a:t>. Một số lưu ý khi chế biến thực phẩm</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Bảo quản chất dinh dưỡng trước khi chế biến</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Đối với thịt, cá: chỉ ngâm, rửa thịt, cá trước khi cắt, thái.</a:t>
            </a:r>
          </a:p>
          <a:p>
            <a:r>
              <a:rPr lang="en-US" sz="2400">
                <a:latin typeface="Times New Roman" panose="02020603050405020304" pitchFamily="18" charset="0"/>
                <a:cs typeface="Times New Roman" panose="02020603050405020304" pitchFamily="18" charset="0"/>
              </a:rPr>
              <a:t>- Rau, củ, quả ăn sống: gọt vỏ trước khi ăn, bảo quản trong tủ lạnh trong thời gian ngắn.</a:t>
            </a:r>
          </a:p>
          <a:p>
            <a:r>
              <a:rPr lang="en-US" sz="2400">
                <a:latin typeface="Times New Roman" panose="02020603050405020304" pitchFamily="18" charset="0"/>
                <a:cs typeface="Times New Roman" panose="02020603050405020304" pitchFamily="18" charset="0"/>
              </a:rPr>
              <a:t>- Gạo: không vo và rửa quá kĩ.</a:t>
            </a:r>
          </a:p>
          <a:p>
            <a:r>
              <a:rPr lang="vi-VN" sz="2400">
                <a:latin typeface="Times New Roman" panose="02020603050405020304" pitchFamily="18" charset="0"/>
                <a:cs typeface="Times New Roman" panose="02020603050405020304" pitchFamily="18" charset="0"/>
              </a:rPr>
              <a:t>- Đậu, hạt khô: để trong hộp, lọ kín, bảo quản nơi khô ráo, thoáng mát.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053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arn(inVertical)">
                                      <p:cBhvr>
                                        <p:cTn id="21" dur="500"/>
                                        <p:tgtEl>
                                          <p:spTgt spid="2">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barn(inVertical)">
                                      <p:cBhvr>
                                        <p:cTn id="24" dur="500"/>
                                        <p:tgtEl>
                                          <p:spTgt spid="2">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5469" y="129370"/>
            <a:ext cx="11517086"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Trình bày các cách bảo quản chất dinh dưỡng trong thực phẩm </a:t>
            </a:r>
            <a:r>
              <a:rPr lang="vi-VN" sz="2400" b="1" smtClean="0">
                <a:solidFill>
                  <a:srgbClr val="0000FF"/>
                </a:solidFill>
                <a:latin typeface="Times New Roman" panose="02020603050405020304" pitchFamily="18" charset="0"/>
                <a:cs typeface="Times New Roman" panose="02020603050405020304" pitchFamily="18" charset="0"/>
              </a:rPr>
              <a:t>trong khi chế biến</a:t>
            </a:r>
            <a:r>
              <a:rPr lang="en-US" sz="2400" b="1" smtClean="0">
                <a:solidFill>
                  <a:srgbClr val="0000FF"/>
                </a:solidFill>
                <a:latin typeface="Times New Roman" panose="02020603050405020304" pitchFamily="18" charset="0"/>
                <a:cs typeface="Times New Roman" panose="02020603050405020304" pitchFamily="18" charset="0"/>
              </a:rPr>
              <a:t> </a:t>
            </a:r>
            <a:r>
              <a:rPr lang="en-US" sz="2400" b="1">
                <a:solidFill>
                  <a:srgbClr val="0000FF"/>
                </a:solidFill>
                <a:latin typeface="Times New Roman" panose="02020603050405020304" pitchFamily="18" charset="0"/>
                <a:cs typeface="Times New Roman" panose="02020603050405020304" pitchFamily="18" charset="0"/>
              </a:rPr>
              <a:t>áp dụng tại gia đình em.</a:t>
            </a:r>
          </a:p>
        </p:txBody>
      </p:sp>
      <p:pic>
        <p:nvPicPr>
          <p:cNvPr id="2" name="Picture 1"/>
          <p:cNvPicPr>
            <a:picLocks noChangeAspect="1"/>
          </p:cNvPicPr>
          <p:nvPr/>
        </p:nvPicPr>
        <p:blipFill>
          <a:blip r:embed="rId2"/>
          <a:stretch>
            <a:fillRect/>
          </a:stretch>
        </p:blipFill>
        <p:spPr>
          <a:xfrm>
            <a:off x="397319" y="1179788"/>
            <a:ext cx="6031473" cy="4297282"/>
          </a:xfrm>
          <a:prstGeom prst="rect">
            <a:avLst/>
          </a:prstGeom>
        </p:spPr>
      </p:pic>
    </p:spTree>
    <p:extLst>
      <p:ext uri="{BB962C8B-B14F-4D97-AF65-F5344CB8AC3E}">
        <p14:creationId xmlns:p14="http://schemas.microsoft.com/office/powerpoint/2010/main" val="162767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5469" y="129370"/>
            <a:ext cx="11517086"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Trình bày các cách bảo quản chất dinh dưỡng trong thực phẩm </a:t>
            </a:r>
            <a:r>
              <a:rPr lang="vi-VN" sz="2400" b="1" smtClean="0">
                <a:solidFill>
                  <a:srgbClr val="0000FF"/>
                </a:solidFill>
                <a:latin typeface="Times New Roman" panose="02020603050405020304" pitchFamily="18" charset="0"/>
                <a:cs typeface="Times New Roman" panose="02020603050405020304" pitchFamily="18" charset="0"/>
              </a:rPr>
              <a:t>trong khi chế biến</a:t>
            </a:r>
            <a:r>
              <a:rPr lang="en-US" sz="2400" b="1" smtClean="0">
                <a:solidFill>
                  <a:srgbClr val="0000FF"/>
                </a:solidFill>
                <a:latin typeface="Times New Roman" panose="02020603050405020304" pitchFamily="18" charset="0"/>
                <a:cs typeface="Times New Roman" panose="02020603050405020304" pitchFamily="18" charset="0"/>
              </a:rPr>
              <a:t> </a:t>
            </a:r>
            <a:r>
              <a:rPr lang="en-US" sz="2400" b="1">
                <a:solidFill>
                  <a:srgbClr val="0000FF"/>
                </a:solidFill>
                <a:latin typeface="Times New Roman" panose="02020603050405020304" pitchFamily="18" charset="0"/>
                <a:cs typeface="Times New Roman" panose="02020603050405020304" pitchFamily="18" charset="0"/>
              </a:rPr>
              <a:t>áp dụng tại gia đình em.</a:t>
            </a:r>
          </a:p>
        </p:txBody>
      </p:sp>
      <p:pic>
        <p:nvPicPr>
          <p:cNvPr id="2" name="Picture 1"/>
          <p:cNvPicPr>
            <a:picLocks noChangeAspect="1"/>
          </p:cNvPicPr>
          <p:nvPr/>
        </p:nvPicPr>
        <p:blipFill>
          <a:blip r:embed="rId2"/>
          <a:stretch>
            <a:fillRect/>
          </a:stretch>
        </p:blipFill>
        <p:spPr>
          <a:xfrm>
            <a:off x="397319" y="1179788"/>
            <a:ext cx="6031473" cy="4297282"/>
          </a:xfrm>
          <a:prstGeom prst="rect">
            <a:avLst/>
          </a:prstGeom>
        </p:spPr>
      </p:pic>
      <p:sp>
        <p:nvSpPr>
          <p:cNvPr id="4" name="Rectangle 3"/>
          <p:cNvSpPr/>
          <p:nvPr/>
        </p:nvSpPr>
        <p:spPr>
          <a:xfrm>
            <a:off x="6652727" y="1074681"/>
            <a:ext cx="4945224" cy="2677656"/>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Cho thực phẩm vào luộc, nấu khi nước đã sôi.</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Tùy loại thực phẩm mà sử dụng nhiệt độ đun nấu khác nhau.</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Hạn chế khuấy, đảo nhiều khi nấu.</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Hạn chế hâm nóng thức ăn nhiều lần sau bảo quản.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690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5166" y="85631"/>
            <a:ext cx="805681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vi-VN" sz="2400" b="1" smtClean="0">
                <a:solidFill>
                  <a:srgbClr val="FF0000"/>
                </a:solidFill>
                <a:latin typeface="Times New Roman" panose="02020603050405020304" pitchFamily="18" charset="0"/>
                <a:cs typeface="Times New Roman" panose="02020603050405020304" pitchFamily="18" charset="0"/>
              </a:rPr>
              <a:t>2</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LỰA CHỌN VÀ BẢO QUẢN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11492" y="407337"/>
            <a:ext cx="11619723" cy="3046988"/>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Các biện pháp bảo quản chất dinh dưỡng có trong thực phẩm</a:t>
            </a:r>
            <a:endParaRPr lang="en-US" sz="2400" b="1">
              <a:latin typeface="Times New Roman" panose="02020603050405020304" pitchFamily="18" charset="0"/>
              <a:cs typeface="Times New Roman" panose="02020603050405020304" pitchFamily="18" charset="0"/>
            </a:endParaRPr>
          </a:p>
          <a:p>
            <a:r>
              <a:rPr lang="vi-VN" b="1"/>
              <a:t>2</a:t>
            </a:r>
            <a:r>
              <a:rPr lang="vi-VN" sz="2400" b="1">
                <a:latin typeface="Times New Roman" panose="02020603050405020304" pitchFamily="18" charset="0"/>
                <a:cs typeface="Times New Roman" panose="02020603050405020304" pitchFamily="18" charset="0"/>
              </a:rPr>
              <a:t>. Một số lưu ý khi chế biến thực phẩm</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Bảo quản chất dinh dưỡng trong khi chế biến</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Các cách bảo quản chất dinh dưỡng trong thực phẩm thường áp dụng tại gia đình em là:</a:t>
            </a:r>
          </a:p>
          <a:p>
            <a:r>
              <a:rPr lang="en-US" sz="2400">
                <a:latin typeface="Times New Roman" panose="02020603050405020304" pitchFamily="18" charset="0"/>
                <a:cs typeface="Times New Roman" panose="02020603050405020304" pitchFamily="18" charset="0"/>
              </a:rPr>
              <a:t>- Cho thực phẩm vào luộc, nấu khi nước đã sôi.</a:t>
            </a:r>
          </a:p>
          <a:p>
            <a:r>
              <a:rPr lang="en-US" sz="2400">
                <a:latin typeface="Times New Roman" panose="02020603050405020304" pitchFamily="18" charset="0"/>
                <a:cs typeface="Times New Roman" panose="02020603050405020304" pitchFamily="18" charset="0"/>
              </a:rPr>
              <a:t>- Tùy loại thực phẩm mà sử dụng nhiệt độ đun nấu khác nhau.</a:t>
            </a:r>
          </a:p>
          <a:p>
            <a:r>
              <a:rPr lang="en-US" sz="2400">
                <a:latin typeface="Times New Roman" panose="02020603050405020304" pitchFamily="18" charset="0"/>
                <a:cs typeface="Times New Roman" panose="02020603050405020304" pitchFamily="18" charset="0"/>
              </a:rPr>
              <a:t>- Hạn chế khuấy, đảo nhiều khi nấu.</a:t>
            </a:r>
          </a:p>
          <a:p>
            <a:r>
              <a:rPr lang="en-US" sz="2400">
                <a:latin typeface="Times New Roman" panose="02020603050405020304" pitchFamily="18" charset="0"/>
                <a:cs typeface="Times New Roman" panose="02020603050405020304" pitchFamily="18" charset="0"/>
              </a:rPr>
              <a:t>- Hạn chế hâm nóng thức ăn nhiều lần sau bảo quản.</a:t>
            </a:r>
          </a:p>
        </p:txBody>
      </p:sp>
    </p:spTree>
    <p:extLst>
      <p:ext uri="{BB962C8B-B14F-4D97-AF65-F5344CB8AC3E}">
        <p14:creationId xmlns:p14="http://schemas.microsoft.com/office/powerpoint/2010/main" val="117359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500"/>
                                        <p:tgtEl>
                                          <p:spTgt spid="2">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arn(inVertical)">
                                      <p:cBhvr>
                                        <p:cTn id="26" dur="500"/>
                                        <p:tgtEl>
                                          <p:spTgt spid="2">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barn(inVertical)">
                                      <p:cBhvr>
                                        <p:cTn id="29" dur="500"/>
                                        <p:tgtEl>
                                          <p:spTgt spid="2">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429" y="122958"/>
            <a:ext cx="11218506"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Dựa vào kiến thức của mục II, kết hợp vói các thực phẩm trong thực đơn của gia đình em, hãy hoàn thành nội dung theo mẫu Bảng 2.2 về các biện pháp bảo quản chất dinh dưỡng trong thực phẩm trước khi chế biến.</a:t>
            </a:r>
          </a:p>
        </p:txBody>
      </p:sp>
      <p:pic>
        <p:nvPicPr>
          <p:cNvPr id="7" name="Picture 6" descr="C:\Users\DELL\Downloads\ket-noi-nang-luc-trang-22-cong-nghe-9-cbtp-218834.png"/>
          <p:cNvPicPr/>
          <p:nvPr/>
        </p:nvPicPr>
        <p:blipFill>
          <a:blip r:embed="rId2">
            <a:extLst>
              <a:ext uri="{28A0092B-C50C-407E-A947-70E740481C1C}">
                <a14:useLocalDpi xmlns:a14="http://schemas.microsoft.com/office/drawing/2010/main" val="0"/>
              </a:ext>
            </a:extLst>
          </a:blip>
          <a:srcRect/>
          <a:stretch>
            <a:fillRect/>
          </a:stretch>
        </p:blipFill>
        <p:spPr bwMode="auto">
          <a:xfrm>
            <a:off x="592863" y="1477676"/>
            <a:ext cx="6078525" cy="2758421"/>
          </a:xfrm>
          <a:prstGeom prst="rect">
            <a:avLst/>
          </a:prstGeom>
          <a:noFill/>
          <a:ln>
            <a:noFill/>
          </a:ln>
        </p:spPr>
      </p:pic>
    </p:spTree>
    <p:extLst>
      <p:ext uri="{BB962C8B-B14F-4D97-AF65-F5344CB8AC3E}">
        <p14:creationId xmlns:p14="http://schemas.microsoft.com/office/powerpoint/2010/main" val="318337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830997"/>
          </a:xfrm>
          <a:prstGeom prst="rect">
            <a:avLst/>
          </a:prstGeom>
        </p:spPr>
        <p:txBody>
          <a:bodyPr wrap="square">
            <a:spAutoFit/>
          </a:bodyPr>
          <a:lstStyle/>
          <a:p>
            <a:r>
              <a:rPr lang="en-US" sz="2400" b="1" smtClean="0">
                <a:solidFill>
                  <a:srgbClr val="0000FF"/>
                </a:solidFill>
                <a:latin typeface="Times New Roman" panose="02020603050405020304" pitchFamily="18" charset="0"/>
                <a:cs typeface="Times New Roman" panose="02020603050405020304" pitchFamily="18" charset="0"/>
              </a:rPr>
              <a:t>Kể </a:t>
            </a:r>
            <a:r>
              <a:rPr lang="en-US" sz="2400" b="1">
                <a:solidFill>
                  <a:srgbClr val="0000FF"/>
                </a:solidFill>
                <a:latin typeface="Times New Roman" panose="02020603050405020304" pitchFamily="18" charset="0"/>
                <a:cs typeface="Times New Roman" panose="02020603050405020304" pitchFamily="18" charset="0"/>
              </a:rPr>
              <a:t>tên một số loại thực phẩm mà em biết. Theo em, có những nhóm thực phẩm nào ? Hãy phân chia các thực phẩm và kể tên vào từng nhóm thực phẩm đó.</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939" y="968237"/>
            <a:ext cx="5147388" cy="5003355"/>
          </a:xfrm>
          <a:prstGeom prst="rect">
            <a:avLst/>
          </a:prstGeom>
        </p:spPr>
      </p:pic>
      <p:sp>
        <p:nvSpPr>
          <p:cNvPr id="3" name="Rectangle 2"/>
          <p:cNvSpPr/>
          <p:nvPr/>
        </p:nvSpPr>
        <p:spPr>
          <a:xfrm>
            <a:off x="5819191" y="968237"/>
            <a:ext cx="6096000" cy="5632311"/>
          </a:xfrm>
          <a:prstGeom prst="rect">
            <a:avLst/>
          </a:prstGeom>
        </p:spPr>
        <p:txBody>
          <a:bodyPr>
            <a:spAutoFit/>
          </a:bodyPr>
          <a:lstStyle/>
          <a:p>
            <a:pPr marL="30480" marR="30480" algn="just">
              <a:spcAft>
                <a:spcPts val="0"/>
              </a:spcAft>
            </a:pPr>
            <a:r>
              <a:rPr lang="vi-VN">
                <a:solidFill>
                  <a:srgbClr val="000000"/>
                </a:solidFill>
                <a:latin typeface="Times New Roman" panose="02020603050405020304" pitchFamily="18" charset="0"/>
                <a:ea typeface="Times New Roman" panose="02020603050405020304" pitchFamily="18" charset="0"/>
              </a:rPr>
              <a:t>.</a:t>
            </a:r>
            <a:r>
              <a:rPr lang="en-US" sz="2000">
                <a:solidFill>
                  <a:srgbClr val="FF0000"/>
                </a:solidFill>
                <a:latin typeface="Times New Roman" panose="02020603050405020304" pitchFamily="18" charset="0"/>
                <a:ea typeface="Times New Roman" panose="02020603050405020304" pitchFamily="18" charset="0"/>
              </a:rPr>
              <a:t>- Một số loại thực phẩm mà em biết: gạo, ngô, thịt lợn, thịt gà, mỡ động vật, dầu thực vật, cà rốt, súp lơ, thịt bò, rau bắp cải.</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Các nhóm thực phẩm là:</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Nhóm thực phẩm giàu tinh bột, chất đường, chất xơ.</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Nhóm thực phẩm giàu chất đạm.</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Nhóm thực phẩm giàu chất béo.</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Nhóm thực phẩm giàu vitamin.</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Nhóm thực phẩm giàu chất khoáng.</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Phân chia các thực phẩm vào từng nhóm là:</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Nhóm thực phẩm giàu tinh bột, chất đường, chất xơ: gạo, ngô.</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Nhóm thực phẩm giàu chất đạm: thịt lợn, thịt gà.</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Nhóm thực phẩm giàu chất béo: mỡ động vật, dầu thực vật.</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Nhóm thực phẩm giàu vitamin: cà rốt, súp lơ.</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Nhóm thực phẩm giàu chất khoáng: thịt bò, rau bắp cải.</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721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ircle(in)">
                                      <p:cBhvr>
                                        <p:cTn id="31" dur="2000"/>
                                        <p:tgtEl>
                                          <p:spTgt spid="3">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circle(in)">
                                      <p:cBhvr>
                                        <p:cTn id="34" dur="2000"/>
                                        <p:tgtEl>
                                          <p:spTgt spid="3">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circle(in)">
                                      <p:cBhvr>
                                        <p:cTn id="37" dur="2000"/>
                                        <p:tgtEl>
                                          <p:spTgt spid="3">
                                            <p:txEl>
                                              <p:pRg st="10" end="1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circle(in)">
                                      <p:cBhvr>
                                        <p:cTn id="40" dur="2000"/>
                                        <p:tgtEl>
                                          <p:spTgt spid="3">
                                            <p:txEl>
                                              <p:pRg st="11" end="11"/>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circle(in)">
                                      <p:cBhvr>
                                        <p:cTn id="43"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429" y="122958"/>
            <a:ext cx="11218506"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Dựa vào kiến thức của mục II, kết hợp vói các thực phẩm trong thực đơn của gia đình em, hãy hoàn thành nội dung theo mẫu Bảng 2.2 về các biện pháp bảo quản chất dinh dưỡng trong thực phẩm trước khi chế biến.</a:t>
            </a:r>
          </a:p>
        </p:txBody>
      </p:sp>
      <p:pic>
        <p:nvPicPr>
          <p:cNvPr id="7" name="Picture 6" descr="C:\Users\DELL\Downloads\ket-noi-nang-luc-trang-22-cong-nghe-9-cbtp-218834.png"/>
          <p:cNvPicPr/>
          <p:nvPr/>
        </p:nvPicPr>
        <p:blipFill>
          <a:blip r:embed="rId2">
            <a:extLst>
              <a:ext uri="{28A0092B-C50C-407E-A947-70E740481C1C}">
                <a14:useLocalDpi xmlns:a14="http://schemas.microsoft.com/office/drawing/2010/main" val="0"/>
              </a:ext>
            </a:extLst>
          </a:blip>
          <a:srcRect/>
          <a:stretch>
            <a:fillRect/>
          </a:stretch>
        </p:blipFill>
        <p:spPr bwMode="auto">
          <a:xfrm>
            <a:off x="435429" y="1393700"/>
            <a:ext cx="6078525" cy="2758421"/>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2410860800"/>
              </p:ext>
            </p:extLst>
          </p:nvPr>
        </p:nvGraphicFramePr>
        <p:xfrm>
          <a:off x="2318625" y="4480327"/>
          <a:ext cx="8915400" cy="1934530"/>
        </p:xfrm>
        <a:graphic>
          <a:graphicData uri="http://schemas.openxmlformats.org/drawingml/2006/table">
            <a:tbl>
              <a:tblPr firstRow="1" firstCol="1" bandRow="1"/>
              <a:tblGrid>
                <a:gridCol w="3093130">
                  <a:extLst>
                    <a:ext uri="{9D8B030D-6E8A-4147-A177-3AD203B41FA5}">
                      <a16:colId xmlns:a16="http://schemas.microsoft.com/office/drawing/2014/main" val="1731825229"/>
                    </a:ext>
                  </a:extLst>
                </a:gridCol>
                <a:gridCol w="5822270">
                  <a:extLst>
                    <a:ext uri="{9D8B030D-6E8A-4147-A177-3AD203B41FA5}">
                      <a16:colId xmlns:a16="http://schemas.microsoft.com/office/drawing/2014/main" val="386303169"/>
                    </a:ext>
                  </a:extLst>
                </a:gridCol>
              </a:tblGrid>
              <a:tr h="0">
                <a:tc>
                  <a:txBody>
                    <a:bodyPr/>
                    <a:lstStyle/>
                    <a:p>
                      <a:pPr marL="30480" marR="30480" algn="just">
                        <a:lnSpc>
                          <a:spcPct val="115000"/>
                        </a:lnSpc>
                        <a:spcAft>
                          <a:spcPts val="0"/>
                        </a:spcAft>
                      </a:pPr>
                      <a:r>
                        <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Loại thực phẩm</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Biện pháp bảo quản chất dinh dưỡng</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0420627"/>
                  </a:ext>
                </a:extLst>
              </a:tr>
              <a:tr h="0">
                <a:tc>
                  <a:txBody>
                    <a:bodyPr/>
                    <a:lstStyle/>
                    <a:p>
                      <a:pPr marL="30480" marR="30480" algn="just">
                        <a:lnSpc>
                          <a:spcPct val="115000"/>
                        </a:lnSpc>
                        <a:spcAft>
                          <a:spcPts val="0"/>
                        </a:spcAft>
                      </a:pP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Thịt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 ngâm, rửa sau khi thái, cắt.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7978367"/>
                  </a:ext>
                </a:extLst>
              </a:tr>
              <a:tr h="0">
                <a:tc>
                  <a:txBody>
                    <a:bodyPr/>
                    <a:lstStyle/>
                    <a:p>
                      <a:pPr marL="30480" marR="30480" algn="just">
                        <a:lnSpc>
                          <a:spcPct val="115000"/>
                        </a:lnSpc>
                        <a:spcAft>
                          <a:spcPts val="0"/>
                        </a:spcAft>
                      </a:pP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Rau xanh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 để khô héo; chỉ thái, cắt sau khi rửa.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21386"/>
                  </a:ext>
                </a:extLst>
              </a:tr>
              <a:tr h="0">
                <a:tc>
                  <a:txBody>
                    <a:bodyPr/>
                    <a:lstStyle/>
                    <a:p>
                      <a:pPr marL="30480" marR="30480" algn="just">
                        <a:lnSpc>
                          <a:spcPct val="115000"/>
                        </a:lnSpc>
                        <a:spcAft>
                          <a:spcPts val="0"/>
                        </a:spcAft>
                      </a:pP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Gọt vỏ trước khi ăn.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874357"/>
                  </a:ext>
                </a:extLst>
              </a:tr>
              <a:tr h="0">
                <a:tc>
                  <a:txBody>
                    <a:bodyPr/>
                    <a:lstStyle/>
                    <a:p>
                      <a:pPr marL="30480" marR="30480" algn="just">
                        <a:lnSpc>
                          <a:spcPct val="115000"/>
                        </a:lnSpc>
                        <a:spcAft>
                          <a:spcPts val="0"/>
                        </a:spcAft>
                      </a:pP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Gạo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 vo, rửa quá kĩ.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1845743"/>
                  </a:ext>
                </a:extLst>
              </a:tr>
            </a:tbl>
          </a:graphicData>
        </a:graphic>
      </p:graphicFrame>
    </p:spTree>
    <p:extLst>
      <p:ext uri="{BB962C8B-B14F-4D97-AF65-F5344CB8AC3E}">
        <p14:creationId xmlns:p14="http://schemas.microsoft.com/office/powerpoint/2010/main" val="392091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674207" y="403312"/>
            <a:ext cx="10774454" cy="2367880"/>
          </a:xfrm>
          <a:prstGeom prst="rect">
            <a:avLst/>
          </a:prstGeom>
        </p:spPr>
      </p:pic>
    </p:spTree>
    <p:extLst>
      <p:ext uri="{BB962C8B-B14F-4D97-AF65-F5344CB8AC3E}">
        <p14:creationId xmlns:p14="http://schemas.microsoft.com/office/powerpoint/2010/main" val="416716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  Trình bày các cách bảo quản chất dinh dưỡng trong thực phẩm thường áp dụng tại gia đình em.</a:t>
            </a:r>
          </a:p>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Hãy kể tên một số thực phẩm được bảo quản bằng phương pháp làm khô mà em biết.</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anim calcmode="lin" valueType="num">
                                      <p:cBhvr>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  Trình bày các cách bảo quản chất dinh dưỡng trong thực phẩm thường áp dụng tại gia đình em.</a:t>
            </a:r>
          </a:p>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Hãy kể tên một số thực phẩm được bảo quản bằng phương pháp làm khô mà em biết.</a:t>
            </a:r>
          </a:p>
        </p:txBody>
      </p:sp>
      <p:sp>
        <p:nvSpPr>
          <p:cNvPr id="4" name="Rectangle 3"/>
          <p:cNvSpPr/>
          <p:nvPr/>
        </p:nvSpPr>
        <p:spPr>
          <a:xfrm>
            <a:off x="510072" y="1736010"/>
            <a:ext cx="11339805" cy="4893647"/>
          </a:xfrm>
          <a:prstGeom prst="rect">
            <a:avLst/>
          </a:prstGeom>
        </p:spPr>
        <p:txBody>
          <a:bodyPr wrap="square">
            <a:spAutoFit/>
          </a:bodyPr>
          <a:lstStyle/>
          <a:p>
            <a:pPr marL="30480" marR="30480" algn="just">
              <a:spcAft>
                <a:spcPts val="0"/>
              </a:spcAft>
            </a:pPr>
            <a:r>
              <a:rPr lang="vi-VN" sz="2400">
                <a:solidFill>
                  <a:srgbClr val="FF0000"/>
                </a:solidFill>
                <a:latin typeface="Times New Roman" panose="02020603050405020304" pitchFamily="18" charset="0"/>
                <a:ea typeface="Times New Roman" panose="02020603050405020304" pitchFamily="18" charset="0"/>
              </a:rPr>
              <a:t>1</a:t>
            </a:r>
            <a:r>
              <a:rPr lang="en-US" sz="2400">
                <a:solidFill>
                  <a:srgbClr val="FF0000"/>
                </a:solidFill>
                <a:latin typeface="Times New Roman" panose="02020603050405020304" pitchFamily="18" charset="0"/>
                <a:ea typeface="Times New Roman" panose="02020603050405020304" pitchFamily="18" charset="0"/>
              </a:rPr>
              <a:t> Các cách bảo quản chất dinh dưỡng trong thực phẩm thường áp dụng tại gia đình em là:</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Đối với thịt, cá: chỉ ngâm, rửa thịt, cá trước khi cắt, thái.</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Rau, củ, quả ăn sống: gọt vỏ trước khi ăn, bảo quản trong tủ lạnh trong thời gian ngắn.</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Gạo: không vo và rửa quá kĩ.</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Cho thực phẩm vào luộc, nấu khi nước đã sôi.</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Tùy loại thực phẩm mà sử dụng nhiệt độ đun nấu khác nhau.</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Hạn chế khuấy, đảo nhiều khi nấu.</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Hạn chế hâm nóng thức ăn nhiều lần sau bảo quản. </a:t>
            </a:r>
          </a:p>
          <a:p>
            <a:pPr marL="30480" marR="30480" algn="just">
              <a:spcAft>
                <a:spcPts val="0"/>
              </a:spcAft>
            </a:pPr>
            <a:r>
              <a:rPr lang="vi-VN" sz="2400">
                <a:solidFill>
                  <a:srgbClr val="FF0000"/>
                </a:solidFill>
                <a:latin typeface="Times New Roman" panose="02020603050405020304" pitchFamily="18" charset="0"/>
                <a:ea typeface="Times New Roman" panose="02020603050405020304" pitchFamily="18" charset="0"/>
              </a:rPr>
              <a:t>2.</a:t>
            </a:r>
            <a:r>
              <a:rPr lang="en-US" sz="2400">
                <a:solidFill>
                  <a:srgbClr val="FF0000"/>
                </a:solidFill>
                <a:latin typeface="Times New Roman" panose="02020603050405020304" pitchFamily="18" charset="0"/>
                <a:ea typeface="Times New Roman" panose="02020603050405020304" pitchFamily="18" charset="0"/>
              </a:rPr>
              <a:t> Một số thực phẩm được bảo quản bằng phương pháp làm khô mà em biết:</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Thóc.</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Lạc.</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Thịt gác bếp.</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Trái cây sấy.</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9861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barn(inVertical)">
                                      <p:cBhvr>
                                        <p:cTn id="28" dur="500"/>
                                        <p:tgtEl>
                                          <p:spTgt spid="4">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barn(inVertical)">
                                      <p:cBhvr>
                                        <p:cTn id="31" dur="500"/>
                                        <p:tgtEl>
                                          <p:spTgt spid="4">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barn(inVertical)">
                                      <p:cBhvr>
                                        <p:cTn id="34" dur="500"/>
                                        <p:tgtEl>
                                          <p:spTgt spid="4">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barn(inVertical)">
                                      <p:cBhvr>
                                        <p:cTn id="37" dur="500"/>
                                        <p:tgtEl>
                                          <p:spTgt spid="4">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barn(inVertical)">
                                      <p:cBhvr>
                                        <p:cTn id="40" dur="500"/>
                                        <p:tgtEl>
                                          <p:spTgt spid="4">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Effect transition="in" filter="barn(inVertical)">
                                      <p:cBhvr>
                                        <p:cTn id="43"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Từ nội dung kiến thức đã học, kết hợp với thực tế tại địa phương, hãy nêu cách lựa chọn thực phẩm và phân tích các biện pháp bảo quản chất dinh dưỡng có trong thực phẩm ở gia đình em.</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arn(inVertical)">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Từ nội dung kiến thức đã học, kết hợp với thực tế tại địa phương, hãy nêu cách lựa chọn thực phẩm và phân tích các biện pháp bảo quản chất dinh dưỡng có trong thực phẩm ở gia đình em.</a:t>
            </a:r>
          </a:p>
        </p:txBody>
      </p:sp>
      <p:sp>
        <p:nvSpPr>
          <p:cNvPr id="2" name="Rectangle 1"/>
          <p:cNvSpPr/>
          <p:nvPr/>
        </p:nvSpPr>
        <p:spPr>
          <a:xfrm>
            <a:off x="460915" y="1785104"/>
            <a:ext cx="11314317" cy="4401205"/>
          </a:xfrm>
          <a:prstGeom prst="rect">
            <a:avLst/>
          </a:prstGeom>
        </p:spPr>
        <p:txBody>
          <a:bodyPr wrap="square">
            <a:spAutoFit/>
          </a:bodyPr>
          <a:lstStyle/>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Cách lựa chọn thực phẩm ở gia đình em đảm bảo có thuộc các nhóm thực phẩm sau:</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Nhóm thực phẩm giàu tinh bột, chất đường, chất xơ.</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Nhóm thực phẩm giàu chất đạm.</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Nhóm thực phẩm giàu chất béo.</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Nhóm thực phẩm giàu vitamin.</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Nhóm thực phẩm giàu chất khoáng.</a:t>
            </a:r>
          </a:p>
          <a:p>
            <a:pPr marL="30480" marR="30480" algn="just">
              <a:spcAft>
                <a:spcPts val="0"/>
              </a:spcAft>
            </a:pPr>
            <a:r>
              <a:rPr lang="en-US" sz="2000" b="1">
                <a:solidFill>
                  <a:srgbClr val="FF0000"/>
                </a:solidFill>
                <a:latin typeface="Times New Roman" panose="02020603050405020304" pitchFamily="18" charset="0"/>
                <a:ea typeface="Times New Roman" panose="02020603050405020304" pitchFamily="18" charset="0"/>
              </a:rPr>
              <a:t>* </a:t>
            </a:r>
            <a:r>
              <a:rPr lang="en-US" sz="2000">
                <a:solidFill>
                  <a:srgbClr val="FF0000"/>
                </a:solidFill>
                <a:latin typeface="Times New Roman" panose="02020603050405020304" pitchFamily="18" charset="0"/>
                <a:ea typeface="Times New Roman" panose="02020603050405020304" pitchFamily="18" charset="0"/>
              </a:rPr>
              <a:t>Các biện pháp bảo quản chất dinh dưỡng có trong thực phẩm ở gia đình em:</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Bảo quản trong tủ lạnh: Đảm bảo thực phẩm tươi được bảo quản trong tủ lạnh ở nhiệt độ thích hợp để ngăn chặn sự phát triển của vi khuẩn và giữ nguyên hàm lượng chất dinh dưỡng. </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Sử dụng bao bì kín: Đóng gói thực phẩm trong túi chống hơi nước hoặc hũ đậy kín để ngăn chặn sự tiếp xúc với không khí và ôxy hóa, giữ cho chất dinh dưỡng không bị mất đi.</a:t>
            </a:r>
          </a:p>
          <a:p>
            <a:r>
              <a:rPr lang="en-US" sz="2000">
                <a:solidFill>
                  <a:srgbClr val="FF0000"/>
                </a:solidFill>
                <a:latin typeface="Times New Roman" panose="02020603050405020304" pitchFamily="18" charset="0"/>
                <a:ea typeface="Times New Roman" panose="02020603050405020304" pitchFamily="18" charset="0"/>
              </a:rPr>
              <a:t>- Bảo quản thực phẩm khô: Nếu sử dụng thực phẩm khô như hạt và quả khô, chọn những sản phẩm có màu sắc tươi sáng và hương vị tốt. Bảo quản chúng trong hũ đậy kín hoặc túi chống hơi nước để giữ cho chất dinh dưỡng không bị mất đi và ngăn chặn sự oxy hóa. </a:t>
            </a:r>
            <a:endParaRPr lang="en-US" sz="2000">
              <a:solidFill>
                <a:srgbClr val="FF0000"/>
              </a:solidFill>
            </a:endParaRPr>
          </a:p>
        </p:txBody>
      </p:sp>
    </p:spTree>
    <p:extLst>
      <p:ext uri="{BB962C8B-B14F-4D97-AF65-F5344CB8AC3E}">
        <p14:creationId xmlns:p14="http://schemas.microsoft.com/office/powerpoint/2010/main" val="81419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Kết hợp với nội dung đã học và hiểu biết cá nhân, hãy phân biệt gạo nếp, gạo tẻ và nêu cách lựa chọn gạo ngon.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46" y="1004658"/>
            <a:ext cx="6382140" cy="4425757"/>
          </a:xfrm>
          <a:prstGeom prst="rect">
            <a:avLst/>
          </a:prstGeom>
        </p:spPr>
      </p:pic>
    </p:spTree>
    <p:extLst>
      <p:ext uri="{BB962C8B-B14F-4D97-AF65-F5344CB8AC3E}">
        <p14:creationId xmlns:p14="http://schemas.microsoft.com/office/powerpoint/2010/main" val="21569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Kết hợp với nội dung đã học và hiểu biết cá nhân, hãy phân biệt gạo nếp, gạo tẻ và nêu cách lựa chọn gạo ngon.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46" y="1004658"/>
            <a:ext cx="6382140" cy="4425757"/>
          </a:xfrm>
          <a:prstGeom prst="rect">
            <a:avLst/>
          </a:prstGeom>
        </p:spPr>
      </p:pic>
      <p:sp>
        <p:nvSpPr>
          <p:cNvPr id="2" name="Rectangle 1"/>
          <p:cNvSpPr/>
          <p:nvPr/>
        </p:nvSpPr>
        <p:spPr>
          <a:xfrm>
            <a:off x="6792686" y="893907"/>
            <a:ext cx="4948335" cy="3785652"/>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Cách phân biệt gạo nếp, gạo tẻ:</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Gạo nếp: hạt tròn suôn hai đầu, màu trắng đục, hạt gạo mềm, mát.</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Gạo tẻ: màu hơi trắng đục, thân hạt hơi dài, hình bầu dục.</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Cách lựa chọn gạo:</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Chọn gạo có hạt đều nhau, không lẫn hạt lép, hạt nhỏ; ít đục, ít rạn nứt, rắn chắc, săn đều; không sâu mọt, mốc, không nát và có mùi thơm đặc trưng.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9223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6138" y="140159"/>
            <a:ext cx="11905861"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Đọc nội dung mục I.1 kết hợp với hiểu biết từ thực tiễn, hãy kể tên một số loại thực phẩm giàu tinh bột, chất xơ và nêu cách lựa chọn thực phẩm đó.</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83" y="3630482"/>
            <a:ext cx="4628276" cy="298492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82" y="1054360"/>
            <a:ext cx="4553631" cy="2415170"/>
          </a:xfrm>
          <a:prstGeom prst="rect">
            <a:avLst/>
          </a:prstGeom>
        </p:spPr>
      </p:pic>
    </p:spTree>
    <p:extLst>
      <p:ext uri="{BB962C8B-B14F-4D97-AF65-F5344CB8AC3E}">
        <p14:creationId xmlns:p14="http://schemas.microsoft.com/office/powerpoint/2010/main" val="347740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6138" y="140159"/>
            <a:ext cx="11905861"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Đọc nội dung mục I.1 kết hợp với hiểu biết từ thực tiễn, hãy kể tên một số loại thực phẩm giàu tinh bột, chất xơ và nêu cách lựa chọn thực phẩm đó.</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83" y="3630482"/>
            <a:ext cx="4628276" cy="298492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82" y="1054360"/>
            <a:ext cx="4553631" cy="2415170"/>
          </a:xfrm>
          <a:prstGeom prst="rect">
            <a:avLst/>
          </a:prstGeom>
        </p:spPr>
      </p:pic>
      <p:sp>
        <p:nvSpPr>
          <p:cNvPr id="2" name="Rectangle 1"/>
          <p:cNvSpPr/>
          <p:nvPr/>
        </p:nvSpPr>
        <p:spPr>
          <a:xfrm>
            <a:off x="5324670" y="1054360"/>
            <a:ext cx="6096000" cy="5262979"/>
          </a:xfrm>
          <a:prstGeom prst="rect">
            <a:avLst/>
          </a:prstGeom>
        </p:spPr>
        <p:txBody>
          <a:bodyPr>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Một số loại thực phẩm giàu tinh bột, chất xơ là: gạo, ngô, đậu xanh.</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Cách lựa chọn các thực phẩm trên là:</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Gạo: Chọn gạo có hạt đều nhau, không lẫn hạt lép, hạt nhỏ; ít đục, ít rạn nứt, rắn chắc, săn đều; không sâu mọt, mốc, không nát và có mùi thơm đặc trưng.</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Ngô: chọn bắp mập, hạt đều và dày; tách vỏ để xem bắp có nhiều hạt không; lấy móng tay bấm vào hạt, nếu có nước màu trắng sữa là ngô non, nếu hạt cứng và khô là ngô già.</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Đậu xanh: chọn loại vỏ màu xanh mượt, trơn láng, hạt ngắn, tròn đều, nặng tay; không sâu mọt, vụn nát, không lẫn đất, cát, đá, sỏi.</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465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442</TotalTime>
  <Words>6506</Words>
  <Application>Microsoft Office PowerPoint</Application>
  <PresentationFormat>Widescreen</PresentationFormat>
  <Paragraphs>466</Paragraphs>
  <Slides>55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150</cp:revision>
  <dcterms:created xsi:type="dcterms:W3CDTF">2023-06-21T22:05:51Z</dcterms:created>
  <dcterms:modified xsi:type="dcterms:W3CDTF">2024-06-22T02:08:35Z</dcterms:modified>
</cp:coreProperties>
</file>