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3"/>
    <p:sldId id="259" r:id="rId4"/>
    <p:sldId id="262" r:id="rId5"/>
    <p:sldId id="285" r:id="rId6"/>
    <p:sldId id="258" r:id="rId7"/>
    <p:sldId id="257" r:id="rId9"/>
    <p:sldId id="265" r:id="rId10"/>
    <p:sldId id="281" r:id="rId11"/>
    <p:sldId id="282" r:id="rId12"/>
    <p:sldId id="277" r:id="rId13"/>
    <p:sldId id="261" r:id="rId14"/>
  </p:sldIdLst>
  <p:sldSz cx="18288000" cy="10287000"/>
  <p:notesSz cx="6858000" cy="9144000"/>
  <p:embeddedFontLst>
    <p:embeddedFont>
      <p:font typeface="Lora Bold" panose="00000800000000000000"/>
      <p:bold r:id="rId18"/>
    </p:embeddedFont>
    <p:embeddedFont>
      <p:font typeface="Lora Italics" panose="00000500000000000000"/>
      <p:italic r:id="rId19"/>
    </p:embeddedFont>
    <p:embeddedFont>
      <p:font typeface="Lora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8"/>
    <a:srgbClr val="C0E1E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6" d="100"/>
          <a:sy n="46" d="100"/>
        </p:scale>
        <p:origin x="3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5AB7-6841-4177-ABBC-F5742714004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0D7E4-8252-4550-B9D0-90A13EFD1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travel to another place. Can you guess the place?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0D7E4-8252-4550-B9D0-90A13EFD1E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070480" y="1674054"/>
            <a:ext cx="5073520" cy="7584246"/>
          </a:xfrm>
          <a:prstGeom prst="rect">
            <a:avLst/>
          </a:prstGeom>
          <a:solidFill>
            <a:srgbClr val="C0E1E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r="32045"/>
          <a:stretch>
            <a:fillRect/>
          </a:stretch>
        </p:blipFill>
        <p:spPr>
          <a:xfrm>
            <a:off x="4070480" y="1674054"/>
            <a:ext cx="4442022" cy="693478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425125" y="1028700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5" name="AutoShape 5"/>
          <p:cNvSpPr/>
          <p:nvPr/>
        </p:nvSpPr>
        <p:spPr>
          <a:xfrm>
            <a:off x="2696582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grpSp>
        <p:nvGrpSpPr>
          <p:cNvPr id="6" name="Group 6"/>
          <p:cNvGrpSpPr/>
          <p:nvPr/>
        </p:nvGrpSpPr>
        <p:grpSpPr>
          <a:xfrm>
            <a:off x="10154305" y="2015143"/>
            <a:ext cx="7104995" cy="6399589"/>
            <a:chOff x="0" y="190500"/>
            <a:chExt cx="9473326" cy="8532786"/>
          </a:xfrm>
        </p:grpSpPr>
        <p:sp>
          <p:nvSpPr>
            <p:cNvPr id="7" name="TextBox 7"/>
            <p:cNvSpPr txBox="1"/>
            <p:nvPr/>
          </p:nvSpPr>
          <p:spPr>
            <a:xfrm>
              <a:off x="0" y="190500"/>
              <a:ext cx="9473326" cy="6120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60"/>
                </a:lnSpc>
              </a:pPr>
              <a:r>
                <a:rPr lang="en-US" sz="6600" b="1" spc="-36" dirty="0">
                  <a:solidFill>
                    <a:srgbClr val="524C4C"/>
                  </a:solidFill>
                  <a:latin typeface="Lora"/>
                </a:rPr>
                <a:t>Unit 5: </a:t>
              </a:r>
              <a:endParaRPr lang="en-US" sz="6600" b="1" spc="-36" dirty="0">
                <a:solidFill>
                  <a:srgbClr val="524C4C"/>
                </a:solidFill>
                <a:latin typeface="Lora"/>
              </a:endParaRPr>
            </a:p>
            <a:p>
              <a:pPr>
                <a:lnSpc>
                  <a:spcPts val="12360"/>
                </a:lnSpc>
              </a:pPr>
              <a:r>
                <a:rPr lang="en-US" sz="6600" b="1" spc="-36" dirty="0">
                  <a:solidFill>
                    <a:srgbClr val="524C4C"/>
                  </a:solidFill>
                  <a:latin typeface="Lora"/>
                </a:rPr>
                <a:t>Natural wonders of Viet Nam</a:t>
              </a:r>
              <a:endParaRPr lang="en-US" sz="6600" b="1" spc="-36" dirty="0">
                <a:solidFill>
                  <a:srgbClr val="524C4C"/>
                </a:solidFill>
                <a:latin typeface="Lora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188753"/>
              <a:ext cx="9473326" cy="689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4400" spc="14" dirty="0">
                  <a:solidFill>
                    <a:srgbClr val="524C4C"/>
                  </a:solidFill>
                  <a:latin typeface="Lora Italics" panose="00000500000000000000"/>
                </a:rPr>
                <a:t>Lesson 4: Communication </a:t>
              </a:r>
              <a:endParaRPr lang="en-US" sz="4400" spc="14" dirty="0">
                <a:solidFill>
                  <a:srgbClr val="524C4C"/>
                </a:solidFill>
                <a:latin typeface="Lora Italics" panose="0000050000000000000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8672486"/>
              <a:ext cx="7696200" cy="50800"/>
            </a:xfrm>
            <a:prstGeom prst="rect">
              <a:avLst/>
            </a:prstGeom>
            <a:solidFill>
              <a:srgbClr val="524C4C"/>
            </a:solidFill>
          </p:spPr>
        </p:sp>
      </p:grpSp>
      <p:sp>
        <p:nvSpPr>
          <p:cNvPr id="10" name="TextBox 10"/>
          <p:cNvSpPr txBox="1"/>
          <p:nvPr/>
        </p:nvSpPr>
        <p:spPr>
          <a:xfrm rot="-5400000">
            <a:off x="-2271177" y="4902835"/>
            <a:ext cx="762769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750" dirty="0">
                <a:solidFill>
                  <a:srgbClr val="524C4C"/>
                </a:solidFill>
                <a:latin typeface="Lora"/>
              </a:rPr>
              <a:t>Natural wonders of Viet Nam</a:t>
            </a:r>
            <a:endParaRPr lang="en-US" sz="2800" spc="750" dirty="0">
              <a:solidFill>
                <a:srgbClr val="524C4C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C0E1E1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597825"/>
            <a:ext cx="6186953" cy="7219348"/>
            <a:chOff x="0" y="0"/>
            <a:chExt cx="8963610" cy="104593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63609" cy="10459335"/>
            </a:xfrm>
            <a:custGeom>
              <a:avLst/>
              <a:gdLst/>
              <a:ahLst/>
              <a:cxnLst/>
              <a:rect l="l" t="t" r="r" b="b"/>
              <a:pathLst>
                <a:path w="8963609" h="10459335">
                  <a:moveTo>
                    <a:pt x="0" y="0"/>
                  </a:moveTo>
                  <a:lnTo>
                    <a:pt x="0" y="10459335"/>
                  </a:lnTo>
                  <a:lnTo>
                    <a:pt x="8963609" y="10459335"/>
                  </a:lnTo>
                  <a:lnTo>
                    <a:pt x="8963609" y="0"/>
                  </a:lnTo>
                  <a:lnTo>
                    <a:pt x="0" y="0"/>
                  </a:lnTo>
                  <a:close/>
                  <a:moveTo>
                    <a:pt x="8902650" y="10398375"/>
                  </a:moveTo>
                  <a:lnTo>
                    <a:pt x="59690" y="10398375"/>
                  </a:lnTo>
                  <a:lnTo>
                    <a:pt x="59690" y="59690"/>
                  </a:lnTo>
                  <a:lnTo>
                    <a:pt x="8902650" y="59690"/>
                  </a:lnTo>
                  <a:lnTo>
                    <a:pt x="8902650" y="10398375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r="18252"/>
          <a:stretch>
            <a:fillRect/>
          </a:stretch>
        </p:blipFill>
        <p:spPr>
          <a:xfrm>
            <a:off x="1567909" y="2190436"/>
            <a:ext cx="5108536" cy="60341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7600" y="647700"/>
            <a:ext cx="1014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4. Role play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1458375"/>
            <a:ext cx="9176291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Work in pairs. 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One is a tourist 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One is a tour guide 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Talk about what to prepare for the trip. 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6473304"/>
            <a:ext cx="9906000" cy="3257174"/>
          </a:xfrm>
          <a:prstGeom prst="rect">
            <a:avLst/>
          </a:prstGeom>
          <a:solidFill>
            <a:srgbClr val="C0E1E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A: </a:t>
            </a:r>
            <a:r>
              <a:rPr lang="en-US" sz="2800" dirty="0"/>
              <a:t>I’d like to go to the Himalayas next month.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B: </a:t>
            </a:r>
            <a:r>
              <a:rPr lang="en-US" sz="2800" dirty="0"/>
              <a:t>OK. I think you must bring a waterproof coat. It’s cold and rainy there!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A: </a:t>
            </a:r>
            <a:r>
              <a:rPr lang="en-US" sz="2800" dirty="0"/>
              <a:t>Yes. Anything else?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B: </a:t>
            </a:r>
            <a:r>
              <a:rPr lang="en-US" sz="2800" dirty="0"/>
              <a:t>You must …, and you mustn’t …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5930325"/>
            <a:ext cx="23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23964" y="2476500"/>
            <a:ext cx="4834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Think of a place to travel 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Ask questions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223964" y="3553718"/>
            <a:ext cx="4255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Answer the questions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Give reasons </a:t>
            </a:r>
            <a:endParaRPr lang="en-US" sz="32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0287000" y="2781300"/>
            <a:ext cx="936964" cy="233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7000" y="3015109"/>
            <a:ext cx="936964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834072" y="3858518"/>
            <a:ext cx="519728" cy="210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830898" y="4092327"/>
            <a:ext cx="522902" cy="2129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46051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r="22004"/>
          <a:stretch>
            <a:fillRect/>
          </a:stretch>
        </p:blipFill>
        <p:spPr>
          <a:xfrm>
            <a:off x="10861477" y="2523180"/>
            <a:ext cx="5472684" cy="548972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333428" y="7484853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3303092"/>
            <a:ext cx="10706100" cy="3680817"/>
            <a:chOff x="0" y="0"/>
            <a:chExt cx="16010771" cy="4907756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6010771" cy="2924504"/>
            </a:xfrm>
            <a:prstGeom prst="rect">
              <a:avLst/>
            </a:prstGeom>
            <a:solidFill>
              <a:srgbClr val="FAF8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43788" y="771295"/>
              <a:ext cx="14723195" cy="1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9600" dirty="0">
                  <a:solidFill>
                    <a:srgbClr val="524C4C"/>
                  </a:solidFill>
                  <a:latin typeface="Lora"/>
                </a:rPr>
                <a:t>Thank you</a:t>
              </a:r>
              <a:endParaRPr lang="en-US" sz="9600" dirty="0">
                <a:solidFill>
                  <a:srgbClr val="524C4C"/>
                </a:solidFill>
                <a:latin typeface="Lora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232731" y="3776113"/>
              <a:ext cx="9473326" cy="754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3400" spc="17" dirty="0">
                  <a:solidFill>
                    <a:srgbClr val="524C4C"/>
                  </a:solidFill>
                  <a:latin typeface="Lora Italics" panose="00000500000000000000"/>
                </a:rPr>
                <a:t>Your ticket to utmost relaxation</a:t>
              </a:r>
              <a:endParaRPr lang="en-US" sz="3400" spc="17" dirty="0">
                <a:solidFill>
                  <a:srgbClr val="524C4C"/>
                </a:solidFill>
                <a:latin typeface="Lora Italics" panose="00000500000000000000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3232731" y="4856956"/>
              <a:ext cx="9473326" cy="50800"/>
            </a:xfrm>
            <a:prstGeom prst="rect">
              <a:avLst/>
            </a:prstGeom>
            <a:solidFill>
              <a:srgbClr val="524C4C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437524" y="1028700"/>
            <a:ext cx="3821776" cy="8229600"/>
          </a:xfrm>
          <a:prstGeom prst="rect">
            <a:avLst/>
          </a:prstGeom>
          <a:solidFill>
            <a:srgbClr val="C0E1E1"/>
          </a:solidFill>
        </p:spPr>
      </p:sp>
      <p:grpSp>
        <p:nvGrpSpPr>
          <p:cNvPr id="3" name="Group 3"/>
          <p:cNvGrpSpPr/>
          <p:nvPr/>
        </p:nvGrpSpPr>
        <p:grpSpPr>
          <a:xfrm>
            <a:off x="10563266" y="1797432"/>
            <a:ext cx="5748516" cy="6692135"/>
            <a:chOff x="0" y="0"/>
            <a:chExt cx="7648415" cy="89039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48415" cy="8903902"/>
            </a:xfrm>
            <a:custGeom>
              <a:avLst/>
              <a:gdLst/>
              <a:ahLst/>
              <a:cxnLst/>
              <a:rect l="l" t="t" r="r" b="b"/>
              <a:pathLst>
                <a:path w="7648415" h="8903902">
                  <a:moveTo>
                    <a:pt x="0" y="0"/>
                  </a:moveTo>
                  <a:lnTo>
                    <a:pt x="0" y="8903902"/>
                  </a:lnTo>
                  <a:lnTo>
                    <a:pt x="7648415" y="8903902"/>
                  </a:lnTo>
                  <a:lnTo>
                    <a:pt x="7648415" y="0"/>
                  </a:lnTo>
                  <a:lnTo>
                    <a:pt x="0" y="0"/>
                  </a:lnTo>
                  <a:close/>
                  <a:moveTo>
                    <a:pt x="7587455" y="8842942"/>
                  </a:moveTo>
                  <a:lnTo>
                    <a:pt x="59690" y="8842942"/>
                  </a:lnTo>
                  <a:lnTo>
                    <a:pt x="59690" y="59690"/>
                  </a:lnTo>
                  <a:lnTo>
                    <a:pt x="7587455" y="59690"/>
                  </a:lnTo>
                  <a:lnTo>
                    <a:pt x="7587455" y="8842942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l="21797" r="21797"/>
          <a:stretch>
            <a:fillRect/>
          </a:stretch>
        </p:blipFill>
        <p:spPr>
          <a:xfrm>
            <a:off x="11186239" y="2484316"/>
            <a:ext cx="4502570" cy="5318369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882013" y="5013175"/>
            <a:ext cx="9102093" cy="599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36" dirty="0">
                <a:solidFill>
                  <a:srgbClr val="524C4C"/>
                </a:solidFill>
                <a:latin typeface="Lora Bold" panose="00000800000000000000"/>
              </a:rPr>
              <a:t>How to make and accept appointments? </a:t>
            </a:r>
            <a:endParaRPr lang="en-US" sz="3600" spc="36" dirty="0">
              <a:solidFill>
                <a:srgbClr val="524C4C"/>
              </a:solidFill>
              <a:latin typeface="Lora Bold" panose="0000080000000000000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612107" y="7590232"/>
            <a:ext cx="388115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spc="36" dirty="0">
                <a:solidFill>
                  <a:srgbClr val="524C4C"/>
                </a:solidFill>
                <a:latin typeface="Lora Bold" panose="00000800000000000000"/>
              </a:rPr>
              <a:t>Let’s find out! </a:t>
            </a:r>
            <a:endParaRPr lang="en-US" sz="4400" spc="36" dirty="0">
              <a:solidFill>
                <a:srgbClr val="524C4C"/>
              </a:solidFill>
              <a:latin typeface="Lora Bold" panose="00000800000000000000"/>
            </a:endParaRPr>
          </a:p>
        </p:txBody>
      </p:sp>
      <p:sp>
        <p:nvSpPr>
          <p:cNvPr id="11" name="Arrow: Right 10"/>
          <p:cNvSpPr/>
          <p:nvPr/>
        </p:nvSpPr>
        <p:spPr>
          <a:xfrm>
            <a:off x="7804747" y="7453633"/>
            <a:ext cx="1600200" cy="914400"/>
          </a:xfrm>
          <a:prstGeom prst="rightArrow">
            <a:avLst/>
          </a:prstGeom>
          <a:solidFill>
            <a:srgbClr val="C0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/>
          <p:cNvSpPr txBox="1"/>
          <p:nvPr/>
        </p:nvSpPr>
        <p:spPr>
          <a:xfrm>
            <a:off x="838199" y="1028700"/>
            <a:ext cx="4954585" cy="615553"/>
          </a:xfrm>
          <a:prstGeom prst="rect">
            <a:avLst/>
          </a:prstGeom>
          <a:solidFill>
            <a:srgbClr val="C0E1E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4400" b="1" spc="17" dirty="0">
                <a:solidFill>
                  <a:schemeClr val="accent5">
                    <a:lumMod val="50000"/>
                  </a:schemeClr>
                </a:solidFill>
                <a:latin typeface="Lora Italics" panose="00000500000000000000"/>
              </a:rPr>
              <a:t>Everyday English</a:t>
            </a:r>
            <a:endParaRPr lang="en-US" sz="4400" b="1" spc="17" dirty="0">
              <a:solidFill>
                <a:schemeClr val="accent5">
                  <a:lumMod val="50000"/>
                </a:schemeClr>
              </a:solidFill>
              <a:latin typeface="Lora Italics" panose="00000500000000000000"/>
            </a:endParaRPr>
          </a:p>
        </p:txBody>
      </p:sp>
      <p:sp>
        <p:nvSpPr>
          <p:cNvPr id="16" name="AutoShape 9"/>
          <p:cNvSpPr/>
          <p:nvPr/>
        </p:nvSpPr>
        <p:spPr>
          <a:xfrm>
            <a:off x="979474" y="8329933"/>
            <a:ext cx="8428056" cy="381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17" name="TextBox 10"/>
          <p:cNvSpPr txBox="1"/>
          <p:nvPr/>
        </p:nvSpPr>
        <p:spPr>
          <a:xfrm>
            <a:off x="851258" y="2708352"/>
            <a:ext cx="9400521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36" dirty="0">
                <a:solidFill>
                  <a:srgbClr val="524C4C"/>
                </a:solidFill>
                <a:latin typeface="Lora Bold" panose="00000800000000000000"/>
              </a:rPr>
              <a:t>If you want to go out with your friends, what will you say to them?</a:t>
            </a:r>
            <a:endParaRPr lang="en-US" sz="3600" spc="36" dirty="0">
              <a:solidFill>
                <a:srgbClr val="524C4C"/>
              </a:solidFill>
              <a:latin typeface="Lora Bold" panose="000008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819900" y="6368364"/>
            <a:ext cx="1035738" cy="6039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89420" y="5518654"/>
            <a:ext cx="2125980" cy="6202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19900" y="4663964"/>
            <a:ext cx="2095500" cy="6202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05800" y="3848100"/>
            <a:ext cx="35052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15968592" y="1028700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3" name="TextBox 3"/>
          <p:cNvSpPr txBox="1"/>
          <p:nvPr/>
        </p:nvSpPr>
        <p:spPr>
          <a:xfrm>
            <a:off x="1973871" y="1103794"/>
            <a:ext cx="13633944" cy="655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6000" b="1" spc="17" dirty="0">
                <a:solidFill>
                  <a:schemeClr val="accent5">
                    <a:lumMod val="50000"/>
                  </a:schemeClr>
                </a:solidFill>
                <a:latin typeface="Lora Italics" panose="00000500000000000000"/>
              </a:rPr>
              <a:t>Making and accepting appointments </a:t>
            </a:r>
            <a:endParaRPr lang="en-US" sz="6000" b="1" spc="17" dirty="0">
              <a:solidFill>
                <a:schemeClr val="accent5">
                  <a:lumMod val="50000"/>
                </a:schemeClr>
              </a:solidFill>
              <a:latin typeface="Lora Italics" panose="0000050000000000000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028700" y="1834132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5" name="AutoShape 5"/>
          <p:cNvSpPr/>
          <p:nvPr/>
        </p:nvSpPr>
        <p:spPr>
          <a:xfrm>
            <a:off x="1639183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4" name="Bản sao của B1_3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456981" y="1900449"/>
            <a:ext cx="857291" cy="8572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9705" y="2047622"/>
            <a:ext cx="12673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Ex 1. Listen to Duong and Steven. Highlight the ways to make and accept appointments.  </a:t>
            </a:r>
            <a:endParaRPr lang="en-US" sz="3200" b="1" dirty="0">
              <a:cs typeface="Arial" panose="020B0604020202020204" pitchFamily="34" charset="0"/>
            </a:endParaRPr>
          </a:p>
        </p:txBody>
      </p:sp>
      <p:pic>
        <p:nvPicPr>
          <p:cNvPr id="2050" name="Picture 2" descr="10,708 Two Boys Illustrations &amp;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359" l="9804" r="89706">
                        <a14:foregroundMark x1="59641" y1="89052" x2="59641" y2="89052"/>
                        <a14:foregroundMark x1="59641" y1="89052" x2="59641" y2="89052"/>
                        <a14:foregroundMark x1="27288" y1="88072" x2="27288" y2="88072"/>
                        <a14:foregroundMark x1="24510" y1="88725" x2="24510" y2="88725"/>
                        <a14:foregroundMark x1="24510" y1="88725" x2="24510" y2="88725"/>
                        <a14:foregroundMark x1="30392" y1="89379" x2="30392" y2="89379"/>
                        <a14:foregroundMark x1="43301" y1="90359" x2="43301" y2="90359"/>
                        <a14:foregroundMark x1="42484" y1="87745" x2="42484" y2="87745"/>
                        <a14:foregroundMark x1="41667" y1="88072" x2="41667" y2="88072"/>
                        <a14:foregroundMark x1="40850" y1="89542" x2="40850" y2="89542"/>
                        <a14:foregroundMark x1="39542" y1="90359" x2="39542" y2="90359"/>
                        <a14:foregroundMark x1="21895" y1="89542" x2="21895" y2="89542"/>
                        <a14:foregroundMark x1="20098" y1="88562" x2="20098" y2="88562"/>
                        <a14:foregroundMark x1="18791" y1="88562" x2="18791" y2="88562"/>
                        <a14:foregroundMark x1="67484" y1="89869" x2="67484" y2="89869"/>
                        <a14:foregroundMark x1="74183" y1="89052" x2="74183" y2="89052"/>
                        <a14:foregroundMark x1="76797" y1="88072" x2="76797" y2="88072"/>
                        <a14:foregroundMark x1="81209" y1="88235" x2="81209" y2="88235"/>
                        <a14:foregroundMark x1="84150" y1="88235" x2="84150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7813" r="12752" b="6241"/>
          <a:stretch>
            <a:fillRect/>
          </a:stretch>
        </p:blipFill>
        <p:spPr bwMode="auto">
          <a:xfrm>
            <a:off x="1700194" y="4914899"/>
            <a:ext cx="3560534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57800" y="3641836"/>
            <a:ext cx="1030019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/>
              <a:t>Steven: </a:t>
            </a:r>
            <a:r>
              <a:rPr lang="en-US" sz="3600" dirty="0"/>
              <a:t>Duong, let’s go for a picnic this Sunday.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b="1" i="1" dirty="0"/>
              <a:t>Duong: </a:t>
            </a:r>
            <a:r>
              <a:rPr lang="en-US" sz="3600" dirty="0"/>
              <a:t>That’s fine. What time can we meet?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b="1" i="1" dirty="0"/>
              <a:t>Steven: </a:t>
            </a:r>
            <a:r>
              <a:rPr lang="en-US" sz="3600" dirty="0"/>
              <a:t>How about 9 o’clock?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b="1" i="1" dirty="0"/>
              <a:t>Duong: </a:t>
            </a:r>
            <a:r>
              <a:rPr lang="en-US" sz="3600" dirty="0"/>
              <a:t>Sure. I’ll meet you at that time.</a:t>
            </a:r>
            <a:endParaRPr lang="en-US" sz="3600" dirty="0"/>
          </a:p>
        </p:txBody>
      </p:sp>
      <p:sp>
        <p:nvSpPr>
          <p:cNvPr id="24" name="Rectangle: Rounded Corners 23"/>
          <p:cNvSpPr/>
          <p:nvPr/>
        </p:nvSpPr>
        <p:spPr>
          <a:xfrm>
            <a:off x="14197028" y="3795866"/>
            <a:ext cx="3651757" cy="609600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Making appointments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14185948" y="4618100"/>
            <a:ext cx="2095500" cy="620244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accepting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11225755" y="5495722"/>
            <a:ext cx="3651757" cy="609600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Making appointments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12877800" y="6259352"/>
            <a:ext cx="2095500" cy="620244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accepting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8105025" y="7848776"/>
            <a:ext cx="6241459" cy="1143000"/>
          </a:xfrm>
          <a:prstGeom prst="roundRect">
            <a:avLst/>
          </a:prstGeom>
          <a:solidFill>
            <a:srgbClr val="C0E1E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Practice in pairs!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3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3" grpId="0" animBg="1"/>
      <p:bldP spid="22" grpId="0" animBg="1"/>
      <p:bldP spid="21" grpId="0" animBg="1"/>
      <p:bldP spid="17" grpId="0" animBg="1"/>
      <p:bldP spid="24" grpId="0" animBg="1"/>
      <p:bldP spid="27" grpId="0" animBg="1"/>
      <p:bldP spid="28" grpId="0" animBg="1"/>
      <p:bldP spid="29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29285" y="536575"/>
            <a:ext cx="17277715" cy="9570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8800" b="1"/>
              <a:t>Let’s + V-o</a:t>
            </a:r>
            <a:endParaRPr lang="en-US" sz="8800" b="1"/>
          </a:p>
          <a:p>
            <a:pPr algn="l"/>
            <a:r>
              <a:rPr lang="en-US" sz="8800" b="1"/>
              <a:t>= Shall we + V-o?</a:t>
            </a:r>
            <a:endParaRPr lang="en-US" sz="8800" b="1"/>
          </a:p>
          <a:p>
            <a:pPr algn="l"/>
            <a:r>
              <a:rPr lang="en-US" sz="8800" b="1"/>
              <a:t>= Why don’t we + V-o?</a:t>
            </a:r>
            <a:endParaRPr lang="en-US" sz="8800" b="1"/>
          </a:p>
          <a:p>
            <a:pPr algn="l"/>
            <a:r>
              <a:rPr lang="en-US" sz="8800" b="1"/>
              <a:t>= Would you like + to V?</a:t>
            </a:r>
            <a:endParaRPr lang="en-US" sz="8800" b="1"/>
          </a:p>
          <a:p>
            <a:pPr algn="l"/>
            <a:r>
              <a:rPr lang="en-US" sz="8800" b="1"/>
              <a:t>= How about + Ving?</a:t>
            </a:r>
            <a:endParaRPr lang="en-US" sz="8800" b="1"/>
          </a:p>
          <a:p>
            <a:pPr algn="l"/>
            <a:r>
              <a:rPr lang="en-US" sz="8800" b="1"/>
              <a:t>= What about + Ving?</a:t>
            </a:r>
            <a:endParaRPr lang="en-US" sz="8800" b="1"/>
          </a:p>
          <a:p>
            <a:pPr algn="l"/>
            <a:endParaRPr lang="en-US" sz="8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8800" y="1057154"/>
            <a:ext cx="1761023" cy="1833477"/>
          </a:xfrm>
          <a:prstGeom prst="rect">
            <a:avLst/>
          </a:prstGeom>
          <a:solidFill>
            <a:srgbClr val="C0E1E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16778"/>
          <a:stretch>
            <a:fillRect/>
          </a:stretch>
        </p:blipFill>
        <p:spPr>
          <a:xfrm>
            <a:off x="2709312" y="1938728"/>
            <a:ext cx="6433535" cy="645356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329466" y="7576500"/>
            <a:ext cx="1813381" cy="1631583"/>
          </a:xfrm>
          <a:prstGeom prst="rect">
            <a:avLst/>
          </a:prstGeom>
          <a:solidFill>
            <a:srgbClr val="C0E1E1"/>
          </a:solidFill>
        </p:spPr>
      </p:sp>
      <p:grpSp>
        <p:nvGrpSpPr>
          <p:cNvPr id="6" name="Group 6"/>
          <p:cNvGrpSpPr/>
          <p:nvPr/>
        </p:nvGrpSpPr>
        <p:grpSpPr>
          <a:xfrm>
            <a:off x="9983847" y="3267829"/>
            <a:ext cx="6992063" cy="3801348"/>
            <a:chOff x="0" y="66675"/>
            <a:chExt cx="9322750" cy="5068464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9322750" cy="141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50"/>
                </a:lnSpc>
              </a:pPr>
              <a:endParaRPr lang="en-US" sz="7500" dirty="0">
                <a:solidFill>
                  <a:srgbClr val="524C4C"/>
                </a:solidFill>
                <a:latin typeface="Lora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5084339"/>
              <a:ext cx="9056475" cy="50800"/>
            </a:xfrm>
            <a:prstGeom prst="rect">
              <a:avLst/>
            </a:prstGeom>
            <a:solidFill>
              <a:srgbClr val="524C4C"/>
            </a:solidFill>
          </p:spPr>
        </p:sp>
      </p:grpSp>
      <p:sp>
        <p:nvSpPr>
          <p:cNvPr id="10" name="TextBox 7"/>
          <p:cNvSpPr txBox="1"/>
          <p:nvPr/>
        </p:nvSpPr>
        <p:spPr>
          <a:xfrm>
            <a:off x="10228401" y="3590962"/>
            <a:ext cx="6303248" cy="1482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60"/>
              </a:lnSpc>
            </a:pPr>
            <a:r>
              <a:rPr lang="en-US" sz="8800" b="1" spc="-36" dirty="0">
                <a:solidFill>
                  <a:srgbClr val="524C4C"/>
                </a:solidFill>
                <a:latin typeface="Lora"/>
              </a:rPr>
              <a:t>Let’s travel! </a:t>
            </a:r>
            <a:endParaRPr lang="en-US" sz="8800" b="1" spc="-36" dirty="0">
              <a:solidFill>
                <a:srgbClr val="524C4C"/>
              </a:solidFill>
              <a:latin typeface="Lora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10141970" y="5436727"/>
            <a:ext cx="6675815" cy="615553"/>
          </a:xfrm>
          <a:prstGeom prst="rect">
            <a:avLst/>
          </a:prstGeom>
          <a:solidFill>
            <a:srgbClr val="C0E1E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4400" b="1" spc="17" dirty="0">
                <a:solidFill>
                  <a:schemeClr val="accent5">
                    <a:lumMod val="50000"/>
                  </a:schemeClr>
                </a:solidFill>
                <a:latin typeface="Lora Italics" panose="00000500000000000000"/>
              </a:rPr>
              <a:t>Can you guess the place?</a:t>
            </a:r>
            <a:endParaRPr lang="en-US" sz="4400" b="1" spc="17" dirty="0">
              <a:solidFill>
                <a:schemeClr val="accent5">
                  <a:lumMod val="50000"/>
                </a:schemeClr>
              </a:solidFill>
              <a:latin typeface="Lora Italics" panose="0000050000000000000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0157210" y="3597566"/>
            <a:ext cx="6547803" cy="1482522"/>
          </a:xfrm>
          <a:prstGeom prst="rect">
            <a:avLst/>
          </a:prstGeom>
          <a:solidFill>
            <a:srgbClr val="FAF8F8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en-US" sz="8800" b="1" spc="-36" dirty="0">
                <a:solidFill>
                  <a:srgbClr val="524C4C"/>
                </a:solidFill>
                <a:latin typeface="Lora"/>
              </a:rPr>
              <a:t>Let’s go to</a:t>
            </a:r>
            <a:endParaRPr lang="en-US" sz="8800" b="1" spc="-36" dirty="0">
              <a:solidFill>
                <a:srgbClr val="524C4C"/>
              </a:solidFill>
              <a:latin typeface="Lora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0157210" y="5585038"/>
            <a:ext cx="6734085" cy="693973"/>
          </a:xfrm>
          <a:prstGeom prst="rect">
            <a:avLst/>
          </a:prstGeom>
          <a:solidFill>
            <a:srgbClr val="FAF8F8"/>
          </a:soli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7200" b="1" spc="17" dirty="0">
                <a:solidFill>
                  <a:schemeClr val="accent5">
                    <a:lumMod val="50000"/>
                  </a:schemeClr>
                </a:solidFill>
                <a:latin typeface="Lora Italics" panose="00000500000000000000"/>
              </a:rPr>
              <a:t>the Himalayas!</a:t>
            </a:r>
            <a:endParaRPr lang="en-US" sz="7200" b="1" spc="17" dirty="0">
              <a:solidFill>
                <a:schemeClr val="accent5">
                  <a:lumMod val="50000"/>
                </a:schemeClr>
              </a:solidFill>
              <a:latin typeface="Lora Italic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 rot="-5400000">
            <a:off x="-2147460" y="7327790"/>
            <a:ext cx="6390419" cy="381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20" name="Rectangle: Rounded Corners 19"/>
          <p:cNvSpPr/>
          <p:nvPr/>
        </p:nvSpPr>
        <p:spPr>
          <a:xfrm>
            <a:off x="3276600" y="1257300"/>
            <a:ext cx="11734800" cy="1219200"/>
          </a:xfrm>
          <a:prstGeom prst="round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Do you know anything about the Himalayas? 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276600" y="3350895"/>
            <a:ext cx="11734800" cy="1601470"/>
          </a:xfrm>
          <a:prstGeom prst="round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Before we travel to a place that we don’t know, what should we do?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Arrow: Down 21"/>
          <p:cNvSpPr/>
          <p:nvPr/>
        </p:nvSpPr>
        <p:spPr>
          <a:xfrm>
            <a:off x="8534401" y="5365116"/>
            <a:ext cx="1219198" cy="160147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53677" y="7545050"/>
            <a:ext cx="93806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accent5">
                    <a:lumMod val="50000"/>
                  </a:schemeClr>
                </a:solidFill>
              </a:rPr>
              <a:t>Read a travel guide </a:t>
            </a:r>
            <a:endParaRPr lang="en-US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2440" y="467938"/>
            <a:ext cx="176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3. Read the travel guide entry.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39" y="1878340"/>
            <a:ext cx="9437709" cy="8065760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0058400" y="4305300"/>
          <a:ext cx="7917565" cy="4953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016"/>
                <a:gridCol w="3803549"/>
              </a:tblGrid>
              <a:tr h="7846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MUSTN’T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 anchor="ctr"/>
                </a:tc>
              </a:tr>
              <a:tr h="41683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0058400" y="1943100"/>
            <a:ext cx="7557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cs typeface="Arial" panose="020B0604020202020204" pitchFamily="34" charset="0"/>
              </a:rPr>
              <a:t>2 minutes </a:t>
            </a:r>
            <a:endParaRPr lang="en-US" sz="3600" dirty="0"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cs typeface="Arial" panose="020B0604020202020204" pitchFamily="34" charset="0"/>
              </a:rPr>
              <a:t>Make a list of things you </a:t>
            </a:r>
            <a:r>
              <a:rPr 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must</a:t>
            </a:r>
            <a:r>
              <a:rPr lang="en-US" sz="3600" dirty="0">
                <a:cs typeface="Arial" panose="020B0604020202020204" pitchFamily="34" charset="0"/>
              </a:rPr>
              <a:t> and </a:t>
            </a:r>
            <a:r>
              <a:rPr 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mustn’t do</a:t>
            </a:r>
            <a:r>
              <a:rPr lang="en-US" sz="3600" dirty="0">
                <a:cs typeface="Arial" panose="020B0604020202020204" pitchFamily="34" charset="0"/>
              </a:rPr>
              <a:t>.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83382" y="523639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before you visit the area 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83382" y="619050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in a group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83382" y="6781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only the necessary things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83382" y="779957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the right clothes 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354656" y="5236398"/>
            <a:ext cx="346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alone 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54656" y="6190505"/>
            <a:ext cx="346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litter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54655" y="6997243"/>
            <a:ext cx="362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shorts or T-shirts!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2440" y="467938"/>
            <a:ext cx="1767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4. Make a list of the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to the Himalayas. Add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mustn’t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" y="1943099"/>
            <a:ext cx="9248618" cy="7605463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0058400" y="1791377"/>
          <a:ext cx="7924800" cy="43427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7775"/>
                <a:gridCol w="3807025"/>
              </a:tblGrid>
              <a:tr h="6879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MUSTN’T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 anchor="ctr"/>
                </a:tc>
              </a:tr>
              <a:tr h="36547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125200" y="258397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compass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87600" y="258397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bicycle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2 MINUTE TIMER - COUNTDOWN TIM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11000" y="7581900"/>
            <a:ext cx="4495800" cy="25269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50830" y="6788348"/>
            <a:ext cx="721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Type your answers in the chat box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0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2440" y="467938"/>
            <a:ext cx="1767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4. Make a list of the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to the Himalayas. Add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mustn’t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2135011"/>
            <a:ext cx="8503920" cy="6993072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9015730" y="2625090"/>
          <a:ext cx="8510270" cy="70846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22140"/>
                <a:gridCol w="4088130"/>
              </a:tblGrid>
              <a:tr h="11226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 BRING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MUSTN’T BRING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 anchor="ctr"/>
                </a:tc>
              </a:tr>
              <a:tr h="59620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20400" y="4000500"/>
            <a:ext cx="27603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compass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35200" y="4000619"/>
            <a:ext cx="1889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bicycle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0" y="1409700"/>
            <a:ext cx="72161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answers</a:t>
            </a:r>
            <a:endParaRPr lang="en-US" sz="6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0430" y="4914900"/>
            <a:ext cx="512508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backpack, painkillers, map, plaster, sleeping bag, tent, waterproof coat, torch </a:t>
            </a:r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76020" y="5067359"/>
            <a:ext cx="37604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T-shirts </a:t>
            </a:r>
            <a:endParaRPr lang="en-US" sz="6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shorts </a:t>
            </a:r>
            <a:endParaRPr lang="en-US" sz="6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 </a:t>
            </a:r>
            <a:endParaRPr lang="en-US" sz="6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6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1943</Words>
  <Application>WPS Presentation</Application>
  <PresentationFormat>Custom</PresentationFormat>
  <Paragraphs>135</Paragraphs>
  <Slides>11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Lora Bold</vt:lpstr>
      <vt:lpstr>Lora Italics</vt:lpstr>
      <vt:lpstr>Lora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HIEN PHAM</cp:lastModifiedBy>
  <cp:revision>10</cp:revision>
  <dcterms:created xsi:type="dcterms:W3CDTF">2006-08-16T00:00:00Z</dcterms:created>
  <dcterms:modified xsi:type="dcterms:W3CDTF">2023-12-01T02:41:11Z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482790BC64D54D118048C6307AB7345E_12</vt:lpwstr>
  </property>
  <property fmtid="{D5CDD505-2E9C-101B-9397-08002B2CF9AE}" pid="3" name="KSOProductBuildVer">
    <vt:lpwstr>1033-12.2.0.13306</vt:lpwstr>
  </property>
</Properties>
</file>