
<file path=[Content_Types].xml><?xml version="1.0" encoding="utf-8"?>
<Types xmlns="http://schemas.openxmlformats.org/package/2006/content-types">
  <Default Extension="wav" ContentType="audio/x-wav"/>
  <Default Extension="png" ContentType="image/png"/>
  <Default Extension="wdp" ContentType="image/vnd.ms-photo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4"/>
  </p:notesMasterIdLst>
  <p:sldIdLst>
    <p:sldId id="256" r:id="rId3"/>
    <p:sldId id="264" r:id="rId5"/>
    <p:sldId id="258" r:id="rId6"/>
    <p:sldId id="259" r:id="rId7"/>
    <p:sldId id="257" r:id="rId8"/>
    <p:sldId id="288" r:id="rId9"/>
    <p:sldId id="265" r:id="rId10"/>
    <p:sldId id="289" r:id="rId11"/>
    <p:sldId id="293" r:id="rId12"/>
    <p:sldId id="291" r:id="rId13"/>
    <p:sldId id="294" r:id="rId14"/>
    <p:sldId id="295" r:id="rId15"/>
    <p:sldId id="260" r:id="rId16"/>
    <p:sldId id="269" r:id="rId17"/>
  </p:sldIdLst>
  <p:sldSz cx="9144000" cy="5143500" type="screen16x9"/>
  <p:notesSz cx="6858000" cy="9144000"/>
  <p:embeddedFontLst>
    <p:embeddedFont>
      <p:font typeface="Nunito Black"/>
      <p:bold r:id="rId21"/>
    </p:embeddedFont>
    <p:embeddedFont>
      <p:font typeface="Nunito"/>
      <p:regular r:id="rId22"/>
    </p:embeddedFont>
    <p:embeddedFont>
      <p:font typeface="Montserrat" panose="00000500000000000000"/>
      <p:regular r:id="rId23"/>
    </p:embeddedFont>
    <p:embeddedFont>
      <p:font typeface="Karla"/>
      <p:regular r:id="rId24"/>
    </p:embeddedFont>
    <p:embeddedFont>
      <p:font typeface="Nunito" pitchFamily="2" charset="0"/>
      <p:regular r:id="rId25"/>
    </p:embeddedFont>
    <p:embeddedFont>
      <p:font typeface="Nunito Black" pitchFamily="2" charset="0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6"/>
    <a:srgbClr val="E3CED6"/>
    <a:srgbClr val="F2E8EC"/>
    <a:srgbClr val="000000"/>
    <a:srgbClr val="75D4FF"/>
    <a:srgbClr val="E94876"/>
    <a:srgbClr val="FDDB74"/>
    <a:srgbClr val="1C3953"/>
    <a:srgbClr val="FFEFBF"/>
    <a:srgbClr val="FFE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8f9231e11a_0_19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8f9231e11a_0_19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8f9231e11a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8f9231e11a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8f9231e11a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8f9231e11a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f9231e11a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f9231e11a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8f9231e11a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8f9231e11a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8f9231e11a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8f9231e11a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8f9231e11a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8f9231e11a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/>
          <a:srcRect l="19892" t="22194" r="10333" b="17397"/>
          <a:stretch>
            <a:fillRect/>
          </a:stretch>
        </p:blipFill>
        <p:spPr>
          <a:xfrm>
            <a:off x="-103775" y="417275"/>
            <a:ext cx="6030123" cy="347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/>
          <a:srcRect l="16351" t="44029" r="42229" b="7130"/>
          <a:stretch>
            <a:fillRect/>
          </a:stretch>
        </p:blipFill>
        <p:spPr>
          <a:xfrm>
            <a:off x="6997200" y="-108325"/>
            <a:ext cx="2222999" cy="193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/>
          <a:srcRect l="-17257" t="20186" r="39205" b="56466"/>
          <a:stretch>
            <a:fillRect/>
          </a:stretch>
        </p:blipFill>
        <p:spPr>
          <a:xfrm flipH="1">
            <a:off x="1" y="4070675"/>
            <a:ext cx="3539899" cy="107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35500" y="684900"/>
            <a:ext cx="4263600" cy="15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10500" y="2110800"/>
            <a:ext cx="3253500" cy="9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2200">
                <a:latin typeface="Nunito"/>
                <a:ea typeface="Nunito"/>
                <a:cs typeface="Nunito"/>
                <a:sym typeface="Nuni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4"/>
          <p:cNvPicPr preferRelativeResize="0"/>
          <p:nvPr/>
        </p:nvPicPr>
        <p:blipFill rotWithShape="1">
          <a:blip r:embed="rId2"/>
          <a:srcRect l="12957" t="17518" r="10689" b="16475"/>
          <a:stretch>
            <a:fillRect/>
          </a:stretch>
        </p:blipFill>
        <p:spPr>
          <a:xfrm flipH="1">
            <a:off x="5292335" y="1142950"/>
            <a:ext cx="4471926" cy="456219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4"/>
          <p:cNvSpPr txBox="1">
            <a:spLocks noGrp="1"/>
          </p:cNvSpPr>
          <p:nvPr>
            <p:ph type="title"/>
          </p:nvPr>
        </p:nvSpPr>
        <p:spPr>
          <a:xfrm>
            <a:off x="2775338" y="2970637"/>
            <a:ext cx="2765700" cy="2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70" name="Google Shape;170;p24"/>
          <p:cNvSpPr txBox="1">
            <a:spLocks noGrp="1"/>
          </p:cNvSpPr>
          <p:nvPr>
            <p:ph type="subTitle" idx="1"/>
          </p:nvPr>
        </p:nvSpPr>
        <p:spPr>
          <a:xfrm>
            <a:off x="2775338" y="3170525"/>
            <a:ext cx="213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71" name="Google Shape;171;p24"/>
          <p:cNvSpPr txBox="1">
            <a:spLocks noGrp="1"/>
          </p:cNvSpPr>
          <p:nvPr>
            <p:ph type="title" idx="2"/>
          </p:nvPr>
        </p:nvSpPr>
        <p:spPr>
          <a:xfrm>
            <a:off x="2775338" y="2012886"/>
            <a:ext cx="2765700" cy="2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72" name="Google Shape;172;p24"/>
          <p:cNvSpPr txBox="1">
            <a:spLocks noGrp="1"/>
          </p:cNvSpPr>
          <p:nvPr>
            <p:ph type="subTitle" idx="3"/>
          </p:nvPr>
        </p:nvSpPr>
        <p:spPr>
          <a:xfrm>
            <a:off x="2775338" y="2213228"/>
            <a:ext cx="213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73" name="Google Shape;173;p24"/>
          <p:cNvSpPr txBox="1">
            <a:spLocks noGrp="1"/>
          </p:cNvSpPr>
          <p:nvPr>
            <p:ph type="title" idx="4"/>
          </p:nvPr>
        </p:nvSpPr>
        <p:spPr>
          <a:xfrm>
            <a:off x="2775338" y="1050350"/>
            <a:ext cx="2765700" cy="2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74" name="Google Shape;174;p24"/>
          <p:cNvSpPr txBox="1">
            <a:spLocks noGrp="1"/>
          </p:cNvSpPr>
          <p:nvPr>
            <p:ph type="subTitle" idx="5"/>
          </p:nvPr>
        </p:nvSpPr>
        <p:spPr>
          <a:xfrm>
            <a:off x="2775338" y="1248825"/>
            <a:ext cx="213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75" name="Google Shape;175;p24"/>
          <p:cNvSpPr txBox="1">
            <a:spLocks noGrp="1"/>
          </p:cNvSpPr>
          <p:nvPr>
            <p:ph type="title" idx="6"/>
          </p:nvPr>
        </p:nvSpPr>
        <p:spPr>
          <a:xfrm>
            <a:off x="2775338" y="3934025"/>
            <a:ext cx="2765700" cy="2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76" name="Google Shape;176;p24"/>
          <p:cNvSpPr txBox="1">
            <a:spLocks noGrp="1"/>
          </p:cNvSpPr>
          <p:nvPr>
            <p:ph type="subTitle" idx="7"/>
          </p:nvPr>
        </p:nvSpPr>
        <p:spPr>
          <a:xfrm>
            <a:off x="2775338" y="4135450"/>
            <a:ext cx="213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77" name="Google Shape;177;p24"/>
          <p:cNvSpPr txBox="1">
            <a:spLocks noGrp="1"/>
          </p:cNvSpPr>
          <p:nvPr>
            <p:ph type="title" idx="8" hasCustomPrompt="1"/>
          </p:nvPr>
        </p:nvSpPr>
        <p:spPr>
          <a:xfrm>
            <a:off x="1796250" y="1136650"/>
            <a:ext cx="117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200" b="1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8" name="Google Shape;178;p24"/>
          <p:cNvSpPr txBox="1">
            <a:spLocks noGrp="1"/>
          </p:cNvSpPr>
          <p:nvPr>
            <p:ph type="title" idx="9" hasCustomPrompt="1"/>
          </p:nvPr>
        </p:nvSpPr>
        <p:spPr>
          <a:xfrm>
            <a:off x="1796250" y="2097000"/>
            <a:ext cx="117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200" b="1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9" name="Google Shape;179;p24"/>
          <p:cNvSpPr txBox="1">
            <a:spLocks noGrp="1"/>
          </p:cNvSpPr>
          <p:nvPr>
            <p:ph type="title" idx="13" hasCustomPrompt="1"/>
          </p:nvPr>
        </p:nvSpPr>
        <p:spPr>
          <a:xfrm>
            <a:off x="1796250" y="4056125"/>
            <a:ext cx="117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200" b="1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0" name="Google Shape;180;p24"/>
          <p:cNvSpPr txBox="1">
            <a:spLocks noGrp="1"/>
          </p:cNvSpPr>
          <p:nvPr>
            <p:ph type="title" idx="14" hasCustomPrompt="1"/>
          </p:nvPr>
        </p:nvSpPr>
        <p:spPr>
          <a:xfrm>
            <a:off x="1796250" y="3097475"/>
            <a:ext cx="117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200" b="1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pic>
        <p:nvPicPr>
          <p:cNvPr id="181" name="Google Shape;181;p24"/>
          <p:cNvPicPr preferRelativeResize="0"/>
          <p:nvPr/>
        </p:nvPicPr>
        <p:blipFill rotWithShape="1">
          <a:blip r:embed="rId3"/>
          <a:srcRect l="7147" t="26592" r="40375" b="53912"/>
          <a:stretch>
            <a:fillRect/>
          </a:stretch>
        </p:blipFill>
        <p:spPr>
          <a:xfrm rot="5400000" flipH="1">
            <a:off x="-2185600" y="2092075"/>
            <a:ext cx="5997150" cy="162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4"/>
          <p:cNvPicPr preferRelativeResize="0"/>
          <p:nvPr/>
        </p:nvPicPr>
        <p:blipFill rotWithShape="1">
          <a:blip r:embed="rId4"/>
          <a:srcRect l="26360" t="63994" r="19019" b="8780"/>
          <a:stretch>
            <a:fillRect/>
          </a:stretch>
        </p:blipFill>
        <p:spPr>
          <a:xfrm flipH="1">
            <a:off x="7742575" y="-76200"/>
            <a:ext cx="1475036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4"/>
          <p:cNvSpPr txBox="1">
            <a:spLocks noGrp="1"/>
          </p:cNvSpPr>
          <p:nvPr>
            <p:ph type="title" idx="15"/>
          </p:nvPr>
        </p:nvSpPr>
        <p:spPr>
          <a:xfrm>
            <a:off x="1711400" y="400259"/>
            <a:ext cx="6789300" cy="7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points">
  <p:cSld name="TITLE_AND_BODY_2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>
            <a:spLocks noGrp="1"/>
          </p:cNvSpPr>
          <p:nvPr>
            <p:ph type="body" idx="1"/>
          </p:nvPr>
        </p:nvSpPr>
        <p:spPr>
          <a:xfrm>
            <a:off x="713850" y="1115375"/>
            <a:ext cx="7575000" cy="35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Karla"/>
              <a:buAutoNum type="arabicPeriod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alphaLcPeriod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romanLcPeriod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arabicPeriod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alphaLcPeriod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romanLcPeriod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arabicPeriod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alphaLcPeriod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romanLcPeriod"/>
              <a:defRPr/>
            </a:lvl9pPr>
          </a:lstStyle>
          <a:p/>
        </p:txBody>
      </p:sp>
      <p:pic>
        <p:nvPicPr>
          <p:cNvPr id="186" name="Google Shape;186;p25"/>
          <p:cNvPicPr preferRelativeResize="0"/>
          <p:nvPr/>
        </p:nvPicPr>
        <p:blipFill rotWithShape="1">
          <a:blip r:embed="rId2"/>
          <a:srcRect l="42256" t="45359" r="26713" b="17910"/>
          <a:stretch>
            <a:fillRect/>
          </a:stretch>
        </p:blipFill>
        <p:spPr>
          <a:xfrm>
            <a:off x="-63697" y="-90750"/>
            <a:ext cx="984276" cy="7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5"/>
          <p:cNvPicPr preferRelativeResize="0"/>
          <p:nvPr/>
        </p:nvPicPr>
        <p:blipFill rotWithShape="1">
          <a:blip r:embed="rId3"/>
          <a:srcRect l="10937" t="61417" r="22493" b="9634"/>
          <a:stretch>
            <a:fillRect/>
          </a:stretch>
        </p:blipFill>
        <p:spPr>
          <a:xfrm rot="5400000" flipH="1">
            <a:off x="5722125" y="1781675"/>
            <a:ext cx="5361900" cy="155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5"/>
          <p:cNvPicPr preferRelativeResize="0"/>
          <p:nvPr/>
        </p:nvPicPr>
        <p:blipFill rotWithShape="1">
          <a:blip r:embed="rId4"/>
          <a:srcRect l="14284" t="17956" r="33238" b="65115"/>
          <a:stretch>
            <a:fillRect/>
          </a:stretch>
        </p:blipFill>
        <p:spPr>
          <a:xfrm flipH="1">
            <a:off x="-94146" y="4027475"/>
            <a:ext cx="4024598" cy="118872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5"/>
          <p:cNvSpPr txBox="1">
            <a:spLocks noGrp="1"/>
          </p:cNvSpPr>
          <p:nvPr>
            <p:ph type="title"/>
          </p:nvPr>
        </p:nvSpPr>
        <p:spPr>
          <a:xfrm>
            <a:off x="625050" y="474750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2"/>
          <a:srcRect l="26360" t="56747" r="19019" b="16027"/>
          <a:stretch>
            <a:fillRect/>
          </a:stretch>
        </p:blipFill>
        <p:spPr>
          <a:xfrm>
            <a:off x="-51550" y="-93525"/>
            <a:ext cx="2496699" cy="82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 rotWithShape="1">
          <a:blip r:embed="rId3"/>
          <a:srcRect l="-13721" t="17716" r="35669" b="58936"/>
          <a:stretch>
            <a:fillRect/>
          </a:stretch>
        </p:blipFill>
        <p:spPr>
          <a:xfrm>
            <a:off x="4742052" y="3809425"/>
            <a:ext cx="4401948" cy="133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2691750" y="2500550"/>
            <a:ext cx="3760500" cy="4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2824350" y="2983550"/>
            <a:ext cx="3495300" cy="4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9" name="Google Shape;19;p3"/>
          <p:cNvSpPr txBox="1">
            <a:spLocks noGrp="1"/>
          </p:cNvSpPr>
          <p:nvPr>
            <p:ph type="title" idx="3" hasCustomPrompt="1"/>
          </p:nvPr>
        </p:nvSpPr>
        <p:spPr>
          <a:xfrm>
            <a:off x="3716100" y="1438175"/>
            <a:ext cx="1711800" cy="133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pic>
        <p:nvPicPr>
          <p:cNvPr id="20" name="Google Shape;20;p3"/>
          <p:cNvPicPr preferRelativeResize="0"/>
          <p:nvPr/>
        </p:nvPicPr>
        <p:blipFill rotWithShape="1">
          <a:blip r:embed="rId4"/>
          <a:srcRect l="10994" t="22428" r="42022" b="52517"/>
          <a:stretch>
            <a:fillRect/>
          </a:stretch>
        </p:blipFill>
        <p:spPr>
          <a:xfrm flipH="1">
            <a:off x="-51551" y="3723825"/>
            <a:ext cx="2282376" cy="151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/>
          <a:srcRect l="21550" t="24564" r="9178" b="37655"/>
          <a:stretch>
            <a:fillRect/>
          </a:stretch>
        </p:blipFill>
        <p:spPr>
          <a:xfrm flipH="1">
            <a:off x="5361599" y="4150926"/>
            <a:ext cx="3782401" cy="992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/>
          <a:srcRect l="10668" t="23532" r="36854" b="59539"/>
          <a:stretch>
            <a:fillRect/>
          </a:stretch>
        </p:blipFill>
        <p:spPr>
          <a:xfrm rot="10800000" flipH="1">
            <a:off x="4236612" y="0"/>
            <a:ext cx="4959624" cy="146490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5353825" y="2332475"/>
            <a:ext cx="3043800" cy="14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pic>
        <p:nvPicPr>
          <p:cNvPr id="25" name="Google Shape;25;p4"/>
          <p:cNvPicPr preferRelativeResize="0"/>
          <p:nvPr/>
        </p:nvPicPr>
        <p:blipFill rotWithShape="1">
          <a:blip r:embed="rId4"/>
          <a:srcRect l="26360" t="56747" r="19019" b="16027"/>
          <a:stretch>
            <a:fillRect/>
          </a:stretch>
        </p:blipFill>
        <p:spPr>
          <a:xfrm>
            <a:off x="-51550" y="-93525"/>
            <a:ext cx="1204276" cy="46757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625050" y="474750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7"/>
          <p:cNvPicPr preferRelativeResize="0"/>
          <p:nvPr/>
        </p:nvPicPr>
        <p:blipFill rotWithShape="1">
          <a:blip r:embed="rId2"/>
          <a:srcRect l="33879" t="27479" r="9447" b="20790"/>
          <a:stretch>
            <a:fillRect/>
          </a:stretch>
        </p:blipFill>
        <p:spPr>
          <a:xfrm rot="10800000" flipH="1">
            <a:off x="-69875" y="3621950"/>
            <a:ext cx="2648349" cy="16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7"/>
          <p:cNvPicPr preferRelativeResize="0"/>
          <p:nvPr/>
        </p:nvPicPr>
        <p:blipFill rotWithShape="1">
          <a:blip r:embed="rId3"/>
          <a:srcRect l="8932" t="21508" r="35552" b="58641"/>
          <a:stretch>
            <a:fillRect/>
          </a:stretch>
        </p:blipFill>
        <p:spPr>
          <a:xfrm>
            <a:off x="4105900" y="4398800"/>
            <a:ext cx="5038101" cy="74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7"/>
          <p:cNvPicPr preferRelativeResize="0"/>
          <p:nvPr/>
        </p:nvPicPr>
        <p:blipFill rotWithShape="1">
          <a:blip r:embed="rId4"/>
          <a:srcRect l="19137" t="50256" r="50686" b="13553"/>
          <a:stretch>
            <a:fillRect/>
          </a:stretch>
        </p:blipFill>
        <p:spPr>
          <a:xfrm>
            <a:off x="7761650" y="0"/>
            <a:ext cx="1382349" cy="74469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4160125" y="1936375"/>
            <a:ext cx="3780300" cy="22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FF5AA9"/>
              </a:buClr>
              <a:buSzPts val="1400"/>
              <a:buFont typeface="Montserrat" panose="000005000000000000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 panose="00000500000000000000"/>
              <a:buChar char="○"/>
              <a:defRPr sz="12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 panose="00000500000000000000"/>
              <a:buChar char="■"/>
              <a:defRPr sz="12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 panose="00000500000000000000"/>
              <a:buChar char="●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 panose="00000500000000000000"/>
              <a:buChar char="○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 panose="00000500000000000000"/>
              <a:buChar char="■"/>
              <a:defRPr sz="12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 panose="00000500000000000000"/>
              <a:buChar char="●"/>
              <a:defRPr sz="12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 panose="00000500000000000000"/>
              <a:buChar char="○"/>
              <a:defRPr sz="12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 panose="00000500000000000000"/>
              <a:buChar char="■"/>
              <a:defRPr sz="1200"/>
            </a:lvl9pPr>
          </a:lstStyle>
          <a:p/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625050" y="474750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9"/>
          <p:cNvPicPr preferRelativeResize="0"/>
          <p:nvPr/>
        </p:nvPicPr>
        <p:blipFill rotWithShape="1">
          <a:blip r:embed="rId2"/>
          <a:srcRect l="26033" t="22426" r="9445" b="27593"/>
          <a:stretch>
            <a:fillRect/>
          </a:stretch>
        </p:blipFill>
        <p:spPr>
          <a:xfrm rot="10800000">
            <a:off x="6227250" y="-147375"/>
            <a:ext cx="3015024" cy="155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 rotWithShape="1">
          <a:blip r:embed="rId3"/>
          <a:srcRect l="16583" t="17103" r="34754" b="63045"/>
          <a:stretch>
            <a:fillRect/>
          </a:stretch>
        </p:blipFill>
        <p:spPr>
          <a:xfrm>
            <a:off x="2266025" y="3988425"/>
            <a:ext cx="6849573" cy="115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 rotWithShape="1">
          <a:blip r:embed="rId4"/>
          <a:srcRect l="21168" t="63809" r="48655" b="10338"/>
          <a:stretch>
            <a:fillRect/>
          </a:stretch>
        </p:blipFill>
        <p:spPr>
          <a:xfrm rot="10800000">
            <a:off x="-128549" y="4611525"/>
            <a:ext cx="1382349" cy="53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9"/>
          <p:cNvSpPr txBox="1">
            <a:spLocks noGrp="1"/>
          </p:cNvSpPr>
          <p:nvPr>
            <p:ph type="subTitle" idx="1"/>
          </p:nvPr>
        </p:nvSpPr>
        <p:spPr>
          <a:xfrm>
            <a:off x="713700" y="2110750"/>
            <a:ext cx="4045200" cy="10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8" name="Google Shape;58;p9"/>
          <p:cNvSpPr txBox="1">
            <a:spLocks noGrp="1"/>
          </p:cNvSpPr>
          <p:nvPr>
            <p:ph type="body" idx="2"/>
          </p:nvPr>
        </p:nvSpPr>
        <p:spPr>
          <a:xfrm>
            <a:off x="561300" y="3173050"/>
            <a:ext cx="3488400" cy="10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9"/>
          <p:cNvSpPr txBox="1">
            <a:spLocks noGrp="1"/>
          </p:cNvSpPr>
          <p:nvPr>
            <p:ph type="title" hasCustomPrompt="1"/>
          </p:nvPr>
        </p:nvSpPr>
        <p:spPr>
          <a:xfrm>
            <a:off x="713700" y="872100"/>
            <a:ext cx="2740200" cy="143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2">
  <p:cSld name="CUSTOM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3"/>
          <p:cNvPicPr preferRelativeResize="0"/>
          <p:nvPr/>
        </p:nvPicPr>
        <p:blipFill rotWithShape="1">
          <a:blip r:embed="rId2"/>
          <a:srcRect l="26360" t="56747" r="19019" b="16027"/>
          <a:stretch>
            <a:fillRect/>
          </a:stretch>
        </p:blipFill>
        <p:spPr>
          <a:xfrm>
            <a:off x="7550100" y="0"/>
            <a:ext cx="2496699" cy="82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 rotWithShape="1">
          <a:blip r:embed="rId3"/>
          <a:srcRect l="-15602" t="17716" r="37550" b="58936"/>
          <a:stretch>
            <a:fillRect/>
          </a:stretch>
        </p:blipFill>
        <p:spPr>
          <a:xfrm rot="5400000" flipH="1">
            <a:off x="-1057350" y="1057350"/>
            <a:ext cx="3034250" cy="91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 rotWithShape="1">
          <a:blip r:embed="rId3"/>
          <a:srcRect l="16583" t="17103" r="34754" b="63045"/>
          <a:stretch>
            <a:fillRect/>
          </a:stretch>
        </p:blipFill>
        <p:spPr>
          <a:xfrm>
            <a:off x="2294425" y="3067625"/>
            <a:ext cx="6849573" cy="20758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3"/>
          <p:cNvSpPr txBox="1">
            <a:spLocks noGrp="1"/>
          </p:cNvSpPr>
          <p:nvPr>
            <p:ph type="title"/>
          </p:nvPr>
        </p:nvSpPr>
        <p:spPr>
          <a:xfrm>
            <a:off x="1084238" y="2444913"/>
            <a:ext cx="37605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7" name="Google Shape;77;p13"/>
          <p:cNvSpPr txBox="1">
            <a:spLocks noGrp="1"/>
          </p:cNvSpPr>
          <p:nvPr>
            <p:ph type="title" idx="2"/>
          </p:nvPr>
        </p:nvSpPr>
        <p:spPr>
          <a:xfrm>
            <a:off x="1243463" y="2982392"/>
            <a:ext cx="3495300" cy="4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8" name="Google Shape;78;p13"/>
          <p:cNvSpPr txBox="1">
            <a:spLocks noGrp="1"/>
          </p:cNvSpPr>
          <p:nvPr>
            <p:ph type="title" idx="3" hasCustomPrompt="1"/>
          </p:nvPr>
        </p:nvSpPr>
        <p:spPr>
          <a:xfrm>
            <a:off x="2108600" y="1386987"/>
            <a:ext cx="17118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3">
  <p:cSld name="TITLE_AND_BODY_1_2_1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/>
          <p:cNvPicPr preferRelativeResize="0"/>
          <p:nvPr/>
        </p:nvPicPr>
        <p:blipFill rotWithShape="1">
          <a:blip r:embed="rId2"/>
          <a:srcRect l="26360" t="56747" r="19019" b="16027"/>
          <a:stretch>
            <a:fillRect/>
          </a:stretch>
        </p:blipFill>
        <p:spPr>
          <a:xfrm flipH="1">
            <a:off x="-531375" y="0"/>
            <a:ext cx="2058650" cy="68062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>
            <a:spLocks noGrp="1"/>
          </p:cNvSpPr>
          <p:nvPr>
            <p:ph type="title" hasCustomPrompt="1"/>
          </p:nvPr>
        </p:nvSpPr>
        <p:spPr>
          <a:xfrm>
            <a:off x="5850525" y="1488636"/>
            <a:ext cx="19077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5" name="Google Shape;125;p19"/>
          <p:cNvSpPr txBox="1">
            <a:spLocks noGrp="1"/>
          </p:cNvSpPr>
          <p:nvPr>
            <p:ph type="title" idx="2"/>
          </p:nvPr>
        </p:nvSpPr>
        <p:spPr>
          <a:xfrm>
            <a:off x="4939575" y="2463495"/>
            <a:ext cx="3729600" cy="5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6" name="Google Shape;126;p19"/>
          <p:cNvSpPr txBox="1">
            <a:spLocks noGrp="1"/>
          </p:cNvSpPr>
          <p:nvPr>
            <p:ph type="subTitle" idx="1"/>
          </p:nvPr>
        </p:nvSpPr>
        <p:spPr>
          <a:xfrm>
            <a:off x="5417325" y="2857447"/>
            <a:ext cx="2774100" cy="6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pic>
        <p:nvPicPr>
          <p:cNvPr id="127" name="Google Shape;127;p19"/>
          <p:cNvPicPr preferRelativeResize="0"/>
          <p:nvPr/>
        </p:nvPicPr>
        <p:blipFill rotWithShape="1">
          <a:blip r:embed="rId3"/>
          <a:srcRect l="16582" t="28172" r="43886" b="63046"/>
          <a:stretch>
            <a:fillRect/>
          </a:stretch>
        </p:blipFill>
        <p:spPr>
          <a:xfrm flipH="1">
            <a:off x="-55876" y="3868681"/>
            <a:ext cx="7839151" cy="129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and credits">
  <p:cSld name="ONE_COLUMN_TEXT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3"/>
          <p:cNvPicPr preferRelativeResize="0"/>
          <p:nvPr/>
        </p:nvPicPr>
        <p:blipFill rotWithShape="1">
          <a:blip r:embed="rId2"/>
          <a:srcRect l="16802" t="15152" r="34535" b="64997"/>
          <a:stretch>
            <a:fillRect/>
          </a:stretch>
        </p:blipFill>
        <p:spPr>
          <a:xfrm>
            <a:off x="2294425" y="3988425"/>
            <a:ext cx="6849573" cy="1155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3"/>
          <p:cNvSpPr txBox="1"/>
          <p:nvPr/>
        </p:nvSpPr>
        <p:spPr>
          <a:xfrm>
            <a:off x="4676400" y="3430950"/>
            <a:ext cx="3753900" cy="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1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Slidesgo</a:t>
            </a:r>
            <a:r>
              <a:rPr lang="en-GB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1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Flaticon</a:t>
            </a:r>
            <a:r>
              <a:rPr lang="en-GB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and infographics &amp; images by </a:t>
            </a:r>
            <a:r>
              <a:rPr lang="en-GB" sz="11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/>
              </a:rPr>
              <a:t>Freepik</a:t>
            </a:r>
            <a:r>
              <a:rPr lang="en-GB" sz="11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. </a:t>
            </a:r>
            <a:endParaRPr sz="11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2" name="Google Shape;162;p23"/>
          <p:cNvSpPr txBox="1">
            <a:spLocks noGrp="1"/>
          </p:cNvSpPr>
          <p:nvPr>
            <p:ph type="ctrTitle"/>
          </p:nvPr>
        </p:nvSpPr>
        <p:spPr>
          <a:xfrm flipH="1">
            <a:off x="3915850" y="550750"/>
            <a:ext cx="4555200" cy="101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163" name="Google Shape;163;p23"/>
          <p:cNvSpPr txBox="1">
            <a:spLocks noGrp="1"/>
          </p:cNvSpPr>
          <p:nvPr>
            <p:ph type="subTitle" idx="1"/>
          </p:nvPr>
        </p:nvSpPr>
        <p:spPr>
          <a:xfrm flipH="1">
            <a:off x="5166713" y="1491250"/>
            <a:ext cx="3263400" cy="110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64" name="Google Shape;164;p23"/>
          <p:cNvSpPr txBox="1">
            <a:spLocks noGrp="1"/>
          </p:cNvSpPr>
          <p:nvPr>
            <p:ph type="subTitle" idx="2"/>
          </p:nvPr>
        </p:nvSpPr>
        <p:spPr>
          <a:xfrm>
            <a:off x="4774025" y="4126750"/>
            <a:ext cx="3656100" cy="2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pic>
        <p:nvPicPr>
          <p:cNvPr id="165" name="Google Shape;165;p23"/>
          <p:cNvPicPr preferRelativeResize="0"/>
          <p:nvPr/>
        </p:nvPicPr>
        <p:blipFill rotWithShape="1">
          <a:blip r:embed="rId6"/>
          <a:srcRect l="25130" t="21764" r="9441" b="36510"/>
          <a:stretch>
            <a:fillRect/>
          </a:stretch>
        </p:blipFill>
        <p:spPr>
          <a:xfrm rot="10800000" flipH="1">
            <a:off x="-83300" y="-81999"/>
            <a:ext cx="4100425" cy="129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 rotWithShape="1">
          <a:blip r:embed="rId7"/>
          <a:srcRect l="14679" t="40722" r="46173" b="11221"/>
          <a:stretch>
            <a:fillRect/>
          </a:stretch>
        </p:blipFill>
        <p:spPr>
          <a:xfrm rot="10800000">
            <a:off x="-100149" y="4335799"/>
            <a:ext cx="1464749" cy="80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4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7500" y="550750"/>
            <a:ext cx="70974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Black"/>
              <a:buNone/>
              <a:defRPr sz="30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4775" y="2273150"/>
            <a:ext cx="6828000" cy="2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○"/>
              <a:defRPr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■"/>
              <a:defRPr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○"/>
              <a:defRPr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■"/>
              <a:defRPr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○"/>
              <a:defRPr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■"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20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7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9"/>
          <p:cNvSpPr txBox="1">
            <a:spLocks noGrp="1"/>
          </p:cNvSpPr>
          <p:nvPr>
            <p:ph type="ctrTitle"/>
          </p:nvPr>
        </p:nvSpPr>
        <p:spPr>
          <a:xfrm>
            <a:off x="530765" y="684900"/>
            <a:ext cx="5015595" cy="15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3 </a:t>
            </a:r>
            <a:br>
              <a:rPr lang="en-GB" dirty="0"/>
            </a:br>
            <a:r>
              <a:rPr lang="en-GB" dirty="0"/>
              <a:t>MY FRIENDS</a:t>
            </a:r>
            <a:endParaRPr dirty="0"/>
          </a:p>
        </p:txBody>
      </p:sp>
      <p:sp>
        <p:nvSpPr>
          <p:cNvPr id="204" name="Google Shape;204;p29"/>
          <p:cNvSpPr txBox="1">
            <a:spLocks noGrp="1"/>
          </p:cNvSpPr>
          <p:nvPr>
            <p:ph type="subTitle" idx="1"/>
          </p:nvPr>
        </p:nvSpPr>
        <p:spPr>
          <a:xfrm>
            <a:off x="530765" y="2110800"/>
            <a:ext cx="3661500" cy="460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Lesson 4: Communication</a:t>
            </a:r>
            <a:endParaRPr dirty="0"/>
          </a:p>
        </p:txBody>
      </p:sp>
      <p:pic>
        <p:nvPicPr>
          <p:cNvPr id="205" name="Google Shape;205;p29"/>
          <p:cNvPicPr preferRelativeResize="0"/>
          <p:nvPr/>
        </p:nvPicPr>
        <p:blipFill rotWithShape="1">
          <a:blip r:embed="rId1"/>
          <a:srcRect l="-2994" t="2369" r="4491" b="7880"/>
          <a:stretch>
            <a:fillRect/>
          </a:stretch>
        </p:blipFill>
        <p:spPr>
          <a:xfrm>
            <a:off x="3669100" y="545625"/>
            <a:ext cx="5120324" cy="466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" y="193802"/>
            <a:ext cx="4402951" cy="1377102"/>
          </a:xfrm>
        </p:spPr>
        <p:txBody>
          <a:bodyPr/>
          <a:lstStyle/>
          <a:p>
            <a:r>
              <a:rPr lang="en-US" sz="2400" dirty="0">
                <a:highlight>
                  <a:srgbClr val="F8F8F6"/>
                </a:highlight>
              </a:rPr>
              <a:t>4. Find the personalities of Vinh and John, according to their birth date. </a:t>
            </a:r>
            <a:endParaRPr lang="en-US" sz="2400" dirty="0">
              <a:highlight>
                <a:srgbClr val="F8F8F6"/>
              </a:highlight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402951" y="194310"/>
          <a:ext cx="4592408" cy="47548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50945"/>
                <a:gridCol w="2641463"/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21/3 – 19/4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confident, active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20/4 – 20/5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loving, hard-working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21/5 – 21/6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active,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friendly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22/6 – 22/7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caring,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clever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23/7 – 22/8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confident, creative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23/8 – 22/9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Nunito" pitchFamily="2" charset="0"/>
                        </a:rPr>
                        <a:t>careful,</a:t>
                      </a:r>
                      <a:r>
                        <a:rPr lang="en-US" sz="2000" b="0" baseline="0">
                          <a:latin typeface="Nunito" pitchFamily="2" charset="0"/>
                        </a:rPr>
                        <a:t> hard-working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23/9 – 23/10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creative, friendly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24/10 – 21/11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Nunito" pitchFamily="2" charset="0"/>
                        </a:rPr>
                        <a:t>careful,</a:t>
                      </a:r>
                      <a:r>
                        <a:rPr lang="en-US" sz="2000" b="0" baseline="0">
                          <a:latin typeface="Nunito" pitchFamily="2" charset="0"/>
                        </a:rPr>
                        <a:t> funny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22/11 –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21/12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clever, confident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22/12 – 19/1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careful,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hard-working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20/1 – 18/2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Nunito" pitchFamily="2" charset="0"/>
                        </a:rPr>
                        <a:t>friendly, clever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19/2 – 20/3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kind, creative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"/>
          <a:stretch>
            <a:fillRect/>
          </a:stretch>
        </p:blipFill>
        <p:spPr>
          <a:xfrm>
            <a:off x="233093" y="1446614"/>
            <a:ext cx="1629355" cy="15936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"/>
          <a:stretch>
            <a:fillRect/>
          </a:stretch>
        </p:blipFill>
        <p:spPr>
          <a:xfrm>
            <a:off x="305606" y="3238675"/>
            <a:ext cx="1484327" cy="15936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" y="2985567"/>
            <a:ext cx="2425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highlight>
                  <a:srgbClr val="F8F8F6"/>
                </a:highlight>
                <a:latin typeface="Nunito" pitchFamily="2" charset="0"/>
              </a:rPr>
              <a:t>Vinh (birthday 7/12)</a:t>
            </a:r>
            <a:endParaRPr lang="en-US" sz="1800" b="1" dirty="0">
              <a:highlight>
                <a:srgbClr val="F8F8F6"/>
              </a:highlight>
              <a:latin typeface="Nunit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4798999"/>
            <a:ext cx="2425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highlight>
                  <a:srgbClr val="F8F8F6"/>
                </a:highlight>
                <a:latin typeface="Nunito" pitchFamily="2" charset="0"/>
              </a:rPr>
              <a:t>John (birthday 26/2)</a:t>
            </a:r>
            <a:endParaRPr lang="en-US" sz="1800" b="1" dirty="0">
              <a:highlight>
                <a:srgbClr val="F8F8F6"/>
              </a:highlight>
              <a:latin typeface="Nunito" pitchFamily="2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4402950" y="3362583"/>
          <a:ext cx="4592408" cy="3962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50945"/>
                <a:gridCol w="2641463"/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Nunito" pitchFamily="2" charset="0"/>
                        </a:rPr>
                        <a:t>22/11 –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Nunito" pitchFamily="2" charset="0"/>
                        </a:rPr>
                        <a:t> 21/12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Nunito" pitchFamily="2" charset="0"/>
                        </a:rPr>
                        <a:t>clever, confident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Nunito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4402950" y="4556425"/>
          <a:ext cx="4592408" cy="3962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50945"/>
                <a:gridCol w="2641463"/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Nunito" pitchFamily="2" charset="0"/>
                        </a:rPr>
                        <a:t>19/2 – 20/3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Nunito" pitchFamily="2" charset="0"/>
                      </a:endParaRPr>
                    </a:p>
                  </a:txBody>
                  <a:tcPr>
                    <a:solidFill>
                      <a:srgbClr val="E3CE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Nunito" pitchFamily="2" charset="0"/>
                        </a:rPr>
                        <a:t>kind, creative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Nunito" pitchFamily="2" charset="0"/>
                      </a:endParaRPr>
                    </a:p>
                  </a:txBody>
                  <a:tcPr>
                    <a:solidFill>
                      <a:srgbClr val="E3CED6"/>
                    </a:solidFill>
                  </a:tcPr>
                </a:tc>
              </a:tr>
            </a:tbl>
          </a:graphicData>
        </a:graphic>
      </p:graphicFrame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507" y="1446614"/>
            <a:ext cx="1483329" cy="185017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506" y="3296787"/>
            <a:ext cx="1483329" cy="1808992"/>
          </a:xfrm>
          <a:prstGeom prst="rect">
            <a:avLst/>
          </a:prstGeom>
        </p:spPr>
      </p:pic>
      <p:sp>
        <p:nvSpPr>
          <p:cNvPr id="34" name="Title 2"/>
          <p:cNvSpPr txBox="1"/>
          <p:nvPr/>
        </p:nvSpPr>
        <p:spPr>
          <a:xfrm>
            <a:off x="0" y="289532"/>
            <a:ext cx="4402951" cy="81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Black"/>
              <a:buNone/>
              <a:defRPr sz="2900" b="0" i="0" u="none" strike="noStrike" cap="none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2400" dirty="0">
                <a:highlight>
                  <a:srgbClr val="F8F8F6"/>
                </a:highlight>
              </a:rPr>
              <a:t>Do you think they match the friends in ex 3?</a:t>
            </a:r>
            <a:endParaRPr lang="en-US" sz="2400" dirty="0">
              <a:highlight>
                <a:srgbClr val="F8F8F6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402951" y="194310"/>
          <a:ext cx="4592408" cy="47548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50945"/>
                <a:gridCol w="2641463"/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21/3 – 19/4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confident, active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20/4 – 20/5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loving, hard-working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21/5 – 21/6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active,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friendly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22/6 – 22/7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caring,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clever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23/7 – 22/8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confident, creative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23/8 – 22/9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Nunito" pitchFamily="2" charset="0"/>
                        </a:rPr>
                        <a:t>careful,</a:t>
                      </a:r>
                      <a:r>
                        <a:rPr lang="en-US" sz="2000" b="0" baseline="0">
                          <a:latin typeface="Nunito" pitchFamily="2" charset="0"/>
                        </a:rPr>
                        <a:t> hard-working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23/9 – 23/10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creative, friendly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24/10 – 21/11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Nunito" pitchFamily="2" charset="0"/>
                        </a:rPr>
                        <a:t>careful,</a:t>
                      </a:r>
                      <a:r>
                        <a:rPr lang="en-US" sz="2000" b="0" baseline="0">
                          <a:latin typeface="Nunito" pitchFamily="2" charset="0"/>
                        </a:rPr>
                        <a:t> funny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22/11 –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21/12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clever, confident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22/12 – 19/1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careful,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hard-working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20/1 – 18/2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Nunito" pitchFamily="2" charset="0"/>
                        </a:rPr>
                        <a:t>friendly, clever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19/2 – 20/3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kind, creative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2"/>
          <p:cNvSpPr txBox="1"/>
          <p:nvPr/>
        </p:nvSpPr>
        <p:spPr>
          <a:xfrm>
            <a:off x="0" y="449948"/>
            <a:ext cx="4572000" cy="102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Black"/>
              <a:buNone/>
              <a:defRPr sz="2900" b="0" i="0" u="none" strike="noStrike" cap="none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2400" dirty="0">
                <a:highlight>
                  <a:srgbClr val="F8F8F6"/>
                </a:highlight>
              </a:rPr>
              <a:t>5. Find the personalities according to your birth date.  </a:t>
            </a:r>
            <a:endParaRPr lang="en-US" sz="2400" dirty="0">
              <a:highlight>
                <a:srgbClr val="F8F8F6"/>
              </a:highlight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-1" y="193802"/>
            <a:ext cx="4402951" cy="455422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  <a:highlight>
                  <a:srgbClr val="F8F8F6"/>
                </a:highlight>
              </a:rPr>
              <a:t>WHAT ABOUT YOU? </a:t>
            </a:r>
            <a:endParaRPr lang="en-US" sz="2400" dirty="0">
              <a:solidFill>
                <a:srgbClr val="FF0000"/>
              </a:solidFill>
              <a:highlight>
                <a:srgbClr val="F8F8F6"/>
              </a:highligh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641" y="1334244"/>
            <a:ext cx="4065709" cy="3614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7724" y="1197698"/>
            <a:ext cx="4046220" cy="1900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1" dirty="0">
                <a:solidFill>
                  <a:srgbClr val="FF0000"/>
                </a:solidFill>
                <a:latin typeface="Nunito" pitchFamily="2" charset="0"/>
              </a:rPr>
              <a:t>For example:</a:t>
            </a:r>
            <a:endParaRPr lang="en-US" sz="2000" b="1" i="1" dirty="0">
              <a:solidFill>
                <a:srgbClr val="FF0000"/>
              </a:solidFill>
              <a:latin typeface="Nunito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Nunito" pitchFamily="2" charset="0"/>
              </a:rPr>
              <a:t>My birthday is </a:t>
            </a:r>
            <a:r>
              <a:rPr lang="en-US" sz="2000" dirty="0">
                <a:latin typeface="Nunito" pitchFamily="2" charset="0"/>
              </a:rPr>
              <a:t>…</a:t>
            </a:r>
            <a:endParaRPr lang="en-US" sz="2000" dirty="0">
              <a:latin typeface="Nunito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Nunito" pitchFamily="2" charset="0"/>
              </a:rPr>
              <a:t>It’s true that </a:t>
            </a:r>
            <a:r>
              <a:rPr lang="en-US" sz="2000" dirty="0">
                <a:latin typeface="Nunito" pitchFamily="2" charset="0"/>
              </a:rPr>
              <a:t>…</a:t>
            </a:r>
            <a:endParaRPr lang="en-US" sz="2000" dirty="0">
              <a:latin typeface="Nunito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Nunito" pitchFamily="2" charset="0"/>
              </a:rPr>
              <a:t>It isn’t true that </a:t>
            </a:r>
            <a:r>
              <a:rPr lang="en-US" sz="2000" dirty="0">
                <a:latin typeface="Nunito" pitchFamily="2" charset="0"/>
              </a:rPr>
              <a:t>…</a:t>
            </a:r>
            <a:endParaRPr lang="en-US" sz="2000" dirty="0">
              <a:latin typeface="Nunito" pitchFamily="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402951" y="194310"/>
          <a:ext cx="4592408" cy="47548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50945"/>
                <a:gridCol w="2641463"/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21/3 – 19/4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confident, active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20/4 – 20/5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loving, hard-working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21/5 – 21/6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active,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friendly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22/6 – 22/7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caring,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clever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23/7 – 22/8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confident, creative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23/8 – 22/9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Nunito" pitchFamily="2" charset="0"/>
                        </a:rPr>
                        <a:t>careful,</a:t>
                      </a:r>
                      <a:r>
                        <a:rPr lang="en-US" sz="2000" b="0" baseline="0">
                          <a:latin typeface="Nunito" pitchFamily="2" charset="0"/>
                        </a:rPr>
                        <a:t> hard-working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23/9 – 23/10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creative, friendly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24/10 – 21/11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Nunito" pitchFamily="2" charset="0"/>
                        </a:rPr>
                        <a:t>careful,</a:t>
                      </a:r>
                      <a:r>
                        <a:rPr lang="en-US" sz="2000" b="0" baseline="0">
                          <a:latin typeface="Nunito" pitchFamily="2" charset="0"/>
                        </a:rPr>
                        <a:t> funny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22/11 –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21/12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clever, confident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22/12 – 19/1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careful,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hard-working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20/1 – 18/2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Nunito" pitchFamily="2" charset="0"/>
                        </a:rPr>
                        <a:t>friendly, clever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19/2 – 20/3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kind, creative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itle 2"/>
          <p:cNvSpPr txBox="1"/>
          <p:nvPr/>
        </p:nvSpPr>
        <p:spPr>
          <a:xfrm>
            <a:off x="0" y="449948"/>
            <a:ext cx="4572000" cy="102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Black"/>
              <a:buNone/>
              <a:defRPr sz="2900" b="0" i="0" u="none" strike="noStrike" cap="none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2400" dirty="0">
                <a:highlight>
                  <a:srgbClr val="F8F8F6"/>
                </a:highlight>
              </a:rPr>
              <a:t>In 3 minutes, share your opinion with your group.</a:t>
            </a:r>
            <a:endParaRPr lang="en-US" sz="2400" dirty="0">
              <a:highlight>
                <a:srgbClr val="F8F8F6"/>
              </a:highlight>
            </a:endParaRP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-1" y="193802"/>
            <a:ext cx="4402951" cy="455422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  <a:highlight>
                  <a:srgbClr val="F8F8F6"/>
                </a:highlight>
              </a:rPr>
              <a:t>WHAT ABOUT YOU? </a:t>
            </a:r>
            <a:endParaRPr lang="en-US" sz="2400" dirty="0">
              <a:solidFill>
                <a:srgbClr val="FF0000"/>
              </a:solidFill>
              <a:highlight>
                <a:srgbClr val="F8F8F6"/>
              </a:highlight>
            </a:endParaRPr>
          </a:p>
        </p:txBody>
      </p:sp>
      <p:pic>
        <p:nvPicPr>
          <p:cNvPr id="9" name="3 Minute Tim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11483" y="3098218"/>
            <a:ext cx="3290617" cy="18509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50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"/>
          <p:cNvSpPr txBox="1">
            <a:spLocks noGrp="1"/>
          </p:cNvSpPr>
          <p:nvPr>
            <p:ph type="title"/>
          </p:nvPr>
        </p:nvSpPr>
        <p:spPr>
          <a:xfrm>
            <a:off x="4572000" y="465885"/>
            <a:ext cx="218145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Wrap-up</a:t>
            </a:r>
            <a:endParaRPr dirty="0"/>
          </a:p>
        </p:txBody>
      </p:sp>
      <p:pic>
        <p:nvPicPr>
          <p:cNvPr id="249" name="Google Shape;249;p33"/>
          <p:cNvPicPr preferRelativeResize="0"/>
          <p:nvPr/>
        </p:nvPicPr>
        <p:blipFill rotWithShape="1">
          <a:blip r:embed="rId1"/>
          <a:srcRect l="11919" t="16621" r="13258" b="3659"/>
          <a:stretch>
            <a:fillRect/>
          </a:stretch>
        </p:blipFill>
        <p:spPr>
          <a:xfrm>
            <a:off x="33383" y="752235"/>
            <a:ext cx="4399832" cy="3128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6;p31"/>
          <p:cNvPicPr preferRelativeResize="0"/>
          <p:nvPr/>
        </p:nvPicPr>
        <p:blipFill rotWithShape="1">
          <a:blip r:embed="rId2"/>
          <a:srcRect l="10995" t="22427" r="9443" b="20792"/>
          <a:stretch>
            <a:fillRect/>
          </a:stretch>
        </p:blipFill>
        <p:spPr>
          <a:xfrm>
            <a:off x="4601186" y="1938657"/>
            <a:ext cx="1096802" cy="62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17;p31"/>
          <p:cNvPicPr preferRelativeResize="0"/>
          <p:nvPr/>
        </p:nvPicPr>
        <p:blipFill rotWithShape="1">
          <a:blip r:embed="rId2"/>
          <a:srcRect l="10995" t="22427" r="9443" b="20792"/>
          <a:stretch>
            <a:fillRect/>
          </a:stretch>
        </p:blipFill>
        <p:spPr>
          <a:xfrm>
            <a:off x="4710786" y="2963741"/>
            <a:ext cx="1096802" cy="62598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26;p31"/>
          <p:cNvSpPr txBox="1"/>
          <p:nvPr/>
        </p:nvSpPr>
        <p:spPr>
          <a:xfrm>
            <a:off x="5689873" y="1840914"/>
            <a:ext cx="315444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2000" dirty="0">
                <a:latin typeface="Nunito" pitchFamily="2" charset="0"/>
              </a:rPr>
              <a:t>Asked about appearance and personality</a:t>
            </a:r>
            <a:endParaRPr lang="en-US" sz="2000" dirty="0">
              <a:latin typeface="Nunito" pitchFamily="2" charset="0"/>
            </a:endParaRPr>
          </a:p>
        </p:txBody>
      </p:sp>
      <p:sp>
        <p:nvSpPr>
          <p:cNvPr id="5" name="Google Shape;229;p31"/>
          <p:cNvSpPr txBox="1"/>
          <p:nvPr/>
        </p:nvSpPr>
        <p:spPr>
          <a:xfrm>
            <a:off x="4710786" y="1954532"/>
            <a:ext cx="117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GB" sz="2800" dirty="0">
                <a:latin typeface="Nunito Black" pitchFamily="2" charset="0"/>
              </a:rPr>
              <a:t>01</a:t>
            </a:r>
            <a:endParaRPr lang="en-GB" sz="2800" dirty="0">
              <a:latin typeface="Nunito Black" pitchFamily="2" charset="0"/>
            </a:endParaRPr>
          </a:p>
        </p:txBody>
      </p:sp>
      <p:sp>
        <p:nvSpPr>
          <p:cNvPr id="6" name="Google Shape;230;p31"/>
          <p:cNvSpPr txBox="1"/>
          <p:nvPr/>
        </p:nvSpPr>
        <p:spPr>
          <a:xfrm>
            <a:off x="4820386" y="2971682"/>
            <a:ext cx="117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GB" sz="2800" b="1" dirty="0">
                <a:latin typeface="Nunito Black" pitchFamily="2" charset="0"/>
              </a:rPr>
              <a:t>02</a:t>
            </a:r>
            <a:endParaRPr lang="en-GB" sz="2800" b="1" dirty="0">
              <a:latin typeface="Nunito Black" pitchFamily="2" charset="0"/>
            </a:endParaRPr>
          </a:p>
        </p:txBody>
      </p:sp>
      <p:sp>
        <p:nvSpPr>
          <p:cNvPr id="7" name="Google Shape;239;p32"/>
          <p:cNvSpPr txBox="1"/>
          <p:nvPr/>
        </p:nvSpPr>
        <p:spPr>
          <a:xfrm>
            <a:off x="4572000" y="1246386"/>
            <a:ext cx="4471109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Black"/>
              <a:buNone/>
              <a:defRPr sz="1800" b="0" i="0" u="none" strike="noStrike" cap="none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2400" b="1" dirty="0">
                <a:latin typeface="Nunito" pitchFamily="2" charset="0"/>
              </a:rPr>
              <a:t>In this lesson, students have:</a:t>
            </a:r>
            <a:endParaRPr lang="en-US" sz="2400" b="1" dirty="0">
              <a:latin typeface="Nunito" pitchFamily="2" charset="0"/>
            </a:endParaRPr>
          </a:p>
        </p:txBody>
      </p:sp>
      <p:sp>
        <p:nvSpPr>
          <p:cNvPr id="8" name="Google Shape;226;p31"/>
          <p:cNvSpPr txBox="1"/>
          <p:nvPr/>
        </p:nvSpPr>
        <p:spPr>
          <a:xfrm>
            <a:off x="5662727" y="2737547"/>
            <a:ext cx="3447890" cy="1419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2000" dirty="0">
                <a:latin typeface="Nunito" pitchFamily="2" charset="0"/>
              </a:rPr>
              <a:t>Compared the differences between the personalities according to the birth date and the real personalities </a:t>
            </a:r>
            <a:endParaRPr lang="en-US" sz="2000" dirty="0">
              <a:latin typeface="Nunito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42"/>
          <p:cNvPicPr preferRelativeResize="0"/>
          <p:nvPr/>
        </p:nvPicPr>
        <p:blipFill rotWithShape="1">
          <a:blip r:embed="rId1"/>
          <a:srcRect l="10322" t="15648" r="10330" b="15655"/>
          <a:stretch>
            <a:fillRect/>
          </a:stretch>
        </p:blipFill>
        <p:spPr>
          <a:xfrm>
            <a:off x="4825750" y="960951"/>
            <a:ext cx="4032449" cy="2343724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2"/>
          <p:cNvSpPr txBox="1">
            <a:spLocks noGrp="1"/>
          </p:cNvSpPr>
          <p:nvPr>
            <p:ph type="title" idx="2"/>
          </p:nvPr>
        </p:nvSpPr>
        <p:spPr>
          <a:xfrm>
            <a:off x="4939575" y="960951"/>
            <a:ext cx="4032448" cy="26800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dirty="0"/>
              <a:t>Thanks for your attention!</a:t>
            </a:r>
            <a:endParaRPr sz="6000" dirty="0"/>
          </a:p>
        </p:txBody>
      </p:sp>
      <p:pic>
        <p:nvPicPr>
          <p:cNvPr id="457" name="Google Shape;457;p42"/>
          <p:cNvPicPr preferRelativeResize="0"/>
          <p:nvPr/>
        </p:nvPicPr>
        <p:blipFill rotWithShape="1">
          <a:blip r:embed="rId2"/>
          <a:srcRect t="5999" r="5562" b="11471"/>
          <a:stretch>
            <a:fillRect/>
          </a:stretch>
        </p:blipFill>
        <p:spPr>
          <a:xfrm>
            <a:off x="415725" y="850575"/>
            <a:ext cx="4410026" cy="3853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7"/>
          <p:cNvSpPr txBox="1">
            <a:spLocks noGrp="1"/>
          </p:cNvSpPr>
          <p:nvPr>
            <p:ph type="body" idx="1"/>
          </p:nvPr>
        </p:nvSpPr>
        <p:spPr>
          <a:xfrm>
            <a:off x="611089" y="290498"/>
            <a:ext cx="6480745" cy="374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In 2 mins, look around the class and write the names.</a:t>
            </a:r>
            <a:endParaRPr lang="en-US" sz="2000" dirty="0">
              <a:solidFill>
                <a:schemeClr val="dk1"/>
              </a:solidFill>
            </a:endParaRPr>
          </a:p>
        </p:txBody>
      </p:sp>
      <p:sp>
        <p:nvSpPr>
          <p:cNvPr id="338" name="Google Shape;338;p37"/>
          <p:cNvSpPr txBox="1">
            <a:spLocks noGrp="1"/>
          </p:cNvSpPr>
          <p:nvPr>
            <p:ph type="title"/>
          </p:nvPr>
        </p:nvSpPr>
        <p:spPr>
          <a:xfrm>
            <a:off x="2809838" y="850025"/>
            <a:ext cx="388412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Find someone who</a:t>
            </a:r>
            <a:endParaRPr dirty="0"/>
          </a:p>
        </p:txBody>
      </p:sp>
      <p:pic>
        <p:nvPicPr>
          <p:cNvPr id="339" name="Google Shape;339;p37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825192" y="1045797"/>
            <a:ext cx="1708524" cy="32432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38;p37"/>
          <p:cNvSpPr txBox="1"/>
          <p:nvPr/>
        </p:nvSpPr>
        <p:spPr>
          <a:xfrm>
            <a:off x="2951814" y="1330593"/>
            <a:ext cx="2876614" cy="324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Black"/>
              <a:buNone/>
              <a:defRPr sz="2900" b="0" i="0" u="none" strike="noStrike" cap="none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>
                <a:latin typeface="Nunito" pitchFamily="2" charset="0"/>
              </a:rPr>
              <a:t>.......... has curly hair.</a:t>
            </a:r>
            <a:endParaRPr lang="en-US" sz="2000" dirty="0">
              <a:latin typeface="Nunito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Nunito" pitchFamily="2" charset="0"/>
              </a:rPr>
              <a:t>……….. wears glasses.</a:t>
            </a:r>
            <a:endParaRPr lang="en-US" sz="2000" dirty="0">
              <a:latin typeface="Nunito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Nunito" pitchFamily="2" charset="0"/>
              </a:rPr>
              <a:t>……….. is very tall.</a:t>
            </a:r>
            <a:endParaRPr lang="en-US" sz="2000" dirty="0">
              <a:latin typeface="Nunito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Nunito" pitchFamily="2" charset="0"/>
              </a:rPr>
              <a:t>……….. is handsome.</a:t>
            </a:r>
            <a:endParaRPr lang="en-US" sz="2000" dirty="0">
              <a:latin typeface="Nunito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Nunito" pitchFamily="2" charset="0"/>
              </a:rPr>
              <a:t>……….. is creative.</a:t>
            </a:r>
            <a:endParaRPr lang="en-US" sz="2000" dirty="0">
              <a:latin typeface="Nunito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Nunito" pitchFamily="2" charset="0"/>
              </a:rPr>
              <a:t>………..is hard-working.</a:t>
            </a:r>
            <a:endParaRPr lang="en-US" sz="2000" dirty="0">
              <a:latin typeface="Nunito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Nunito" pitchFamily="2" charset="0"/>
              </a:rPr>
              <a:t>……….. is talkative.</a:t>
            </a:r>
            <a:endParaRPr lang="en-US" sz="2000" dirty="0">
              <a:latin typeface="Nunito" pitchFamily="2" charset="0"/>
            </a:endParaRPr>
          </a:p>
        </p:txBody>
      </p:sp>
      <p:pic>
        <p:nvPicPr>
          <p:cNvPr id="3" name="2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38593" y="1793462"/>
            <a:ext cx="2767244" cy="1556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1"/>
          <p:cNvPicPr preferRelativeResize="0"/>
          <p:nvPr/>
        </p:nvPicPr>
        <p:blipFill rotWithShape="1">
          <a:blip r:embed="rId1"/>
          <a:srcRect l="10995" t="22427" r="9443" b="20792"/>
          <a:stretch>
            <a:fillRect/>
          </a:stretch>
        </p:blipFill>
        <p:spPr>
          <a:xfrm>
            <a:off x="1686650" y="1938657"/>
            <a:ext cx="1096802" cy="62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1"/>
          <p:cNvPicPr preferRelativeResize="0"/>
          <p:nvPr/>
        </p:nvPicPr>
        <p:blipFill rotWithShape="1">
          <a:blip r:embed="rId1"/>
          <a:srcRect l="10995" t="22427" r="9443" b="20792"/>
          <a:stretch>
            <a:fillRect/>
          </a:stretch>
        </p:blipFill>
        <p:spPr>
          <a:xfrm>
            <a:off x="1686650" y="2963741"/>
            <a:ext cx="1096802" cy="62598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1"/>
          <p:cNvSpPr txBox="1">
            <a:spLocks noGrp="1"/>
          </p:cNvSpPr>
          <p:nvPr>
            <p:ph type="title" idx="15"/>
          </p:nvPr>
        </p:nvSpPr>
        <p:spPr>
          <a:xfrm>
            <a:off x="1711400" y="573995"/>
            <a:ext cx="6789300" cy="6259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OBJECTIVES</a:t>
            </a:r>
            <a:endParaRPr sz="3600" dirty="0"/>
          </a:p>
        </p:txBody>
      </p:sp>
      <p:sp>
        <p:nvSpPr>
          <p:cNvPr id="226" name="Google Shape;226;p31"/>
          <p:cNvSpPr txBox="1">
            <a:spLocks noGrp="1"/>
          </p:cNvSpPr>
          <p:nvPr>
            <p:ph type="subTitle" idx="5"/>
          </p:nvPr>
        </p:nvSpPr>
        <p:spPr>
          <a:xfrm>
            <a:off x="2775338" y="1949349"/>
            <a:ext cx="572536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Ask about appearance and personality</a:t>
            </a:r>
            <a:endParaRPr lang="en-US" sz="2000" dirty="0"/>
          </a:p>
        </p:txBody>
      </p:sp>
      <p:sp>
        <p:nvSpPr>
          <p:cNvPr id="229" name="Google Shape;229;p31"/>
          <p:cNvSpPr txBox="1">
            <a:spLocks noGrp="1"/>
          </p:cNvSpPr>
          <p:nvPr>
            <p:ph type="title" idx="8"/>
          </p:nvPr>
        </p:nvSpPr>
        <p:spPr>
          <a:xfrm>
            <a:off x="1796250" y="1954532"/>
            <a:ext cx="117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sp>
        <p:nvSpPr>
          <p:cNvPr id="230" name="Google Shape;230;p31"/>
          <p:cNvSpPr txBox="1">
            <a:spLocks noGrp="1"/>
          </p:cNvSpPr>
          <p:nvPr>
            <p:ph type="title" idx="9"/>
          </p:nvPr>
        </p:nvSpPr>
        <p:spPr>
          <a:xfrm>
            <a:off x="1796250" y="2971682"/>
            <a:ext cx="117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 lang="en-GB"/>
          </a:p>
        </p:txBody>
      </p:sp>
      <p:sp>
        <p:nvSpPr>
          <p:cNvPr id="14" name="Google Shape;239;p32"/>
          <p:cNvSpPr txBox="1"/>
          <p:nvPr/>
        </p:nvSpPr>
        <p:spPr>
          <a:xfrm>
            <a:off x="1610750" y="1246386"/>
            <a:ext cx="7286362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Black"/>
              <a:buNone/>
              <a:defRPr sz="1800" b="0" i="0" u="none" strike="noStrike" cap="none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2400" dirty="0">
                <a:latin typeface="Nunito Black" pitchFamily="2" charset="0"/>
              </a:rPr>
              <a:t>After this lesson, students will be able to:</a:t>
            </a:r>
            <a:endParaRPr lang="en-US" sz="2400" dirty="0">
              <a:latin typeface="Nunito Black" pitchFamily="2" charset="0"/>
            </a:endParaRPr>
          </a:p>
        </p:txBody>
      </p:sp>
      <p:sp>
        <p:nvSpPr>
          <p:cNvPr id="21" name="Google Shape;226;p31"/>
          <p:cNvSpPr txBox="1"/>
          <p:nvPr/>
        </p:nvSpPr>
        <p:spPr>
          <a:xfrm>
            <a:off x="2775338" y="2946044"/>
            <a:ext cx="5463406" cy="1086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2000" dirty="0"/>
              <a:t>Compare the differences between the personalities according to the birth date and the real personalities 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2"/>
          <p:cNvPicPr preferRelativeResize="0"/>
          <p:nvPr/>
        </p:nvPicPr>
        <p:blipFill rotWithShape="1">
          <a:blip r:embed="rId1"/>
          <a:srcRect l="10322" t="15648" r="10330" b="15655"/>
          <a:stretch>
            <a:fillRect/>
          </a:stretch>
        </p:blipFill>
        <p:spPr>
          <a:xfrm>
            <a:off x="2691750" y="792225"/>
            <a:ext cx="4032449" cy="2343724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2"/>
          <p:cNvSpPr txBox="1">
            <a:spLocks noGrp="1"/>
          </p:cNvSpPr>
          <p:nvPr>
            <p:ph type="title"/>
          </p:nvPr>
        </p:nvSpPr>
        <p:spPr>
          <a:xfrm>
            <a:off x="2691750" y="2772275"/>
            <a:ext cx="3760500" cy="4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Everyday English</a:t>
            </a:r>
            <a:endParaRPr sz="3200" dirty="0"/>
          </a:p>
        </p:txBody>
      </p:sp>
      <p:sp>
        <p:nvSpPr>
          <p:cNvPr id="240" name="Google Shape;240;p32"/>
          <p:cNvSpPr txBox="1">
            <a:spLocks noGrp="1"/>
          </p:cNvSpPr>
          <p:nvPr>
            <p:ph type="title" idx="3"/>
          </p:nvPr>
        </p:nvSpPr>
        <p:spPr>
          <a:xfrm>
            <a:off x="3716100" y="1438175"/>
            <a:ext cx="1711800" cy="133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pic>
        <p:nvPicPr>
          <p:cNvPr id="241" name="Google Shape;241;p32"/>
          <p:cNvPicPr preferRelativeResize="0"/>
          <p:nvPr/>
        </p:nvPicPr>
        <p:blipFill rotWithShape="1">
          <a:blip r:embed="rId2"/>
          <a:srcRect l="-2214" t="-4438" r="-2224"/>
          <a:stretch>
            <a:fillRect/>
          </a:stretch>
        </p:blipFill>
        <p:spPr>
          <a:xfrm>
            <a:off x="385100" y="550779"/>
            <a:ext cx="2022011" cy="411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673225" y="639837"/>
            <a:ext cx="2022000" cy="4111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0"/>
          <p:cNvSpPr txBox="1">
            <a:spLocks noGrp="1"/>
          </p:cNvSpPr>
          <p:nvPr>
            <p:ph type="body" idx="1"/>
          </p:nvPr>
        </p:nvSpPr>
        <p:spPr>
          <a:xfrm>
            <a:off x="333129" y="1190492"/>
            <a:ext cx="3858150" cy="34272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…</a:t>
            </a:r>
            <a:endParaRPr lang="en-US" sz="1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</a:rPr>
              <a:t>Linda: </a:t>
            </a:r>
            <a:r>
              <a:rPr lang="en-US" sz="1800" dirty="0">
                <a:solidFill>
                  <a:schemeClr val="dk1"/>
                </a:solidFill>
                <a:highlight>
                  <a:srgbClr val="FDDB74"/>
                </a:highlight>
              </a:rPr>
              <a:t>What does your best friend look like?</a:t>
            </a:r>
            <a:endParaRPr lang="en-US" sz="1800" dirty="0">
              <a:solidFill>
                <a:schemeClr val="dk1"/>
              </a:solidFill>
              <a:highlight>
                <a:srgbClr val="FDDB74"/>
              </a:highlight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</a:rPr>
              <a:t>Mi: </a:t>
            </a:r>
            <a:r>
              <a:rPr lang="en-US" sz="1800" dirty="0">
                <a:solidFill>
                  <a:schemeClr val="dk1"/>
                </a:solidFill>
              </a:rPr>
              <a:t>She’s short with long black hair. She has bright brown eyes.</a:t>
            </a:r>
            <a:endParaRPr lang="en-US" sz="1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</a:rPr>
              <a:t>Linda: </a:t>
            </a:r>
            <a:r>
              <a:rPr lang="en-US" sz="1800" dirty="0">
                <a:solidFill>
                  <a:schemeClr val="dk1"/>
                </a:solidFill>
                <a:highlight>
                  <a:srgbClr val="FDDB74"/>
                </a:highlight>
              </a:rPr>
              <a:t>What’s she like?</a:t>
            </a:r>
            <a:endParaRPr lang="en-US" sz="1800" dirty="0">
              <a:solidFill>
                <a:schemeClr val="dk1"/>
              </a:solidFill>
              <a:highlight>
                <a:srgbClr val="FDDB74"/>
              </a:highlight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</a:rPr>
              <a:t>Mi: </a:t>
            </a:r>
            <a:r>
              <a:rPr lang="en-US" sz="1800" dirty="0">
                <a:solidFill>
                  <a:schemeClr val="dk1"/>
                </a:solidFill>
              </a:rPr>
              <a:t>She’s very kind and creative.</a:t>
            </a:r>
            <a:endParaRPr lang="en-US" sz="1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…</a:t>
            </a:r>
            <a:endParaRPr lang="en-US" sz="1800" dirty="0">
              <a:solidFill>
                <a:schemeClr val="dk1"/>
              </a:solidFill>
            </a:endParaRPr>
          </a:p>
        </p:txBody>
      </p:sp>
      <p:pic>
        <p:nvPicPr>
          <p:cNvPr id="1032" name="Picture 8" descr="Two friends talking Vectors &amp; Illustrations for Free Download | Freepik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954" b="90508" l="1500" r="92350">
                        <a14:foregroundMark x1="21700" y1="23910" x2="26200" y2="75577"/>
                        <a14:foregroundMark x1="16300" y1="35146" x2="18500" y2="63879"/>
                        <a14:foregroundMark x1="18500" y1="63879" x2="18800" y2="64854"/>
                        <a14:foregroundMark x1="9150" y1="45716" x2="14850" y2="62032"/>
                        <a14:foregroundMark x1="89400" y1="58081" x2="92350" y2="68240"/>
                        <a14:foregroundMark x1="16050" y1="33915" x2="5050" y2="49513"/>
                        <a14:foregroundMark x1="67600" y1="25244" x2="73400" y2="77219"/>
                        <a14:foregroundMark x1="73400" y1="77219" x2="73300" y2="76809"/>
                        <a14:foregroundMark x1="72750" y1="30528" x2="79100" y2="72755"/>
                        <a14:foregroundMark x1="69850" y1="73166" x2="70700" y2="82658"/>
                        <a14:foregroundMark x1="70700" y1="82658" x2="79750" y2="83940"/>
                        <a14:foregroundMark x1="79750" y1="83940" x2="81100" y2="82914"/>
                        <a14:foregroundMark x1="78850" y1="73268" x2="82150" y2="82504"/>
                        <a14:foregroundMark x1="82150" y1="82504" x2="82150" y2="82658"/>
                        <a14:foregroundMark x1="23700" y1="90508" x2="23700" y2="90508"/>
                        <a14:foregroundMark x1="25400" y1="90251" x2="25400" y2="90251"/>
                        <a14:foregroundMark x1="67850" y1="70703" x2="67950" y2="85069"/>
                        <a14:foregroundMark x1="67950" y1="85069" x2="77750" y2="86916"/>
                        <a14:foregroundMark x1="77750" y1="86916" x2="86350" y2="83530"/>
                        <a14:foregroundMark x1="86350" y1="83530" x2="85300" y2="79682"/>
                        <a14:foregroundMark x1="72750" y1="19959" x2="81100" y2="34479"/>
                        <a14:foregroundMark x1="81100" y1="34479" x2="81100" y2="34479"/>
                        <a14:foregroundMark x1="1500" y1="47460" x2="1500" y2="47460"/>
                        <a14:foregroundMark x1="1500" y1="47460" x2="1500" y2="47460"/>
                        <a14:foregroundMark x1="1700" y1="47665" x2="2300" y2="47871"/>
                        <a14:foregroundMark x1="61550" y1="29554" x2="65050" y2="40534"/>
                        <a14:foregroundMark x1="23850" y1="18420" x2="25250" y2="33145"/>
                        <a14:foregroundMark x1="73050" y1="26629" x2="76500" y2="36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681" b="7952"/>
          <a:stretch>
            <a:fillRect/>
          </a:stretch>
        </p:blipFill>
        <p:spPr bwMode="auto">
          <a:xfrm>
            <a:off x="5191033" y="1139012"/>
            <a:ext cx="3350902" cy="262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ản sao của B1_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9312" y="881419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19324" y="3822467"/>
            <a:ext cx="814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E94876"/>
                </a:solidFill>
              </a:rPr>
              <a:t>Linda</a:t>
            </a:r>
            <a:endParaRPr lang="en-US" sz="1800" b="1" dirty="0">
              <a:solidFill>
                <a:srgbClr val="E9487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69613" y="3822467"/>
            <a:ext cx="814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E94876"/>
                </a:solidFill>
              </a:rPr>
              <a:t>Mi</a:t>
            </a:r>
            <a:endParaRPr lang="en-US" sz="1800" b="1" dirty="0">
              <a:solidFill>
                <a:srgbClr val="E94876"/>
              </a:solidFill>
            </a:endParaRPr>
          </a:p>
        </p:txBody>
      </p:sp>
      <p:sp>
        <p:nvSpPr>
          <p:cNvPr id="5" name="Arrow: Down 4"/>
          <p:cNvSpPr/>
          <p:nvPr/>
        </p:nvSpPr>
        <p:spPr>
          <a:xfrm rot="16200000">
            <a:off x="1538821" y="2195633"/>
            <a:ext cx="202425" cy="258266"/>
          </a:xfrm>
          <a:prstGeom prst="downArrow">
            <a:avLst/>
          </a:prstGeom>
          <a:solidFill>
            <a:srgbClr val="75D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/>
          <p:cNvSpPr/>
          <p:nvPr/>
        </p:nvSpPr>
        <p:spPr>
          <a:xfrm>
            <a:off x="1845947" y="2153751"/>
            <a:ext cx="2558003" cy="342030"/>
          </a:xfrm>
          <a:prstGeom prst="roundRect">
            <a:avLst/>
          </a:prstGeom>
          <a:solidFill>
            <a:srgbClr val="75D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Nunito" pitchFamily="2" charset="0"/>
              </a:rPr>
              <a:t>Ask for appearance</a:t>
            </a:r>
            <a:endParaRPr lang="en-US" sz="1800" b="1" dirty="0">
              <a:latin typeface="Nunito" pitchFamily="2" charset="0"/>
            </a:endParaRPr>
          </a:p>
        </p:txBody>
      </p:sp>
      <p:sp>
        <p:nvSpPr>
          <p:cNvPr id="7" name="Arrow: Down 6"/>
          <p:cNvSpPr/>
          <p:nvPr/>
        </p:nvSpPr>
        <p:spPr>
          <a:xfrm rot="16200000">
            <a:off x="2920779" y="3463054"/>
            <a:ext cx="202425" cy="258266"/>
          </a:xfrm>
          <a:prstGeom prst="downArrow">
            <a:avLst/>
          </a:prstGeom>
          <a:solidFill>
            <a:srgbClr val="75D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/>
          <p:cNvSpPr/>
          <p:nvPr/>
        </p:nvSpPr>
        <p:spPr>
          <a:xfrm>
            <a:off x="3227906" y="3421172"/>
            <a:ext cx="2291418" cy="342030"/>
          </a:xfrm>
          <a:prstGeom prst="roundRect">
            <a:avLst/>
          </a:prstGeom>
          <a:solidFill>
            <a:srgbClr val="75D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Nunito" pitchFamily="2" charset="0"/>
              </a:rPr>
              <a:t>Ask for personality</a:t>
            </a:r>
            <a:endParaRPr lang="en-US" sz="1800" b="1" dirty="0">
              <a:latin typeface="Nunito" pitchFamily="2" charset="0"/>
            </a:endParaRPr>
          </a:p>
        </p:txBody>
      </p:sp>
      <p:sp>
        <p:nvSpPr>
          <p:cNvPr id="10" name="Google Shape;210;p30"/>
          <p:cNvSpPr txBox="1"/>
          <p:nvPr/>
        </p:nvSpPr>
        <p:spPr>
          <a:xfrm>
            <a:off x="625050" y="261258"/>
            <a:ext cx="8281625" cy="767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Black"/>
              <a:buNone/>
              <a:defRPr sz="2900" b="0" i="0" u="none" strike="noStrike" cap="none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2400" dirty="0"/>
              <a:t>1. Listen and read the dialogue between Linda and Mi. Pay attention to the </a:t>
            </a:r>
            <a:r>
              <a:rPr lang="en-US" sz="2400" dirty="0">
                <a:highlight>
                  <a:srgbClr val="FDDB74"/>
                </a:highlight>
              </a:rPr>
              <a:t>highlighted</a:t>
            </a:r>
            <a:r>
              <a:rPr lang="en-US" sz="2400" dirty="0"/>
              <a:t>.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0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1" grpId="0" uiExpand="1" build="p"/>
      <p:bldP spid="3" grpId="0"/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1;p30"/>
          <p:cNvSpPr txBox="1">
            <a:spLocks noGrp="1"/>
          </p:cNvSpPr>
          <p:nvPr>
            <p:ph type="body" idx="1"/>
          </p:nvPr>
        </p:nvSpPr>
        <p:spPr>
          <a:xfrm>
            <a:off x="333129" y="1688957"/>
            <a:ext cx="3416680" cy="6546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What does your best friend look like?</a:t>
            </a:r>
            <a:endParaRPr lang="en-US" sz="2000" dirty="0">
              <a:solidFill>
                <a:schemeClr val="dk1"/>
              </a:solidFill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424401" y="1346927"/>
            <a:ext cx="2558003" cy="342030"/>
          </a:xfrm>
          <a:prstGeom prst="roundRect">
            <a:avLst/>
          </a:prstGeom>
          <a:solidFill>
            <a:srgbClr val="75D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Nunito" pitchFamily="2" charset="0"/>
              </a:rPr>
              <a:t>Ask for appearance</a:t>
            </a:r>
            <a:endParaRPr lang="en-US" sz="2000" b="1" dirty="0">
              <a:latin typeface="Nunito" pitchFamily="2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424400" y="2981405"/>
            <a:ext cx="2558003" cy="342030"/>
          </a:xfrm>
          <a:prstGeom prst="roundRect">
            <a:avLst/>
          </a:prstGeom>
          <a:solidFill>
            <a:srgbClr val="75D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Nunito" pitchFamily="2" charset="0"/>
              </a:rPr>
              <a:t>Ask for personality</a:t>
            </a:r>
            <a:endParaRPr lang="en-US" sz="2000" b="1" dirty="0">
              <a:latin typeface="Nunito" pitchFamily="2" charset="0"/>
            </a:endParaRPr>
          </a:p>
        </p:txBody>
      </p:sp>
      <p:sp>
        <p:nvSpPr>
          <p:cNvPr id="10" name="Google Shape;211;p30"/>
          <p:cNvSpPr txBox="1"/>
          <p:nvPr/>
        </p:nvSpPr>
        <p:spPr>
          <a:xfrm>
            <a:off x="333129" y="3323435"/>
            <a:ext cx="2809508" cy="649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Karla"/>
              <a:buAutoNum type="arabicPeriod"/>
              <a:defRPr sz="12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alphaLcPeriod"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romanLcPeriod"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arabicPeriod"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alphaLcPeriod"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romanLcPeriod"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arabicPeriod"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alphaLcPeriod"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 panose="02000000000000000000"/>
              <a:buAutoNum type="romanLcPeriod"/>
              <a:defRPr sz="1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50000"/>
              </a:lnSpc>
              <a:buFont typeface="Karla"/>
              <a:buNone/>
            </a:pPr>
            <a:r>
              <a:rPr lang="en-US" sz="2000" dirty="0">
                <a:solidFill>
                  <a:schemeClr val="dk1"/>
                </a:solidFill>
              </a:rPr>
              <a:t>What’s he/ she like?</a:t>
            </a:r>
            <a:endParaRPr lang="en-US" sz="2000" dirty="0">
              <a:solidFill>
                <a:schemeClr val="dk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" r="3486"/>
          <a:stretch>
            <a:fillRect/>
          </a:stretch>
        </p:blipFill>
        <p:spPr bwMode="auto">
          <a:xfrm>
            <a:off x="3636308" y="1029075"/>
            <a:ext cx="4776695" cy="342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210;p30"/>
          <p:cNvSpPr txBox="1"/>
          <p:nvPr/>
        </p:nvSpPr>
        <p:spPr>
          <a:xfrm>
            <a:off x="625050" y="261258"/>
            <a:ext cx="8281625" cy="767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Black"/>
              <a:buNone/>
              <a:defRPr sz="2900" b="0" i="0" u="none" strike="noStrike" cap="none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2400" dirty="0"/>
              <a:t>2. In pair, ask and answer about best friends using the 2 questions.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38"/>
          <p:cNvPicPr preferRelativeResize="0"/>
          <p:nvPr/>
        </p:nvPicPr>
        <p:blipFill rotWithShape="1">
          <a:blip r:embed="rId1"/>
          <a:srcRect l="10322" t="15648" r="10330" b="15655"/>
          <a:stretch>
            <a:fillRect/>
          </a:stretch>
        </p:blipFill>
        <p:spPr>
          <a:xfrm>
            <a:off x="1051100" y="776712"/>
            <a:ext cx="4032449" cy="2343724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8"/>
          <p:cNvSpPr txBox="1">
            <a:spLocks noGrp="1"/>
          </p:cNvSpPr>
          <p:nvPr>
            <p:ph type="title"/>
          </p:nvPr>
        </p:nvSpPr>
        <p:spPr>
          <a:xfrm>
            <a:off x="1084238" y="2751473"/>
            <a:ext cx="3760500" cy="9792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Date of birth and personality</a:t>
            </a:r>
            <a:endParaRPr sz="3200" dirty="0"/>
          </a:p>
        </p:txBody>
      </p:sp>
      <p:sp>
        <p:nvSpPr>
          <p:cNvPr id="347" name="Google Shape;347;p38"/>
          <p:cNvSpPr txBox="1">
            <a:spLocks noGrp="1"/>
          </p:cNvSpPr>
          <p:nvPr>
            <p:ph type="title" idx="3"/>
          </p:nvPr>
        </p:nvSpPr>
        <p:spPr>
          <a:xfrm>
            <a:off x="2108600" y="1386987"/>
            <a:ext cx="17118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 lang="en-GB"/>
          </a:p>
        </p:txBody>
      </p:sp>
      <p:pic>
        <p:nvPicPr>
          <p:cNvPr id="348" name="Google Shape;348;p38"/>
          <p:cNvPicPr preferRelativeResize="0"/>
          <p:nvPr/>
        </p:nvPicPr>
        <p:blipFill rotWithShape="1">
          <a:blip r:embed="rId2"/>
          <a:srcRect r="8908" b="6576"/>
          <a:stretch>
            <a:fillRect/>
          </a:stretch>
        </p:blipFill>
        <p:spPr>
          <a:xfrm>
            <a:off x="4851050" y="550775"/>
            <a:ext cx="3051600" cy="436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5050" y="261258"/>
            <a:ext cx="8434426" cy="678636"/>
          </a:xfrm>
        </p:spPr>
        <p:txBody>
          <a:bodyPr/>
          <a:lstStyle/>
          <a:p>
            <a:r>
              <a:rPr lang="en-US" sz="2400" dirty="0"/>
              <a:t>3. Read about these students in 4Teen magazine. Use one or two adjectives to describe them. </a:t>
            </a:r>
            <a:endParaRPr lang="en-US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361224" y="882353"/>
            <a:ext cx="5993472" cy="1934788"/>
            <a:chOff x="-1028424" y="1502509"/>
            <a:chExt cx="7486374" cy="2579717"/>
          </a:xfrm>
        </p:grpSpPr>
        <p:sp>
          <p:nvSpPr>
            <p:cNvPr id="6" name="Rounded Rectangle 1"/>
            <p:cNvSpPr/>
            <p:nvPr/>
          </p:nvSpPr>
          <p:spPr>
            <a:xfrm>
              <a:off x="80010" y="1714500"/>
              <a:ext cx="6377940" cy="229743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Nunito" pitchFamily="2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8424" y="1502509"/>
              <a:ext cx="2369414" cy="257971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434634" y="1897008"/>
              <a:ext cx="4929670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800" dirty="0">
                  <a:latin typeface="Nunito" pitchFamily="2" charset="0"/>
                </a:rPr>
                <a:t>I live in Da Nang.  At home, I can do my homework without my parents’ help. At school, I like speaking English. I’m going to an English club now. </a:t>
              </a:r>
              <a:endParaRPr lang="en-US" sz="1800" dirty="0">
                <a:latin typeface="Nunito" pitchFamily="2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61224" y="2898969"/>
            <a:ext cx="5993472" cy="2202990"/>
            <a:chOff x="3307551" y="2923202"/>
            <a:chExt cx="7716777" cy="2937320"/>
          </a:xfrm>
        </p:grpSpPr>
        <p:sp>
          <p:nvSpPr>
            <p:cNvPr id="10" name="Rounded Rectangle 8"/>
            <p:cNvSpPr/>
            <p:nvPr/>
          </p:nvSpPr>
          <p:spPr>
            <a:xfrm>
              <a:off x="4549140" y="3046094"/>
              <a:ext cx="6475188" cy="2520315"/>
            </a:xfrm>
            <a:prstGeom prst="roundRect">
              <a:avLst/>
            </a:prstGeom>
            <a:noFill/>
            <a:ln w="285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Nunito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8"/>
            <a:stretch>
              <a:fillRect/>
            </a:stretch>
          </p:blipFill>
          <p:spPr>
            <a:xfrm>
              <a:off x="3307551" y="2923202"/>
              <a:ext cx="2497986" cy="268192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069247" y="3152089"/>
              <a:ext cx="4788962" cy="2708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800" dirty="0">
                  <a:latin typeface="Nunito" pitchFamily="2" charset="0"/>
                </a:rPr>
                <a:t>I come from Cambridge. In my free time, I draw pictures and play the piano. I also help some old people near my house. I usually read to them at the weekend. Now I’m drawing in my garden.</a:t>
              </a:r>
              <a:endParaRPr lang="en-US" sz="1800" dirty="0">
                <a:latin typeface="Nunito" pitchFamily="2" charset="0"/>
              </a:endParaRPr>
            </a:p>
          </p:txBody>
        </p:sp>
      </p:grpSp>
      <p:sp>
        <p:nvSpPr>
          <p:cNvPr id="17" name="Rectangle: Rounded Corners 16"/>
          <p:cNvSpPr/>
          <p:nvPr/>
        </p:nvSpPr>
        <p:spPr>
          <a:xfrm>
            <a:off x="6461004" y="1041346"/>
            <a:ext cx="1213379" cy="3449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clever</a:t>
            </a:r>
            <a:endParaRPr lang="en-US" sz="1800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6429666" y="1382590"/>
            <a:ext cx="2216786" cy="3449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hard-working</a:t>
            </a:r>
            <a:endParaRPr lang="en-US" sz="1800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6485768" y="2991138"/>
            <a:ext cx="1548965" cy="3449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creative</a:t>
            </a:r>
            <a:endParaRPr lang="en-US" sz="1800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6461004" y="3336098"/>
            <a:ext cx="1327253" cy="3449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kind</a:t>
            </a:r>
            <a:endParaRPr lang="en-US" sz="1800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6461004" y="1732648"/>
            <a:ext cx="1213379" cy="3449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active</a:t>
            </a:r>
            <a:endParaRPr lang="en-US" sz="1800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429666" y="2068530"/>
            <a:ext cx="2216786" cy="3449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…</a:t>
            </a:r>
            <a:endParaRPr lang="en-US" sz="1800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6461004" y="3681058"/>
            <a:ext cx="1327253" cy="3449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helpful</a:t>
            </a:r>
            <a:endParaRPr lang="en-US" sz="1800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461004" y="4018740"/>
            <a:ext cx="1327253" cy="3449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…</a:t>
            </a:r>
            <a:endParaRPr lang="en-US" sz="1800" dirty="0">
              <a:solidFill>
                <a:srgbClr val="FF0000"/>
              </a:solidFill>
              <a:latin typeface="Nunito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402951" y="225872"/>
          <a:ext cx="4592408" cy="47548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50945"/>
                <a:gridCol w="2641463"/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21/3 – 19/4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confident, active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20/4 – 20/5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loving, hard-working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21/5 – 21/6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active,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friendly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22/6 – 22/7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caring,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clever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23/7 – 22/8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confident, creative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23/8 – 22/9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Nunito" pitchFamily="2" charset="0"/>
                        </a:rPr>
                        <a:t>careful,</a:t>
                      </a:r>
                      <a:r>
                        <a:rPr lang="en-US" sz="2000" b="0" baseline="0">
                          <a:latin typeface="Nunito" pitchFamily="2" charset="0"/>
                        </a:rPr>
                        <a:t> hard-working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23/9 – 23/10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creative, friendly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24/10 – 21/11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Nunito" pitchFamily="2" charset="0"/>
                        </a:rPr>
                        <a:t>careful,</a:t>
                      </a:r>
                      <a:r>
                        <a:rPr lang="en-US" sz="2000" b="0" baseline="0">
                          <a:latin typeface="Nunito" pitchFamily="2" charset="0"/>
                        </a:rPr>
                        <a:t> funny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22/11 –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21/12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clever, confident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>
                          <a:latin typeface="Nunito" pitchFamily="2" charset="0"/>
                        </a:rPr>
                        <a:t>22/12 – 19/1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careful,</a:t>
                      </a:r>
                      <a:r>
                        <a:rPr lang="en-US" sz="2000" b="0" baseline="0" dirty="0">
                          <a:latin typeface="Nunito" pitchFamily="2" charset="0"/>
                        </a:rPr>
                        <a:t> hard-working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20/1 – 18/2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Nunito" pitchFamily="2" charset="0"/>
                        </a:rPr>
                        <a:t>friendly, clever</a:t>
                      </a:r>
                      <a:endParaRPr lang="en-US" sz="2000" b="0">
                        <a:latin typeface="Nunit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latin typeface="Nunito" pitchFamily="2" charset="0"/>
                        </a:rPr>
                        <a:t>19/2 – 20/3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Nunito" pitchFamily="2" charset="0"/>
                        </a:rPr>
                        <a:t>kind, creative</a:t>
                      </a:r>
                      <a:endParaRPr lang="en-US" sz="2000" b="0" dirty="0">
                        <a:latin typeface="Nunito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0" y="194310"/>
            <a:ext cx="4402951" cy="975871"/>
          </a:xfrm>
        </p:spPr>
        <p:txBody>
          <a:bodyPr/>
          <a:lstStyle/>
          <a:p>
            <a:r>
              <a:rPr lang="en-US" sz="2400" dirty="0">
                <a:highlight>
                  <a:srgbClr val="F8F8F6"/>
                </a:highlight>
              </a:rPr>
              <a:t>We may have different personalities because we have different birthdays.</a:t>
            </a:r>
            <a:endParaRPr lang="en-US" sz="2400" dirty="0">
              <a:highlight>
                <a:srgbClr val="F8F8F6"/>
              </a:highligh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35" y="1170181"/>
            <a:ext cx="4283244" cy="3808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atercolor Teacher's Newsletter by Slidesgo">
  <a:themeElements>
    <a:clrScheme name="Simple Light">
      <a:dk1>
        <a:srgbClr val="35051E"/>
      </a:dk1>
      <a:lt1>
        <a:srgbClr val="1C3953"/>
      </a:lt1>
      <a:dk2>
        <a:srgbClr val="35051E"/>
      </a:dk2>
      <a:lt2>
        <a:srgbClr val="A64D79"/>
      </a:lt2>
      <a:accent1>
        <a:srgbClr val="AF3D75"/>
      </a:accent1>
      <a:accent2>
        <a:srgbClr val="E94876"/>
      </a:accent2>
      <a:accent3>
        <a:srgbClr val="FFEFBF"/>
      </a:accent3>
      <a:accent4>
        <a:srgbClr val="FDDB74"/>
      </a:accent4>
      <a:accent5>
        <a:srgbClr val="FFD043"/>
      </a:accent5>
      <a:accent6>
        <a:srgbClr val="75D4FF"/>
      </a:accent6>
      <a:hlink>
        <a:srgbClr val="35051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3507</Words>
  <Application>WPS Presentation</Application>
  <PresentationFormat>On-screen Show (16:9)</PresentationFormat>
  <Paragraphs>322</Paragraphs>
  <Slides>14</Slides>
  <Notes>8</Notes>
  <HiddenSlides>0</HiddenSlides>
  <MMClips>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9" baseType="lpstr">
      <vt:lpstr>Arial</vt:lpstr>
      <vt:lpstr>SimSun</vt:lpstr>
      <vt:lpstr>Wingdings</vt:lpstr>
      <vt:lpstr>Arial</vt:lpstr>
      <vt:lpstr>Nunito Black</vt:lpstr>
      <vt:lpstr>Nunito</vt:lpstr>
      <vt:lpstr>Montserrat</vt:lpstr>
      <vt:lpstr>Karla</vt:lpstr>
      <vt:lpstr>Roboto Condensed Light</vt:lpstr>
      <vt:lpstr>Wide Latin</vt:lpstr>
      <vt:lpstr>Nunito</vt:lpstr>
      <vt:lpstr>Nunito Black</vt:lpstr>
      <vt:lpstr>Microsoft YaHei</vt:lpstr>
      <vt:lpstr>Arial Unicode MS</vt:lpstr>
      <vt:lpstr>Watercolor Teacher's Newsletter by Slidesgo</vt:lpstr>
      <vt:lpstr>UNIT 3  MY FRIENDS</vt:lpstr>
      <vt:lpstr>Find someone who</vt:lpstr>
      <vt:lpstr>02</vt:lpstr>
      <vt:lpstr>01</vt:lpstr>
      <vt:lpstr>PowerPoint 演示文稿</vt:lpstr>
      <vt:lpstr>PowerPoint 演示文稿</vt:lpstr>
      <vt:lpstr>02</vt:lpstr>
      <vt:lpstr>3. Read about these students in 4Teen magazine. Use one or two adjectives to describe them. </vt:lpstr>
      <vt:lpstr>We may have different personalities because we have different birthdays.</vt:lpstr>
      <vt:lpstr>4. Find the personalities of Vinh and John, according to their birth date. </vt:lpstr>
      <vt:lpstr>WHAT ABOUT YOU? </vt:lpstr>
      <vt:lpstr>WHAT ABOUT YOU? </vt:lpstr>
      <vt:lpstr>Wrap-up</vt:lpstr>
      <vt:lpstr>Thanks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Teacher's Newsletter</dc:title>
  <dc:creator/>
  <cp:lastModifiedBy>HIEN PHAM</cp:lastModifiedBy>
  <cp:revision>32</cp:revision>
  <dcterms:created xsi:type="dcterms:W3CDTF">2023-10-21T01:31:00Z</dcterms:created>
  <dcterms:modified xsi:type="dcterms:W3CDTF">2023-10-23T01:37:34Z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2CE1EF89D96C49EDAC45C8BA0C162F3E_12</vt:lpwstr>
  </property>
  <property fmtid="{D5CDD505-2E9C-101B-9397-08002B2CF9AE}" pid="3" name="KSOProductBuildVer">
    <vt:lpwstr>1033-12.2.0.13266</vt:lpwstr>
  </property>
</Properties>
</file>