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308" r:id="rId6"/>
    <p:sldId id="286" r:id="rId7"/>
    <p:sldId id="288" r:id="rId8"/>
    <p:sldId id="285" r:id="rId9"/>
    <p:sldId id="287" r:id="rId10"/>
    <p:sldId id="306" r:id="rId11"/>
    <p:sldId id="289" r:id="rId12"/>
    <p:sldId id="257" r:id="rId13"/>
    <p:sldId id="258" r:id="rId14"/>
    <p:sldId id="259" r:id="rId15"/>
    <p:sldId id="313" r:id="rId16"/>
    <p:sldId id="314" r:id="rId17"/>
    <p:sldId id="315" r:id="rId18"/>
    <p:sldId id="316" r:id="rId19"/>
    <p:sldId id="290" r:id="rId20"/>
    <p:sldId id="261" r:id="rId21"/>
    <p:sldId id="297" r:id="rId22"/>
    <p:sldId id="299" r:id="rId23"/>
    <p:sldId id="310" r:id="rId24"/>
    <p:sldId id="309" r:id="rId25"/>
    <p:sldId id="317" r:id="rId26"/>
    <p:sldId id="305" r:id="rId27"/>
    <p:sldId id="331" r:id="rId28"/>
  </p:sldIdLst>
  <p:sldSz cx="9144000" cy="5143500" type="screen16x9"/>
  <p:notesSz cx="6858000" cy="9144000"/>
  <p:embeddedFontLst>
    <p:embeddedFont>
      <p:font typeface="Red Hat Text" panose="02010503040201060303"/>
      <p:regular r:id="rId32"/>
    </p:embeddedFont>
    <p:embeddedFont>
      <p:font typeface="Lato" panose="020F0502020204030203"/>
      <p:regular r:id="rId33"/>
    </p:embeddedFont>
    <p:embeddedFont>
      <p:font typeface="Bebas Neue" panose="020B0606020202050201"/>
      <p:regular r:id="rId34"/>
    </p:embeddedFont>
    <p:embeddedFont>
      <p:font typeface="Montserrat" panose="00000500000000000000"/>
      <p:regular r:id="rId35"/>
    </p:embeddedFont>
    <p:embeddedFont>
      <p:font typeface="Staatliches"/>
      <p:regular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Gill Sans MT" panose="020B0502020104020203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3F6F9"/>
    <a:srgbClr val="D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F4496A-D109-4FB5-93B3-65445209B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2" Type="http://schemas.openxmlformats.org/officeDocument/2006/relationships/font" Target="fonts/font21.fntdata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14E643-5A28-448F-9ADE-08C68D28E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75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101777-0D7B-4298-903A-69378E6140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anchor="ctr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1065150"/>
            <a:ext cx="771570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 panose="020B0606020202050201"/>
              <a:buNone/>
              <a:defRPr sz="5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3850" y="3588453"/>
            <a:ext cx="33963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 panose="00000500000000000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5974637" y="1983775"/>
            <a:ext cx="3466301" cy="4031425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8162434" y="-241096"/>
            <a:ext cx="1028603" cy="957106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158887" y="2591248"/>
            <a:ext cx="785700" cy="2484295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89875" y="-692762"/>
            <a:ext cx="3089525" cy="1738738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339" y="2023454"/>
            <a:ext cx="4157322" cy="43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6408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49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7175183"/>
            <a:ext cx="3154680" cy="161583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63440" y="7175183"/>
            <a:ext cx="4389120" cy="161583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5521" y="7175183"/>
            <a:ext cx="3154680" cy="161583"/>
          </a:xfrm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F21FCDD-18C8-43A9-A59A-E226F3C039C4}" type="slidenum">
              <a:rPr lang="en-US" altLang="en-US" sz="105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17" name="bk object 17"/>
          <p:cNvSpPr/>
          <p:nvPr/>
        </p:nvSpPr>
        <p:spPr>
          <a:xfrm>
            <a:off x="2467547" y="0"/>
            <a:ext cx="6676708" cy="51435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2395538" y="2646760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20" y="601725"/>
            <a:ext cx="5618515" cy="1906073"/>
          </a:xfrm>
        </p:spPr>
        <p:txBody>
          <a:bodyPr bIns="0" anchor="b"/>
          <a:lstStyle>
            <a:lvl1pPr algn="l"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6320" y="2648404"/>
            <a:ext cx="5618515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5539" y="246460"/>
            <a:ext cx="3087687" cy="23217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5100" y="598885"/>
            <a:ext cx="801688" cy="378619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443038" y="2853929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317097"/>
            <a:ext cx="5617002" cy="141596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3492" y="2854647"/>
            <a:ext cx="5617002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603668"/>
            <a:ext cx="6571343" cy="7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3490" y="1510452"/>
            <a:ext cx="3125871" cy="257817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9182" y="1510453"/>
            <a:ext cx="3125652" cy="257816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603124"/>
            <a:ext cx="6571344" cy="7922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3491" y="1514663"/>
            <a:ext cx="3125766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3491" y="2118203"/>
            <a:ext cx="3125766" cy="198334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89182" y="1517253"/>
            <a:ext cx="312565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  <a:endParaRPr lang="es-E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89182" y="2116119"/>
            <a:ext cx="3125652" cy="19780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/>
          <p:cNvCxnSpPr/>
          <p:nvPr/>
        </p:nvCxnSpPr>
        <p:spPr>
          <a:xfrm>
            <a:off x="1441451" y="2403872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599230"/>
            <a:ext cx="2425950" cy="1685338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86656" y="599230"/>
            <a:ext cx="3828178" cy="349412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39043" y="2404119"/>
            <a:ext cx="2427369" cy="1686136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s-ES"/>
              <a:t>Editar los estilos de texto del patrón</a:t>
            </a:r>
            <a:endParaRPr lang="es-E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 bwMode="auto">
          <a:xfrm>
            <a:off x="4995863" y="361951"/>
            <a:ext cx="3511550" cy="3861197"/>
            <a:chOff x="6852919" y="583365"/>
            <a:chExt cx="4681849" cy="5181928"/>
          </a:xfrm>
        </p:grpSpPr>
        <p:sp>
          <p:nvSpPr>
            <p:cNvPr id="6" name="Rectangle 5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/>
          <p:cNvCxnSpPr/>
          <p:nvPr/>
        </p:nvCxnSpPr>
        <p:spPr>
          <a:xfrm>
            <a:off x="1441451" y="2357438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847135"/>
            <a:ext cx="3244935" cy="137293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841908"/>
            <a:ext cx="223499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3492" y="2359494"/>
            <a:ext cx="3240286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s-ES"/>
              <a:t>Editar los estilos de texto del patrón</a:t>
            </a:r>
            <a:endParaRPr lang="es-E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89" y="4102894"/>
            <a:ext cx="3252787" cy="23931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8275" y="239317"/>
            <a:ext cx="32512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6918325" y="598885"/>
            <a:ext cx="0" cy="349567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9" y="599231"/>
            <a:ext cx="110302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3492" y="599231"/>
            <a:ext cx="5301095" cy="34949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1433513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USTOM_8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542478" y="-875362"/>
            <a:ext cx="10314178" cy="6894225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715050" y="445475"/>
            <a:ext cx="77139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491874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4918740" y="3752231"/>
            <a:ext cx="2110500" cy="8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11476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114765" y="3772749"/>
            <a:ext cx="2110500" cy="8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715050" y="423523"/>
            <a:ext cx="77139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615398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615406" y="176877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615398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615406" y="376282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6419902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6185995" y="1768775"/>
            <a:ext cx="23445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6419902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6185995" y="3762825"/>
            <a:ext cx="23445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15050" y="343895"/>
            <a:ext cx="77139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4571925" y="783700"/>
            <a:ext cx="33072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4749675" y="1608250"/>
            <a:ext cx="2951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 panose="020F0502020204030203"/>
              <a:buNone/>
              <a:defRPr sz="140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0" name="Google Shape;510;p32"/>
          <p:cNvSpPr txBox="1"/>
          <p:nvPr/>
        </p:nvSpPr>
        <p:spPr>
          <a:xfrm>
            <a:off x="2652000" y="3529073"/>
            <a:ext cx="384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</a:t>
            </a:r>
            <a:r>
              <a:rPr lang="en-GB" sz="1200">
                <a:solidFill>
                  <a:schemeClr val="dk1"/>
                </a:solidFill>
                <a:uFill>
                  <a:noFill/>
                </a:u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including icons by </a:t>
            </a:r>
            <a:r>
              <a:rPr lang="en-GB" sz="1200">
                <a:solidFill>
                  <a:schemeClr val="dk1"/>
                </a:solidFill>
                <a:uFill>
                  <a:noFill/>
                </a:u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and infographics &amp; images by </a:t>
            </a:r>
            <a:r>
              <a:rPr lang="en-GB" sz="1200">
                <a:solidFill>
                  <a:schemeClr val="dk1"/>
                </a:solidFill>
                <a:uFill>
                  <a:noFill/>
                </a:u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  <a:hlinkClick r:id="rId4"/>
              </a:rPr>
              <a:t>Freepik</a:t>
            </a:r>
            <a:r>
              <a:rPr lang="en-GB" sz="12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and illustrations by </a:t>
            </a:r>
            <a:r>
              <a:rPr lang="en-GB" sz="1200">
                <a:solidFill>
                  <a:schemeClr val="dk1"/>
                </a:solidFill>
                <a:uFill>
                  <a:noFill/>
                </a:u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  <a:hlinkClick r:id="rId5"/>
              </a:rPr>
              <a:t>Stories</a:t>
            </a:r>
            <a:endParaRPr sz="1200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4287575" y="709350"/>
            <a:ext cx="3927600" cy="3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764885" y="2249854"/>
            <a:ext cx="2478300" cy="2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5974637" y="3284325"/>
            <a:ext cx="3466301" cy="2349875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6408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 panose="02010503040201060303"/>
              <a:buNone/>
              <a:defRPr sz="2800" b="1">
                <a:solidFill>
                  <a:srgbClr val="323C50"/>
                </a:solidFill>
                <a:latin typeface="Red Hat Text" panose="02010503040201060303"/>
                <a:ea typeface="Red Hat Text" panose="02010503040201060303"/>
                <a:cs typeface="Red Hat Text" panose="02010503040201060303"/>
                <a:sym typeface="Red Hat Text" panose="02010503040201060303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 panose="020F0502020204030203"/>
              <a:buChar char="●"/>
              <a:defRPr sz="1800"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○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■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●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○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■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●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 panose="020F0502020204030203"/>
              <a:buChar char="○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 panose="020F0502020204030203"/>
              <a:buChar char="■"/>
              <a:defRPr>
                <a:solidFill>
                  <a:srgbClr val="323C50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512094"/>
            <a:ext cx="9144000" cy="30599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45720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45755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038" y="603648"/>
            <a:ext cx="6572250" cy="787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12093"/>
            <a:ext cx="6572250" cy="2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738" y="247651"/>
            <a:ext cx="236855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039" y="246460"/>
            <a:ext cx="4033837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364" y="598885"/>
            <a:ext cx="795337" cy="3786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21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circl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171450" indent="-171450" algn="l" defTabSz="51435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notesSlide" Target="../notesSlides/notesSlide5.xml"/><Relationship Id="rId20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7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image" Target="../media/image24.png"/><Relationship Id="rId15" Type="http://schemas.openxmlformats.org/officeDocument/2006/relationships/image" Target="../media/image25.png"/><Relationship Id="rId14" Type="http://schemas.openxmlformats.org/officeDocument/2006/relationships/image" Target="../media/image22.png"/><Relationship Id="rId13" Type="http://schemas.openxmlformats.org/officeDocument/2006/relationships/image" Target="../media/image7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image" Target="../media/image24.png"/><Relationship Id="rId15" Type="http://schemas.openxmlformats.org/officeDocument/2006/relationships/image" Target="../media/image26.png"/><Relationship Id="rId14" Type="http://schemas.openxmlformats.org/officeDocument/2006/relationships/image" Target="../media/image22.png"/><Relationship Id="rId13" Type="http://schemas.openxmlformats.org/officeDocument/2006/relationships/image" Target="../media/image7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image" Target="../media/image24.png"/><Relationship Id="rId15" Type="http://schemas.openxmlformats.org/officeDocument/2006/relationships/image" Target="../media/image27.png"/><Relationship Id="rId14" Type="http://schemas.openxmlformats.org/officeDocument/2006/relationships/image" Target="../media/image22.png"/><Relationship Id="rId13" Type="http://schemas.openxmlformats.org/officeDocument/2006/relationships/image" Target="../media/image7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9" Type="http://schemas.openxmlformats.org/officeDocument/2006/relationships/audio" Target="../media/audio5.wav"/><Relationship Id="rId18" Type="http://schemas.openxmlformats.org/officeDocument/2006/relationships/audio" Target="../media/audio4.wav"/><Relationship Id="rId17" Type="http://schemas.openxmlformats.org/officeDocument/2006/relationships/audio" Target="../media/audio3.wav"/><Relationship Id="rId16" Type="http://schemas.openxmlformats.org/officeDocument/2006/relationships/image" Target="../media/image24.png"/><Relationship Id="rId15" Type="http://schemas.openxmlformats.org/officeDocument/2006/relationships/image" Target="../media/image28.png"/><Relationship Id="rId14" Type="http://schemas.openxmlformats.org/officeDocument/2006/relationships/image" Target="../media/image22.png"/><Relationship Id="rId13" Type="http://schemas.openxmlformats.org/officeDocument/2006/relationships/image" Target="../media/image7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>
            <a:spLocks noGrp="1"/>
          </p:cNvSpPr>
          <p:nvPr>
            <p:ph type="ctrTitle"/>
          </p:nvPr>
        </p:nvSpPr>
        <p:spPr>
          <a:xfrm>
            <a:off x="525165" y="836550"/>
            <a:ext cx="809367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UNIT 4: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MY NEIGHBOURHOOD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36" name="Google Shape;636;p44"/>
          <p:cNvSpPr txBox="1">
            <a:spLocks noGrp="1"/>
          </p:cNvSpPr>
          <p:nvPr>
            <p:ph type="subTitle" idx="1"/>
          </p:nvPr>
        </p:nvSpPr>
        <p:spPr>
          <a:xfrm>
            <a:off x="1787445" y="3359850"/>
            <a:ext cx="556911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3: A closer look 2 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/>
          <p:cNvGrpSpPr/>
          <p:nvPr/>
        </p:nvGrpSpPr>
        <p:grpSpPr bwMode="auto">
          <a:xfrm>
            <a:off x="1412081" y="142875"/>
            <a:ext cx="6319838" cy="3873104"/>
            <a:chOff x="-2878211" y="899630"/>
            <a:chExt cx="7785174" cy="4751809"/>
          </a:xfrm>
        </p:grpSpPr>
        <p:sp>
          <p:nvSpPr>
            <p:cNvPr id="3" name="Rectángulo 2"/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/>
          <p:cNvSpPr>
            <a:spLocks noGrp="1" noChangeArrowheads="1"/>
          </p:cNvSpPr>
          <p:nvPr>
            <p:ph idx="1"/>
          </p:nvPr>
        </p:nvSpPr>
        <p:spPr>
          <a:xfrm>
            <a:off x="1763316" y="1924050"/>
            <a:ext cx="5667375" cy="1200150"/>
          </a:xfrm>
        </p:spPr>
        <p:txBody>
          <a:bodyPr/>
          <a:lstStyle/>
          <a:p>
            <a:pPr marL="255905" indent="-255905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some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words</a:t>
            </a:r>
            <a:r>
              <a:rPr lang="es-ES" altLang="en-US" sz="1800" dirty="0">
                <a:latin typeface="Comic Sans MS" panose="030F0702030302020204" pitchFamily="66" charset="0"/>
              </a:rPr>
              <a:t>.</a:t>
            </a:r>
            <a:endParaRPr lang="es-ES" altLang="en-US" sz="1800" dirty="0">
              <a:latin typeface="Comic Sans MS" panose="030F0702030302020204" pitchFamily="66" charset="0"/>
            </a:endParaRPr>
          </a:p>
          <a:p>
            <a:pPr marL="255905" indent="-255905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</a:t>
            </a:r>
            <a:r>
              <a:rPr lang="es-ES" altLang="en-US" sz="1800" dirty="0" err="1">
                <a:latin typeface="Comic Sans MS" panose="030F0702030302020204" pitchFamily="66" charset="0"/>
              </a:rPr>
              <a:t>Guess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time </a:t>
            </a:r>
            <a:r>
              <a:rPr lang="es-ES" altLang="en-US" sz="1800" dirty="0" err="1">
                <a:latin typeface="Comic Sans MS" panose="030F0702030302020204" pitchFamily="66" charset="0"/>
              </a:rPr>
              <a:t>limit</a:t>
            </a:r>
            <a:r>
              <a:rPr lang="es-ES" altLang="en-US" sz="1800" dirty="0">
                <a:latin typeface="Comic Sans MS" panose="030F0702030302020204" pitchFamily="66" charset="0"/>
              </a:rPr>
              <a:t> (12 </a:t>
            </a:r>
            <a:r>
              <a:rPr lang="es-ES" altLang="en-US" sz="18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1800" dirty="0">
                <a:latin typeface="Comic Sans MS" panose="030F0702030302020204" pitchFamily="66" charset="0"/>
              </a:rPr>
              <a:t>).</a:t>
            </a:r>
            <a:endParaRPr lang="es-ES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364582" y="1393031"/>
            <a:ext cx="43743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30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30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6389" name="18 Grupo"/>
          <p:cNvGrpSpPr/>
          <p:nvPr/>
        </p:nvGrpSpPr>
        <p:grpSpPr bwMode="auto">
          <a:xfrm>
            <a:off x="2203848" y="529828"/>
            <a:ext cx="4768453" cy="946547"/>
            <a:chOff x="1410847" y="227956"/>
            <a:chExt cx="5627321" cy="976004"/>
          </a:xfrm>
        </p:grpSpPr>
        <p:sp>
          <p:nvSpPr>
            <p:cNvPr id="16404" name="19 Forma libre"/>
            <p:cNvSpPr/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/>
            <p:cNvGrpSpPr/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/>
              <p:cNvSpPr/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/>
              <p:cNvSpPr/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/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/>
              <p:cNvSpPr/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/>
              <p:cNvSpPr/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/>
              <p:cNvSpPr/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/>
              <p:cNvSpPr/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/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/>
              <p:cNvSpPr/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/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/>
              <p:cNvSpPr/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/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399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400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1640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708673"/>
            <a:ext cx="1626394" cy="223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/>
          <p:cNvGrpSpPr/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/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1812131" y="2619940"/>
            <a:ext cx="5519737" cy="622697"/>
          </a:xfrm>
        </p:spPr>
        <p:txBody>
          <a:bodyPr/>
          <a:lstStyle/>
          <a:p>
            <a:pPr marL="255905" indent="-255905" algn="ctr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This building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taller</a:t>
            </a:r>
            <a:r>
              <a:rPr lang="en-US" altLang="es-ES" sz="2100" dirty="0">
                <a:latin typeface="Comic Sans MS" panose="030F0702030302020204" pitchFamily="66" charset="0"/>
              </a:rPr>
              <a:t> than that building.</a:t>
            </a:r>
            <a:endParaRPr lang="en-US" altLang="es-ES" sz="2100" dirty="0">
              <a:latin typeface="Comic Sans MS" panose="030F0702030302020204" pitchFamily="6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7500" tIns="35100" rIns="67500" bIns="35100"/>
          <a:lstStyle>
            <a:lvl1pPr marL="341630" indent="-341630"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05" indent="-255905" algn="r" defTabSz="33718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1/5</a:t>
            </a:r>
            <a:endParaRPr lang="es-ES" altLang="es-E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452" name="Text Box 16"/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24" y="2577673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328969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>
            <a:fillRect/>
          </a:stretch>
        </p:blipFill>
        <p:spPr bwMode="auto">
          <a:xfrm>
            <a:off x="2909888" y="2032106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/>
          <p:cNvGrpSpPr/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/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1848981" y="2651131"/>
            <a:ext cx="5519737" cy="622697"/>
          </a:xfrm>
        </p:spPr>
        <p:txBody>
          <a:bodyPr/>
          <a:lstStyle/>
          <a:p>
            <a:pPr marL="255905" indent="-255905" algn="ctr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My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noisier</a:t>
            </a:r>
            <a:r>
              <a:rPr lang="en-US" altLang="es-ES" sz="2100" dirty="0">
                <a:latin typeface="Comic Sans MS" panose="030F0702030302020204" pitchFamily="66" charset="0"/>
              </a:rPr>
              <a:t> than your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. (noisy) </a:t>
            </a:r>
            <a:endParaRPr lang="en-US" altLang="es-ES" sz="2100" dirty="0">
              <a:latin typeface="Comic Sans MS" panose="030F0702030302020204" pitchFamily="6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7500" tIns="35100" rIns="67500" bIns="35100"/>
          <a:lstStyle>
            <a:lvl1pPr marL="341630" indent="-341630"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05" indent="-255905" algn="r" defTabSz="33718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2/5</a:t>
            </a:r>
            <a:endParaRPr lang="es-ES" altLang="es-E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452" name="Text Box 16"/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8" y="725607"/>
            <a:ext cx="3240757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>
            <a:fillRect/>
          </a:stretch>
        </p:blipFill>
        <p:spPr bwMode="auto">
          <a:xfrm>
            <a:off x="3306599" y="2010965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/>
          <p:cNvGrpSpPr/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/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1734741" y="2563102"/>
            <a:ext cx="5519737" cy="622697"/>
          </a:xfrm>
        </p:spPr>
        <p:txBody>
          <a:bodyPr/>
          <a:lstStyle/>
          <a:p>
            <a:pPr marL="255905" indent="-255905" algn="ctr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The square in Hanoi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r>
              <a:rPr lang="en-US" altLang="es-ES" sz="2100" dirty="0">
                <a:latin typeface="Comic Sans MS" panose="030F0702030302020204" pitchFamily="66" charset="0"/>
              </a:rPr>
              <a:t> than the square in Hoi An. (big) </a:t>
            </a:r>
            <a:endParaRPr lang="en-US" altLang="es-ES" sz="2100" dirty="0">
              <a:latin typeface="Comic Sans MS" panose="030F0702030302020204" pitchFamily="6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7500" tIns="35100" rIns="67500" bIns="35100"/>
          <a:lstStyle>
            <a:lvl1pPr marL="341630" indent="-341630"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05" indent="-255905" algn="r" defTabSz="33718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3/5</a:t>
            </a:r>
            <a:endParaRPr lang="es-ES" altLang="es-E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452" name="Text Box 16"/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7" y="787286"/>
            <a:ext cx="4019525" cy="17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>
            <a:fillRect/>
          </a:stretch>
        </p:blipFill>
        <p:spPr bwMode="auto">
          <a:xfrm>
            <a:off x="3275856" y="202885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/>
          <p:cNvGrpSpPr/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/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1656161" y="2448128"/>
            <a:ext cx="5598318" cy="622697"/>
          </a:xfrm>
        </p:spPr>
        <p:txBody>
          <a:bodyPr/>
          <a:lstStyle/>
          <a:p>
            <a:pPr marL="255905" indent="-255905" algn="ctr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Living in the countryside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peaceful </a:t>
            </a:r>
            <a:r>
              <a:rPr lang="en-US" altLang="es-ES" sz="2100" dirty="0">
                <a:latin typeface="Comic Sans MS" panose="030F0702030302020204" pitchFamily="66" charset="0"/>
              </a:rPr>
              <a:t>an living in the city. (peaceful) </a:t>
            </a:r>
            <a:endParaRPr lang="en-US" altLang="es-ES" sz="2100" dirty="0">
              <a:latin typeface="Comic Sans MS" panose="030F0702030302020204" pitchFamily="6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7500" tIns="35100" rIns="67500" bIns="35100"/>
          <a:lstStyle>
            <a:lvl1pPr marL="341630" indent="-341630"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05" indent="-255905" algn="r" defTabSz="33718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  <a:endParaRPr lang="es-ES" altLang="es-E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3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61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15219" y="318570"/>
            <a:ext cx="2532072" cy="2267405"/>
            <a:chOff x="6297524" y="-22837"/>
            <a:chExt cx="2867295" cy="2567588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>
              <a:fillRect/>
            </a:stretch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>
              <a:fillRect/>
            </a:stretch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9" name="Picture 2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>
            <a:fillRect/>
          </a:stretch>
        </p:blipFill>
        <p:spPr bwMode="auto">
          <a:xfrm>
            <a:off x="4360069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/>
          <p:cNvGrpSpPr/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/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/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/>
          <p:cNvSpPr>
            <a:spLocks noGrp="1" noChangeArrowheads="1"/>
          </p:cNvSpPr>
          <p:nvPr>
            <p:ph idx="1"/>
          </p:nvPr>
        </p:nvSpPr>
        <p:spPr>
          <a:xfrm>
            <a:off x="1746052" y="2448128"/>
            <a:ext cx="5598318" cy="622697"/>
          </a:xfrm>
        </p:spPr>
        <p:txBody>
          <a:bodyPr/>
          <a:lstStyle/>
          <a:p>
            <a:pPr marL="255905" indent="-255905" algn="ctr"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Is living in the city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exciting </a:t>
            </a:r>
            <a:r>
              <a:rPr lang="en-US" altLang="es-ES" sz="2100" dirty="0">
                <a:latin typeface="Comic Sans MS" panose="030F0702030302020204" pitchFamily="66" charset="0"/>
              </a:rPr>
              <a:t>than living in the countryside? (exciting) </a:t>
            </a:r>
            <a:endParaRPr lang="en-US" altLang="es-ES" sz="2100" dirty="0">
              <a:latin typeface="Comic Sans MS" panose="030F0702030302020204" pitchFamily="66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7500" tIns="35100" rIns="67500" bIns="35100"/>
          <a:lstStyle>
            <a:lvl1pPr marL="341630" indent="-341630"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05" indent="-255905" algn="r" defTabSz="33718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260" algn="l"/>
                <a:tab pos="1369060" algn="l"/>
                <a:tab pos="2054860" algn="l"/>
                <a:tab pos="2740660" algn="l"/>
                <a:tab pos="3426460" algn="l"/>
                <a:tab pos="4112260" algn="l"/>
                <a:tab pos="4798060" algn="l"/>
                <a:tab pos="5483860" algn="l"/>
                <a:tab pos="6169660" algn="l"/>
                <a:tab pos="6855460" algn="l"/>
                <a:tab pos="7541260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  <a:endParaRPr lang="es-ES" altLang="es-ES" sz="1500" kern="1200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20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28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83" y="792634"/>
            <a:ext cx="3897790" cy="18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 dirty="0">
              <a:solidFill>
                <a:srgbClr val="3333CC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9" name="Picture 2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>
            <a:fillRect/>
          </a:stretch>
        </p:blipFill>
        <p:spPr bwMode="auto">
          <a:xfrm>
            <a:off x="3558711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02881" y="110004"/>
            <a:ext cx="7585847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1: Complete the sentences</a:t>
            </a:r>
            <a:endParaRPr lang="en-US" altLang="en-US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881" y="716280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This building is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that building (tall)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8" y="33940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2882" y="1470660"/>
            <a:ext cx="62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____________ than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(noisy)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2880" y="2429856"/>
            <a:ext cx="881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The square in Hanoi is ____________ than the square in Hoi An.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(big)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880" y="3373160"/>
            <a:ext cx="84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Living in the countryside is ____________ than living in the city.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(peaceful)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880" y="4267570"/>
            <a:ext cx="894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Is living in the city ____________ than living in the countryside.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(exciting)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5059" y="138595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1" y="434340"/>
            <a:ext cx="3105410" cy="20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9" y="1100953"/>
            <a:ext cx="3263685" cy="14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78390" y="2357507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97524" y="-22837"/>
            <a:ext cx="2867295" cy="2567588"/>
            <a:chOff x="6297524" y="-22837"/>
            <a:chExt cx="2867295" cy="2567588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>
              <a:fillRect/>
            </a:stretch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>
              <a:fillRect/>
            </a:stretch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3857280" y="3354094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peaceful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4" y="196080"/>
            <a:ext cx="3359717" cy="15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855614" y="425268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exciting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4" grpId="0"/>
      <p:bldP spid="14" grpId="0"/>
      <p:bldP spid="15" grpId="0"/>
      <p:bldP spid="16" grpId="0"/>
      <p:bldP spid="17" grpId="0"/>
      <p:bldP spid="5" grpId="0"/>
      <p:bldP spid="22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69027" y="674948"/>
            <a:ext cx="8491129" cy="4150220"/>
          </a:xfrm>
          <a:prstGeom prst="roundRect">
            <a:avLst/>
          </a:prstGeom>
          <a:solidFill>
            <a:srgbClr val="E3F6F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83844" y="136682"/>
            <a:ext cx="8696870" cy="562742"/>
          </a:xfrm>
          <a:noFill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Use the correct form of the words in brackets to complete the sentences. </a:t>
            </a:r>
            <a:endParaRPr lang="en-US" alt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840107" y="906780"/>
            <a:ext cx="7755254" cy="3724096"/>
          </a:xfrm>
          <a:prstGeom prst="rect">
            <a:avLst/>
          </a:prstGeom>
          <a:solidFill>
            <a:srgbClr val="E3F6F9"/>
          </a:solidFill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rgbClr val="364081"/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Dear Nick,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you?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beautiful but it is too busy for me. I’m having a great time at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Beach now. The weather is (1. hot) ________ than that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houses and the buildings are (2. small) ________  and (3. old) ________ than those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streets are (4. wide) ________ with less traffic. The seafood here is (5. delicious) ___________ and (6. cheap) __________ than the seafood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soon,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1204" y="18101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hotter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239000" y="220980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345180" y="1873632"/>
            <a:ext cx="1493520" cy="404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846013" y="1880243"/>
            <a:ext cx="533400" cy="39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2 things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903220" y="288798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46386" y="218905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3588" y="251922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2168" y="28471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46768" y="3226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delicious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061961" y="356616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03146" y="317961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5" grpId="0" animBg="1"/>
      <p:bldP spid="9" grpId="0" animBg="1"/>
      <p:bldP spid="27" grpId="0"/>
      <p:bldP spid="28" grpId="0"/>
      <p:bldP spid="31" grpId="0"/>
      <p:bldP spid="32" grpId="0"/>
      <p:bldP spid="34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67631" y="4488840"/>
            <a:ext cx="668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is </a:t>
            </a:r>
            <a:r>
              <a:rPr lang="en-US" alt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Long Son.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36764" y="55562"/>
            <a:ext cx="766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  <a:sym typeface="Red Hat Text" panose="02010503040201060303"/>
              </a:rPr>
              <a:t>Ex 3: Compare 2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  <a:sym typeface="Red Hat Text" panose="02010503040201060303"/>
              </a:rPr>
              <a:t>neighbourhoods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  <a:sym typeface="Red Hat Text" panose="02010503040201060303"/>
              </a:rPr>
              <a:t>. Write full sentences. 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ea typeface="Red Hat Text" panose="02010503040201060303"/>
              <a:cs typeface="Calibri" panose="020F0502020204030204" pitchFamily="34" charset="0"/>
              <a:sym typeface="Red Hat Text" panose="0201050304020106030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" y="1137895"/>
            <a:ext cx="3697698" cy="29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4" y="1155302"/>
            <a:ext cx="3778025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4506" y="3922447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endParaRPr 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9545" y="393921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  <a:endParaRPr 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67631" y="594360"/>
            <a:ext cx="8208738" cy="483454"/>
          </a:xfrm>
          <a:prstGeom prst="roundRect">
            <a:avLst/>
          </a:prstGeom>
          <a:solidFill>
            <a:srgbClr val="E3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	 crowded         quiet          peaceful         modern        busy           boring	     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5820" y="53617"/>
            <a:ext cx="2799347" cy="450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  <p:bldP spid="2" grpId="0"/>
      <p:bldP spid="14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16267" y="3175811"/>
            <a:ext cx="7911465" cy="1891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Son?</a:t>
            </a:r>
            <a:endParaRPr lang="en-US" alt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  <a:endParaRPr lang="en-US" alt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2.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Son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Minh?</a:t>
            </a:r>
            <a:endParaRPr lang="en-US" alt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Son.</a:t>
            </a:r>
            <a:endParaRPr lang="en-US" altLang="en-US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7863" y="76402"/>
            <a:ext cx="6210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Ex 4: Work in pairs. Ask and answer. 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8" y="459638"/>
            <a:ext cx="3173730" cy="2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7" y="483398"/>
            <a:ext cx="3232943" cy="24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6276" y="282901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7782" y="2829019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lesson, we will 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9650" y="1617643"/>
            <a:ext cx="71247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 to compare two people or things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6442" y="530460"/>
            <a:ext cx="506947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Describe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2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0274" y="2395757"/>
            <a:ext cx="4546210" cy="255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  <a:endParaRPr lang="en-US" altLang="en-US" sz="2800" dirty="0"/>
          </a:p>
        </p:txBody>
      </p:sp>
      <p:pic>
        <p:nvPicPr>
          <p:cNvPr id="3" name="2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96114" y="155477"/>
            <a:ext cx="3825257" cy="2151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" y="1484798"/>
            <a:ext cx="4312920" cy="147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204687" y="749052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endParaRPr 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204687" y="3347596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 </a:t>
            </a:r>
            <a:endParaRPr lang="en-US"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10243" y="84081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 panose="02010503040201060303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Wrap up</a:t>
            </a:r>
            <a:endParaRPr lang="en-US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37261" y="416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7260" y="45492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 OF ADJECTIVES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10243" y="1111849"/>
          <a:ext cx="8657024" cy="384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{30F4496A-D109-4FB5-93B3-65445209B0E3}</a:tableStyleId>
              </a:tblPr>
              <a:tblGrid>
                <a:gridCol w="2863942"/>
                <a:gridCol w="1501145"/>
                <a:gridCol w="2218322"/>
                <a:gridCol w="2073615"/>
              </a:tblGrid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Comparative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syllable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  <a:tr h="86099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or more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cPr/>
                </a:tc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beautiful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02629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4050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2629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4050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2629" y="2627053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4050" y="264242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→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2628" y="3126515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628" y="3771974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2628" y="4463537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54050" y="3749598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ADJ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219" y="0"/>
            <a:ext cx="868356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566590" y="969495"/>
            <a:ext cx="975360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625770" y="969495"/>
            <a:ext cx="975360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2684949" y="969495"/>
            <a:ext cx="975361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4800452" y="969495"/>
            <a:ext cx="975360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ong bóng Lời nói: Hình chữ nhật với Góc Tròn 11"/>
          <p:cNvSpPr/>
          <p:nvPr/>
        </p:nvSpPr>
        <p:spPr>
          <a:xfrm>
            <a:off x="2684949" y="1839404"/>
            <a:ext cx="1569720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653726" y="1839404"/>
            <a:ext cx="17764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910044" y="2807547"/>
            <a:ext cx="3084499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478661" y="210160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people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3744129" y="969495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7325529" y="210160"/>
            <a:ext cx="975361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2" y="805548"/>
            <a:ext cx="2878790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4"/>
          <p:cNvSpPr txBox="1"/>
          <p:nvPr/>
        </p:nvSpPr>
        <p:spPr>
          <a:xfrm>
            <a:off x="6654106" y="433795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4"/>
          <p:cNvSpPr txBox="1"/>
          <p:nvPr/>
        </p:nvSpPr>
        <p:spPr>
          <a:xfrm>
            <a:off x="7895405" y="433795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2"/>
          <p:cNvSpPr txBox="1"/>
          <p:nvPr/>
        </p:nvSpPr>
        <p:spPr>
          <a:xfrm>
            <a:off x="444770" y="1827148"/>
            <a:ext cx="21563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Down 3"/>
          <p:cNvSpPr/>
          <p:nvPr/>
        </p:nvSpPr>
        <p:spPr>
          <a:xfrm>
            <a:off x="3266523" y="3543875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15"/>
          <p:cNvSpPr txBox="1"/>
          <p:nvPr/>
        </p:nvSpPr>
        <p:spPr>
          <a:xfrm>
            <a:off x="1699932" y="4159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 animBg="1"/>
      <p:bldP spid="14" grpId="0" animBg="1"/>
      <p:bldP spid="20" grpId="0" animBg="1"/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347" y="97971"/>
            <a:ext cx="5640503" cy="214876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4039809" y="21128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city</a:t>
            </a:r>
            <a:endParaRPr lang="vi-VN" b="1" i="1" dirty="0"/>
          </a:p>
        </p:txBody>
      </p:sp>
      <p:sp>
        <p:nvSpPr>
          <p:cNvPr id="5" name="Hộp Văn bản 4"/>
          <p:cNvSpPr txBox="1"/>
          <p:nvPr/>
        </p:nvSpPr>
        <p:spPr>
          <a:xfrm>
            <a:off x="6525093" y="209284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countryside</a:t>
            </a:r>
            <a:endParaRPr lang="vi-VN" b="1" i="1" dirty="0"/>
          </a:p>
        </p:txBody>
      </p:sp>
      <p:sp>
        <p:nvSpPr>
          <p:cNvPr id="7" name="Hộp Văn bản 6"/>
          <p:cNvSpPr txBox="1"/>
          <p:nvPr/>
        </p:nvSpPr>
        <p:spPr>
          <a:xfrm>
            <a:off x="396525" y="97971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396525" y="2571750"/>
            <a:ext cx="1691903" cy="81014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city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2210616" y="2571750"/>
            <a:ext cx="678179" cy="81014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3010983" y="2571750"/>
            <a:ext cx="2482197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expensive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6737365" y="2571751"/>
            <a:ext cx="2003517" cy="810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countryside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 11"/>
          <p:cNvSpPr/>
          <p:nvPr/>
        </p:nvSpPr>
        <p:spPr>
          <a:xfrm>
            <a:off x="5615368" y="2571750"/>
            <a:ext cx="975360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Bong bóng Lời nói: Hình chữ nhật với Góc Tròn 12"/>
          <p:cNvSpPr/>
          <p:nvPr/>
        </p:nvSpPr>
        <p:spPr>
          <a:xfrm>
            <a:off x="3354035" y="3821134"/>
            <a:ext cx="2986092" cy="622375"/>
          </a:xfrm>
          <a:prstGeom prst="wedgeRoundRectCallout">
            <a:avLst>
              <a:gd name="adj1" fmla="val -25121"/>
              <a:gd name="adj2" fmla="val -112662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6464418" y="3901488"/>
            <a:ext cx="21515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174943" y="3845875"/>
            <a:ext cx="297254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adj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1147732" y="1091902"/>
            <a:ext cx="1741063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3"/>
          <p:cNvSpPr txBox="1"/>
          <p:nvPr/>
        </p:nvSpPr>
        <p:spPr>
          <a:xfrm>
            <a:off x="6525093" y="3901488"/>
            <a:ext cx="203773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17"/>
          <p:cNvSpPr/>
          <p:nvPr/>
        </p:nvSpPr>
        <p:spPr>
          <a:xfrm rot="16200000">
            <a:off x="2445482" y="4468821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5"/>
          <p:cNvSpPr txBox="1"/>
          <p:nvPr/>
        </p:nvSpPr>
        <p:spPr>
          <a:xfrm>
            <a:off x="3050976" y="450955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/>
        </p:nvGraphicFramePr>
        <p:xfrm>
          <a:off x="406384" y="712105"/>
          <a:ext cx="8449492" cy="4298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8825"/>
                <a:gridCol w="2744083"/>
                <a:gridCol w="2946584"/>
              </a:tblGrid>
              <a:tr h="71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  <a:endParaRPr kumimoji="0" lang="en-US" sz="2800" b="1" u="sng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</a:tr>
              <a:tr h="8938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  <a:tr h="896953">
                <a:tc vMerge="1"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  <a:tr h="896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  <a:tr h="896953">
                <a:tc vMerge="1"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584409" y="1606893"/>
            <a:ext cx="2272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</a:t>
            </a:r>
            <a:endParaRPr lang="en-US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799285" y="1509853"/>
            <a:ext cx="146821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altLang="en-US" sz="40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743700" y="1499171"/>
            <a:ext cx="157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altLang="en-US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997405" y="2433039"/>
            <a:ext cx="83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endParaRPr lang="en-US" alt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743700" y="2367882"/>
            <a:ext cx="2141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en-US" altLang="en-US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496891" y="3312710"/>
            <a:ext cx="2447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 syllables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56"/>
          <p:cNvSpPr>
            <a:spLocks noChangeArrowheads="1"/>
          </p:cNvSpPr>
          <p:nvPr/>
        </p:nvSpPr>
        <p:spPr bwMode="auto">
          <a:xfrm>
            <a:off x="3726451" y="3364229"/>
            <a:ext cx="1923029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en-US" altLang="en-US" sz="32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57"/>
          <p:cNvSpPr>
            <a:spLocks noChangeArrowheads="1"/>
          </p:cNvSpPr>
          <p:nvPr/>
        </p:nvSpPr>
        <p:spPr bwMode="auto">
          <a:xfrm>
            <a:off x="6136597" y="3387130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modern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59"/>
          <p:cNvSpPr>
            <a:spLocks noChangeArrowheads="1"/>
          </p:cNvSpPr>
          <p:nvPr/>
        </p:nvSpPr>
        <p:spPr bwMode="auto">
          <a:xfrm>
            <a:off x="3578473" y="4283268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en-US" alt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5948730" y="4283268"/>
            <a:ext cx="299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en-US" altLang="en-US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485" y="13253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TWO people or things 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1" grpId="0"/>
      <p:bldP spid="14" grpId="0" animBg="1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4497" y="613663"/>
            <a:ext cx="2647950" cy="180975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6667500" y="211097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my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7789645" y="195708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your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bag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/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/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5122104" y="878753"/>
            <a:ext cx="1034856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/>
          <p:cNvSpPr/>
          <p:nvPr/>
        </p:nvSpPr>
        <p:spPr>
          <a:xfrm>
            <a:off x="2634747" y="1764036"/>
            <a:ext cx="2040105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638486" y="1764036"/>
            <a:ext cx="191590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3271362" y="2701205"/>
            <a:ext cx="1579278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57200" y="11914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190299" y="27935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Special situations </a:t>
            </a:r>
            <a:endParaRPr lang="vi-VN" sz="2400" i="1" dirty="0">
              <a:solidFill>
                <a:srgbClr val="C00000"/>
              </a:solidFill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7207445" y="2761479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/>
      <p:bldP spid="2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/>
        </p:nvGraphicFramePr>
        <p:xfrm>
          <a:off x="485775" y="435769"/>
          <a:ext cx="8029576" cy="40757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1719"/>
                <a:gridCol w="2607710"/>
                <a:gridCol w="2800147"/>
              </a:tblGrid>
              <a:tr h="756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NOTE:</a:t>
                      </a:r>
                      <a:endParaRPr kumimoji="0" lang="en-US" sz="2700" b="1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kumimoji="0" 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</a:tr>
              <a:tr h="1058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87" marB="34287" horzOverflow="overflow"/>
                </a:tc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628649" y="1535238"/>
            <a:ext cx="2262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677841" y="1473683"/>
            <a:ext cx="16454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en-US" sz="40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219842" y="1502979"/>
            <a:ext cx="207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altLang="en-US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677841" y="2561477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en-US" sz="40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6305074" y="254967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altLang="en-US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3"/>
          <p:cNvSpPr>
            <a:spLocks noChangeArrowheads="1"/>
          </p:cNvSpPr>
          <p:nvPr/>
        </p:nvSpPr>
        <p:spPr bwMode="auto">
          <a:xfrm>
            <a:off x="3677841" y="3607813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en-US" sz="40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64"/>
          <p:cNvSpPr>
            <a:spLocks noChangeArrowheads="1"/>
          </p:cNvSpPr>
          <p:nvPr/>
        </p:nvSpPr>
        <p:spPr bwMode="auto">
          <a:xfrm>
            <a:off x="6305074" y="361688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altLang="en-US" sz="4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6" grpId="0"/>
      <p:bldP spid="17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/>
        </p:nvGraphicFramePr>
        <p:xfrm>
          <a:off x="367393" y="661307"/>
          <a:ext cx="8278585" cy="4286252"/>
        </p:xfrm>
        <a:graphic>
          <a:graphicData uri="http://schemas.openxmlformats.org/drawingml/2006/table">
            <a:tbl>
              <a:tblPr/>
              <a:tblGrid>
                <a:gridCol w="2492064"/>
                <a:gridCol w="1916972"/>
                <a:gridCol w="3869549"/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  <a:endParaRPr kumimoji="0" lang="en-US" sz="27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88" marB="342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1918" name="Rectangle 62"/>
          <p:cNvSpPr>
            <a:spLocks noChangeArrowheads="1"/>
          </p:cNvSpPr>
          <p:nvPr/>
        </p:nvSpPr>
        <p:spPr bwMode="auto">
          <a:xfrm>
            <a:off x="363822" y="1462598"/>
            <a:ext cx="28039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syllables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79" name="Text Box 74"/>
          <p:cNvSpPr txBox="1">
            <a:spLocks noChangeArrowheads="1"/>
          </p:cNvSpPr>
          <p:nvPr/>
        </p:nvSpPr>
        <p:spPr bwMode="auto">
          <a:xfrm>
            <a:off x="1204404" y="1155586"/>
            <a:ext cx="2119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7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7744" y="137942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357992"/>
            <a:ext cx="398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91186" y="2853079"/>
            <a:ext cx="34725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gentle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91186" y="2106896"/>
            <a:ext cx="3654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clever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70634" y="2821612"/>
            <a:ext cx="14013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67744" y="2106896"/>
            <a:ext cx="14894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67744" y="3597220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991186" y="3597220"/>
            <a:ext cx="32929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quiet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147913" y="433906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42"/>
          <p:cNvSpPr txBox="1">
            <a:spLocks noChangeArrowheads="1"/>
          </p:cNvSpPr>
          <p:nvPr/>
        </p:nvSpPr>
        <p:spPr bwMode="auto">
          <a:xfrm>
            <a:off x="4891260" y="4370531"/>
            <a:ext cx="39831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friendli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friendly</a:t>
            </a:r>
            <a:endParaRPr lang="en-US" altLang="en-US" sz="2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363822" y="158055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situations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2" grpId="0"/>
      <p:bldP spid="4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2143125" y="729854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/>
          <p:cNvGrpSpPr>
            <a:grpSpLocks noChangeAspect="1"/>
          </p:cNvGrpSpPr>
          <p:nvPr/>
        </p:nvGrpSpPr>
        <p:grpSpPr bwMode="auto">
          <a:xfrm rot="20509950">
            <a:off x="1919288" y="1162050"/>
            <a:ext cx="5175647" cy="2408635"/>
            <a:chOff x="1020" y="890"/>
            <a:chExt cx="3946" cy="2340"/>
          </a:xfrm>
        </p:grpSpPr>
        <p:sp>
          <p:nvSpPr>
            <p:cNvPr id="14345" name="AutoShape 6"/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/>
            <p:cNvSpPr/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/>
            <p:cNvSpPr/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/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/>
            <p:cNvSpPr/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/>
            <p:cNvSpPr/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/>
            <p:cNvSpPr/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/>
            <p:cNvSpPr/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/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/>
            <p:cNvSpPr/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/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/>
            <p:cNvSpPr/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/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0" name="Text Box 22"/>
          <p:cNvSpPr txBox="1">
            <a:spLocks noChangeArrowheads="1"/>
          </p:cNvSpPr>
          <p:nvPr/>
        </p:nvSpPr>
        <p:spPr bwMode="auto">
          <a:xfrm>
            <a:off x="1678782" y="410766"/>
            <a:ext cx="2774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58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58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337185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>
                <a:solidFill>
                  <a:srgbClr val="000066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  <a:endParaRPr lang="es-ES" altLang="es-ES" sz="2100" b="1" kern="1200">
              <a:solidFill>
                <a:srgbClr val="000066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0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2" y="1781175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381125" y="4516041"/>
            <a:ext cx="175141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4772025" y="2789635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Pelvic Inflammatory Disease by Slidesgo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3531</Words>
  <Application>WPS Presentation</Application>
  <PresentationFormat>On-screen Show (16:9)</PresentationFormat>
  <Paragraphs>379</Paragraphs>
  <Slides>24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SimSun</vt:lpstr>
      <vt:lpstr>Wingdings</vt:lpstr>
      <vt:lpstr>Arial</vt:lpstr>
      <vt:lpstr>Red Hat Text</vt:lpstr>
      <vt:lpstr>Lato</vt:lpstr>
      <vt:lpstr>Bebas Neue</vt:lpstr>
      <vt:lpstr>Montserrat</vt:lpstr>
      <vt:lpstr>Staatliches</vt:lpstr>
      <vt:lpstr>Trebuchet MS</vt:lpstr>
      <vt:lpstr>Gill Sans MT</vt:lpstr>
      <vt:lpstr>Calibri</vt:lpstr>
      <vt:lpstr>Garamond</vt:lpstr>
      <vt:lpstr>Comic Sans MS</vt:lpstr>
      <vt:lpstr>Gill Sans MT</vt:lpstr>
      <vt:lpstr>Times New Roman</vt:lpstr>
      <vt:lpstr>Microsoft YaHei</vt:lpstr>
      <vt:lpstr>Arial Unicode MS</vt:lpstr>
      <vt:lpstr>Carlito</vt:lpstr>
      <vt:lpstr>Segoe Print</vt:lpstr>
      <vt:lpstr>Pelvic Inflammatory Disease by Slidesgo</vt:lpstr>
      <vt:lpstr>Galería</vt:lpstr>
      <vt:lpstr>UNIT 4: MY NEIGHBOURHOOD</vt:lpstr>
      <vt:lpstr>This lesson, we will 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 2. Use the correct form of the words in brackets to complete the sentences.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MY NEIGHBOURHOOD</dc:title>
  <dc:creator/>
  <cp:lastModifiedBy>HIEN PHAM</cp:lastModifiedBy>
  <cp:revision>62</cp:revision>
  <dcterms:created xsi:type="dcterms:W3CDTF">2023-11-15T01:40:00Z</dcterms:created>
  <dcterms:modified xsi:type="dcterms:W3CDTF">2023-11-20T14:35:47Z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E98C8ED8A6CA40919B138466A0A0BABF_12</vt:lpwstr>
  </property>
  <property fmtid="{D5CDD505-2E9C-101B-9397-08002B2CF9AE}" pid="3" name="KSOProductBuildVer">
    <vt:lpwstr>1033-12.2.0.13306</vt:lpwstr>
  </property>
</Properties>
</file>