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1" r:id="rId1"/>
  </p:sldMasterIdLst>
  <p:notesMasterIdLst>
    <p:notesMasterId r:id="rId18"/>
  </p:notesMasterIdLst>
  <p:sldIdLst>
    <p:sldId id="256" r:id="rId2"/>
    <p:sldId id="258" r:id="rId3"/>
    <p:sldId id="260" r:id="rId4"/>
    <p:sldId id="308" r:id="rId5"/>
    <p:sldId id="317" r:id="rId6"/>
    <p:sldId id="318" r:id="rId7"/>
    <p:sldId id="259" r:id="rId8"/>
    <p:sldId id="309" r:id="rId9"/>
    <p:sldId id="310" r:id="rId10"/>
    <p:sldId id="316" r:id="rId11"/>
    <p:sldId id="311" r:id="rId12"/>
    <p:sldId id="313" r:id="rId13"/>
    <p:sldId id="314" r:id="rId14"/>
    <p:sldId id="312" r:id="rId15"/>
    <p:sldId id="315" r:id="rId16"/>
    <p:sldId id="262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redoka One" panose="02000000000000000000" pitchFamily="2" charset="0"/>
      <p:regular r:id="rId23"/>
    </p:embeddedFont>
    <p:embeddedFont>
      <p:font typeface="Nunito" pitchFamily="2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DEB279-6BF0-42FD-AFB6-F6CF0851D1A8}">
  <a:tblStyle styleId="{5EDEB279-6BF0-42FD-AFB6-F6CF0851D1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6" autoAdjust="0"/>
  </p:normalViewPr>
  <p:slideViewPr>
    <p:cSldViewPr snapToGrid="0">
      <p:cViewPr varScale="1">
        <p:scale>
          <a:sx n="104" d="100"/>
          <a:sy n="104" d="100"/>
        </p:scale>
        <p:origin x="77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47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602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1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967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848238" y="680381"/>
            <a:ext cx="7962550" cy="4121675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1749450" y="2059425"/>
            <a:ext cx="5645100" cy="9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5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982150" y="2999950"/>
            <a:ext cx="3179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227950" y="1462125"/>
            <a:ext cx="4688100" cy="7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8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83" name="Google Shape;83;p8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ctrTitle" idx="2"/>
          </p:nvPr>
        </p:nvSpPr>
        <p:spPr>
          <a:xfrm>
            <a:off x="1499625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ubTitle" idx="1"/>
          </p:nvPr>
        </p:nvSpPr>
        <p:spPr>
          <a:xfrm>
            <a:off x="1365075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ctrTitle" idx="3"/>
          </p:nvPr>
        </p:nvSpPr>
        <p:spPr>
          <a:xfrm>
            <a:off x="5358384" y="2012502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ubTitle" idx="4"/>
          </p:nvPr>
        </p:nvSpPr>
        <p:spPr>
          <a:xfrm>
            <a:off x="5223834" y="2220786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bg>
      <p:bgPr>
        <a:solidFill>
          <a:schemeClr val="dk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1"/>
          <p:cNvGrpSpPr/>
          <p:nvPr/>
        </p:nvGrpSpPr>
        <p:grpSpPr>
          <a:xfrm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128" name="Google Shape;128;p11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2790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54612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11"/>
          <p:cNvSpPr/>
          <p:nvPr/>
        </p:nvSpPr>
        <p:spPr>
          <a:xfrm rot="4262482" flipH="1">
            <a:off x="5874033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 rot="-6537518" flipH="1">
            <a:off x="-2045494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ctrTitle" idx="2"/>
          </p:nvPr>
        </p:nvSpPr>
        <p:spPr>
          <a:xfrm>
            <a:off x="1114790" y="2681977"/>
            <a:ext cx="20118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subTitle" idx="1"/>
          </p:nvPr>
        </p:nvSpPr>
        <p:spPr>
          <a:xfrm>
            <a:off x="996375" y="2893924"/>
            <a:ext cx="22488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ctrTitle" idx="3"/>
          </p:nvPr>
        </p:nvSpPr>
        <p:spPr>
          <a:xfrm>
            <a:off x="6016692" y="2683565"/>
            <a:ext cx="20118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subTitle" idx="4"/>
          </p:nvPr>
        </p:nvSpPr>
        <p:spPr>
          <a:xfrm>
            <a:off x="5898197" y="2891851"/>
            <a:ext cx="22488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ctrTitle" idx="5"/>
          </p:nvPr>
        </p:nvSpPr>
        <p:spPr>
          <a:xfrm>
            <a:off x="3565780" y="2683554"/>
            <a:ext cx="20118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2" name="Google Shape;142;p11"/>
          <p:cNvSpPr txBox="1">
            <a:spLocks noGrp="1"/>
          </p:cNvSpPr>
          <p:nvPr>
            <p:ph type="subTitle" idx="6"/>
          </p:nvPr>
        </p:nvSpPr>
        <p:spPr>
          <a:xfrm>
            <a:off x="3447282" y="2891844"/>
            <a:ext cx="22488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2598906" y="-702305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349613" y="451781"/>
            <a:ext cx="8384975" cy="4461413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3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5"/>
          <p:cNvGrpSpPr/>
          <p:nvPr/>
        </p:nvGrpSpPr>
        <p:grpSpPr>
          <a:xfrm>
            <a:off x="806813" y="451781"/>
            <a:ext cx="7927775" cy="4512168"/>
            <a:chOff x="843688" y="378031"/>
            <a:chExt cx="7927775" cy="4512168"/>
          </a:xfrm>
        </p:grpSpPr>
        <p:sp>
          <p:nvSpPr>
            <p:cNvPr id="188" name="Google Shape;188;p15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43688" y="36505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2642150" y="4793300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5"/>
          <p:cNvSpPr/>
          <p:nvPr/>
        </p:nvSpPr>
        <p:spPr>
          <a:xfrm rot="4262482" flipH="1">
            <a:off x="5874033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/>
          <p:nvPr/>
        </p:nvSpPr>
        <p:spPr>
          <a:xfrm rot="-6537518" flipH="1">
            <a:off x="-2045494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ctrTitle" idx="2"/>
          </p:nvPr>
        </p:nvSpPr>
        <p:spPr>
          <a:xfrm>
            <a:off x="847775" y="2021919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1"/>
          </p:nvPr>
        </p:nvSpPr>
        <p:spPr>
          <a:xfrm>
            <a:off x="713225" y="2235144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ctrTitle" idx="3"/>
          </p:nvPr>
        </p:nvSpPr>
        <p:spPr>
          <a:xfrm>
            <a:off x="3429000" y="2021932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4"/>
          </p:nvPr>
        </p:nvSpPr>
        <p:spPr>
          <a:xfrm>
            <a:off x="3294450" y="2235157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ctrTitle" idx="5"/>
          </p:nvPr>
        </p:nvSpPr>
        <p:spPr>
          <a:xfrm>
            <a:off x="6010225" y="2021919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subTitle" idx="6"/>
          </p:nvPr>
        </p:nvSpPr>
        <p:spPr>
          <a:xfrm>
            <a:off x="5875675" y="2235144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ctrTitle" idx="7"/>
          </p:nvPr>
        </p:nvSpPr>
        <p:spPr>
          <a:xfrm>
            <a:off x="2139696" y="3679426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ubTitle" idx="8"/>
          </p:nvPr>
        </p:nvSpPr>
        <p:spPr>
          <a:xfrm>
            <a:off x="2005146" y="3892651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ctrTitle" idx="9"/>
          </p:nvPr>
        </p:nvSpPr>
        <p:spPr>
          <a:xfrm>
            <a:off x="4718304" y="3679426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3"/>
          </p:nvPr>
        </p:nvSpPr>
        <p:spPr>
          <a:xfrm>
            <a:off x="4583754" y="3892651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7" r:id="rId7"/>
    <p:sldLayoutId id="2147483659" r:id="rId8"/>
    <p:sldLayoutId id="2147483661" r:id="rId9"/>
    <p:sldLayoutId id="2147483664" r:id="rId10"/>
    <p:sldLayoutId id="2147483672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F2FF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233916" y="1055775"/>
            <a:ext cx="8626461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4" name="Google Shape;414;p36"/>
          <p:cNvSpPr txBox="1">
            <a:spLocks noGrp="1"/>
          </p:cNvSpPr>
          <p:nvPr>
            <p:ph type="ctrTitle"/>
          </p:nvPr>
        </p:nvSpPr>
        <p:spPr>
          <a:xfrm>
            <a:off x="1134432" y="1210763"/>
            <a:ext cx="7151883" cy="1926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Unit 6: </a:t>
            </a:r>
            <a:br>
              <a:rPr lang="en" sz="60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</a:br>
            <a:r>
              <a:rPr lang="en" sz="60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A visit to a school</a:t>
            </a:r>
            <a:endParaRPr sz="80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415" name="Google Shape;415;p36"/>
          <p:cNvSpPr txBox="1">
            <a:spLocks noGrp="1"/>
          </p:cNvSpPr>
          <p:nvPr>
            <p:ph type="subTitle" idx="1"/>
          </p:nvPr>
        </p:nvSpPr>
        <p:spPr>
          <a:xfrm>
            <a:off x="2691600" y="3255129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Leeson 7: Looking back</a:t>
            </a:r>
            <a:endParaRPr sz="2400" b="1" dirty="0">
              <a:solidFill>
                <a:schemeClr val="lt1"/>
              </a:solidFill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946409" y="616124"/>
            <a:ext cx="7037278" cy="4075780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39"/>
          <p:cNvSpPr txBox="1">
            <a:spLocks noGrp="1"/>
          </p:cNvSpPr>
          <p:nvPr>
            <p:ph type="subTitle" idx="1"/>
          </p:nvPr>
        </p:nvSpPr>
        <p:spPr>
          <a:xfrm>
            <a:off x="1066800" y="1676742"/>
            <a:ext cx="6962764" cy="13447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Grammar </a:t>
            </a:r>
            <a:endParaRPr sz="8800" dirty="0"/>
          </a:p>
        </p:txBody>
      </p:sp>
      <p:grpSp>
        <p:nvGrpSpPr>
          <p:cNvPr id="44" name="Google Shape;1692;p69">
            <a:extLst>
              <a:ext uri="{FF2B5EF4-FFF2-40B4-BE49-F238E27FC236}">
                <a16:creationId xmlns:a16="http://schemas.microsoft.com/office/drawing/2014/main" id="{D7E02940-F806-E5A8-7F46-78DAA9F75906}"/>
              </a:ext>
            </a:extLst>
          </p:cNvPr>
          <p:cNvGrpSpPr/>
          <p:nvPr/>
        </p:nvGrpSpPr>
        <p:grpSpPr>
          <a:xfrm rot="1494224">
            <a:off x="6532614" y="3548780"/>
            <a:ext cx="760909" cy="1084904"/>
            <a:chOff x="2159125" y="3677413"/>
            <a:chExt cx="481800" cy="686950"/>
          </a:xfrm>
        </p:grpSpPr>
        <p:sp>
          <p:nvSpPr>
            <p:cNvPr id="45" name="Google Shape;1693;p69">
              <a:extLst>
                <a:ext uri="{FF2B5EF4-FFF2-40B4-BE49-F238E27FC236}">
                  <a16:creationId xmlns:a16="http://schemas.microsoft.com/office/drawing/2014/main" id="{80CB0908-564E-8641-2959-648B1289D434}"/>
                </a:ext>
              </a:extLst>
            </p:cNvPr>
            <p:cNvSpPr/>
            <p:nvPr/>
          </p:nvSpPr>
          <p:spPr>
            <a:xfrm>
              <a:off x="2159125" y="3677413"/>
              <a:ext cx="481800" cy="528900"/>
            </a:xfrm>
            <a:custGeom>
              <a:avLst/>
              <a:gdLst/>
              <a:ahLst/>
              <a:cxnLst/>
              <a:rect l="l" t="t" r="r" b="b"/>
              <a:pathLst>
                <a:path w="19272" h="21156" extrusionOk="0">
                  <a:moveTo>
                    <a:pt x="8906" y="61"/>
                  </a:moveTo>
                  <a:cubicBezTo>
                    <a:pt x="2675" y="456"/>
                    <a:pt x="0" y="4559"/>
                    <a:pt x="183" y="9879"/>
                  </a:cubicBezTo>
                  <a:cubicBezTo>
                    <a:pt x="395" y="15198"/>
                    <a:pt x="4681" y="19970"/>
                    <a:pt x="4681" y="19970"/>
                  </a:cubicBezTo>
                  <a:cubicBezTo>
                    <a:pt x="4681" y="19970"/>
                    <a:pt x="11490" y="21155"/>
                    <a:pt x="12949" y="20213"/>
                  </a:cubicBezTo>
                  <a:cubicBezTo>
                    <a:pt x="14317" y="19301"/>
                    <a:pt x="17812" y="14955"/>
                    <a:pt x="18542" y="10213"/>
                  </a:cubicBezTo>
                  <a:cubicBezTo>
                    <a:pt x="19271" y="5319"/>
                    <a:pt x="17052" y="0"/>
                    <a:pt x="8906" y="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94;p69">
              <a:extLst>
                <a:ext uri="{FF2B5EF4-FFF2-40B4-BE49-F238E27FC236}">
                  <a16:creationId xmlns:a16="http://schemas.microsoft.com/office/drawing/2014/main" id="{5478FAA8-1105-7B38-D45F-AFDF969432B0}"/>
                </a:ext>
              </a:extLst>
            </p:cNvPr>
            <p:cNvSpPr/>
            <p:nvPr/>
          </p:nvSpPr>
          <p:spPr>
            <a:xfrm>
              <a:off x="2242700" y="3865088"/>
              <a:ext cx="150500" cy="358700"/>
            </a:xfrm>
            <a:custGeom>
              <a:avLst/>
              <a:gdLst/>
              <a:ahLst/>
              <a:cxnLst/>
              <a:rect l="l" t="t" r="r" b="b"/>
              <a:pathLst>
                <a:path w="6020" h="14348" extrusionOk="0">
                  <a:moveTo>
                    <a:pt x="4499" y="13679"/>
                  </a:moveTo>
                  <a:lnTo>
                    <a:pt x="3952" y="14347"/>
                  </a:lnTo>
                  <a:lnTo>
                    <a:pt x="3527" y="14074"/>
                  </a:lnTo>
                  <a:lnTo>
                    <a:pt x="2007" y="5745"/>
                  </a:lnTo>
                  <a:cubicBezTo>
                    <a:pt x="1976" y="5745"/>
                    <a:pt x="1946" y="5715"/>
                    <a:pt x="1916" y="5715"/>
                  </a:cubicBezTo>
                  <a:cubicBezTo>
                    <a:pt x="1369" y="5533"/>
                    <a:pt x="882" y="5077"/>
                    <a:pt x="548" y="4347"/>
                  </a:cubicBezTo>
                  <a:cubicBezTo>
                    <a:pt x="92" y="3466"/>
                    <a:pt x="1" y="2797"/>
                    <a:pt x="92" y="2341"/>
                  </a:cubicBezTo>
                  <a:cubicBezTo>
                    <a:pt x="153" y="1976"/>
                    <a:pt x="305" y="1733"/>
                    <a:pt x="548" y="1490"/>
                  </a:cubicBezTo>
                  <a:cubicBezTo>
                    <a:pt x="791" y="1277"/>
                    <a:pt x="1065" y="1125"/>
                    <a:pt x="1338" y="1125"/>
                  </a:cubicBezTo>
                  <a:cubicBezTo>
                    <a:pt x="1642" y="1065"/>
                    <a:pt x="1946" y="1186"/>
                    <a:pt x="2250" y="1460"/>
                  </a:cubicBezTo>
                  <a:cubicBezTo>
                    <a:pt x="2676" y="1824"/>
                    <a:pt x="2888" y="3192"/>
                    <a:pt x="2980" y="4925"/>
                  </a:cubicBezTo>
                  <a:lnTo>
                    <a:pt x="3283" y="4925"/>
                  </a:lnTo>
                  <a:cubicBezTo>
                    <a:pt x="3466" y="4925"/>
                    <a:pt x="3648" y="4834"/>
                    <a:pt x="3800" y="4773"/>
                  </a:cubicBezTo>
                  <a:lnTo>
                    <a:pt x="3831" y="4773"/>
                  </a:lnTo>
                  <a:cubicBezTo>
                    <a:pt x="3496" y="4256"/>
                    <a:pt x="3283" y="3618"/>
                    <a:pt x="3192" y="3010"/>
                  </a:cubicBezTo>
                  <a:cubicBezTo>
                    <a:pt x="3131" y="2645"/>
                    <a:pt x="3131" y="2250"/>
                    <a:pt x="3162" y="1916"/>
                  </a:cubicBezTo>
                  <a:cubicBezTo>
                    <a:pt x="3192" y="1520"/>
                    <a:pt x="3314" y="1156"/>
                    <a:pt x="3496" y="882"/>
                  </a:cubicBezTo>
                  <a:cubicBezTo>
                    <a:pt x="3770" y="426"/>
                    <a:pt x="4135" y="122"/>
                    <a:pt x="4590" y="62"/>
                  </a:cubicBezTo>
                  <a:cubicBezTo>
                    <a:pt x="4742" y="1"/>
                    <a:pt x="4894" y="1"/>
                    <a:pt x="5016" y="62"/>
                  </a:cubicBezTo>
                  <a:cubicBezTo>
                    <a:pt x="5350" y="122"/>
                    <a:pt x="5563" y="365"/>
                    <a:pt x="5654" y="700"/>
                  </a:cubicBezTo>
                  <a:cubicBezTo>
                    <a:pt x="5746" y="1004"/>
                    <a:pt x="5776" y="1429"/>
                    <a:pt x="5746" y="1824"/>
                  </a:cubicBezTo>
                  <a:cubicBezTo>
                    <a:pt x="5654" y="2584"/>
                    <a:pt x="5442" y="3496"/>
                    <a:pt x="5168" y="4165"/>
                  </a:cubicBezTo>
                  <a:cubicBezTo>
                    <a:pt x="5138" y="4226"/>
                    <a:pt x="5138" y="4256"/>
                    <a:pt x="5107" y="4347"/>
                  </a:cubicBezTo>
                  <a:cubicBezTo>
                    <a:pt x="5198" y="4469"/>
                    <a:pt x="5320" y="4530"/>
                    <a:pt x="5442" y="4621"/>
                  </a:cubicBezTo>
                  <a:cubicBezTo>
                    <a:pt x="5624" y="4712"/>
                    <a:pt x="5806" y="4803"/>
                    <a:pt x="6019" y="4803"/>
                  </a:cubicBezTo>
                  <a:lnTo>
                    <a:pt x="5958" y="5745"/>
                  </a:lnTo>
                  <a:cubicBezTo>
                    <a:pt x="5897" y="5745"/>
                    <a:pt x="5806" y="5776"/>
                    <a:pt x="5715" y="5776"/>
                  </a:cubicBezTo>
                  <a:cubicBezTo>
                    <a:pt x="5350" y="5776"/>
                    <a:pt x="5016" y="5715"/>
                    <a:pt x="4682" y="5533"/>
                  </a:cubicBezTo>
                  <a:cubicBezTo>
                    <a:pt x="4560" y="5442"/>
                    <a:pt x="4438" y="5381"/>
                    <a:pt x="4378" y="5290"/>
                  </a:cubicBezTo>
                  <a:cubicBezTo>
                    <a:pt x="4226" y="5411"/>
                    <a:pt x="4074" y="5533"/>
                    <a:pt x="3922" y="5593"/>
                  </a:cubicBezTo>
                  <a:cubicBezTo>
                    <a:pt x="3648" y="5745"/>
                    <a:pt x="3375" y="5837"/>
                    <a:pt x="3131" y="5867"/>
                  </a:cubicBezTo>
                  <a:close/>
                  <a:moveTo>
                    <a:pt x="1946" y="4347"/>
                  </a:moveTo>
                  <a:cubicBezTo>
                    <a:pt x="1855" y="3283"/>
                    <a:pt x="1703" y="2524"/>
                    <a:pt x="1460" y="2280"/>
                  </a:cubicBezTo>
                  <a:cubicBezTo>
                    <a:pt x="1277" y="2128"/>
                    <a:pt x="1125" y="2068"/>
                    <a:pt x="1004" y="2068"/>
                  </a:cubicBezTo>
                  <a:cubicBezTo>
                    <a:pt x="943" y="2402"/>
                    <a:pt x="1034" y="2888"/>
                    <a:pt x="1399" y="3587"/>
                  </a:cubicBezTo>
                  <a:cubicBezTo>
                    <a:pt x="1551" y="3922"/>
                    <a:pt x="1764" y="4165"/>
                    <a:pt x="1946" y="4347"/>
                  </a:cubicBezTo>
                  <a:close/>
                  <a:moveTo>
                    <a:pt x="1004" y="2037"/>
                  </a:moveTo>
                  <a:lnTo>
                    <a:pt x="1004" y="2037"/>
                  </a:lnTo>
                  <a:close/>
                  <a:moveTo>
                    <a:pt x="4438" y="3587"/>
                  </a:moveTo>
                  <a:cubicBezTo>
                    <a:pt x="4560" y="3162"/>
                    <a:pt x="4682" y="2706"/>
                    <a:pt x="4682" y="2280"/>
                  </a:cubicBezTo>
                  <a:cubicBezTo>
                    <a:pt x="4712" y="1946"/>
                    <a:pt x="4682" y="1642"/>
                    <a:pt x="4651" y="1429"/>
                  </a:cubicBezTo>
                  <a:cubicBezTo>
                    <a:pt x="4560" y="1217"/>
                    <a:pt x="4499" y="1065"/>
                    <a:pt x="4317" y="1065"/>
                  </a:cubicBezTo>
                  <a:lnTo>
                    <a:pt x="4165" y="1065"/>
                  </a:lnTo>
                  <a:cubicBezTo>
                    <a:pt x="4104" y="1186"/>
                    <a:pt x="4074" y="1369"/>
                    <a:pt x="4074" y="1581"/>
                  </a:cubicBezTo>
                  <a:cubicBezTo>
                    <a:pt x="4013" y="1824"/>
                    <a:pt x="4013" y="2128"/>
                    <a:pt x="4104" y="2493"/>
                  </a:cubicBezTo>
                  <a:cubicBezTo>
                    <a:pt x="4195" y="2827"/>
                    <a:pt x="4287" y="3192"/>
                    <a:pt x="4438" y="35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95;p69">
              <a:extLst>
                <a:ext uri="{FF2B5EF4-FFF2-40B4-BE49-F238E27FC236}">
                  <a16:creationId xmlns:a16="http://schemas.microsoft.com/office/drawing/2014/main" id="{75AEA7E9-E40A-3422-0B8F-70E2EDD5BC12}"/>
                </a:ext>
              </a:extLst>
            </p:cNvPr>
            <p:cNvSpPr/>
            <p:nvPr/>
          </p:nvSpPr>
          <p:spPr>
            <a:xfrm>
              <a:off x="2387850" y="3870413"/>
              <a:ext cx="155050" cy="353375"/>
            </a:xfrm>
            <a:custGeom>
              <a:avLst/>
              <a:gdLst/>
              <a:ahLst/>
              <a:cxnLst/>
              <a:rect l="l" t="t" r="r" b="b"/>
              <a:pathLst>
                <a:path w="6202" h="14135" extrusionOk="0">
                  <a:moveTo>
                    <a:pt x="912" y="13435"/>
                  </a:moveTo>
                  <a:lnTo>
                    <a:pt x="1368" y="14134"/>
                  </a:lnTo>
                  <a:lnTo>
                    <a:pt x="1824" y="13891"/>
                  </a:lnTo>
                  <a:lnTo>
                    <a:pt x="3830" y="5958"/>
                  </a:lnTo>
                  <a:cubicBezTo>
                    <a:pt x="3891" y="5958"/>
                    <a:pt x="3921" y="5928"/>
                    <a:pt x="3952" y="5928"/>
                  </a:cubicBezTo>
                  <a:cubicBezTo>
                    <a:pt x="4499" y="5776"/>
                    <a:pt x="5016" y="5380"/>
                    <a:pt x="5472" y="4712"/>
                  </a:cubicBezTo>
                  <a:cubicBezTo>
                    <a:pt x="6019" y="3891"/>
                    <a:pt x="6201" y="3222"/>
                    <a:pt x="6110" y="2736"/>
                  </a:cubicBezTo>
                  <a:cubicBezTo>
                    <a:pt x="6079" y="2371"/>
                    <a:pt x="5927" y="2067"/>
                    <a:pt x="5745" y="1855"/>
                  </a:cubicBezTo>
                  <a:cubicBezTo>
                    <a:pt x="5532" y="1581"/>
                    <a:pt x="5259" y="1429"/>
                    <a:pt x="4985" y="1399"/>
                  </a:cubicBezTo>
                  <a:cubicBezTo>
                    <a:pt x="4681" y="1368"/>
                    <a:pt x="4347" y="1429"/>
                    <a:pt x="4043" y="1611"/>
                  </a:cubicBezTo>
                  <a:cubicBezTo>
                    <a:pt x="3587" y="1976"/>
                    <a:pt x="3192" y="3283"/>
                    <a:pt x="2979" y="4955"/>
                  </a:cubicBezTo>
                  <a:cubicBezTo>
                    <a:pt x="2857" y="4955"/>
                    <a:pt x="2766" y="4955"/>
                    <a:pt x="2675" y="4925"/>
                  </a:cubicBezTo>
                  <a:cubicBezTo>
                    <a:pt x="2462" y="4894"/>
                    <a:pt x="2310" y="4803"/>
                    <a:pt x="2158" y="4742"/>
                  </a:cubicBezTo>
                  <a:lnTo>
                    <a:pt x="2128" y="4742"/>
                  </a:lnTo>
                  <a:cubicBezTo>
                    <a:pt x="2523" y="4286"/>
                    <a:pt x="2827" y="3678"/>
                    <a:pt x="2979" y="3070"/>
                  </a:cubicBezTo>
                  <a:cubicBezTo>
                    <a:pt x="3070" y="2675"/>
                    <a:pt x="3131" y="2341"/>
                    <a:pt x="3131" y="2007"/>
                  </a:cubicBezTo>
                  <a:cubicBezTo>
                    <a:pt x="3131" y="1611"/>
                    <a:pt x="3040" y="1247"/>
                    <a:pt x="2888" y="943"/>
                  </a:cubicBezTo>
                  <a:cubicBezTo>
                    <a:pt x="2675" y="487"/>
                    <a:pt x="2310" y="152"/>
                    <a:pt x="1854" y="31"/>
                  </a:cubicBezTo>
                  <a:cubicBezTo>
                    <a:pt x="1702" y="0"/>
                    <a:pt x="1611" y="0"/>
                    <a:pt x="1459" y="0"/>
                  </a:cubicBezTo>
                  <a:cubicBezTo>
                    <a:pt x="1095" y="31"/>
                    <a:pt x="882" y="244"/>
                    <a:pt x="760" y="548"/>
                  </a:cubicBezTo>
                  <a:cubicBezTo>
                    <a:pt x="639" y="852"/>
                    <a:pt x="578" y="1247"/>
                    <a:pt x="578" y="1672"/>
                  </a:cubicBezTo>
                  <a:cubicBezTo>
                    <a:pt x="547" y="2463"/>
                    <a:pt x="699" y="3374"/>
                    <a:pt x="882" y="4013"/>
                  </a:cubicBezTo>
                  <a:cubicBezTo>
                    <a:pt x="912" y="4104"/>
                    <a:pt x="912" y="4134"/>
                    <a:pt x="943" y="4195"/>
                  </a:cubicBezTo>
                  <a:lnTo>
                    <a:pt x="608" y="4438"/>
                  </a:lnTo>
                  <a:cubicBezTo>
                    <a:pt x="426" y="4560"/>
                    <a:pt x="243" y="4590"/>
                    <a:pt x="31" y="4590"/>
                  </a:cubicBezTo>
                  <a:lnTo>
                    <a:pt x="0" y="5532"/>
                  </a:lnTo>
                  <a:cubicBezTo>
                    <a:pt x="91" y="5563"/>
                    <a:pt x="152" y="5563"/>
                    <a:pt x="243" y="5624"/>
                  </a:cubicBezTo>
                  <a:cubicBezTo>
                    <a:pt x="578" y="5654"/>
                    <a:pt x="912" y="5624"/>
                    <a:pt x="1247" y="5472"/>
                  </a:cubicBezTo>
                  <a:cubicBezTo>
                    <a:pt x="1368" y="5411"/>
                    <a:pt x="1490" y="5350"/>
                    <a:pt x="1611" y="5259"/>
                  </a:cubicBezTo>
                  <a:cubicBezTo>
                    <a:pt x="1702" y="5380"/>
                    <a:pt x="1854" y="5532"/>
                    <a:pt x="2006" y="5624"/>
                  </a:cubicBezTo>
                  <a:cubicBezTo>
                    <a:pt x="2250" y="5745"/>
                    <a:pt x="2523" y="5867"/>
                    <a:pt x="2827" y="5958"/>
                  </a:cubicBezTo>
                  <a:close/>
                  <a:moveTo>
                    <a:pt x="4073" y="4560"/>
                  </a:moveTo>
                  <a:cubicBezTo>
                    <a:pt x="4256" y="3526"/>
                    <a:pt x="4499" y="2766"/>
                    <a:pt x="4803" y="2584"/>
                  </a:cubicBezTo>
                  <a:cubicBezTo>
                    <a:pt x="4985" y="2463"/>
                    <a:pt x="5137" y="2371"/>
                    <a:pt x="5259" y="2371"/>
                  </a:cubicBezTo>
                  <a:cubicBezTo>
                    <a:pt x="5289" y="2736"/>
                    <a:pt x="5107" y="3222"/>
                    <a:pt x="4681" y="3861"/>
                  </a:cubicBezTo>
                  <a:cubicBezTo>
                    <a:pt x="4499" y="4165"/>
                    <a:pt x="4316" y="4408"/>
                    <a:pt x="4073" y="4560"/>
                  </a:cubicBezTo>
                  <a:close/>
                  <a:moveTo>
                    <a:pt x="5289" y="2341"/>
                  </a:moveTo>
                  <a:cubicBezTo>
                    <a:pt x="5289" y="2341"/>
                    <a:pt x="5259" y="2311"/>
                    <a:pt x="5289" y="2341"/>
                  </a:cubicBezTo>
                  <a:close/>
                  <a:moveTo>
                    <a:pt x="1672" y="3526"/>
                  </a:moveTo>
                  <a:cubicBezTo>
                    <a:pt x="1611" y="3101"/>
                    <a:pt x="1550" y="2614"/>
                    <a:pt x="1550" y="2189"/>
                  </a:cubicBezTo>
                  <a:cubicBezTo>
                    <a:pt x="1550" y="1855"/>
                    <a:pt x="1611" y="1551"/>
                    <a:pt x="1733" y="1307"/>
                  </a:cubicBezTo>
                  <a:cubicBezTo>
                    <a:pt x="1794" y="1125"/>
                    <a:pt x="1915" y="1004"/>
                    <a:pt x="2067" y="973"/>
                  </a:cubicBezTo>
                  <a:lnTo>
                    <a:pt x="2219" y="973"/>
                  </a:lnTo>
                  <a:cubicBezTo>
                    <a:pt x="2250" y="1095"/>
                    <a:pt x="2280" y="1277"/>
                    <a:pt x="2280" y="1459"/>
                  </a:cubicBezTo>
                  <a:cubicBezTo>
                    <a:pt x="2280" y="1733"/>
                    <a:pt x="2250" y="2037"/>
                    <a:pt x="2158" y="2341"/>
                  </a:cubicBezTo>
                  <a:cubicBezTo>
                    <a:pt x="2037" y="2797"/>
                    <a:pt x="1885" y="3192"/>
                    <a:pt x="1672" y="35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96;p69">
              <a:extLst>
                <a:ext uri="{FF2B5EF4-FFF2-40B4-BE49-F238E27FC236}">
                  <a16:creationId xmlns:a16="http://schemas.microsoft.com/office/drawing/2014/main" id="{404EDCB5-B6AB-148D-0F49-CB7E2DE157F0}"/>
                </a:ext>
              </a:extLst>
            </p:cNvPr>
            <p:cNvSpPr/>
            <p:nvPr/>
          </p:nvSpPr>
          <p:spPr>
            <a:xfrm>
              <a:off x="2309575" y="4233638"/>
              <a:ext cx="129975" cy="130725"/>
            </a:xfrm>
            <a:custGeom>
              <a:avLst/>
              <a:gdLst/>
              <a:ahLst/>
              <a:cxnLst/>
              <a:rect l="l" t="t" r="r" b="b"/>
              <a:pathLst>
                <a:path w="5199" h="5229" extrusionOk="0">
                  <a:moveTo>
                    <a:pt x="2736" y="92"/>
                  </a:moveTo>
                  <a:cubicBezTo>
                    <a:pt x="4134" y="153"/>
                    <a:pt x="5198" y="1338"/>
                    <a:pt x="5107" y="2736"/>
                  </a:cubicBezTo>
                  <a:cubicBezTo>
                    <a:pt x="5046" y="4165"/>
                    <a:pt x="3861" y="5229"/>
                    <a:pt x="2463" y="5137"/>
                  </a:cubicBezTo>
                  <a:cubicBezTo>
                    <a:pt x="1064" y="5077"/>
                    <a:pt x="1" y="3891"/>
                    <a:pt x="61" y="2493"/>
                  </a:cubicBezTo>
                  <a:cubicBezTo>
                    <a:pt x="153" y="1064"/>
                    <a:pt x="1308" y="1"/>
                    <a:pt x="2736" y="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97;p69">
              <a:extLst>
                <a:ext uri="{FF2B5EF4-FFF2-40B4-BE49-F238E27FC236}">
                  <a16:creationId xmlns:a16="http://schemas.microsoft.com/office/drawing/2014/main" id="{9CDE1DCA-E572-F12B-7C4D-D93D458420C6}"/>
                </a:ext>
              </a:extLst>
            </p:cNvPr>
            <p:cNvSpPr/>
            <p:nvPr/>
          </p:nvSpPr>
          <p:spPr>
            <a:xfrm>
              <a:off x="2271575" y="4226038"/>
              <a:ext cx="207475" cy="96525"/>
            </a:xfrm>
            <a:custGeom>
              <a:avLst/>
              <a:gdLst/>
              <a:ahLst/>
              <a:cxnLst/>
              <a:rect l="l" t="t" r="r" b="b"/>
              <a:pathLst>
                <a:path w="8299" h="3861" extrusionOk="0">
                  <a:moveTo>
                    <a:pt x="1733" y="3587"/>
                  </a:moveTo>
                  <a:lnTo>
                    <a:pt x="6414" y="3800"/>
                  </a:lnTo>
                  <a:cubicBezTo>
                    <a:pt x="7387" y="3861"/>
                    <a:pt x="8238" y="3101"/>
                    <a:pt x="8268" y="2128"/>
                  </a:cubicBezTo>
                  <a:lnTo>
                    <a:pt x="8268" y="2128"/>
                  </a:lnTo>
                  <a:cubicBezTo>
                    <a:pt x="8299" y="1156"/>
                    <a:pt x="7539" y="305"/>
                    <a:pt x="6597" y="274"/>
                  </a:cubicBezTo>
                  <a:lnTo>
                    <a:pt x="1916" y="61"/>
                  </a:lnTo>
                  <a:cubicBezTo>
                    <a:pt x="943" y="1"/>
                    <a:pt x="92" y="760"/>
                    <a:pt x="62" y="1733"/>
                  </a:cubicBezTo>
                  <a:lnTo>
                    <a:pt x="62" y="1733"/>
                  </a:lnTo>
                  <a:cubicBezTo>
                    <a:pt x="1" y="2706"/>
                    <a:pt x="761" y="3557"/>
                    <a:pt x="1733" y="35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98;p69">
              <a:extLst>
                <a:ext uri="{FF2B5EF4-FFF2-40B4-BE49-F238E27FC236}">
                  <a16:creationId xmlns:a16="http://schemas.microsoft.com/office/drawing/2014/main" id="{C5F51254-346F-5B33-4994-86DA0E51E0C7}"/>
                </a:ext>
              </a:extLst>
            </p:cNvPr>
            <p:cNvSpPr/>
            <p:nvPr/>
          </p:nvSpPr>
          <p:spPr>
            <a:xfrm>
              <a:off x="2238150" y="4167538"/>
              <a:ext cx="280425" cy="99550"/>
            </a:xfrm>
            <a:custGeom>
              <a:avLst/>
              <a:gdLst/>
              <a:ahLst/>
              <a:cxnLst/>
              <a:rect l="l" t="t" r="r" b="b"/>
              <a:pathLst>
                <a:path w="11217" h="3982" extrusionOk="0">
                  <a:moveTo>
                    <a:pt x="1885" y="31"/>
                  </a:moveTo>
                  <a:lnTo>
                    <a:pt x="9484" y="426"/>
                  </a:lnTo>
                  <a:cubicBezTo>
                    <a:pt x="10487" y="456"/>
                    <a:pt x="11216" y="1277"/>
                    <a:pt x="11156" y="2280"/>
                  </a:cubicBezTo>
                  <a:lnTo>
                    <a:pt x="11156" y="2280"/>
                  </a:lnTo>
                  <a:cubicBezTo>
                    <a:pt x="11125" y="3252"/>
                    <a:pt x="10304" y="3982"/>
                    <a:pt x="9301" y="3952"/>
                  </a:cubicBezTo>
                  <a:lnTo>
                    <a:pt x="1703" y="3556"/>
                  </a:lnTo>
                  <a:cubicBezTo>
                    <a:pt x="730" y="3526"/>
                    <a:pt x="0" y="2675"/>
                    <a:pt x="31" y="1702"/>
                  </a:cubicBezTo>
                  <a:lnTo>
                    <a:pt x="31" y="1702"/>
                  </a:lnTo>
                  <a:cubicBezTo>
                    <a:pt x="61" y="760"/>
                    <a:pt x="912" y="0"/>
                    <a:pt x="1885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99;p69">
              <a:extLst>
                <a:ext uri="{FF2B5EF4-FFF2-40B4-BE49-F238E27FC236}">
                  <a16:creationId xmlns:a16="http://schemas.microsoft.com/office/drawing/2014/main" id="{2723A48C-9363-6EC9-7F46-EC8B6F388445}"/>
                </a:ext>
              </a:extLst>
            </p:cNvPr>
            <p:cNvSpPr/>
            <p:nvPr/>
          </p:nvSpPr>
          <p:spPr>
            <a:xfrm>
              <a:off x="2199400" y="3705513"/>
              <a:ext cx="220375" cy="321450"/>
            </a:xfrm>
            <a:custGeom>
              <a:avLst/>
              <a:gdLst/>
              <a:ahLst/>
              <a:cxnLst/>
              <a:rect l="l" t="t" r="r" b="b"/>
              <a:pathLst>
                <a:path w="8815" h="12858" extrusionOk="0">
                  <a:moveTo>
                    <a:pt x="1672" y="12250"/>
                  </a:moveTo>
                  <a:cubicBezTo>
                    <a:pt x="1733" y="12463"/>
                    <a:pt x="1611" y="12706"/>
                    <a:pt x="1398" y="12767"/>
                  </a:cubicBezTo>
                  <a:cubicBezTo>
                    <a:pt x="1155" y="12858"/>
                    <a:pt x="942" y="12736"/>
                    <a:pt x="851" y="12524"/>
                  </a:cubicBezTo>
                  <a:cubicBezTo>
                    <a:pt x="304" y="10730"/>
                    <a:pt x="0" y="9059"/>
                    <a:pt x="31" y="7539"/>
                  </a:cubicBezTo>
                  <a:cubicBezTo>
                    <a:pt x="61" y="5837"/>
                    <a:pt x="456" y="4347"/>
                    <a:pt x="1246" y="3131"/>
                  </a:cubicBezTo>
                  <a:cubicBezTo>
                    <a:pt x="2037" y="1916"/>
                    <a:pt x="3222" y="1004"/>
                    <a:pt x="4803" y="517"/>
                  </a:cubicBezTo>
                  <a:cubicBezTo>
                    <a:pt x="5836" y="153"/>
                    <a:pt x="7022" y="1"/>
                    <a:pt x="8389" y="1"/>
                  </a:cubicBezTo>
                  <a:cubicBezTo>
                    <a:pt x="8602" y="1"/>
                    <a:pt x="8815" y="183"/>
                    <a:pt x="8815" y="426"/>
                  </a:cubicBezTo>
                  <a:cubicBezTo>
                    <a:pt x="8815" y="669"/>
                    <a:pt x="8602" y="852"/>
                    <a:pt x="8389" y="852"/>
                  </a:cubicBezTo>
                  <a:cubicBezTo>
                    <a:pt x="7143" y="852"/>
                    <a:pt x="6019" y="1004"/>
                    <a:pt x="5076" y="1308"/>
                  </a:cubicBezTo>
                  <a:cubicBezTo>
                    <a:pt x="3708" y="1764"/>
                    <a:pt x="2645" y="2554"/>
                    <a:pt x="1976" y="3618"/>
                  </a:cubicBezTo>
                  <a:cubicBezTo>
                    <a:pt x="1246" y="4682"/>
                    <a:pt x="912" y="6019"/>
                    <a:pt x="851" y="7569"/>
                  </a:cubicBezTo>
                  <a:cubicBezTo>
                    <a:pt x="821" y="8937"/>
                    <a:pt x="1094" y="10548"/>
                    <a:pt x="1672" y="12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771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4AA-67F8-5161-2E93-4C74F9A7A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44" y="486160"/>
            <a:ext cx="8575555" cy="657600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Ex3: Complete the sentences with appropriate prepositions of place or time.</a:t>
            </a:r>
            <a:br>
              <a:rPr lang="en-US" sz="3200" b="0" dirty="0">
                <a:effectLst/>
              </a:rPr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84BDFA-5B00-DD15-F9D2-02ADD5766EE5}"/>
              </a:ext>
            </a:extLst>
          </p:cNvPr>
          <p:cNvSpPr txBox="1"/>
          <p:nvPr/>
        </p:nvSpPr>
        <p:spPr>
          <a:xfrm>
            <a:off x="236220" y="1283851"/>
            <a:ext cx="8770620" cy="3458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The members of the club clean the school playground ___ Saturday mornings.</a:t>
            </a:r>
          </a:p>
          <a:p>
            <a:pPr algn="just" rtl="0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The students have to sit for the final exam ___ June.</a:t>
            </a:r>
          </a:p>
          <a:p>
            <a:pPr algn="just" rtl="0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Chu Van An Lower Secondary School is one of the most famous schools ___ Ha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Nunito" pitchFamily="2" charset="0"/>
              </a:rPr>
              <a:t>Noi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.</a:t>
            </a:r>
          </a:p>
          <a:p>
            <a:pPr algn="just" rtl="0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The school canteen is ___ the second floor.</a:t>
            </a:r>
          </a:p>
          <a:p>
            <a:pPr algn="just" rtl="0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Which subjects do you like to study ___ school?</a:t>
            </a:r>
          </a:p>
        </p:txBody>
      </p:sp>
      <p:grpSp>
        <p:nvGrpSpPr>
          <p:cNvPr id="9" name="Google Shape;1736;p69">
            <a:extLst>
              <a:ext uri="{FF2B5EF4-FFF2-40B4-BE49-F238E27FC236}">
                <a16:creationId xmlns:a16="http://schemas.microsoft.com/office/drawing/2014/main" id="{EDA85FF0-A0C7-2851-DF04-B2EDA653183E}"/>
              </a:ext>
            </a:extLst>
          </p:cNvPr>
          <p:cNvGrpSpPr/>
          <p:nvPr/>
        </p:nvGrpSpPr>
        <p:grpSpPr>
          <a:xfrm rot="2343490">
            <a:off x="7018267" y="3894463"/>
            <a:ext cx="1537948" cy="959976"/>
            <a:chOff x="3096825" y="802738"/>
            <a:chExt cx="1413425" cy="882250"/>
          </a:xfrm>
        </p:grpSpPr>
        <p:sp>
          <p:nvSpPr>
            <p:cNvPr id="10" name="Google Shape;1737;p69">
              <a:extLst>
                <a:ext uri="{FF2B5EF4-FFF2-40B4-BE49-F238E27FC236}">
                  <a16:creationId xmlns:a16="http://schemas.microsoft.com/office/drawing/2014/main" id="{0EF13396-777F-C645-0EB4-95DD73AC58C3}"/>
                </a:ext>
              </a:extLst>
            </p:cNvPr>
            <p:cNvSpPr/>
            <p:nvPr/>
          </p:nvSpPr>
          <p:spPr>
            <a:xfrm>
              <a:off x="3096825" y="1142413"/>
              <a:ext cx="418725" cy="542575"/>
            </a:xfrm>
            <a:custGeom>
              <a:avLst/>
              <a:gdLst/>
              <a:ahLst/>
              <a:cxnLst/>
              <a:rect l="l" t="t" r="r" b="b"/>
              <a:pathLst>
                <a:path w="16749" h="21703" extrusionOk="0">
                  <a:moveTo>
                    <a:pt x="16536" y="18116"/>
                  </a:moveTo>
                  <a:cubicBezTo>
                    <a:pt x="16384" y="17326"/>
                    <a:pt x="16171" y="16505"/>
                    <a:pt x="15989" y="15715"/>
                  </a:cubicBezTo>
                  <a:cubicBezTo>
                    <a:pt x="15806" y="14955"/>
                    <a:pt x="15624" y="14225"/>
                    <a:pt x="15472" y="13466"/>
                  </a:cubicBezTo>
                  <a:cubicBezTo>
                    <a:pt x="15016" y="11551"/>
                    <a:pt x="14438" y="9605"/>
                    <a:pt x="13861" y="7660"/>
                  </a:cubicBezTo>
                  <a:cubicBezTo>
                    <a:pt x="13405" y="6079"/>
                    <a:pt x="12919" y="4469"/>
                    <a:pt x="12432" y="2888"/>
                  </a:cubicBezTo>
                  <a:cubicBezTo>
                    <a:pt x="12068" y="1733"/>
                    <a:pt x="11429" y="213"/>
                    <a:pt x="10061" y="92"/>
                  </a:cubicBezTo>
                  <a:cubicBezTo>
                    <a:pt x="8694" y="0"/>
                    <a:pt x="7873" y="1277"/>
                    <a:pt x="7326" y="2310"/>
                  </a:cubicBezTo>
                  <a:cubicBezTo>
                    <a:pt x="6536" y="3830"/>
                    <a:pt x="5745" y="5350"/>
                    <a:pt x="4985" y="6900"/>
                  </a:cubicBezTo>
                  <a:cubicBezTo>
                    <a:pt x="4104" y="8693"/>
                    <a:pt x="3192" y="10517"/>
                    <a:pt x="2402" y="12341"/>
                  </a:cubicBezTo>
                  <a:cubicBezTo>
                    <a:pt x="2098" y="13010"/>
                    <a:pt x="1794" y="13739"/>
                    <a:pt x="1490" y="14438"/>
                  </a:cubicBezTo>
                  <a:cubicBezTo>
                    <a:pt x="1186" y="15198"/>
                    <a:pt x="821" y="15958"/>
                    <a:pt x="578" y="16748"/>
                  </a:cubicBezTo>
                  <a:cubicBezTo>
                    <a:pt x="365" y="17295"/>
                    <a:pt x="122" y="18025"/>
                    <a:pt x="61" y="18633"/>
                  </a:cubicBezTo>
                  <a:cubicBezTo>
                    <a:pt x="0" y="19666"/>
                    <a:pt x="791" y="20457"/>
                    <a:pt x="1733" y="20548"/>
                  </a:cubicBezTo>
                  <a:cubicBezTo>
                    <a:pt x="2918" y="20639"/>
                    <a:pt x="3709" y="19849"/>
                    <a:pt x="4225" y="18876"/>
                  </a:cubicBezTo>
                  <a:cubicBezTo>
                    <a:pt x="4681" y="17995"/>
                    <a:pt x="5046" y="17083"/>
                    <a:pt x="5472" y="16201"/>
                  </a:cubicBezTo>
                  <a:cubicBezTo>
                    <a:pt x="6566" y="16323"/>
                    <a:pt x="7630" y="16384"/>
                    <a:pt x="8724" y="16505"/>
                  </a:cubicBezTo>
                  <a:lnTo>
                    <a:pt x="11703" y="16748"/>
                  </a:lnTo>
                  <a:lnTo>
                    <a:pt x="12493" y="19575"/>
                  </a:lnTo>
                  <a:cubicBezTo>
                    <a:pt x="12797" y="20639"/>
                    <a:pt x="13496" y="21551"/>
                    <a:pt x="14651" y="21642"/>
                  </a:cubicBezTo>
                  <a:cubicBezTo>
                    <a:pt x="15654" y="21703"/>
                    <a:pt x="16566" y="21064"/>
                    <a:pt x="16627" y="20092"/>
                  </a:cubicBezTo>
                  <a:cubicBezTo>
                    <a:pt x="16749" y="19484"/>
                    <a:pt x="16627" y="18724"/>
                    <a:pt x="16536" y="18116"/>
                  </a:cubicBezTo>
                  <a:close/>
                  <a:moveTo>
                    <a:pt x="9150" y="12219"/>
                  </a:moveTo>
                  <a:cubicBezTo>
                    <a:pt x="8542" y="12189"/>
                    <a:pt x="7964" y="12159"/>
                    <a:pt x="7356" y="12098"/>
                  </a:cubicBezTo>
                  <a:cubicBezTo>
                    <a:pt x="8055" y="10517"/>
                    <a:pt x="8785" y="8876"/>
                    <a:pt x="9423" y="7295"/>
                  </a:cubicBezTo>
                  <a:cubicBezTo>
                    <a:pt x="9758" y="8997"/>
                    <a:pt x="10183" y="10700"/>
                    <a:pt x="10609" y="12402"/>
                  </a:cubicBezTo>
                  <a:cubicBezTo>
                    <a:pt x="10092" y="12341"/>
                    <a:pt x="9636" y="12311"/>
                    <a:pt x="9150" y="12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8;p69">
              <a:extLst>
                <a:ext uri="{FF2B5EF4-FFF2-40B4-BE49-F238E27FC236}">
                  <a16:creationId xmlns:a16="http://schemas.microsoft.com/office/drawing/2014/main" id="{A0E794B1-75E0-4433-9CF0-D3239E94C1C8}"/>
                </a:ext>
              </a:extLst>
            </p:cNvPr>
            <p:cNvSpPr/>
            <p:nvPr/>
          </p:nvSpPr>
          <p:spPr>
            <a:xfrm>
              <a:off x="3454725" y="802738"/>
              <a:ext cx="474200" cy="632250"/>
            </a:xfrm>
            <a:custGeom>
              <a:avLst/>
              <a:gdLst/>
              <a:ahLst/>
              <a:cxnLst/>
              <a:rect l="l" t="t" r="r" b="b"/>
              <a:pathLst>
                <a:path w="18968" h="25290" extrusionOk="0">
                  <a:moveTo>
                    <a:pt x="18694" y="15776"/>
                  </a:moveTo>
                  <a:cubicBezTo>
                    <a:pt x="18390" y="13618"/>
                    <a:pt x="17053" y="11642"/>
                    <a:pt x="15138" y="10761"/>
                  </a:cubicBezTo>
                  <a:cubicBezTo>
                    <a:pt x="16232" y="9514"/>
                    <a:pt x="16567" y="7843"/>
                    <a:pt x="16354" y="6049"/>
                  </a:cubicBezTo>
                  <a:cubicBezTo>
                    <a:pt x="16141" y="4803"/>
                    <a:pt x="15746" y="3587"/>
                    <a:pt x="14895" y="2584"/>
                  </a:cubicBezTo>
                  <a:cubicBezTo>
                    <a:pt x="12767" y="122"/>
                    <a:pt x="9089" y="1"/>
                    <a:pt x="6110" y="426"/>
                  </a:cubicBezTo>
                  <a:cubicBezTo>
                    <a:pt x="4044" y="700"/>
                    <a:pt x="1399" y="1308"/>
                    <a:pt x="457" y="3435"/>
                  </a:cubicBezTo>
                  <a:cubicBezTo>
                    <a:pt x="31" y="4378"/>
                    <a:pt x="1" y="5441"/>
                    <a:pt x="92" y="6475"/>
                  </a:cubicBezTo>
                  <a:cubicBezTo>
                    <a:pt x="153" y="8147"/>
                    <a:pt x="396" y="9879"/>
                    <a:pt x="578" y="11551"/>
                  </a:cubicBezTo>
                  <a:cubicBezTo>
                    <a:pt x="700" y="12402"/>
                    <a:pt x="791" y="13253"/>
                    <a:pt x="913" y="14104"/>
                  </a:cubicBezTo>
                  <a:cubicBezTo>
                    <a:pt x="913" y="14226"/>
                    <a:pt x="943" y="14378"/>
                    <a:pt x="943" y="14499"/>
                  </a:cubicBezTo>
                  <a:cubicBezTo>
                    <a:pt x="1095" y="15654"/>
                    <a:pt x="1308" y="16870"/>
                    <a:pt x="1490" y="18056"/>
                  </a:cubicBezTo>
                  <a:cubicBezTo>
                    <a:pt x="1642" y="18967"/>
                    <a:pt x="1794" y="19910"/>
                    <a:pt x="2007" y="20822"/>
                  </a:cubicBezTo>
                  <a:cubicBezTo>
                    <a:pt x="2250" y="21825"/>
                    <a:pt x="2554" y="22858"/>
                    <a:pt x="3223" y="23648"/>
                  </a:cubicBezTo>
                  <a:cubicBezTo>
                    <a:pt x="4682" y="25290"/>
                    <a:pt x="7235" y="25138"/>
                    <a:pt x="9150" y="24864"/>
                  </a:cubicBezTo>
                  <a:cubicBezTo>
                    <a:pt x="12007" y="24469"/>
                    <a:pt x="15138" y="23496"/>
                    <a:pt x="17053" y="21277"/>
                  </a:cubicBezTo>
                  <a:cubicBezTo>
                    <a:pt x="18360" y="19758"/>
                    <a:pt x="18968" y="17782"/>
                    <a:pt x="18694" y="15776"/>
                  </a:cubicBezTo>
                  <a:close/>
                  <a:moveTo>
                    <a:pt x="5016" y="6809"/>
                  </a:moveTo>
                  <a:cubicBezTo>
                    <a:pt x="4986" y="6596"/>
                    <a:pt x="4955" y="6292"/>
                    <a:pt x="5016" y="6049"/>
                  </a:cubicBezTo>
                  <a:cubicBezTo>
                    <a:pt x="5199" y="5441"/>
                    <a:pt x="6658" y="5229"/>
                    <a:pt x="7174" y="5137"/>
                  </a:cubicBezTo>
                  <a:cubicBezTo>
                    <a:pt x="8785" y="4925"/>
                    <a:pt x="11126" y="4925"/>
                    <a:pt x="11430" y="6961"/>
                  </a:cubicBezTo>
                  <a:cubicBezTo>
                    <a:pt x="11490" y="7387"/>
                    <a:pt x="11430" y="7751"/>
                    <a:pt x="11247" y="8147"/>
                  </a:cubicBezTo>
                  <a:cubicBezTo>
                    <a:pt x="10579" y="9423"/>
                    <a:pt x="8299" y="9970"/>
                    <a:pt x="6961" y="10153"/>
                  </a:cubicBezTo>
                  <a:cubicBezTo>
                    <a:pt x="6810" y="10183"/>
                    <a:pt x="6658" y="10183"/>
                    <a:pt x="6506" y="10244"/>
                  </a:cubicBezTo>
                  <a:cubicBezTo>
                    <a:pt x="6171" y="10274"/>
                    <a:pt x="5867" y="10305"/>
                    <a:pt x="5502" y="10335"/>
                  </a:cubicBezTo>
                  <a:close/>
                  <a:moveTo>
                    <a:pt x="9241" y="20031"/>
                  </a:moveTo>
                  <a:cubicBezTo>
                    <a:pt x="8755" y="20122"/>
                    <a:pt x="7539" y="20274"/>
                    <a:pt x="7113" y="19879"/>
                  </a:cubicBezTo>
                  <a:cubicBezTo>
                    <a:pt x="6779" y="19575"/>
                    <a:pt x="6597" y="18694"/>
                    <a:pt x="6566" y="18238"/>
                  </a:cubicBezTo>
                  <a:cubicBezTo>
                    <a:pt x="6414" y="17083"/>
                    <a:pt x="6262" y="15897"/>
                    <a:pt x="6202" y="14712"/>
                  </a:cubicBezTo>
                  <a:lnTo>
                    <a:pt x="8603" y="14378"/>
                  </a:lnTo>
                  <a:cubicBezTo>
                    <a:pt x="9879" y="14195"/>
                    <a:pt x="11977" y="14013"/>
                    <a:pt x="13041" y="14864"/>
                  </a:cubicBezTo>
                  <a:cubicBezTo>
                    <a:pt x="13497" y="15259"/>
                    <a:pt x="13709" y="15776"/>
                    <a:pt x="13801" y="16353"/>
                  </a:cubicBezTo>
                  <a:cubicBezTo>
                    <a:pt x="14135" y="18967"/>
                    <a:pt x="11278" y="19758"/>
                    <a:pt x="9241" y="200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739;p69">
              <a:extLst>
                <a:ext uri="{FF2B5EF4-FFF2-40B4-BE49-F238E27FC236}">
                  <a16:creationId xmlns:a16="http://schemas.microsoft.com/office/drawing/2014/main" id="{DFD22340-1B4C-3D05-C0B4-D6E5AD2B4940}"/>
                </a:ext>
              </a:extLst>
            </p:cNvPr>
            <p:cNvSpPr/>
            <p:nvPr/>
          </p:nvSpPr>
          <p:spPr>
            <a:xfrm>
              <a:off x="3955500" y="937988"/>
              <a:ext cx="554750" cy="633775"/>
            </a:xfrm>
            <a:custGeom>
              <a:avLst/>
              <a:gdLst/>
              <a:ahLst/>
              <a:cxnLst/>
              <a:rect l="l" t="t" r="r" b="b"/>
              <a:pathLst>
                <a:path w="22190" h="25351" extrusionOk="0">
                  <a:moveTo>
                    <a:pt x="21703" y="17296"/>
                  </a:moveTo>
                  <a:cubicBezTo>
                    <a:pt x="21247" y="16019"/>
                    <a:pt x="20275" y="15381"/>
                    <a:pt x="18998" y="15867"/>
                  </a:cubicBezTo>
                  <a:cubicBezTo>
                    <a:pt x="18147" y="16171"/>
                    <a:pt x="17600" y="17053"/>
                    <a:pt x="17022" y="17661"/>
                  </a:cubicBezTo>
                  <a:cubicBezTo>
                    <a:pt x="16171" y="18603"/>
                    <a:pt x="15229" y="19181"/>
                    <a:pt x="14043" y="19606"/>
                  </a:cubicBezTo>
                  <a:cubicBezTo>
                    <a:pt x="12706" y="20092"/>
                    <a:pt x="11277" y="19940"/>
                    <a:pt x="10031" y="19272"/>
                  </a:cubicBezTo>
                  <a:cubicBezTo>
                    <a:pt x="8238" y="18269"/>
                    <a:pt x="7113" y="16384"/>
                    <a:pt x="6414" y="14500"/>
                  </a:cubicBezTo>
                  <a:cubicBezTo>
                    <a:pt x="5837" y="12919"/>
                    <a:pt x="5624" y="11126"/>
                    <a:pt x="5989" y="9454"/>
                  </a:cubicBezTo>
                  <a:cubicBezTo>
                    <a:pt x="6262" y="8208"/>
                    <a:pt x="6900" y="6962"/>
                    <a:pt x="8056" y="6262"/>
                  </a:cubicBezTo>
                  <a:cubicBezTo>
                    <a:pt x="8268" y="6110"/>
                    <a:pt x="8511" y="5989"/>
                    <a:pt x="8755" y="5928"/>
                  </a:cubicBezTo>
                  <a:cubicBezTo>
                    <a:pt x="9514" y="5655"/>
                    <a:pt x="10366" y="5442"/>
                    <a:pt x="11156" y="5442"/>
                  </a:cubicBezTo>
                  <a:cubicBezTo>
                    <a:pt x="11733" y="5442"/>
                    <a:pt x="12250" y="5503"/>
                    <a:pt x="12828" y="5503"/>
                  </a:cubicBezTo>
                  <a:cubicBezTo>
                    <a:pt x="13223" y="5503"/>
                    <a:pt x="13588" y="5442"/>
                    <a:pt x="13922" y="5320"/>
                  </a:cubicBezTo>
                  <a:cubicBezTo>
                    <a:pt x="15229" y="4864"/>
                    <a:pt x="15685" y="3557"/>
                    <a:pt x="15229" y="2311"/>
                  </a:cubicBezTo>
                  <a:cubicBezTo>
                    <a:pt x="15138" y="2098"/>
                    <a:pt x="15047" y="1855"/>
                    <a:pt x="14895" y="1673"/>
                  </a:cubicBezTo>
                  <a:cubicBezTo>
                    <a:pt x="13588" y="1"/>
                    <a:pt x="10578" y="335"/>
                    <a:pt x="8815" y="761"/>
                  </a:cubicBezTo>
                  <a:cubicBezTo>
                    <a:pt x="8359" y="882"/>
                    <a:pt x="7904" y="1034"/>
                    <a:pt x="7478" y="1186"/>
                  </a:cubicBezTo>
                  <a:cubicBezTo>
                    <a:pt x="6019" y="1703"/>
                    <a:pt x="4712" y="2554"/>
                    <a:pt x="3587" y="3648"/>
                  </a:cubicBezTo>
                  <a:cubicBezTo>
                    <a:pt x="153" y="7174"/>
                    <a:pt x="1" y="12281"/>
                    <a:pt x="1581" y="16719"/>
                  </a:cubicBezTo>
                  <a:cubicBezTo>
                    <a:pt x="2736" y="19819"/>
                    <a:pt x="4742" y="22554"/>
                    <a:pt x="7812" y="24013"/>
                  </a:cubicBezTo>
                  <a:cubicBezTo>
                    <a:pt x="10274" y="25199"/>
                    <a:pt x="13162" y="25351"/>
                    <a:pt x="15746" y="24378"/>
                  </a:cubicBezTo>
                  <a:cubicBezTo>
                    <a:pt x="17539" y="23740"/>
                    <a:pt x="19363" y="22706"/>
                    <a:pt x="20579" y="21247"/>
                  </a:cubicBezTo>
                  <a:cubicBezTo>
                    <a:pt x="21430" y="20123"/>
                    <a:pt x="22190" y="18664"/>
                    <a:pt x="21703" y="172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710;p69">
            <a:extLst>
              <a:ext uri="{FF2B5EF4-FFF2-40B4-BE49-F238E27FC236}">
                <a16:creationId xmlns:a16="http://schemas.microsoft.com/office/drawing/2014/main" id="{ED1FFA1E-9E35-6851-2494-6513DBBB3688}"/>
              </a:ext>
            </a:extLst>
          </p:cNvPr>
          <p:cNvGrpSpPr/>
          <p:nvPr/>
        </p:nvGrpSpPr>
        <p:grpSpPr>
          <a:xfrm rot="1764707">
            <a:off x="7807719" y="-21512"/>
            <a:ext cx="1572696" cy="774170"/>
            <a:chOff x="4374975" y="4042913"/>
            <a:chExt cx="1264243" cy="652775"/>
          </a:xfrm>
        </p:grpSpPr>
        <p:sp>
          <p:nvSpPr>
            <p:cNvPr id="14" name="Google Shape;1711;p69">
              <a:extLst>
                <a:ext uri="{FF2B5EF4-FFF2-40B4-BE49-F238E27FC236}">
                  <a16:creationId xmlns:a16="http://schemas.microsoft.com/office/drawing/2014/main" id="{B1831E53-17E0-BE40-40A3-9772F94E550B}"/>
                </a:ext>
              </a:extLst>
            </p:cNvPr>
            <p:cNvSpPr/>
            <p:nvPr/>
          </p:nvSpPr>
          <p:spPr>
            <a:xfrm>
              <a:off x="4374975" y="4042913"/>
              <a:ext cx="1167975" cy="530425"/>
            </a:xfrm>
            <a:custGeom>
              <a:avLst/>
              <a:gdLst/>
              <a:ahLst/>
              <a:cxnLst/>
              <a:rect l="l" t="t" r="r" b="b"/>
              <a:pathLst>
                <a:path w="46719" h="21217" extrusionOk="0">
                  <a:moveTo>
                    <a:pt x="3404" y="17903"/>
                  </a:moveTo>
                  <a:cubicBezTo>
                    <a:pt x="5562" y="15502"/>
                    <a:pt x="7721" y="13070"/>
                    <a:pt x="9939" y="10639"/>
                  </a:cubicBezTo>
                  <a:cubicBezTo>
                    <a:pt x="12462" y="7842"/>
                    <a:pt x="15046" y="5016"/>
                    <a:pt x="17630" y="2250"/>
                  </a:cubicBezTo>
                  <a:cubicBezTo>
                    <a:pt x="18906" y="882"/>
                    <a:pt x="18633" y="639"/>
                    <a:pt x="20456" y="578"/>
                  </a:cubicBezTo>
                  <a:cubicBezTo>
                    <a:pt x="24438" y="426"/>
                    <a:pt x="28481" y="304"/>
                    <a:pt x="32523" y="335"/>
                  </a:cubicBezTo>
                  <a:cubicBezTo>
                    <a:pt x="35897" y="335"/>
                    <a:pt x="39302" y="456"/>
                    <a:pt x="42676" y="517"/>
                  </a:cubicBezTo>
                  <a:cubicBezTo>
                    <a:pt x="46080" y="639"/>
                    <a:pt x="46718" y="0"/>
                    <a:pt x="44165" y="2310"/>
                  </a:cubicBezTo>
                  <a:cubicBezTo>
                    <a:pt x="42980" y="3374"/>
                    <a:pt x="41794" y="4408"/>
                    <a:pt x="40670" y="5502"/>
                  </a:cubicBezTo>
                  <a:cubicBezTo>
                    <a:pt x="38876" y="7143"/>
                    <a:pt x="37113" y="8815"/>
                    <a:pt x="35350" y="10487"/>
                  </a:cubicBezTo>
                  <a:cubicBezTo>
                    <a:pt x="34773" y="9119"/>
                    <a:pt x="14742" y="18511"/>
                    <a:pt x="15076" y="19301"/>
                  </a:cubicBezTo>
                  <a:cubicBezTo>
                    <a:pt x="12705" y="19484"/>
                    <a:pt x="10304" y="19666"/>
                    <a:pt x="7903" y="19909"/>
                  </a:cubicBezTo>
                  <a:cubicBezTo>
                    <a:pt x="6718" y="20031"/>
                    <a:pt x="5593" y="20122"/>
                    <a:pt x="4407" y="20274"/>
                  </a:cubicBezTo>
                  <a:cubicBezTo>
                    <a:pt x="0" y="20821"/>
                    <a:pt x="426" y="21216"/>
                    <a:pt x="3404" y="179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12;p69">
              <a:extLst>
                <a:ext uri="{FF2B5EF4-FFF2-40B4-BE49-F238E27FC236}">
                  <a16:creationId xmlns:a16="http://schemas.microsoft.com/office/drawing/2014/main" id="{29386B6F-4DAD-2D44-D5A6-3CF81A2771C7}"/>
                </a:ext>
              </a:extLst>
            </p:cNvPr>
            <p:cNvSpPr/>
            <p:nvPr/>
          </p:nvSpPr>
          <p:spPr>
            <a:xfrm>
              <a:off x="4795175" y="4406888"/>
              <a:ext cx="537275" cy="288800"/>
            </a:xfrm>
            <a:custGeom>
              <a:avLst/>
              <a:gdLst/>
              <a:ahLst/>
              <a:cxnLst/>
              <a:rect l="l" t="t" r="r" b="b"/>
              <a:pathLst>
                <a:path w="21491" h="11552" extrusionOk="0">
                  <a:moveTo>
                    <a:pt x="9545" y="2919"/>
                  </a:moveTo>
                  <a:cubicBezTo>
                    <a:pt x="15108" y="517"/>
                    <a:pt x="20214" y="1"/>
                    <a:pt x="20852" y="1551"/>
                  </a:cubicBezTo>
                  <a:cubicBezTo>
                    <a:pt x="21491" y="3101"/>
                    <a:pt x="17478" y="6232"/>
                    <a:pt x="11886" y="8512"/>
                  </a:cubicBezTo>
                  <a:cubicBezTo>
                    <a:pt x="6293" y="10822"/>
                    <a:pt x="1278" y="11551"/>
                    <a:pt x="639" y="10062"/>
                  </a:cubicBezTo>
                  <a:cubicBezTo>
                    <a:pt x="1" y="8572"/>
                    <a:pt x="3952" y="5320"/>
                    <a:pt x="9545" y="2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13;p69">
              <a:extLst>
                <a:ext uri="{FF2B5EF4-FFF2-40B4-BE49-F238E27FC236}">
                  <a16:creationId xmlns:a16="http://schemas.microsoft.com/office/drawing/2014/main" id="{155D7245-ACDA-8093-BC48-1B4FBFAC781A}"/>
                </a:ext>
              </a:extLst>
            </p:cNvPr>
            <p:cNvSpPr/>
            <p:nvPr/>
          </p:nvSpPr>
          <p:spPr>
            <a:xfrm>
              <a:off x="5506993" y="4441714"/>
              <a:ext cx="69925" cy="69175"/>
            </a:xfrm>
            <a:custGeom>
              <a:avLst/>
              <a:gdLst/>
              <a:ahLst/>
              <a:cxnLst/>
              <a:rect l="l" t="t" r="r" b="b"/>
              <a:pathLst>
                <a:path w="2797" h="2767" extrusionOk="0">
                  <a:moveTo>
                    <a:pt x="1155" y="122"/>
                  </a:moveTo>
                  <a:cubicBezTo>
                    <a:pt x="456" y="243"/>
                    <a:pt x="0" y="912"/>
                    <a:pt x="122" y="1611"/>
                  </a:cubicBezTo>
                  <a:cubicBezTo>
                    <a:pt x="213" y="2310"/>
                    <a:pt x="912" y="2766"/>
                    <a:pt x="1641" y="2675"/>
                  </a:cubicBezTo>
                  <a:cubicBezTo>
                    <a:pt x="2340" y="2553"/>
                    <a:pt x="2796" y="1854"/>
                    <a:pt x="2675" y="1186"/>
                  </a:cubicBezTo>
                  <a:cubicBezTo>
                    <a:pt x="2584" y="486"/>
                    <a:pt x="1885" y="0"/>
                    <a:pt x="1155" y="1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14;p69">
              <a:extLst>
                <a:ext uri="{FF2B5EF4-FFF2-40B4-BE49-F238E27FC236}">
                  <a16:creationId xmlns:a16="http://schemas.microsoft.com/office/drawing/2014/main" id="{43D314A7-B005-1FEA-55BF-CCA0EC981EF1}"/>
                </a:ext>
              </a:extLst>
            </p:cNvPr>
            <p:cNvSpPr/>
            <p:nvPr/>
          </p:nvSpPr>
          <p:spPr>
            <a:xfrm>
              <a:off x="5203793" y="4053389"/>
              <a:ext cx="351850" cy="426325"/>
            </a:xfrm>
            <a:custGeom>
              <a:avLst/>
              <a:gdLst/>
              <a:ahLst/>
              <a:cxnLst/>
              <a:rect l="l" t="t" r="r" b="b"/>
              <a:pathLst>
                <a:path w="14074" h="17053" extrusionOk="0">
                  <a:moveTo>
                    <a:pt x="334" y="1247"/>
                  </a:moveTo>
                  <a:cubicBezTo>
                    <a:pt x="152" y="1247"/>
                    <a:pt x="0" y="1095"/>
                    <a:pt x="31" y="882"/>
                  </a:cubicBezTo>
                  <a:cubicBezTo>
                    <a:pt x="91" y="639"/>
                    <a:pt x="243" y="427"/>
                    <a:pt x="426" y="427"/>
                  </a:cubicBezTo>
                  <a:cubicBezTo>
                    <a:pt x="4559" y="1"/>
                    <a:pt x="7538" y="1521"/>
                    <a:pt x="9666" y="4408"/>
                  </a:cubicBezTo>
                  <a:cubicBezTo>
                    <a:pt x="11794" y="7266"/>
                    <a:pt x="13101" y="11430"/>
                    <a:pt x="14013" y="16415"/>
                  </a:cubicBezTo>
                  <a:cubicBezTo>
                    <a:pt x="14073" y="16627"/>
                    <a:pt x="13952" y="16871"/>
                    <a:pt x="13769" y="16992"/>
                  </a:cubicBezTo>
                  <a:cubicBezTo>
                    <a:pt x="13557" y="17053"/>
                    <a:pt x="13374" y="16992"/>
                    <a:pt x="13344" y="16749"/>
                  </a:cubicBezTo>
                  <a:cubicBezTo>
                    <a:pt x="12462" y="11855"/>
                    <a:pt x="11155" y="7782"/>
                    <a:pt x="9088" y="5016"/>
                  </a:cubicBezTo>
                  <a:cubicBezTo>
                    <a:pt x="7082" y="2281"/>
                    <a:pt x="4256" y="882"/>
                    <a:pt x="334" y="1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15;p69">
              <a:extLst>
                <a:ext uri="{FF2B5EF4-FFF2-40B4-BE49-F238E27FC236}">
                  <a16:creationId xmlns:a16="http://schemas.microsoft.com/office/drawing/2014/main" id="{A89CA6D8-2E47-FE22-38C0-14DDD7DB1470}"/>
                </a:ext>
              </a:extLst>
            </p:cNvPr>
            <p:cNvSpPr/>
            <p:nvPr/>
          </p:nvSpPr>
          <p:spPr>
            <a:xfrm>
              <a:off x="5493293" y="4496414"/>
              <a:ext cx="145925" cy="186950"/>
            </a:xfrm>
            <a:custGeom>
              <a:avLst/>
              <a:gdLst/>
              <a:ahLst/>
              <a:cxnLst/>
              <a:rect l="l" t="t" r="r" b="b"/>
              <a:pathLst>
                <a:path w="5837" h="7478" extrusionOk="0">
                  <a:moveTo>
                    <a:pt x="5776" y="6049"/>
                  </a:moveTo>
                  <a:cubicBezTo>
                    <a:pt x="5837" y="6292"/>
                    <a:pt x="5715" y="6505"/>
                    <a:pt x="5503" y="6627"/>
                  </a:cubicBezTo>
                  <a:cubicBezTo>
                    <a:pt x="5320" y="6748"/>
                    <a:pt x="5138" y="6627"/>
                    <a:pt x="5107" y="6414"/>
                  </a:cubicBezTo>
                  <a:cubicBezTo>
                    <a:pt x="4986" y="5745"/>
                    <a:pt x="4864" y="5107"/>
                    <a:pt x="4712" y="4469"/>
                  </a:cubicBezTo>
                  <a:cubicBezTo>
                    <a:pt x="4530" y="3466"/>
                    <a:pt x="4408" y="2827"/>
                    <a:pt x="4347" y="2493"/>
                  </a:cubicBezTo>
                  <a:cubicBezTo>
                    <a:pt x="4256" y="1976"/>
                    <a:pt x="3952" y="1581"/>
                    <a:pt x="3588" y="1308"/>
                  </a:cubicBezTo>
                  <a:cubicBezTo>
                    <a:pt x="3192" y="1034"/>
                    <a:pt x="2676" y="882"/>
                    <a:pt x="2159" y="1004"/>
                  </a:cubicBezTo>
                  <a:lnTo>
                    <a:pt x="2159" y="1004"/>
                  </a:lnTo>
                  <a:lnTo>
                    <a:pt x="2129" y="1004"/>
                  </a:lnTo>
                  <a:cubicBezTo>
                    <a:pt x="1673" y="1064"/>
                    <a:pt x="1308" y="1338"/>
                    <a:pt x="1065" y="1672"/>
                  </a:cubicBezTo>
                  <a:cubicBezTo>
                    <a:pt x="852" y="1976"/>
                    <a:pt x="730" y="2402"/>
                    <a:pt x="791" y="2827"/>
                  </a:cubicBezTo>
                  <a:lnTo>
                    <a:pt x="791" y="2827"/>
                  </a:lnTo>
                  <a:lnTo>
                    <a:pt x="791" y="2827"/>
                  </a:lnTo>
                  <a:lnTo>
                    <a:pt x="791" y="2858"/>
                  </a:lnTo>
                  <a:cubicBezTo>
                    <a:pt x="913" y="3435"/>
                    <a:pt x="1004" y="3952"/>
                    <a:pt x="1095" y="4499"/>
                  </a:cubicBezTo>
                  <a:cubicBezTo>
                    <a:pt x="1247" y="5259"/>
                    <a:pt x="1399" y="6019"/>
                    <a:pt x="1521" y="6779"/>
                  </a:cubicBezTo>
                  <a:cubicBezTo>
                    <a:pt x="1551" y="7022"/>
                    <a:pt x="1460" y="7235"/>
                    <a:pt x="1247" y="7356"/>
                  </a:cubicBezTo>
                  <a:cubicBezTo>
                    <a:pt x="1065" y="7478"/>
                    <a:pt x="882" y="7356"/>
                    <a:pt x="852" y="7113"/>
                  </a:cubicBezTo>
                  <a:cubicBezTo>
                    <a:pt x="700" y="6353"/>
                    <a:pt x="548" y="5593"/>
                    <a:pt x="426" y="4833"/>
                  </a:cubicBezTo>
                  <a:cubicBezTo>
                    <a:pt x="305" y="4317"/>
                    <a:pt x="244" y="3739"/>
                    <a:pt x="122" y="3192"/>
                  </a:cubicBezTo>
                  <a:lnTo>
                    <a:pt x="122" y="3131"/>
                  </a:lnTo>
                  <a:lnTo>
                    <a:pt x="122" y="3131"/>
                  </a:lnTo>
                  <a:cubicBezTo>
                    <a:pt x="1" y="2432"/>
                    <a:pt x="183" y="1764"/>
                    <a:pt x="578" y="1186"/>
                  </a:cubicBezTo>
                  <a:cubicBezTo>
                    <a:pt x="943" y="669"/>
                    <a:pt x="1490" y="274"/>
                    <a:pt x="2159" y="122"/>
                  </a:cubicBezTo>
                  <a:lnTo>
                    <a:pt x="2220" y="122"/>
                  </a:lnTo>
                  <a:lnTo>
                    <a:pt x="2220" y="122"/>
                  </a:lnTo>
                  <a:cubicBezTo>
                    <a:pt x="2858" y="1"/>
                    <a:pt x="3496" y="153"/>
                    <a:pt x="3983" y="517"/>
                  </a:cubicBezTo>
                  <a:cubicBezTo>
                    <a:pt x="4499" y="852"/>
                    <a:pt x="4864" y="1429"/>
                    <a:pt x="5016" y="2098"/>
                  </a:cubicBezTo>
                  <a:cubicBezTo>
                    <a:pt x="5229" y="3040"/>
                    <a:pt x="5320" y="3739"/>
                    <a:pt x="5411" y="4074"/>
                  </a:cubicBezTo>
                  <a:cubicBezTo>
                    <a:pt x="5503" y="4773"/>
                    <a:pt x="5624" y="5411"/>
                    <a:pt x="5776" y="6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16;p69">
              <a:extLst>
                <a:ext uri="{FF2B5EF4-FFF2-40B4-BE49-F238E27FC236}">
                  <a16:creationId xmlns:a16="http://schemas.microsoft.com/office/drawing/2014/main" id="{0C4CB456-296D-C9B3-E42A-3AD4AB6CAEED}"/>
                </a:ext>
              </a:extLst>
            </p:cNvPr>
            <p:cNvSpPr/>
            <p:nvPr/>
          </p:nvSpPr>
          <p:spPr>
            <a:xfrm>
              <a:off x="5524468" y="4517689"/>
              <a:ext cx="80575" cy="152775"/>
            </a:xfrm>
            <a:custGeom>
              <a:avLst/>
              <a:gdLst/>
              <a:ahLst/>
              <a:cxnLst/>
              <a:rect l="l" t="t" r="r" b="b"/>
              <a:pathLst>
                <a:path w="3223" h="6111" extrusionOk="0">
                  <a:moveTo>
                    <a:pt x="3161" y="5168"/>
                  </a:moveTo>
                  <a:cubicBezTo>
                    <a:pt x="3222" y="5411"/>
                    <a:pt x="3100" y="5624"/>
                    <a:pt x="2888" y="5745"/>
                  </a:cubicBezTo>
                  <a:cubicBezTo>
                    <a:pt x="2705" y="5806"/>
                    <a:pt x="2523" y="5745"/>
                    <a:pt x="2493" y="5502"/>
                  </a:cubicBezTo>
                  <a:cubicBezTo>
                    <a:pt x="2371" y="4803"/>
                    <a:pt x="2219" y="4104"/>
                    <a:pt x="2097" y="3466"/>
                  </a:cubicBezTo>
                  <a:cubicBezTo>
                    <a:pt x="1976" y="2767"/>
                    <a:pt x="1885" y="2098"/>
                    <a:pt x="1733" y="1399"/>
                  </a:cubicBezTo>
                  <a:lnTo>
                    <a:pt x="1733" y="1399"/>
                  </a:lnTo>
                  <a:cubicBezTo>
                    <a:pt x="1641" y="1095"/>
                    <a:pt x="1459" y="913"/>
                    <a:pt x="1277" y="852"/>
                  </a:cubicBezTo>
                  <a:cubicBezTo>
                    <a:pt x="1186" y="791"/>
                    <a:pt x="1125" y="791"/>
                    <a:pt x="1034" y="852"/>
                  </a:cubicBezTo>
                  <a:cubicBezTo>
                    <a:pt x="973" y="852"/>
                    <a:pt x="912" y="882"/>
                    <a:pt x="882" y="913"/>
                  </a:cubicBezTo>
                  <a:cubicBezTo>
                    <a:pt x="821" y="1004"/>
                    <a:pt x="730" y="1156"/>
                    <a:pt x="821" y="1368"/>
                  </a:cubicBezTo>
                  <a:lnTo>
                    <a:pt x="821" y="1368"/>
                  </a:lnTo>
                  <a:cubicBezTo>
                    <a:pt x="912" y="2068"/>
                    <a:pt x="1064" y="2736"/>
                    <a:pt x="1186" y="3435"/>
                  </a:cubicBezTo>
                  <a:cubicBezTo>
                    <a:pt x="1307" y="4104"/>
                    <a:pt x="1459" y="4803"/>
                    <a:pt x="1581" y="5472"/>
                  </a:cubicBezTo>
                  <a:cubicBezTo>
                    <a:pt x="1611" y="5715"/>
                    <a:pt x="1490" y="5928"/>
                    <a:pt x="1307" y="6049"/>
                  </a:cubicBezTo>
                  <a:cubicBezTo>
                    <a:pt x="1125" y="6110"/>
                    <a:pt x="912" y="6049"/>
                    <a:pt x="882" y="5806"/>
                  </a:cubicBezTo>
                  <a:cubicBezTo>
                    <a:pt x="760" y="5138"/>
                    <a:pt x="608" y="4438"/>
                    <a:pt x="517" y="3770"/>
                  </a:cubicBezTo>
                  <a:cubicBezTo>
                    <a:pt x="395" y="3071"/>
                    <a:pt x="243" y="2402"/>
                    <a:pt x="122" y="1703"/>
                  </a:cubicBezTo>
                  <a:cubicBezTo>
                    <a:pt x="0" y="1034"/>
                    <a:pt x="243" y="487"/>
                    <a:pt x="669" y="244"/>
                  </a:cubicBezTo>
                  <a:cubicBezTo>
                    <a:pt x="821" y="122"/>
                    <a:pt x="973" y="31"/>
                    <a:pt x="1125" y="31"/>
                  </a:cubicBezTo>
                  <a:cubicBezTo>
                    <a:pt x="1277" y="1"/>
                    <a:pt x="1429" y="1"/>
                    <a:pt x="1581" y="92"/>
                  </a:cubicBezTo>
                  <a:cubicBezTo>
                    <a:pt x="1945" y="183"/>
                    <a:pt x="2341" y="548"/>
                    <a:pt x="2432" y="1156"/>
                  </a:cubicBezTo>
                  <a:lnTo>
                    <a:pt x="2432" y="1156"/>
                  </a:lnTo>
                  <a:lnTo>
                    <a:pt x="2432" y="1156"/>
                  </a:lnTo>
                  <a:cubicBezTo>
                    <a:pt x="2553" y="1824"/>
                    <a:pt x="2675" y="2523"/>
                    <a:pt x="2827" y="3192"/>
                  </a:cubicBezTo>
                  <a:cubicBezTo>
                    <a:pt x="2918" y="3831"/>
                    <a:pt x="3070" y="4530"/>
                    <a:pt x="3161" y="5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17;p69">
              <a:extLst>
                <a:ext uri="{FF2B5EF4-FFF2-40B4-BE49-F238E27FC236}">
                  <a16:creationId xmlns:a16="http://schemas.microsoft.com/office/drawing/2014/main" id="{BE4BE7FA-9867-504E-9C4D-55DF763EE317}"/>
                </a:ext>
              </a:extLst>
            </p:cNvPr>
            <p:cNvSpPr/>
            <p:nvPr/>
          </p:nvSpPr>
          <p:spPr>
            <a:xfrm>
              <a:off x="4466150" y="4077113"/>
              <a:ext cx="835150" cy="447600"/>
            </a:xfrm>
            <a:custGeom>
              <a:avLst/>
              <a:gdLst/>
              <a:ahLst/>
              <a:cxnLst/>
              <a:rect l="l" t="t" r="r" b="b"/>
              <a:pathLst>
                <a:path w="33406" h="17904" extrusionOk="0">
                  <a:moveTo>
                    <a:pt x="456" y="17781"/>
                  </a:moveTo>
                  <a:cubicBezTo>
                    <a:pt x="396" y="17873"/>
                    <a:pt x="244" y="17903"/>
                    <a:pt x="122" y="17781"/>
                  </a:cubicBezTo>
                  <a:cubicBezTo>
                    <a:pt x="61" y="17721"/>
                    <a:pt x="1" y="17569"/>
                    <a:pt x="122" y="17447"/>
                  </a:cubicBezTo>
                  <a:cubicBezTo>
                    <a:pt x="6627" y="10365"/>
                    <a:pt x="10913" y="6018"/>
                    <a:pt x="13283" y="3617"/>
                  </a:cubicBezTo>
                  <a:cubicBezTo>
                    <a:pt x="14195" y="2705"/>
                    <a:pt x="14834" y="2067"/>
                    <a:pt x="15168" y="1672"/>
                  </a:cubicBezTo>
                  <a:cubicBezTo>
                    <a:pt x="15290" y="1550"/>
                    <a:pt x="15411" y="1398"/>
                    <a:pt x="15502" y="1307"/>
                  </a:cubicBezTo>
                  <a:cubicBezTo>
                    <a:pt x="16201" y="547"/>
                    <a:pt x="16384" y="304"/>
                    <a:pt x="17113" y="304"/>
                  </a:cubicBezTo>
                  <a:cubicBezTo>
                    <a:pt x="19515" y="182"/>
                    <a:pt x="22585" y="182"/>
                    <a:pt x="25594" y="152"/>
                  </a:cubicBezTo>
                  <a:cubicBezTo>
                    <a:pt x="28329" y="122"/>
                    <a:pt x="31004" y="122"/>
                    <a:pt x="33193" y="0"/>
                  </a:cubicBezTo>
                  <a:cubicBezTo>
                    <a:pt x="33284" y="0"/>
                    <a:pt x="33405" y="122"/>
                    <a:pt x="33405" y="243"/>
                  </a:cubicBezTo>
                  <a:cubicBezTo>
                    <a:pt x="33405" y="334"/>
                    <a:pt x="33284" y="456"/>
                    <a:pt x="33193" y="456"/>
                  </a:cubicBezTo>
                  <a:cubicBezTo>
                    <a:pt x="31095" y="547"/>
                    <a:pt x="28360" y="578"/>
                    <a:pt x="25594" y="608"/>
                  </a:cubicBezTo>
                  <a:cubicBezTo>
                    <a:pt x="22585" y="638"/>
                    <a:pt x="19515" y="699"/>
                    <a:pt x="17113" y="760"/>
                  </a:cubicBezTo>
                  <a:cubicBezTo>
                    <a:pt x="16566" y="790"/>
                    <a:pt x="16384" y="1003"/>
                    <a:pt x="15806" y="1611"/>
                  </a:cubicBezTo>
                  <a:cubicBezTo>
                    <a:pt x="15746" y="1702"/>
                    <a:pt x="15624" y="1824"/>
                    <a:pt x="15472" y="1976"/>
                  </a:cubicBezTo>
                  <a:cubicBezTo>
                    <a:pt x="15107" y="2401"/>
                    <a:pt x="14499" y="3009"/>
                    <a:pt x="13587" y="3952"/>
                  </a:cubicBezTo>
                  <a:cubicBezTo>
                    <a:pt x="11217" y="6383"/>
                    <a:pt x="6931" y="10730"/>
                    <a:pt x="456" y="177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18;p69">
              <a:extLst>
                <a:ext uri="{FF2B5EF4-FFF2-40B4-BE49-F238E27FC236}">
                  <a16:creationId xmlns:a16="http://schemas.microsoft.com/office/drawing/2014/main" id="{0A440513-1016-604D-3D85-964B61FF7C14}"/>
                </a:ext>
              </a:extLst>
            </p:cNvPr>
            <p:cNvSpPr/>
            <p:nvPr/>
          </p:nvSpPr>
          <p:spPr>
            <a:xfrm>
              <a:off x="4704750" y="4177413"/>
              <a:ext cx="614775" cy="488625"/>
            </a:xfrm>
            <a:custGeom>
              <a:avLst/>
              <a:gdLst/>
              <a:ahLst/>
              <a:cxnLst/>
              <a:rect l="l" t="t" r="r" b="b"/>
              <a:pathLst>
                <a:path w="24591" h="19545" extrusionOk="0">
                  <a:moveTo>
                    <a:pt x="396" y="10426"/>
                  </a:moveTo>
                  <a:lnTo>
                    <a:pt x="396" y="10426"/>
                  </a:lnTo>
                  <a:cubicBezTo>
                    <a:pt x="1" y="8724"/>
                    <a:pt x="4499" y="5532"/>
                    <a:pt x="9423" y="3344"/>
                  </a:cubicBezTo>
                  <a:cubicBezTo>
                    <a:pt x="14317" y="1186"/>
                    <a:pt x="19697" y="0"/>
                    <a:pt x="20670" y="1520"/>
                  </a:cubicBezTo>
                  <a:lnTo>
                    <a:pt x="20670" y="1520"/>
                  </a:lnTo>
                  <a:cubicBezTo>
                    <a:pt x="20670" y="1581"/>
                    <a:pt x="20700" y="1611"/>
                    <a:pt x="20700" y="1642"/>
                  </a:cubicBezTo>
                  <a:lnTo>
                    <a:pt x="22646" y="6323"/>
                  </a:lnTo>
                  <a:lnTo>
                    <a:pt x="24591" y="11003"/>
                  </a:lnTo>
                  <a:cubicBezTo>
                    <a:pt x="24561" y="11003"/>
                    <a:pt x="24500" y="11034"/>
                    <a:pt x="24500" y="11034"/>
                  </a:cubicBezTo>
                  <a:cubicBezTo>
                    <a:pt x="23284" y="10000"/>
                    <a:pt x="18633" y="10730"/>
                    <a:pt x="13496" y="12949"/>
                  </a:cubicBezTo>
                  <a:cubicBezTo>
                    <a:pt x="8360" y="15137"/>
                    <a:pt x="4560" y="17964"/>
                    <a:pt x="4439" y="19514"/>
                  </a:cubicBezTo>
                  <a:cubicBezTo>
                    <a:pt x="4408" y="19514"/>
                    <a:pt x="4378" y="19545"/>
                    <a:pt x="4378" y="19545"/>
                  </a:cubicBezTo>
                  <a:lnTo>
                    <a:pt x="2432" y="15107"/>
                  </a:lnTo>
                  <a:lnTo>
                    <a:pt x="487" y="10669"/>
                  </a:lnTo>
                  <a:cubicBezTo>
                    <a:pt x="426" y="10517"/>
                    <a:pt x="396" y="10456"/>
                    <a:pt x="396" y="10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1719;p69">
              <a:extLst>
                <a:ext uri="{FF2B5EF4-FFF2-40B4-BE49-F238E27FC236}">
                  <a16:creationId xmlns:a16="http://schemas.microsoft.com/office/drawing/2014/main" id="{52F94618-2872-CD82-4C93-AB6BE61D5829}"/>
                </a:ext>
              </a:extLst>
            </p:cNvPr>
            <p:cNvSpPr/>
            <p:nvPr/>
          </p:nvSpPr>
          <p:spPr>
            <a:xfrm>
              <a:off x="4734400" y="4300513"/>
              <a:ext cx="158075" cy="330575"/>
            </a:xfrm>
            <a:custGeom>
              <a:avLst/>
              <a:gdLst/>
              <a:ahLst/>
              <a:cxnLst/>
              <a:rect l="l" t="t" r="r" b="b"/>
              <a:pathLst>
                <a:path w="6323" h="13223" extrusionOk="0">
                  <a:moveTo>
                    <a:pt x="3709" y="12888"/>
                  </a:moveTo>
                  <a:cubicBezTo>
                    <a:pt x="3769" y="12979"/>
                    <a:pt x="3709" y="13131"/>
                    <a:pt x="3617" y="13192"/>
                  </a:cubicBezTo>
                  <a:cubicBezTo>
                    <a:pt x="3496" y="13222"/>
                    <a:pt x="3344" y="13192"/>
                    <a:pt x="3313" y="13070"/>
                  </a:cubicBezTo>
                  <a:lnTo>
                    <a:pt x="31" y="5472"/>
                  </a:lnTo>
                  <a:lnTo>
                    <a:pt x="31" y="5380"/>
                  </a:lnTo>
                  <a:lnTo>
                    <a:pt x="31" y="5380"/>
                  </a:lnTo>
                  <a:cubicBezTo>
                    <a:pt x="0" y="4712"/>
                    <a:pt x="669" y="3830"/>
                    <a:pt x="1642" y="3010"/>
                  </a:cubicBezTo>
                  <a:cubicBezTo>
                    <a:pt x="2949" y="1824"/>
                    <a:pt x="4803" y="669"/>
                    <a:pt x="5958" y="61"/>
                  </a:cubicBezTo>
                  <a:cubicBezTo>
                    <a:pt x="6079" y="0"/>
                    <a:pt x="6231" y="61"/>
                    <a:pt x="6262" y="183"/>
                  </a:cubicBezTo>
                  <a:cubicBezTo>
                    <a:pt x="6323" y="304"/>
                    <a:pt x="6262" y="456"/>
                    <a:pt x="6140" y="487"/>
                  </a:cubicBezTo>
                  <a:cubicBezTo>
                    <a:pt x="5046" y="1064"/>
                    <a:pt x="3222" y="2189"/>
                    <a:pt x="1915" y="3374"/>
                  </a:cubicBezTo>
                  <a:cubicBezTo>
                    <a:pt x="1094" y="4104"/>
                    <a:pt x="517" y="4833"/>
                    <a:pt x="487" y="53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9592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4AA-67F8-5161-2E93-4C74F9A7A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44" y="486160"/>
            <a:ext cx="8575555" cy="657600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Ex3: Complete the sentences with appropriate prepositions of place or time.</a:t>
            </a:r>
            <a:br>
              <a:rPr lang="en-US" sz="3200" b="0" dirty="0">
                <a:effectLst/>
              </a:rPr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84BDFA-5B00-DD15-F9D2-02ADD5766EE5}"/>
              </a:ext>
            </a:extLst>
          </p:cNvPr>
          <p:cNvSpPr txBox="1"/>
          <p:nvPr/>
        </p:nvSpPr>
        <p:spPr>
          <a:xfrm>
            <a:off x="236220" y="1283851"/>
            <a:ext cx="8770620" cy="34586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The members of the club clean the school playground ___ Saturday mornings.</a:t>
            </a:r>
          </a:p>
          <a:p>
            <a:pPr algn="just" rtl="0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Nunito" pitchFamily="2" charset="0"/>
            </a:endParaRPr>
          </a:p>
          <a:p>
            <a:pPr algn="just" rtl="0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Nunito" pitchFamily="2" charset="0"/>
            </a:endParaRPr>
          </a:p>
          <a:p>
            <a:pPr algn="just" rtl="0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2. The students have to sit for the final exam ___ June.</a:t>
            </a:r>
          </a:p>
          <a:p>
            <a:pPr algn="just" rtl="0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Nunito" pitchFamily="2" charset="0"/>
            </a:endParaRPr>
          </a:p>
          <a:p>
            <a:pPr algn="just" rtl="0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Nunit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B5A035-DC34-D2AF-4829-612B98C12A6E}"/>
              </a:ext>
            </a:extLst>
          </p:cNvPr>
          <p:cNvSpPr txBox="1"/>
          <p:nvPr/>
        </p:nvSpPr>
        <p:spPr>
          <a:xfrm flipH="1">
            <a:off x="7345680" y="1409700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DC059-756D-A02D-A38F-86CC2FC6E9F3}"/>
              </a:ext>
            </a:extLst>
          </p:cNvPr>
          <p:cNvSpPr txBox="1"/>
          <p:nvPr/>
        </p:nvSpPr>
        <p:spPr>
          <a:xfrm>
            <a:off x="1653541" y="2404110"/>
            <a:ext cx="601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On: </a:t>
            </a:r>
            <a:r>
              <a:rPr lang="vi-VN" sz="1800" i="0" dirty="0">
                <a:solidFill>
                  <a:srgbClr val="FF0000"/>
                </a:solidFill>
                <a:effectLst/>
                <a:latin typeface="Nunito" pitchFamily="2" charset="0"/>
              </a:rPr>
              <a:t>thường được sử dụng khi nói tới thứ trong tuần, ngày kèm tháng, ngày tháng năm và các ngày cụ thể.</a:t>
            </a:r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E3925-4FD5-A24A-7EE4-63C36D420A3C}"/>
              </a:ext>
            </a:extLst>
          </p:cNvPr>
          <p:cNvSpPr txBox="1"/>
          <p:nvPr/>
        </p:nvSpPr>
        <p:spPr>
          <a:xfrm flipH="1">
            <a:off x="5455920" y="3336667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75C8B-E37E-162F-F165-C33521BDE55D}"/>
              </a:ext>
            </a:extLst>
          </p:cNvPr>
          <p:cNvSpPr txBox="1"/>
          <p:nvPr/>
        </p:nvSpPr>
        <p:spPr>
          <a:xfrm>
            <a:off x="1272540" y="3848130"/>
            <a:ext cx="672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In: </a:t>
            </a:r>
            <a:r>
              <a:rPr lang="vi-VN" sz="1800" i="0" dirty="0">
                <a:solidFill>
                  <a:srgbClr val="FF0000"/>
                </a:solidFill>
                <a:effectLst/>
                <a:latin typeface="Nunito" pitchFamily="2" charset="0"/>
              </a:rPr>
              <a:t>thường được sử dụng khi nói về buổi trong ngày, khoảng thời gian, tháng, năm cụ thể, các mùa, thế kỷ và những thời kỳ dài</a:t>
            </a:r>
            <a:endParaRPr lang="en-US" sz="1800" dirty="0">
              <a:solidFill>
                <a:srgbClr val="FF0000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84AA-67F8-5161-2E93-4C74F9A7A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44" y="486160"/>
            <a:ext cx="8575555" cy="657600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Ex3: Complete the sentences with appropriate prepositions of place or time.</a:t>
            </a:r>
            <a:br>
              <a:rPr lang="en-US" sz="3200" b="0" dirty="0">
                <a:effectLst/>
              </a:rPr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84BDFA-5B00-DD15-F9D2-02ADD5766EE5}"/>
              </a:ext>
            </a:extLst>
          </p:cNvPr>
          <p:cNvSpPr txBox="1"/>
          <p:nvPr/>
        </p:nvSpPr>
        <p:spPr>
          <a:xfrm>
            <a:off x="236220" y="1253371"/>
            <a:ext cx="8770620" cy="3458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0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3. Chu Van An Lower Secondary School is one of the most famous schools ___ Ha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Nunito" pitchFamily="2" charset="0"/>
              </a:rPr>
              <a:t>Noi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.</a:t>
            </a:r>
          </a:p>
          <a:p>
            <a:pPr algn="just" rtl="0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Nunito" pitchFamily="2" charset="0"/>
            </a:endParaRPr>
          </a:p>
          <a:p>
            <a:pPr algn="just" rtl="0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4. The school canteen is ___ the second floor.</a:t>
            </a:r>
          </a:p>
          <a:p>
            <a:pPr algn="just" rtl="0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Nunito" pitchFamily="2" charset="0"/>
            </a:endParaRPr>
          </a:p>
          <a:p>
            <a:pPr algn="just" rtl="0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5. Which subjects do you like to study ___ school?</a:t>
            </a:r>
          </a:p>
          <a:p>
            <a:pPr algn="just" rtl="0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Nunit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1A835-3911-37CE-FD8B-4EAC83D258B7}"/>
              </a:ext>
            </a:extLst>
          </p:cNvPr>
          <p:cNvSpPr txBox="1"/>
          <p:nvPr/>
        </p:nvSpPr>
        <p:spPr>
          <a:xfrm flipH="1">
            <a:off x="312420" y="1866007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555E9-AA81-F393-9240-D574981B86E8}"/>
              </a:ext>
            </a:extLst>
          </p:cNvPr>
          <p:cNvSpPr txBox="1"/>
          <p:nvPr/>
        </p:nvSpPr>
        <p:spPr>
          <a:xfrm>
            <a:off x="1531620" y="2362200"/>
            <a:ext cx="606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In: </a:t>
            </a:r>
            <a:r>
              <a:rPr lang="en-US" sz="1800" dirty="0" err="1">
                <a:solidFill>
                  <a:srgbClr val="FF0000"/>
                </a:solidFill>
                <a:latin typeface="Nunito" pitchFamily="2" charset="0"/>
              </a:rPr>
              <a:t>dùng</a:t>
            </a:r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Nunito" pitchFamily="2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Nunito" pitchFamily="2" charset="0"/>
              </a:rPr>
              <a:t>không</a:t>
            </a:r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Nunito" pitchFamily="2" charset="0"/>
              </a:rPr>
              <a:t>gian</a:t>
            </a:r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Nunito" pitchFamily="2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Nunito" pitchFamily="2" charset="0"/>
              </a:rPr>
              <a:t>biên</a:t>
            </a:r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Nunito" pitchFamily="2" charset="0"/>
              </a:rPr>
              <a:t>giới</a:t>
            </a:r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 (</a:t>
            </a:r>
            <a:r>
              <a:rPr lang="en-US" sz="1800" dirty="0" err="1">
                <a:solidFill>
                  <a:srgbClr val="FF0000"/>
                </a:solidFill>
                <a:latin typeface="Nunito" pitchFamily="2" charset="0"/>
              </a:rPr>
              <a:t>thành</a:t>
            </a:r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Nunito" pitchFamily="2" charset="0"/>
              </a:rPr>
              <a:t>phố</a:t>
            </a:r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Nunito" pitchFamily="2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Nunito" pitchFamily="2" charset="0"/>
              </a:rPr>
              <a:t>nước</a:t>
            </a:r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87155-39E9-8C96-1B8D-B4F00B019F05}"/>
              </a:ext>
            </a:extLst>
          </p:cNvPr>
          <p:cNvSpPr txBox="1"/>
          <p:nvPr/>
        </p:nvSpPr>
        <p:spPr>
          <a:xfrm flipH="1">
            <a:off x="3086100" y="2833523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541B4-5848-6B2A-241E-AD8000FF0BC6}"/>
              </a:ext>
            </a:extLst>
          </p:cNvPr>
          <p:cNvSpPr txBox="1"/>
          <p:nvPr/>
        </p:nvSpPr>
        <p:spPr>
          <a:xfrm>
            <a:off x="449580" y="3378115"/>
            <a:ext cx="832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On: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Nunito" pitchFamily="2" charset="0"/>
              </a:rPr>
              <a:t>Dùng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unito" pitchFamily="2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Nunito" pitchFamily="2" charset="0"/>
              </a:rPr>
              <a:t>để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unito" pitchFamily="2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Nunito" pitchFamily="2" charset="0"/>
              </a:rPr>
              <a:t>diễn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unito" pitchFamily="2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Nunito" pitchFamily="2" charset="0"/>
              </a:rPr>
              <a:t>tả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unito" pitchFamily="2" charset="0"/>
              </a:rPr>
              <a:t> 1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Nunito" pitchFamily="2" charset="0"/>
              </a:rPr>
              <a:t>vật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unito" pitchFamily="2" charset="0"/>
              </a:rPr>
              <a:t> ở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Nunito" pitchFamily="2" charset="0"/>
              </a:rPr>
              <a:t>trên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unito" pitchFamily="2" charset="0"/>
              </a:rPr>
              <a:t> 1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Nunito" pitchFamily="2" charset="0"/>
              </a:rPr>
              <a:t>vật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unito" pitchFamily="2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Nunito" pitchFamily="2" charset="0"/>
              </a:rPr>
              <a:t>khác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unito" pitchFamily="2" charset="0"/>
              </a:rPr>
              <a:t>.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Nunito" pitchFamily="2" charset="0"/>
              </a:rPr>
              <a:t>Giữa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unito" pitchFamily="2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Nunito" pitchFamily="2" charset="0"/>
              </a:rPr>
              <a:t>chúng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unito" pitchFamily="2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Nunito" pitchFamily="2" charset="0"/>
              </a:rPr>
              <a:t>có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unito" pitchFamily="2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Nunito" pitchFamily="2" charset="0"/>
              </a:rPr>
              <a:t>sự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unito" pitchFamily="2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Nunito" pitchFamily="2" charset="0"/>
              </a:rPr>
              <a:t>tiếp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unito" pitchFamily="2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Nunito" pitchFamily="2" charset="0"/>
              </a:rPr>
              <a:t>xúc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unito" pitchFamily="2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Nunito" pitchFamily="2" charset="0"/>
              </a:rPr>
              <a:t>với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unito" pitchFamily="2" charset="0"/>
              </a:rPr>
              <a:t> </a:t>
            </a:r>
            <a:r>
              <a:rPr lang="en-US" sz="1800" b="0" i="0" dirty="0" err="1">
                <a:solidFill>
                  <a:srgbClr val="FF0000"/>
                </a:solidFill>
                <a:effectLst/>
                <a:latin typeface="Nunito" pitchFamily="2" charset="0"/>
              </a:rPr>
              <a:t>nhau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Nunito" pitchFamily="2" charset="0"/>
              </a:rPr>
              <a:t>.</a:t>
            </a:r>
            <a:endParaRPr lang="en-US" sz="1800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9B62D-D8D6-1AB3-71B5-FAADEEE08388}"/>
              </a:ext>
            </a:extLst>
          </p:cNvPr>
          <p:cNvSpPr txBox="1"/>
          <p:nvPr/>
        </p:nvSpPr>
        <p:spPr>
          <a:xfrm flipH="1">
            <a:off x="4686300" y="3794641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E6E7A-1513-F06A-A9F1-3F754365A51C}"/>
              </a:ext>
            </a:extLst>
          </p:cNvPr>
          <p:cNvSpPr txBox="1"/>
          <p:nvPr/>
        </p:nvSpPr>
        <p:spPr>
          <a:xfrm>
            <a:off x="2400300" y="4342678"/>
            <a:ext cx="385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Nunito" pitchFamily="2" charset="0"/>
              </a:rPr>
              <a:t>At: 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Nunito" pitchFamily="2" charset="0"/>
              </a:rPr>
              <a:t>dùng khi nói về 1 vị trí tương đối</a:t>
            </a:r>
            <a:endParaRPr lang="en-US" sz="1800" dirty="0">
              <a:solidFill>
                <a:srgbClr val="FF0000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1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5" grpId="0"/>
      <p:bldP spid="9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49D00-5CB1-750B-A8B2-82E176714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64" y="44200"/>
            <a:ext cx="8415535" cy="657600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Ex4: Read the passage and fill in the gaps with prepositions of time or place.</a:t>
            </a:r>
            <a:br>
              <a:rPr lang="en-US" sz="3200" b="0" dirty="0">
                <a:effectLst/>
              </a:rPr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1C2A96-747F-FAC4-888F-5566D0F6F477}"/>
              </a:ext>
            </a:extLst>
          </p:cNvPr>
          <p:cNvSpPr txBox="1"/>
          <p:nvPr/>
        </p:nvSpPr>
        <p:spPr>
          <a:xfrm>
            <a:off x="266700" y="922586"/>
            <a:ext cx="8663940" cy="3747180"/>
          </a:xfrm>
          <a:prstGeom prst="rect">
            <a:avLst/>
          </a:prstGeom>
          <a:solidFill>
            <a:srgbClr val="FFE5F0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Tom is a student (1) </a:t>
            </a:r>
            <a:r>
              <a:rPr lang="en-US" sz="2000" b="0" i="0" u="none" strike="noStrike" dirty="0">
                <a:solidFill>
                  <a:srgbClr val="7F7F7F"/>
                </a:solidFill>
                <a:effectLst/>
                <a:latin typeface="Nunito" pitchFamily="2" charset="0"/>
              </a:rPr>
              <a:t>______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a private school in the suburbs of Manchester. He lives with his parents (2) </a:t>
            </a:r>
            <a:r>
              <a:rPr lang="en-US" sz="2000" b="0" i="0" u="none" strike="noStrike" dirty="0">
                <a:solidFill>
                  <a:srgbClr val="7F7F7F"/>
                </a:solidFill>
                <a:effectLst/>
                <a:latin typeface="Nunito" pitchFamily="2" charset="0"/>
              </a:rPr>
              <a:t>______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a small house near his school. He usually studies at school (3) </a:t>
            </a:r>
            <a:r>
              <a:rPr lang="en-US" sz="2000" b="0" i="0" u="none" strike="noStrike" dirty="0">
                <a:solidFill>
                  <a:srgbClr val="7F7F7F"/>
                </a:solidFill>
                <a:effectLst/>
                <a:latin typeface="Nunito" pitchFamily="2" charset="0"/>
              </a:rPr>
              <a:t>______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the mornings. (4) </a:t>
            </a:r>
            <a:r>
              <a:rPr lang="en-US" sz="2000" b="0" i="0" u="none" strike="noStrike" dirty="0">
                <a:solidFill>
                  <a:srgbClr val="7F7F7F"/>
                </a:solidFill>
                <a:effectLst/>
                <a:latin typeface="Nunito" pitchFamily="2" charset="0"/>
              </a:rPr>
              <a:t>______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Monday and Thursday afternoons, he joins different outdoor activities with his schoolmates. He sings 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(5) </a:t>
            </a:r>
            <a:r>
              <a:rPr lang="en-US" sz="2000" b="0" i="0" u="none" strike="noStrike" dirty="0">
                <a:solidFill>
                  <a:srgbClr val="7F7F7F"/>
                </a:solidFill>
                <a:effectLst/>
                <a:latin typeface="Nunito" pitchFamily="2" charset="0"/>
              </a:rPr>
              <a:t>______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the 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Little Bees’ Club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 on Tuesdays and Fridays. He goes to the cinema with his friends (6) </a:t>
            </a:r>
            <a:r>
              <a:rPr lang="en-US" sz="2000" b="0" i="0" u="none" strike="noStrike" dirty="0">
                <a:solidFill>
                  <a:srgbClr val="7F7F7F"/>
                </a:solidFill>
                <a:effectLst/>
                <a:latin typeface="Nunito" pitchFamily="2" charset="0"/>
              </a:rPr>
              <a:t>______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the weekend. He finds his studies and outdoor activities enjoyable. </a:t>
            </a:r>
            <a:endParaRPr lang="en-US" sz="2000" b="0" dirty="0">
              <a:effectLst/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8275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49D00-5CB1-750B-A8B2-82E176714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64" y="44200"/>
            <a:ext cx="8415535" cy="657600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Ex4: Read the passage and fill in the gaps with prepositions of time or place.</a:t>
            </a:r>
            <a:br>
              <a:rPr lang="en-US" sz="3200" b="0" dirty="0">
                <a:effectLst/>
              </a:rPr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1C2A96-747F-FAC4-888F-5566D0F6F477}"/>
              </a:ext>
            </a:extLst>
          </p:cNvPr>
          <p:cNvSpPr txBox="1"/>
          <p:nvPr/>
        </p:nvSpPr>
        <p:spPr>
          <a:xfrm>
            <a:off x="259080" y="663506"/>
            <a:ext cx="5760720" cy="4212692"/>
          </a:xfrm>
          <a:prstGeom prst="rect">
            <a:avLst/>
          </a:prstGeom>
          <a:solidFill>
            <a:srgbClr val="FFE5F0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Tom is a student (1) </a:t>
            </a:r>
            <a:r>
              <a:rPr lang="en-US" sz="1800" b="0" i="0" u="none" strike="noStrike" dirty="0">
                <a:solidFill>
                  <a:srgbClr val="7F7F7F"/>
                </a:solidFill>
                <a:effectLst/>
                <a:latin typeface="Nunito" pitchFamily="2" charset="0"/>
              </a:rPr>
              <a:t>______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a private school in the suburbs of Manchester. He lives with his parents (2) </a:t>
            </a:r>
            <a:r>
              <a:rPr lang="en-US" sz="1800" b="0" i="0" u="none" strike="noStrike" dirty="0">
                <a:solidFill>
                  <a:srgbClr val="7F7F7F"/>
                </a:solidFill>
                <a:effectLst/>
                <a:latin typeface="Nunito" pitchFamily="2" charset="0"/>
              </a:rPr>
              <a:t>______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a small house near his school. He usually studies at school (3) </a:t>
            </a:r>
            <a:r>
              <a:rPr lang="en-US" sz="1800" b="0" i="0" u="none" strike="noStrike" dirty="0">
                <a:solidFill>
                  <a:srgbClr val="7F7F7F"/>
                </a:solidFill>
                <a:effectLst/>
                <a:latin typeface="Nunito" pitchFamily="2" charset="0"/>
              </a:rPr>
              <a:t>______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the mornings. (4) </a:t>
            </a:r>
            <a:r>
              <a:rPr lang="en-US" sz="1800" b="0" i="0" u="none" strike="noStrike" dirty="0">
                <a:solidFill>
                  <a:srgbClr val="7F7F7F"/>
                </a:solidFill>
                <a:effectLst/>
                <a:latin typeface="Nunito" pitchFamily="2" charset="0"/>
              </a:rPr>
              <a:t>______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Monday and Thursday afternoons, he joins different outdoor activities with his schoolmates. He sings 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(5) </a:t>
            </a:r>
            <a:r>
              <a:rPr lang="en-US" sz="1800" b="0" i="0" u="none" strike="noStrike" dirty="0">
                <a:solidFill>
                  <a:srgbClr val="7F7F7F"/>
                </a:solidFill>
                <a:effectLst/>
                <a:latin typeface="Nunito" pitchFamily="2" charset="0"/>
              </a:rPr>
              <a:t>______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the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Little Bees’ Club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 on Tuesdays and Fridays. He goes to the cinema with his friends (6) </a:t>
            </a:r>
            <a:r>
              <a:rPr lang="en-US" sz="1800" b="0" i="0" u="none" strike="noStrike" dirty="0">
                <a:solidFill>
                  <a:srgbClr val="7F7F7F"/>
                </a:solidFill>
                <a:effectLst/>
                <a:latin typeface="Nunito" pitchFamily="2" charset="0"/>
              </a:rPr>
              <a:t>______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the weekend. He finds his studies and outdoor activities enjoyable. </a:t>
            </a:r>
            <a:endParaRPr lang="en-US" sz="1800" b="0" dirty="0">
              <a:effectLst/>
              <a:latin typeface="Nunito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1DAC2-0DE4-EC6D-247A-60A3744AD517}"/>
              </a:ext>
            </a:extLst>
          </p:cNvPr>
          <p:cNvSpPr/>
          <p:nvPr/>
        </p:nvSpPr>
        <p:spPr>
          <a:xfrm>
            <a:off x="6233160" y="510540"/>
            <a:ext cx="2781300" cy="4604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At: </a:t>
            </a:r>
            <a:r>
              <a:rPr lang="vi-VN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khi nói về 1 vị trí tương đối</a:t>
            </a:r>
            <a:endParaRPr lang="en-US" sz="16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(2) In: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với 1 không gian khép kín hoặc được bao quanh</a:t>
            </a:r>
            <a:endParaRPr lang="en-US" sz="16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 In: </a:t>
            </a:r>
            <a:r>
              <a:rPr lang="vi-VN" sz="16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thường được sử dụng khi nói về buổi trong ngày</a:t>
            </a:r>
            <a:endParaRPr lang="en-US" sz="160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(4) On: </a:t>
            </a:r>
            <a:r>
              <a:rPr lang="vi-VN" sz="16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thường được sử dụng khi nói tới thứ trong tuần,</a:t>
            </a:r>
            <a:r>
              <a:rPr lang="en-US" sz="16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16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kèm</a:t>
            </a:r>
            <a:r>
              <a:rPr lang="en-US" sz="16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endParaRPr lang="en-US" sz="160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(5) In: </a:t>
            </a:r>
            <a:r>
              <a:rPr lang="en-US" sz="16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với 1 không gian khép kín hoặc được bao quanh</a:t>
            </a:r>
            <a:endParaRPr lang="en-US" sz="16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(6) At the weekend: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cụm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 at” </a:t>
            </a:r>
          </a:p>
          <a:p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6EEDB0-2F1B-950D-2FA1-127D2EF8748A}"/>
              </a:ext>
            </a:extLst>
          </p:cNvPr>
          <p:cNvSpPr txBox="1"/>
          <p:nvPr/>
        </p:nvSpPr>
        <p:spPr>
          <a:xfrm flipH="1">
            <a:off x="2583180" y="746641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9BB2A-5F4E-95D6-999A-BD927156537D}"/>
              </a:ext>
            </a:extLst>
          </p:cNvPr>
          <p:cNvSpPr txBox="1"/>
          <p:nvPr/>
        </p:nvSpPr>
        <p:spPr>
          <a:xfrm flipH="1">
            <a:off x="495300" y="1561207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E40CF-7C07-AA05-5790-1C70E932BF42}"/>
              </a:ext>
            </a:extLst>
          </p:cNvPr>
          <p:cNvSpPr txBox="1"/>
          <p:nvPr/>
        </p:nvSpPr>
        <p:spPr>
          <a:xfrm flipH="1">
            <a:off x="2583180" y="1978938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91E7C-76AC-E0A7-BD51-7EDB3CCB911A}"/>
              </a:ext>
            </a:extLst>
          </p:cNvPr>
          <p:cNvSpPr txBox="1"/>
          <p:nvPr/>
        </p:nvSpPr>
        <p:spPr>
          <a:xfrm flipH="1">
            <a:off x="5090160" y="1975366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FE6A1-BEEB-E8DB-92F2-6B13A5102F37}"/>
              </a:ext>
            </a:extLst>
          </p:cNvPr>
          <p:cNvSpPr txBox="1"/>
          <p:nvPr/>
        </p:nvSpPr>
        <p:spPr>
          <a:xfrm flipH="1">
            <a:off x="800100" y="3212962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40DC6C-8C99-FE36-4FF7-8E3249DE4580}"/>
              </a:ext>
            </a:extLst>
          </p:cNvPr>
          <p:cNvSpPr txBox="1"/>
          <p:nvPr/>
        </p:nvSpPr>
        <p:spPr>
          <a:xfrm flipH="1">
            <a:off x="495300" y="4036960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3459451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1221983" y="987324"/>
            <a:ext cx="6669554" cy="300575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42"/>
          <p:cNvSpPr txBox="1">
            <a:spLocks noGrp="1"/>
          </p:cNvSpPr>
          <p:nvPr>
            <p:ph type="ctrTitle"/>
          </p:nvPr>
        </p:nvSpPr>
        <p:spPr>
          <a:xfrm>
            <a:off x="1749450" y="2059425"/>
            <a:ext cx="5760194" cy="9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Thank you!</a:t>
            </a:r>
            <a:endParaRPr sz="8000" dirty="0"/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2982150" y="2999950"/>
            <a:ext cx="3179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</a:t>
            </a:r>
            <a:r>
              <a:rPr lang="en" dirty="0"/>
              <a:t>ee you next time. </a:t>
            </a:r>
            <a:endParaRPr sz="1600" dirty="0"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7554477" y="2769473"/>
            <a:ext cx="661771" cy="680768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665356" y="852037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1003105" y="3077140"/>
            <a:ext cx="1551998" cy="1504911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6496045" y="539497"/>
            <a:ext cx="1738884" cy="1448481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774641" y="2064400"/>
            <a:ext cx="7332521" cy="224222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sz="4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4400" dirty="0">
                <a:latin typeface="Calibri" panose="020F0502020204030204" pitchFamily="34" charset="0"/>
              </a:rPr>
              <a:t>R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eview the vocabulary and grammar of </a:t>
            </a:r>
            <a:r>
              <a:rPr lang="en-US" sz="44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 6</a:t>
            </a:r>
            <a:endParaRPr lang="en-US" sz="4400" b="1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502" name="Google Shape;502;p3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Objectives</a:t>
            </a:r>
            <a:endParaRPr sz="7200" dirty="0"/>
          </a:p>
        </p:txBody>
      </p:sp>
      <p:grpSp>
        <p:nvGrpSpPr>
          <p:cNvPr id="523" name="Google Shape;523;p38"/>
          <p:cNvGrpSpPr/>
          <p:nvPr/>
        </p:nvGrpSpPr>
        <p:grpSpPr>
          <a:xfrm rot="-1765296">
            <a:off x="8349306" y="3072048"/>
            <a:ext cx="661771" cy="680768"/>
            <a:chOff x="2510200" y="3361463"/>
            <a:chExt cx="488700" cy="510950"/>
          </a:xfrm>
        </p:grpSpPr>
        <p:sp>
          <p:nvSpPr>
            <p:cNvPr id="524" name="Google Shape;524;p38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8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0"/>
          <p:cNvSpPr txBox="1">
            <a:spLocks noGrp="1"/>
          </p:cNvSpPr>
          <p:nvPr>
            <p:ph type="ctrTitle"/>
          </p:nvPr>
        </p:nvSpPr>
        <p:spPr>
          <a:xfrm>
            <a:off x="713225" y="64585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Vocabulary</a:t>
            </a:r>
            <a:endParaRPr sz="6600" dirty="0"/>
          </a:p>
        </p:txBody>
      </p:sp>
      <p:grpSp>
        <p:nvGrpSpPr>
          <p:cNvPr id="620" name="Google Shape;620;p40"/>
          <p:cNvGrpSpPr/>
          <p:nvPr/>
        </p:nvGrpSpPr>
        <p:grpSpPr>
          <a:xfrm rot="148811">
            <a:off x="8174552" y="998366"/>
            <a:ext cx="371396" cy="375435"/>
            <a:chOff x="2079900" y="3077638"/>
            <a:chExt cx="367775" cy="382800"/>
          </a:xfrm>
        </p:grpSpPr>
        <p:sp>
          <p:nvSpPr>
            <p:cNvPr id="621" name="Google Shape;621;p40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EE25FE7-DABD-49F0-1F2F-AF9C84B1BBA8}"/>
              </a:ext>
            </a:extLst>
          </p:cNvPr>
          <p:cNvSpPr txBox="1"/>
          <p:nvPr/>
        </p:nvSpPr>
        <p:spPr>
          <a:xfrm>
            <a:off x="457200" y="1314702"/>
            <a:ext cx="83743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                   high school, primary school, English school, language school, state school, boarding school, nursery school, kindergarten, university, college, international school, etc.</a:t>
            </a:r>
          </a:p>
          <a:p>
            <a:endParaRPr lang="en-US" sz="2000" dirty="0">
              <a:latin typeface="Nunito" pitchFamily="2" charset="0"/>
            </a:endParaRPr>
          </a:p>
          <a:p>
            <a:r>
              <a:rPr lang="en-US" sz="2000" dirty="0">
                <a:latin typeface="Nunito" pitchFamily="2" charset="0"/>
              </a:rPr>
              <a:t>                                    classroom, hall, library, canteen, campus, dormitory, locker, laboratory, playing field, infirmary, computer room, gym, workshop, staffroom, etc.</a:t>
            </a:r>
          </a:p>
          <a:p>
            <a:endParaRPr lang="en-US" sz="2000" dirty="0">
              <a:latin typeface="Nunito" pitchFamily="2" charset="0"/>
            </a:endParaRPr>
          </a:p>
          <a:p>
            <a:r>
              <a:rPr lang="en-US" sz="2000" dirty="0">
                <a:latin typeface="Nunito" pitchFamily="2" charset="0"/>
              </a:rPr>
              <a:t>                                      study, play sports, read a book, practice, experiment, make friends</a:t>
            </a:r>
            <a:r>
              <a:rPr lang="en-US" sz="2000">
                <a:latin typeface="Nunito" pitchFamily="2" charset="0"/>
              </a:rPr>
              <a:t>, etc. </a:t>
            </a:r>
            <a:endParaRPr lang="en-US" sz="2000" dirty="0">
              <a:latin typeface="Nunito" pitchFamily="2" charset="0"/>
            </a:endParaRPr>
          </a:p>
          <a:p>
            <a:r>
              <a:rPr lang="en-US" sz="2000" dirty="0">
                <a:latin typeface="Nunito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4D787-CF12-700E-A0CA-C60C004AA2BB}"/>
              </a:ext>
            </a:extLst>
          </p:cNvPr>
          <p:cNvSpPr txBox="1"/>
          <p:nvPr/>
        </p:nvSpPr>
        <p:spPr>
          <a:xfrm>
            <a:off x="457200" y="1260930"/>
            <a:ext cx="17993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Nunito" pitchFamily="2" charset="0"/>
              </a:rPr>
              <a:t>Schools</a:t>
            </a:r>
            <a:r>
              <a:rPr lang="en-US" sz="2400" dirty="0">
                <a:latin typeface="Nunito" pitchFamily="2" charset="0"/>
              </a:rPr>
              <a:t>: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D6652-9D1E-B0D2-31CE-61E4501830C4}"/>
              </a:ext>
            </a:extLst>
          </p:cNvPr>
          <p:cNvSpPr txBox="1"/>
          <p:nvPr/>
        </p:nvSpPr>
        <p:spPr>
          <a:xfrm>
            <a:off x="457200" y="2486073"/>
            <a:ext cx="5530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Nunito" pitchFamily="2" charset="0"/>
              </a:rPr>
              <a:t>School facilities</a:t>
            </a:r>
            <a:r>
              <a:rPr lang="en-US" sz="2400" dirty="0">
                <a:latin typeface="Nunito" pitchFamily="2" charset="0"/>
              </a:rPr>
              <a:t>: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F1E9B1-5900-9F0C-DEB7-23F3B34356EB}"/>
              </a:ext>
            </a:extLst>
          </p:cNvPr>
          <p:cNvSpPr txBox="1"/>
          <p:nvPr/>
        </p:nvSpPr>
        <p:spPr>
          <a:xfrm>
            <a:off x="457200" y="3711216"/>
            <a:ext cx="3296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Nunito" pitchFamily="2" charset="0"/>
              </a:rPr>
              <a:t>School activities</a:t>
            </a:r>
            <a:r>
              <a:rPr lang="en-US" sz="2400" dirty="0">
                <a:latin typeface="Nunito" pitchFamily="2" charset="0"/>
              </a:rPr>
              <a:t>: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0"/>
          <p:cNvSpPr txBox="1">
            <a:spLocks noGrp="1"/>
          </p:cNvSpPr>
          <p:nvPr>
            <p:ph type="ctrTitle"/>
          </p:nvPr>
        </p:nvSpPr>
        <p:spPr>
          <a:xfrm>
            <a:off x="713225" y="64585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Pronunciation</a:t>
            </a:r>
            <a:endParaRPr sz="6600" dirty="0"/>
          </a:p>
        </p:txBody>
      </p:sp>
      <p:grpSp>
        <p:nvGrpSpPr>
          <p:cNvPr id="620" name="Google Shape;620;p40"/>
          <p:cNvGrpSpPr/>
          <p:nvPr/>
        </p:nvGrpSpPr>
        <p:grpSpPr>
          <a:xfrm rot="148811">
            <a:off x="8174552" y="998366"/>
            <a:ext cx="371396" cy="375435"/>
            <a:chOff x="2079900" y="3077638"/>
            <a:chExt cx="367775" cy="382800"/>
          </a:xfrm>
        </p:grpSpPr>
        <p:sp>
          <p:nvSpPr>
            <p:cNvPr id="621" name="Google Shape;621;p40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F90F9D1-711D-CAF6-E491-D6D1EB5B5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207243"/>
              </p:ext>
            </p:extLst>
          </p:nvPr>
        </p:nvGraphicFramePr>
        <p:xfrm>
          <a:off x="980768" y="1539212"/>
          <a:ext cx="7271420" cy="3042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36952">
                  <a:extLst>
                    <a:ext uri="{9D8B030D-6E8A-4147-A177-3AD203B41FA5}">
                      <a16:colId xmlns:a16="http://schemas.microsoft.com/office/drawing/2014/main" val="3553042891"/>
                    </a:ext>
                  </a:extLst>
                </a:gridCol>
                <a:gridCol w="3634468">
                  <a:extLst>
                    <a:ext uri="{9D8B030D-6E8A-4147-A177-3AD203B41FA5}">
                      <a16:colId xmlns:a16="http://schemas.microsoft.com/office/drawing/2014/main" val="21496611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6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60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  <a:sym typeface="Arial"/>
                        </a:rPr>
                        <a:t>tʃ</a:t>
                      </a:r>
                      <a:r>
                        <a:rPr lang="en-US" sz="6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  <a:sym typeface="Arial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6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60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  <a:sym typeface="Arial"/>
                        </a:rPr>
                        <a:t>dʒ</a:t>
                      </a:r>
                      <a:r>
                        <a:rPr lang="en-US" sz="6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  <a:sym typeface="Arial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62825"/>
                  </a:ext>
                </a:extLst>
              </a:tr>
              <a:tr h="2036400">
                <a:tc>
                  <a:txBody>
                    <a:bodyPr/>
                    <a:lstStyle/>
                    <a:p>
                      <a:endParaRPr lang="en-US" sz="2400" dirty="0">
                        <a:latin typeface="Nunit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2400" b="0" i="0" u="sng" strike="noStrike" cap="none" dirty="0">
                        <a:solidFill>
                          <a:schemeClr val="tx1"/>
                        </a:solidFill>
                        <a:latin typeface="Nunito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8760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3A8486-44E3-7DF5-14B1-7D5D1DF995E6}"/>
              </a:ext>
            </a:extLst>
          </p:cNvPr>
          <p:cNvSpPr txBox="1"/>
          <p:nvPr/>
        </p:nvSpPr>
        <p:spPr>
          <a:xfrm>
            <a:off x="980768" y="2571750"/>
            <a:ext cx="35912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latin typeface="Nunito" pitchFamily="2" charset="0"/>
              </a:rPr>
              <a:t>Ch</a:t>
            </a:r>
            <a:r>
              <a:rPr lang="en-US" sz="2400" dirty="0">
                <a:latin typeface="Nunito" pitchFamily="2" charset="0"/>
              </a:rPr>
              <a:t>eap, </a:t>
            </a:r>
            <a:r>
              <a:rPr lang="en-US" sz="2400" u="sng" dirty="0">
                <a:latin typeface="Nunito" pitchFamily="2" charset="0"/>
              </a:rPr>
              <a:t>ch</a:t>
            </a:r>
            <a:r>
              <a:rPr lang="en-US" sz="2400" dirty="0">
                <a:latin typeface="Nunito" pitchFamily="2" charset="0"/>
              </a:rPr>
              <a:t>icken, ea</a:t>
            </a:r>
            <a:r>
              <a:rPr lang="en-US" sz="2400" u="sng" dirty="0">
                <a:latin typeface="Nunito" pitchFamily="2" charset="0"/>
              </a:rPr>
              <a:t>ch</a:t>
            </a:r>
            <a:r>
              <a:rPr lang="en-US" sz="2400" dirty="0">
                <a:latin typeface="Nunito" pitchFamily="2" charset="0"/>
              </a:rPr>
              <a:t>, na</a:t>
            </a:r>
            <a:r>
              <a:rPr lang="en-US" sz="2400" u="sng" dirty="0">
                <a:latin typeface="Nunito" pitchFamily="2" charset="0"/>
              </a:rPr>
              <a:t>t</a:t>
            </a:r>
            <a:r>
              <a:rPr lang="en-US" sz="2400" dirty="0">
                <a:latin typeface="Nunito" pitchFamily="2" charset="0"/>
              </a:rPr>
              <a:t>ural, </a:t>
            </a:r>
            <a:r>
              <a:rPr lang="en-US" sz="2400" u="sng" dirty="0">
                <a:latin typeface="Nunito" pitchFamily="2" charset="0"/>
              </a:rPr>
              <a:t>ch</a:t>
            </a:r>
            <a:r>
              <a:rPr lang="en-US" sz="2400" dirty="0">
                <a:latin typeface="Nunito" pitchFamily="2" charset="0"/>
              </a:rPr>
              <a:t>oose, </a:t>
            </a:r>
            <a:r>
              <a:rPr lang="en-US" sz="2400" u="sng" dirty="0">
                <a:latin typeface="Nunito" pitchFamily="2" charset="0"/>
              </a:rPr>
              <a:t>ch</a:t>
            </a:r>
            <a:r>
              <a:rPr lang="en-US" sz="2400" dirty="0">
                <a:latin typeface="Nunito" pitchFamily="2" charset="0"/>
              </a:rPr>
              <a:t>eck, </a:t>
            </a:r>
            <a:r>
              <a:rPr lang="en-US" sz="2400" u="sng" dirty="0">
                <a:latin typeface="Nunito" pitchFamily="2" charset="0"/>
              </a:rPr>
              <a:t>ch</a:t>
            </a:r>
            <a:r>
              <a:rPr lang="en-US" sz="2400" dirty="0">
                <a:latin typeface="Nunito" pitchFamily="2" charset="0"/>
              </a:rPr>
              <a:t>ampion, ca</a:t>
            </a:r>
            <a:r>
              <a:rPr lang="en-US" sz="2400" u="sng" dirty="0">
                <a:latin typeface="Nunito" pitchFamily="2" charset="0"/>
              </a:rPr>
              <a:t>tch</a:t>
            </a:r>
            <a:r>
              <a:rPr lang="en-US" sz="2400" dirty="0">
                <a:latin typeface="Nunito" pitchFamily="2" charset="0"/>
              </a:rPr>
              <a:t>, wa</a:t>
            </a:r>
            <a:r>
              <a:rPr lang="en-US" sz="2400" u="sng" dirty="0">
                <a:latin typeface="Nunito" pitchFamily="2" charset="0"/>
              </a:rPr>
              <a:t>tch</a:t>
            </a:r>
            <a:r>
              <a:rPr lang="en-US" sz="2400" dirty="0">
                <a:latin typeface="Nunito" pitchFamily="2" charset="0"/>
              </a:rPr>
              <a:t>, ques</a:t>
            </a:r>
            <a:r>
              <a:rPr lang="en-US" sz="2400" u="sng" dirty="0">
                <a:latin typeface="Nunito" pitchFamily="2" charset="0"/>
              </a:rPr>
              <a:t>t</a:t>
            </a:r>
            <a:r>
              <a:rPr lang="en-US" sz="2400" dirty="0">
                <a:latin typeface="Nunito" pitchFamily="2" charset="0"/>
              </a:rPr>
              <a:t>ion, pic</a:t>
            </a:r>
            <a:r>
              <a:rPr lang="en-US" sz="2400" u="sng" dirty="0">
                <a:latin typeface="Nunito" pitchFamily="2" charset="0"/>
              </a:rPr>
              <a:t>t</a:t>
            </a:r>
            <a:r>
              <a:rPr lang="en-US" sz="2400" dirty="0">
                <a:latin typeface="Nunito" pitchFamily="2" charset="0"/>
              </a:rPr>
              <a:t>ure, ac</a:t>
            </a:r>
            <a:r>
              <a:rPr lang="en-US" sz="2400" u="sng" dirty="0">
                <a:latin typeface="Nunito" pitchFamily="2" charset="0"/>
              </a:rPr>
              <a:t>t</a:t>
            </a:r>
            <a:r>
              <a:rPr lang="en-US" sz="2400" dirty="0">
                <a:latin typeface="Nunito" pitchFamily="2" charset="0"/>
              </a:rPr>
              <a:t>ual, ma</a:t>
            </a:r>
            <a:r>
              <a:rPr lang="en-US" sz="2400" u="sng" dirty="0">
                <a:latin typeface="Nunito" pitchFamily="2" charset="0"/>
              </a:rPr>
              <a:t>t</a:t>
            </a:r>
            <a:r>
              <a:rPr lang="en-US" sz="2400" dirty="0">
                <a:latin typeface="Nunito" pitchFamily="2" charset="0"/>
              </a:rPr>
              <a:t>ch, ki</a:t>
            </a:r>
            <a:r>
              <a:rPr lang="en-US" sz="2400" u="sng" dirty="0">
                <a:latin typeface="Nunito" pitchFamily="2" charset="0"/>
              </a:rPr>
              <a:t>t</a:t>
            </a:r>
            <a:r>
              <a:rPr lang="en-US" sz="2400" dirty="0">
                <a:latin typeface="Nunito" pitchFamily="2" charset="0"/>
              </a:rPr>
              <a:t>chen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7CAF6-9CE5-C8FD-13C2-2118FD9D2939}"/>
              </a:ext>
            </a:extLst>
          </p:cNvPr>
          <p:cNvSpPr txBox="1"/>
          <p:nvPr/>
        </p:nvSpPr>
        <p:spPr>
          <a:xfrm>
            <a:off x="4616478" y="2599403"/>
            <a:ext cx="35467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US" sz="2400" b="0" i="0" u="sng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J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ob, </a:t>
            </a:r>
            <a:r>
              <a:rPr lang="en-US" sz="2400" b="0" i="0" u="sng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j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am, </a:t>
            </a:r>
            <a:r>
              <a:rPr lang="en-US" sz="2400" b="0" i="0" u="sng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j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acket, </a:t>
            </a:r>
            <a:r>
              <a:rPr lang="en-US" sz="2400" b="0" i="0" u="sng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j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eans, en</a:t>
            </a:r>
            <a:r>
              <a:rPr lang="en-US" sz="2400" b="0" i="0" u="sng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j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oy, </a:t>
            </a:r>
            <a:r>
              <a:rPr lang="en-US" sz="2400" b="0" i="0" u="sng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j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ust, </a:t>
            </a:r>
            <a:r>
              <a:rPr lang="en-US" sz="2400" b="0" i="0" u="sng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g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entle, </a:t>
            </a:r>
            <a:r>
              <a:rPr lang="en-US" sz="2400" b="0" i="0" u="sng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g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ene, </a:t>
            </a:r>
            <a:r>
              <a:rPr lang="en-US" sz="2400" b="0" i="0" u="sng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g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eography, a</a:t>
            </a:r>
            <a:r>
              <a:rPr lang="en-US" sz="2400" b="0" i="0" u="sng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ge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, colle</a:t>
            </a:r>
            <a:r>
              <a:rPr lang="en-US" sz="2400" b="0" i="0" u="sng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ge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, dama</a:t>
            </a:r>
            <a:r>
              <a:rPr lang="en-US" sz="2400" b="0" i="0" u="sng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ge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, mana</a:t>
            </a:r>
            <a:r>
              <a:rPr lang="en-US" sz="2400" b="0" i="0" u="sng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ge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, chan</a:t>
            </a:r>
            <a:r>
              <a:rPr lang="en-US" sz="2400" b="0" i="0" u="sng" strike="noStrike" cap="none" dirty="0">
                <a:solidFill>
                  <a:schemeClr val="tx1"/>
                </a:solidFill>
                <a:latin typeface="Nunito" pitchFamily="2" charset="0"/>
                <a:ea typeface="+mn-ea"/>
                <a:cs typeface="+mn-cs"/>
                <a:sym typeface="Arial"/>
              </a:rPr>
              <a:t>ge</a:t>
            </a:r>
          </a:p>
        </p:txBody>
      </p:sp>
    </p:spTree>
    <p:extLst>
      <p:ext uri="{BB962C8B-B14F-4D97-AF65-F5344CB8AC3E}">
        <p14:creationId xmlns:p14="http://schemas.microsoft.com/office/powerpoint/2010/main" val="227022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0"/>
          <p:cNvSpPr txBox="1">
            <a:spLocks noGrp="1"/>
          </p:cNvSpPr>
          <p:nvPr>
            <p:ph type="ctrTitle"/>
          </p:nvPr>
        </p:nvSpPr>
        <p:spPr>
          <a:xfrm>
            <a:off x="692123" y="1535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Grammar </a:t>
            </a:r>
            <a:endParaRPr sz="4800" dirty="0"/>
          </a:p>
        </p:txBody>
      </p:sp>
      <p:grpSp>
        <p:nvGrpSpPr>
          <p:cNvPr id="620" name="Google Shape;620;p40"/>
          <p:cNvGrpSpPr/>
          <p:nvPr/>
        </p:nvGrpSpPr>
        <p:grpSpPr>
          <a:xfrm rot="148811">
            <a:off x="8174552" y="998366"/>
            <a:ext cx="371396" cy="375435"/>
            <a:chOff x="2079900" y="3077638"/>
            <a:chExt cx="367775" cy="382800"/>
          </a:xfrm>
        </p:grpSpPr>
        <p:sp>
          <p:nvSpPr>
            <p:cNvPr id="621" name="Google Shape;621;p40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21D2339-3C5E-5004-5EEC-3E7D2A796119}"/>
              </a:ext>
            </a:extLst>
          </p:cNvPr>
          <p:cNvSpPr txBox="1"/>
          <p:nvPr/>
        </p:nvSpPr>
        <p:spPr>
          <a:xfrm>
            <a:off x="323557" y="870260"/>
            <a:ext cx="8434914" cy="3950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Prepositions of time: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In:</a:t>
            </a:r>
            <a:r>
              <a:rPr lang="en-US" sz="1600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 </a:t>
            </a:r>
            <a:r>
              <a:rPr lang="vi-VN" sz="1600" b="0" i="0" dirty="0">
                <a:solidFill>
                  <a:schemeClr val="tx1"/>
                </a:solidFill>
                <a:effectLst/>
                <a:latin typeface="Nunito" pitchFamily="2" charset="0"/>
                <a:cs typeface="Calibri" panose="020F0502020204030204" pitchFamily="34" charset="0"/>
              </a:rPr>
              <a:t>Ta đặt “in” trước các từ chỉ thời gian dài như: năm, tháng, tuần, mùa, …</a:t>
            </a:r>
            <a:endParaRPr lang="en-US" sz="1600" b="0" i="0" dirty="0">
              <a:solidFill>
                <a:schemeClr val="tx1"/>
              </a:solidFill>
              <a:effectLst/>
              <a:latin typeface="Nunito" pitchFamily="2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VD: in summer, in 1980, in this week, in 1945s, in the morning, in May, ….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/>
              </a:solidFill>
              <a:latin typeface="Nunito" pitchFamily="2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On:</a:t>
            </a:r>
            <a:r>
              <a:rPr lang="en-US" sz="1600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 </a:t>
            </a:r>
            <a:r>
              <a:rPr lang="vi-VN" sz="1600" b="0" i="0" dirty="0">
                <a:solidFill>
                  <a:schemeClr val="tx1"/>
                </a:solidFill>
                <a:effectLst/>
                <a:latin typeface="Nunito" pitchFamily="2" charset="0"/>
                <a:cs typeface="Calibri" panose="020F0502020204030204" pitchFamily="34" charset="0"/>
              </a:rPr>
              <a:t>Ta đặt “on” trước những từ chỉ những ngày trong tuần, hoặc một dịp nào đó.</a:t>
            </a:r>
            <a:endParaRPr lang="en-US" sz="1600" b="0" i="0" dirty="0">
              <a:solidFill>
                <a:schemeClr val="tx1"/>
              </a:solidFill>
              <a:effectLst/>
              <a:latin typeface="Nunito" pitchFamily="2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VD: on Sunday, on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Nunito" pitchFamily="2" charset="0"/>
                <a:cs typeface="Calibri" panose="020F0502020204030204" pitchFamily="34" charset="0"/>
              </a:rPr>
              <a:t>this occasion</a:t>
            </a:r>
            <a:r>
              <a:rPr lang="en-US" sz="1600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, on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Nunito" pitchFamily="2" charset="0"/>
                <a:cs typeface="Calibri" panose="020F0502020204030204" pitchFamily="34" charset="0"/>
              </a:rPr>
              <a:t>this opportunity, on my birthday, on 6 March,… </a:t>
            </a:r>
          </a:p>
          <a:p>
            <a:pPr>
              <a:lnSpc>
                <a:spcPct val="150000"/>
              </a:lnSpc>
            </a:pPr>
            <a:endParaRPr lang="en-US" sz="1600" b="0" i="0" dirty="0">
              <a:solidFill>
                <a:schemeClr val="tx1"/>
              </a:solidFill>
              <a:effectLst/>
              <a:latin typeface="Nunito" pitchFamily="2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At: </a:t>
            </a:r>
            <a:r>
              <a:rPr lang="vi-VN" sz="1600" b="0" i="0" dirty="0">
                <a:solidFill>
                  <a:schemeClr val="tx1"/>
                </a:solidFill>
                <a:effectLst/>
                <a:latin typeface="Nunito" pitchFamily="2" charset="0"/>
                <a:cs typeface="Calibri" panose="020F0502020204030204" pitchFamily="34" charset="0"/>
              </a:rPr>
              <a:t>Ta đặt “at” trước từ chỉ mốc thời gian rất ngắn cụ thể như giờ giấc trong ngày.</a:t>
            </a:r>
            <a:endParaRPr lang="en-US" sz="1600" dirty="0">
              <a:solidFill>
                <a:schemeClr val="tx1"/>
              </a:solidFill>
              <a:latin typeface="Nunito" pitchFamily="2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VD: At the moment, at 5 o’clock, at time , at sunset, at bedtime, at night, ….</a:t>
            </a:r>
          </a:p>
        </p:txBody>
      </p:sp>
    </p:spTree>
    <p:extLst>
      <p:ext uri="{BB962C8B-B14F-4D97-AF65-F5344CB8AC3E}">
        <p14:creationId xmlns:p14="http://schemas.microsoft.com/office/powerpoint/2010/main" val="33862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0"/>
          <p:cNvSpPr txBox="1">
            <a:spLocks noGrp="1"/>
          </p:cNvSpPr>
          <p:nvPr>
            <p:ph type="ctrTitle"/>
          </p:nvPr>
        </p:nvSpPr>
        <p:spPr>
          <a:xfrm>
            <a:off x="692123" y="-19567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Grammar </a:t>
            </a:r>
            <a:endParaRPr sz="4800" dirty="0"/>
          </a:p>
        </p:txBody>
      </p:sp>
      <p:grpSp>
        <p:nvGrpSpPr>
          <p:cNvPr id="620" name="Google Shape;620;p40"/>
          <p:cNvGrpSpPr/>
          <p:nvPr/>
        </p:nvGrpSpPr>
        <p:grpSpPr>
          <a:xfrm rot="148811">
            <a:off x="8174552" y="998366"/>
            <a:ext cx="371396" cy="375435"/>
            <a:chOff x="2079900" y="3077638"/>
            <a:chExt cx="367775" cy="382800"/>
          </a:xfrm>
        </p:grpSpPr>
        <p:sp>
          <p:nvSpPr>
            <p:cNvPr id="621" name="Google Shape;621;p40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21D2339-3C5E-5004-5EEC-3E7D2A796119}"/>
              </a:ext>
            </a:extLst>
          </p:cNvPr>
          <p:cNvSpPr txBox="1"/>
          <p:nvPr/>
        </p:nvSpPr>
        <p:spPr>
          <a:xfrm>
            <a:off x="228600" y="532270"/>
            <a:ext cx="8676249" cy="46424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2. Prepositions of place: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In:</a:t>
            </a:r>
            <a:r>
              <a:rPr lang="en-US" sz="1600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 </a:t>
            </a:r>
            <a:r>
              <a:rPr lang="vi-VN" sz="1600" b="0" i="0" dirty="0">
                <a:solidFill>
                  <a:srgbClr val="333333"/>
                </a:solidFill>
                <a:effectLst/>
                <a:latin typeface="Nunito" pitchFamily="2" charset="0"/>
              </a:rPr>
              <a:t>Ta đặt “in” trước từ chỉ khu vực địa lý rộng lớn, hoặc từ chỉ vị trí lọt lòng, ở trong lòng một cái gì đó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VD: in the bed, in a box, in New York, in Asia, in this house, in the North of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VietNam</a:t>
            </a:r>
            <a:r>
              <a:rPr lang="en-US" sz="1600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,… 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/>
              </a:solidFill>
              <a:latin typeface="Nunito" pitchFamily="2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On: </a:t>
            </a:r>
            <a:r>
              <a:rPr lang="vi-VN" sz="1600" b="0" i="0" dirty="0">
                <a:solidFill>
                  <a:srgbClr val="333333"/>
                </a:solidFill>
                <a:effectLst/>
                <a:latin typeface="Nunito" pitchFamily="2" charset="0"/>
              </a:rPr>
              <a:t>Ta đặt “on” trước từ chỉ đồ vật để chỉ vị trí tiếp xúc trên mặt phẳng của đồ vật đó.</a:t>
            </a:r>
            <a:endParaRPr lang="en-US" sz="1600" b="0" i="0" dirty="0">
              <a:solidFill>
                <a:srgbClr val="333333"/>
              </a:solidFill>
              <a:effectLst/>
              <a:latin typeface="Nunit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VD: on table, on the left, on the bus, …. </a:t>
            </a:r>
            <a:endParaRPr lang="en-US" sz="1600" b="0" i="0" dirty="0">
              <a:solidFill>
                <a:schemeClr val="tx1"/>
              </a:solidFill>
              <a:effectLst/>
              <a:latin typeface="Nunito" pitchFamily="2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1600" b="0" i="0" dirty="0">
              <a:solidFill>
                <a:schemeClr val="tx1"/>
              </a:solidFill>
              <a:effectLst/>
              <a:latin typeface="Nunito" pitchFamily="2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At:</a:t>
            </a:r>
            <a:r>
              <a:rPr lang="en-US" sz="1600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 </a:t>
            </a:r>
            <a:r>
              <a:rPr lang="vi-VN" sz="1600" b="0" i="0" dirty="0">
                <a:solidFill>
                  <a:srgbClr val="333333"/>
                </a:solidFill>
                <a:effectLst/>
                <a:latin typeface="Nunito" pitchFamily="2" charset="0"/>
              </a:rPr>
              <a:t>Ta đặt “at” trước từ chỉ nơi chốn để chỉ vị trí một cách chung chung.</a:t>
            </a:r>
            <a:endParaRPr lang="en-US" sz="1600" b="0" i="0" dirty="0">
              <a:solidFill>
                <a:srgbClr val="333333"/>
              </a:solidFill>
              <a:effectLst/>
              <a:latin typeface="Nunit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Nunito" pitchFamily="2" charset="0"/>
                <a:cs typeface="Calibri" panose="020F0502020204030204" pitchFamily="34" charset="0"/>
              </a:rPr>
              <a:t>VD: at home, at school, at work, ….</a:t>
            </a:r>
          </a:p>
        </p:txBody>
      </p:sp>
    </p:spTree>
    <p:extLst>
      <p:ext uri="{BB962C8B-B14F-4D97-AF65-F5344CB8AC3E}">
        <p14:creationId xmlns:p14="http://schemas.microsoft.com/office/powerpoint/2010/main" val="39653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946409" y="616124"/>
            <a:ext cx="7037278" cy="4075780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6373695" y="3543093"/>
            <a:ext cx="1262614" cy="1129518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39"/>
          <p:cNvSpPr txBox="1">
            <a:spLocks noGrp="1"/>
          </p:cNvSpPr>
          <p:nvPr>
            <p:ph type="subTitle" idx="1"/>
          </p:nvPr>
        </p:nvSpPr>
        <p:spPr>
          <a:xfrm>
            <a:off x="1066800" y="1676742"/>
            <a:ext cx="6962764" cy="13447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Vocabulary </a:t>
            </a:r>
            <a:endParaRPr sz="8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6CC9-C269-5037-EBED-0E4A193E5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404" y="425200"/>
            <a:ext cx="8521699" cy="657600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Ex1: Find the words and phrases from this unit that match these definitions.</a:t>
            </a:r>
            <a:endParaRPr 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8CF578-FBF9-7802-2226-9A9F7626B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235176"/>
              </p:ext>
            </p:extLst>
          </p:nvPr>
        </p:nvGraphicFramePr>
        <p:xfrm>
          <a:off x="248403" y="1219960"/>
          <a:ext cx="8521700" cy="3665178"/>
        </p:xfrm>
        <a:graphic>
          <a:graphicData uri="http://schemas.openxmlformats.org/drawingml/2006/table">
            <a:tbl>
              <a:tblPr/>
              <a:tblGrid>
                <a:gridCol w="5304246">
                  <a:extLst>
                    <a:ext uri="{9D8B030D-6E8A-4147-A177-3AD203B41FA5}">
                      <a16:colId xmlns:a16="http://schemas.microsoft.com/office/drawing/2014/main" val="2052284406"/>
                    </a:ext>
                  </a:extLst>
                </a:gridCol>
                <a:gridCol w="3217454">
                  <a:extLst>
                    <a:ext uri="{9D8B030D-6E8A-4147-A177-3AD203B41FA5}">
                      <a16:colId xmlns:a16="http://schemas.microsoft.com/office/drawing/2014/main" val="1588745284"/>
                    </a:ext>
                  </a:extLst>
                </a:gridCol>
              </a:tblGrid>
              <a:tr h="553948">
                <a:tc>
                  <a:txBody>
                    <a:bodyPr/>
                    <a:lstStyle/>
                    <a:p>
                      <a:pPr marL="0" indent="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1.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known by many people</a:t>
                      </a:r>
                    </a:p>
                  </a:txBody>
                  <a:tcPr marL="75883" marR="75883" marT="37942" marB="37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2000">
                        <a:solidFill>
                          <a:srgbClr val="FF0000"/>
                        </a:solidFill>
                        <a:effectLst/>
                        <a:latin typeface="Nunito" pitchFamily="2" charset="0"/>
                      </a:endParaRPr>
                    </a:p>
                    <a:p>
                      <a:pPr algn="ctr" rtl="0"/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75883" marR="75883" marT="37942" marB="37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52426"/>
                  </a:ext>
                </a:extLst>
              </a:tr>
              <a:tr h="80436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2.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buildings, services, equipment, etc. at a school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75883" marR="75883" marT="37942" marB="37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" pitchFamily="2" charset="0"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75883" marR="75883" marT="37942" marB="37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689093"/>
                  </a:ext>
                </a:extLst>
              </a:tr>
              <a:tr h="54636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3.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an exam taken to enter a school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75883" marR="75883" marT="37942" marB="37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</a:endParaRPr>
                    </a:p>
                    <a:p>
                      <a:pPr algn="ctr" rtl="0"/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75883" marR="75883" marT="37942" marB="37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466064"/>
                  </a:ext>
                </a:extLst>
              </a:tr>
              <a:tr h="54636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4.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intelligent and / or talented students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75883" marR="75883" marT="37942" marB="37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</a:endParaRPr>
                    </a:p>
                    <a:p>
                      <a:pPr algn="ctr" rtl="0"/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75883" marR="75883" marT="37942" marB="37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90312"/>
                  </a:ext>
                </a:extLst>
              </a:tr>
              <a:tr h="80436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5.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</a:rPr>
                        <a:t>extra activities that students do at school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75883" marR="75883" marT="37942" marB="37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75883" marR="75883" marT="37942" marB="379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008299"/>
                  </a:ext>
                </a:extLst>
              </a:tr>
            </a:tbl>
          </a:graphicData>
        </a:graphic>
      </p:graphicFrame>
      <p:grpSp>
        <p:nvGrpSpPr>
          <p:cNvPr id="10" name="Google Shape;528;p38">
            <a:extLst>
              <a:ext uri="{FF2B5EF4-FFF2-40B4-BE49-F238E27FC236}">
                <a16:creationId xmlns:a16="http://schemas.microsoft.com/office/drawing/2014/main" id="{5EACB12A-FF70-7EDC-EC8A-E945ED9DB9B8}"/>
              </a:ext>
            </a:extLst>
          </p:cNvPr>
          <p:cNvGrpSpPr/>
          <p:nvPr/>
        </p:nvGrpSpPr>
        <p:grpSpPr>
          <a:xfrm rot="632919">
            <a:off x="8449277" y="18328"/>
            <a:ext cx="641652" cy="668105"/>
            <a:chOff x="2079900" y="3077638"/>
            <a:chExt cx="367775" cy="382800"/>
          </a:xfrm>
        </p:grpSpPr>
        <p:sp>
          <p:nvSpPr>
            <p:cNvPr id="11" name="Google Shape;529;p38">
              <a:extLst>
                <a:ext uri="{FF2B5EF4-FFF2-40B4-BE49-F238E27FC236}">
                  <a16:creationId xmlns:a16="http://schemas.microsoft.com/office/drawing/2014/main" id="{F1AB057E-DC86-DB2F-E0C0-CD5AFDFFE2F8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0;p38">
              <a:extLst>
                <a:ext uri="{FF2B5EF4-FFF2-40B4-BE49-F238E27FC236}">
                  <a16:creationId xmlns:a16="http://schemas.microsoft.com/office/drawing/2014/main" id="{A3553FB3-53F0-BF4E-0E9F-2C985D45E136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1;p38">
              <a:extLst>
                <a:ext uri="{FF2B5EF4-FFF2-40B4-BE49-F238E27FC236}">
                  <a16:creationId xmlns:a16="http://schemas.microsoft.com/office/drawing/2014/main" id="{0C9A5234-7CDE-A3B3-671A-A66D1BB2A6BD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2;p38">
              <a:extLst>
                <a:ext uri="{FF2B5EF4-FFF2-40B4-BE49-F238E27FC236}">
                  <a16:creationId xmlns:a16="http://schemas.microsoft.com/office/drawing/2014/main" id="{1B478615-058B-A770-1137-C56DE33BC08A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929AAE1-9AC2-7CA3-6E4F-FE09472F04F0}"/>
              </a:ext>
            </a:extLst>
          </p:cNvPr>
          <p:cNvSpPr txBox="1"/>
          <p:nvPr/>
        </p:nvSpPr>
        <p:spPr>
          <a:xfrm>
            <a:off x="6233159" y="1205240"/>
            <a:ext cx="1800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0" i="1" u="none" strike="noStrike" cap="none" dirty="0">
                <a:solidFill>
                  <a:srgbClr val="FF0000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well-known</a:t>
            </a:r>
          </a:p>
          <a:p>
            <a:pPr algn="ctr" rtl="0"/>
            <a:r>
              <a:rPr lang="en-US" sz="2000" b="0" i="1" u="none" strike="noStrike" cap="none" dirty="0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( </a:t>
            </a:r>
            <a:r>
              <a:rPr lang="en-US" sz="2000" b="0" i="1" u="none" strike="noStrike" cap="none" dirty="0" err="1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Nổi</a:t>
            </a:r>
            <a:r>
              <a:rPr lang="en-US" sz="2000" b="0" i="1" u="none" strike="noStrike" cap="none" dirty="0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 </a:t>
            </a:r>
            <a:r>
              <a:rPr lang="en-US" sz="2000" b="0" i="1" u="none" strike="noStrike" cap="none" dirty="0" err="1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tiếng</a:t>
            </a:r>
            <a:r>
              <a:rPr lang="en-US" sz="2000" b="0" i="1" u="none" strike="noStrike" cap="none" dirty="0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) </a:t>
            </a:r>
            <a:endParaRPr lang="en-US" sz="2000" b="0" dirty="0">
              <a:solidFill>
                <a:schemeClr val="tx1"/>
              </a:solidFill>
              <a:effectLst/>
              <a:latin typeface="Nunito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F97590-C72A-DD71-93DB-CC304900ED65}"/>
              </a:ext>
            </a:extLst>
          </p:cNvPr>
          <p:cNvSpPr txBox="1"/>
          <p:nvPr/>
        </p:nvSpPr>
        <p:spPr>
          <a:xfrm>
            <a:off x="5913119" y="1932312"/>
            <a:ext cx="2440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FF0000"/>
                </a:solidFill>
                <a:effectLst/>
                <a:latin typeface="Nunito" pitchFamily="2" charset="0"/>
              </a:rPr>
              <a:t> </a:t>
            </a:r>
            <a:r>
              <a:rPr lang="en-US" sz="2000" b="0" i="1" u="none" strike="noStrike" cap="none" dirty="0">
                <a:solidFill>
                  <a:srgbClr val="FF0000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(school) facilities</a:t>
            </a:r>
          </a:p>
          <a:p>
            <a:pPr algn="ctr" rtl="0"/>
            <a:r>
              <a:rPr lang="en-US" sz="2000" b="0" i="1" u="none" strike="noStrike" cap="none" dirty="0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(</a:t>
            </a:r>
            <a:r>
              <a:rPr lang="en-US" sz="2000" b="0" i="1" u="none" strike="noStrike" cap="none" dirty="0" err="1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Cơ</a:t>
            </a:r>
            <a:r>
              <a:rPr lang="en-US" sz="2000" b="0" i="1" u="none" strike="noStrike" cap="none" dirty="0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 </a:t>
            </a:r>
            <a:r>
              <a:rPr lang="en-US" sz="2000" b="0" i="1" u="none" strike="noStrike" cap="none" dirty="0" err="1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sở</a:t>
            </a:r>
            <a:r>
              <a:rPr lang="en-US" sz="2000" b="0" i="1" u="none" strike="noStrike" cap="none" dirty="0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 </a:t>
            </a:r>
            <a:r>
              <a:rPr lang="en-US" sz="2000" b="0" i="1" u="none" strike="noStrike" cap="none" dirty="0" err="1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vật</a:t>
            </a:r>
            <a:r>
              <a:rPr lang="en-US" sz="2000" b="0" i="1" u="none" strike="noStrike" cap="none" dirty="0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 </a:t>
            </a:r>
            <a:r>
              <a:rPr lang="en-US" sz="2000" b="0" i="1" u="none" strike="noStrike" cap="none" dirty="0" err="1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chất</a:t>
            </a:r>
            <a:r>
              <a:rPr lang="en-US" sz="2000" b="0" i="1" u="none" strike="noStrike" cap="none" dirty="0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)</a:t>
            </a:r>
            <a:endParaRPr lang="en-US" sz="2000" b="0" dirty="0">
              <a:solidFill>
                <a:schemeClr val="tx1"/>
              </a:solidFill>
              <a:effectLst/>
              <a:latin typeface="Nunit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5799B-688F-A240-3350-D8D26A7E9EFA}"/>
              </a:ext>
            </a:extLst>
          </p:cNvPr>
          <p:cNvSpPr txBox="1"/>
          <p:nvPr/>
        </p:nvSpPr>
        <p:spPr>
          <a:xfrm>
            <a:off x="5774529" y="2700839"/>
            <a:ext cx="27174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0" i="1" u="none" strike="noStrike" cap="none" dirty="0">
                <a:solidFill>
                  <a:srgbClr val="FF0000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 an entrance exam</a:t>
            </a:r>
            <a:r>
              <a:rPr lang="en-US" sz="2000" dirty="0">
                <a:solidFill>
                  <a:srgbClr val="FF0000"/>
                </a:solidFill>
                <a:effectLst/>
                <a:latin typeface="Nunito" pitchFamily="2" charset="0"/>
              </a:rPr>
              <a:t> </a:t>
            </a:r>
          </a:p>
          <a:p>
            <a:pPr algn="ctr" rtl="0"/>
            <a:r>
              <a:rPr lang="en-US" sz="2000" dirty="0">
                <a:solidFill>
                  <a:schemeClr val="tx1"/>
                </a:solidFill>
                <a:effectLst/>
                <a:latin typeface="Nunito" pitchFamily="2" charset="0"/>
              </a:rPr>
              <a:t>( </a:t>
            </a:r>
            <a:r>
              <a:rPr lang="en-US" sz="2000" dirty="0" err="1">
                <a:solidFill>
                  <a:schemeClr val="tx1"/>
                </a:solidFill>
                <a:effectLst/>
                <a:latin typeface="Nunito" pitchFamily="2" charset="0"/>
              </a:rPr>
              <a:t>Kì</a:t>
            </a:r>
            <a:r>
              <a:rPr lang="en-US" sz="2000" dirty="0">
                <a:solidFill>
                  <a:schemeClr val="tx1"/>
                </a:solidFill>
                <a:effectLst/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Nunito" pitchFamily="2" charset="0"/>
              </a:rPr>
              <a:t>thi</a:t>
            </a:r>
            <a:r>
              <a:rPr lang="en-US" sz="2000" dirty="0">
                <a:solidFill>
                  <a:schemeClr val="tx1"/>
                </a:solidFill>
                <a:effectLst/>
                <a:latin typeface="Nunito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Nunito" pitchFamily="2" charset="0"/>
              </a:rPr>
              <a:t>đấu</a:t>
            </a:r>
            <a:r>
              <a:rPr lang="en-US" sz="2000" dirty="0">
                <a:solidFill>
                  <a:schemeClr val="tx1"/>
                </a:solidFill>
                <a:effectLst/>
                <a:latin typeface="Nunito" pitchFamily="2" charset="0"/>
              </a:rPr>
              <a:t> 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1AB160-6912-AB9B-4AEC-C4C4102242DE}"/>
              </a:ext>
            </a:extLst>
          </p:cNvPr>
          <p:cNvSpPr txBox="1"/>
          <p:nvPr/>
        </p:nvSpPr>
        <p:spPr>
          <a:xfrm>
            <a:off x="6103617" y="3408725"/>
            <a:ext cx="2059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b="0" i="1" u="none" strike="noStrike" cap="none" dirty="0">
                <a:solidFill>
                  <a:srgbClr val="FF0000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gifted students</a:t>
            </a:r>
          </a:p>
          <a:p>
            <a:pPr algn="ctr" rtl="0"/>
            <a:r>
              <a:rPr lang="en-US" sz="2000" b="0" dirty="0">
                <a:solidFill>
                  <a:schemeClr val="tx1"/>
                </a:solidFill>
                <a:effectLst/>
                <a:latin typeface="Nunito" pitchFamily="2" charset="0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effectLst/>
                <a:latin typeface="Nunito" pitchFamily="2" charset="0"/>
              </a:rPr>
              <a:t>Học</a:t>
            </a:r>
            <a:r>
              <a:rPr lang="en-US" sz="2000" b="0" dirty="0">
                <a:solidFill>
                  <a:schemeClr val="tx1"/>
                </a:solidFill>
                <a:effectLst/>
                <a:latin typeface="Nunito" pitchFamily="2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effectLst/>
                <a:latin typeface="Nunito" pitchFamily="2" charset="0"/>
              </a:rPr>
              <a:t>sinh</a:t>
            </a:r>
            <a:r>
              <a:rPr lang="en-US" sz="2000" b="0" dirty="0">
                <a:solidFill>
                  <a:schemeClr val="tx1"/>
                </a:solidFill>
                <a:effectLst/>
                <a:latin typeface="Nunito" pitchFamily="2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effectLst/>
                <a:latin typeface="Nunito" pitchFamily="2" charset="0"/>
              </a:rPr>
              <a:t>ưu</a:t>
            </a:r>
            <a:r>
              <a:rPr lang="en-US" sz="2000" b="0" dirty="0">
                <a:solidFill>
                  <a:schemeClr val="tx1"/>
                </a:solidFill>
                <a:effectLst/>
                <a:latin typeface="Nunito" pitchFamily="2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effectLst/>
                <a:latin typeface="Nunito" pitchFamily="2" charset="0"/>
              </a:rPr>
              <a:t>tú</a:t>
            </a:r>
            <a:r>
              <a:rPr lang="en-US" sz="2000" b="0" dirty="0">
                <a:solidFill>
                  <a:schemeClr val="tx1"/>
                </a:solidFill>
                <a:effectLst/>
                <a:latin typeface="Nunito" pitchFamily="2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458F47-0FF8-70BC-69C2-F2054687DEED}"/>
              </a:ext>
            </a:extLst>
          </p:cNvPr>
          <p:cNvSpPr txBox="1"/>
          <p:nvPr/>
        </p:nvSpPr>
        <p:spPr>
          <a:xfrm>
            <a:off x="5513067" y="4146931"/>
            <a:ext cx="32404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FF0000"/>
                </a:solidFill>
                <a:effectLst/>
                <a:latin typeface="Nunito" pitchFamily="2" charset="0"/>
              </a:rPr>
              <a:t> </a:t>
            </a:r>
            <a:r>
              <a:rPr lang="en-US" sz="2000" b="0" i="1" u="none" strike="noStrike" cap="none" dirty="0">
                <a:solidFill>
                  <a:srgbClr val="FF0000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outdoor activities</a:t>
            </a:r>
          </a:p>
          <a:p>
            <a:pPr algn="ctr" rtl="0"/>
            <a:r>
              <a:rPr lang="en-US" sz="2000" b="0" i="1" u="none" strike="noStrike" cap="none" dirty="0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( </a:t>
            </a:r>
            <a:r>
              <a:rPr lang="en-US" sz="2000" b="0" i="1" u="none" strike="noStrike" cap="none" dirty="0" err="1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Các</a:t>
            </a:r>
            <a:r>
              <a:rPr lang="en-US" sz="2000" b="0" i="1" u="none" strike="noStrike" cap="none" dirty="0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 </a:t>
            </a:r>
            <a:r>
              <a:rPr lang="en-US" sz="2000" b="0" i="1" u="none" strike="noStrike" cap="none" dirty="0" err="1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hoạt</a:t>
            </a:r>
            <a:r>
              <a:rPr lang="en-US" sz="2000" b="0" i="1" u="none" strike="noStrike" cap="none" dirty="0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 </a:t>
            </a:r>
            <a:r>
              <a:rPr lang="en-US" sz="2000" b="0" i="1" u="none" strike="noStrike" cap="none" dirty="0" err="1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động</a:t>
            </a:r>
            <a:r>
              <a:rPr lang="en-US" sz="2000" b="0" i="1" u="none" strike="noStrike" cap="none" dirty="0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 </a:t>
            </a:r>
            <a:r>
              <a:rPr lang="en-US" sz="2000" b="0" i="1" u="none" strike="noStrike" cap="none" dirty="0" err="1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ngoài</a:t>
            </a:r>
            <a:r>
              <a:rPr lang="en-US" sz="2000" b="0" i="1" u="none" strike="noStrike" cap="none" dirty="0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 </a:t>
            </a:r>
            <a:r>
              <a:rPr lang="en-US" sz="2000" b="0" i="1" u="none" strike="noStrike" cap="none" dirty="0" err="1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trời</a:t>
            </a:r>
            <a:r>
              <a:rPr lang="en-US" sz="2000" b="0" i="1" u="none" strike="noStrike" cap="none" dirty="0">
                <a:solidFill>
                  <a:schemeClr val="tx1"/>
                </a:solidFill>
                <a:effectLst/>
                <a:latin typeface="Nunito" pitchFamily="2" charset="0"/>
                <a:ea typeface="+mn-ea"/>
                <a:cs typeface="+mn-cs"/>
                <a:sym typeface="Arial"/>
              </a:rPr>
              <a:t>)</a:t>
            </a:r>
            <a:endParaRPr lang="en-US" sz="2000" b="0" dirty="0">
              <a:solidFill>
                <a:schemeClr val="tx1"/>
              </a:solidFill>
              <a:effectLst/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00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A4464A-3D73-0193-19A5-8E883795F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650" y="371666"/>
            <a:ext cx="7708500" cy="657600"/>
          </a:xfrm>
        </p:spPr>
        <p:txBody>
          <a:bodyPr/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Ex2: Complete the sentences with the words and phrases in Task 1.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65E751-8630-0DE1-755D-220739DF98EB}"/>
              </a:ext>
            </a:extLst>
          </p:cNvPr>
          <p:cNvSpPr txBox="1"/>
          <p:nvPr/>
        </p:nvSpPr>
        <p:spPr>
          <a:xfrm>
            <a:off x="198120" y="1227386"/>
            <a:ext cx="8770620" cy="33470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The school is free for _________________ who pass some exams.</a:t>
            </a:r>
          </a:p>
          <a:p>
            <a:pPr algn="just" rtl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The students in the school find _______________ useful and enjoyable.</a:t>
            </a:r>
          </a:p>
          <a:p>
            <a:pPr algn="just" rtl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Chu Van An Lower Secondary School is famous for its intelligent students and modern ______________.</a:t>
            </a:r>
          </a:p>
          <a:p>
            <a:pPr algn="just" rtl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Students have to pass a difficult _______________ to attend that school.</a:t>
            </a:r>
          </a:p>
          <a:p>
            <a:pPr algn="just" rtl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The most ____________ teacher of Van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Nunito" pitchFamily="2" charset="0"/>
              </a:rPr>
              <a:t>Mieu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 – Quoc Tu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Nunito" pitchFamily="2" charset="0"/>
              </a:rPr>
              <a:t>Giam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Nunito" pitchFamily="2" charset="0"/>
              </a:rPr>
              <a:t> was Chu Van An.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7ED3C-A454-598C-F475-D05F83D14992}"/>
              </a:ext>
            </a:extLst>
          </p:cNvPr>
          <p:cNvSpPr txBox="1"/>
          <p:nvPr/>
        </p:nvSpPr>
        <p:spPr>
          <a:xfrm>
            <a:off x="2697480" y="1417558"/>
            <a:ext cx="1767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1" u="none" strike="noStrike" dirty="0">
                <a:solidFill>
                  <a:srgbClr val="FF0000"/>
                </a:solidFill>
                <a:effectLst/>
                <a:latin typeface="Nunito" pitchFamily="2" charset="0"/>
              </a:rPr>
              <a:t>gifted students</a:t>
            </a:r>
            <a:endParaRPr lang="en-US" sz="1800" b="0" dirty="0">
              <a:effectLst/>
              <a:latin typeface="Nunit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A216B-5BBB-3DB2-9B66-5EC946F73A89}"/>
              </a:ext>
            </a:extLst>
          </p:cNvPr>
          <p:cNvSpPr txBox="1"/>
          <p:nvPr/>
        </p:nvSpPr>
        <p:spPr>
          <a:xfrm>
            <a:off x="3566160" y="1969301"/>
            <a:ext cx="2072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1" u="none" strike="noStrike" dirty="0">
                <a:solidFill>
                  <a:srgbClr val="FF0000"/>
                </a:solidFill>
                <a:effectLst/>
                <a:latin typeface="Nunito" pitchFamily="2" charset="0"/>
              </a:rPr>
              <a:t>outdoor activities</a:t>
            </a:r>
            <a:endParaRPr lang="en-US" sz="1800" b="0" dirty="0">
              <a:effectLst/>
              <a:latin typeface="Nuni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5C09E5-2237-AA55-6077-7C25C804D51A}"/>
              </a:ext>
            </a:extLst>
          </p:cNvPr>
          <p:cNvSpPr txBox="1"/>
          <p:nvPr/>
        </p:nvSpPr>
        <p:spPr>
          <a:xfrm>
            <a:off x="975360" y="3055858"/>
            <a:ext cx="1996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1" u="none" strike="noStrike" dirty="0">
                <a:solidFill>
                  <a:srgbClr val="FF0000"/>
                </a:solidFill>
                <a:effectLst/>
                <a:latin typeface="Nunito" pitchFamily="2" charset="0"/>
              </a:rPr>
              <a:t>(school) facilities</a:t>
            </a:r>
            <a:endParaRPr lang="en-US" sz="1800" b="0" dirty="0">
              <a:effectLst/>
              <a:latin typeface="Nunito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DFD8FC-9C16-3D30-2B18-18D3D605E804}"/>
              </a:ext>
            </a:extLst>
          </p:cNvPr>
          <p:cNvSpPr txBox="1"/>
          <p:nvPr/>
        </p:nvSpPr>
        <p:spPr>
          <a:xfrm>
            <a:off x="3825240" y="3608337"/>
            <a:ext cx="1744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1" u="none" strike="noStrike" dirty="0">
                <a:solidFill>
                  <a:srgbClr val="FF0000"/>
                </a:solidFill>
                <a:effectLst/>
                <a:latin typeface="Nunito" pitchFamily="2" charset="0"/>
              </a:rPr>
              <a:t>entrance exam</a:t>
            </a:r>
            <a:endParaRPr lang="en-US" sz="1800" b="0" dirty="0">
              <a:effectLst/>
              <a:latin typeface="Nuni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7656C5-7D65-AE83-F1EB-7B1EC8BB312B}"/>
              </a:ext>
            </a:extLst>
          </p:cNvPr>
          <p:cNvSpPr txBox="1"/>
          <p:nvPr/>
        </p:nvSpPr>
        <p:spPr>
          <a:xfrm>
            <a:off x="1440180" y="4160758"/>
            <a:ext cx="1645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1" u="none" strike="noStrike" dirty="0">
                <a:solidFill>
                  <a:srgbClr val="FF0000"/>
                </a:solidFill>
                <a:effectLst/>
                <a:latin typeface="Nunito" pitchFamily="2" charset="0"/>
              </a:rPr>
              <a:t>well-known</a:t>
            </a:r>
            <a:endParaRPr lang="en-US" sz="1800" b="0" dirty="0">
              <a:effectLst/>
              <a:latin typeface="Nunito" pitchFamily="2" charset="0"/>
            </a:endParaRPr>
          </a:p>
        </p:txBody>
      </p:sp>
      <p:grpSp>
        <p:nvGrpSpPr>
          <p:cNvPr id="12" name="Google Shape;528;p38">
            <a:extLst>
              <a:ext uri="{FF2B5EF4-FFF2-40B4-BE49-F238E27FC236}">
                <a16:creationId xmlns:a16="http://schemas.microsoft.com/office/drawing/2014/main" id="{8B0057E9-AC1D-2AB7-66E4-75EE4E47728D}"/>
              </a:ext>
            </a:extLst>
          </p:cNvPr>
          <p:cNvGrpSpPr/>
          <p:nvPr/>
        </p:nvGrpSpPr>
        <p:grpSpPr>
          <a:xfrm rot="632919">
            <a:off x="7902304" y="132474"/>
            <a:ext cx="641652" cy="668105"/>
            <a:chOff x="2079900" y="3077638"/>
            <a:chExt cx="367775" cy="382800"/>
          </a:xfrm>
        </p:grpSpPr>
        <p:sp>
          <p:nvSpPr>
            <p:cNvPr id="13" name="Google Shape;529;p38">
              <a:extLst>
                <a:ext uri="{FF2B5EF4-FFF2-40B4-BE49-F238E27FC236}">
                  <a16:creationId xmlns:a16="http://schemas.microsoft.com/office/drawing/2014/main" id="{75111C5D-A916-3952-3FCB-8DA2BB5273B1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0;p38">
              <a:extLst>
                <a:ext uri="{FF2B5EF4-FFF2-40B4-BE49-F238E27FC236}">
                  <a16:creationId xmlns:a16="http://schemas.microsoft.com/office/drawing/2014/main" id="{56F59A2A-2B6F-3065-23B7-FBB66D39F2E5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1;p38">
              <a:extLst>
                <a:ext uri="{FF2B5EF4-FFF2-40B4-BE49-F238E27FC236}">
                  <a16:creationId xmlns:a16="http://schemas.microsoft.com/office/drawing/2014/main" id="{42E8D292-D3CA-5E22-1149-51090708A0F3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2;p38">
              <a:extLst>
                <a:ext uri="{FF2B5EF4-FFF2-40B4-BE49-F238E27FC236}">
                  <a16:creationId xmlns:a16="http://schemas.microsoft.com/office/drawing/2014/main" id="{AE12E3C9-10A9-200B-7F24-13D4E48FCBD1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436;p36">
            <a:extLst>
              <a:ext uri="{FF2B5EF4-FFF2-40B4-BE49-F238E27FC236}">
                <a16:creationId xmlns:a16="http://schemas.microsoft.com/office/drawing/2014/main" id="{210C14B7-EB31-DC38-0178-C02A1119CF07}"/>
              </a:ext>
            </a:extLst>
          </p:cNvPr>
          <p:cNvGrpSpPr/>
          <p:nvPr/>
        </p:nvGrpSpPr>
        <p:grpSpPr>
          <a:xfrm rot="533694">
            <a:off x="8484642" y="3673745"/>
            <a:ext cx="968195" cy="1570552"/>
            <a:chOff x="3035825" y="238150"/>
            <a:chExt cx="3118850" cy="5059225"/>
          </a:xfrm>
        </p:grpSpPr>
        <p:sp>
          <p:nvSpPr>
            <p:cNvPr id="18" name="Google Shape;437;p36">
              <a:extLst>
                <a:ext uri="{FF2B5EF4-FFF2-40B4-BE49-F238E27FC236}">
                  <a16:creationId xmlns:a16="http://schemas.microsoft.com/office/drawing/2014/main" id="{A4E92A09-EC12-9C74-0690-0B50DF4E36BF}"/>
                </a:ext>
              </a:extLst>
            </p:cNvPr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38;p36">
              <a:extLst>
                <a:ext uri="{FF2B5EF4-FFF2-40B4-BE49-F238E27FC236}">
                  <a16:creationId xmlns:a16="http://schemas.microsoft.com/office/drawing/2014/main" id="{B1833E0D-C4A2-8964-3B7B-DE73761B8249}"/>
                </a:ext>
              </a:extLst>
            </p:cNvPr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39;p36">
              <a:extLst>
                <a:ext uri="{FF2B5EF4-FFF2-40B4-BE49-F238E27FC236}">
                  <a16:creationId xmlns:a16="http://schemas.microsoft.com/office/drawing/2014/main" id="{E37C47FB-FF77-5A50-372A-62225C2E78E4}"/>
                </a:ext>
              </a:extLst>
            </p:cNvPr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0;p36">
              <a:extLst>
                <a:ext uri="{FF2B5EF4-FFF2-40B4-BE49-F238E27FC236}">
                  <a16:creationId xmlns:a16="http://schemas.microsoft.com/office/drawing/2014/main" id="{F7B5DBA0-52E2-14FD-1949-E10C587B6DC7}"/>
                </a:ext>
              </a:extLst>
            </p:cNvPr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1;p36">
              <a:extLst>
                <a:ext uri="{FF2B5EF4-FFF2-40B4-BE49-F238E27FC236}">
                  <a16:creationId xmlns:a16="http://schemas.microsoft.com/office/drawing/2014/main" id="{86867897-02B6-93A8-9A0A-F86C3FB6C23D}"/>
                </a:ext>
              </a:extLst>
            </p:cNvPr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42;p36">
              <a:extLst>
                <a:ext uri="{FF2B5EF4-FFF2-40B4-BE49-F238E27FC236}">
                  <a16:creationId xmlns:a16="http://schemas.microsoft.com/office/drawing/2014/main" id="{94644DA8-D405-2C9C-CDF4-07C5BD6F7998}"/>
                </a:ext>
              </a:extLst>
            </p:cNvPr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43;p36">
              <a:extLst>
                <a:ext uri="{FF2B5EF4-FFF2-40B4-BE49-F238E27FC236}">
                  <a16:creationId xmlns:a16="http://schemas.microsoft.com/office/drawing/2014/main" id="{C8BFF74F-8A56-F61D-0EBD-FA80058ED62C}"/>
                </a:ext>
              </a:extLst>
            </p:cNvPr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4;p36">
              <a:extLst>
                <a:ext uri="{FF2B5EF4-FFF2-40B4-BE49-F238E27FC236}">
                  <a16:creationId xmlns:a16="http://schemas.microsoft.com/office/drawing/2014/main" id="{AEBD2DF5-8B28-897A-D52E-6A0AFDB568DC}"/>
                </a:ext>
              </a:extLst>
            </p:cNvPr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5;p36">
              <a:extLst>
                <a:ext uri="{FF2B5EF4-FFF2-40B4-BE49-F238E27FC236}">
                  <a16:creationId xmlns:a16="http://schemas.microsoft.com/office/drawing/2014/main" id="{87FBB237-4B26-47D0-1DA7-79C3DA52A259}"/>
                </a:ext>
              </a:extLst>
            </p:cNvPr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6;p36">
              <a:extLst>
                <a:ext uri="{FF2B5EF4-FFF2-40B4-BE49-F238E27FC236}">
                  <a16:creationId xmlns:a16="http://schemas.microsoft.com/office/drawing/2014/main" id="{18264E04-D338-1131-A7D1-05D31588E56D}"/>
                </a:ext>
              </a:extLst>
            </p:cNvPr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7;p36">
              <a:extLst>
                <a:ext uri="{FF2B5EF4-FFF2-40B4-BE49-F238E27FC236}">
                  <a16:creationId xmlns:a16="http://schemas.microsoft.com/office/drawing/2014/main" id="{E162457A-73E9-3D34-96F5-FA4878D27B46}"/>
                </a:ext>
              </a:extLst>
            </p:cNvPr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8;p36">
              <a:extLst>
                <a:ext uri="{FF2B5EF4-FFF2-40B4-BE49-F238E27FC236}">
                  <a16:creationId xmlns:a16="http://schemas.microsoft.com/office/drawing/2014/main" id="{C6F0ECB4-D06B-3C7D-6558-F607A0691F86}"/>
                </a:ext>
              </a:extLst>
            </p:cNvPr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49;p36">
              <a:extLst>
                <a:ext uri="{FF2B5EF4-FFF2-40B4-BE49-F238E27FC236}">
                  <a16:creationId xmlns:a16="http://schemas.microsoft.com/office/drawing/2014/main" id="{34D4C82B-37BE-E14C-9DC5-42AA7C7FE705}"/>
                </a:ext>
              </a:extLst>
            </p:cNvPr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0;p36">
              <a:extLst>
                <a:ext uri="{FF2B5EF4-FFF2-40B4-BE49-F238E27FC236}">
                  <a16:creationId xmlns:a16="http://schemas.microsoft.com/office/drawing/2014/main" id="{C9C9ABB0-1268-510C-2CEF-C1B49ECD4112}"/>
                </a:ext>
              </a:extLst>
            </p:cNvPr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1;p36">
              <a:extLst>
                <a:ext uri="{FF2B5EF4-FFF2-40B4-BE49-F238E27FC236}">
                  <a16:creationId xmlns:a16="http://schemas.microsoft.com/office/drawing/2014/main" id="{A1B149B8-024A-47A9-A278-186675472829}"/>
                </a:ext>
              </a:extLst>
            </p:cNvPr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2;p36">
              <a:extLst>
                <a:ext uri="{FF2B5EF4-FFF2-40B4-BE49-F238E27FC236}">
                  <a16:creationId xmlns:a16="http://schemas.microsoft.com/office/drawing/2014/main" id="{E37CA4F7-0E0D-F879-06AC-126D90510D66}"/>
                </a:ext>
              </a:extLst>
            </p:cNvPr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4015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1303</Words>
  <Application>Microsoft Office PowerPoint</Application>
  <PresentationFormat>On-screen Show (16:9)</PresentationFormat>
  <Paragraphs>124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Fredoka One</vt:lpstr>
      <vt:lpstr>Courier New</vt:lpstr>
      <vt:lpstr>Arial</vt:lpstr>
      <vt:lpstr>Calibri</vt:lpstr>
      <vt:lpstr>Roboto</vt:lpstr>
      <vt:lpstr>Nunito</vt:lpstr>
      <vt:lpstr>Elementary School Weekly Planner by Slidesgo</vt:lpstr>
      <vt:lpstr>Unit 6:  A visit to a school</vt:lpstr>
      <vt:lpstr>Objectives</vt:lpstr>
      <vt:lpstr>Vocabulary</vt:lpstr>
      <vt:lpstr>Pronunciation</vt:lpstr>
      <vt:lpstr>Grammar </vt:lpstr>
      <vt:lpstr>Grammar </vt:lpstr>
      <vt:lpstr>PowerPoint Presentation</vt:lpstr>
      <vt:lpstr>Ex1: Find the words and phrases from this unit that match these definitions.</vt:lpstr>
      <vt:lpstr>Ex2: Complete the sentences with the words and phrases in Task 1.</vt:lpstr>
      <vt:lpstr>PowerPoint Presentation</vt:lpstr>
      <vt:lpstr>Ex3: Complete the sentences with appropriate prepositions of place or time.  </vt:lpstr>
      <vt:lpstr>Ex3: Complete the sentences with appropriate prepositions of place or time.  </vt:lpstr>
      <vt:lpstr>Ex3: Complete the sentences with appropriate prepositions of place or time.  </vt:lpstr>
      <vt:lpstr>Ex4: Read the passage and fill in the gaps with prepositions of time or place.  </vt:lpstr>
      <vt:lpstr>Ex4: Read the passage and fill in the gaps with prepositions of time or place.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 A visit to a school</dc:title>
  <dc:creator>nhi tran</dc:creator>
  <cp:lastModifiedBy>nhi</cp:lastModifiedBy>
  <cp:revision>5</cp:revision>
  <dcterms:modified xsi:type="dcterms:W3CDTF">2022-08-26T02:47:24Z</dcterms:modified>
</cp:coreProperties>
</file>