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45" r:id="rId3"/>
    <p:sldId id="455" r:id="rId4"/>
    <p:sldId id="401" r:id="rId5"/>
    <p:sldId id="379" r:id="rId6"/>
    <p:sldId id="389" r:id="rId7"/>
    <p:sldId id="446" r:id="rId8"/>
    <p:sldId id="428" r:id="rId9"/>
    <p:sldId id="429" r:id="rId10"/>
    <p:sldId id="430" r:id="rId11"/>
    <p:sldId id="402" r:id="rId12"/>
    <p:sldId id="386" r:id="rId13"/>
    <p:sldId id="383" r:id="rId14"/>
    <p:sldId id="420" r:id="rId15"/>
    <p:sldId id="382" r:id="rId16"/>
    <p:sldId id="447" r:id="rId17"/>
    <p:sldId id="403" r:id="rId18"/>
    <p:sldId id="404" r:id="rId19"/>
    <p:sldId id="269" r:id="rId20"/>
    <p:sldId id="270" r:id="rId21"/>
    <p:sldId id="370" r:id="rId22"/>
    <p:sldId id="438" r:id="rId23"/>
    <p:sldId id="449" r:id="rId24"/>
    <p:sldId id="405" r:id="rId25"/>
    <p:sldId id="406" r:id="rId26"/>
    <p:sldId id="407" r:id="rId27"/>
    <p:sldId id="450" r:id="rId28"/>
    <p:sldId id="444" r:id="rId29"/>
    <p:sldId id="451" r:id="rId30"/>
    <p:sldId id="408" r:id="rId31"/>
    <p:sldId id="369" r:id="rId32"/>
    <p:sldId id="394" r:id="rId33"/>
    <p:sldId id="395" r:id="rId34"/>
    <p:sldId id="452" r:id="rId35"/>
    <p:sldId id="409" r:id="rId36"/>
    <p:sldId id="410" r:id="rId37"/>
    <p:sldId id="411" r:id="rId38"/>
    <p:sldId id="343" r:id="rId39"/>
    <p:sldId id="371" r:id="rId40"/>
    <p:sldId id="387" r:id="rId41"/>
    <p:sldId id="388" r:id="rId42"/>
    <p:sldId id="390" r:id="rId43"/>
    <p:sldId id="397" r:id="rId44"/>
    <p:sldId id="392" r:id="rId45"/>
    <p:sldId id="393" r:id="rId46"/>
    <p:sldId id="267" r:id="rId47"/>
    <p:sldId id="453" r:id="rId48"/>
    <p:sldId id="45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1" autoAdjust="0"/>
    <p:restoredTop sz="94660"/>
  </p:normalViewPr>
  <p:slideViewPr>
    <p:cSldViewPr snapToGrid="0">
      <p:cViewPr varScale="1">
        <p:scale>
          <a:sx n="74" d="100"/>
          <a:sy n="74" d="100"/>
        </p:scale>
        <p:origin x="-654" y="-9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212C037-B072-4535-A10E-2B1131C42E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D5B7E-A6FC-42DF-8FFA-E0E6D1CEA1F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212C037-B072-4535-A10E-2B1131C42E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D5B7E-A6FC-42DF-8FFA-E0E6D1CEA1F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212C037-B072-4535-A10E-2B1131C42E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D5B7E-A6FC-42DF-8FFA-E0E6D1CEA1F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212C037-B072-4535-A10E-2B1131C42E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D5B7E-A6FC-42DF-8FFA-E0E6D1CEA1F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8212C037-B072-4535-A10E-2B1131C42E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3D5B7E-A6FC-42DF-8FFA-E0E6D1CEA1F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212C037-B072-4535-A10E-2B1131C42E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D5B7E-A6FC-42DF-8FFA-E0E6D1CEA1F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212C037-B072-4535-A10E-2B1131C42EF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3D5B7E-A6FC-42DF-8FFA-E0E6D1CEA1F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212C037-B072-4535-A10E-2B1131C42EF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3D5B7E-A6FC-42DF-8FFA-E0E6D1CEA1F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2C037-B072-4535-A10E-2B1131C42E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3D5B7E-A6FC-42DF-8FFA-E0E6D1CEA1F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8212C037-B072-4535-A10E-2B1131C42E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D5B7E-A6FC-42DF-8FFA-E0E6D1CEA1F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8212C037-B072-4535-A10E-2B1131C42E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3D5B7E-A6FC-42DF-8FFA-E0E6D1CEA1F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2C037-B072-4535-A10E-2B1131C42EF4}"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D5B7E-A6FC-42DF-8FFA-E0E6D1CEA1F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2.wdp"/><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microsoft.com/office/2007/relationships/media" Target="../media/media1.mp4"/><Relationship Id="rId1" Type="http://schemas.openxmlformats.org/officeDocument/2006/relationships/video" Target="../media/media1.mp4"/></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7.png"/><Relationship Id="rId1"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image" Target="../media/image16.jpeg"/><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image" Target="../media/image10.jpeg"/><Relationship Id="rId12" Type="http://schemas.openxmlformats.org/officeDocument/2006/relationships/slideLayout" Target="../slideLayouts/slideLayout2.xml"/><Relationship Id="rId11" Type="http://schemas.openxmlformats.org/officeDocument/2006/relationships/image" Target="../media/image19.jpeg"/><Relationship Id="rId10" Type="http://schemas.openxmlformats.org/officeDocument/2006/relationships/image" Target="../media/image18.jpe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662066"/>
            <a:ext cx="12192000" cy="5632311"/>
          </a:xfrm>
          <a:prstGeom prst="rect">
            <a:avLst/>
          </a:prstGeom>
          <a:noFill/>
        </p:spPr>
        <p:txBody>
          <a:bodyPr wrap="square">
            <a:spAutoFit/>
          </a:bodyPr>
          <a:lstStyle/>
          <a:p>
            <a:pPr lvl="0" algn="ctr">
              <a:tabLst>
                <a:tab pos="360045" algn="l"/>
                <a:tab pos="720090" algn="l"/>
              </a:tabLst>
            </a:pPr>
            <a:r>
              <a:rPr lang="en-US" sz="6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vi-VN" sz="6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a:t>
            </a:r>
            <a:r>
              <a:rPr lang="en-US" sz="6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60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 NHIỆT </a:t>
            </a:r>
            <a:r>
              <a:rPr lang="vi-VN" sz="60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endParaRPr lang="nl-NL" sz="6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0"/>
              </a:spcAft>
              <a:tabLst>
                <a:tab pos="360045" algn="l"/>
                <a:tab pos="720090" algn="l"/>
              </a:tabLst>
            </a:pPr>
            <a:r>
              <a:rPr lang="nl-NL" sz="6000" i="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 </a:t>
            </a:r>
            <a:r>
              <a:rPr lang="nl-NL" sz="6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xong tiết này chúng ta:</a:t>
            </a:r>
            <a:endParaRPr lang="nl-NL" sz="6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6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Khai thác kiến thức, kĩ năng và vốn sống để đánh giá độ nóng/ lạnh. </a:t>
            </a:r>
            <a:endParaRPr lang="nl-NL" sz="6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6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Rút ra nhiệt độ là số đo độ nóng/ lạnh của một vật.</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420" y="41565"/>
            <a:ext cx="12081164" cy="6863417"/>
          </a:xfrm>
          <a:prstGeom prst="rect">
            <a:avLst/>
          </a:prstGeom>
          <a:noFill/>
        </p:spPr>
        <p:txBody>
          <a:bodyPr wrap="square">
            <a:spAutoFit/>
          </a:bodyPr>
          <a:lstStyle/>
          <a:p>
            <a:pPr algn="just"/>
            <a:r>
              <a:rPr lang="en-US" altLang="en-US" sz="4400" b="1"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a:t>
            </a:r>
            <a:r>
              <a:rPr lang="en-US" altLang="en-US" sz="4400"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vi-VN" sz="4400" b="1" i="0" dirty="0">
                <a:solidFill>
                  <a:srgbClr val="FF0000"/>
                </a:solidFill>
                <a:effectLst/>
                <a:latin typeface="Times New Roman" panose="02020603050405020304" pitchFamily="18" charset="0"/>
                <a:cs typeface="Times New Roman" panose="02020603050405020304" pitchFamily="18" charset="0"/>
              </a:rPr>
              <a:t>II. Thang đo Celsius</a:t>
            </a:r>
            <a:endParaRPr lang="vi-VN" sz="4400" b="1" i="0" dirty="0">
              <a:solidFill>
                <a:srgbClr val="FF0000"/>
              </a:solidFill>
              <a:effectLst/>
              <a:latin typeface="Times New Roman" panose="02020603050405020304" pitchFamily="18" charset="0"/>
              <a:cs typeface="Times New Roman" panose="02020603050405020304" pitchFamily="18" charset="0"/>
            </a:endParaRPr>
          </a:p>
          <a:p>
            <a:pPr algn="just"/>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Thang nhiệt độ Celsius là một thang nhiệt độ thông dụng, được đặt theo </a:t>
            </a:r>
            <a:r>
              <a:rPr lang="vi-VN" sz="4400" b="0" i="0" dirty="0" smtClean="0">
                <a:solidFill>
                  <a:srgbClr val="333333"/>
                </a:solidFill>
                <a:effectLst/>
                <a:latin typeface="Times New Roman" panose="02020603050405020304" pitchFamily="18" charset="0"/>
                <a:cs typeface="Times New Roman" panose="02020603050405020304" pitchFamily="18" charset="0"/>
              </a:rPr>
              <a:t>tên </a:t>
            </a:r>
            <a:r>
              <a:rPr lang="vi-VN" sz="4400" b="0" i="0" dirty="0">
                <a:solidFill>
                  <a:srgbClr val="333333"/>
                </a:solidFill>
                <a:effectLst/>
                <a:latin typeface="Times New Roman" panose="02020603050405020304" pitchFamily="18" charset="0"/>
                <a:cs typeface="Times New Roman" panose="02020603050405020304" pitchFamily="18" charset="0"/>
              </a:rPr>
              <a:t>nhà khoa học người Thụy Điển Celsius.</a:t>
            </a:r>
            <a:endParaRPr lang="vi-VN" sz="4400" b="0" i="0" dirty="0">
              <a:solidFill>
                <a:srgbClr val="333333"/>
              </a:solidFill>
              <a:effectLst/>
              <a:latin typeface="Times New Roman" panose="02020603050405020304" pitchFamily="18" charset="0"/>
              <a:cs typeface="Times New Roman" panose="02020603050405020304" pitchFamily="18" charset="0"/>
            </a:endParaRPr>
          </a:p>
          <a:p>
            <a:pPr algn="just"/>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Trong thang nhiệt độ này, nhiệt độ của nước đá đang tan (</a:t>
            </a:r>
            <a:r>
              <a:rPr lang="vi-VN" sz="4400" b="1" i="0" dirty="0">
                <a:solidFill>
                  <a:srgbClr val="333333"/>
                </a:solidFill>
                <a:effectLst/>
                <a:latin typeface="Times New Roman" panose="02020603050405020304" pitchFamily="18" charset="0"/>
                <a:cs typeface="Times New Roman" panose="02020603050405020304" pitchFamily="18" charset="0"/>
              </a:rPr>
              <a:t>0</a:t>
            </a:r>
            <a:r>
              <a:rPr lang="vi-VN" sz="4400" b="1" i="0" baseline="30000" dirty="0">
                <a:solidFill>
                  <a:srgbClr val="333333"/>
                </a:solidFill>
                <a:effectLst/>
                <a:latin typeface="Times New Roman" panose="02020603050405020304" pitchFamily="18" charset="0"/>
                <a:cs typeface="Times New Roman" panose="02020603050405020304" pitchFamily="18" charset="0"/>
              </a:rPr>
              <a:t>o</a:t>
            </a:r>
            <a:r>
              <a:rPr lang="vi-VN" sz="4400" b="1" i="0" dirty="0">
                <a:solidFill>
                  <a:srgbClr val="333333"/>
                </a:solidFill>
                <a:effectLst/>
                <a:latin typeface="Times New Roman" panose="02020603050405020304" pitchFamily="18" charset="0"/>
                <a:cs typeface="Times New Roman" panose="02020603050405020304" pitchFamily="18" charset="0"/>
              </a:rPr>
              <a:t>C</a:t>
            </a:r>
            <a:r>
              <a:rPr lang="vi-VN" sz="4400" b="0" i="0" dirty="0">
                <a:solidFill>
                  <a:srgbClr val="333333"/>
                </a:solidFill>
                <a:effectLst/>
                <a:latin typeface="Times New Roman" panose="02020603050405020304" pitchFamily="18" charset="0"/>
                <a:cs typeface="Times New Roman" panose="02020603050405020304" pitchFamily="18" charset="0"/>
              </a:rPr>
              <a:t>) và nhiệt độ của hơi nước đang sôi (</a:t>
            </a:r>
            <a:r>
              <a:rPr lang="vi-VN" sz="4400" b="1" i="0" dirty="0">
                <a:solidFill>
                  <a:srgbClr val="333333"/>
                </a:solidFill>
                <a:effectLst/>
                <a:latin typeface="Times New Roman" panose="02020603050405020304" pitchFamily="18" charset="0"/>
                <a:cs typeface="Times New Roman" panose="02020603050405020304" pitchFamily="18" charset="0"/>
              </a:rPr>
              <a:t>100</a:t>
            </a:r>
            <a:r>
              <a:rPr lang="vi-VN" sz="4400" b="1" i="0" baseline="30000" dirty="0">
                <a:solidFill>
                  <a:srgbClr val="333333"/>
                </a:solidFill>
                <a:effectLst/>
                <a:latin typeface="Times New Roman" panose="02020603050405020304" pitchFamily="18" charset="0"/>
                <a:cs typeface="Times New Roman" panose="02020603050405020304" pitchFamily="18" charset="0"/>
              </a:rPr>
              <a:t>o</a:t>
            </a:r>
            <a:r>
              <a:rPr lang="vi-VN" sz="4400" b="1" i="0" dirty="0">
                <a:solidFill>
                  <a:srgbClr val="333333"/>
                </a:solidFill>
                <a:effectLst/>
                <a:latin typeface="Times New Roman" panose="02020603050405020304" pitchFamily="18" charset="0"/>
                <a:cs typeface="Times New Roman" panose="02020603050405020304" pitchFamily="18" charset="0"/>
              </a:rPr>
              <a:t>C</a:t>
            </a:r>
            <a:r>
              <a:rPr lang="vi-VN" sz="4400" b="0" i="0" dirty="0">
                <a:solidFill>
                  <a:srgbClr val="333333"/>
                </a:solidFill>
                <a:effectLst/>
                <a:latin typeface="Times New Roman" panose="02020603050405020304" pitchFamily="18" charset="0"/>
                <a:cs typeface="Times New Roman" panose="02020603050405020304" pitchFamily="18" charset="0"/>
              </a:rPr>
              <a:t>) được chọn làm hai nhiệt độ cố định.</a:t>
            </a:r>
            <a:endParaRPr lang="vi-VN" sz="4400" b="0" i="0" dirty="0">
              <a:solidFill>
                <a:srgbClr val="333333"/>
              </a:solidFill>
              <a:effectLst/>
              <a:latin typeface="Times New Roman" panose="02020603050405020304" pitchFamily="18" charset="0"/>
              <a:cs typeface="Times New Roman" panose="02020603050405020304" pitchFamily="18" charset="0"/>
            </a:endParaRPr>
          </a:p>
          <a:p>
            <a:pPr algn="just"/>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Khoảng giữa hai nhiệt độ cố định này được chia thành 100 phần bằng nhau, mỗi phần ứng với 1 độ, kí hiệu là</a:t>
            </a:r>
            <a:r>
              <a:rPr lang="vi-VN" sz="4400" b="1" i="0" dirty="0">
                <a:solidFill>
                  <a:srgbClr val="333333"/>
                </a:solidFill>
                <a:effectLst/>
                <a:latin typeface="Times New Roman" panose="02020603050405020304" pitchFamily="18" charset="0"/>
                <a:cs typeface="Times New Roman" panose="02020603050405020304" pitchFamily="18" charset="0"/>
              </a:rPr>
              <a:t> 1</a:t>
            </a:r>
            <a:r>
              <a:rPr lang="vi-VN" sz="4400" b="1" i="0" baseline="30000" dirty="0">
                <a:solidFill>
                  <a:srgbClr val="333333"/>
                </a:solidFill>
                <a:effectLst/>
                <a:latin typeface="Times New Roman" panose="02020603050405020304" pitchFamily="18" charset="0"/>
                <a:cs typeface="Times New Roman" panose="02020603050405020304" pitchFamily="18" charset="0"/>
              </a:rPr>
              <a:t>o</a:t>
            </a:r>
            <a:r>
              <a:rPr lang="vi-VN" sz="4400" b="1" i="0" dirty="0">
                <a:solidFill>
                  <a:srgbClr val="333333"/>
                </a:solidFill>
                <a:effectLst/>
                <a:latin typeface="Times New Roman" panose="02020603050405020304" pitchFamily="18" charset="0"/>
                <a:cs typeface="Times New Roman" panose="02020603050405020304" pitchFamily="18" charset="0"/>
              </a:rPr>
              <a:t>C</a:t>
            </a:r>
            <a:r>
              <a:rPr lang="vi-VN" sz="4400" b="0" i="0" dirty="0">
                <a:solidFill>
                  <a:srgbClr val="333333"/>
                </a:solidFill>
                <a:effectLst/>
                <a:latin typeface="Times New Roman" panose="02020603050405020304" pitchFamily="18" charset="0"/>
                <a:cs typeface="Times New Roman" panose="02020603050405020304" pitchFamily="18" charset="0"/>
              </a:rPr>
              <a:t>.</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hoc24.vn/source/KHTN%206/Ch%C6%B0%C6%A1ng%202/%C4%91%E1%BB%99%20kelvin.png"/>
          <p:cNvPicPr/>
          <p:nvPr/>
        </p:nvPicPr>
        <p:blipFill>
          <a:blip r:embed="rId1">
            <a:extLst>
              <a:ext uri="{28A0092B-C50C-407E-A947-70E740481C1C}">
                <a14:useLocalDpi xmlns:a14="http://schemas.microsoft.com/office/drawing/2010/main" val="0"/>
              </a:ext>
            </a:extLst>
          </a:blip>
          <a:srcRect/>
          <a:stretch>
            <a:fillRect/>
          </a:stretch>
        </p:blipFill>
        <p:spPr bwMode="auto">
          <a:xfrm>
            <a:off x="1159099" y="1"/>
            <a:ext cx="10118500" cy="6857999"/>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252"/>
            <a:ext cx="12192000" cy="2308324"/>
          </a:xfrm>
          <a:prstGeom prst="rect">
            <a:avLst/>
          </a:prstGeom>
        </p:spPr>
        <p:txBody>
          <a:bodyPr wrap="square">
            <a:spAutoFit/>
          </a:bodyPr>
          <a:lstStyle/>
          <a:p>
            <a:pPr algn="just">
              <a:spcAft>
                <a:spcPts val="750"/>
              </a:spcAft>
            </a:pPr>
            <a:r>
              <a:rPr lang="en-US" altLang="en-US" sz="3600"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thang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Ken-vin (Kelvin)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phổ</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thang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tuyệt</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kenvin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kí</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descr="https://hoc24.vn/source/KHTN%206/Ch%C6%B0%C6%A1ng%202/%C4%91%E1%BB%99%20kelvin.png"/>
          <p:cNvPicPr/>
          <p:nvPr/>
        </p:nvPicPr>
        <p:blipFill>
          <a:blip r:embed="rId1">
            <a:extLst>
              <a:ext uri="{28A0092B-C50C-407E-A947-70E740481C1C}">
                <a14:useLocalDpi xmlns:a14="http://schemas.microsoft.com/office/drawing/2010/main" val="0"/>
              </a:ext>
            </a:extLst>
          </a:blip>
          <a:srcRect/>
          <a:stretch>
            <a:fillRect/>
          </a:stretch>
        </p:blipFill>
        <p:spPr bwMode="auto">
          <a:xfrm>
            <a:off x="-5859" y="2168434"/>
            <a:ext cx="4290476" cy="4644441"/>
          </a:xfrm>
          <a:prstGeom prst="rect">
            <a:avLst/>
          </a:prstGeom>
          <a:noFill/>
          <a:ln>
            <a:noFill/>
          </a:ln>
        </p:spPr>
      </p:pic>
      <p:sp>
        <p:nvSpPr>
          <p:cNvPr id="4" name="Rectangle 3"/>
          <p:cNvSpPr/>
          <p:nvPr/>
        </p:nvSpPr>
        <p:spPr>
          <a:xfrm>
            <a:off x="4284616" y="1922494"/>
            <a:ext cx="7907383"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Aft>
                <a:spcPts val="750"/>
              </a:spcAft>
            </a:pP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kenvin</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 K)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thang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Xen</a:t>
            </a:r>
            <a:r>
              <a:rPr lang="en-US" sz="40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-xi-</a:t>
            </a:r>
            <a:r>
              <a:rPr lang="en-US" sz="40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ớt</a:t>
            </a:r>
            <a:r>
              <a:rPr lang="en-US" sz="40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40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0</a:t>
            </a:r>
            <a:r>
              <a:rPr lang="en-US" sz="40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273 K.</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4288971" y="3870587"/>
            <a:ext cx="7903027" cy="13234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Aft>
                <a:spcPts val="750"/>
              </a:spcAft>
            </a:pPr>
            <a:r>
              <a:rPr lang="en-US" sz="4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0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20</a:t>
            </a:r>
            <a:r>
              <a:rPr lang="en-US" sz="40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K.</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4284615" y="5290083"/>
            <a:ext cx="7903027" cy="142603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spcAft>
                <a:spcPts val="750"/>
              </a:spcAft>
            </a:pPr>
            <a:r>
              <a:rPr lang="fr-FR"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Ta </a:t>
            </a:r>
            <a:r>
              <a:rPr lang="fr-FR"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20</a:t>
            </a:r>
            <a:r>
              <a:rPr lang="fr-FR" sz="40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fr-FR"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 0</a:t>
            </a:r>
            <a:r>
              <a:rPr lang="fr-FR" sz="40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fr-FR"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+ 20</a:t>
            </a:r>
            <a:r>
              <a:rPr lang="fr-FR" sz="40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fr-FR"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750"/>
              </a:spcAft>
            </a:pPr>
            <a:r>
              <a:rPr lang="fr-FR"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20</a:t>
            </a:r>
            <a:r>
              <a:rPr lang="fr-FR" sz="40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fr-FR"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 273 K + 20 K = 293 K.</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420" y="372753"/>
            <a:ext cx="12081164" cy="5909310"/>
          </a:xfrm>
          <a:prstGeom prst="rect">
            <a:avLst/>
          </a:prstGeom>
          <a:noFill/>
        </p:spPr>
        <p:txBody>
          <a:bodyPr wrap="square">
            <a:spAutoFit/>
          </a:bodyPr>
          <a:lstStyle/>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Năm 1714, nhà khoa học Đức </a:t>
            </a:r>
            <a:r>
              <a:rPr lang="vi-VN" sz="5400" b="1" i="0" dirty="0">
                <a:solidFill>
                  <a:srgbClr val="FF0000"/>
                </a:solidFill>
                <a:effectLst/>
                <a:latin typeface="Times New Roman" panose="02020603050405020304" pitchFamily="18" charset="0"/>
                <a:cs typeface="Times New Roman" panose="02020603050405020304" pitchFamily="18" charset="0"/>
              </a:rPr>
              <a:t>Fahrenheit</a:t>
            </a:r>
            <a:r>
              <a:rPr lang="vi-VN" sz="5400" b="0" i="0" dirty="0">
                <a:solidFill>
                  <a:srgbClr val="333333"/>
                </a:solidFill>
                <a:effectLst/>
                <a:latin typeface="Times New Roman" panose="02020603050405020304" pitchFamily="18" charset="0"/>
                <a:cs typeface="Times New Roman" panose="02020603050405020304" pitchFamily="18" charset="0"/>
              </a:rPr>
              <a:t> đã đề nghị một thang nhiệt độ mang tên ông.</a:t>
            </a:r>
            <a:endParaRPr lang="vi-VN" sz="5400" b="0" i="0" dirty="0">
              <a:solidFill>
                <a:srgbClr val="333333"/>
              </a:solidFill>
              <a:effectLst/>
              <a:latin typeface="Times New Roman" panose="02020603050405020304" pitchFamily="18" charset="0"/>
              <a:cs typeface="Times New Roman" panose="02020603050405020304" pitchFamily="18" charset="0"/>
            </a:endParaRPr>
          </a:p>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Trong thang nhiệt độ này, nhiệt độ của nước đá đang tan là </a:t>
            </a:r>
            <a:r>
              <a:rPr lang="vi-VN" sz="5400" b="1" i="0" dirty="0">
                <a:solidFill>
                  <a:srgbClr val="333333"/>
                </a:solidFill>
                <a:effectLst/>
                <a:latin typeface="Times New Roman" panose="02020603050405020304" pitchFamily="18" charset="0"/>
                <a:cs typeface="Times New Roman" panose="02020603050405020304" pitchFamily="18" charset="0"/>
              </a:rPr>
              <a:t>32</a:t>
            </a:r>
            <a:r>
              <a:rPr lang="vi-VN" sz="5400" b="1" i="0" baseline="30000" dirty="0">
                <a:solidFill>
                  <a:srgbClr val="333333"/>
                </a:solidFill>
                <a:effectLst/>
                <a:latin typeface="Times New Roman" panose="02020603050405020304" pitchFamily="18" charset="0"/>
                <a:cs typeface="Times New Roman" panose="02020603050405020304" pitchFamily="18" charset="0"/>
              </a:rPr>
              <a:t>o</a:t>
            </a:r>
            <a:r>
              <a:rPr lang="vi-VN" sz="5400" b="1" i="0" dirty="0">
                <a:solidFill>
                  <a:srgbClr val="333333"/>
                </a:solidFill>
                <a:effectLst/>
                <a:latin typeface="Times New Roman" panose="02020603050405020304" pitchFamily="18" charset="0"/>
                <a:cs typeface="Times New Roman" panose="02020603050405020304" pitchFamily="18" charset="0"/>
              </a:rPr>
              <a:t>F</a:t>
            </a:r>
            <a:r>
              <a:rPr lang="vi-VN" sz="5400" b="0" i="0" dirty="0">
                <a:solidFill>
                  <a:srgbClr val="333333"/>
                </a:solidFill>
                <a:effectLst/>
                <a:latin typeface="Times New Roman" panose="02020603050405020304" pitchFamily="18" charset="0"/>
                <a:cs typeface="Times New Roman" panose="02020603050405020304" pitchFamily="18" charset="0"/>
              </a:rPr>
              <a:t>, còn nhiệt độ của hơi nước đang sôi là </a:t>
            </a:r>
            <a:r>
              <a:rPr lang="vi-VN" sz="5400" b="1" i="0" dirty="0">
                <a:solidFill>
                  <a:srgbClr val="333333"/>
                </a:solidFill>
                <a:effectLst/>
                <a:latin typeface="Times New Roman" panose="02020603050405020304" pitchFamily="18" charset="0"/>
                <a:cs typeface="Times New Roman" panose="02020603050405020304" pitchFamily="18" charset="0"/>
              </a:rPr>
              <a:t>212</a:t>
            </a:r>
            <a:r>
              <a:rPr lang="vi-VN" sz="5400" b="1" i="0" baseline="30000" dirty="0">
                <a:solidFill>
                  <a:srgbClr val="333333"/>
                </a:solidFill>
                <a:effectLst/>
                <a:latin typeface="Times New Roman" panose="02020603050405020304" pitchFamily="18" charset="0"/>
                <a:cs typeface="Times New Roman" panose="02020603050405020304" pitchFamily="18" charset="0"/>
              </a:rPr>
              <a:t>o</a:t>
            </a:r>
            <a:r>
              <a:rPr lang="vi-VN" sz="5400" b="1" i="0" dirty="0">
                <a:solidFill>
                  <a:srgbClr val="333333"/>
                </a:solidFill>
                <a:effectLst/>
                <a:latin typeface="Times New Roman" panose="02020603050405020304" pitchFamily="18" charset="0"/>
                <a:cs typeface="Times New Roman" panose="02020603050405020304" pitchFamily="18" charset="0"/>
              </a:rPr>
              <a:t>F</a:t>
            </a:r>
            <a:r>
              <a:rPr lang="vi-VN" sz="5400" b="0" i="0" dirty="0">
                <a:solidFill>
                  <a:srgbClr val="333333"/>
                </a:solidFill>
                <a:effectLst/>
                <a:latin typeface="Times New Roman" panose="02020603050405020304" pitchFamily="18" charset="0"/>
                <a:cs typeface="Times New Roman" panose="02020603050405020304" pitchFamily="18" charset="0"/>
              </a:rPr>
              <a:t>.</a:t>
            </a:r>
            <a:endParaRPr lang="vi-VN" sz="5400" b="0" i="0" dirty="0">
              <a:solidFill>
                <a:srgbClr val="333333"/>
              </a:solidFill>
              <a:effectLst/>
              <a:latin typeface="Times New Roman" panose="02020603050405020304" pitchFamily="18" charset="0"/>
              <a:cs typeface="Times New Roman" panose="02020603050405020304" pitchFamily="18" charset="0"/>
            </a:endParaRPr>
          </a:p>
          <a:p>
            <a:pPr algn="just"/>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Như vậy </a:t>
            </a:r>
            <a:r>
              <a:rPr lang="vi-VN" sz="5400" b="1" i="0" dirty="0">
                <a:solidFill>
                  <a:srgbClr val="333333"/>
                </a:solidFill>
                <a:effectLst/>
                <a:latin typeface="Times New Roman" panose="02020603050405020304" pitchFamily="18" charset="0"/>
                <a:cs typeface="Times New Roman" panose="02020603050405020304" pitchFamily="18" charset="0"/>
              </a:rPr>
              <a:t>1</a:t>
            </a:r>
            <a:r>
              <a:rPr lang="vi-VN" sz="5400" b="1" i="0" baseline="30000" dirty="0">
                <a:solidFill>
                  <a:srgbClr val="333333"/>
                </a:solidFill>
                <a:effectLst/>
                <a:latin typeface="Times New Roman" panose="02020603050405020304" pitchFamily="18" charset="0"/>
                <a:cs typeface="Times New Roman" panose="02020603050405020304" pitchFamily="18" charset="0"/>
              </a:rPr>
              <a:t>o</a:t>
            </a:r>
            <a:r>
              <a:rPr lang="vi-VN" sz="5400" b="1" i="0" dirty="0">
                <a:solidFill>
                  <a:srgbClr val="333333"/>
                </a:solidFill>
                <a:effectLst/>
                <a:latin typeface="Times New Roman" panose="02020603050405020304" pitchFamily="18" charset="0"/>
                <a:cs typeface="Times New Roman" panose="02020603050405020304" pitchFamily="18" charset="0"/>
              </a:rPr>
              <a:t>C</a:t>
            </a:r>
            <a:r>
              <a:rPr lang="vi-VN" sz="5400" b="0" i="0" dirty="0">
                <a:solidFill>
                  <a:srgbClr val="333333"/>
                </a:solidFill>
                <a:effectLst/>
                <a:latin typeface="Times New Roman" panose="02020603050405020304" pitchFamily="18" charset="0"/>
                <a:cs typeface="Times New Roman" panose="02020603050405020304" pitchFamily="18" charset="0"/>
              </a:rPr>
              <a:t> ứng với </a:t>
            </a:r>
            <a:r>
              <a:rPr lang="vi-VN" sz="5400" b="1" i="0" dirty="0">
                <a:solidFill>
                  <a:srgbClr val="333333"/>
                </a:solidFill>
                <a:effectLst/>
                <a:latin typeface="Times New Roman" panose="02020603050405020304" pitchFamily="18" charset="0"/>
                <a:cs typeface="Times New Roman" panose="02020603050405020304" pitchFamily="18" charset="0"/>
              </a:rPr>
              <a:t>1,8</a:t>
            </a:r>
            <a:r>
              <a:rPr lang="vi-VN" sz="5400" b="1" i="0" baseline="30000" dirty="0">
                <a:solidFill>
                  <a:srgbClr val="333333"/>
                </a:solidFill>
                <a:effectLst/>
                <a:latin typeface="Times New Roman" panose="02020603050405020304" pitchFamily="18" charset="0"/>
                <a:cs typeface="Times New Roman" panose="02020603050405020304" pitchFamily="18" charset="0"/>
              </a:rPr>
              <a:t>o</a:t>
            </a:r>
            <a:r>
              <a:rPr lang="vi-VN" sz="5400" b="1" i="0" dirty="0">
                <a:solidFill>
                  <a:srgbClr val="333333"/>
                </a:solidFill>
                <a:effectLst/>
                <a:latin typeface="Times New Roman" panose="02020603050405020304" pitchFamily="18" charset="0"/>
                <a:cs typeface="Times New Roman" panose="02020603050405020304" pitchFamily="18" charset="0"/>
              </a:rPr>
              <a:t>F</a:t>
            </a:r>
            <a:r>
              <a:rPr lang="vi-VN" sz="5400" b="0" i="0" dirty="0">
                <a:solidFill>
                  <a:srgbClr val="333333"/>
                </a:solidFill>
                <a:effectLst/>
                <a:latin typeface="Times New Roman" panose="02020603050405020304" pitchFamily="18" charset="0"/>
                <a:cs typeface="Times New Roman" panose="02020603050405020304" pitchFamily="18" charset="0"/>
              </a:rPr>
              <a:t>.</a:t>
            </a:r>
            <a:endParaRPr lang="vi-VN" sz="5400" b="0"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hiệt giai"/>
          <p:cNvPicPr/>
          <p:nvPr/>
        </p:nvPicPr>
        <p:blipFill>
          <a:blip r:embed="rId1">
            <a:extLst>
              <a:ext uri="{28A0092B-C50C-407E-A947-70E740481C1C}">
                <a14:useLocalDpi xmlns:a14="http://schemas.microsoft.com/office/drawing/2010/main" val="0"/>
              </a:ext>
            </a:extLst>
          </a:blip>
          <a:srcRect/>
          <a:stretch>
            <a:fillRect/>
          </a:stretch>
        </p:blipFill>
        <p:spPr bwMode="auto">
          <a:xfrm>
            <a:off x="1" y="15010"/>
            <a:ext cx="4454433" cy="4086728"/>
          </a:xfrm>
          <a:prstGeom prst="rect">
            <a:avLst/>
          </a:prstGeom>
          <a:noFill/>
          <a:ln>
            <a:noFill/>
          </a:ln>
        </p:spPr>
      </p:pic>
      <p:sp>
        <p:nvSpPr>
          <p:cNvPr id="3" name="Rectangle 2"/>
          <p:cNvSpPr/>
          <p:nvPr/>
        </p:nvSpPr>
        <p:spPr>
          <a:xfrm>
            <a:off x="4454434" y="27420"/>
            <a:ext cx="7737566" cy="4175502"/>
          </a:xfrm>
          <a:prstGeom prst="rect">
            <a:avLst/>
          </a:prstGeom>
        </p:spPr>
        <p:txBody>
          <a:bodyPr wrap="square">
            <a:spAutoFit/>
          </a:bodyPr>
          <a:lstStyle/>
          <a:p>
            <a:pPr>
              <a:spcAft>
                <a:spcPts val="750"/>
              </a:spcAft>
            </a:pP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1714,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Fa-</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ren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(Fahrenheit)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thang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750"/>
              </a:spcAft>
            </a:pP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thang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đá</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32</a:t>
            </a:r>
            <a:r>
              <a:rPr lang="en-US" sz="3600" b="1"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sôi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212</a:t>
            </a:r>
            <a:r>
              <a:rPr lang="en-US" sz="3600" b="1"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750"/>
              </a:spcAft>
            </a:pP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600" b="1"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1,8</a:t>
            </a:r>
            <a:r>
              <a:rPr lang="en-US" sz="3600" b="1"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36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1" y="4144901"/>
            <a:ext cx="12191999"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750"/>
              </a:spcAft>
            </a:pP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20</a:t>
            </a:r>
            <a:r>
              <a:rPr lang="en-US" sz="48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aseline="30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4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8708" y="5120259"/>
            <a:ext cx="12191999" cy="167225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750"/>
              </a:spcAft>
            </a:pP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Ta </a:t>
            </a:r>
            <a:r>
              <a:rPr lang="en-US" sz="4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20</a:t>
            </a:r>
            <a:r>
              <a:rPr lang="en-US" sz="48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 0</a:t>
            </a:r>
            <a:r>
              <a:rPr lang="en-US" sz="48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+ 20</a:t>
            </a:r>
            <a:r>
              <a:rPr lang="en-US" sz="48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t>
            </a:r>
            <a:endParaRPr lang="en-US" sz="48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750"/>
              </a:spcAft>
            </a:pP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20</a:t>
            </a:r>
            <a:r>
              <a:rPr lang="en-US" sz="48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 = 32</a:t>
            </a:r>
            <a:r>
              <a:rPr lang="en-US" sz="48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 + (20.1,8</a:t>
            </a:r>
            <a:r>
              <a:rPr lang="en-US" sz="48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 = 68</a:t>
            </a:r>
            <a:r>
              <a:rPr lang="en-US" sz="4800" baseline="30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o</a:t>
            </a:r>
            <a:r>
              <a:rPr lang="en-US" sz="4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AutoShape 2" descr="Chuyển Đổi Độ F Sang Đọ C - Cách Chuyển Đổi Độ F Sang Độ 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7" name="Picture 6"/>
          <p:cNvPicPr>
            <a:picLocks noChangeAspect="1"/>
          </p:cNvPicPr>
          <p:nvPr/>
        </p:nvPicPr>
        <p:blipFill>
          <a:blip r:embed="rId2"/>
          <a:stretch>
            <a:fillRect/>
          </a:stretch>
        </p:blipFill>
        <p:spPr>
          <a:xfrm>
            <a:off x="8708" y="42179"/>
            <a:ext cx="4445726" cy="3525676"/>
          </a:xfrm>
          <a:prstGeom prst="rect">
            <a:avLst/>
          </a:prstGeom>
        </p:spPr>
      </p:pic>
      <p:sp>
        <p:nvSpPr>
          <p:cNvPr id="8" name="Rectangle 7"/>
          <p:cNvSpPr/>
          <p:nvPr/>
        </p:nvSpPr>
        <p:spPr>
          <a:xfrm>
            <a:off x="8708" y="3544778"/>
            <a:ext cx="4312569"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Fa-</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ren</a:t>
            </a:r>
            <a:r>
              <a:rPr lang="en-US"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hai</a:t>
            </a:r>
            <a:r>
              <a:rPr lang="vi-VN" sz="3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(1686 - 1736)</a:t>
            </a:r>
            <a:endParaRPr lang="en-US" sz="3200" dirty="0"/>
          </a:p>
        </p:txBody>
      </p:sp>
      <p:pic>
        <p:nvPicPr>
          <p:cNvPr id="9" name="Picture 8"/>
          <p:cNvPicPr>
            <a:picLocks noChangeAspect="1"/>
          </p:cNvPicPr>
          <p:nvPr/>
        </p:nvPicPr>
        <p:blipFill>
          <a:blip r:embed="rId3"/>
          <a:stretch>
            <a:fillRect/>
          </a:stretch>
        </p:blipFill>
        <p:spPr>
          <a:xfrm>
            <a:off x="4454434" y="-18118"/>
            <a:ext cx="7792630" cy="4153988"/>
          </a:xfrm>
          <a:prstGeom prst="rect">
            <a:avLst/>
          </a:prstGeom>
        </p:spPr>
      </p:pic>
      <p:sp>
        <p:nvSpPr>
          <p:cNvPr id="11" name="TextBox 10"/>
          <p:cNvSpPr txBox="1"/>
          <p:nvPr/>
        </p:nvSpPr>
        <p:spPr>
          <a:xfrm>
            <a:off x="4038796" y="14416"/>
            <a:ext cx="1696990"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en-US" sz="6000" b="1"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a:t>
            </a:r>
            <a:endParaRPr lang="en-US" sz="6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p:cNvSpPr txBox="1"/>
              <p:nvPr/>
            </p:nvSpPr>
            <p:spPr>
              <a:xfrm>
                <a:off x="55423" y="-11094"/>
                <a:ext cx="12053451" cy="6924973"/>
              </a:xfrm>
              <a:prstGeom prst="rect">
                <a:avLst/>
              </a:prstGeom>
              <a:noFill/>
            </p:spPr>
            <p:txBody>
              <a:bodyPr wrap="square">
                <a:spAutoFit/>
              </a:bodyPr>
              <a:lstStyle/>
              <a:p>
                <a:pPr marL="0" marR="0" algn="just">
                  <a:spcBef>
                    <a:spcPts val="0"/>
                  </a:spcBef>
                  <a:spcAft>
                    <a:spcPts val="0"/>
                  </a:spcAft>
                  <a:tabLst>
                    <a:tab pos="360045" algn="l"/>
                    <a:tab pos="720090" algn="l"/>
                  </a:tabLst>
                </a:pPr>
                <a:r>
                  <a:rPr lang="en-US" altLang="en-US" sz="5400" b="1"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a:t>
                </a:r>
                <a:r>
                  <a:rPr lang="en-US" altLang="en-US" sz="4800" b="1"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nl-NL"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Thang nhiệt độ Xen-xi-ớt</a:t>
                </a:r>
                <a:r>
                  <a:rPr lang="nl-NL"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nl-NL" sz="4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Nhiệt độ của hơi nước đang sôi và nhiệt độ của nước đá đang tan được chọn làm hai nhiệt độ cố định. Khoảng giữa hai nhiệt độ này được chia thành 100 phần bằng nhau, mỗi phần ứng với một độ, kí hiệu là </a:t>
                </a:r>
                <a14:m>
                  <m:oMath xmlns:m="http://schemas.openxmlformats.org/officeDocument/2006/math">
                    <m:sSup>
                      <m:sSupPr>
                        <m:ctrlPr>
                          <a:rPr lang="en-US" sz="4800" i="1">
                            <a:solidFill>
                              <a:srgbClr val="FF0000"/>
                            </a:solidFill>
                            <a:effectLst/>
                            <a:latin typeface="Cambria Math" panose="02040503050406030204"/>
                            <a:ea typeface="Calibri" panose="020F0502020204030204" pitchFamily="34" charset="0"/>
                            <a:cs typeface="Times New Roman" panose="02020603050405020304" pitchFamily="18" charset="0"/>
                          </a:rPr>
                        </m:ctrlPr>
                      </m:sSupPr>
                      <m:e>
                        <m:r>
                          <a:rPr lang="nl-NL" sz="4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e>
                      <m:sup>
                        <m:r>
                          <a:rPr lang="nl-NL" sz="48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0</m:t>
                        </m:r>
                      </m:sup>
                    </m:sSup>
                  </m:oMath>
                </a14:m>
                <a:r>
                  <a:rPr lang="nl-NL" sz="4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C.</a:t>
                </a:r>
                <a:endParaRPr lang="en-US" sz="4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nl-NL" sz="4800" dirty="0">
                    <a:solidFill>
                      <a:srgbClr val="FF0000"/>
                    </a:solidFill>
                    <a:effectLst/>
                    <a:latin typeface="Times New Roman" panose="02020603050405020304" pitchFamily="18" charset="0"/>
                    <a:ea typeface="SimSun" panose="02010600030101010101" pitchFamily="2" charset="-122"/>
                  </a:rPr>
                  <a:t>- Thang nhiệt độ Xen-xi-ớt cần phải dùng hai nhiệt độ cố định để có một khoảng cách xác định giữa hai nhiệt độ này.</a:t>
                </a:r>
                <a:endParaRPr lang="en-US" sz="4800" dirty="0">
                  <a:solidFill>
                    <a:srgbClr val="FF0000"/>
                  </a:solidFill>
                </a:endParaRPr>
              </a:p>
            </p:txBody>
          </p:sp>
        </mc:Choice>
        <mc:Fallback>
          <p:sp>
            <p:nvSpPr>
              <p:cNvPr id="5" name="TextBox 4"/>
              <p:cNvSpPr txBox="1">
                <a:spLocks noRot="1" noChangeAspect="1" noMove="1" noResize="1" noEditPoints="1" noAdjustHandles="1" noChangeArrowheads="1" noChangeShapeType="1" noTextEdit="1"/>
              </p:cNvSpPr>
              <p:nvPr/>
            </p:nvSpPr>
            <p:spPr>
              <a:xfrm>
                <a:off x="55423" y="-11094"/>
                <a:ext cx="12053451" cy="6924973"/>
              </a:xfrm>
              <a:prstGeom prst="rect">
                <a:avLst/>
              </a:prstGeom>
              <a:blipFill rotWithShape="1">
                <a:blip r:embed="rId1"/>
                <a:stretch>
                  <a:fillRect l="-1" t="4" b="9"/>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532" y="232233"/>
            <a:ext cx="12075886" cy="6063198"/>
          </a:xfrm>
          <a:prstGeom prst="rect">
            <a:avLst/>
          </a:prstGeom>
          <a:noFill/>
        </p:spPr>
        <p:txBody>
          <a:bodyPr wrap="square">
            <a:spAutoFit/>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Câu</a:t>
            </a:r>
            <a:r>
              <a:rPr lang="en-US" sz="3600" b="1" dirty="0">
                <a:solidFill>
                  <a:srgbClr val="FF0000"/>
                </a:solidFill>
                <a:latin typeface="Times New Roman" panose="02020603050405020304" pitchFamily="18" charset="0"/>
                <a:cs typeface="Times New Roman" panose="02020603050405020304" pitchFamily="18" charset="0"/>
              </a:rPr>
              <a:t> 1</a:t>
            </a:r>
            <a:r>
              <a:rPr lang="en-US" sz="3600" dirty="0">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 </a:t>
            </a:r>
            <a:r>
              <a:rPr lang="vi-VN" sz="3600" i="0" dirty="0">
                <a:effectLst/>
                <a:latin typeface="Times New Roman" panose="02020603050405020304" pitchFamily="18" charset="0"/>
                <a:cs typeface="Times New Roman" panose="02020603050405020304" pitchFamily="18" charset="0"/>
              </a:rPr>
              <a:t>Điền các số thích hợp vào các chỗ trống dưới đây.</a:t>
            </a:r>
            <a:endParaRPr lang="vi-VN" sz="3600" i="0" dirty="0">
              <a:effectLst/>
              <a:latin typeface="Times New Roman" panose="02020603050405020304" pitchFamily="18" charset="0"/>
              <a:cs typeface="Times New Roman" panose="02020603050405020304" pitchFamily="18" charset="0"/>
            </a:endParaRPr>
          </a:p>
          <a:p>
            <a:pPr algn="just"/>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Nhiệt độ của nước đá đang tan theo nhiệt giai Celsius là </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baseline="30000" dirty="0">
                <a:solidFill>
                  <a:srgbClr val="333333"/>
                </a:solidFill>
                <a:effectLst/>
                <a:latin typeface="Times New Roman" panose="02020603050405020304" pitchFamily="18" charset="0"/>
                <a:cs typeface="Times New Roman" panose="02020603050405020304" pitchFamily="18" charset="0"/>
              </a:rPr>
              <a:t>o</a:t>
            </a:r>
            <a:r>
              <a:rPr lang="vi-VN" sz="4400" b="0" i="0" dirty="0">
                <a:solidFill>
                  <a:srgbClr val="333333"/>
                </a:solidFill>
                <a:effectLst/>
                <a:latin typeface="Times New Roman" panose="02020603050405020304" pitchFamily="18" charset="0"/>
                <a:cs typeface="Times New Roman" panose="02020603050405020304" pitchFamily="18" charset="0"/>
              </a:rPr>
              <a:t>C.</a:t>
            </a:r>
            <a:endParaRPr lang="vi-VN" sz="4400" b="0" i="0" dirty="0">
              <a:solidFill>
                <a:srgbClr val="333333"/>
              </a:solidFill>
              <a:effectLst/>
              <a:latin typeface="Times New Roman" panose="02020603050405020304" pitchFamily="18" charset="0"/>
              <a:cs typeface="Times New Roman" panose="02020603050405020304" pitchFamily="18" charset="0"/>
            </a:endParaRPr>
          </a:p>
          <a:p>
            <a:pPr algn="just"/>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Nhiệt độ của nước đá đang tan theo nhiệt giai Fahrenheit là   </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baseline="30000" dirty="0">
                <a:solidFill>
                  <a:srgbClr val="333333"/>
                </a:solidFill>
                <a:effectLst/>
                <a:latin typeface="Times New Roman" panose="02020603050405020304" pitchFamily="18" charset="0"/>
                <a:cs typeface="Times New Roman" panose="02020603050405020304" pitchFamily="18" charset="0"/>
              </a:rPr>
              <a:t>o</a:t>
            </a:r>
            <a:r>
              <a:rPr lang="vi-VN" sz="4400" b="0" i="0" dirty="0">
                <a:solidFill>
                  <a:srgbClr val="333333"/>
                </a:solidFill>
                <a:effectLst/>
                <a:latin typeface="Times New Roman" panose="02020603050405020304" pitchFamily="18" charset="0"/>
                <a:cs typeface="Times New Roman" panose="02020603050405020304" pitchFamily="18" charset="0"/>
              </a:rPr>
              <a:t>F.</a:t>
            </a:r>
            <a:endParaRPr lang="vi-VN" sz="4400" b="0" i="0" dirty="0">
              <a:solidFill>
                <a:srgbClr val="333333"/>
              </a:solidFill>
              <a:effectLst/>
              <a:latin typeface="Times New Roman" panose="02020603050405020304" pitchFamily="18" charset="0"/>
              <a:cs typeface="Times New Roman" panose="02020603050405020304" pitchFamily="18" charset="0"/>
            </a:endParaRPr>
          </a:p>
          <a:p>
            <a:pPr algn="just"/>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Nhiệt độ của hơi nước đang sôi theo nhiệt giai Celsius là   </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baseline="30000" dirty="0">
                <a:solidFill>
                  <a:srgbClr val="333333"/>
                </a:solidFill>
                <a:effectLst/>
                <a:latin typeface="Times New Roman" panose="02020603050405020304" pitchFamily="18" charset="0"/>
                <a:cs typeface="Times New Roman" panose="02020603050405020304" pitchFamily="18" charset="0"/>
              </a:rPr>
              <a:t>o</a:t>
            </a:r>
            <a:r>
              <a:rPr lang="vi-VN" sz="4400" b="0" i="0" dirty="0">
                <a:solidFill>
                  <a:srgbClr val="333333"/>
                </a:solidFill>
                <a:effectLst/>
                <a:latin typeface="Times New Roman" panose="02020603050405020304" pitchFamily="18" charset="0"/>
                <a:cs typeface="Times New Roman" panose="02020603050405020304" pitchFamily="18" charset="0"/>
              </a:rPr>
              <a:t>C.</a:t>
            </a:r>
            <a:endParaRPr lang="vi-VN" sz="4400" b="0" i="0" dirty="0">
              <a:solidFill>
                <a:srgbClr val="333333"/>
              </a:solidFill>
              <a:effectLst/>
              <a:latin typeface="Times New Roman" panose="02020603050405020304" pitchFamily="18" charset="0"/>
              <a:cs typeface="Times New Roman" panose="02020603050405020304" pitchFamily="18" charset="0"/>
            </a:endParaRPr>
          </a:p>
          <a:p>
            <a:pPr algn="just"/>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Nhiệt độ của hơi nước đang sôi theo nhiệt giai Fahrenheit là   </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baseline="30000" dirty="0">
                <a:solidFill>
                  <a:srgbClr val="333333"/>
                </a:solidFill>
                <a:effectLst/>
                <a:latin typeface="Times New Roman" panose="02020603050405020304" pitchFamily="18" charset="0"/>
                <a:cs typeface="Times New Roman" panose="02020603050405020304" pitchFamily="18" charset="0"/>
              </a:rPr>
              <a:t>o</a:t>
            </a:r>
            <a:r>
              <a:rPr lang="vi-VN" sz="4400" b="0" i="0" dirty="0">
                <a:solidFill>
                  <a:srgbClr val="333333"/>
                </a:solidFill>
                <a:effectLst/>
                <a:latin typeface="Times New Roman" panose="02020603050405020304" pitchFamily="18" charset="0"/>
                <a:cs typeface="Times New Roman" panose="02020603050405020304" pitchFamily="18" charset="0"/>
              </a:rPr>
              <a:t>F</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4" name="TextBox 3"/>
          <p:cNvSpPr txBox="1"/>
          <p:nvPr/>
        </p:nvSpPr>
        <p:spPr>
          <a:xfrm>
            <a:off x="2270926" y="4258676"/>
            <a:ext cx="1114865" cy="769441"/>
          </a:xfrm>
          <a:prstGeom prst="rect">
            <a:avLst/>
          </a:prstGeom>
          <a:noFill/>
        </p:spPr>
        <p:txBody>
          <a:bodyPr wrap="square">
            <a:spAutoFit/>
          </a:bodyPr>
          <a:lstStyle/>
          <a:p>
            <a:pPr algn="ctr"/>
            <a:r>
              <a:rPr lang="en-US" sz="4400" b="1" dirty="0">
                <a:ln w="22225">
                  <a:solidFill>
                    <a:schemeClr val="accent2"/>
                  </a:solidFill>
                  <a:prstDash val="solid"/>
                </a:ln>
                <a:latin typeface="Times New Roman" panose="02020603050405020304" pitchFamily="18" charset="0"/>
                <a:cs typeface="Times New Roman" panose="02020603050405020304" pitchFamily="18" charset="0"/>
              </a:rPr>
              <a:t>100</a:t>
            </a:r>
            <a:endParaRPr lang="en-US" sz="4400" b="1" dirty="0">
              <a:ln w="22225">
                <a:solidFill>
                  <a:schemeClr val="accent2"/>
                </a:solidFill>
                <a:prstDash val="solid"/>
              </a:ln>
            </a:endParaRPr>
          </a:p>
        </p:txBody>
      </p:sp>
      <p:sp>
        <p:nvSpPr>
          <p:cNvPr id="5" name="TextBox 4"/>
          <p:cNvSpPr txBox="1"/>
          <p:nvPr/>
        </p:nvSpPr>
        <p:spPr>
          <a:xfrm>
            <a:off x="3034658" y="5550629"/>
            <a:ext cx="1114865" cy="769441"/>
          </a:xfrm>
          <a:prstGeom prst="rect">
            <a:avLst/>
          </a:prstGeom>
          <a:noFill/>
        </p:spPr>
        <p:txBody>
          <a:bodyPr wrap="square">
            <a:spAutoFit/>
          </a:bodyPr>
          <a:lstStyle/>
          <a:p>
            <a:pPr algn="ctr"/>
            <a:r>
              <a:rPr lang="vi-VN" sz="4400" b="1" i="0" dirty="0">
                <a:ln w="22225">
                  <a:solidFill>
                    <a:schemeClr val="accent2"/>
                  </a:solidFill>
                  <a:prstDash val="solid"/>
                </a:ln>
                <a:latin typeface="Times New Roman" panose="02020603050405020304" pitchFamily="18" charset="0"/>
                <a:cs typeface="Times New Roman" panose="02020603050405020304" pitchFamily="18" charset="0"/>
              </a:rPr>
              <a:t>212</a:t>
            </a:r>
            <a:endParaRPr lang="vi-VN" sz="4400" b="1" i="0" dirty="0">
              <a:ln w="22225">
                <a:solidFill>
                  <a:schemeClr val="accent2"/>
                </a:solidFill>
                <a:prstDash val="solid"/>
              </a:ln>
              <a:latin typeface="Times New Roman" panose="02020603050405020304" pitchFamily="18" charset="0"/>
              <a:cs typeface="Times New Roman" panose="02020603050405020304" pitchFamily="18" charset="0"/>
            </a:endParaRPr>
          </a:p>
        </p:txBody>
      </p:sp>
      <p:sp>
        <p:nvSpPr>
          <p:cNvPr id="6" name="TextBox 5"/>
          <p:cNvSpPr txBox="1"/>
          <p:nvPr/>
        </p:nvSpPr>
        <p:spPr>
          <a:xfrm>
            <a:off x="2404347" y="1468846"/>
            <a:ext cx="528710" cy="769441"/>
          </a:xfrm>
          <a:prstGeom prst="rect">
            <a:avLst/>
          </a:prstGeom>
          <a:noFill/>
        </p:spPr>
        <p:txBody>
          <a:bodyPr wrap="square">
            <a:spAutoFit/>
          </a:bodyPr>
          <a:lstStyle/>
          <a:p>
            <a:pPr algn="ctr"/>
            <a:r>
              <a:rPr lang="vi-VN" sz="4400" b="1" i="0" dirty="0">
                <a:ln w="22225">
                  <a:solidFill>
                    <a:schemeClr val="accent2"/>
                  </a:solidFill>
                  <a:prstDash val="solid"/>
                </a:ln>
                <a:latin typeface="Times New Roman" panose="02020603050405020304" pitchFamily="18" charset="0"/>
                <a:cs typeface="Times New Roman" panose="02020603050405020304" pitchFamily="18" charset="0"/>
              </a:rPr>
              <a:t>0</a:t>
            </a:r>
            <a:endParaRPr lang="en-US" sz="4400" b="1" i="0" dirty="0">
              <a:ln w="22225">
                <a:solidFill>
                  <a:schemeClr val="accent2"/>
                </a:solidFill>
                <a:prstDash val="solid"/>
              </a:ln>
              <a:latin typeface="Times New Roman" panose="02020603050405020304" pitchFamily="18" charset="0"/>
              <a:cs typeface="Times New Roman" panose="02020603050405020304" pitchFamily="18" charset="0"/>
            </a:endParaRPr>
          </a:p>
        </p:txBody>
      </p:sp>
      <p:sp>
        <p:nvSpPr>
          <p:cNvPr id="7" name="TextBox 6"/>
          <p:cNvSpPr txBox="1"/>
          <p:nvPr/>
        </p:nvSpPr>
        <p:spPr>
          <a:xfrm>
            <a:off x="3063686" y="2892787"/>
            <a:ext cx="798342" cy="769441"/>
          </a:xfrm>
          <a:prstGeom prst="rect">
            <a:avLst/>
          </a:prstGeom>
          <a:noFill/>
        </p:spPr>
        <p:txBody>
          <a:bodyPr wrap="square">
            <a:spAutoFit/>
          </a:bodyPr>
          <a:lstStyle/>
          <a:p>
            <a:pPr algn="ctr"/>
            <a:r>
              <a:rPr lang="vi-VN" sz="4400" b="1" i="0" dirty="0">
                <a:ln w="22225">
                  <a:solidFill>
                    <a:schemeClr val="accent2"/>
                  </a:solidFill>
                  <a:prstDash val="solid"/>
                </a:ln>
                <a:latin typeface="Times New Roman" panose="02020603050405020304" pitchFamily="18" charset="0"/>
                <a:cs typeface="Times New Roman" panose="02020603050405020304" pitchFamily="18" charset="0"/>
              </a:rPr>
              <a:t>32</a:t>
            </a:r>
            <a:endParaRPr lang="vi-VN" sz="4400" b="1" i="0" dirty="0">
              <a:ln w="22225">
                <a:solidFill>
                  <a:schemeClr val="accent2"/>
                </a:solidFill>
                <a:prstDash val="solid"/>
              </a:ln>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8055" y="290287"/>
            <a:ext cx="12061371" cy="5909310"/>
          </a:xfrm>
          <a:prstGeom prst="rect">
            <a:avLst/>
          </a:prstGeom>
          <a:noFill/>
        </p:spPr>
        <p:txBody>
          <a:bodyPr wrap="square">
            <a:spAutoFit/>
          </a:bodyPr>
          <a:lstStyle/>
          <a:p>
            <a:pPr algn="just"/>
            <a:r>
              <a:rPr lang="en-US" sz="5400" b="1" i="0" dirty="0" err="1">
                <a:solidFill>
                  <a:srgbClr val="FF0000"/>
                </a:solidFill>
                <a:effectLst/>
                <a:latin typeface="Times New Roman" panose="02020603050405020304" pitchFamily="18" charset="0"/>
                <a:cs typeface="Times New Roman" panose="02020603050405020304" pitchFamily="18" charset="0"/>
              </a:rPr>
              <a:t>Câu</a:t>
            </a:r>
            <a:r>
              <a:rPr lang="en-US" sz="5400" b="1" i="0" dirty="0">
                <a:solidFill>
                  <a:srgbClr val="FF0000"/>
                </a:solidFill>
                <a:effectLst/>
                <a:latin typeface="Times New Roman" panose="02020603050405020304" pitchFamily="18" charset="0"/>
                <a:cs typeface="Times New Roman" panose="02020603050405020304" pitchFamily="18" charset="0"/>
              </a:rPr>
              <a:t> 2</a:t>
            </a:r>
            <a:r>
              <a:rPr lang="en-US" sz="5400" b="0" i="0" dirty="0">
                <a:solidFill>
                  <a:srgbClr val="333333"/>
                </a:solidFill>
                <a:effectLst/>
                <a:latin typeface="Times New Roman" panose="02020603050405020304" pitchFamily="18" charset="0"/>
                <a:cs typeface="Times New Roman" panose="02020603050405020304" pitchFamily="18" charset="0"/>
              </a:rPr>
              <a:t>: </a:t>
            </a:r>
            <a:r>
              <a:rPr lang="vi-VN" sz="5400" b="0" i="0" dirty="0">
                <a:solidFill>
                  <a:srgbClr val="333333"/>
                </a:solidFill>
                <a:effectLst/>
                <a:latin typeface="Times New Roman" panose="02020603050405020304" pitchFamily="18" charset="0"/>
                <a:cs typeface="Times New Roman" panose="02020603050405020304" pitchFamily="18" charset="0"/>
              </a:rPr>
              <a:t>Nhiệt độ của nước trong phòng theo nhiệt giai Celsius là 27</a:t>
            </a:r>
            <a:r>
              <a:rPr lang="vi-VN" sz="5400" b="0" i="0" baseline="30000" dirty="0">
                <a:solidFill>
                  <a:srgbClr val="333333"/>
                </a:solidFill>
                <a:effectLst/>
                <a:latin typeface="Times New Roman" panose="02020603050405020304" pitchFamily="18" charset="0"/>
                <a:cs typeface="Times New Roman" panose="02020603050405020304" pitchFamily="18" charset="0"/>
              </a:rPr>
              <a:t>o</a:t>
            </a:r>
            <a:r>
              <a:rPr lang="vi-VN" sz="5400" b="0" i="0" dirty="0">
                <a:solidFill>
                  <a:srgbClr val="333333"/>
                </a:solidFill>
                <a:effectLst/>
                <a:latin typeface="Times New Roman" panose="02020603050405020304" pitchFamily="18" charset="0"/>
                <a:cs typeface="Times New Roman" panose="02020603050405020304" pitchFamily="18" charset="0"/>
              </a:rPr>
              <a:t>C. Ứng với nhiệt giai </a:t>
            </a:r>
            <a:r>
              <a:rPr lang="vi-VN" sz="5400" b="1" i="0" dirty="0">
                <a:solidFill>
                  <a:srgbClr val="333333"/>
                </a:solidFill>
                <a:effectLst/>
                <a:latin typeface="Times New Roman" panose="02020603050405020304" pitchFamily="18" charset="0"/>
                <a:cs typeface="Times New Roman" panose="02020603050405020304" pitchFamily="18" charset="0"/>
              </a:rPr>
              <a:t>Fahrenheit</a:t>
            </a:r>
            <a:r>
              <a:rPr lang="vi-VN" sz="5400" b="0" i="0" dirty="0">
                <a:solidFill>
                  <a:srgbClr val="333333"/>
                </a:solidFill>
                <a:effectLst/>
                <a:latin typeface="Times New Roman" panose="02020603050405020304" pitchFamily="18" charset="0"/>
                <a:cs typeface="Times New Roman" panose="02020603050405020304" pitchFamily="18" charset="0"/>
              </a:rPr>
              <a:t>, nhiệt độ này là</a:t>
            </a:r>
            <a:endParaRPr lang="vi-VN" sz="5400" b="0" i="0" dirty="0">
              <a:solidFill>
                <a:srgbClr val="333333"/>
              </a:solidFill>
              <a:effectLst/>
              <a:latin typeface="Times New Roman" panose="02020603050405020304" pitchFamily="18" charset="0"/>
              <a:cs typeface="Times New Roman" panose="02020603050405020304" pitchFamily="18" charset="0"/>
            </a:endParaRPr>
          </a:p>
          <a:p>
            <a:pPr algn="just"/>
            <a:r>
              <a:rPr lang="en-US" sz="5400" b="0" i="0" dirty="0">
                <a:solidFill>
                  <a:srgbClr val="333333"/>
                </a:solidFill>
                <a:effectLst/>
                <a:latin typeface="Times New Roman" panose="02020603050405020304" pitchFamily="18" charset="0"/>
                <a:cs typeface="Times New Roman" panose="02020603050405020304" pitchFamily="18" charset="0"/>
              </a:rPr>
              <a:t>a. </a:t>
            </a:r>
            <a:r>
              <a:rPr lang="vi-VN" sz="5400" b="0" i="0" dirty="0">
                <a:solidFill>
                  <a:srgbClr val="333333"/>
                </a:solidFill>
                <a:effectLst/>
                <a:latin typeface="Times New Roman" panose="02020603050405020304" pitchFamily="18" charset="0"/>
                <a:cs typeface="Times New Roman" panose="02020603050405020304" pitchFamily="18" charset="0"/>
              </a:rPr>
              <a:t>47</a:t>
            </a:r>
            <a:r>
              <a:rPr lang="vi-VN" sz="5400" b="0" i="0" baseline="30000" dirty="0">
                <a:solidFill>
                  <a:srgbClr val="333333"/>
                </a:solidFill>
                <a:effectLst/>
                <a:latin typeface="Times New Roman" panose="02020603050405020304" pitchFamily="18" charset="0"/>
                <a:cs typeface="Times New Roman" panose="02020603050405020304" pitchFamily="18" charset="0"/>
              </a:rPr>
              <a:t>o</a:t>
            </a:r>
            <a:r>
              <a:rPr lang="vi-VN" sz="5400" b="0" i="0" dirty="0">
                <a:solidFill>
                  <a:srgbClr val="333333"/>
                </a:solidFill>
                <a:effectLst/>
                <a:latin typeface="Times New Roman" panose="02020603050405020304" pitchFamily="18" charset="0"/>
                <a:cs typeface="Times New Roman" panose="02020603050405020304" pitchFamily="18" charset="0"/>
              </a:rPr>
              <a:t>F.</a:t>
            </a:r>
            <a:endParaRPr lang="vi-VN" sz="5400" b="0" i="0" dirty="0">
              <a:solidFill>
                <a:srgbClr val="333333"/>
              </a:solidFill>
              <a:effectLst/>
              <a:latin typeface="Times New Roman" panose="02020603050405020304" pitchFamily="18" charset="0"/>
              <a:cs typeface="Times New Roman" panose="02020603050405020304" pitchFamily="18" charset="0"/>
            </a:endParaRPr>
          </a:p>
          <a:p>
            <a:pPr algn="just"/>
            <a:r>
              <a:rPr lang="en-US" sz="5400" b="0" i="0" dirty="0">
                <a:solidFill>
                  <a:srgbClr val="333333"/>
                </a:solidFill>
                <a:effectLst/>
                <a:latin typeface="Times New Roman" panose="02020603050405020304" pitchFamily="18" charset="0"/>
                <a:cs typeface="Times New Roman" panose="02020603050405020304" pitchFamily="18" charset="0"/>
              </a:rPr>
              <a:t>b. </a:t>
            </a:r>
            <a:r>
              <a:rPr lang="vi-VN" sz="5400" b="0" i="0" dirty="0">
                <a:solidFill>
                  <a:srgbClr val="333333"/>
                </a:solidFill>
                <a:effectLst/>
                <a:latin typeface="Times New Roman" panose="02020603050405020304" pitchFamily="18" charset="0"/>
                <a:cs typeface="Times New Roman" panose="02020603050405020304" pitchFamily="18" charset="0"/>
              </a:rPr>
              <a:t>48,6</a:t>
            </a:r>
            <a:r>
              <a:rPr lang="vi-VN" sz="5400" b="0" i="0" baseline="30000" dirty="0">
                <a:solidFill>
                  <a:srgbClr val="333333"/>
                </a:solidFill>
                <a:effectLst/>
                <a:latin typeface="Times New Roman" panose="02020603050405020304" pitchFamily="18" charset="0"/>
                <a:cs typeface="Times New Roman" panose="02020603050405020304" pitchFamily="18" charset="0"/>
              </a:rPr>
              <a:t>o</a:t>
            </a:r>
            <a:r>
              <a:rPr lang="vi-VN" sz="5400" b="0" i="0" dirty="0">
                <a:solidFill>
                  <a:srgbClr val="333333"/>
                </a:solidFill>
                <a:effectLst/>
                <a:latin typeface="Times New Roman" panose="02020603050405020304" pitchFamily="18" charset="0"/>
                <a:cs typeface="Times New Roman" panose="02020603050405020304" pitchFamily="18" charset="0"/>
              </a:rPr>
              <a:t>F.</a:t>
            </a:r>
            <a:endParaRPr lang="vi-VN" sz="5400" b="0" i="0" dirty="0">
              <a:solidFill>
                <a:srgbClr val="333333"/>
              </a:solidFill>
              <a:effectLst/>
              <a:latin typeface="Times New Roman" panose="02020603050405020304" pitchFamily="18" charset="0"/>
              <a:cs typeface="Times New Roman" panose="02020603050405020304" pitchFamily="18" charset="0"/>
            </a:endParaRPr>
          </a:p>
          <a:p>
            <a:pPr algn="just"/>
            <a:r>
              <a:rPr lang="en-US" sz="5400" b="0" i="0" dirty="0">
                <a:effectLst/>
                <a:latin typeface="Times New Roman" panose="02020603050405020304" pitchFamily="18" charset="0"/>
                <a:cs typeface="Times New Roman" panose="02020603050405020304" pitchFamily="18" charset="0"/>
              </a:rPr>
              <a:t>c. </a:t>
            </a:r>
            <a:r>
              <a:rPr lang="vi-VN" sz="5400" b="0" i="0" dirty="0">
                <a:effectLst/>
                <a:latin typeface="Times New Roman" panose="02020603050405020304" pitchFamily="18" charset="0"/>
                <a:cs typeface="Times New Roman" panose="02020603050405020304" pitchFamily="18" charset="0"/>
              </a:rPr>
              <a:t>80,6</a:t>
            </a:r>
            <a:r>
              <a:rPr lang="vi-VN" sz="5400" b="0" i="0" baseline="30000" dirty="0">
                <a:effectLst/>
                <a:latin typeface="Times New Roman" panose="02020603050405020304" pitchFamily="18" charset="0"/>
                <a:cs typeface="Times New Roman" panose="02020603050405020304" pitchFamily="18" charset="0"/>
              </a:rPr>
              <a:t>o</a:t>
            </a:r>
            <a:r>
              <a:rPr lang="vi-VN" sz="5400" b="0" i="0" dirty="0">
                <a:effectLst/>
                <a:latin typeface="Times New Roman" panose="02020603050405020304" pitchFamily="18" charset="0"/>
                <a:cs typeface="Times New Roman" panose="02020603050405020304" pitchFamily="18" charset="0"/>
              </a:rPr>
              <a:t>F.</a:t>
            </a:r>
            <a:endParaRPr lang="vi-VN" sz="5400" b="0" i="0" dirty="0">
              <a:effectLst/>
              <a:latin typeface="Times New Roman" panose="02020603050405020304" pitchFamily="18" charset="0"/>
              <a:cs typeface="Times New Roman" panose="02020603050405020304" pitchFamily="18" charset="0"/>
            </a:endParaRPr>
          </a:p>
          <a:p>
            <a:pPr algn="just"/>
            <a:r>
              <a:rPr lang="en-US" sz="5400" b="0" i="0" dirty="0">
                <a:solidFill>
                  <a:srgbClr val="333333"/>
                </a:solidFill>
                <a:effectLst/>
                <a:latin typeface="Times New Roman" panose="02020603050405020304" pitchFamily="18" charset="0"/>
                <a:cs typeface="Times New Roman" panose="02020603050405020304" pitchFamily="18" charset="0"/>
              </a:rPr>
              <a:t>d. </a:t>
            </a:r>
            <a:r>
              <a:rPr lang="vi-VN" sz="5400" b="0" i="0" dirty="0">
                <a:solidFill>
                  <a:srgbClr val="333333"/>
                </a:solidFill>
                <a:effectLst/>
                <a:latin typeface="Times New Roman" panose="02020603050405020304" pitchFamily="18" charset="0"/>
                <a:cs typeface="Times New Roman" panose="02020603050405020304" pitchFamily="18" charset="0"/>
              </a:rPr>
              <a:t>15</a:t>
            </a:r>
            <a:r>
              <a:rPr lang="vi-VN" sz="5400" b="0" i="0" baseline="30000" dirty="0">
                <a:solidFill>
                  <a:srgbClr val="333333"/>
                </a:solidFill>
                <a:effectLst/>
                <a:latin typeface="Times New Roman" panose="02020603050405020304" pitchFamily="18" charset="0"/>
                <a:cs typeface="Times New Roman" panose="02020603050405020304" pitchFamily="18" charset="0"/>
              </a:rPr>
              <a:t>o</a:t>
            </a:r>
            <a:r>
              <a:rPr lang="vi-VN" sz="5400" b="0" i="0" dirty="0">
                <a:solidFill>
                  <a:srgbClr val="333333"/>
                </a:solidFill>
                <a:effectLst/>
                <a:latin typeface="Times New Roman" panose="02020603050405020304" pitchFamily="18" charset="0"/>
                <a:cs typeface="Times New Roman" panose="02020603050405020304" pitchFamily="18" charset="0"/>
              </a:rPr>
              <a:t>F.</a:t>
            </a:r>
            <a:endParaRPr lang="vi-VN" sz="5400" b="0" i="0" dirty="0">
              <a:solidFill>
                <a:srgbClr val="333333"/>
              </a:solidFill>
              <a:effectLst/>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58055" y="4615542"/>
            <a:ext cx="696688"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3650" y="1659204"/>
          <a:ext cx="12192004" cy="717487"/>
        </p:xfrm>
        <a:graphic>
          <a:graphicData uri="http://schemas.openxmlformats.org/drawingml/2006/table">
            <a:tbl>
              <a:tblPr firstRow="1" firstCol="1" bandRow="1">
                <a:tableStyleId>{2D5ABB26-0587-4C30-8999-92F81FD0307C}</a:tableStyleId>
              </a:tblPr>
              <a:tblGrid>
                <a:gridCol w="3048001"/>
                <a:gridCol w="3048001"/>
                <a:gridCol w="3048001"/>
                <a:gridCol w="3048001"/>
              </a:tblGrid>
              <a:tr h="182880">
                <a:tc>
                  <a:txBody>
                    <a:bodyPr/>
                    <a:lstStyle/>
                    <a:p>
                      <a:pPr>
                        <a:lnSpc>
                          <a:spcPct val="107000"/>
                        </a:lnSpc>
                        <a:spcAft>
                          <a:spcPts val="0"/>
                        </a:spcAft>
                      </a:pPr>
                      <a:r>
                        <a:rPr lang="vi-VN" sz="4400" dirty="0">
                          <a:effectLst/>
                          <a:latin typeface="+mj-lt"/>
                        </a:rPr>
                        <a:t>a. </a:t>
                      </a:r>
                      <a:r>
                        <a:rPr lang="en-US" sz="4400" dirty="0">
                          <a:effectLst/>
                          <a:latin typeface="Times New Roman" panose="02020603050405020304" pitchFamily="18" charset="0"/>
                          <a:cs typeface="Times New Roman" panose="02020603050405020304" pitchFamily="18" charset="0"/>
                        </a:rPr>
                        <a:t>0</a:t>
                      </a:r>
                      <a:r>
                        <a:rPr lang="en-US" sz="4400" baseline="30000" dirty="0">
                          <a:effectLst/>
                          <a:latin typeface="Times New Roman" panose="02020603050405020304" pitchFamily="18" charset="0"/>
                          <a:cs typeface="Times New Roman" panose="02020603050405020304" pitchFamily="18" charset="0"/>
                        </a:rPr>
                        <a:t>o</a:t>
                      </a:r>
                      <a:r>
                        <a:rPr lang="en-US" sz="4400" dirty="0">
                          <a:effectLst/>
                          <a:latin typeface="Times New Roman" panose="02020603050405020304" pitchFamily="18" charset="0"/>
                          <a:cs typeface="Times New Roman" panose="02020603050405020304" pitchFamily="18" charset="0"/>
                        </a:rPr>
                        <a:t>C.</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vi-VN" sz="4400" dirty="0">
                          <a:effectLst/>
                          <a:latin typeface="+mj-lt"/>
                        </a:rPr>
                        <a:t>b. 32</a:t>
                      </a:r>
                      <a:r>
                        <a:rPr lang="vi-VN" sz="4400" baseline="30000" dirty="0">
                          <a:effectLst/>
                          <a:latin typeface="+mj-lt"/>
                        </a:rPr>
                        <a:t>o</a:t>
                      </a:r>
                      <a:r>
                        <a:rPr lang="vi-VN" sz="4400" dirty="0">
                          <a:effectLst/>
                          <a:latin typeface="+mj-lt"/>
                        </a:rPr>
                        <a:t>F.</a:t>
                      </a:r>
                      <a:endParaRPr lang="en-US" sz="44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vi-VN" sz="4400">
                          <a:effectLst/>
                          <a:latin typeface="+mj-lt"/>
                        </a:rPr>
                        <a:t>c. 100</a:t>
                      </a:r>
                      <a:r>
                        <a:rPr lang="vi-VN" sz="4400" baseline="30000">
                          <a:effectLst/>
                          <a:latin typeface="+mj-lt"/>
                        </a:rPr>
                        <a:t>o</a:t>
                      </a:r>
                      <a:r>
                        <a:rPr lang="vi-VN" sz="4400">
                          <a:effectLst/>
                          <a:latin typeface="+mj-lt"/>
                        </a:rPr>
                        <a:t>C.</a:t>
                      </a:r>
                      <a:endParaRPr lang="en-US" sz="44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vi-VN" sz="4400" dirty="0">
                          <a:effectLst/>
                          <a:latin typeface="+mj-lt"/>
                        </a:rPr>
                        <a:t>d. 212</a:t>
                      </a:r>
                      <a:r>
                        <a:rPr lang="vi-VN" sz="4400" baseline="30000" dirty="0">
                          <a:effectLst/>
                          <a:latin typeface="+mj-lt"/>
                        </a:rPr>
                        <a:t>o</a:t>
                      </a:r>
                      <a:r>
                        <a:rPr lang="vi-VN" sz="4400" dirty="0">
                          <a:effectLst/>
                          <a:latin typeface="+mj-lt"/>
                        </a:rPr>
                        <a:t>F.</a:t>
                      </a:r>
                      <a:endParaRPr lang="en-US" sz="4400" dirty="0">
                        <a:effectLst/>
                        <a:latin typeface="+mj-lt"/>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Rectangle 1"/>
          <p:cNvSpPr>
            <a:spLocks noChangeArrowheads="1"/>
          </p:cNvSpPr>
          <p:nvPr/>
        </p:nvSpPr>
        <p:spPr bwMode="auto">
          <a:xfrm>
            <a:off x="71210" y="21250"/>
            <a:ext cx="1203539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lang="vi-VN"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vi-VN" sz="4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vi-VN" sz="4400" dirty="0">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4400" b="0" i="0" u="none" strike="noStrike" cap="none" normalizeH="0" baseline="0" dirty="0">
                <a:ln>
                  <a:noFill/>
                </a:ln>
                <a:solidFill>
                  <a:srgbClr val="333333"/>
                </a:solidFill>
                <a:effectLst/>
                <a:latin typeface="+mj-lt"/>
                <a:ea typeface="Calibri" panose="020F0502020204030204" pitchFamily="34" charset="0"/>
                <a:cs typeface="Times New Roman" panose="02020603050405020304" pitchFamily="18" charset="0"/>
              </a:rPr>
              <a:t>Nhiệt độ của hơi nước đang sôi theo nhiệt giai Fahrenheit là:</a:t>
            </a:r>
            <a:r>
              <a:rPr kumimoji="0" lang="vi-VN" altLang="en-US" sz="4400" b="1" i="0" u="none" strike="noStrike" cap="none" normalizeH="0" baseline="0" dirty="0">
                <a:ln>
                  <a:noFill/>
                </a:ln>
                <a:solidFill>
                  <a:srgbClr val="333333"/>
                </a:solidFill>
                <a:effectLst/>
                <a:latin typeface="+mj-lt"/>
                <a:ea typeface="Calibri" panose="020F0502020204030204" pitchFamily="34" charset="0"/>
                <a:cs typeface="Times New Roman" panose="02020603050405020304" pitchFamily="18" charset="0"/>
              </a:rPr>
              <a:t> </a:t>
            </a:r>
            <a:endParaRPr kumimoji="0" lang="vi-VN" altLang="en-US" sz="4400" b="0" i="0" u="none" strike="noStrike" cap="none" normalizeH="0" baseline="0" dirty="0">
              <a:ln>
                <a:noFill/>
              </a:ln>
              <a:solidFill>
                <a:schemeClr val="tx1"/>
              </a:solidFill>
              <a:effectLst/>
              <a:latin typeface="+mj-lt"/>
            </a:endParaRPr>
          </a:p>
        </p:txBody>
      </p:sp>
      <p:graphicFrame>
        <p:nvGraphicFramePr>
          <p:cNvPr id="5" name="Table 4"/>
          <p:cNvGraphicFramePr>
            <a:graphicFrameLocks noGrp="1"/>
          </p:cNvGraphicFramePr>
          <p:nvPr/>
        </p:nvGraphicFramePr>
        <p:xfrm>
          <a:off x="57247" y="5128449"/>
          <a:ext cx="12047752" cy="782701"/>
        </p:xfrm>
        <a:graphic>
          <a:graphicData uri="http://schemas.openxmlformats.org/drawingml/2006/table">
            <a:tbl>
              <a:tblPr firstRow="1" firstCol="1" bandRow="1">
                <a:tableStyleId>{2D5ABB26-0587-4C30-8999-92F81FD0307C}</a:tableStyleId>
              </a:tblPr>
              <a:tblGrid>
                <a:gridCol w="3011938"/>
                <a:gridCol w="3011938"/>
                <a:gridCol w="3011938"/>
                <a:gridCol w="3011938"/>
              </a:tblGrid>
              <a:tr h="447858">
                <a:tc>
                  <a:txBody>
                    <a:bodyPr/>
                    <a:lstStyle/>
                    <a:p>
                      <a:pPr algn="just">
                        <a:lnSpc>
                          <a:spcPct val="107000"/>
                        </a:lnSpc>
                        <a:spcAft>
                          <a:spcPts val="0"/>
                        </a:spcAft>
                      </a:pPr>
                      <a:r>
                        <a:rPr lang="vi-VN" sz="4800" dirty="0">
                          <a:effectLst/>
                          <a:latin typeface="+mj-lt"/>
                        </a:rPr>
                        <a:t>a. 48,6</a:t>
                      </a:r>
                      <a:r>
                        <a:rPr lang="vi-VN" sz="4800" baseline="30000" dirty="0">
                          <a:effectLst/>
                          <a:latin typeface="+mj-lt"/>
                        </a:rPr>
                        <a:t>o</a:t>
                      </a:r>
                      <a:r>
                        <a:rPr lang="vi-VN" sz="4800" dirty="0">
                          <a:effectLst/>
                          <a:latin typeface="+mj-lt"/>
                        </a:rPr>
                        <a:t>F.  </a:t>
                      </a:r>
                      <a:endParaRPr lang="en-US" sz="4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vi-VN" sz="4800" dirty="0">
                          <a:effectLst/>
                          <a:latin typeface="+mj-lt"/>
                        </a:rPr>
                        <a:t>b. </a:t>
                      </a:r>
                      <a:r>
                        <a:rPr lang="en-US" sz="4800" dirty="0">
                          <a:effectLst/>
                          <a:latin typeface="Times New Roman" panose="02020603050405020304" pitchFamily="18" charset="0"/>
                          <a:cs typeface="Times New Roman" panose="02020603050405020304" pitchFamily="18" charset="0"/>
                        </a:rPr>
                        <a:t>15</a:t>
                      </a:r>
                      <a:r>
                        <a:rPr lang="en-US" sz="4800" baseline="30000" dirty="0">
                          <a:effectLst/>
                          <a:latin typeface="Times New Roman" panose="02020603050405020304" pitchFamily="18" charset="0"/>
                          <a:cs typeface="Times New Roman" panose="02020603050405020304" pitchFamily="18" charset="0"/>
                        </a:rPr>
                        <a:t>o</a:t>
                      </a:r>
                      <a:r>
                        <a:rPr lang="en-US" sz="4800" dirty="0">
                          <a:effectLst/>
                          <a:latin typeface="Times New Roman" panose="02020603050405020304" pitchFamily="18" charset="0"/>
                          <a:cs typeface="Times New Roman" panose="02020603050405020304" pitchFamily="18" charset="0"/>
                        </a:rPr>
                        <a:t>F</a:t>
                      </a:r>
                      <a:r>
                        <a:rPr lang="en-US" sz="4800" dirty="0">
                          <a:effectLst/>
                          <a:latin typeface="+mj-lt"/>
                        </a:rPr>
                        <a:t>.</a:t>
                      </a:r>
                      <a:endParaRPr lang="en-US" sz="48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vi-VN" sz="4800" dirty="0">
                          <a:effectLst/>
                          <a:latin typeface="+mj-lt"/>
                        </a:rPr>
                        <a:t>c. </a:t>
                      </a:r>
                      <a:r>
                        <a:rPr lang="en-US" sz="4800" dirty="0">
                          <a:effectLst/>
                          <a:latin typeface="Times New Roman" panose="02020603050405020304" pitchFamily="18" charset="0"/>
                          <a:cs typeface="Times New Roman" panose="02020603050405020304" pitchFamily="18" charset="0"/>
                        </a:rPr>
                        <a:t>80,6</a:t>
                      </a:r>
                      <a:r>
                        <a:rPr lang="en-US" sz="4800" baseline="30000" dirty="0">
                          <a:effectLst/>
                          <a:latin typeface="Times New Roman" panose="02020603050405020304" pitchFamily="18" charset="0"/>
                          <a:cs typeface="Times New Roman" panose="02020603050405020304" pitchFamily="18" charset="0"/>
                        </a:rPr>
                        <a:t>o</a:t>
                      </a:r>
                      <a:r>
                        <a:rPr lang="en-US" sz="4800" dirty="0">
                          <a:effectLst/>
                          <a:latin typeface="Times New Roman" panose="02020603050405020304" pitchFamily="18" charset="0"/>
                          <a:cs typeface="Times New Roman" panose="02020603050405020304" pitchFamily="18" charset="0"/>
                        </a:rPr>
                        <a:t>F.</a:t>
                      </a:r>
                      <a:r>
                        <a:rPr lang="vi-VN" sz="4800" dirty="0">
                          <a:effectLst/>
                          <a:latin typeface="Times New Roman" panose="02020603050405020304" pitchFamily="18" charset="0"/>
                          <a:cs typeface="Times New Roman" panose="02020603050405020304" pitchFamily="18" charset="0"/>
                        </a:rPr>
                        <a:t>  </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750"/>
                        </a:spcAft>
                      </a:pPr>
                      <a:r>
                        <a:rPr lang="vi-VN" sz="4800" dirty="0">
                          <a:effectLst/>
                          <a:latin typeface="+mj-lt"/>
                        </a:rPr>
                        <a:t>d. </a:t>
                      </a:r>
                      <a:r>
                        <a:rPr lang="en-US" sz="4800" dirty="0">
                          <a:effectLst/>
                          <a:latin typeface="Times New Roman" panose="02020603050405020304" pitchFamily="18" charset="0"/>
                          <a:cs typeface="Times New Roman" panose="02020603050405020304" pitchFamily="18" charset="0"/>
                        </a:rPr>
                        <a:t>47</a:t>
                      </a:r>
                      <a:r>
                        <a:rPr lang="en-US" sz="4800" baseline="30000" dirty="0">
                          <a:effectLst/>
                          <a:latin typeface="Times New Roman" panose="02020603050405020304" pitchFamily="18" charset="0"/>
                          <a:cs typeface="Times New Roman" panose="02020603050405020304" pitchFamily="18" charset="0"/>
                        </a:rPr>
                        <a:t>o</a:t>
                      </a:r>
                      <a:r>
                        <a:rPr lang="en-US" sz="4800" dirty="0">
                          <a:effectLst/>
                          <a:latin typeface="Times New Roman" panose="02020603050405020304" pitchFamily="18" charset="0"/>
                          <a:cs typeface="Times New Roman" panose="02020603050405020304" pitchFamily="18" charset="0"/>
                        </a:rPr>
                        <a:t>F.</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6" name="Rectangle 2"/>
          <p:cNvSpPr>
            <a:spLocks noChangeArrowheads="1"/>
          </p:cNvSpPr>
          <p:nvPr/>
        </p:nvSpPr>
        <p:spPr bwMode="auto">
          <a:xfrm>
            <a:off x="72702" y="2768942"/>
            <a:ext cx="1204775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lang="vi-VN"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a:t>
            </a:r>
            <a:r>
              <a:rPr lang="vi-VN" sz="4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vi-VN" sz="4400" dirty="0">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4400" b="0" i="0" u="none" strike="noStrike" cap="none" normalizeH="0" baseline="0" dirty="0">
                <a:ln>
                  <a:noFill/>
                </a:ln>
                <a:solidFill>
                  <a:srgbClr val="333333"/>
                </a:solidFill>
                <a:effectLst/>
                <a:latin typeface="+mj-lt"/>
                <a:ea typeface="Times New Roman" panose="02020603050405020304" pitchFamily="18" charset="0"/>
              </a:rPr>
              <a:t>Nhiệt độ của nước ở nhiệt độ phòng trong nhiệt giai Celsius là 27</a:t>
            </a:r>
            <a:r>
              <a:rPr kumimoji="0" lang="vi-VN" altLang="en-US" sz="4400" b="0" i="0" u="none" strike="noStrike" cap="none" normalizeH="0" baseline="30000" dirty="0">
                <a:ln>
                  <a:noFill/>
                </a:ln>
                <a:solidFill>
                  <a:srgbClr val="333333"/>
                </a:solidFill>
                <a:effectLst/>
                <a:latin typeface="+mj-lt"/>
                <a:ea typeface="Times New Roman" panose="02020603050405020304" pitchFamily="18" charset="0"/>
              </a:rPr>
              <a:t>o</a:t>
            </a:r>
            <a:r>
              <a:rPr kumimoji="0" lang="vi-VN" altLang="en-US" sz="4400" b="0" i="0" u="none" strike="noStrike" cap="none" normalizeH="0" baseline="0" dirty="0">
                <a:ln>
                  <a:noFill/>
                </a:ln>
                <a:solidFill>
                  <a:srgbClr val="333333"/>
                </a:solidFill>
                <a:effectLst/>
                <a:latin typeface="+mj-lt"/>
                <a:ea typeface="Times New Roman" panose="02020603050405020304" pitchFamily="18" charset="0"/>
              </a:rPr>
              <a:t>C. Ứng với nhiệt giai Fahrenheit, nhiệt độ này là: </a:t>
            </a:r>
            <a:endParaRPr kumimoji="0" lang="vi-VN" altLang="en-US" sz="4400" b="0" i="0" u="none" strike="noStrike" cap="none" normalizeH="0" baseline="0" dirty="0">
              <a:ln>
                <a:noFill/>
              </a:ln>
              <a:solidFill>
                <a:schemeClr val="tx1"/>
              </a:solidFill>
              <a:effectLst/>
              <a:latin typeface="+mj-lt"/>
            </a:endParaRPr>
          </a:p>
        </p:txBody>
      </p:sp>
      <p:sp>
        <p:nvSpPr>
          <p:cNvPr id="2" name="Rectangle: Rounded Corners 1"/>
          <p:cNvSpPr/>
          <p:nvPr/>
        </p:nvSpPr>
        <p:spPr>
          <a:xfrm>
            <a:off x="9171709" y="1787235"/>
            <a:ext cx="568036" cy="5125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6082352" y="5244236"/>
            <a:ext cx="568036" cy="5125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12" y="2351621"/>
          <a:ext cx="12188788" cy="652272"/>
        </p:xfrm>
        <a:graphic>
          <a:graphicData uri="http://schemas.openxmlformats.org/drawingml/2006/table">
            <a:tbl>
              <a:tblPr firstRow="1" firstCol="1" bandRow="1">
                <a:tableStyleId>{2D5ABB26-0587-4C30-8999-92F81FD0307C}</a:tableStyleId>
              </a:tblPr>
              <a:tblGrid>
                <a:gridCol w="3047197"/>
                <a:gridCol w="3047197"/>
                <a:gridCol w="3047197"/>
                <a:gridCol w="3047197"/>
              </a:tblGrid>
              <a:tr h="0">
                <a:tc>
                  <a:txBody>
                    <a:bodyPr/>
                    <a:lstStyle/>
                    <a:p>
                      <a:pPr>
                        <a:lnSpc>
                          <a:spcPct val="107000"/>
                        </a:lnSpc>
                        <a:spcAft>
                          <a:spcPts val="0"/>
                        </a:spcAft>
                      </a:pPr>
                      <a:r>
                        <a:rPr lang="vi-VN" sz="4000" dirty="0">
                          <a:effectLst/>
                          <a:latin typeface="+mj-lt"/>
                        </a:rPr>
                        <a:t>a. 10</a:t>
                      </a:r>
                      <a:r>
                        <a:rPr lang="vi-VN" sz="4000" baseline="30000" dirty="0">
                          <a:effectLst/>
                          <a:latin typeface="+mj-lt"/>
                        </a:rPr>
                        <a:t>o</a:t>
                      </a:r>
                      <a:r>
                        <a:rPr lang="vi-VN" sz="4000" dirty="0">
                          <a:effectLst/>
                          <a:latin typeface="+mj-lt"/>
                        </a:rPr>
                        <a:t>C.</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vi-VN" sz="4000">
                          <a:effectLst/>
                          <a:latin typeface="+mj-lt"/>
                        </a:rPr>
                        <a:t>b. 5</a:t>
                      </a:r>
                      <a:r>
                        <a:rPr lang="vi-VN" sz="4000" baseline="30000">
                          <a:effectLst/>
                          <a:latin typeface="+mj-lt"/>
                        </a:rPr>
                        <a:t>o</a:t>
                      </a:r>
                      <a:r>
                        <a:rPr lang="vi-VN" sz="4000">
                          <a:effectLst/>
                          <a:latin typeface="+mj-lt"/>
                        </a:rPr>
                        <a:t>C.  </a:t>
                      </a:r>
                      <a:endParaRPr lang="en-US" sz="400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vi-VN" sz="4000" dirty="0">
                          <a:effectLst/>
                          <a:latin typeface="+mj-lt"/>
                        </a:rPr>
                        <a:t>c. -10</a:t>
                      </a:r>
                      <a:r>
                        <a:rPr lang="vi-VN" sz="4000" baseline="30000" dirty="0">
                          <a:effectLst/>
                          <a:latin typeface="+mj-lt"/>
                        </a:rPr>
                        <a:t>o</a:t>
                      </a:r>
                      <a:r>
                        <a:rPr lang="vi-VN" sz="4000" dirty="0">
                          <a:effectLst/>
                          <a:latin typeface="+mj-lt"/>
                        </a:rPr>
                        <a:t>C.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750"/>
                        </a:spcAft>
                      </a:pPr>
                      <a:r>
                        <a:rPr lang="vi-VN" sz="4000" dirty="0">
                          <a:effectLst/>
                          <a:latin typeface="+mj-lt"/>
                        </a:rPr>
                        <a:t>d. -5</a:t>
                      </a:r>
                      <a:r>
                        <a:rPr lang="vi-VN" sz="4000" baseline="30000" dirty="0">
                          <a:effectLst/>
                          <a:latin typeface="+mj-lt"/>
                        </a:rPr>
                        <a:t>o</a:t>
                      </a:r>
                      <a:r>
                        <a:rPr lang="vi-VN" sz="4000" dirty="0">
                          <a:effectLst/>
                          <a:latin typeface="+mj-lt"/>
                        </a:rPr>
                        <a:t>C.</a:t>
                      </a:r>
                      <a:endParaRPr lang="en-US" sz="4000" dirty="0">
                        <a:effectLst/>
                        <a:latin typeface="+mj-lt"/>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3" name="Rectangle 1"/>
          <p:cNvSpPr>
            <a:spLocks noChangeArrowheads="1"/>
          </p:cNvSpPr>
          <p:nvPr/>
        </p:nvSpPr>
        <p:spPr bwMode="auto">
          <a:xfrm>
            <a:off x="44779" y="-1252"/>
            <a:ext cx="1206409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a:t>
            </a:r>
            <a:r>
              <a:rPr lang="vi-VN" sz="4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4800" b="0" i="0" u="none" strike="noStrike" cap="none" normalizeH="0" baseline="0" dirty="0">
                <a:ln>
                  <a:noFill/>
                </a:ln>
                <a:solidFill>
                  <a:srgbClr val="333333"/>
                </a:solidFill>
                <a:effectLst/>
                <a:latin typeface="+mj-lt"/>
                <a:ea typeface="Times New Roman" panose="02020603050405020304" pitchFamily="18" charset="0"/>
              </a:rPr>
              <a:t>Nhiệt độ mùa đông tại thành phố New York (Mĩ) là 23</a:t>
            </a:r>
            <a:r>
              <a:rPr kumimoji="0" lang="vi-VN" altLang="en-US" sz="4800" b="0" i="0" u="none" strike="noStrike" cap="none" normalizeH="0" baseline="30000" dirty="0">
                <a:ln>
                  <a:noFill/>
                </a:ln>
                <a:solidFill>
                  <a:srgbClr val="333333"/>
                </a:solidFill>
                <a:effectLst/>
                <a:latin typeface="+mj-lt"/>
                <a:ea typeface="Times New Roman" panose="02020603050405020304" pitchFamily="18" charset="0"/>
              </a:rPr>
              <a:t>o</a:t>
            </a:r>
            <a:r>
              <a:rPr kumimoji="0" lang="vi-VN" altLang="en-US" sz="4800" b="0" i="0" u="none" strike="noStrike" cap="none" normalizeH="0" baseline="0" dirty="0">
                <a:ln>
                  <a:noFill/>
                </a:ln>
                <a:solidFill>
                  <a:srgbClr val="333333"/>
                </a:solidFill>
                <a:effectLst/>
                <a:latin typeface="+mj-lt"/>
                <a:ea typeface="Times New Roman" panose="02020603050405020304" pitchFamily="18" charset="0"/>
              </a:rPr>
              <a:t>F. Ứng với nhiệt giai Celsius, nhiệt độ đó là</a:t>
            </a:r>
            <a:r>
              <a:rPr kumimoji="0" lang="vi-VN" altLang="en-US" sz="4800" b="1" i="0" u="none" strike="noStrike" cap="none" normalizeH="0" baseline="0" dirty="0">
                <a:ln>
                  <a:noFill/>
                </a:ln>
                <a:solidFill>
                  <a:srgbClr val="333333"/>
                </a:solidFill>
                <a:effectLst/>
                <a:latin typeface="+mj-lt"/>
                <a:ea typeface="Times New Roman" panose="02020603050405020304" pitchFamily="18" charset="0"/>
              </a:rPr>
              <a:t>:</a:t>
            </a:r>
            <a:r>
              <a:rPr kumimoji="0" lang="vi-VN" altLang="en-US" sz="4800" b="0" i="0" u="none" strike="noStrike" cap="none" normalizeH="0" baseline="0" dirty="0">
                <a:ln>
                  <a:noFill/>
                </a:ln>
                <a:solidFill>
                  <a:srgbClr val="333333"/>
                </a:solidFill>
                <a:effectLst/>
                <a:latin typeface="+mj-lt"/>
                <a:ea typeface="Times New Roman" panose="02020603050405020304" pitchFamily="18" charset="0"/>
              </a:rPr>
              <a:t>  </a:t>
            </a:r>
            <a:endParaRPr kumimoji="0" lang="vi-VN" altLang="en-US" sz="4800" b="0" i="0" u="none" strike="noStrike" cap="none" normalizeH="0" baseline="0" dirty="0">
              <a:ln>
                <a:noFill/>
              </a:ln>
              <a:solidFill>
                <a:schemeClr val="tx1"/>
              </a:solidFill>
              <a:effectLst/>
              <a:latin typeface="+mj-lt"/>
            </a:endParaRPr>
          </a:p>
        </p:txBody>
      </p:sp>
      <p:graphicFrame>
        <p:nvGraphicFramePr>
          <p:cNvPr id="12" name="Table 11"/>
          <p:cNvGraphicFramePr>
            <a:graphicFrameLocks noGrp="1"/>
          </p:cNvGraphicFramePr>
          <p:nvPr/>
        </p:nvGraphicFramePr>
        <p:xfrm>
          <a:off x="-6945" y="5345657"/>
          <a:ext cx="12198944" cy="652272"/>
        </p:xfrm>
        <a:graphic>
          <a:graphicData uri="http://schemas.openxmlformats.org/drawingml/2006/table">
            <a:tbl>
              <a:tblPr firstRow="1" firstCol="1" bandRow="1">
                <a:tableStyleId>{2D5ABB26-0587-4C30-8999-92F81FD0307C}</a:tableStyleId>
              </a:tblPr>
              <a:tblGrid>
                <a:gridCol w="3049736"/>
                <a:gridCol w="3049736"/>
                <a:gridCol w="3049736"/>
                <a:gridCol w="3049736"/>
              </a:tblGrid>
              <a:tr h="182880">
                <a:tc>
                  <a:txBody>
                    <a:bodyPr/>
                    <a:lstStyle/>
                    <a:p>
                      <a:pPr>
                        <a:lnSpc>
                          <a:spcPct val="107000"/>
                        </a:lnSpc>
                        <a:spcAft>
                          <a:spcPts val="0"/>
                        </a:spcAft>
                      </a:pPr>
                      <a:r>
                        <a:rPr lang="vi-VN" sz="4000" dirty="0">
                          <a:effectLst/>
                          <a:latin typeface="+mj-lt"/>
                        </a:rPr>
                        <a:t>a. </a:t>
                      </a:r>
                      <a:r>
                        <a:rPr lang="en-US" sz="4000" dirty="0">
                          <a:effectLst/>
                          <a:latin typeface="Times New Roman" panose="02020603050405020304" pitchFamily="18" charset="0"/>
                          <a:cs typeface="Times New Roman" panose="02020603050405020304" pitchFamily="18" charset="0"/>
                        </a:rPr>
                        <a:t>0</a:t>
                      </a:r>
                      <a:r>
                        <a:rPr lang="en-US" sz="4000" baseline="30000" dirty="0">
                          <a:effectLst/>
                          <a:latin typeface="Times New Roman" panose="02020603050405020304" pitchFamily="18" charset="0"/>
                          <a:cs typeface="Times New Roman" panose="02020603050405020304" pitchFamily="18" charset="0"/>
                        </a:rPr>
                        <a:t>o</a:t>
                      </a:r>
                      <a:r>
                        <a:rPr lang="en-US" sz="4000" dirty="0">
                          <a:effectLst/>
                          <a:latin typeface="Times New Roman" panose="02020603050405020304" pitchFamily="18" charset="0"/>
                          <a:cs typeface="Times New Roman" panose="02020603050405020304" pitchFamily="18" charset="0"/>
                        </a:rPr>
                        <a:t>C.</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vi-VN" sz="4000" dirty="0">
                          <a:effectLst/>
                          <a:latin typeface="+mj-lt"/>
                        </a:rPr>
                        <a:t>b. 100</a:t>
                      </a:r>
                      <a:r>
                        <a:rPr lang="vi-VN" sz="4000" baseline="30000" dirty="0">
                          <a:effectLst/>
                          <a:latin typeface="+mj-lt"/>
                        </a:rPr>
                        <a:t>o</a:t>
                      </a:r>
                      <a:r>
                        <a:rPr lang="vi-VN" sz="4000" dirty="0">
                          <a:effectLst/>
                          <a:latin typeface="+mj-lt"/>
                        </a:rPr>
                        <a:t>C.  </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vi-VN" sz="4000" dirty="0">
                          <a:effectLst/>
                          <a:latin typeface="+mj-lt"/>
                        </a:rPr>
                        <a:t>c. 32</a:t>
                      </a:r>
                      <a:r>
                        <a:rPr lang="vi-VN" sz="4000" baseline="30000" dirty="0">
                          <a:effectLst/>
                          <a:latin typeface="+mj-lt"/>
                        </a:rPr>
                        <a:t>o</a:t>
                      </a:r>
                      <a:r>
                        <a:rPr lang="vi-VN" sz="4000" dirty="0">
                          <a:effectLst/>
                          <a:latin typeface="+mj-lt"/>
                        </a:rPr>
                        <a:t>F.</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vi-VN" sz="4000" dirty="0">
                          <a:effectLst/>
                          <a:latin typeface="+mj-lt"/>
                        </a:rPr>
                        <a:t>d. 212</a:t>
                      </a:r>
                      <a:r>
                        <a:rPr lang="vi-VN" sz="4000" baseline="30000" dirty="0">
                          <a:effectLst/>
                          <a:latin typeface="+mj-lt"/>
                        </a:rPr>
                        <a:t>o</a:t>
                      </a:r>
                      <a:r>
                        <a:rPr lang="vi-VN" sz="4000" dirty="0">
                          <a:effectLst/>
                          <a:latin typeface="+mj-lt"/>
                        </a:rPr>
                        <a:t>F.</a:t>
                      </a:r>
                      <a:endParaRPr lang="en-US" sz="4000" dirty="0">
                        <a:effectLst/>
                        <a:latin typeface="+mj-lt"/>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13" name="Rectangle 2"/>
          <p:cNvSpPr>
            <a:spLocks noChangeArrowheads="1"/>
          </p:cNvSpPr>
          <p:nvPr/>
        </p:nvSpPr>
        <p:spPr bwMode="auto">
          <a:xfrm>
            <a:off x="30545" y="3319008"/>
            <a:ext cx="1210249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6</a:t>
            </a:r>
            <a:r>
              <a:rPr lang="vi-VN" sz="4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800" b="0" i="0" u="none" strike="noStrike" cap="none" normalizeH="0" baseline="0" dirty="0" err="1">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kumimoji="0" lang="en-US" altLang="en-US" sz="4800" b="0" i="0" u="none" strike="noStrike" cap="none" normalizeH="0" baseline="0" dirty="0">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800" b="0" i="0" u="none" strike="noStrike" cap="none" normalizeH="0" baseline="0" dirty="0" err="1">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độ</a:t>
            </a:r>
            <a:r>
              <a:rPr kumimoji="0" lang="en-US" altLang="en-US" sz="4800" b="0" i="0" u="none" strike="noStrike" cap="none" normalizeH="0" baseline="0" dirty="0">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800" b="0" i="0" u="none" strike="noStrike" cap="none" normalizeH="0" baseline="0" dirty="0" err="1">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4800" b="0" i="0" u="none" strike="noStrike" cap="none" normalizeH="0" baseline="0" dirty="0">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800" b="0" i="0" u="none" strike="noStrike" cap="none" normalizeH="0" baseline="0" dirty="0" err="1">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4800" b="0" i="0" u="none" strike="noStrike" cap="none" normalizeH="0" baseline="0" dirty="0">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800" b="0" i="0" u="none" strike="noStrike" cap="none" normalizeH="0" baseline="0" dirty="0" err="1">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đá</a:t>
            </a:r>
            <a:r>
              <a:rPr kumimoji="0" lang="en-US" altLang="en-US" sz="4800" b="0" i="0" u="none" strike="noStrike" cap="none" normalizeH="0" baseline="0" dirty="0">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800" b="0" i="0" u="none" strike="noStrike" cap="none" normalizeH="0" baseline="0" dirty="0" err="1">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đang</a:t>
            </a:r>
            <a:r>
              <a:rPr kumimoji="0" lang="en-US" altLang="en-US" sz="4800" b="0" i="0" u="none" strike="noStrike" cap="none" normalizeH="0" baseline="0" dirty="0">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tan </a:t>
            </a:r>
            <a:r>
              <a:rPr kumimoji="0" lang="en-US" altLang="en-US" sz="4800" b="0" i="0" u="none" strike="noStrike" cap="none" normalizeH="0" baseline="0" dirty="0" err="1">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sz="4800" b="0" i="0" u="none" strike="noStrike" cap="none" normalizeH="0" baseline="0" dirty="0">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800" b="0" i="0" u="none" strike="noStrike" cap="none" normalizeH="0" baseline="0" dirty="0" err="1">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kumimoji="0" lang="en-US" altLang="en-US" sz="4800" b="0" i="0" u="none" strike="noStrike" cap="none" normalizeH="0" baseline="0" dirty="0">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800" b="0" i="0" u="none" strike="noStrike" cap="none" normalizeH="0" baseline="0" dirty="0" err="1">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giai</a:t>
            </a:r>
            <a:r>
              <a:rPr kumimoji="0" lang="en-US" altLang="en-US" sz="4800" b="0" i="0" u="none" strike="noStrike" cap="none" normalizeH="0" baseline="0" dirty="0">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Celsius </a:t>
            </a:r>
            <a:r>
              <a:rPr kumimoji="0" lang="en-US" altLang="en-US" sz="4800" b="0" i="0" u="none" strike="noStrike" cap="none" normalizeH="0" baseline="0" dirty="0" err="1">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vi-VN" altLang="en-US" sz="4800" b="1" i="0" u="none" strike="noStrike" cap="none" normalizeH="0" baseline="0" dirty="0">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4800" i="0" u="none" strike="noStrike" cap="none" normalizeH="0" baseline="0" dirty="0">
                <a:ln>
                  <a:noFill/>
                </a:ln>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vi-VN" altLang="en-US" sz="48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9060875" y="2452260"/>
            <a:ext cx="568038" cy="437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p:cNvSpPr/>
          <p:nvPr/>
        </p:nvSpPr>
        <p:spPr>
          <a:xfrm>
            <a:off x="-6945" y="5461956"/>
            <a:ext cx="478000" cy="437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6"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2276" y="105925"/>
            <a:ext cx="10650827" cy="675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34507"/>
            <a:ext cx="12191999" cy="6857999"/>
          </a:xfrm>
          <a:prstGeom prst="rect">
            <a:avLst/>
          </a:prstGeom>
        </p:spPr>
      </p:pic>
      <p:pic>
        <p:nvPicPr>
          <p:cNvPr id="5" name="Picture 4"/>
          <p:cNvPicPr>
            <a:picLocks noChangeAspect="1"/>
          </p:cNvPicPr>
          <p:nvPr/>
        </p:nvPicPr>
        <p:blipFill>
          <a:blip r:embed="rId2"/>
          <a:stretch>
            <a:fillRect/>
          </a:stretch>
        </p:blipFill>
        <p:spPr>
          <a:xfrm>
            <a:off x="0" y="17251"/>
            <a:ext cx="12191999" cy="6857999"/>
          </a:xfrm>
          <a:prstGeom prst="rect">
            <a:avLst/>
          </a:prstGeom>
        </p:spPr>
      </p:pic>
      <p:pic>
        <p:nvPicPr>
          <p:cNvPr id="3" name="Picture 2"/>
          <p:cNvPicPr>
            <a:picLocks noChangeAspect="1"/>
          </p:cNvPicPr>
          <p:nvPr/>
        </p:nvPicPr>
        <p:blipFill>
          <a:blip r:embed="rId3"/>
          <a:stretch>
            <a:fillRect/>
          </a:stretch>
        </p:blipFill>
        <p:spPr>
          <a:xfrm>
            <a:off x="-1" y="34505"/>
            <a:ext cx="12133379" cy="6850964"/>
          </a:xfrm>
          <a:prstGeom prst="rect">
            <a:avLst/>
          </a:prstGeom>
        </p:spPr>
      </p:pic>
      <p:pic>
        <p:nvPicPr>
          <p:cNvPr id="9" name="Picture 8"/>
          <p:cNvPicPr>
            <a:picLocks noChangeAspect="1"/>
          </p:cNvPicPr>
          <p:nvPr/>
        </p:nvPicPr>
        <p:blipFill>
          <a:blip r:embed="rId4"/>
          <a:stretch>
            <a:fillRect/>
          </a:stretch>
        </p:blipFill>
        <p:spPr>
          <a:xfrm>
            <a:off x="-58620" y="109284"/>
            <a:ext cx="12191999" cy="6839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rcRect l="10435" r="10574"/>
          <a:stretch>
            <a:fillRect/>
          </a:stretch>
        </p:blipFill>
        <p:spPr bwMode="auto">
          <a:xfrm>
            <a:off x="0" y="0"/>
            <a:ext cx="12192000" cy="702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2497538" y="2140724"/>
            <a:ext cx="7246962" cy="1005839"/>
          </a:xfrm>
          <a:prstGeom prst="rect">
            <a:avLst/>
          </a:prstGeom>
          <a:noFill/>
          <a:ln>
            <a:noFill/>
          </a:ln>
        </p:spPr>
        <p:style>
          <a:lnRef idx="0">
            <a:scrgbClr r="0" g="0" b="0"/>
          </a:lnRef>
          <a:fillRef idx="0">
            <a:scrgbClr r="0" g="0" b="0"/>
          </a:fillRef>
          <a:effectRef idx="0">
            <a:scrgbClr r="0" g="0" b="0"/>
          </a:effectRef>
          <a:fontRef idx="minor">
            <a:schemeClr val="accent2"/>
          </a:fontRef>
        </p:style>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sz="8000" b="1" dirty="0">
                <a:ln w="6600">
                  <a:solidFill>
                    <a:schemeClr val="accent2"/>
                  </a:solidFill>
                  <a:prstDash val="solid"/>
                </a:ln>
                <a:solidFill>
                  <a:srgbClr val="FFFFFF"/>
                </a:solidFill>
                <a:effectLst>
                  <a:outerShdw dist="38100" dir="2700000" algn="tl" rotWithShape="0">
                    <a:schemeClr val="accent2"/>
                  </a:outerShdw>
                </a:effectLst>
                <a:latin typeface="+mj-lt"/>
              </a:rPr>
              <a:t>TIẾT </a:t>
            </a:r>
            <a:r>
              <a:rPr lang="vi-VN" altLang="en-US" sz="8000" b="1" dirty="0" smtClean="0">
                <a:ln w="6600">
                  <a:solidFill>
                    <a:schemeClr val="accent2"/>
                  </a:solidFill>
                  <a:prstDash val="solid"/>
                </a:ln>
                <a:solidFill>
                  <a:srgbClr val="FFFFFF"/>
                </a:solidFill>
                <a:effectLst>
                  <a:outerShdw dist="38100" dir="2700000" algn="tl" rotWithShape="0">
                    <a:schemeClr val="accent2"/>
                  </a:outerShdw>
                </a:effectLst>
                <a:latin typeface="+mj-lt"/>
              </a:rPr>
              <a:t>1</a:t>
            </a:r>
            <a:r>
              <a:rPr lang="en-US" altLang="en-US" sz="8000" b="1" dirty="0" smtClean="0">
                <a:ln w="6600">
                  <a:solidFill>
                    <a:schemeClr val="accent2"/>
                  </a:solidFill>
                  <a:prstDash val="solid"/>
                </a:ln>
                <a:solidFill>
                  <a:srgbClr val="FFFFFF"/>
                </a:solidFill>
                <a:effectLst>
                  <a:outerShdw dist="38100" dir="2700000" algn="tl" rotWithShape="0">
                    <a:schemeClr val="accent2"/>
                  </a:outerShdw>
                </a:effectLst>
                <a:latin typeface="+mj-lt"/>
              </a:rPr>
              <a:t>5</a:t>
            </a:r>
            <a:endParaRPr lang="en-US" altLang="en-US" sz="8000" b="1"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sp>
        <p:nvSpPr>
          <p:cNvPr id="7" name="Rectangle 6"/>
          <p:cNvSpPr/>
          <p:nvPr/>
        </p:nvSpPr>
        <p:spPr>
          <a:xfrm>
            <a:off x="0" y="3240757"/>
            <a:ext cx="12192000" cy="1569660"/>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lIns="91440" tIns="45720" rIns="91440" bIns="45720">
            <a:spAutoFit/>
          </a:bodyPr>
          <a:lstStyle/>
          <a:p>
            <a:pPr lvl="0" algn="ctr"/>
            <a:r>
              <a:rPr lang="en-US" sz="9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vi-VN" sz="9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a:t>
            </a:r>
            <a:r>
              <a:rPr lang="en-US" sz="9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9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 NHIỆT ĐỘ</a:t>
            </a:r>
            <a:endParaRPr lang="en-US" sz="9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129" y="66309"/>
            <a:ext cx="12053455" cy="6740307"/>
          </a:xfrm>
          <a:prstGeom prst="rect">
            <a:avLst/>
          </a:prstGeom>
          <a:noFill/>
        </p:spPr>
        <p:txBody>
          <a:bodyPr wrap="square">
            <a:spAutoFit/>
          </a:bodyPr>
          <a:lstStyle/>
          <a:p>
            <a:pPr marL="0" marR="0" algn="just">
              <a:spcBef>
                <a:spcPts val="0"/>
              </a:spcBef>
              <a:spcAft>
                <a:spcPts val="0"/>
              </a:spcAft>
              <a:tabLst>
                <a:tab pos="360045" algn="l"/>
                <a:tab pos="720090" algn="l"/>
              </a:tabLst>
            </a:pPr>
            <a:r>
              <a:rPr lang="nl-NL"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 xong tiết này chúng ta </a:t>
            </a:r>
            <a:endParaRPr lang="nl-NL"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Rút ra được sự nở vì nhiệt của chất lỏng được dùng làm cơ sở để đo nhiệt độ.</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Biết được cách đo nhiệt độ cơ thể</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2123658"/>
          </a:xfrm>
          <a:prstGeom prst="rect">
            <a:avLst/>
          </a:prstGeom>
          <a:noFill/>
        </p:spPr>
        <p:txBody>
          <a:bodyPr wrap="square">
            <a:spAutoFit/>
          </a:bodyPr>
          <a:lstStyle/>
          <a:p>
            <a:pPr algn="just"/>
            <a:r>
              <a:rPr lang="en-US" altLang="en-US" sz="4400" b="1"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a:t>
            </a:r>
            <a:r>
              <a:rPr lang="en-US" altLang="en-US" sz="4400"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vi-VN" sz="4400" b="1" i="0" dirty="0">
                <a:solidFill>
                  <a:srgbClr val="FF0000"/>
                </a:solidFill>
                <a:effectLst/>
                <a:latin typeface="Times New Roman" panose="02020603050405020304" pitchFamily="18" charset="0"/>
                <a:cs typeface="Times New Roman" panose="02020603050405020304" pitchFamily="18" charset="0"/>
              </a:rPr>
              <a:t>III. Nhiệt kế</a:t>
            </a:r>
            <a:endParaRPr lang="vi-VN" sz="4400" b="1" i="0" dirty="0">
              <a:solidFill>
                <a:srgbClr val="FF0000"/>
              </a:solidFill>
              <a:effectLst/>
              <a:latin typeface="Times New Roman" panose="02020603050405020304" pitchFamily="18" charset="0"/>
              <a:cs typeface="Times New Roman" panose="02020603050405020304" pitchFamily="18" charset="0"/>
            </a:endParaRPr>
          </a:p>
          <a:p>
            <a:pPr algn="just"/>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Có nhiều loại nhiệt kế khác nhau. Dưới đây là một số loại nhiệt kế thường dùng.</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056" y="2203456"/>
            <a:ext cx="12090400" cy="45239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circle(in)">
                                      <p:cBhvr>
                                        <p:cTn id="2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056" y="435429"/>
            <a:ext cx="6952343" cy="6001643"/>
          </a:xfrm>
          <a:prstGeom prst="rect">
            <a:avLst/>
          </a:prstGeom>
          <a:noFill/>
        </p:spPr>
        <p:txBody>
          <a:bodyPr wrap="square">
            <a:spAutoFit/>
          </a:bodyPr>
          <a:lstStyle/>
          <a:p>
            <a:pPr algn="just"/>
            <a:r>
              <a:rPr lang="vi-VN" sz="4800" b="0" i="0" dirty="0">
                <a:solidFill>
                  <a:srgbClr val="333333"/>
                </a:solidFill>
                <a:effectLst/>
                <a:latin typeface="Times New Roman" panose="02020603050405020304" pitchFamily="18" charset="0"/>
                <a:cs typeface="Times New Roman" panose="02020603050405020304" pitchFamily="18" charset="0"/>
              </a:rPr>
              <a:t>Cấu tạo của nhiệt kế bao gồm </a:t>
            </a:r>
            <a:r>
              <a:rPr lang="vi-VN" sz="4800" b="1" i="0" dirty="0">
                <a:solidFill>
                  <a:srgbClr val="333333"/>
                </a:solidFill>
                <a:effectLst/>
                <a:latin typeface="Times New Roman" panose="02020603050405020304" pitchFamily="18" charset="0"/>
                <a:cs typeface="Times New Roman" panose="02020603050405020304" pitchFamily="18" charset="0"/>
              </a:rPr>
              <a:t>ống</a:t>
            </a:r>
            <a:r>
              <a:rPr lang="vi-VN" sz="4800" b="0" i="0" dirty="0">
                <a:solidFill>
                  <a:srgbClr val="333333"/>
                </a:solidFill>
                <a:effectLst/>
                <a:latin typeface="Times New Roman" panose="02020603050405020304" pitchFamily="18" charset="0"/>
                <a:cs typeface="Times New Roman" panose="02020603050405020304" pitchFamily="18" charset="0"/>
              </a:rPr>
              <a:t> nhiệt kế nối với</a:t>
            </a:r>
            <a:r>
              <a:rPr lang="vi-VN" sz="4800" b="1" i="0" dirty="0">
                <a:solidFill>
                  <a:srgbClr val="333333"/>
                </a:solidFill>
                <a:effectLst/>
                <a:latin typeface="Times New Roman" panose="02020603050405020304" pitchFamily="18" charset="0"/>
                <a:cs typeface="Times New Roman" panose="02020603050405020304" pitchFamily="18" charset="0"/>
              </a:rPr>
              <a:t> bầu</a:t>
            </a:r>
            <a:r>
              <a:rPr lang="vi-VN" sz="4800" b="0" i="0" dirty="0">
                <a:solidFill>
                  <a:srgbClr val="333333"/>
                </a:solidFill>
                <a:effectLst/>
                <a:latin typeface="Times New Roman" panose="02020603050405020304" pitchFamily="18" charset="0"/>
                <a:cs typeface="Times New Roman" panose="02020603050405020304" pitchFamily="18" charset="0"/>
              </a:rPr>
              <a:t> đựng</a:t>
            </a:r>
            <a:r>
              <a:rPr lang="vi-VN" sz="4800" b="1" i="0" dirty="0">
                <a:solidFill>
                  <a:srgbClr val="333333"/>
                </a:solidFill>
                <a:effectLst/>
                <a:latin typeface="Times New Roman" panose="02020603050405020304" pitchFamily="18" charset="0"/>
                <a:cs typeface="Times New Roman" panose="02020603050405020304" pitchFamily="18" charset="0"/>
              </a:rPr>
              <a:t> chất lỏng</a:t>
            </a:r>
            <a:r>
              <a:rPr lang="vi-VN" sz="4800" b="0" i="0" dirty="0">
                <a:solidFill>
                  <a:srgbClr val="333333"/>
                </a:solidFill>
                <a:effectLst/>
                <a:latin typeface="Times New Roman" panose="02020603050405020304" pitchFamily="18" charset="0"/>
                <a:cs typeface="Times New Roman" panose="02020603050405020304" pitchFamily="18" charset="0"/>
              </a:rPr>
              <a:t>, thường là thủy ngân hoặc rượu.</a:t>
            </a:r>
            <a:endParaRPr lang="vi-VN" sz="4800" b="0" i="0" dirty="0">
              <a:solidFill>
                <a:srgbClr val="333333"/>
              </a:solidFill>
              <a:effectLst/>
              <a:latin typeface="Times New Roman" panose="02020603050405020304" pitchFamily="18" charset="0"/>
              <a:cs typeface="Times New Roman" panose="02020603050405020304" pitchFamily="18" charset="0"/>
            </a:endParaRPr>
          </a:p>
          <a:p>
            <a:pPr algn="just"/>
            <a:r>
              <a:rPr lang="vi-VN" sz="4800" b="0" i="0" dirty="0">
                <a:solidFill>
                  <a:srgbClr val="333333"/>
                </a:solidFill>
                <a:effectLst/>
                <a:latin typeface="Times New Roman" panose="02020603050405020304" pitchFamily="18" charset="0"/>
                <a:cs typeface="Times New Roman" panose="02020603050405020304" pitchFamily="18" charset="0"/>
              </a:rPr>
              <a:t>Các chất lỏng này nở ra khi nóng lên và co lại khi lạnh đi.</a:t>
            </a:r>
            <a:endParaRPr lang="vi-VN" sz="4800" b="0" i="0" dirty="0">
              <a:solidFill>
                <a:srgbClr val="333333"/>
              </a:solidFill>
              <a:effectLst/>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10399" y="0"/>
            <a:ext cx="5181601"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circle(in)">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6741"/>
            <a:ext cx="12192000" cy="6186309"/>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Nếu bầu nhiệt kế tiếp xúc với vật nóng, chất lỏng nở ra, do đó phần chất lỏng trong ống sẽ dài ra.</a:t>
            </a:r>
            <a:endParaRPr lang="vi-VN" sz="4400" b="0" i="0" dirty="0">
              <a:solidFill>
                <a:srgbClr val="333333"/>
              </a:solidFill>
              <a:effectLst/>
              <a:latin typeface="Times New Roman" panose="02020603050405020304" pitchFamily="18" charset="0"/>
              <a:cs typeface="Times New Roman" panose="02020603050405020304" pitchFamily="18" charset="0"/>
            </a:endParaRPr>
          </a:p>
          <a:p>
            <a:pPr algn="just"/>
            <a:r>
              <a:rPr lang="en-US" sz="4400" dirty="0">
                <a:solidFill>
                  <a:srgbClr val="333333"/>
                </a:solidFill>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Nếu bầu nhiệt kế tiếp xúc với vật lạnh, chất lỏng co lại, do đó phần chất lỏng trong ống sẽ ngắn đi.</a:t>
            </a:r>
            <a:endParaRPr lang="vi-VN" sz="4400" b="0" i="0" dirty="0">
              <a:solidFill>
                <a:srgbClr val="333333"/>
              </a:solidFill>
              <a:effectLst/>
              <a:latin typeface="Times New Roman" panose="02020603050405020304" pitchFamily="18" charset="0"/>
              <a:cs typeface="Times New Roman" panose="02020603050405020304" pitchFamily="18" charset="0"/>
            </a:endParaRPr>
          </a:p>
          <a:p>
            <a:pPr algn="just"/>
            <a:r>
              <a:rPr lang="vi-VN" sz="4000" i="0" dirty="0">
                <a:ln w="22225">
                  <a:solidFill>
                    <a:schemeClr val="accent2"/>
                  </a:solidFill>
                  <a:prstDash val="solid"/>
                </a:ln>
                <a:latin typeface="Times New Roman" panose="02020603050405020304" pitchFamily="18" charset="0"/>
                <a:cs typeface="Times New Roman" panose="02020603050405020304" pitchFamily="18" charset="0"/>
              </a:rPr>
              <a:t>→</a:t>
            </a:r>
            <a:r>
              <a:rPr lang="vi-VN" sz="4400" b="0" i="0" dirty="0">
                <a:solidFill>
                  <a:srgbClr val="333333"/>
                </a:solidFill>
                <a:effectLst/>
                <a:latin typeface="Times New Roman" panose="02020603050405020304" pitchFamily="18" charset="0"/>
                <a:cs typeface="Times New Roman" panose="02020603050405020304" pitchFamily="18" charset="0"/>
              </a:rPr>
              <a:t> Dựa vào độ dài hay ngắn này cùng với vạch chia </a:t>
            </a:r>
            <a:r>
              <a:rPr lang="vi-VN" sz="4000" b="0" i="0" dirty="0">
                <a:solidFill>
                  <a:srgbClr val="333333"/>
                </a:solidFill>
                <a:effectLst/>
                <a:latin typeface="Times New Roman" panose="02020603050405020304" pitchFamily="18" charset="0"/>
                <a:cs typeface="Times New Roman" panose="02020603050405020304" pitchFamily="18" charset="0"/>
              </a:rPr>
              <a:t>độ trên thang nhiệt kế mà ta đọc được </a:t>
            </a:r>
            <a:r>
              <a:rPr lang="vi-VN" sz="4400" b="0" i="0" dirty="0">
                <a:solidFill>
                  <a:srgbClr val="333333"/>
                </a:solidFill>
                <a:effectLst/>
                <a:latin typeface="Times New Roman" panose="02020603050405020304" pitchFamily="18" charset="0"/>
                <a:cs typeface="Times New Roman" panose="02020603050405020304" pitchFamily="18" charset="0"/>
              </a:rPr>
              <a:t>nhiệt độ của vật.</a:t>
            </a:r>
            <a:endParaRPr lang="vi-VN" sz="4400" b="0" i="0" dirty="0">
              <a:solidFill>
                <a:srgbClr val="333333"/>
              </a:solidFill>
              <a:effectLst/>
              <a:latin typeface="Times New Roman" panose="02020603050405020304" pitchFamily="18" charset="0"/>
              <a:cs typeface="Times New Roman" panose="02020603050405020304" pitchFamily="18" charset="0"/>
            </a:endParaRPr>
          </a:p>
          <a:p>
            <a:pPr algn="just"/>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Đối với nhiệt kế y tế, để số chỉ của nhiệt kế không thay đổi khi nó đã được lấy ra khỏi cơ thể, phần ống sát với bầu được làm thắt lại.</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6261" y="-2618"/>
            <a:ext cx="12058272" cy="6863417"/>
          </a:xfrm>
          <a:prstGeom prst="rect">
            <a:avLst/>
          </a:prstGeom>
          <a:noFill/>
        </p:spPr>
        <p:txBody>
          <a:bodyPr wrap="square">
            <a:spAutoFit/>
          </a:bodyPr>
          <a:lstStyle/>
          <a:p>
            <a:pPr marL="0" marR="0" algn="just">
              <a:spcBef>
                <a:spcPts val="0"/>
              </a:spcBef>
              <a:spcAft>
                <a:spcPts val="0"/>
              </a:spcAft>
              <a:tabLst>
                <a:tab pos="360045" algn="l"/>
                <a:tab pos="720090" algn="l"/>
              </a:tabLst>
            </a:pPr>
            <a:r>
              <a:rPr lang="en-US" altLang="en-US" sz="4400" b="1"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nl-NL" sz="4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Nhiệt kế</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44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nl-NL"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 nở vì nhiệt của chất lỏng được dùng làm cơ sở để đo nhiệt độ.</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Cách đo:</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4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B1: Đưa thủy ngân về vạch thấp nhất.</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4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B2: Dùng bông và cồn ý tế làm sạch nhiệt kế.</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4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B3: Đặt nhiệt kế vào nách, kẹp cánh tay lại để giữ nhiệt kế.</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44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B4: Sau khoảng 3 phút, lấy nhiệt kế ra và đọc nhiệt độ.</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rcRect l="10435" r="10574"/>
          <a:stretch>
            <a:fillRect/>
          </a:stretch>
        </p:blipFill>
        <p:spPr bwMode="auto">
          <a:xfrm>
            <a:off x="0" y="0"/>
            <a:ext cx="12192000" cy="7026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2497538" y="2140724"/>
            <a:ext cx="7246962" cy="1100033"/>
          </a:xfrm>
          <a:prstGeom prst="rect">
            <a:avLst/>
          </a:prstGeom>
          <a:noFill/>
          <a:ln>
            <a:noFill/>
          </a:ln>
        </p:spPr>
        <p:style>
          <a:lnRef idx="0">
            <a:scrgbClr r="0" g="0" b="0"/>
          </a:lnRef>
          <a:fillRef idx="0">
            <a:scrgbClr r="0" g="0" b="0"/>
          </a:fillRef>
          <a:effectRef idx="0">
            <a:scrgbClr r="0" g="0" b="0"/>
          </a:effectRef>
          <a:fontRef idx="minor">
            <a:schemeClr val="accent2"/>
          </a:fontRef>
        </p:style>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vi-VN" altLang="en-US" sz="8000" b="1" dirty="0">
                <a:ln w="6600">
                  <a:solidFill>
                    <a:schemeClr val="accent2"/>
                  </a:solidFill>
                  <a:prstDash val="solid"/>
                </a:ln>
                <a:solidFill>
                  <a:srgbClr val="FFFFFF"/>
                </a:solidFill>
                <a:effectLst>
                  <a:outerShdw dist="38100" dir="2700000" algn="tl" rotWithShape="0">
                    <a:schemeClr val="accent2"/>
                  </a:outerShdw>
                </a:effectLst>
                <a:latin typeface="+mj-lt"/>
              </a:rPr>
              <a:t>TIẾT </a:t>
            </a:r>
            <a:r>
              <a:rPr lang="vi-VN" altLang="en-US" sz="8000" b="1" dirty="0" smtClean="0">
                <a:ln w="6600">
                  <a:solidFill>
                    <a:schemeClr val="accent2"/>
                  </a:solidFill>
                  <a:prstDash val="solid"/>
                </a:ln>
                <a:solidFill>
                  <a:srgbClr val="FFFFFF"/>
                </a:solidFill>
                <a:effectLst>
                  <a:outerShdw dist="38100" dir="2700000" algn="tl" rotWithShape="0">
                    <a:schemeClr val="accent2"/>
                  </a:outerShdw>
                </a:effectLst>
                <a:latin typeface="+mj-lt"/>
              </a:rPr>
              <a:t>1</a:t>
            </a:r>
            <a:r>
              <a:rPr lang="en-US" altLang="en-US" sz="8000" b="1" dirty="0" smtClean="0">
                <a:ln w="6600">
                  <a:solidFill>
                    <a:schemeClr val="accent2"/>
                  </a:solidFill>
                  <a:prstDash val="solid"/>
                </a:ln>
                <a:solidFill>
                  <a:srgbClr val="FFFFFF"/>
                </a:solidFill>
                <a:effectLst>
                  <a:outerShdw dist="38100" dir="2700000" algn="tl" rotWithShape="0">
                    <a:schemeClr val="accent2"/>
                  </a:outerShdw>
                </a:effectLst>
                <a:latin typeface="+mj-lt"/>
              </a:rPr>
              <a:t>6</a:t>
            </a:r>
            <a:endParaRPr lang="en-US" altLang="en-US" sz="8000" b="1"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sp>
        <p:nvSpPr>
          <p:cNvPr id="7" name="Rectangle 6"/>
          <p:cNvSpPr/>
          <p:nvPr/>
        </p:nvSpPr>
        <p:spPr>
          <a:xfrm>
            <a:off x="0" y="3268467"/>
            <a:ext cx="12192000" cy="1569660"/>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lIns="91440" tIns="45720" rIns="91440" bIns="45720">
            <a:spAutoFit/>
          </a:bodyPr>
          <a:lstStyle/>
          <a:p>
            <a:pPr lvl="0" algn="ctr"/>
            <a:r>
              <a:rPr lang="en-US" sz="9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a:t>
            </a:r>
            <a:r>
              <a:rPr lang="vi-VN" sz="9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a:t>
            </a:r>
            <a:r>
              <a:rPr lang="en-US" sz="9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9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 NHIỆT ĐỘ</a:t>
            </a:r>
            <a:endParaRPr lang="en-US" sz="96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129" y="66309"/>
            <a:ext cx="12053455" cy="5632311"/>
          </a:xfrm>
          <a:prstGeom prst="rect">
            <a:avLst/>
          </a:prstGeom>
          <a:noFill/>
        </p:spPr>
        <p:txBody>
          <a:bodyPr wrap="square">
            <a:spAutoFit/>
          </a:bodyPr>
          <a:lstStyle/>
          <a:p>
            <a:pPr marL="0" marR="0" algn="just">
              <a:spcBef>
                <a:spcPts val="0"/>
              </a:spcBef>
              <a:spcAft>
                <a:spcPts val="0"/>
              </a:spcAft>
              <a:tabLst>
                <a:tab pos="360045" algn="l"/>
                <a:tab pos="720090" algn="l"/>
              </a:tabLst>
            </a:pPr>
            <a:r>
              <a:rPr lang="nl-NL"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 xong tiết này chúng ta </a:t>
            </a:r>
            <a:endParaRPr lang="nl-NL"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72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en-US"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a:t>
            </a:r>
            <a:r>
              <a:rPr lang="en-US"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7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7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ý thức cẩn thận trong thực hiện nhiệm vụ là đo nhiệt độ</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44" y="217712"/>
            <a:ext cx="6098344" cy="6186309"/>
          </a:xfrm>
          <a:prstGeom prst="rect">
            <a:avLst/>
          </a:prstGeom>
          <a:noFill/>
        </p:spPr>
        <p:txBody>
          <a:bodyPr wrap="square">
            <a:spAutoFit/>
          </a:bodyPr>
          <a:lstStyle/>
          <a:p>
            <a:pPr algn="just"/>
            <a:r>
              <a:rPr lang="en-US" altLang="en-US" sz="6600" b="1"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a:t>
            </a:r>
            <a:r>
              <a:rPr lang="en-US" altLang="en-US" sz="6600"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vi-VN" sz="6600" b="1" i="0" dirty="0">
                <a:solidFill>
                  <a:srgbClr val="FF0000"/>
                </a:solidFill>
                <a:effectLst/>
                <a:latin typeface="Times New Roman" panose="02020603050405020304" pitchFamily="18" charset="0"/>
                <a:cs typeface="Times New Roman" panose="02020603050405020304" pitchFamily="18" charset="0"/>
              </a:rPr>
              <a:t>IV. Đo nhiệt độ cơ thể</a:t>
            </a:r>
            <a:endParaRPr lang="vi-VN" sz="6600" b="1" i="0" dirty="0">
              <a:solidFill>
                <a:srgbClr val="FF0000"/>
              </a:solidFill>
              <a:effectLst/>
              <a:latin typeface="Times New Roman" panose="02020603050405020304" pitchFamily="18" charset="0"/>
              <a:cs typeface="Times New Roman" panose="02020603050405020304" pitchFamily="18" charset="0"/>
            </a:endParaRPr>
          </a:p>
          <a:p>
            <a:pPr algn="just"/>
            <a:r>
              <a:rPr lang="en-US" sz="6600" b="0" i="0" dirty="0">
                <a:solidFill>
                  <a:srgbClr val="333333"/>
                </a:solidFill>
                <a:effectLst/>
                <a:latin typeface="Times New Roman" panose="02020603050405020304" pitchFamily="18" charset="0"/>
                <a:cs typeface="Times New Roman" panose="02020603050405020304" pitchFamily="18" charset="0"/>
              </a:rPr>
              <a:t>	</a:t>
            </a:r>
            <a:r>
              <a:rPr lang="vi-VN" sz="6600" b="0" i="0" dirty="0">
                <a:solidFill>
                  <a:srgbClr val="333333"/>
                </a:solidFill>
                <a:effectLst/>
                <a:latin typeface="Times New Roman" panose="02020603050405020304" pitchFamily="18" charset="0"/>
                <a:cs typeface="Times New Roman" panose="02020603050405020304" pitchFamily="18" charset="0"/>
              </a:rPr>
              <a:t>Trước khi đo, chúng ta cần quan sát và tìm hiểu dụng cụ đo.</a:t>
            </a:r>
            <a:endParaRPr lang="vi-VN" sz="6600" b="0" i="0" dirty="0">
              <a:solidFill>
                <a:srgbClr val="333333"/>
              </a:solidFill>
              <a:effectLst/>
              <a:latin typeface="Times New Roman" panose="02020603050405020304" pitchFamily="18" charset="0"/>
              <a:cs typeface="Times New Roman" panose="02020603050405020304" pitchFamily="18" charset="0"/>
            </a:endParaRPr>
          </a:p>
        </p:txBody>
      </p:sp>
      <p:pic>
        <p:nvPicPr>
          <p:cNvPr id="4098" name="Picture 2" descr="đo nhiệt độ bằng nhiệt kế"/>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3656" y="0"/>
            <a:ext cx="6098344"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12192000" cy="1446550"/>
          </a:xfrm>
          <a:prstGeom prst="rect">
            <a:avLst/>
          </a:prstGeom>
          <a:noFill/>
        </p:spPr>
        <p:txBody>
          <a:bodyPr wrap="square">
            <a:spAutoFit/>
          </a:bodyPr>
          <a:lstStyle/>
          <a:p>
            <a:pPr algn="l"/>
            <a:r>
              <a:rPr lang="en-US" sz="4400" b="0" i="0" dirty="0" err="1">
                <a:solidFill>
                  <a:srgbClr val="333333"/>
                </a:solidFill>
                <a:effectLst/>
                <a:latin typeface="Times New Roman" panose="02020603050405020304" pitchFamily="18" charset="0"/>
                <a:cs typeface="Times New Roman" panose="02020603050405020304" pitchFamily="18" charset="0"/>
              </a:rPr>
              <a:t>Ngón</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tay</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trỏ</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phải</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khi</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nhúng</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vào</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cốc</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1" i="0" dirty="0">
                <a:solidFill>
                  <a:srgbClr val="333333"/>
                </a:solidFill>
                <a:effectLst/>
                <a:latin typeface="Times New Roman" panose="02020603050405020304" pitchFamily="18" charset="0"/>
                <a:cs typeface="Times New Roman" panose="02020603050405020304" pitchFamily="18" charset="0"/>
              </a:rPr>
              <a:t>a</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cảm</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thấy</a:t>
            </a:r>
            <a:r>
              <a:rPr lang="en-US" sz="4400" dirty="0">
                <a:solidFill>
                  <a:srgbClr val="333333"/>
                </a:solidFill>
                <a:latin typeface="Times New Roman" panose="02020603050405020304" pitchFamily="18" charset="0"/>
                <a:cs typeface="Times New Roman" panose="02020603050405020304" pitchFamily="18" charset="0"/>
              </a:rPr>
              <a:t> …</a:t>
            </a:r>
            <a:endParaRPr lang="en-US" sz="4400" b="0" i="0" dirty="0">
              <a:solidFill>
                <a:srgbClr val="333333"/>
              </a:solidFill>
              <a:effectLst/>
              <a:latin typeface="Times New Roman" panose="02020603050405020304" pitchFamily="18" charset="0"/>
              <a:cs typeface="Times New Roman" panose="02020603050405020304" pitchFamily="18" charset="0"/>
            </a:endParaRPr>
          </a:p>
          <a:p>
            <a:pPr algn="l"/>
            <a:r>
              <a:rPr lang="en-US" sz="4400" b="0" i="0" dirty="0" err="1">
                <a:solidFill>
                  <a:srgbClr val="333333"/>
                </a:solidFill>
                <a:effectLst/>
                <a:latin typeface="Times New Roman" panose="02020603050405020304" pitchFamily="18" charset="0"/>
                <a:cs typeface="Times New Roman" panose="02020603050405020304" pitchFamily="18" charset="0"/>
              </a:rPr>
              <a:t>Ngón</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tay</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trỏ</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trái</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khi</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nhúng</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vào</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cốc</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1" i="0" dirty="0">
                <a:solidFill>
                  <a:srgbClr val="333333"/>
                </a:solidFill>
                <a:effectLst/>
                <a:latin typeface="Times New Roman" panose="02020603050405020304" pitchFamily="18" charset="0"/>
                <a:cs typeface="Times New Roman" panose="02020603050405020304" pitchFamily="18" charset="0"/>
              </a:rPr>
              <a:t>c</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cảm</a:t>
            </a:r>
            <a:r>
              <a:rPr lang="en-US" sz="4400" b="0" i="0" dirty="0">
                <a:solidFill>
                  <a:srgbClr val="333333"/>
                </a:solidFill>
                <a:effectLst/>
                <a:latin typeface="Times New Roman" panose="02020603050405020304" pitchFamily="18" charset="0"/>
                <a:cs typeface="Times New Roman" panose="02020603050405020304" pitchFamily="18" charset="0"/>
              </a:rPr>
              <a:t> </a:t>
            </a:r>
            <a:r>
              <a:rPr lang="en-US" sz="4400" b="0" i="0" dirty="0" err="1">
                <a:solidFill>
                  <a:srgbClr val="333333"/>
                </a:solidFill>
                <a:effectLst/>
                <a:latin typeface="Times New Roman" panose="02020603050405020304" pitchFamily="18" charset="0"/>
                <a:cs typeface="Times New Roman" panose="02020603050405020304" pitchFamily="18" charset="0"/>
              </a:rPr>
              <a:t>thấy</a:t>
            </a:r>
            <a:r>
              <a:rPr lang="en-US" sz="4400" b="0" i="0" dirty="0">
                <a:solidFill>
                  <a:srgbClr val="333333"/>
                </a:solidFill>
                <a:effectLst/>
                <a:latin typeface="Times New Roman" panose="02020603050405020304" pitchFamily="18" charset="0"/>
                <a:cs typeface="Times New Roman" panose="02020603050405020304" pitchFamily="18" charset="0"/>
              </a:rPr>
              <a:t> …</a:t>
            </a:r>
            <a:endParaRPr lang="en-US" sz="4400" b="0" i="0" dirty="0">
              <a:solidFill>
                <a:srgbClr val="333333"/>
              </a:solidFill>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10661078" y="677109"/>
            <a:ext cx="1433945" cy="769441"/>
          </a:xfrm>
          <a:prstGeom prst="rect">
            <a:avLst/>
          </a:prstGeom>
          <a:noFill/>
        </p:spPr>
        <p:txBody>
          <a:bodyPr wrap="square">
            <a:spAutoFit/>
          </a:bodyPr>
          <a:lstStyle/>
          <a:p>
            <a:pPr algn="ctr"/>
            <a:r>
              <a:rPr lang="en-US" sz="4400" b="1" i="0" dirty="0" err="1">
                <a:ln w="22225">
                  <a:solidFill>
                    <a:schemeClr val="accent2"/>
                  </a:solidFill>
                  <a:prstDash val="solid"/>
                </a:ln>
                <a:latin typeface="Times New Roman" panose="02020603050405020304" pitchFamily="18" charset="0"/>
                <a:cs typeface="Times New Roman" panose="02020603050405020304" pitchFamily="18" charset="0"/>
              </a:rPr>
              <a:t>nóng</a:t>
            </a:r>
            <a:endParaRPr lang="en-US" sz="4400" b="1" dirty="0">
              <a:ln w="22225">
                <a:solidFill>
                  <a:schemeClr val="accent2"/>
                </a:solidFill>
                <a:prstDash val="solid"/>
              </a:ln>
            </a:endParaRPr>
          </a:p>
        </p:txBody>
      </p:sp>
      <p:sp>
        <p:nvSpPr>
          <p:cNvPr id="6" name="TextBox 5"/>
          <p:cNvSpPr txBox="1"/>
          <p:nvPr/>
        </p:nvSpPr>
        <p:spPr>
          <a:xfrm>
            <a:off x="10771913" y="-1766"/>
            <a:ext cx="1530927" cy="769441"/>
          </a:xfrm>
          <a:prstGeom prst="rect">
            <a:avLst/>
          </a:prstGeom>
          <a:noFill/>
        </p:spPr>
        <p:txBody>
          <a:bodyPr wrap="square">
            <a:spAutoFit/>
          </a:bodyPr>
          <a:lstStyle/>
          <a:p>
            <a:pPr algn="ctr"/>
            <a:r>
              <a:rPr lang="en-US" sz="4400" b="1" i="0" dirty="0" err="1">
                <a:ln w="22225">
                  <a:solidFill>
                    <a:schemeClr val="accent2"/>
                  </a:solidFill>
                  <a:prstDash val="solid"/>
                </a:ln>
                <a:latin typeface="Times New Roman" panose="02020603050405020304" pitchFamily="18" charset="0"/>
                <a:cs typeface="Times New Roman" panose="02020603050405020304" pitchFamily="18" charset="0"/>
              </a:rPr>
              <a:t>Lạnh</a:t>
            </a:r>
            <a:endParaRPr lang="en-US" sz="4400" b="1" dirty="0">
              <a:ln w="22225">
                <a:solidFill>
                  <a:schemeClr val="accent2"/>
                </a:solidFill>
                <a:prstDash val="solid"/>
              </a:ln>
            </a:endParaRPr>
          </a:p>
        </p:txBody>
      </p:sp>
      <p:sp>
        <p:nvSpPr>
          <p:cNvPr id="8" name="TextBox 7"/>
          <p:cNvSpPr txBox="1"/>
          <p:nvPr/>
        </p:nvSpPr>
        <p:spPr>
          <a:xfrm>
            <a:off x="41564" y="1294151"/>
            <a:ext cx="12095023" cy="5509200"/>
          </a:xfrm>
          <a:prstGeom prst="rect">
            <a:avLst/>
          </a:prstGeom>
          <a:noFill/>
        </p:spPr>
        <p:txBody>
          <a:bodyPr wrap="square">
            <a:spAutoFit/>
          </a:bodyPr>
          <a:lstStyle/>
          <a:p>
            <a:pPr algn="just"/>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Như vậy, dựa vào các giác quan của ta để cảm nhận độ nóng, lạnh của một </a:t>
            </a:r>
            <a:r>
              <a:rPr lang="vi-VN" sz="4400" b="0" i="0" dirty="0" smtClean="0">
                <a:solidFill>
                  <a:srgbClr val="333333"/>
                </a:solidFill>
                <a:effectLst/>
                <a:latin typeface="Times New Roman" panose="02020603050405020304" pitchFamily="18" charset="0"/>
                <a:cs typeface="Times New Roman" panose="02020603050405020304" pitchFamily="18" charset="0"/>
              </a:rPr>
              <a:t>vật.</a:t>
            </a:r>
            <a:r>
              <a:rPr lang="vi-VN" sz="4400" b="0" i="0" dirty="0">
                <a:solidFill>
                  <a:srgbClr val="333333"/>
                </a:solidFill>
                <a:effectLst/>
                <a:latin typeface="Times New Roman" panose="02020603050405020304" pitchFamily="18" charset="0"/>
                <a:cs typeface="Times New Roman" panose="02020603050405020304" pitchFamily="18" charset="0"/>
              </a:rPr>
              <a:t> </a:t>
            </a:r>
            <a:endParaRPr lang="vi-VN" sz="4400" b="0" i="0" dirty="0">
              <a:solidFill>
                <a:srgbClr val="333333"/>
              </a:solidFill>
              <a:effectLst/>
              <a:latin typeface="Times New Roman" panose="02020603050405020304" pitchFamily="18" charset="0"/>
              <a:cs typeface="Times New Roman" panose="02020603050405020304" pitchFamily="18" charset="0"/>
            </a:endParaRPr>
          </a:p>
          <a:p>
            <a:pPr algn="just"/>
            <a:r>
              <a:rPr lang="en-US" sz="4400" dirty="0">
                <a:solidFill>
                  <a:srgbClr val="333333"/>
                </a:solidFill>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Độ nóng hay lạnh của một vật được xác định thông qua </a:t>
            </a:r>
            <a:r>
              <a:rPr lang="vi-VN" sz="4400" b="1" i="0" dirty="0">
                <a:solidFill>
                  <a:srgbClr val="333333"/>
                </a:solidFill>
                <a:effectLst/>
                <a:latin typeface="Times New Roman" panose="02020603050405020304" pitchFamily="18" charset="0"/>
                <a:cs typeface="Times New Roman" panose="02020603050405020304" pitchFamily="18" charset="0"/>
              </a:rPr>
              <a:t>nhiệt độ </a:t>
            </a:r>
            <a:r>
              <a:rPr lang="vi-VN" sz="4400" b="0" i="0" dirty="0">
                <a:solidFill>
                  <a:srgbClr val="333333"/>
                </a:solidFill>
                <a:effectLst/>
                <a:latin typeface="Times New Roman" panose="02020603050405020304" pitchFamily="18" charset="0"/>
                <a:cs typeface="Times New Roman" panose="02020603050405020304" pitchFamily="18" charset="0"/>
              </a:rPr>
              <a:t>của nó. Vật nóng có nhiệt độ cao hơn vật lạnh. Nhiệt độ là số đo độ "nóng", "lạnh" của vật.</a:t>
            </a:r>
            <a:endParaRPr lang="vi-VN" sz="4400" b="0" i="0" dirty="0">
              <a:solidFill>
                <a:srgbClr val="333333"/>
              </a:solidFill>
              <a:effectLst/>
              <a:latin typeface="Times New Roman" panose="02020603050405020304" pitchFamily="18" charset="0"/>
              <a:cs typeface="Times New Roman" panose="02020603050405020304" pitchFamily="18" charset="0"/>
            </a:endParaRPr>
          </a:p>
          <a:p>
            <a:pPr algn="just"/>
            <a:r>
              <a:rPr lang="en-US" sz="4400" b="0" i="0" dirty="0">
                <a:solidFill>
                  <a:srgbClr val="333333"/>
                </a:solidFill>
                <a:effectLst/>
                <a:latin typeface="Times New Roman" panose="02020603050405020304" pitchFamily="18" charset="0"/>
                <a:cs typeface="Times New Roman" panose="02020603050405020304" pitchFamily="18" charset="0"/>
              </a:rPr>
              <a:t>	</a:t>
            </a:r>
            <a:r>
              <a:rPr lang="vi-VN" sz="4400" b="0" i="0" dirty="0">
                <a:solidFill>
                  <a:srgbClr val="333333"/>
                </a:solidFill>
                <a:effectLst/>
                <a:latin typeface="Times New Roman" panose="02020603050405020304" pitchFamily="18" charset="0"/>
                <a:cs typeface="Times New Roman" panose="02020603050405020304" pitchFamily="18" charset="0"/>
              </a:rPr>
              <a:t>Để biết chính xác được nhiệt độ của vật, người ta dùng cách đo.</a:t>
            </a:r>
            <a:endParaRPr lang="vi-VN" sz="4400" b="0" i="0" dirty="0">
              <a:solidFill>
                <a:srgbClr val="333333"/>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o nhiệt độ cho trẻ, làm thế nào cho chính xá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944" y="6849"/>
            <a:ext cx="12167055" cy="6890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o nhiệt độ nước bằng điện thoại? - Angk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2" y="30169"/>
            <a:ext cx="12180117" cy="68500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 phương pháp đo nhiệt độ chính x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5" y="26765"/>
            <a:ext cx="12180116" cy="68534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đo nhiệt độ chính xác cho b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45" y="3273"/>
            <a:ext cx="12180116" cy="68983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24943" y="47716"/>
            <a:ext cx="12167055" cy="6844789"/>
          </a:xfrm>
          <a:prstGeom prst="rect">
            <a:avLst/>
          </a:prstGeom>
        </p:spPr>
      </p:pic>
      <p:pic>
        <p:nvPicPr>
          <p:cNvPr id="8" name="Picture 10" descr="Đo nhiệt độ cho trẻ như nào cho đúng cá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45" y="-8842"/>
            <a:ext cx="12206243" cy="6866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circle(in)">
                                      <p:cBhvr>
                                        <p:cTn id="22" dur="2000"/>
                                        <p:tgtEl>
                                          <p:spTgt spid="103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hoc24.vn/source/V%E1%BA%ADt%20l%C3%AD%209/L%E1%BB%9Bp%206-%20Ch%C6%B0%C6%A1ng%202/c%C3%A1c%20lo%E1%BA%A1i%20nhi%E1%BB%87t%20k%E1%BA%BF.jpg"/>
          <p:cNvPicPr/>
          <p:nvPr/>
        </p:nvPicPr>
        <p:blipFill>
          <a:blip r:embed="rId1">
            <a:extLst>
              <a:ext uri="{28A0092B-C50C-407E-A947-70E740481C1C}">
                <a14:useLocalDpi xmlns:a14="http://schemas.microsoft.com/office/drawing/2010/main" val="0"/>
              </a:ext>
            </a:extLst>
          </a:blip>
          <a:srcRect/>
          <a:stretch>
            <a:fillRect/>
          </a:stretch>
        </p:blipFill>
        <p:spPr bwMode="auto">
          <a:xfrm>
            <a:off x="28790" y="21072"/>
            <a:ext cx="6254115" cy="6836927"/>
          </a:xfrm>
          <a:prstGeom prst="rect">
            <a:avLst/>
          </a:prstGeom>
          <a:noFill/>
          <a:ln>
            <a:noFill/>
          </a:ln>
        </p:spPr>
      </p:pic>
      <p:sp>
        <p:nvSpPr>
          <p:cNvPr id="5" name="Rectangle 4"/>
          <p:cNvSpPr/>
          <p:nvPr/>
        </p:nvSpPr>
        <p:spPr>
          <a:xfrm>
            <a:off x="6282905" y="9854"/>
            <a:ext cx="5885648" cy="5078313"/>
          </a:xfrm>
          <a:prstGeom prst="rect">
            <a:avLst/>
          </a:prstGeom>
        </p:spPr>
        <p:txBody>
          <a:bodyPr wrap="square">
            <a:spAutoFit/>
          </a:bodyPr>
          <a:lstStyle/>
          <a:p>
            <a:pPr algn="just">
              <a:spcAft>
                <a:spcPts val="750"/>
              </a:spcAft>
            </a:pP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5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đựng</a:t>
            </a:r>
            <a:r>
              <a:rPr lang="en-US" sz="5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5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lỏng</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ngân</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rượu</a:t>
            </a:r>
            <a:r>
              <a:rPr lang="en-US" sz="5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5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hoc24.vn/source/KHTN%206/Ch%C6%B0%C6%A1ng%202/nhi%E1%BB%87t%20k%E1%BA%BF.png"/>
          <p:cNvPicPr/>
          <p:nvPr/>
        </p:nvPicPr>
        <p:blipFill>
          <a:blip r:embed="rId1">
            <a:extLst>
              <a:ext uri="{28A0092B-C50C-407E-A947-70E740481C1C}">
                <a14:useLocalDpi xmlns:a14="http://schemas.microsoft.com/office/drawing/2010/main" val="0"/>
              </a:ext>
            </a:extLst>
          </a:blip>
          <a:srcRect/>
          <a:stretch>
            <a:fillRect/>
          </a:stretch>
        </p:blipFill>
        <p:spPr bwMode="auto">
          <a:xfrm>
            <a:off x="37315" y="13040"/>
            <a:ext cx="3114040" cy="3658628"/>
          </a:xfrm>
          <a:prstGeom prst="rect">
            <a:avLst/>
          </a:prstGeom>
          <a:noFill/>
          <a:ln>
            <a:noFill/>
          </a:ln>
        </p:spPr>
      </p:pic>
      <p:sp>
        <p:nvSpPr>
          <p:cNvPr id="5" name="Rectangle 4"/>
          <p:cNvSpPr/>
          <p:nvPr/>
        </p:nvSpPr>
        <p:spPr>
          <a:xfrm>
            <a:off x="3081392" y="8761"/>
            <a:ext cx="9110608" cy="1323439"/>
          </a:xfrm>
          <a:prstGeom prst="rect">
            <a:avLst/>
          </a:prstGeom>
        </p:spPr>
        <p:txBody>
          <a:bodyPr wrap="square">
            <a:spAutoFit/>
          </a:bodyPr>
          <a:lstStyle/>
          <a:p>
            <a:pPr algn="just">
              <a:spcAft>
                <a:spcPts val="750"/>
              </a:spcAft>
            </a:pP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lỏng</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nở</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nóng</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co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lạnh</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151356" y="1276260"/>
            <a:ext cx="9040644" cy="2190343"/>
          </a:xfrm>
          <a:prstGeom prst="rect">
            <a:avLst/>
          </a:prstGeom>
        </p:spPr>
        <p:txBody>
          <a:bodyPr wrap="square">
            <a:spAutoFit/>
          </a:bodyPr>
          <a:lstStyle/>
          <a:p>
            <a:pPr lvl="0" algn="just">
              <a:spcAft>
                <a:spcPts val="1000"/>
              </a:spcAft>
              <a:buSzPts val="1000"/>
              <a:tabLst>
                <a:tab pos="457200" algn="l"/>
              </a:tabLst>
            </a:pP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Nếu</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bầu</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xúc</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lỏng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nở</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lỏng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ống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sẽ</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dài</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ra.</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lvl="0">
              <a:spcAft>
                <a:spcPts val="1000"/>
              </a:spcAft>
              <a:buSzPts val="1000"/>
              <a:tabLst>
                <a:tab pos="457200" algn="l"/>
              </a:tabLst>
            </a:pP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Nếu</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bầu</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kế</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xúc</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lỏng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co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lỏng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ống</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sẽ</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ngắn</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3444" y="3567503"/>
            <a:ext cx="12168556" cy="3272691"/>
          </a:xfrm>
          <a:prstGeom prst="rect">
            <a:avLst/>
          </a:prstGeom>
        </p:spPr>
        <p:txBody>
          <a:bodyPr wrap="square">
            <a:spAutoFit/>
          </a:bodyPr>
          <a:lstStyle/>
          <a:p>
            <a:pPr>
              <a:spcAft>
                <a:spcPts val="750"/>
              </a:spcAft>
            </a:pP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vạch</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thang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750"/>
              </a:spcAft>
            </a:pP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thắt</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3008" y="-47198"/>
            <a:ext cx="12081165" cy="69223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0" rIns="0" bIns="88872" numCol="1" anchor="ctr" anchorCtr="0" compatLnSpc="1">
            <a:spAutoFit/>
          </a:bodyPr>
          <a:lstStyle/>
          <a:p>
            <a:pPr lvl="0" algn="just" eaLnBrk="0" fontAlgn="base" hangingPunct="0">
              <a:spcBef>
                <a:spcPct val="0"/>
              </a:spcBef>
              <a:spcAft>
                <a:spcPct val="0"/>
              </a:spcAft>
            </a:pPr>
            <a:r>
              <a:rPr lang="en-US" altLang="en-US" sz="5400" b="1"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5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Tiến</a:t>
            </a:r>
            <a:r>
              <a:rPr kumimoji="0" lang="en-US" altLang="en-US" sz="5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altLang="en-US" sz="5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đo</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endParaRPr lang="en-US" altLang="en-US" sz="5400" dirty="0">
              <a:solidFill>
                <a:srgbClr val="FF0000"/>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Bước</a:t>
            </a:r>
            <a:r>
              <a:rPr kumimoji="0" lang="en-US" altLang="en-US" sz="5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1</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Kiểm</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tra</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xem</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thủy</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ngân</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đã</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tút</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hết</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xuống</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bầu</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chưa</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nếu</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còn</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trên</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ống</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thì</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cầm</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vào</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phần</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thân</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nhiệt</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kế</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vẩy</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mạnh</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cho</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thủy</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ngân</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tụt</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hết</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xuống</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bầu</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endPar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Chú</a:t>
            </a:r>
            <a:r>
              <a:rPr kumimoji="0" lang="en-US" altLang="en-US" sz="5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ý</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Khi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vẩy</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tay</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cầm</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chặt</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nhiệt</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kế</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để</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khỏi</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vị</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văng</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ra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phải</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chú</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ý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không</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để</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nhiệt</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kế</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va</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đập</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vào</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các</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vật</a:t>
            </a:r>
            <a:r>
              <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54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khác</a:t>
            </a:r>
            <a:endParaRPr kumimoji="0" lang="en-US" altLang="en-US" sz="5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8715" y="-22501"/>
            <a:ext cx="12061371" cy="692238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3767" tIns="0" rIns="0" bIns="88872" numCol="1" anchor="ctr" anchorCtr="0" compatLnSpc="1">
            <a:spAutoFit/>
          </a:bodyPr>
          <a:lstStyle/>
          <a:p>
            <a:pPr lvl="0" algn="just" eaLnBrk="0" fontAlgn="base" hangingPunct="0">
              <a:spcBef>
                <a:spcPct val="0"/>
              </a:spcBef>
              <a:spcAft>
                <a:spcPct val="0"/>
              </a:spcAft>
            </a:pPr>
            <a:r>
              <a:rPr lang="en-US" altLang="en-US" sz="6000" b="1"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a:t>
            </a:r>
            <a:r>
              <a:rPr lang="en-US" altLang="en-US" sz="4800" b="1"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Bước</a:t>
            </a:r>
            <a:r>
              <a:rPr kumimoji="0" lang="en-US" altLang="en-US" sz="4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2</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Dùng</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bông</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y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tế</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lau</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sạch</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thân</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bầu</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nhiệt</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kế</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endPar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pP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Bước</a:t>
            </a:r>
            <a:r>
              <a:rPr kumimoji="0" lang="en-US" altLang="en-US" sz="4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3</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Dùng</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tay</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phải</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cầm</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thân</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nhiệt</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kế</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đặt</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bầu</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nhiệt</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kế</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vào</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nách</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trái</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kẹp</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cánh</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tay</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lại</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giữ</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nhiệt</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kế</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endPar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571500" marR="0" lvl="0" indent="-571500" algn="just" defTabSz="914400" rtl="0" eaLnBrk="0" fontAlgn="base" latinLnBrk="0" hangingPunct="0">
              <a:lnSpc>
                <a:spcPct val="100000"/>
              </a:lnSpc>
              <a:spcBef>
                <a:spcPct val="0"/>
              </a:spcBef>
              <a:spcAft>
                <a:spcPct val="0"/>
              </a:spcAft>
              <a:buClrTx/>
              <a:buSzTx/>
              <a:buFontTx/>
              <a:buChar char="-"/>
            </a:pPr>
            <a:r>
              <a:rPr kumimoji="0" lang="en-US" altLang="en-US" sz="4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Bước</a:t>
            </a:r>
            <a:r>
              <a:rPr kumimoji="0" lang="en-US" altLang="en-US" sz="4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4</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Sau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khoảng</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3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phút</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lấy</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nhiệt</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kế</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ra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đọc</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nhiệt</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độ</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endPar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571500" marR="0" lvl="0" indent="-571500" algn="just" defTabSz="914400" rtl="0" eaLnBrk="0" fontAlgn="base" latinLnBrk="0" hangingPunct="0">
              <a:lnSpc>
                <a:spcPct val="100000"/>
              </a:lnSpc>
              <a:spcBef>
                <a:spcPct val="0"/>
              </a:spcBef>
              <a:spcAft>
                <a:spcPct val="0"/>
              </a:spcAft>
              <a:buClrTx/>
              <a:buSzTx/>
              <a:buFontTx/>
              <a:buChar char="-"/>
            </a:pPr>
            <a:r>
              <a:rPr kumimoji="0" lang="en-US" altLang="en-US" sz="4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Chú</a:t>
            </a:r>
            <a:r>
              <a:rPr kumimoji="0" lang="en-US" altLang="en-US" sz="4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ý</a:t>
            </a:r>
            <a:r>
              <a:rPr kumimoji="0" lang="en-US" altLang="en-US" sz="480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en-US" sz="48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không</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cầm</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vào</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bầu</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nhiệt</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kế</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khi</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đọc</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nhiệt</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độ</a:t>
            </a:r>
            <a:r>
              <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endParaRPr kumimoji="0" lang="en-US" altLang="en-US" sz="4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8056" y="133038"/>
            <a:ext cx="12032341"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kumimoji="0" lang="en-US" altLang="en-US" sz="6000" b="0" i="0" u="none" strike="noStrike" cap="none" normalizeH="0" baseline="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Một</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nhược</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điểm</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nhiệt</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kế</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y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tế</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thủy</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ngân</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vỏ</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bằng</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thủy</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tinh</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nên</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dễ</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vỡ</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Khi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vỡ</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thủy</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ngân</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trong</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nhiệt</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kế</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một</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chất</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độc</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hải</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chảy</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ra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ngoài</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Do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vậy</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loại</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nhiệt</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kế</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y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tế</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loại</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hiện</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cũng</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đang</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dần</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được</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sử</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dụng</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phổ</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biến</a:t>
            </a:r>
            <a:r>
              <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6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hiệt kế y tế số"/>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020" y="0"/>
            <a:ext cx="1213998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26126"/>
            <a:ext cx="12191999" cy="6884126"/>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5814203" y="0"/>
            <a:ext cx="6377795" cy="6858000"/>
          </a:xfrm>
          <a:prstGeom prst="rect">
            <a:avLst/>
          </a:prstGeom>
        </p:spPr>
      </p:pic>
      <p:pic>
        <p:nvPicPr>
          <p:cNvPr id="8" name="Picture 7"/>
          <p:cNvPicPr>
            <a:picLocks noChangeAspect="1"/>
          </p:cNvPicPr>
          <p:nvPr/>
        </p:nvPicPr>
        <p:blipFill>
          <a:blip r:embed="rId2"/>
          <a:stretch>
            <a:fillRect/>
          </a:stretch>
        </p:blipFill>
        <p:spPr>
          <a:xfrm>
            <a:off x="-2" y="0"/>
            <a:ext cx="581420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hoc24.vn/source/KHTN%206/Ch%C6%B0%C6%A1ng%202/bltl_m1_s2_5-1d.png"/>
          <p:cNvPicPr/>
          <p:nvPr/>
        </p:nvPicPr>
        <p:blipFill>
          <a:blip r:embed="rId1">
            <a:extLst>
              <a:ext uri="{28A0092B-C50C-407E-A947-70E740481C1C}">
                <a14:useLocalDpi xmlns:a14="http://schemas.microsoft.com/office/drawing/2010/main" val="0"/>
              </a:ext>
            </a:extLst>
          </a:blip>
          <a:srcRect/>
          <a:stretch>
            <a:fillRect/>
          </a:stretch>
        </p:blipFill>
        <p:spPr bwMode="auto">
          <a:xfrm>
            <a:off x="0" y="3038168"/>
            <a:ext cx="12192000" cy="2787445"/>
          </a:xfrm>
          <a:prstGeom prst="rect">
            <a:avLst/>
          </a:prstGeom>
          <a:noFill/>
          <a:ln>
            <a:noFill/>
          </a:ln>
        </p:spPr>
      </p:pic>
      <p:sp>
        <p:nvSpPr>
          <p:cNvPr id="5" name="Rectangle 4"/>
          <p:cNvSpPr/>
          <p:nvPr/>
        </p:nvSpPr>
        <p:spPr>
          <a:xfrm>
            <a:off x="0" y="52916"/>
            <a:ext cx="12192000" cy="2585323"/>
          </a:xfrm>
          <a:prstGeom prst="rect">
            <a:avLst/>
          </a:prstGeom>
        </p:spPr>
        <p:txBody>
          <a:bodyPr wrap="square">
            <a:spAutoFit/>
          </a:bodyPr>
          <a:lstStyle/>
          <a:p>
            <a:pPr>
              <a:spcAft>
                <a:spcPts val="750"/>
              </a:spcAft>
            </a:pPr>
            <a:r>
              <a:rPr lang="en-US" sz="5400" dirty="0" err="1">
                <a:latin typeface="Times New Roman" panose="02020603050405020304" pitchFamily="18" charset="0"/>
                <a:ea typeface="Times New Roman" panose="02020603050405020304" pitchFamily="18" charset="0"/>
              </a:rPr>
              <a:t>Nhiệt</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kế</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dưới</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đây</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có</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giới</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hạn</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đo</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từ</a:t>
            </a:r>
            <a:r>
              <a:rPr lang="en-US" sz="5400" dirty="0">
                <a:latin typeface="Times New Roman" panose="02020603050405020304" pitchFamily="18" charset="0"/>
                <a:ea typeface="Times New Roman" panose="02020603050405020304" pitchFamily="18" charset="0"/>
              </a:rPr>
              <a:t>   </a:t>
            </a:r>
            <a:r>
              <a:rPr lang="vi-VN" sz="5400" dirty="0">
                <a:latin typeface="Times New Roman" panose="02020603050405020304" pitchFamily="18" charset="0"/>
                <a:ea typeface="Times New Roman" panose="02020603050405020304" pitchFamily="18" charset="0"/>
              </a:rPr>
              <a:t>   </a:t>
            </a:r>
            <a:r>
              <a:rPr lang="en-US" sz="5400" baseline="30000" dirty="0" err="1">
                <a:latin typeface="Times New Roman" panose="02020603050405020304" pitchFamily="18" charset="0"/>
                <a:ea typeface="Times New Roman" panose="02020603050405020304" pitchFamily="18" charset="0"/>
              </a:rPr>
              <a:t>o</a:t>
            </a:r>
            <a:r>
              <a:rPr lang="en-US" sz="5400" dirty="0" err="1">
                <a:latin typeface="Times New Roman" panose="02020603050405020304" pitchFamily="18" charset="0"/>
                <a:ea typeface="Times New Roman" panose="02020603050405020304" pitchFamily="18" charset="0"/>
              </a:rPr>
              <a:t>C</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đến</a:t>
            </a:r>
            <a:r>
              <a:rPr lang="en-US" sz="5400" dirty="0">
                <a:latin typeface="Times New Roman" panose="02020603050405020304" pitchFamily="18" charset="0"/>
                <a:ea typeface="Times New Roman" panose="02020603050405020304" pitchFamily="18" charset="0"/>
              </a:rPr>
              <a:t>   </a:t>
            </a:r>
            <a:r>
              <a:rPr lang="vi-VN" sz="5400" dirty="0">
                <a:latin typeface="Times New Roman" panose="02020603050405020304" pitchFamily="18" charset="0"/>
                <a:ea typeface="Times New Roman" panose="02020603050405020304" pitchFamily="18" charset="0"/>
              </a:rPr>
              <a:t>   </a:t>
            </a:r>
            <a:r>
              <a:rPr lang="en-US" sz="5400" baseline="30000" dirty="0" err="1">
                <a:latin typeface="Times New Roman" panose="02020603050405020304" pitchFamily="18" charset="0"/>
                <a:ea typeface="Times New Roman" panose="02020603050405020304" pitchFamily="18" charset="0"/>
              </a:rPr>
              <a:t>o</a:t>
            </a:r>
            <a:r>
              <a:rPr lang="en-US" sz="5400" dirty="0" err="1">
                <a:latin typeface="Times New Roman" panose="02020603050405020304" pitchFamily="18" charset="0"/>
                <a:ea typeface="Times New Roman" panose="02020603050405020304" pitchFamily="18" charset="0"/>
              </a:rPr>
              <a:t>C</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độ</a:t>
            </a:r>
            <a:r>
              <a:rPr lang="en-US" sz="5400" dirty="0">
                <a:latin typeface="Times New Roman" panose="02020603050405020304" pitchFamily="18" charset="0"/>
                <a:ea typeface="Times New Roman" panose="02020603050405020304" pitchFamily="18" charset="0"/>
              </a:rPr>
              <a:t> chia </a:t>
            </a:r>
            <a:r>
              <a:rPr lang="en-US" sz="5400" dirty="0" err="1">
                <a:latin typeface="Times New Roman" panose="02020603050405020304" pitchFamily="18" charset="0"/>
                <a:ea typeface="Times New Roman" panose="02020603050405020304" pitchFamily="18" charset="0"/>
              </a:rPr>
              <a:t>nhỏ</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nhất</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trên</a:t>
            </a:r>
            <a:r>
              <a:rPr lang="en-US" sz="5400" dirty="0">
                <a:latin typeface="Times New Roman" panose="02020603050405020304" pitchFamily="18" charset="0"/>
                <a:ea typeface="Times New Roman" panose="02020603050405020304" pitchFamily="18" charset="0"/>
              </a:rPr>
              <a:t> thang </a:t>
            </a:r>
            <a:r>
              <a:rPr lang="en-US" sz="5400" dirty="0" err="1">
                <a:latin typeface="Times New Roman" panose="02020603050405020304" pitchFamily="18" charset="0"/>
                <a:ea typeface="Times New Roman" panose="02020603050405020304" pitchFamily="18" charset="0"/>
              </a:rPr>
              <a:t>đo</a:t>
            </a:r>
            <a:r>
              <a:rPr lang="en-US" sz="5400" dirty="0">
                <a:latin typeface="Times New Roman" panose="02020603050405020304" pitchFamily="18" charset="0"/>
                <a:ea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rPr>
              <a:t>là</a:t>
            </a:r>
            <a:r>
              <a:rPr lang="en-US" sz="5400" dirty="0">
                <a:latin typeface="Times New Roman" panose="02020603050405020304" pitchFamily="18" charset="0"/>
                <a:ea typeface="Times New Roman" panose="02020603050405020304" pitchFamily="18" charset="0"/>
              </a:rPr>
              <a:t>   </a:t>
            </a:r>
            <a:r>
              <a:rPr lang="vi-VN" sz="5400" dirty="0">
                <a:latin typeface="Times New Roman" panose="02020603050405020304" pitchFamily="18" charset="0"/>
                <a:ea typeface="Times New Roman" panose="02020603050405020304" pitchFamily="18" charset="0"/>
              </a:rPr>
              <a:t>   </a:t>
            </a:r>
            <a:r>
              <a:rPr lang="en-US" sz="5400" baseline="30000" dirty="0" err="1">
                <a:latin typeface="Times New Roman" panose="02020603050405020304" pitchFamily="18" charset="0"/>
                <a:ea typeface="Times New Roman" panose="02020603050405020304" pitchFamily="18" charset="0"/>
              </a:rPr>
              <a:t>o</a:t>
            </a:r>
            <a:r>
              <a:rPr lang="en-US" sz="5400" dirty="0" err="1">
                <a:latin typeface="Times New Roman" panose="02020603050405020304" pitchFamily="18" charset="0"/>
                <a:ea typeface="Times New Roman" panose="02020603050405020304" pitchFamily="18" charset="0"/>
              </a:rPr>
              <a:t>C.</a:t>
            </a:r>
            <a:endParaRPr lang="en-US" sz="5400" dirty="0">
              <a:latin typeface="Times New Roman" panose="02020603050405020304" pitchFamily="18" charset="0"/>
              <a:ea typeface="Times New Roman" panose="02020603050405020304" pitchFamily="18" charset="0"/>
            </a:endParaRPr>
          </a:p>
        </p:txBody>
      </p:sp>
      <p:sp>
        <p:nvSpPr>
          <p:cNvPr id="6" name="Decagon 5"/>
          <p:cNvSpPr/>
          <p:nvPr/>
        </p:nvSpPr>
        <p:spPr>
          <a:xfrm>
            <a:off x="9919766" y="176978"/>
            <a:ext cx="940525" cy="851619"/>
          </a:xfrm>
          <a:prstGeom prst="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mj-lt"/>
              </a:rPr>
              <a:t>30</a:t>
            </a:r>
            <a:endParaRPr lang="en-US" sz="3600" dirty="0">
              <a:latin typeface="+mj-lt"/>
            </a:endParaRPr>
          </a:p>
        </p:txBody>
      </p:sp>
      <p:sp>
        <p:nvSpPr>
          <p:cNvPr id="7" name="Decagon 6"/>
          <p:cNvSpPr/>
          <p:nvPr/>
        </p:nvSpPr>
        <p:spPr>
          <a:xfrm>
            <a:off x="1119895" y="934068"/>
            <a:ext cx="940525" cy="822117"/>
          </a:xfrm>
          <a:prstGeom prst="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mj-lt"/>
              </a:rPr>
              <a:t>40</a:t>
            </a:r>
            <a:endParaRPr lang="en-US" sz="3600" dirty="0">
              <a:latin typeface="+mj-lt"/>
            </a:endParaRPr>
          </a:p>
        </p:txBody>
      </p:sp>
      <p:sp>
        <p:nvSpPr>
          <p:cNvPr id="8" name="Decagon 7"/>
          <p:cNvSpPr/>
          <p:nvPr/>
        </p:nvSpPr>
        <p:spPr>
          <a:xfrm>
            <a:off x="652867" y="1809130"/>
            <a:ext cx="940525" cy="801329"/>
          </a:xfrm>
          <a:prstGeom prst="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0.5</a:t>
            </a:r>
            <a:endParaRPr lang="en-US" sz="3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783782" y="2219486"/>
            <a:ext cx="2076509"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7</a:t>
            </a:r>
            <a:r>
              <a:rPr lang="vi-VN" sz="4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o Nhiệt độ nước">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296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hoc24.vn/source/KHTN%206/Ch%C6%B0%C6%A1ng%202/bltl_m1_s2_5-1e.pn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18310" y="0"/>
            <a:ext cx="5163861" cy="6961239"/>
          </a:xfrm>
          <a:prstGeom prst="rect">
            <a:avLst/>
          </a:prstGeom>
          <a:noFill/>
          <a:ln>
            <a:noFill/>
          </a:ln>
        </p:spPr>
      </p:pic>
      <p:sp>
        <p:nvSpPr>
          <p:cNvPr id="6" name="TextBox 5"/>
          <p:cNvSpPr txBox="1"/>
          <p:nvPr/>
        </p:nvSpPr>
        <p:spPr>
          <a:xfrm>
            <a:off x="0" y="566998"/>
            <a:ext cx="7018310" cy="563231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6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6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chỉ của nhiệt kế bên là bao nhiêu </a:t>
            </a:r>
            <a:r>
              <a:rPr lang="vi-VN" sz="6000" dirty="0">
                <a:latin typeface="Times New Roman" panose="02020603050405020304" pitchFamily="18" charset="0"/>
                <a:cs typeface="Times New Roman" panose="02020603050405020304" pitchFamily="18" charset="0"/>
              </a:rPr>
              <a:t>? </a:t>
            </a:r>
            <a:endParaRPr lang="vi-VN" sz="6000" dirty="0">
              <a:latin typeface="Times New Roman" panose="02020603050405020304" pitchFamily="18" charset="0"/>
              <a:cs typeface="Times New Roman" panose="02020603050405020304" pitchFamily="18" charset="0"/>
            </a:endParaRPr>
          </a:p>
          <a:p>
            <a:pPr marL="742950" indent="-742950">
              <a:buAutoNum type="alphaLcPeriod"/>
            </a:pPr>
            <a:r>
              <a:rPr lang="vi-VN" sz="6000" dirty="0">
                <a:latin typeface="Times New Roman" panose="02020603050405020304" pitchFamily="18" charset="0"/>
                <a:cs typeface="Times New Roman" panose="02020603050405020304" pitchFamily="18" charset="0"/>
              </a:rPr>
              <a:t>16</a:t>
            </a:r>
            <a:r>
              <a:rPr lang="en-US" sz="6000" baseline="30000" dirty="0">
                <a:latin typeface="Times New Roman" panose="02020603050405020304" pitchFamily="18" charset="0"/>
                <a:ea typeface="Times New Roman" panose="02020603050405020304" pitchFamily="18" charset="0"/>
              </a:rPr>
              <a:t> </a:t>
            </a:r>
            <a:r>
              <a:rPr lang="en-US" sz="6000" baseline="30000" dirty="0" err="1">
                <a:latin typeface="Times New Roman" panose="02020603050405020304" pitchFamily="18" charset="0"/>
                <a:ea typeface="Times New Roman" panose="02020603050405020304" pitchFamily="18" charset="0"/>
              </a:rPr>
              <a:t>o</a:t>
            </a:r>
            <a:r>
              <a:rPr lang="en-US" sz="6000" dirty="0" err="1">
                <a:latin typeface="Times New Roman" panose="02020603050405020304" pitchFamily="18" charset="0"/>
                <a:ea typeface="Times New Roman" panose="02020603050405020304" pitchFamily="18" charset="0"/>
              </a:rPr>
              <a:t>C</a:t>
            </a:r>
            <a:endParaRPr lang="vi-VN" sz="6000" dirty="0">
              <a:latin typeface="Times New Roman" panose="02020603050405020304" pitchFamily="18" charset="0"/>
              <a:cs typeface="Times New Roman" panose="02020603050405020304" pitchFamily="18" charset="0"/>
            </a:endParaRPr>
          </a:p>
          <a:p>
            <a:pPr marL="742950" indent="-742950">
              <a:buAutoNum type="alphaLcPeriod"/>
            </a:pPr>
            <a:r>
              <a:rPr lang="vi-VN" sz="6000" dirty="0">
                <a:latin typeface="Times New Roman" panose="02020603050405020304" pitchFamily="18" charset="0"/>
                <a:cs typeface="Times New Roman" panose="02020603050405020304" pitchFamily="18" charset="0"/>
              </a:rPr>
              <a:t>10</a:t>
            </a:r>
            <a:r>
              <a:rPr lang="en-US" sz="6000" baseline="30000" dirty="0">
                <a:latin typeface="Times New Roman" panose="02020603050405020304" pitchFamily="18" charset="0"/>
                <a:ea typeface="Times New Roman" panose="02020603050405020304" pitchFamily="18" charset="0"/>
              </a:rPr>
              <a:t> </a:t>
            </a:r>
            <a:r>
              <a:rPr lang="en-US" sz="6000" baseline="30000" dirty="0" err="1">
                <a:latin typeface="Times New Roman" panose="02020603050405020304" pitchFamily="18" charset="0"/>
                <a:ea typeface="Times New Roman" panose="02020603050405020304" pitchFamily="18" charset="0"/>
              </a:rPr>
              <a:t>o</a:t>
            </a:r>
            <a:r>
              <a:rPr lang="en-US" sz="6000" dirty="0" err="1">
                <a:latin typeface="Times New Roman" panose="02020603050405020304" pitchFamily="18" charset="0"/>
                <a:ea typeface="Times New Roman" panose="02020603050405020304" pitchFamily="18" charset="0"/>
              </a:rPr>
              <a:t>C</a:t>
            </a:r>
            <a:endParaRPr lang="vi-VN" sz="6000" dirty="0">
              <a:latin typeface="Times New Roman" panose="02020603050405020304" pitchFamily="18" charset="0"/>
              <a:cs typeface="Times New Roman" panose="02020603050405020304" pitchFamily="18" charset="0"/>
            </a:endParaRPr>
          </a:p>
          <a:p>
            <a:pPr marL="742950" indent="-742950">
              <a:buAutoNum type="alphaLcPeriod"/>
            </a:pPr>
            <a:r>
              <a:rPr lang="vi-VN" sz="6000" dirty="0">
                <a:latin typeface="Times New Roman" panose="02020603050405020304" pitchFamily="18" charset="0"/>
                <a:cs typeface="Times New Roman" panose="02020603050405020304" pitchFamily="18" charset="0"/>
              </a:rPr>
              <a:t>20</a:t>
            </a:r>
            <a:r>
              <a:rPr lang="en-US" sz="6000" baseline="30000" dirty="0">
                <a:latin typeface="Times New Roman" panose="02020603050405020304" pitchFamily="18" charset="0"/>
                <a:ea typeface="Times New Roman" panose="02020603050405020304" pitchFamily="18" charset="0"/>
              </a:rPr>
              <a:t> </a:t>
            </a:r>
            <a:r>
              <a:rPr lang="en-US" sz="6000" baseline="30000" dirty="0" err="1">
                <a:latin typeface="Times New Roman" panose="02020603050405020304" pitchFamily="18" charset="0"/>
                <a:ea typeface="Times New Roman" panose="02020603050405020304" pitchFamily="18" charset="0"/>
              </a:rPr>
              <a:t>o</a:t>
            </a:r>
            <a:r>
              <a:rPr lang="en-US" sz="6000" dirty="0" err="1">
                <a:latin typeface="Times New Roman" panose="02020603050405020304" pitchFamily="18" charset="0"/>
                <a:ea typeface="Times New Roman" panose="02020603050405020304" pitchFamily="18" charset="0"/>
              </a:rPr>
              <a:t>C</a:t>
            </a:r>
            <a:endParaRPr lang="vi-VN" sz="6000" dirty="0">
              <a:latin typeface="Times New Roman" panose="02020603050405020304" pitchFamily="18" charset="0"/>
              <a:cs typeface="Times New Roman" panose="02020603050405020304" pitchFamily="18" charset="0"/>
            </a:endParaRPr>
          </a:p>
          <a:p>
            <a:pPr marL="742950" indent="-742950">
              <a:buAutoNum type="alphaLcPeriod"/>
            </a:pPr>
            <a:r>
              <a:rPr lang="vi-VN" sz="6000" dirty="0">
                <a:latin typeface="Times New Roman" panose="02020603050405020304" pitchFamily="18" charset="0"/>
                <a:cs typeface="Times New Roman" panose="02020603050405020304" pitchFamily="18" charset="0"/>
              </a:rPr>
              <a:t>13</a:t>
            </a:r>
            <a:r>
              <a:rPr lang="en-US" sz="6000" baseline="30000" dirty="0">
                <a:latin typeface="Times New Roman" panose="02020603050405020304" pitchFamily="18" charset="0"/>
                <a:ea typeface="Times New Roman" panose="02020603050405020304" pitchFamily="18" charset="0"/>
              </a:rPr>
              <a:t> </a:t>
            </a:r>
            <a:r>
              <a:rPr lang="en-US" sz="6000" baseline="30000" dirty="0" err="1">
                <a:latin typeface="Times New Roman" panose="02020603050405020304" pitchFamily="18" charset="0"/>
                <a:ea typeface="Times New Roman" panose="02020603050405020304" pitchFamily="18" charset="0"/>
              </a:rPr>
              <a:t>o</a:t>
            </a:r>
            <a:r>
              <a:rPr lang="en-US" sz="6000" dirty="0" err="1">
                <a:latin typeface="Times New Roman" panose="02020603050405020304" pitchFamily="18" charset="0"/>
                <a:ea typeface="Times New Roman" panose="02020603050405020304" pitchFamily="18" charset="0"/>
              </a:rPr>
              <a:t>C</a:t>
            </a:r>
            <a:endParaRPr lang="vi-VN" sz="6000" dirty="0">
              <a:latin typeface="Times New Roman" panose="02020603050405020304" pitchFamily="18" charset="0"/>
              <a:cs typeface="Times New Roman" panose="02020603050405020304" pitchFamily="18" charset="0"/>
            </a:endParaRPr>
          </a:p>
        </p:txBody>
      </p:sp>
      <p:sp>
        <p:nvSpPr>
          <p:cNvPr id="7" name="Oval 6"/>
          <p:cNvSpPr/>
          <p:nvPr/>
        </p:nvSpPr>
        <p:spPr>
          <a:xfrm>
            <a:off x="0" y="2667117"/>
            <a:ext cx="693174" cy="545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018310" y="-7305"/>
            <a:ext cx="2076509"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8</a:t>
            </a:r>
            <a:r>
              <a:rPr lang="vi-VN" sz="4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4908" y="65446"/>
            <a:ext cx="12177092" cy="6792553"/>
          </a:xfrm>
          <a:prstGeom prst="rect">
            <a:avLst/>
          </a:prstGeom>
        </p:spPr>
      </p:pic>
      <p:sp>
        <p:nvSpPr>
          <p:cNvPr id="3" name="Decagon 2"/>
          <p:cNvSpPr/>
          <p:nvPr/>
        </p:nvSpPr>
        <p:spPr>
          <a:xfrm>
            <a:off x="4689513" y="4178949"/>
            <a:ext cx="693175" cy="899652"/>
          </a:xfrm>
          <a:prstGeom prst="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latin typeface="+mj-lt"/>
              </a:rPr>
              <a:t>35</a:t>
            </a:r>
            <a:endParaRPr lang="en-US" sz="2000" dirty="0">
              <a:latin typeface="+mj-lt"/>
            </a:endParaRPr>
          </a:p>
        </p:txBody>
      </p:sp>
      <p:sp>
        <p:nvSpPr>
          <p:cNvPr id="4" name="Decagon 3"/>
          <p:cNvSpPr/>
          <p:nvPr/>
        </p:nvSpPr>
        <p:spPr>
          <a:xfrm>
            <a:off x="4650657" y="5093115"/>
            <a:ext cx="693175" cy="899652"/>
          </a:xfrm>
          <a:prstGeom prst="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latin typeface="+mj-lt"/>
              </a:rPr>
              <a:t>0.1</a:t>
            </a:r>
            <a:endParaRPr lang="en-US" sz="2000" dirty="0">
              <a:latin typeface="+mj-lt"/>
            </a:endParaRPr>
          </a:p>
        </p:txBody>
      </p:sp>
      <p:sp>
        <p:nvSpPr>
          <p:cNvPr id="5" name="Decagon 4"/>
          <p:cNvSpPr/>
          <p:nvPr/>
        </p:nvSpPr>
        <p:spPr>
          <a:xfrm>
            <a:off x="6056663" y="4242623"/>
            <a:ext cx="693175" cy="899652"/>
          </a:xfrm>
          <a:prstGeom prst="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latin typeface="+mj-lt"/>
              </a:rPr>
              <a:t>42</a:t>
            </a:r>
            <a:endParaRPr lang="en-US" sz="2000" dirty="0">
              <a:latin typeface="+mj-lt"/>
            </a:endParaRPr>
          </a:p>
        </p:txBody>
      </p:sp>
      <p:sp>
        <p:nvSpPr>
          <p:cNvPr id="6" name="Decagon 5"/>
          <p:cNvSpPr/>
          <p:nvPr/>
        </p:nvSpPr>
        <p:spPr>
          <a:xfrm>
            <a:off x="5810863" y="6002599"/>
            <a:ext cx="693175" cy="899652"/>
          </a:xfrm>
          <a:prstGeom prst="dec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42</a:t>
            </a:r>
            <a:endParaRPr lang="en-US" sz="2800" dirty="0">
              <a:latin typeface="+mj-lt"/>
            </a:endParaRPr>
          </a:p>
        </p:txBody>
      </p:sp>
      <p:sp>
        <p:nvSpPr>
          <p:cNvPr id="7" name="TextBox 6"/>
          <p:cNvSpPr txBox="1"/>
          <p:nvPr/>
        </p:nvSpPr>
        <p:spPr>
          <a:xfrm>
            <a:off x="7018310" y="48115"/>
            <a:ext cx="2076509"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9</a:t>
            </a:r>
            <a:r>
              <a:rPr lang="vi-VN" sz="4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448580"/>
            <a:ext cx="12191999" cy="5522731"/>
          </a:xfrm>
          <a:prstGeom prst="rect">
            <a:avLst/>
          </a:prstGeom>
        </p:spPr>
      </p:pic>
      <p:sp>
        <p:nvSpPr>
          <p:cNvPr id="4" name="TextBox 3"/>
          <p:cNvSpPr txBox="1"/>
          <p:nvPr/>
        </p:nvSpPr>
        <p:spPr>
          <a:xfrm>
            <a:off x="22557" y="1963775"/>
            <a:ext cx="509454"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latin typeface="Times New Roman" panose="02020603050405020304" pitchFamily="18" charset="0"/>
                <a:cs typeface="Times New Roman" panose="02020603050405020304" pitchFamily="18" charset="0"/>
              </a:rPr>
              <a:t>1</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764" y="3278383"/>
            <a:ext cx="548641"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latin typeface="Times New Roman" panose="02020603050405020304" pitchFamily="18" charset="0"/>
                <a:cs typeface="Times New Roman" panose="02020603050405020304" pitchFamily="18" charset="0"/>
              </a:rPr>
              <a:t>2</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3054" y="4589018"/>
            <a:ext cx="548641"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latin typeface="Times New Roman" panose="02020603050405020304" pitchFamily="18" charset="0"/>
                <a:cs typeface="Times New Roman" panose="02020603050405020304" pitchFamily="18" charset="0"/>
              </a:rPr>
              <a:t>3</a:t>
            </a:r>
            <a:endParaRPr lang="en-US" sz="4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387673" y="3253438"/>
            <a:ext cx="548641"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latin typeface="Times New Roman" panose="02020603050405020304" pitchFamily="18" charset="0"/>
                <a:cs typeface="Times New Roman" panose="02020603050405020304" pitchFamily="18" charset="0"/>
              </a:rPr>
              <a:t>b</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1343326" y="1987925"/>
            <a:ext cx="548641"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latin typeface="Times New Roman" panose="02020603050405020304" pitchFamily="18" charset="0"/>
                <a:cs typeface="Times New Roman" panose="02020603050405020304" pitchFamily="18" charset="0"/>
              </a:rPr>
              <a:t>a</a:t>
            </a:r>
            <a:endParaRPr lang="en-US" sz="4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1448234" y="4647606"/>
            <a:ext cx="548641" cy="76944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400" dirty="0">
                <a:latin typeface="Times New Roman" panose="02020603050405020304" pitchFamily="18" charset="0"/>
                <a:cs typeface="Times New Roman" panose="02020603050405020304" pitchFamily="18" charset="0"/>
              </a:rPr>
              <a:t>c</a:t>
            </a:r>
            <a:endParaRPr lang="en-US" sz="44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0" y="27711"/>
            <a:ext cx="12191999" cy="7051964"/>
          </a:xfrm>
          <a:prstGeom prst="rect">
            <a:avLst/>
          </a:prstGeom>
        </p:spPr>
      </p:pic>
      <p:sp>
        <p:nvSpPr>
          <p:cNvPr id="14" name="TextBox 13"/>
          <p:cNvSpPr txBox="1"/>
          <p:nvPr/>
        </p:nvSpPr>
        <p:spPr>
          <a:xfrm>
            <a:off x="83130" y="2274272"/>
            <a:ext cx="509454"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dirty="0">
                <a:latin typeface="Times New Roman" panose="02020603050405020304" pitchFamily="18" charset="0"/>
                <a:cs typeface="Times New Roman" panose="02020603050405020304" pitchFamily="18" charset="0"/>
              </a:rPr>
              <a:t>1</a:t>
            </a:r>
            <a:endParaRPr lang="en-US" sz="5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2357" y="3664775"/>
            <a:ext cx="509454"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dirty="0">
                <a:latin typeface="Times New Roman" panose="02020603050405020304" pitchFamily="18" charset="0"/>
                <a:cs typeface="Times New Roman" panose="02020603050405020304" pitchFamily="18" charset="0"/>
              </a:rPr>
              <a:t>2</a:t>
            </a:r>
            <a:endParaRPr lang="en-US" sz="5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69661" y="5135154"/>
            <a:ext cx="509454"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dirty="0">
                <a:latin typeface="Times New Roman" panose="02020603050405020304" pitchFamily="18" charset="0"/>
                <a:cs typeface="Times New Roman" panose="02020603050405020304" pitchFamily="18" charset="0"/>
              </a:rPr>
              <a:t>3</a:t>
            </a:r>
            <a:endParaRPr lang="en-US" sz="5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11463483" y="2265455"/>
            <a:ext cx="518142"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dirty="0">
                <a:latin typeface="Times New Roman" panose="02020603050405020304" pitchFamily="18" charset="0"/>
                <a:cs typeface="Times New Roman" panose="02020603050405020304" pitchFamily="18" charset="0"/>
              </a:rPr>
              <a:t>c</a:t>
            </a:r>
            <a:endParaRPr lang="en-US" sz="54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1470413" y="3665999"/>
            <a:ext cx="518142"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dirty="0">
                <a:latin typeface="Times New Roman" panose="02020603050405020304" pitchFamily="18" charset="0"/>
                <a:cs typeface="Times New Roman" panose="02020603050405020304" pitchFamily="18" charset="0"/>
              </a:rPr>
              <a:t>a</a:t>
            </a:r>
            <a:endParaRPr lang="en-US" sz="5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1463483" y="5117476"/>
            <a:ext cx="518142"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dirty="0">
                <a:latin typeface="Times New Roman" panose="02020603050405020304" pitchFamily="18" charset="0"/>
                <a:cs typeface="Times New Roman" panose="02020603050405020304" pitchFamily="18" charset="0"/>
              </a:rPr>
              <a:t>b</a:t>
            </a:r>
            <a:endParaRPr lang="en-US" sz="5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7018310" y="20405"/>
            <a:ext cx="2333508"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4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circle(in)">
                                      <p:cBhvr>
                                        <p:cTn id="44" dur="2000"/>
                                        <p:tgtEl>
                                          <p:spTgt spid="18"/>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ircle(in)">
                                      <p:cBhvr>
                                        <p:cTn id="47" dur="2000"/>
                                        <p:tgtEl>
                                          <p:spTgt spid="16"/>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1" grpId="0" animBg="1"/>
      <p:bldP spid="14" grpId="0" animBg="1"/>
      <p:bldP spid="15" grpId="0" animBg="1"/>
      <p:bldP spid="16" grpId="0" animBg="1"/>
      <p:bldP spid="17" grpId="0" animBg="1"/>
      <p:bldP spid="18"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754" y="333421"/>
            <a:ext cx="12085986" cy="6258123"/>
          </a:xfrm>
          <a:prstGeom prst="rect">
            <a:avLst/>
          </a:prstGeom>
        </p:spPr>
        <p:txBody>
          <a:bodyPr wrap="square">
            <a:spAutoFit/>
          </a:bodyPr>
          <a:lstStyle/>
          <a:p>
            <a:pPr>
              <a:spcAft>
                <a:spcPts val="750"/>
              </a:spcAft>
            </a:pP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Sắp</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xếp</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đo</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nhiệt</a:t>
            </a:r>
            <a:endParaRPr lang="vi-VN"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750"/>
              </a:spcAft>
            </a:pP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342900" marR="47625" lvl="0" indent="-342900">
              <a:spcBef>
                <a:spcPts val="375"/>
              </a:spcBef>
              <a:spcAft>
                <a:spcPts val="750"/>
              </a:spcAft>
              <a:buSzPts val="1000"/>
              <a:buFont typeface="Symbol" panose="05050102010706020507" pitchFamily="18" charset="2"/>
              <a:buChar char=""/>
              <a:tabLst>
                <a:tab pos="457200" algn="l"/>
              </a:tabLst>
            </a:pP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lau</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sạch</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342900" marR="47625" lvl="0" indent="-342900">
              <a:spcBef>
                <a:spcPts val="375"/>
              </a:spcBef>
              <a:spcAft>
                <a:spcPts val="750"/>
              </a:spcAft>
              <a:buSzPts val="1000"/>
              <a:buFont typeface="Symbol" panose="05050102010706020507" pitchFamily="18" charset="2"/>
              <a:buChar char=""/>
              <a:tabLst>
                <a:tab pos="457200" algn="l"/>
              </a:tabLst>
            </a:pP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nách</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342900" marR="47625" lvl="0" indent="-342900">
              <a:spcBef>
                <a:spcPts val="375"/>
              </a:spcBef>
              <a:spcAft>
                <a:spcPts val="750"/>
              </a:spcAft>
              <a:buSzPts val="1000"/>
              <a:buFont typeface="Symbol" panose="05050102010706020507" pitchFamily="18" charset="2"/>
              <a:buChar char=""/>
              <a:tabLst>
                <a:tab pos="457200" algn="l"/>
              </a:tabLst>
            </a:pP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Kiểm</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tra</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ngân</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tút</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endParaRPr>
          </a:p>
          <a:p>
            <a:pPr marR="47625" lvl="0">
              <a:spcBef>
                <a:spcPts val="375"/>
              </a:spcBef>
              <a:spcAft>
                <a:spcPts val="750"/>
              </a:spcAft>
              <a:buSzPts val="1000"/>
              <a:tabLst>
                <a:tab pos="457200" algn="l"/>
              </a:tabLst>
            </a:pP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cầm</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vẩy</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endParaRPr>
          </a:p>
          <a:p>
            <a:pPr marR="47625" lvl="0">
              <a:spcBef>
                <a:spcPts val="375"/>
              </a:spcBef>
              <a:spcAft>
                <a:spcPts val="750"/>
              </a:spcAft>
              <a:buSzPts val="1000"/>
              <a:tabLst>
                <a:tab pos="457200" algn="l"/>
              </a:tabLst>
            </a:pP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ngân</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tụt</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342900" marR="47625" lvl="0" indent="-342900">
              <a:spcBef>
                <a:spcPts val="375"/>
              </a:spcBef>
              <a:spcAft>
                <a:spcPts val="750"/>
              </a:spcAft>
              <a:buSzPts val="1000"/>
              <a:buFont typeface="Symbol" panose="05050102010706020507" pitchFamily="18" charset="2"/>
              <a:buChar char=""/>
              <a:tabLst>
                <a:tab pos="457200" algn="l"/>
              </a:tabLst>
            </a:pP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cầm</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nách</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endParaRPr>
          </a:p>
          <a:p>
            <a:pPr marR="47625" lvl="0">
              <a:spcBef>
                <a:spcPts val="375"/>
              </a:spcBef>
              <a:spcAft>
                <a:spcPts val="750"/>
              </a:spcAft>
              <a:buSzPts val="1000"/>
              <a:tabLst>
                <a:tab pos="457200" algn="l"/>
              </a:tabLst>
            </a:pP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kẹp</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6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9573491" y="1128768"/>
            <a:ext cx="2552249"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a:t>
            </a:r>
            <a:r>
              <a:rPr lang="vi-VN" sz="4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latin typeface="Times New Roman" panose="02020603050405020304" pitchFamily="18" charset="0"/>
                <a:ea typeface="Calibri" panose="020F0502020204030204" pitchFamily="34" charset="0"/>
                <a:cs typeface="Times New Roman" panose="02020603050405020304" pitchFamily="18" charset="0"/>
              </a:rPr>
              <a:t> </a:t>
            </a:r>
            <a:endParaRPr lang="en-US" sz="4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59"/>
            <a:ext cx="12192000" cy="6124754"/>
          </a:xfrm>
          <a:prstGeom prst="rect">
            <a:avLst/>
          </a:prstGeom>
        </p:spPr>
        <p:txBody>
          <a:bodyPr wrap="square">
            <a:spAutoFit/>
          </a:bodyPr>
          <a:lstStyle/>
          <a:p>
            <a:pPr marR="47625" lvl="0" algn="just">
              <a:spcBef>
                <a:spcPts val="375"/>
              </a:spcBef>
              <a:spcAft>
                <a:spcPts val="750"/>
              </a:spcAft>
              <a:buSzPts val="1000"/>
              <a:tabLst>
                <a:tab pos="457200" algn="l"/>
              </a:tabLst>
            </a:pP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Kiểm</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tra</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ngân</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tút</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nếu</a:t>
            </a:r>
            <a:r>
              <a:rPr lang="vi-VN"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ống</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cầm</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vẩy</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endParaRPr>
          </a:p>
          <a:p>
            <a:pPr marR="47625" lvl="0" algn="just">
              <a:spcBef>
                <a:spcPts val="375"/>
              </a:spcBef>
              <a:spcAft>
                <a:spcPts val="750"/>
              </a:spcAft>
              <a:buSzPts val="1000"/>
              <a:tabLst>
                <a:tab pos="457200" algn="l"/>
              </a:tabLst>
            </a:pP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ngân</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tụt</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342900" marR="47625" lvl="0" indent="-342900" algn="just">
              <a:spcBef>
                <a:spcPts val="375"/>
              </a:spcBef>
              <a:spcAft>
                <a:spcPts val="750"/>
              </a:spcAft>
              <a:buSzPts val="1000"/>
              <a:buFont typeface="Symbol" panose="05050102010706020507" pitchFamily="18" charset="2"/>
              <a:buChar char=""/>
              <a:tabLst>
                <a:tab pos="457200" algn="l"/>
              </a:tabLst>
            </a:pP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lau</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sạch</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342900" marR="47625" lvl="0" indent="-342900" algn="just">
              <a:spcBef>
                <a:spcPts val="375"/>
              </a:spcBef>
              <a:spcAft>
                <a:spcPts val="750"/>
              </a:spcAft>
              <a:buSzPts val="1000"/>
              <a:buFont typeface="Symbol" panose="05050102010706020507" pitchFamily="18" charset="2"/>
              <a:buChar char=""/>
              <a:tabLst>
                <a:tab pos="457200" algn="l"/>
              </a:tabLst>
            </a:pP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cầm</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bầu</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nách</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kẹp</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342900" marR="47625" lvl="0" indent="-342900" algn="just">
              <a:spcBef>
                <a:spcPts val="375"/>
              </a:spcBef>
              <a:spcAft>
                <a:spcPts val="750"/>
              </a:spcAft>
              <a:buSzPts val="1000"/>
              <a:buFont typeface="Symbol" panose="05050102010706020507" pitchFamily="18" charset="2"/>
              <a:buChar char=""/>
              <a:tabLst>
                <a:tab pos="457200" algn="l"/>
              </a:tabLst>
            </a:pP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nách</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srgbClr val="45454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565" y="25424"/>
            <a:ext cx="12095018" cy="2410083"/>
          </a:xfrm>
          <a:prstGeom prst="rect">
            <a:avLst/>
          </a:prstGeom>
        </p:spPr>
        <p:txBody>
          <a:bodyPr wrap="square">
            <a:spAutoFit/>
          </a:bodyPr>
          <a:lstStyle/>
          <a:p>
            <a:pPr>
              <a:lnSpc>
                <a:spcPct val="107000"/>
              </a:lnSpc>
              <a:spcAft>
                <a:spcPts val="800"/>
              </a:spcAft>
            </a:pP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12</a:t>
            </a:r>
            <a:r>
              <a:rPr lang="vi-VN" sz="4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srgbClr val="333333"/>
                </a:solidFill>
                <a:latin typeface="Times New Roman" panose="02020603050405020304" pitchFamily="18" charset="0"/>
                <a:ea typeface="Times New Roman" panose="02020603050405020304" pitchFamily="18" charset="0"/>
              </a:rPr>
              <a:t>Nhiệt kế dưới đây có giới hạn đo từ    </a:t>
            </a:r>
            <a:r>
              <a:rPr lang="en-US" sz="4800" dirty="0">
                <a:solidFill>
                  <a:srgbClr val="333333"/>
                </a:solidFill>
                <a:latin typeface="Times New Roman" panose="02020603050405020304" pitchFamily="18" charset="0"/>
                <a:ea typeface="Times New Roman" panose="02020603050405020304" pitchFamily="18" charset="0"/>
              </a:rPr>
              <a:t>   </a:t>
            </a:r>
            <a:r>
              <a:rPr lang="vi-VN" sz="4800" baseline="30000" dirty="0">
                <a:solidFill>
                  <a:srgbClr val="333333"/>
                </a:solidFill>
                <a:latin typeface="Times New Roman" panose="02020603050405020304" pitchFamily="18" charset="0"/>
                <a:ea typeface="Times New Roman" panose="02020603050405020304" pitchFamily="18" charset="0"/>
              </a:rPr>
              <a:t>o</a:t>
            </a:r>
            <a:r>
              <a:rPr lang="vi-VN" sz="4800" dirty="0">
                <a:solidFill>
                  <a:srgbClr val="333333"/>
                </a:solidFill>
                <a:latin typeface="Times New Roman" panose="02020603050405020304" pitchFamily="18" charset="0"/>
                <a:ea typeface="Times New Roman" panose="02020603050405020304" pitchFamily="18" charset="0"/>
              </a:rPr>
              <a:t>C đến    </a:t>
            </a:r>
            <a:r>
              <a:rPr lang="en-US" sz="4800" dirty="0">
                <a:solidFill>
                  <a:srgbClr val="333333"/>
                </a:solidFill>
                <a:latin typeface="Times New Roman" panose="02020603050405020304" pitchFamily="18" charset="0"/>
                <a:ea typeface="Times New Roman" panose="02020603050405020304" pitchFamily="18" charset="0"/>
              </a:rPr>
              <a:t>   </a:t>
            </a:r>
            <a:r>
              <a:rPr lang="vi-VN" sz="4800" baseline="30000" dirty="0">
                <a:solidFill>
                  <a:srgbClr val="333333"/>
                </a:solidFill>
                <a:latin typeface="Times New Roman" panose="02020603050405020304" pitchFamily="18" charset="0"/>
                <a:ea typeface="Times New Roman" panose="02020603050405020304" pitchFamily="18" charset="0"/>
              </a:rPr>
              <a:t>o</a:t>
            </a:r>
            <a:r>
              <a:rPr lang="vi-VN" sz="4800" dirty="0">
                <a:solidFill>
                  <a:srgbClr val="333333"/>
                </a:solidFill>
                <a:latin typeface="Times New Roman" panose="02020603050405020304" pitchFamily="18" charset="0"/>
                <a:ea typeface="Times New Roman" panose="02020603050405020304" pitchFamily="18" charset="0"/>
              </a:rPr>
              <a:t>C, độ chia nhỏ nhất trên thang đo là    </a:t>
            </a:r>
            <a:r>
              <a:rPr lang="en-US" sz="4800" dirty="0">
                <a:solidFill>
                  <a:srgbClr val="333333"/>
                </a:solidFill>
                <a:latin typeface="Times New Roman" panose="02020603050405020304" pitchFamily="18" charset="0"/>
                <a:ea typeface="Times New Roman" panose="02020603050405020304" pitchFamily="18" charset="0"/>
              </a:rPr>
              <a:t>  </a:t>
            </a:r>
            <a:r>
              <a:rPr lang="vi-VN" sz="4800" baseline="30000" dirty="0">
                <a:solidFill>
                  <a:srgbClr val="333333"/>
                </a:solidFill>
                <a:latin typeface="Times New Roman" panose="02020603050405020304" pitchFamily="18" charset="0"/>
                <a:ea typeface="Times New Roman" panose="02020603050405020304" pitchFamily="18" charset="0"/>
              </a:rPr>
              <a:t>o</a:t>
            </a:r>
            <a:r>
              <a:rPr lang="vi-VN" sz="4800" dirty="0">
                <a:solidFill>
                  <a:srgbClr val="333333"/>
                </a:solidFill>
                <a:latin typeface="Times New Roman" panose="02020603050405020304" pitchFamily="18" charset="0"/>
                <a:ea typeface="Times New Roman" panose="02020603050405020304" pitchFamily="18" charset="0"/>
              </a:rPr>
              <a:t>C.</a:t>
            </a:r>
            <a:endParaRPr lang="en-US" sz="4800" dirty="0">
              <a:latin typeface="Times New Roman" panose="02020603050405020304" pitchFamily="18" charset="0"/>
              <a:ea typeface="Times New Roman" panose="02020603050405020304" pitchFamily="18" charset="0"/>
            </a:endParaRPr>
          </a:p>
        </p:txBody>
      </p:sp>
      <p:pic>
        <p:nvPicPr>
          <p:cNvPr id="6" name="Picture 5" descr="https://hoc24.vn/source/KHTN%206/Ch%C6%B0%C6%A1ng%202/bltl_m1_s2_5-1d.png"/>
          <p:cNvPicPr/>
          <p:nvPr/>
        </p:nvPicPr>
        <p:blipFill>
          <a:blip r:embed="rId1">
            <a:extLst>
              <a:ext uri="{28A0092B-C50C-407E-A947-70E740481C1C}">
                <a14:useLocalDpi xmlns:a14="http://schemas.microsoft.com/office/drawing/2010/main" val="0"/>
              </a:ext>
            </a:extLst>
          </a:blip>
          <a:srcRect/>
          <a:stretch>
            <a:fillRect/>
          </a:stretch>
        </p:blipFill>
        <p:spPr bwMode="auto">
          <a:xfrm>
            <a:off x="0" y="2435507"/>
            <a:ext cx="12192000" cy="4126651"/>
          </a:xfrm>
          <a:prstGeom prst="rect">
            <a:avLst/>
          </a:prstGeom>
          <a:noFill/>
          <a:ln>
            <a:noFill/>
          </a:ln>
        </p:spPr>
      </p:pic>
      <p:sp>
        <p:nvSpPr>
          <p:cNvPr id="8" name="TextBox 7"/>
          <p:cNvSpPr txBox="1"/>
          <p:nvPr/>
        </p:nvSpPr>
        <p:spPr>
          <a:xfrm flipH="1">
            <a:off x="762000" y="814966"/>
            <a:ext cx="886691" cy="830997"/>
          </a:xfrm>
          <a:prstGeom prst="rect">
            <a:avLst/>
          </a:prstGeom>
          <a:noFill/>
        </p:spPr>
        <p:txBody>
          <a:bodyPr wrap="square">
            <a:spAutoFit/>
          </a:bodyPr>
          <a:lstStyle/>
          <a:p>
            <a:r>
              <a:rPr lang="en-US" sz="4800" b="1" dirty="0">
                <a:ln w="22225">
                  <a:solidFill>
                    <a:schemeClr val="accent2"/>
                  </a:solidFill>
                  <a:prstDash val="solid"/>
                </a:ln>
                <a:latin typeface="Times New Roman" panose="02020603050405020304" pitchFamily="18" charset="0"/>
                <a:ea typeface="Times New Roman" panose="02020603050405020304" pitchFamily="18" charset="0"/>
              </a:rPr>
              <a:t>30</a:t>
            </a:r>
            <a:endParaRPr lang="en-US" sz="4800" b="1" dirty="0">
              <a:ln w="22225">
                <a:solidFill>
                  <a:schemeClr val="accent2"/>
                </a:solidFill>
                <a:prstDash val="solid"/>
              </a:ln>
            </a:endParaRPr>
          </a:p>
        </p:txBody>
      </p:sp>
      <p:sp>
        <p:nvSpPr>
          <p:cNvPr id="11" name="TextBox 10"/>
          <p:cNvSpPr txBox="1"/>
          <p:nvPr/>
        </p:nvSpPr>
        <p:spPr>
          <a:xfrm flipH="1">
            <a:off x="3463637" y="814966"/>
            <a:ext cx="886691" cy="830997"/>
          </a:xfrm>
          <a:prstGeom prst="rect">
            <a:avLst/>
          </a:prstGeom>
          <a:noFill/>
        </p:spPr>
        <p:txBody>
          <a:bodyPr wrap="square">
            <a:spAutoFit/>
          </a:bodyPr>
          <a:lstStyle/>
          <a:p>
            <a:r>
              <a:rPr lang="en-US" sz="4800" b="1" dirty="0">
                <a:ln w="22225">
                  <a:solidFill>
                    <a:schemeClr val="accent2"/>
                  </a:solidFill>
                  <a:prstDash val="solid"/>
                </a:ln>
                <a:latin typeface="Times New Roman" panose="02020603050405020304" pitchFamily="18" charset="0"/>
                <a:ea typeface="Times New Roman" panose="02020603050405020304" pitchFamily="18" charset="0"/>
              </a:rPr>
              <a:t>40</a:t>
            </a:r>
            <a:endParaRPr lang="en-US" sz="4800" b="1" dirty="0">
              <a:ln w="22225">
                <a:solidFill>
                  <a:schemeClr val="accent2"/>
                </a:solidFill>
                <a:prstDash val="solid"/>
              </a:ln>
            </a:endParaRPr>
          </a:p>
        </p:txBody>
      </p:sp>
      <p:sp>
        <p:nvSpPr>
          <p:cNvPr id="12" name="TextBox 11"/>
          <p:cNvSpPr txBox="1"/>
          <p:nvPr/>
        </p:nvSpPr>
        <p:spPr>
          <a:xfrm flipH="1">
            <a:off x="1330033" y="1604508"/>
            <a:ext cx="983672" cy="830997"/>
          </a:xfrm>
          <a:prstGeom prst="rect">
            <a:avLst/>
          </a:prstGeom>
          <a:noFill/>
        </p:spPr>
        <p:txBody>
          <a:bodyPr wrap="square">
            <a:spAutoFit/>
          </a:bodyPr>
          <a:lstStyle/>
          <a:p>
            <a:r>
              <a:rPr lang="en-US" sz="4800" b="1" dirty="0">
                <a:ln w="22225">
                  <a:solidFill>
                    <a:schemeClr val="accent2"/>
                  </a:solidFill>
                  <a:prstDash val="solid"/>
                </a:ln>
                <a:latin typeface="Times New Roman" panose="02020603050405020304" pitchFamily="18" charset="0"/>
                <a:ea typeface="Times New Roman" panose="02020603050405020304" pitchFamily="18" charset="0"/>
              </a:rPr>
              <a:t>0.5</a:t>
            </a:r>
            <a:endParaRPr lang="en-US" sz="4800" b="1" dirty="0">
              <a:ln w="22225">
                <a:solidFill>
                  <a:schemeClr val="accent2"/>
                </a:solidFill>
                <a:prstDash val="solid"/>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686711"/>
          <a:ext cx="8742220" cy="782701"/>
        </p:xfrm>
        <a:graphic>
          <a:graphicData uri="http://schemas.openxmlformats.org/drawingml/2006/table">
            <a:tbl>
              <a:tblPr firstRow="1" firstCol="1" bandRow="1">
                <a:tableStyleId>{2D5ABB26-0587-4C30-8999-92F81FD0307C}</a:tableStyleId>
              </a:tblPr>
              <a:tblGrid>
                <a:gridCol w="2185555"/>
                <a:gridCol w="2185555"/>
                <a:gridCol w="2185555"/>
                <a:gridCol w="2185555"/>
              </a:tblGrid>
              <a:tr h="0">
                <a:tc>
                  <a:txBody>
                    <a:bodyPr/>
                    <a:lstStyle/>
                    <a:p>
                      <a:pPr>
                        <a:lnSpc>
                          <a:spcPct val="107000"/>
                        </a:lnSpc>
                        <a:spcAft>
                          <a:spcPts val="0"/>
                        </a:spcAft>
                      </a:pPr>
                      <a:r>
                        <a:rPr lang="vi-VN" sz="4800" dirty="0">
                          <a:effectLst/>
                          <a:latin typeface="+mj-lt"/>
                        </a:rPr>
                        <a:t>a. </a:t>
                      </a:r>
                      <a:r>
                        <a:rPr lang="en-US" sz="4800" dirty="0">
                          <a:effectLst/>
                          <a:latin typeface="Times New Roman" panose="02020603050405020304" pitchFamily="18" charset="0"/>
                          <a:cs typeface="Times New Roman" panose="02020603050405020304" pitchFamily="18" charset="0"/>
                        </a:rPr>
                        <a:t>13</a:t>
                      </a:r>
                      <a:r>
                        <a:rPr lang="en-US" sz="4800" baseline="30000" dirty="0">
                          <a:effectLst/>
                          <a:latin typeface="Times New Roman" panose="02020603050405020304" pitchFamily="18" charset="0"/>
                          <a:cs typeface="Times New Roman" panose="02020603050405020304" pitchFamily="18" charset="0"/>
                        </a:rPr>
                        <a:t>o</a:t>
                      </a:r>
                      <a:r>
                        <a:rPr lang="en-US" sz="4800" dirty="0">
                          <a:effectLst/>
                          <a:latin typeface="Times New Roman" panose="02020603050405020304" pitchFamily="18" charset="0"/>
                          <a:cs typeface="Times New Roman" panose="02020603050405020304" pitchFamily="18" charset="0"/>
                        </a:rPr>
                        <a:t>C.</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vi-VN" sz="4800" dirty="0">
                          <a:effectLst/>
                          <a:latin typeface="+mj-lt"/>
                        </a:rPr>
                        <a:t>b. </a:t>
                      </a:r>
                      <a:r>
                        <a:rPr lang="en-US" sz="4800" dirty="0">
                          <a:effectLst/>
                          <a:latin typeface="Times New Roman" panose="02020603050405020304" pitchFamily="18" charset="0"/>
                          <a:cs typeface="Times New Roman" panose="02020603050405020304" pitchFamily="18" charset="0"/>
                        </a:rPr>
                        <a:t>16</a:t>
                      </a:r>
                      <a:r>
                        <a:rPr lang="en-US" sz="4800" baseline="30000" dirty="0">
                          <a:effectLst/>
                          <a:latin typeface="Times New Roman" panose="02020603050405020304" pitchFamily="18" charset="0"/>
                          <a:cs typeface="Times New Roman" panose="02020603050405020304" pitchFamily="18" charset="0"/>
                        </a:rPr>
                        <a:t>o</a:t>
                      </a:r>
                      <a:r>
                        <a:rPr lang="en-US" sz="4800" dirty="0">
                          <a:effectLst/>
                          <a:latin typeface="Times New Roman" panose="02020603050405020304" pitchFamily="18" charset="0"/>
                          <a:cs typeface="Times New Roman" panose="02020603050405020304" pitchFamily="18" charset="0"/>
                        </a:rPr>
                        <a:t>C.</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vi-VN" sz="4800" dirty="0">
                          <a:effectLst/>
                          <a:latin typeface="+mj-lt"/>
                        </a:rPr>
                        <a:t>c. </a:t>
                      </a:r>
                      <a:r>
                        <a:rPr lang="en-US" sz="4800" dirty="0">
                          <a:effectLst/>
                          <a:latin typeface="Times New Roman" panose="02020603050405020304" pitchFamily="18" charset="0"/>
                          <a:cs typeface="Times New Roman" panose="02020603050405020304" pitchFamily="18" charset="0"/>
                        </a:rPr>
                        <a:t>10</a:t>
                      </a:r>
                      <a:r>
                        <a:rPr lang="en-US" sz="4800" baseline="30000" dirty="0">
                          <a:effectLst/>
                          <a:latin typeface="Times New Roman" panose="02020603050405020304" pitchFamily="18" charset="0"/>
                          <a:cs typeface="Times New Roman" panose="02020603050405020304" pitchFamily="18" charset="0"/>
                        </a:rPr>
                        <a:t>o</a:t>
                      </a:r>
                      <a:r>
                        <a:rPr lang="en-US" sz="4800" dirty="0">
                          <a:effectLst/>
                          <a:latin typeface="Times New Roman" panose="02020603050405020304" pitchFamily="18" charset="0"/>
                          <a:cs typeface="Times New Roman" panose="02020603050405020304" pitchFamily="18" charset="0"/>
                        </a:rPr>
                        <a:t>C.</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750"/>
                        </a:spcAft>
                      </a:pPr>
                      <a:r>
                        <a:rPr lang="vi-VN" sz="4800" dirty="0">
                          <a:effectLst/>
                          <a:latin typeface="+mj-lt"/>
                        </a:rPr>
                        <a:t>d</a:t>
                      </a:r>
                      <a:r>
                        <a:rPr lang="vi-VN" sz="4800" dirty="0">
                          <a:effectLst/>
                          <a:latin typeface="Times New Roman" panose="02020603050405020304" pitchFamily="18" charset="0"/>
                          <a:cs typeface="Times New Roman" panose="02020603050405020304" pitchFamily="18" charset="0"/>
                        </a:rPr>
                        <a:t>. </a:t>
                      </a:r>
                      <a:r>
                        <a:rPr lang="en-US" sz="4800" dirty="0">
                          <a:effectLst/>
                          <a:latin typeface="Times New Roman" panose="02020603050405020304" pitchFamily="18" charset="0"/>
                          <a:cs typeface="Times New Roman" panose="02020603050405020304" pitchFamily="18" charset="0"/>
                        </a:rPr>
                        <a:t>20</a:t>
                      </a:r>
                      <a:r>
                        <a:rPr lang="en-US" sz="4800" baseline="30000" dirty="0">
                          <a:effectLst/>
                          <a:latin typeface="Times New Roman" panose="02020603050405020304" pitchFamily="18" charset="0"/>
                          <a:cs typeface="Times New Roman" panose="02020603050405020304" pitchFamily="18" charset="0"/>
                        </a:rPr>
                        <a:t>o</a:t>
                      </a:r>
                      <a:r>
                        <a:rPr lang="en-US" sz="4800" dirty="0">
                          <a:effectLst/>
                          <a:latin typeface="Times New Roman" panose="02020603050405020304" pitchFamily="18" charset="0"/>
                          <a:cs typeface="Times New Roman" panose="02020603050405020304" pitchFamily="18" charset="0"/>
                        </a:rPr>
                        <a:t>C.</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4" name="Rectangle 2"/>
          <p:cNvSpPr>
            <a:spLocks noChangeArrowheads="1"/>
          </p:cNvSpPr>
          <p:nvPr/>
        </p:nvSpPr>
        <p:spPr bwMode="auto">
          <a:xfrm>
            <a:off x="-6942" y="52395"/>
            <a:ext cx="874916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just" defTabSz="914400" rtl="0" eaLnBrk="0" fontAlgn="base" latinLnBrk="0" hangingPunct="0">
              <a:lnSpc>
                <a:spcPct val="100000"/>
              </a:lnSpc>
              <a:spcBef>
                <a:spcPct val="0"/>
              </a:spcBef>
              <a:spcAft>
                <a:spcPct val="0"/>
              </a:spcAft>
              <a:buClrTx/>
              <a:buSzTx/>
              <a:buFontTx/>
              <a:buNone/>
            </a:pP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13</a:t>
            </a:r>
            <a:r>
              <a:rPr lang="vi-VN" sz="48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vi-VN" sz="4800" dirty="0">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4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4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altLang="en-US" sz="4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4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nhiệt</a:t>
            </a:r>
            <a:r>
              <a:rPr kumimoji="0" lang="en-US" altLang="en-US" sz="4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a:t>
            </a:r>
            <a:r>
              <a:rPr kumimoji="0" lang="en-US" altLang="en-US" sz="4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altLang="en-US" sz="4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4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altLang="en-US" sz="4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kumimoji="0" lang="en-US" altLang="en-US" sz="4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4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7" name="Picture 15" descr="https://hoc24.vn/source/KHTN%206/Ch%C6%B0%C6%A1ng%202/bltl_m1_s2_5-1e.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742218" y="7574"/>
            <a:ext cx="3449783" cy="24232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2443297"/>
            <a:ext cx="12192000" cy="4410118"/>
          </a:xfrm>
          <a:prstGeom prst="rect">
            <a:avLst/>
          </a:prstGeom>
        </p:spPr>
        <p:txBody>
          <a:bodyPr wrap="square">
            <a:spAutoFit/>
          </a:bodyPr>
          <a:lstStyle/>
          <a:p>
            <a:pPr>
              <a:lnSpc>
                <a:spcPct val="107000"/>
              </a:lnSpc>
              <a:spcAft>
                <a:spcPts val="800"/>
              </a:spcAft>
            </a:pPr>
            <a:r>
              <a:rPr lang="vi-VN"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14</a:t>
            </a:r>
            <a:r>
              <a:rPr lang="vi-VN"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vi-VN"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Chọn</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thích</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hợp</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điền</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vào</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chỗ</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trống</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độ</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aseline="30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aseline="30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o </a:t>
            </a:r>
            <a:r>
              <a:rPr lang="en-US" sz="5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C</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kế</a:t>
            </a:r>
            <a:r>
              <a:rPr lang="en-US" sz="40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14350" indent="-514350">
              <a:spcAft>
                <a:spcPts val="750"/>
              </a:spcAft>
              <a:buAutoNum type="arabicPeriod"/>
            </a:pPr>
            <a:r>
              <a:rPr lang="en-US" sz="4000" dirty="0" err="1">
                <a:solidFill>
                  <a:srgbClr val="333333"/>
                </a:solidFill>
                <a:latin typeface="Times New Roman" panose="02020603050405020304" pitchFamily="18" charset="0"/>
                <a:ea typeface="Times New Roman" panose="02020603050405020304" pitchFamily="18" charset="0"/>
              </a:rPr>
              <a:t>Số</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đo</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độ</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nóng</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lạnh</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của</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một</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vật</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gọi</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là</a:t>
            </a:r>
            <a:r>
              <a:rPr lang="en-US" sz="4000" dirty="0">
                <a:solidFill>
                  <a:srgbClr val="333333"/>
                </a:solidFill>
                <a:latin typeface="Times New Roman" panose="02020603050405020304" pitchFamily="18" charset="0"/>
                <a:ea typeface="Times New Roman" panose="02020603050405020304" pitchFamily="18" charset="0"/>
              </a:rPr>
              <a:t> …</a:t>
            </a:r>
            <a:endParaRPr lang="en-US" sz="4000" dirty="0">
              <a:solidFill>
                <a:srgbClr val="333333"/>
              </a:solidFill>
              <a:latin typeface="Times New Roman" panose="02020603050405020304" pitchFamily="18" charset="0"/>
              <a:ea typeface="Times New Roman" panose="02020603050405020304" pitchFamily="18" charset="0"/>
            </a:endParaRPr>
          </a:p>
          <a:p>
            <a:pPr marL="514350" indent="-514350">
              <a:spcAft>
                <a:spcPts val="750"/>
              </a:spcAft>
              <a:buAutoNum type="arabicPeriod"/>
            </a:pPr>
            <a:r>
              <a:rPr lang="en-US" sz="4000" dirty="0" err="1">
                <a:solidFill>
                  <a:srgbClr val="333333"/>
                </a:solidFill>
                <a:latin typeface="Times New Roman" panose="02020603050405020304" pitchFamily="18" charset="0"/>
                <a:ea typeface="Times New Roman" panose="02020603050405020304" pitchFamily="18" charset="0"/>
              </a:rPr>
              <a:t>Người</a:t>
            </a:r>
            <a:r>
              <a:rPr lang="en-US" sz="4000" dirty="0">
                <a:solidFill>
                  <a:srgbClr val="333333"/>
                </a:solidFill>
                <a:latin typeface="Times New Roman" panose="02020603050405020304" pitchFamily="18" charset="0"/>
                <a:ea typeface="Times New Roman" panose="02020603050405020304" pitchFamily="18" charset="0"/>
              </a:rPr>
              <a:t> ta </a:t>
            </a:r>
            <a:r>
              <a:rPr lang="en-US" sz="4000" dirty="0" err="1">
                <a:solidFill>
                  <a:srgbClr val="333333"/>
                </a:solidFill>
                <a:latin typeface="Times New Roman" panose="02020603050405020304" pitchFamily="18" charset="0"/>
                <a:ea typeface="Times New Roman" panose="02020603050405020304" pitchFamily="18" charset="0"/>
              </a:rPr>
              <a:t>dùng</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nhiệt</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kế</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để</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đo</a:t>
            </a:r>
            <a:r>
              <a:rPr lang="en-US" sz="4000" dirty="0">
                <a:solidFill>
                  <a:srgbClr val="333333"/>
                </a:solidFill>
                <a:latin typeface="Times New Roman" panose="02020603050405020304" pitchFamily="18" charset="0"/>
                <a:ea typeface="Times New Roman" panose="02020603050405020304" pitchFamily="18" charset="0"/>
              </a:rPr>
              <a:t> …</a:t>
            </a:r>
            <a:endParaRPr lang="en-US" sz="4000" dirty="0">
              <a:solidFill>
                <a:srgbClr val="333333"/>
              </a:solidFill>
              <a:latin typeface="Times New Roman" panose="02020603050405020304" pitchFamily="18" charset="0"/>
              <a:ea typeface="Times New Roman" panose="02020603050405020304" pitchFamily="18" charset="0"/>
            </a:endParaRPr>
          </a:p>
          <a:p>
            <a:pPr marL="514350" indent="-514350">
              <a:spcAft>
                <a:spcPts val="750"/>
              </a:spcAft>
              <a:buAutoNum type="arabicPeriod"/>
            </a:pPr>
            <a:r>
              <a:rPr lang="en-US" sz="4000" dirty="0" err="1">
                <a:solidFill>
                  <a:srgbClr val="333333"/>
                </a:solidFill>
                <a:latin typeface="Times New Roman" panose="02020603050405020304" pitchFamily="18" charset="0"/>
                <a:ea typeface="Times New Roman" panose="02020603050405020304" pitchFamily="18" charset="0"/>
              </a:rPr>
              <a:t>Đơn</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vị</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đo</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nhiệt</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độ</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thường</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dùng</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trong</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cuộc</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sống</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hằng</a:t>
            </a:r>
            <a:r>
              <a:rPr lang="en-US" sz="4000" dirty="0">
                <a:solidFill>
                  <a:srgbClr val="333333"/>
                </a:solidFill>
                <a:latin typeface="Times New Roman" panose="02020603050405020304" pitchFamily="18" charset="0"/>
                <a:ea typeface="Times New Roman" panose="02020603050405020304" pitchFamily="18" charset="0"/>
              </a:rPr>
              <a:t> </a:t>
            </a:r>
            <a:r>
              <a:rPr lang="en-US" sz="4000" dirty="0" err="1">
                <a:solidFill>
                  <a:srgbClr val="333333"/>
                </a:solidFill>
                <a:latin typeface="Times New Roman" panose="02020603050405020304" pitchFamily="18" charset="0"/>
                <a:ea typeface="Times New Roman" panose="02020603050405020304" pitchFamily="18" charset="0"/>
              </a:rPr>
              <a:t>ngày</a:t>
            </a:r>
            <a:r>
              <a:rPr lang="en-US" sz="4000" dirty="0">
                <a:solidFill>
                  <a:srgbClr val="333333"/>
                </a:solidFill>
                <a:latin typeface="Times New Roman" panose="02020603050405020304" pitchFamily="18" charset="0"/>
                <a:ea typeface="Times New Roman" panose="02020603050405020304" pitchFamily="18" charset="0"/>
              </a:rPr>
              <a:t> ở </a:t>
            </a:r>
            <a:r>
              <a:rPr lang="en-US" sz="4000" dirty="0" err="1">
                <a:solidFill>
                  <a:srgbClr val="333333"/>
                </a:solidFill>
                <a:latin typeface="Times New Roman" panose="02020603050405020304" pitchFamily="18" charset="0"/>
                <a:ea typeface="Times New Roman" panose="02020603050405020304" pitchFamily="18" charset="0"/>
              </a:rPr>
              <a:t>Việt</a:t>
            </a:r>
            <a:r>
              <a:rPr lang="en-US" sz="4000" dirty="0">
                <a:solidFill>
                  <a:srgbClr val="333333"/>
                </a:solidFill>
                <a:latin typeface="Times New Roman" panose="02020603050405020304" pitchFamily="18" charset="0"/>
                <a:ea typeface="Times New Roman" panose="02020603050405020304" pitchFamily="18" charset="0"/>
              </a:rPr>
              <a:t> Nam </a:t>
            </a:r>
            <a:r>
              <a:rPr lang="en-US" sz="4000" dirty="0" err="1">
                <a:solidFill>
                  <a:srgbClr val="333333"/>
                </a:solidFill>
                <a:latin typeface="Times New Roman" panose="02020603050405020304" pitchFamily="18" charset="0"/>
                <a:ea typeface="Times New Roman" panose="02020603050405020304" pitchFamily="18" charset="0"/>
              </a:rPr>
              <a:t>là</a:t>
            </a:r>
            <a:r>
              <a:rPr lang="en-US" sz="4000" dirty="0">
                <a:solidFill>
                  <a:srgbClr val="333333"/>
                </a:solidFill>
                <a:latin typeface="Times New Roman" panose="02020603050405020304" pitchFamily="18"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p:txBody>
      </p:sp>
      <p:sp>
        <p:nvSpPr>
          <p:cNvPr id="10" name="Rectangle: Rounded Corners 9"/>
          <p:cNvSpPr/>
          <p:nvPr/>
        </p:nvSpPr>
        <p:spPr>
          <a:xfrm>
            <a:off x="2147453" y="1828796"/>
            <a:ext cx="581891" cy="471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272142" y="4047904"/>
            <a:ext cx="2019300" cy="707886"/>
          </a:xfrm>
          <a:prstGeom prst="rect">
            <a:avLst/>
          </a:prstGeom>
          <a:noFill/>
        </p:spPr>
        <p:txBody>
          <a:bodyPr wrap="square">
            <a:spAutoFit/>
          </a:bodyPr>
          <a:lstStyle/>
          <a:p>
            <a:r>
              <a:rPr lang="en-US" sz="4000" b="1" dirty="0" err="1">
                <a:ln w="22225">
                  <a:solidFill>
                    <a:schemeClr val="accent2"/>
                  </a:solidFill>
                  <a:prstDash val="solid"/>
                </a:ln>
                <a:latin typeface="Times New Roman" panose="02020603050405020304" pitchFamily="18" charset="0"/>
                <a:ea typeface="Calibri" panose="020F0502020204030204" pitchFamily="34" charset="0"/>
                <a:cs typeface="Times New Roman" panose="02020603050405020304" pitchFamily="18" charset="0"/>
              </a:rPr>
              <a:t>nhiệt</a:t>
            </a:r>
            <a:r>
              <a:rPr lang="en-US" sz="4000" b="1" dirty="0">
                <a:ln w="22225">
                  <a:solidFill>
                    <a:schemeClr val="accent2"/>
                  </a:solidFill>
                  <a:prstDash val="solid"/>
                </a:ln>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n w="22225">
                  <a:solidFill>
                    <a:schemeClr val="accent2"/>
                  </a:solidFill>
                  <a:prstDash val="solid"/>
                </a:ln>
                <a:latin typeface="Times New Roman" panose="02020603050405020304" pitchFamily="18" charset="0"/>
                <a:ea typeface="Calibri" panose="020F0502020204030204" pitchFamily="34" charset="0"/>
                <a:cs typeface="Times New Roman" panose="02020603050405020304" pitchFamily="18" charset="0"/>
              </a:rPr>
              <a:t>độ</a:t>
            </a:r>
            <a:endParaRPr lang="en-US" sz="4000" b="1" dirty="0">
              <a:ln w="22225">
                <a:solidFill>
                  <a:schemeClr val="accent2"/>
                </a:solidFill>
                <a:prstDash val="solid"/>
              </a:ln>
            </a:endParaRPr>
          </a:p>
        </p:txBody>
      </p:sp>
      <p:sp>
        <p:nvSpPr>
          <p:cNvPr id="14" name="TextBox 13"/>
          <p:cNvSpPr txBox="1"/>
          <p:nvPr/>
        </p:nvSpPr>
        <p:spPr>
          <a:xfrm>
            <a:off x="6984421" y="4801035"/>
            <a:ext cx="2019300" cy="707886"/>
          </a:xfrm>
          <a:prstGeom prst="rect">
            <a:avLst/>
          </a:prstGeom>
          <a:noFill/>
        </p:spPr>
        <p:txBody>
          <a:bodyPr wrap="square">
            <a:spAutoFit/>
          </a:bodyPr>
          <a:lstStyle/>
          <a:p>
            <a:r>
              <a:rPr lang="en-US" sz="4000" b="1" dirty="0" err="1">
                <a:ln w="22225">
                  <a:solidFill>
                    <a:schemeClr val="accent2"/>
                  </a:solidFill>
                  <a:prstDash val="solid"/>
                </a:ln>
                <a:latin typeface="Times New Roman" panose="02020603050405020304" pitchFamily="18" charset="0"/>
                <a:ea typeface="Calibri" panose="020F0502020204030204" pitchFamily="34" charset="0"/>
                <a:cs typeface="Times New Roman" panose="02020603050405020304" pitchFamily="18" charset="0"/>
              </a:rPr>
              <a:t>nhiệt</a:t>
            </a:r>
            <a:r>
              <a:rPr lang="en-US" sz="4000" b="1" dirty="0">
                <a:ln w="22225">
                  <a:solidFill>
                    <a:schemeClr val="accent2"/>
                  </a:solidFill>
                  <a:prstDash val="solid"/>
                </a:ln>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n w="22225">
                  <a:solidFill>
                    <a:schemeClr val="accent2"/>
                  </a:solidFill>
                  <a:prstDash val="solid"/>
                </a:ln>
                <a:latin typeface="Times New Roman" panose="02020603050405020304" pitchFamily="18" charset="0"/>
                <a:ea typeface="Calibri" panose="020F0502020204030204" pitchFamily="34" charset="0"/>
                <a:cs typeface="Times New Roman" panose="02020603050405020304" pitchFamily="18" charset="0"/>
              </a:rPr>
              <a:t>kế</a:t>
            </a:r>
            <a:endParaRPr lang="en-US" sz="4000" b="1" dirty="0">
              <a:ln w="22225">
                <a:solidFill>
                  <a:schemeClr val="accent2"/>
                </a:solidFill>
                <a:prstDash val="solid"/>
              </a:ln>
            </a:endParaRPr>
          </a:p>
        </p:txBody>
      </p:sp>
      <p:sp>
        <p:nvSpPr>
          <p:cNvPr id="15" name="TextBox 14"/>
          <p:cNvSpPr txBox="1"/>
          <p:nvPr/>
        </p:nvSpPr>
        <p:spPr>
          <a:xfrm>
            <a:off x="4520037" y="6097719"/>
            <a:ext cx="1104905" cy="707886"/>
          </a:xfrm>
          <a:prstGeom prst="rect">
            <a:avLst/>
          </a:prstGeom>
          <a:noFill/>
        </p:spPr>
        <p:txBody>
          <a:bodyPr wrap="square">
            <a:spAutoFit/>
          </a:bodyPr>
          <a:lstStyle/>
          <a:p>
            <a:r>
              <a:rPr lang="en-US" sz="4000" b="1" baseline="30000" dirty="0">
                <a:ln w="22225">
                  <a:solidFill>
                    <a:schemeClr val="accent2"/>
                  </a:solidFill>
                  <a:prstDash val="solid"/>
                </a:ln>
                <a:latin typeface="Times New Roman" panose="02020603050405020304" pitchFamily="18" charset="0"/>
                <a:ea typeface="Calibri" panose="020F0502020204030204" pitchFamily="34" charset="0"/>
                <a:cs typeface="Times New Roman" panose="02020603050405020304" pitchFamily="18" charset="0"/>
              </a:rPr>
              <a:t>o </a:t>
            </a:r>
            <a:r>
              <a:rPr lang="en-US" sz="4000" b="1" dirty="0">
                <a:ln w="22225">
                  <a:solidFill>
                    <a:schemeClr val="accent2"/>
                  </a:solidFill>
                  <a:prstDash val="solid"/>
                </a:ln>
                <a:latin typeface="Times New Roman" panose="02020603050405020304" pitchFamily="18" charset="0"/>
                <a:ea typeface="Calibri" panose="020F0502020204030204" pitchFamily="34" charset="0"/>
                <a:cs typeface="Times New Roman" panose="02020603050405020304" pitchFamily="18" charset="0"/>
              </a:rPr>
              <a:t>C</a:t>
            </a:r>
            <a:endParaRPr lang="en-US" sz="4000" b="1" dirty="0">
              <a:ln w="22225">
                <a:solidFill>
                  <a:schemeClr val="accent2"/>
                </a:solidFill>
                <a:prstDash val="solid"/>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circle(in)">
                                      <p:cBhvr>
                                        <p:cTn id="13" dur="2000"/>
                                        <p:tgtEl>
                                          <p:spTgt spid="102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P spid="13"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420" y="69275"/>
            <a:ext cx="12081164" cy="6740307"/>
          </a:xfrm>
          <a:prstGeom prst="rect">
            <a:avLst/>
          </a:prstGeom>
          <a:noFill/>
        </p:spPr>
        <p:txBody>
          <a:bodyPr wrap="square">
            <a:spAutoFit/>
          </a:bodyPr>
          <a:lstStyle/>
          <a:p>
            <a:pPr algn="just"/>
            <a:r>
              <a:rPr lang="vi-VN" sz="5400" b="1" i="0" dirty="0">
                <a:solidFill>
                  <a:srgbClr val="FF0000"/>
                </a:solidFill>
                <a:effectLst/>
                <a:latin typeface="+mj-lt"/>
              </a:rPr>
              <a:t>1</a:t>
            </a:r>
            <a:r>
              <a:rPr lang="vi-VN" sz="5400" b="0" i="0" dirty="0">
                <a:solidFill>
                  <a:srgbClr val="FF5722"/>
                </a:solidFill>
                <a:effectLst/>
                <a:latin typeface="+mj-lt"/>
              </a:rPr>
              <a:t>. Nhiệt độ là số đo độ "nóng", "lạnh" của vật.</a:t>
            </a:r>
            <a:endParaRPr lang="vi-VN" sz="5400" b="0" i="0" dirty="0">
              <a:solidFill>
                <a:srgbClr val="FF5722"/>
              </a:solidFill>
              <a:effectLst/>
              <a:latin typeface="+mj-lt"/>
            </a:endParaRPr>
          </a:p>
          <a:p>
            <a:pPr algn="just"/>
            <a:r>
              <a:rPr lang="vi-VN" sz="5400" b="1" i="0" dirty="0">
                <a:solidFill>
                  <a:srgbClr val="FF0000"/>
                </a:solidFill>
                <a:effectLst/>
                <a:latin typeface="+mj-lt"/>
              </a:rPr>
              <a:t>2</a:t>
            </a:r>
            <a:r>
              <a:rPr lang="vi-VN" sz="5400" b="0" i="0" dirty="0">
                <a:solidFill>
                  <a:srgbClr val="FF5722"/>
                </a:solidFill>
                <a:effectLst/>
                <a:latin typeface="+mj-lt"/>
              </a:rPr>
              <a:t>. Người ta dùng nhiệt kế để đo nhiệt độ.</a:t>
            </a:r>
            <a:endParaRPr lang="vi-VN" sz="5400" b="0" i="0" dirty="0">
              <a:solidFill>
                <a:srgbClr val="FF5722"/>
              </a:solidFill>
              <a:effectLst/>
              <a:latin typeface="+mj-lt"/>
            </a:endParaRPr>
          </a:p>
          <a:p>
            <a:pPr algn="just"/>
            <a:r>
              <a:rPr lang="vi-VN" sz="5400" b="1" i="0" dirty="0">
                <a:solidFill>
                  <a:srgbClr val="FF0000"/>
                </a:solidFill>
                <a:effectLst/>
                <a:latin typeface="+mj-lt"/>
              </a:rPr>
              <a:t>3</a:t>
            </a:r>
            <a:r>
              <a:rPr lang="vi-VN" sz="5400" b="0" i="0" dirty="0">
                <a:solidFill>
                  <a:srgbClr val="FF5722"/>
                </a:solidFill>
                <a:effectLst/>
                <a:latin typeface="+mj-lt"/>
              </a:rPr>
              <a:t>. Nhiệt kế (thường dùng) hoạt động dựa trên sự nở vì nhiệt của chất lỏng.</a:t>
            </a:r>
            <a:endParaRPr lang="vi-VN" sz="5400" b="0" i="0" dirty="0">
              <a:solidFill>
                <a:srgbClr val="FF5722"/>
              </a:solidFill>
              <a:effectLst/>
              <a:latin typeface="+mj-lt"/>
            </a:endParaRPr>
          </a:p>
          <a:p>
            <a:pPr algn="just"/>
            <a:r>
              <a:rPr lang="vi-VN" sz="5400" b="1" i="0" dirty="0">
                <a:solidFill>
                  <a:srgbClr val="FF0000"/>
                </a:solidFill>
                <a:effectLst/>
                <a:latin typeface="+mj-lt"/>
              </a:rPr>
              <a:t>4</a:t>
            </a:r>
            <a:r>
              <a:rPr lang="vi-VN" sz="5400" b="0" i="0" dirty="0">
                <a:solidFill>
                  <a:srgbClr val="FF5722"/>
                </a:solidFill>
                <a:effectLst/>
                <a:latin typeface="+mj-lt"/>
              </a:rPr>
              <a:t>. Trong thang nhiệt độ Celsius, nhiệt độ của nước đá đang tan là 0</a:t>
            </a:r>
            <a:r>
              <a:rPr lang="vi-VN" sz="5400" b="0" i="0" baseline="30000" dirty="0">
                <a:solidFill>
                  <a:srgbClr val="FF5722"/>
                </a:solidFill>
                <a:effectLst/>
                <a:latin typeface="+mj-lt"/>
              </a:rPr>
              <a:t>o</a:t>
            </a:r>
            <a:r>
              <a:rPr lang="vi-VN" sz="5400" b="0" i="0" dirty="0">
                <a:solidFill>
                  <a:srgbClr val="FF5722"/>
                </a:solidFill>
                <a:effectLst/>
                <a:latin typeface="+mj-lt"/>
              </a:rPr>
              <a:t>C và nhiệt độ của hơi nước đang sôi là 100</a:t>
            </a:r>
            <a:r>
              <a:rPr lang="vi-VN" sz="5400" b="0" i="0" baseline="30000" dirty="0">
                <a:solidFill>
                  <a:srgbClr val="FF5722"/>
                </a:solidFill>
                <a:effectLst/>
                <a:latin typeface="+mj-lt"/>
              </a:rPr>
              <a:t>o</a:t>
            </a:r>
            <a:r>
              <a:rPr lang="vi-VN" sz="5400" b="0" i="0" dirty="0">
                <a:solidFill>
                  <a:srgbClr val="FF5722"/>
                </a:solidFill>
                <a:effectLst/>
                <a:latin typeface="+mj-lt"/>
              </a:rPr>
              <a:t>C.</a:t>
            </a:r>
            <a:endParaRPr lang="vi-VN" sz="5400" b="0" i="0" dirty="0">
              <a:solidFill>
                <a:srgbClr val="FF5722"/>
              </a:solidFill>
              <a:effectLst/>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10"/>
            <a:ext cx="12192000" cy="6133987"/>
          </a:xfrm>
          <a:prstGeom prst="rect">
            <a:avLst/>
          </a:prstGeom>
        </p:spPr>
        <p:txBody>
          <a:bodyPr wrap="square">
            <a:spAutoFit/>
          </a:bodyPr>
          <a:lstStyle/>
          <a:p>
            <a:pPr algn="just">
              <a:lnSpc>
                <a:spcPct val="115000"/>
              </a:lnSpc>
              <a:spcAft>
                <a:spcPts val="750"/>
              </a:spcAft>
            </a:pPr>
            <a:r>
              <a:rPr lang="en-US" altLang="en-US" sz="5400" b="1"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altLang="en-US" sz="5400" i="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trống</a:t>
            </a:r>
            <a:r>
              <a:rPr lang="en-US" sz="5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5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Số</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đo</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nóng</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lạnh</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5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đo</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5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đo</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hằng</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baseline="30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754458" y="2093961"/>
            <a:ext cx="2435282" cy="92333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độ</a:t>
            </a:r>
            <a:endParaRPr lang="en-US" sz="5400" dirty="0"/>
          </a:p>
        </p:txBody>
      </p:sp>
      <p:sp>
        <p:nvSpPr>
          <p:cNvPr id="10" name="Rectangle 9"/>
          <p:cNvSpPr/>
          <p:nvPr/>
        </p:nvSpPr>
        <p:spPr>
          <a:xfrm>
            <a:off x="9896167" y="5137046"/>
            <a:ext cx="1032387"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5400" baseline="30000" dirty="0" err="1">
                <a:latin typeface="Times New Roman" panose="02020603050405020304" pitchFamily="18" charset="0"/>
                <a:ea typeface="Times New Roman" panose="02020603050405020304" pitchFamily="18" charset="0"/>
                <a:cs typeface="Times New Roman" panose="02020603050405020304" pitchFamily="18" charset="0"/>
              </a:rPr>
              <a:t>o</a:t>
            </a:r>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C</a:t>
            </a:r>
            <a:endParaRPr lang="en-US" sz="5400" dirty="0"/>
          </a:p>
        </p:txBody>
      </p:sp>
      <p:sp>
        <p:nvSpPr>
          <p:cNvPr id="11" name="Rectangle 10"/>
          <p:cNvSpPr/>
          <p:nvPr/>
        </p:nvSpPr>
        <p:spPr>
          <a:xfrm>
            <a:off x="4591263" y="3091929"/>
            <a:ext cx="2396810" cy="92333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54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5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a:latin typeface="Times New Roman" panose="02020603050405020304" pitchFamily="18" charset="0"/>
                <a:ea typeface="Times New Roman" panose="02020603050405020304" pitchFamily="18" charset="0"/>
                <a:cs typeface="Times New Roman" panose="02020603050405020304" pitchFamily="18" charset="0"/>
              </a:rPr>
              <a:t>kế</a:t>
            </a:r>
            <a:endParaRPr lang="en-US" sz="5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420" y="512625"/>
            <a:ext cx="12081164" cy="5632311"/>
          </a:xfrm>
          <a:prstGeom prst="rect">
            <a:avLst/>
          </a:prstGeom>
          <a:noFill/>
        </p:spPr>
        <p:txBody>
          <a:bodyPr wrap="square">
            <a:spAutoFit/>
          </a:bodyPr>
          <a:lstStyle/>
          <a:p>
            <a:pPr marL="0" marR="0" algn="just">
              <a:spcBef>
                <a:spcPts val="0"/>
              </a:spcBef>
              <a:spcAft>
                <a:spcPts val="0"/>
              </a:spcAft>
              <a:tabLst>
                <a:tab pos="360045" algn="l"/>
                <a:tab pos="720090" algn="l"/>
              </a:tabLst>
            </a:pPr>
            <a:r>
              <a:rPr lang="en-US" altLang="en-US" sz="7200" b="1" i="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I.</a:t>
            </a:r>
            <a:r>
              <a:rPr lang="en-US" altLang="en-US" sz="7200" i="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nl-NL" sz="7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Nhiệt độ và độ nóng lạnh</a:t>
            </a:r>
            <a:endParaRPr lang="en-US" sz="7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360045" algn="l"/>
                <a:tab pos="720090" algn="l"/>
              </a:tabLst>
            </a:pPr>
            <a:r>
              <a:rPr lang="nl-NL" sz="7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7200" dirty="0">
                <a:effectLst/>
                <a:latin typeface="Times New Roman" panose="02020603050405020304" pitchFamily="18" charset="0"/>
                <a:ea typeface="Calibri" panose="020F0502020204030204" pitchFamily="34" charset="0"/>
                <a:cs typeface="Times New Roman" panose="02020603050405020304" pitchFamily="18" charset="0"/>
              </a:rPr>
              <a:t>Nhiệt độ là số đo “nóng”, “lạnh” của vật.</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nl-NL" sz="7200" dirty="0">
                <a:effectLst/>
                <a:latin typeface="Times New Roman" panose="02020603050405020304" pitchFamily="18" charset="0"/>
                <a:ea typeface="Calibri" panose="020F0502020204030204" pitchFamily="34" charset="0"/>
              </a:rPr>
              <a:t>- Nhiệt độ được đo bằng nhiệt kế theo thang đo xác định.</a:t>
            </a:r>
            <a:endParaRPr lang="en-US" sz="7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ircle(in)">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8100" y="3124201"/>
            <a:ext cx="44577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0"/>
            <a:ext cx="4572000"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 Box 11"/>
          <p:cNvSpPr txBox="1">
            <a:spLocks noChangeArrowheads="1"/>
          </p:cNvSpPr>
          <p:nvPr/>
        </p:nvSpPr>
        <p:spPr bwMode="auto">
          <a:xfrm>
            <a:off x="38100" y="2602331"/>
            <a:ext cx="7543800"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sz="3200" b="1"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Sử</a:t>
            </a:r>
            <a:r>
              <a:rPr lang="en-US" sz="32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 </a:t>
            </a:r>
            <a:r>
              <a:rPr lang="en-US" sz="3200" b="1"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dụng</a:t>
            </a:r>
            <a:r>
              <a:rPr lang="en-US" sz="32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 </a:t>
            </a:r>
            <a:r>
              <a:rPr lang="en-US" sz="3200" b="1"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hơp</a:t>
            </a:r>
            <a:r>
              <a:rPr lang="en-US" sz="32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 </a:t>
            </a:r>
            <a:r>
              <a:rPr lang="en-US" sz="3200" b="1"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lí</a:t>
            </a:r>
            <a:r>
              <a:rPr lang="en-US" sz="32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 </a:t>
            </a:r>
            <a:r>
              <a:rPr lang="en-US" sz="3200" b="1"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thuốc</a:t>
            </a:r>
            <a:r>
              <a:rPr lang="en-US" sz="32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 </a:t>
            </a:r>
            <a:r>
              <a:rPr lang="en-US" sz="3200" b="1"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bảo</a:t>
            </a:r>
            <a:r>
              <a:rPr lang="en-US" sz="32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 </a:t>
            </a:r>
            <a:r>
              <a:rPr lang="en-US" sz="3200" b="1"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vệ</a:t>
            </a:r>
            <a:r>
              <a:rPr lang="en-US" sz="32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 </a:t>
            </a:r>
            <a:r>
              <a:rPr lang="en-US" sz="3200" b="1"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thực</a:t>
            </a:r>
            <a:r>
              <a:rPr lang="en-US" sz="32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 </a:t>
            </a:r>
            <a:r>
              <a:rPr lang="en-US" sz="3200" b="1"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vật</a:t>
            </a:r>
            <a:r>
              <a:rPr lang="en-US" sz="3200" b="1" i="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rPr>
              <a:t>  </a:t>
            </a:r>
            <a:endParaRPr lang="en-US" sz="3200" b="1" i="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cs typeface="Times New Roman" panose="02020603050405020304" pitchFamily="18" charset="0"/>
            </a:endParaRPr>
          </a:p>
        </p:txBody>
      </p:sp>
      <p:pic>
        <p:nvPicPr>
          <p:cNvPr id="35847" name="Picture 7"/>
          <p:cNvPicPr>
            <a:picLocks noChangeAspect="1" noChangeArrowheads="1"/>
          </p:cNvPicPr>
          <p:nvPr/>
        </p:nvPicPr>
        <p:blipFill>
          <a:blip r:embed="rId3">
            <a:extLst>
              <a:ext uri="{28A0092B-C50C-407E-A947-70E740481C1C}">
                <a14:useLocalDpi xmlns:a14="http://schemas.microsoft.com/office/drawing/2010/main" val="0"/>
              </a:ext>
            </a:extLst>
          </a:blip>
          <a:srcRect l="30087" t="17708" r="30089" b="23958"/>
          <a:stretch>
            <a:fillRect/>
          </a:stretch>
        </p:blipFill>
        <p:spPr bwMode="auto">
          <a:xfrm>
            <a:off x="3753853" y="1"/>
            <a:ext cx="3866147"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8" name="Picture 8"/>
          <p:cNvPicPr>
            <a:picLocks noChangeAspect="1" noChangeArrowheads="1"/>
          </p:cNvPicPr>
          <p:nvPr/>
        </p:nvPicPr>
        <p:blipFill>
          <a:blip r:embed="rId4">
            <a:extLst>
              <a:ext uri="{28A0092B-C50C-407E-A947-70E740481C1C}">
                <a14:useLocalDpi xmlns:a14="http://schemas.microsoft.com/office/drawing/2010/main" val="0"/>
              </a:ext>
            </a:extLst>
          </a:blip>
          <a:srcRect l="40044" t="23958" r="40630" b="30208"/>
          <a:stretch>
            <a:fillRect/>
          </a:stretch>
        </p:blipFill>
        <p:spPr bwMode="auto">
          <a:xfrm>
            <a:off x="1" y="0"/>
            <a:ext cx="375385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8" name="Text Box 11"/>
          <p:cNvSpPr txBox="1">
            <a:spLocks noChangeArrowheads="1"/>
          </p:cNvSpPr>
          <p:nvPr/>
        </p:nvSpPr>
        <p:spPr bwMode="auto">
          <a:xfrm>
            <a:off x="7639050" y="5738982"/>
            <a:ext cx="4533900" cy="107721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fontAlgn="base">
              <a:spcBef>
                <a:spcPct val="0"/>
              </a:spcBef>
              <a:spcAft>
                <a:spcPct val="0"/>
              </a:spcAft>
              <a:defRPr>
                <a:solidFill>
                  <a:schemeClr val="tx1"/>
                </a:solidFill>
                <a:latin typeface="Times New Roman" panose="02020603050405020304" pitchFamily="18" charset="0"/>
              </a:defRPr>
            </a:lvl6pPr>
            <a:lvl7pPr marL="2971800" indent="-228600" fontAlgn="base">
              <a:spcBef>
                <a:spcPct val="0"/>
              </a:spcBef>
              <a:spcAft>
                <a:spcPct val="0"/>
              </a:spcAft>
              <a:defRPr>
                <a:solidFill>
                  <a:schemeClr val="tx1"/>
                </a:solidFill>
                <a:latin typeface="Times New Roman" panose="02020603050405020304" pitchFamily="18" charset="0"/>
              </a:defRPr>
            </a:lvl7pPr>
            <a:lvl8pPr marL="3429000" indent="-228600" fontAlgn="base">
              <a:spcBef>
                <a:spcPct val="0"/>
              </a:spcBef>
              <a:spcAft>
                <a:spcPct val="0"/>
              </a:spcAft>
              <a:defRPr>
                <a:solidFill>
                  <a:schemeClr val="tx1"/>
                </a:solidFill>
                <a:latin typeface="Times New Roman" panose="02020603050405020304" pitchFamily="18" charset="0"/>
              </a:defRPr>
            </a:lvl8pPr>
            <a:lvl9pPr marL="3886200" indent="-228600" fontAlgn="base">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defRPr/>
            </a:pPr>
            <a:r>
              <a:rPr lang="en-US" sz="3200" dirty="0" err="1">
                <a:effectLst>
                  <a:outerShdw blurRad="38100" dist="38100" dir="2700000" algn="tl">
                    <a:srgbClr val="C0C0C0"/>
                  </a:outerShdw>
                </a:effectLst>
                <a:cs typeface="Times New Roman" panose="02020603050405020304" pitchFamily="18" charset="0"/>
              </a:rPr>
              <a:t>Sử</a:t>
            </a:r>
            <a:r>
              <a:rPr lang="en-US" sz="3200" dirty="0">
                <a:effectLst>
                  <a:outerShdw blurRad="38100" dist="38100" dir="2700000" algn="tl">
                    <a:srgbClr val="C0C0C0"/>
                  </a:outerShdw>
                </a:effectLst>
                <a:cs typeface="Times New Roman" panose="02020603050405020304" pitchFamily="18" charset="0"/>
              </a:rPr>
              <a:t> </a:t>
            </a:r>
            <a:r>
              <a:rPr lang="en-US" sz="3200" dirty="0" err="1">
                <a:effectLst>
                  <a:outerShdw blurRad="38100" dist="38100" dir="2700000" algn="tl">
                    <a:srgbClr val="C0C0C0"/>
                  </a:outerShdw>
                </a:effectLst>
                <a:cs typeface="Times New Roman" panose="02020603050405020304" pitchFamily="18" charset="0"/>
              </a:rPr>
              <a:t>dụng</a:t>
            </a:r>
            <a:r>
              <a:rPr lang="en-US" sz="3200" dirty="0">
                <a:effectLst>
                  <a:outerShdw blurRad="38100" dist="38100" dir="2700000" algn="tl">
                    <a:srgbClr val="C0C0C0"/>
                  </a:outerShdw>
                </a:effectLst>
                <a:cs typeface="Times New Roman" panose="02020603050405020304" pitchFamily="18" charset="0"/>
              </a:rPr>
              <a:t> </a:t>
            </a:r>
            <a:r>
              <a:rPr lang="en-US" sz="3200" dirty="0" err="1">
                <a:effectLst>
                  <a:outerShdw blurRad="38100" dist="38100" dir="2700000" algn="tl">
                    <a:srgbClr val="C0C0C0"/>
                  </a:outerShdw>
                </a:effectLst>
                <a:cs typeface="Times New Roman" panose="02020603050405020304" pitchFamily="18" charset="0"/>
              </a:rPr>
              <a:t>thực</a:t>
            </a:r>
            <a:r>
              <a:rPr lang="en-US" sz="3200" dirty="0">
                <a:effectLst>
                  <a:outerShdw blurRad="38100" dist="38100" dir="2700000" algn="tl">
                    <a:srgbClr val="C0C0C0"/>
                  </a:outerShdw>
                </a:effectLst>
                <a:cs typeface="Times New Roman" panose="02020603050405020304" pitchFamily="18" charset="0"/>
              </a:rPr>
              <a:t> </a:t>
            </a:r>
            <a:r>
              <a:rPr lang="en-US" sz="3200" dirty="0" err="1">
                <a:effectLst>
                  <a:outerShdw blurRad="38100" dist="38100" dir="2700000" algn="tl">
                    <a:srgbClr val="C0C0C0"/>
                  </a:outerShdw>
                </a:effectLst>
                <a:cs typeface="Times New Roman" panose="02020603050405020304" pitchFamily="18" charset="0"/>
              </a:rPr>
              <a:t>phẩm</a:t>
            </a:r>
            <a:r>
              <a:rPr lang="en-US" sz="3200" dirty="0">
                <a:effectLst>
                  <a:outerShdw blurRad="38100" dist="38100" dir="2700000" algn="tl">
                    <a:srgbClr val="C0C0C0"/>
                  </a:outerShdw>
                </a:effectLst>
                <a:cs typeface="Times New Roman" panose="02020603050405020304" pitchFamily="18" charset="0"/>
              </a:rPr>
              <a:t>            an </a:t>
            </a:r>
            <a:r>
              <a:rPr lang="en-US" sz="3200" dirty="0" err="1">
                <a:effectLst>
                  <a:outerShdw blurRad="38100" dist="38100" dir="2700000" algn="tl">
                    <a:srgbClr val="C0C0C0"/>
                  </a:outerShdw>
                </a:effectLst>
                <a:cs typeface="Times New Roman" panose="02020603050405020304" pitchFamily="18" charset="0"/>
              </a:rPr>
              <a:t>toàn</a:t>
            </a:r>
            <a:r>
              <a:rPr lang="en-US" sz="3200" i="1" dirty="0">
                <a:effectLst>
                  <a:outerShdw blurRad="38100" dist="38100" dir="2700000" algn="tl">
                    <a:srgbClr val="C0C0C0"/>
                  </a:outerShdw>
                </a:effectLst>
                <a:cs typeface="Times New Roman" panose="02020603050405020304" pitchFamily="18" charset="0"/>
              </a:rPr>
              <a:t> </a:t>
            </a:r>
            <a:endParaRPr lang="en-US" sz="3200" i="1" dirty="0">
              <a:effectLst>
                <a:outerShdw blurRad="38100" dist="38100" dir="2700000" algn="tl">
                  <a:srgbClr val="C0C0C0"/>
                </a:outerShdw>
              </a:effectLst>
              <a:cs typeface="Times New Roman" panose="02020603050405020304" pitchFamily="18" charset="0"/>
            </a:endParaRPr>
          </a:p>
        </p:txBody>
      </p:sp>
      <p:pic>
        <p:nvPicPr>
          <p:cNvPr id="35849" name="Picture 9"/>
          <p:cNvPicPr>
            <a:picLocks noChangeAspect="1" noChangeArrowheads="1"/>
          </p:cNvPicPr>
          <p:nvPr/>
        </p:nvPicPr>
        <p:blipFill>
          <a:blip r:embed="rId5">
            <a:extLst>
              <a:ext uri="{28A0092B-C50C-407E-A947-70E740481C1C}">
                <a14:useLocalDpi xmlns:a14="http://schemas.microsoft.com/office/drawing/2010/main" val="0"/>
              </a:ext>
            </a:extLst>
          </a:blip>
          <a:srcRect l="28331" t="21875" r="28917" b="27083"/>
          <a:stretch>
            <a:fillRect/>
          </a:stretch>
        </p:blipFill>
        <p:spPr bwMode="auto">
          <a:xfrm>
            <a:off x="4591050" y="3170071"/>
            <a:ext cx="3048000" cy="338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1"/>
          <p:cNvSpPr txBox="1">
            <a:spLocks noChangeArrowheads="1"/>
          </p:cNvSpPr>
          <p:nvPr/>
        </p:nvSpPr>
        <p:spPr bwMode="auto">
          <a:xfrm>
            <a:off x="1" y="6138698"/>
            <a:ext cx="7619999"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lgn="l">
              <a:spcBef>
                <a:spcPct val="0"/>
              </a:spcBef>
              <a:defRPr>
                <a:solidFill>
                  <a:schemeClr val="tx1"/>
                </a:solidFill>
                <a:latin typeface="Arial" panose="020B0604020202020204" pitchFamily="34" charset="0"/>
                <a:cs typeface="Arial" panose="020B0604020202020204" pitchFamily="34" charset="0"/>
              </a:defRPr>
            </a:lvl1pPr>
            <a:lvl2pPr marL="742950" indent="-285750" algn="l">
              <a:spcBef>
                <a:spcPct val="0"/>
              </a:spcBef>
              <a:defRPr>
                <a:solidFill>
                  <a:schemeClr val="tx1"/>
                </a:solidFill>
                <a:latin typeface="Arial" panose="020B0604020202020204" pitchFamily="34" charset="0"/>
                <a:cs typeface="Arial" panose="020B0604020202020204" pitchFamily="34" charset="0"/>
              </a:defRPr>
            </a:lvl2pPr>
            <a:lvl3pPr marL="1143000" indent="-228600" algn="l">
              <a:spcBef>
                <a:spcPct val="0"/>
              </a:spcBef>
              <a:defRPr>
                <a:solidFill>
                  <a:schemeClr val="tx1"/>
                </a:solidFill>
                <a:latin typeface="Arial" panose="020B0604020202020204" pitchFamily="34" charset="0"/>
                <a:cs typeface="Arial" panose="020B0604020202020204" pitchFamily="34" charset="0"/>
              </a:defRPr>
            </a:lvl3pPr>
            <a:lvl4pPr marL="1600200" indent="-228600" algn="l">
              <a:spcBef>
                <a:spcPct val="0"/>
              </a:spcBef>
              <a:defRPr>
                <a:solidFill>
                  <a:schemeClr val="tx1"/>
                </a:solidFill>
                <a:latin typeface="Arial" panose="020B0604020202020204" pitchFamily="34" charset="0"/>
                <a:cs typeface="Arial" panose="020B0604020202020204" pitchFamily="34" charset="0"/>
              </a:defRPr>
            </a:lvl4pPr>
            <a:lvl5pPr marL="2057400" indent="-228600" algn="l">
              <a:spcBef>
                <a:spcPct val="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defRPr/>
            </a:pP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Tích</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cực</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tham</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gia</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bảo</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vệ</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môi</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trường</a:t>
            </a: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endPar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177" y="0"/>
            <a:ext cx="12128504" cy="813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3" y="0"/>
            <a:ext cx="12141204" cy="807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777" y="-23459"/>
            <a:ext cx="12842876" cy="812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23" y="-20301"/>
            <a:ext cx="12134854" cy="809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496" y="-1"/>
            <a:ext cx="12255496" cy="808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49" y="-20301"/>
            <a:ext cx="12220572" cy="809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502" y="-20302"/>
            <a:ext cx="12157075" cy="81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28" y="0"/>
            <a:ext cx="12220571" cy="81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8419" y="-3158"/>
            <a:ext cx="12290418" cy="808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5249" y="0"/>
            <a:ext cx="12303122" cy="807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73097" y="-20301"/>
            <a:ext cx="12903196" cy="813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par>
                          <p:cTn id="12" fill="hold">
                            <p:stCondLst>
                              <p:cond delay="4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ppt_x</p:attrName>
                                        </p:attrNameLst>
                                      </p:cBhvr>
                                      <p:tavLst>
                                        <p:tav tm="0">
                                          <p:val>
                                            <p:strVal val="#ppt_x"/>
                                          </p:val>
                                        </p:tav>
                                        <p:tav tm="100000">
                                          <p:val>
                                            <p:strVal val="#ppt_x"/>
                                          </p:val>
                                        </p:tav>
                                      </p:tavLst>
                                    </p:anim>
                                    <p:anim calcmode="lin" valueType="num">
                                      <p:cBhvr>
                                        <p:cTn id="17" dur="2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6000"/>
                            </p:stCondLst>
                            <p:childTnLst>
                              <p:par>
                                <p:cTn id="19" presetID="6"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par>
                          <p:cTn id="22" fill="hold">
                            <p:stCondLst>
                              <p:cond delay="800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2000"/>
                                        <p:tgtEl>
                                          <p:spTgt spid="5"/>
                                        </p:tgtEl>
                                      </p:cBhvr>
                                    </p:animEffect>
                                  </p:childTnLst>
                                </p:cTn>
                              </p:par>
                            </p:childTnLst>
                          </p:cTn>
                        </p:par>
                        <p:par>
                          <p:cTn id="26" fill="hold">
                            <p:stCondLst>
                              <p:cond delay="100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anim calcmode="lin" valueType="num">
                                      <p:cBhvr>
                                        <p:cTn id="30" dur="2000" fill="hold"/>
                                        <p:tgtEl>
                                          <p:spTgt spid="12"/>
                                        </p:tgtEl>
                                        <p:attrNameLst>
                                          <p:attrName>ppt_x</p:attrName>
                                        </p:attrNameLst>
                                      </p:cBhvr>
                                      <p:tavLst>
                                        <p:tav tm="0">
                                          <p:val>
                                            <p:strVal val="#ppt_x"/>
                                          </p:val>
                                        </p:tav>
                                        <p:tav tm="100000">
                                          <p:val>
                                            <p:strVal val="#ppt_x"/>
                                          </p:val>
                                        </p:tav>
                                      </p:tavLst>
                                    </p:anim>
                                    <p:anim calcmode="lin" valueType="num">
                                      <p:cBhvr>
                                        <p:cTn id="31" dur="2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000"/>
                            </p:stCondLst>
                            <p:childTnLst>
                              <p:par>
                                <p:cTn id="33" presetID="21" presetClass="entr" presetSubtype="1"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2000"/>
                                        <p:tgtEl>
                                          <p:spTgt spid="8"/>
                                        </p:tgtEl>
                                      </p:cBhvr>
                                    </p:animEffect>
                                  </p:childTnLst>
                                </p:cTn>
                              </p:par>
                            </p:childTnLst>
                          </p:cTn>
                        </p:par>
                        <p:par>
                          <p:cTn id="36" fill="hold">
                            <p:stCondLst>
                              <p:cond delay="14000"/>
                            </p:stCondLst>
                            <p:childTnLst>
                              <p:par>
                                <p:cTn id="37" presetID="42"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anim calcmode="lin" valueType="num">
                                      <p:cBhvr>
                                        <p:cTn id="40" dur="2000" fill="hold"/>
                                        <p:tgtEl>
                                          <p:spTgt spid="7"/>
                                        </p:tgtEl>
                                        <p:attrNameLst>
                                          <p:attrName>ppt_x</p:attrName>
                                        </p:attrNameLst>
                                      </p:cBhvr>
                                      <p:tavLst>
                                        <p:tav tm="0">
                                          <p:val>
                                            <p:strVal val="#ppt_x"/>
                                          </p:val>
                                        </p:tav>
                                        <p:tav tm="100000">
                                          <p:val>
                                            <p:strVal val="#ppt_x"/>
                                          </p:val>
                                        </p:tav>
                                      </p:tavLst>
                                    </p:anim>
                                    <p:anim calcmode="lin" valueType="num">
                                      <p:cBhvr>
                                        <p:cTn id="41" dur="2000" fill="hold"/>
                                        <p:tgtEl>
                                          <p:spTgt spid="7"/>
                                        </p:tgtEl>
                                        <p:attrNameLst>
                                          <p:attrName>ppt_y</p:attrName>
                                        </p:attrNameLst>
                                      </p:cBhvr>
                                      <p:tavLst>
                                        <p:tav tm="0">
                                          <p:val>
                                            <p:strVal val="#ppt_y+.1"/>
                                          </p:val>
                                        </p:tav>
                                        <p:tav tm="100000">
                                          <p:val>
                                            <p:strVal val="#ppt_y"/>
                                          </p:val>
                                        </p:tav>
                                      </p:tavLst>
                                    </p:anim>
                                  </p:childTnLst>
                                </p:cTn>
                              </p:par>
                            </p:childTnLst>
                          </p:cTn>
                        </p:par>
                        <p:par>
                          <p:cTn id="42" fill="hold">
                            <p:stCondLst>
                              <p:cond delay="16000"/>
                            </p:stCondLst>
                            <p:childTnLst>
                              <p:par>
                                <p:cTn id="43" presetID="6" presetClass="entr" presetSubtype="16"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par>
                          <p:cTn id="46" fill="hold">
                            <p:stCondLst>
                              <p:cond delay="18000"/>
                            </p:stCondLst>
                            <p:childTnLst>
                              <p:par>
                                <p:cTn id="47" presetID="6" presetClass="entr" presetSubtype="16"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circle(in)">
                                      <p:cBhvr>
                                        <p:cTn id="49" dur="2000"/>
                                        <p:tgtEl>
                                          <p:spTgt spid="4"/>
                                        </p:tgtEl>
                                      </p:cBhvr>
                                    </p:animEffect>
                                  </p:childTnLst>
                                </p:cTn>
                              </p:par>
                            </p:childTnLst>
                          </p:cTn>
                        </p:par>
                        <p:par>
                          <p:cTn id="50" fill="hold">
                            <p:stCondLst>
                              <p:cond delay="20000"/>
                            </p:stCondLst>
                            <p:childTnLst>
                              <p:par>
                                <p:cTn id="51" presetID="31" presetClass="entr" presetSubtype="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2000" fill="hold"/>
                                        <p:tgtEl>
                                          <p:spTgt spid="6"/>
                                        </p:tgtEl>
                                        <p:attrNameLst>
                                          <p:attrName>ppt_w</p:attrName>
                                        </p:attrNameLst>
                                      </p:cBhvr>
                                      <p:tavLst>
                                        <p:tav tm="0">
                                          <p:val>
                                            <p:fltVal val="0"/>
                                          </p:val>
                                        </p:tav>
                                        <p:tav tm="100000">
                                          <p:val>
                                            <p:strVal val="#ppt_w"/>
                                          </p:val>
                                        </p:tav>
                                      </p:tavLst>
                                    </p:anim>
                                    <p:anim calcmode="lin" valueType="num">
                                      <p:cBhvr>
                                        <p:cTn id="54" dur="2000" fill="hold"/>
                                        <p:tgtEl>
                                          <p:spTgt spid="6"/>
                                        </p:tgtEl>
                                        <p:attrNameLst>
                                          <p:attrName>ppt_h</p:attrName>
                                        </p:attrNameLst>
                                      </p:cBhvr>
                                      <p:tavLst>
                                        <p:tav tm="0">
                                          <p:val>
                                            <p:fltVal val="0"/>
                                          </p:val>
                                        </p:tav>
                                        <p:tav tm="100000">
                                          <p:val>
                                            <p:strVal val="#ppt_h"/>
                                          </p:val>
                                        </p:tav>
                                      </p:tavLst>
                                    </p:anim>
                                    <p:anim calcmode="lin" valueType="num">
                                      <p:cBhvr>
                                        <p:cTn id="55" dur="2000" fill="hold"/>
                                        <p:tgtEl>
                                          <p:spTgt spid="6"/>
                                        </p:tgtEl>
                                        <p:attrNameLst>
                                          <p:attrName>style.rotation</p:attrName>
                                        </p:attrNameLst>
                                      </p:cBhvr>
                                      <p:tavLst>
                                        <p:tav tm="0">
                                          <p:val>
                                            <p:fltVal val="90"/>
                                          </p:val>
                                        </p:tav>
                                        <p:tav tm="100000">
                                          <p:val>
                                            <p:fltVal val="0"/>
                                          </p:val>
                                        </p:tav>
                                      </p:tavLst>
                                    </p:anim>
                                    <p:animEffect transition="in" filter="fade">
                                      <p:cBhvr>
                                        <p:cTn id="5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8192</Words>
  <Application>WPS Slides</Application>
  <PresentationFormat>Custom</PresentationFormat>
  <Paragraphs>297</Paragraphs>
  <Slides>47</Slides>
  <Notes>0</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47</vt:i4>
      </vt:variant>
    </vt:vector>
  </HeadingPairs>
  <TitlesOfParts>
    <vt:vector size="59" baseType="lpstr">
      <vt:lpstr>Arial</vt:lpstr>
      <vt:lpstr>SimSun</vt:lpstr>
      <vt:lpstr>Wingdings</vt:lpstr>
      <vt:lpstr>Times New Roman</vt:lpstr>
      <vt:lpstr>Calibri</vt:lpstr>
      <vt:lpstr>Microsoft YaHei</vt:lpstr>
      <vt:lpstr>Arial Unicode MS</vt:lpstr>
      <vt:lpstr>Calibri Light</vt:lpstr>
      <vt:lpstr>Cambria Math</vt:lpstr>
      <vt:lpstr>Cambria Math</vt:lpstr>
      <vt:lpstr>Symbol</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HOA HOÀNG</cp:lastModifiedBy>
  <cp:revision>134</cp:revision>
  <dcterms:created xsi:type="dcterms:W3CDTF">2021-09-11T02:09:00Z</dcterms:created>
  <dcterms:modified xsi:type="dcterms:W3CDTF">2025-05-10T13:43:27Z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2F75BCBF55F4440E86EB4D0BF7D0A9DB_13</vt:lpwstr>
  </property>
  <property fmtid="{D5CDD505-2E9C-101B-9397-08002B2CF9AE}" pid="3" name="KSOProductBuildVer">
    <vt:lpwstr>1033-12.2.0.20795</vt:lpwstr>
  </property>
</Properties>
</file>