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89" r:id="rId4"/>
    <p:sldId id="290" r:id="rId5"/>
    <p:sldId id="291" r:id="rId6"/>
    <p:sldId id="292" r:id="rId7"/>
    <p:sldId id="293" r:id="rId8"/>
    <p:sldId id="295" r:id="rId9"/>
    <p:sldId id="296" r:id="rId10"/>
    <p:sldId id="297" r:id="rId11"/>
    <p:sldId id="299" r:id="rId12"/>
    <p:sldId id="273" r:id="rId13"/>
    <p:sldId id="276" r:id="rId14"/>
    <p:sldId id="275" r:id="rId15"/>
    <p:sldId id="258" r:id="rId16"/>
    <p:sldId id="286" r:id="rId17"/>
    <p:sldId id="259" r:id="rId18"/>
    <p:sldId id="301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303" r:id="rId27"/>
    <p:sldId id="304" r:id="rId28"/>
    <p:sldId id="270" r:id="rId29"/>
    <p:sldId id="267" r:id="rId30"/>
    <p:sldId id="268" r:id="rId31"/>
    <p:sldId id="269" r:id="rId32"/>
    <p:sldId id="271" r:id="rId33"/>
    <p:sldId id="272" r:id="rId34"/>
    <p:sldId id="306" r:id="rId35"/>
    <p:sldId id="274" r:id="rId36"/>
    <p:sldId id="277" r:id="rId37"/>
    <p:sldId id="278" r:id="rId38"/>
    <p:sldId id="280" r:id="rId39"/>
    <p:sldId id="281" r:id="rId40"/>
    <p:sldId id="282" r:id="rId41"/>
    <p:sldId id="305" r:id="rId42"/>
    <p:sldId id="279" r:id="rId43"/>
    <p:sldId id="283" r:id="rId44"/>
    <p:sldId id="285" r:id="rId45"/>
    <p:sldId id="28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commentAuthors" Target="commentAuthors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6T19:16:19.523" idx="1">
    <p:pos x="5593" y="2316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F62A-45C2-4C10-B6B6-23D7B4B7694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9B8EF-5D2D-4FEC-949D-BB75BEA080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22.wdp"/><Relationship Id="rId8" Type="http://schemas.openxmlformats.org/officeDocument/2006/relationships/image" Target="../media/image21.png"/><Relationship Id="rId7" Type="http://schemas.microsoft.com/office/2007/relationships/hdphoto" Target="../media/image20.wdp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8" Type="http://schemas.openxmlformats.org/officeDocument/2006/relationships/slideLayout" Target="../slideLayouts/slideLayout13.xml"/><Relationship Id="rId17" Type="http://schemas.microsoft.com/office/2007/relationships/hdphoto" Target="../media/image30.wdp"/><Relationship Id="rId16" Type="http://schemas.openxmlformats.org/officeDocument/2006/relationships/image" Target="../media/image29.png"/><Relationship Id="rId15" Type="http://schemas.microsoft.com/office/2007/relationships/hdphoto" Target="../media/image28.wdp"/><Relationship Id="rId14" Type="http://schemas.openxmlformats.org/officeDocument/2006/relationships/image" Target="../media/image27.png"/><Relationship Id="rId13" Type="http://schemas.microsoft.com/office/2007/relationships/hdphoto" Target="../media/image26.wdp"/><Relationship Id="rId12" Type="http://schemas.openxmlformats.org/officeDocument/2006/relationships/image" Target="../media/image25.png"/><Relationship Id="rId11" Type="http://schemas.microsoft.com/office/2007/relationships/hdphoto" Target="../media/image24.wdp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3" Type="http://schemas.openxmlformats.org/officeDocument/2006/relationships/audio" Target="../media/audio5.wav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audio" Target="../media/audio5.wav"/><Relationship Id="rId2" Type="http://schemas.openxmlformats.org/officeDocument/2006/relationships/image" Target="../media/image47.png"/><Relationship Id="rId1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audio" Target="../media/audio5.wav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6.wav"/><Relationship Id="rId3" Type="http://schemas.openxmlformats.org/officeDocument/2006/relationships/audio" Target="../media/audio5.wav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5%20b&#224;i%20t&#7853;p%20b&#7909;ng%20v&#224;%20m&#244;ng%20v&#7899;i%20b&#243;ng%20t&#7853;p%20Yoga%20-%20META.vn.mp4" TargetMode="External"/><Relationship Id="rId1" Type="http://schemas.openxmlformats.org/officeDocument/2006/relationships/hyperlink" Target="%5bVHGT%5d%20Va%20ch&#7841;m%20do%20l&#7895;i%20c&#7911;a%20xe%20m&#225;y,%20h&#224;nh%20&#273;&#7897;ng%20sau%20&#273;&#243;%20c&#7911;a%20ch&#7911;%20xe%20Mercedes%20khi&#7871;n%20nhi&#7873;u%20ng&#432;&#7901;i%20c&#7843;m%20k&#237;ch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3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nhanh lên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5" y="1606666"/>
            <a:ext cx="4027167" cy="525133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4560199" y="185905"/>
            <a:ext cx="7277839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plus+: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kể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lực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tác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dụng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lực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xuất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dành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được3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quả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táo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nữa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Bạch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Tuyết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478" y="2778504"/>
            <a:ext cx="6100825" cy="39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17" y="5753558"/>
            <a:ext cx="1648651" cy="1091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68" y="5238041"/>
            <a:ext cx="1493476" cy="989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76" y="5657856"/>
            <a:ext cx="1727926" cy="1144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17" y="5580882"/>
            <a:ext cx="1898896" cy="12577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30" y="5350315"/>
            <a:ext cx="1934902" cy="1281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44" y="5819608"/>
            <a:ext cx="1934902" cy="1281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58" y="5783251"/>
            <a:ext cx="1856884" cy="12298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88" y="5806805"/>
            <a:ext cx="1648420" cy="1091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74877" y="2007501"/>
            <a:ext cx="9878644" cy="1431925"/>
          </a:xfrm>
        </p:spPr>
        <p:txBody>
          <a:bodyPr/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:  LỰC TIẾP XÚC VÀ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LỰC KHÔNG TIẾP XÚC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279292" y="4210540"/>
            <a:ext cx="3962400" cy="45761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KHTN 6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406" y="2736"/>
            <a:ext cx="12023185" cy="6883400"/>
            <a:chOff x="-11430" y="-49530"/>
            <a:chExt cx="9155430" cy="523494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5238" y="3655142"/>
            <a:ext cx="1081548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odoni MT Black" panose="02070A03080606020203" pitchFamily="18" charset="0"/>
              </a:rPr>
              <a:t>Lấy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được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các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ví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dụ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về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lực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tiếp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xúc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và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lực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không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tiếp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xúc</a:t>
            </a:r>
            <a:r>
              <a:rPr lang="en-US" sz="2800" dirty="0">
                <a:latin typeface="Bodoni MT Black" panose="02070A03080606020203" pitchFamily="18" charset="0"/>
              </a:rPr>
              <a:t>.</a:t>
            </a:r>
            <a:endParaRPr lang="en-GB" sz="2800" dirty="0">
              <a:latin typeface="Bodoni MT Black" panose="02070A030806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7123" y="33644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Bodoni MT Black" panose="02070A03080606020203" pitchFamily="18" charset="0"/>
              </a:rPr>
              <a:t>MỤC TIÊU BÀI HỌC</a:t>
            </a:r>
            <a:endParaRPr lang="en-US" sz="3200" dirty="0">
              <a:solidFill>
                <a:srgbClr val="7030A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747" y="2489709"/>
            <a:ext cx="108154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odoni MT Black" panose="02070A03080606020203" pitchFamily="18" charset="0"/>
              </a:rPr>
              <a:t>Phân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biệt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được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lực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tiếp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xúc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và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lực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không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tiếp</a:t>
            </a:r>
            <a:r>
              <a:rPr lang="en-US" sz="2800" dirty="0"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latin typeface="Bodoni MT Black" panose="02070A03080606020203" pitchFamily="18" charset="0"/>
              </a:rPr>
              <a:t>xúc</a:t>
            </a:r>
            <a:r>
              <a:rPr lang="en-US" sz="2800" dirty="0">
                <a:latin typeface="Bodoni MT Black" panose="02070A03080606020203" pitchFamily="18" charset="0"/>
              </a:rPr>
              <a:t>.</a:t>
            </a:r>
            <a:endParaRPr lang="en-US" sz="2800" dirty="0">
              <a:latin typeface="Bodoni MT Black" panose="02070A0308060602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0" y="99845"/>
            <a:ext cx="5090615" cy="1078173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951807" y="1458696"/>
            <a:ext cx="3777285" cy="4735627"/>
          </a:xfrm>
          <a:prstGeom prst="cloudCallout">
            <a:avLst>
              <a:gd name="adj1" fmla="val -75855"/>
              <a:gd name="adj2" fmla="val -1387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31429" y="518893"/>
            <a:ext cx="421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Bodoni MT Black" panose="02070A03080606020203" pitchFamily="18" charset="0"/>
              </a:rPr>
              <a:t>Nêu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tên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các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dụng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cụ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được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sử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dụng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trong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thí</a:t>
            </a:r>
            <a:r>
              <a:rPr lang="en-US" sz="2400" dirty="0">
                <a:latin typeface="Bodoni MT Black" panose="02070A03080606020203" pitchFamily="18" charset="0"/>
              </a:rPr>
              <a:t> </a:t>
            </a:r>
            <a:r>
              <a:rPr lang="en-US" sz="2400" dirty="0" err="1">
                <a:latin typeface="Bodoni MT Black" panose="02070A03080606020203" pitchFamily="18" charset="0"/>
              </a:rPr>
              <a:t>nghiệm</a:t>
            </a:r>
            <a:r>
              <a:rPr lang="en-US" sz="2400" dirty="0">
                <a:latin typeface="Bodoni MT Black" panose="02070A03080606020203" pitchFamily="18" charset="0"/>
              </a:rPr>
              <a:t>?</a:t>
            </a:r>
            <a:endParaRPr lang="en-GB" sz="2400" dirty="0">
              <a:latin typeface="Bodoni MT Black" panose="02070A03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364" y="1612490"/>
            <a:ext cx="2449329" cy="492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3"/>
          <p:cNvSpPr/>
          <p:nvPr/>
        </p:nvSpPr>
        <p:spPr>
          <a:xfrm>
            <a:off x="0" y="0"/>
            <a:ext cx="5090615" cy="1078173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44" y="1365247"/>
            <a:ext cx="6935047" cy="41275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084" y="5964701"/>
            <a:ext cx="11356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heo em,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có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sự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khác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biệt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nào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về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các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tác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dụng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được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minh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họa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27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.1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b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và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27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.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1c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?</a:t>
            </a: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376" y="5492753"/>
            <a:ext cx="10549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Sự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khác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biệt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giữa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hai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hình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là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:</a:t>
            </a:r>
            <a:endParaRPr lang="en-GB" sz="2400" b="0" i="0" dirty="0">
              <a:solidFill>
                <a:srgbClr val="FF0000"/>
              </a:solidFill>
              <a:effectLst/>
              <a:latin typeface="OpenSans"/>
            </a:endParaRPr>
          </a:p>
          <a:p>
            <a:pPr algn="l"/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-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Hình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smtClean="0">
                <a:solidFill>
                  <a:srgbClr val="FF0000"/>
                </a:solidFill>
                <a:effectLst/>
                <a:latin typeface="OpenSans"/>
              </a:rPr>
              <a:t>27.1b: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có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lực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tác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dụng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khi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hai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vật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tiếp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xúc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với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nhau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.</a:t>
            </a:r>
            <a:endParaRPr lang="en-GB" sz="2400" b="0" i="0" dirty="0">
              <a:solidFill>
                <a:srgbClr val="FF0000"/>
              </a:solidFill>
              <a:effectLst/>
              <a:latin typeface="OpenSans"/>
            </a:endParaRPr>
          </a:p>
          <a:p>
            <a:pPr algn="l"/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- </a:t>
            </a:r>
            <a:r>
              <a:rPr lang="en-GB" sz="2400" b="0" i="0" dirty="0" err="1" smtClean="0">
                <a:solidFill>
                  <a:srgbClr val="FF0000"/>
                </a:solidFill>
                <a:effectLst/>
                <a:latin typeface="OpenSans"/>
              </a:rPr>
              <a:t>Hình</a:t>
            </a:r>
            <a:r>
              <a:rPr lang="en-GB" sz="2400" b="0" i="0" dirty="0" smtClean="0">
                <a:solidFill>
                  <a:srgbClr val="FF0000"/>
                </a:solidFill>
                <a:effectLst/>
                <a:latin typeface="OpenSans"/>
              </a:rPr>
              <a:t> 27.1c: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có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lực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tác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dụng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khi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hai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vật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không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tiếp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xúc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với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GB" sz="2400" b="0" i="0" dirty="0" err="1">
                <a:solidFill>
                  <a:srgbClr val="FF0000"/>
                </a:solidFill>
                <a:effectLst/>
                <a:latin typeface="OpenSans"/>
              </a:rPr>
              <a:t>nhau</a:t>
            </a:r>
            <a:r>
              <a:rPr lang="en-GB" sz="2400" b="0" i="0" dirty="0">
                <a:solidFill>
                  <a:srgbClr val="FF0000"/>
                </a:solidFill>
                <a:effectLst/>
                <a:latin typeface="OpenSans"/>
              </a:rPr>
              <a:t>.</a:t>
            </a:r>
            <a:endParaRPr lang="en-GB" sz="2400" b="0" i="0" dirty="0">
              <a:solidFill>
                <a:srgbClr val="FF0000"/>
              </a:solidFill>
              <a:effectLst/>
              <a:latin typeface="Open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7791" y="341194"/>
            <a:ext cx="513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LỰC TIẾP XÚC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84" y="1038319"/>
            <a:ext cx="5015497" cy="472664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777923" y="1509543"/>
            <a:ext cx="5322626" cy="4367283"/>
          </a:xfrm>
          <a:prstGeom prst="cloudCallout">
            <a:avLst>
              <a:gd name="adj1" fmla="val 63713"/>
              <a:gd name="adj2" fmla="val -4910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996" y="1093034"/>
            <a:ext cx="5000276" cy="4783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8" y="1091820"/>
            <a:ext cx="5044500" cy="494048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6309701" y="968990"/>
            <a:ext cx="5322628" cy="3903456"/>
          </a:xfrm>
          <a:prstGeom prst="wedgeRoundRectCallout">
            <a:avLst>
              <a:gd name="adj1" fmla="val -113398"/>
              <a:gd name="adj2" fmla="val 32678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540774" y="5043948"/>
            <a:ext cx="5386187" cy="98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435" y="1001475"/>
            <a:ext cx="403973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10" y="2393428"/>
            <a:ext cx="10972801" cy="3261815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79593" y="232699"/>
            <a:ext cx="513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LỰC TIẾP XÚC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7837" y="5676866"/>
            <a:ext cx="1118622" cy="1023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9282" y="143240"/>
            <a:ext cx="1115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BÀI TẬP NHÓM: </a:t>
            </a:r>
            <a:r>
              <a:rPr lang="en-US" sz="2800" dirty="0" err="1">
                <a:solidFill>
                  <a:srgbClr val="FF0000"/>
                </a:solidFill>
                <a:latin typeface="Bodoni MT Black" panose="02070A03080606020203" pitchFamily="18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odoni MT Black" panose="02070A03080606020203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odoni MT Black" panose="02070A03080606020203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odoni MT Black" panose="02070A03080606020203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Bodoni MT Black" panose="02070A03080606020203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odoni MT Black" panose="02070A03080606020203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Bodoni MT Black" panose="02070A03080606020203" pitchFamily="18" charset="0"/>
              </a:rPr>
              <a:t>.</a:t>
            </a:r>
            <a:endParaRPr lang="en-GB" sz="2800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884903" y="987519"/>
          <a:ext cx="10117394" cy="5039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415"/>
                <a:gridCol w="3461112"/>
                <a:gridCol w="4389867"/>
              </a:tblGrid>
              <a:tr h="119216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Em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hãy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tìm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các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ví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dụ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về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lực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tiếp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xúc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trong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đời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Bodoni MT Black" panose="02070A030806060202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</a:rPr>
                        <a:t>VÍ DỤ</a:t>
                      </a:r>
                      <a:endParaRPr lang="en-GB" sz="2400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Bodoni MT Black" panose="02070A03080606020203" pitchFamily="18" charset="0"/>
                        </a:rPr>
                        <a:t>VAI TRÒ</a:t>
                      </a:r>
                      <a:endParaRPr lang="en-GB" sz="2400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1756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92162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92162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Bodoni MT Black" panose="02070A03080606020203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62633" y="2228671"/>
            <a:ext cx="3062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ăn cơm, tay ta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cơm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xúc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nhau.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tay ta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lên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cơm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lực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 Black" panose="02070A03080606020203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0736" y="3658899"/>
            <a:ext cx="3426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Khi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đóng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Khi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lực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6565" y="3767901"/>
            <a:ext cx="2262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óng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lang="en-GB" sz="1800" b="0" i="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1800" b="0" i="0" kern="1200" dirty="0" err="1">
                <a:solidFill>
                  <a:schemeClr val="dk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04371" y="2304299"/>
            <a:ext cx="2610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ầm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bát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ăn cơm</a:t>
            </a:r>
            <a:endParaRPr lang="en-GB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9797" y="559557"/>
            <a:ext cx="10249469" cy="7506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Lực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 </a:t>
            </a:r>
            <a:r>
              <a:rPr lang="en-US" sz="3600" dirty="0" err="1"/>
              <a:t>chạm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1746914"/>
            <a:ext cx="8068382" cy="45989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914399" y="641444"/>
            <a:ext cx="10508777" cy="1378425"/>
          </a:xfrm>
          <a:prstGeom prst="vertic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779" y="2516422"/>
            <a:ext cx="6605517" cy="42312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149" y="532262"/>
            <a:ext cx="10631606" cy="846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1848" y="2067422"/>
            <a:ext cx="6417436" cy="39855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68814" y="2656694"/>
            <a:ext cx="11653992" cy="1431925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:  LỰC TIẾP XÚC VÀ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LỰC KHÔNG TIẾP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279292" y="4210540"/>
            <a:ext cx="3962400" cy="45761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KHTN 6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406" y="2736"/>
            <a:ext cx="12023185" cy="6883400"/>
            <a:chOff x="-11430" y="-49530"/>
            <a:chExt cx="9155430" cy="523494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0" y="99845"/>
            <a:ext cx="5090615" cy="1078173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951807" y="1458697"/>
            <a:ext cx="4195083" cy="3722904"/>
          </a:xfrm>
          <a:prstGeom prst="cloudCallout">
            <a:avLst>
              <a:gd name="adj1" fmla="val -75855"/>
              <a:gd name="adj2" fmla="val -13878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vẫn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lệch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364" y="1612490"/>
            <a:ext cx="2449329" cy="492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836" y="2484423"/>
            <a:ext cx="7083187" cy="3169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4836" y="982638"/>
            <a:ext cx="7083187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391" y="300251"/>
            <a:ext cx="777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LỰC KHÔNG TIẾP XÚC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3084394" y="1405720"/>
            <a:ext cx="4954138" cy="805217"/>
          </a:xfrm>
          <a:prstGeom prst="verticalScroll">
            <a:avLst>
              <a:gd name="adj" fmla="val 21610"/>
            </a:avLst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8865" y="2674960"/>
            <a:ext cx="10754435" cy="40056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Nhac-nen-hoat-hinh-vui-nhon-va-hai-huoc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963700" y="3002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5528" y="536130"/>
            <a:ext cx="7260609" cy="4887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5969" y="5677469"/>
            <a:ext cx="837972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273" y="798655"/>
            <a:ext cx="5891742" cy="2722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024" y="4544704"/>
            <a:ext cx="48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71" y="566643"/>
            <a:ext cx="5691116" cy="3395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1523" y="4544703"/>
            <a:ext cx="48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3710" y="1052990"/>
            <a:ext cx="403973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0609" y="2446502"/>
            <a:ext cx="11308228" cy="42118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4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545032" y="275033"/>
            <a:ext cx="530664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LỰC KHÔNG TIẾP XÚC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90453" y="696036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321163" y="1408010"/>
            <a:ext cx="6120434" cy="4408227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818" y="655087"/>
            <a:ext cx="11302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0569" y="1816087"/>
            <a:ext cx="6030861" cy="4022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6650" y="1815152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703447" y="2661313"/>
            <a:ext cx="5683705" cy="3630305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165346" y="281296"/>
            <a:ext cx="11416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 TẬP: TRẢ LỜI 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HỎI TRẮC NGHIỆM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7476" y="5751408"/>
            <a:ext cx="562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Hoan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hô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64274" y="1590441"/>
            <a:ext cx="10822674" cy="1155279"/>
            <a:chOff x="764274" y="1590441"/>
            <a:chExt cx="10822674" cy="1155279"/>
          </a:xfrm>
        </p:grpSpPr>
        <p:sp>
          <p:nvSpPr>
            <p:cNvPr id="18" name="Freeform 17"/>
            <p:cNvSpPr/>
            <p:nvPr/>
          </p:nvSpPr>
          <p:spPr>
            <a:xfrm>
              <a:off x="764274" y="1594694"/>
              <a:ext cx="805717" cy="1151026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80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A</a:t>
              </a:r>
              <a:endParaRPr lang="en-US" sz="3200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69990" y="1590441"/>
              <a:ext cx="10016958" cy="748560"/>
            </a:xfrm>
            <a:custGeom>
              <a:avLst/>
              <a:gdLst>
                <a:gd name="connsiteX0" fmla="*/ 124762 w 748560"/>
                <a:gd name="connsiteY0" fmla="*/ 0 h 10016958"/>
                <a:gd name="connsiteX1" fmla="*/ 623798 w 748560"/>
                <a:gd name="connsiteY1" fmla="*/ 0 h 10016958"/>
                <a:gd name="connsiteX2" fmla="*/ 748560 w 748560"/>
                <a:gd name="connsiteY2" fmla="*/ 124762 h 10016958"/>
                <a:gd name="connsiteX3" fmla="*/ 748560 w 748560"/>
                <a:gd name="connsiteY3" fmla="*/ 10016958 h 10016958"/>
                <a:gd name="connsiteX4" fmla="*/ 748560 w 748560"/>
                <a:gd name="connsiteY4" fmla="*/ 10016958 h 10016958"/>
                <a:gd name="connsiteX5" fmla="*/ 0 w 748560"/>
                <a:gd name="connsiteY5" fmla="*/ 10016958 h 10016958"/>
                <a:gd name="connsiteX6" fmla="*/ 0 w 748560"/>
                <a:gd name="connsiteY6" fmla="*/ 10016958 h 10016958"/>
                <a:gd name="connsiteX7" fmla="*/ 0 w 748560"/>
                <a:gd name="connsiteY7" fmla="*/ 124762 h 10016958"/>
                <a:gd name="connsiteX8" fmla="*/ 124762 w 748560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560" h="10016958">
                  <a:moveTo>
                    <a:pt x="748560" y="1669524"/>
                  </a:moveTo>
                  <a:lnTo>
                    <a:pt x="748560" y="8347434"/>
                  </a:lnTo>
                  <a:cubicBezTo>
                    <a:pt x="748560" y="9269481"/>
                    <a:pt x="744386" y="10016951"/>
                    <a:pt x="739237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9237" y="7"/>
                  </a:lnTo>
                  <a:cubicBezTo>
                    <a:pt x="744386" y="7"/>
                    <a:pt x="748560" y="747477"/>
                    <a:pt x="748560" y="1669524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62" rIns="56862" bIns="5686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lang="en-US" sz="3200" kern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4274" y="2514752"/>
            <a:ext cx="10822674" cy="1151025"/>
            <a:chOff x="764274" y="2514752"/>
            <a:chExt cx="10822674" cy="1151025"/>
          </a:xfrm>
        </p:grpSpPr>
        <p:sp>
          <p:nvSpPr>
            <p:cNvPr id="20" name="Freeform 19"/>
            <p:cNvSpPr/>
            <p:nvPr/>
          </p:nvSpPr>
          <p:spPr>
            <a:xfrm>
              <a:off x="764274" y="2514752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B</a:t>
              </a:r>
              <a:endParaRPr lang="en-US" sz="32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569990" y="2597823"/>
              <a:ext cx="10016958" cy="748166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xo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xo.</a:t>
              </a:r>
              <a:endParaRPr lang="en-US" sz="32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4274" y="3600947"/>
            <a:ext cx="10822674" cy="1151025"/>
            <a:chOff x="764274" y="3600947"/>
            <a:chExt cx="10822674" cy="1151025"/>
          </a:xfrm>
        </p:grpSpPr>
        <p:sp>
          <p:nvSpPr>
            <p:cNvPr id="22" name="Freeform 21"/>
            <p:cNvSpPr/>
            <p:nvPr/>
          </p:nvSpPr>
          <p:spPr>
            <a:xfrm>
              <a:off x="764274" y="3600947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C</a:t>
              </a:r>
              <a:endParaRPr lang="en-US" sz="32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569990" y="3600948"/>
              <a:ext cx="10016958" cy="748166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hút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4274" y="4604073"/>
            <a:ext cx="10822674" cy="1151025"/>
            <a:chOff x="764274" y="4604073"/>
            <a:chExt cx="10822674" cy="1151025"/>
          </a:xfrm>
        </p:grpSpPr>
        <p:sp>
          <p:nvSpPr>
            <p:cNvPr id="24" name="Freeform 23"/>
            <p:cNvSpPr/>
            <p:nvPr/>
          </p:nvSpPr>
          <p:spPr>
            <a:xfrm>
              <a:off x="764274" y="4604073"/>
              <a:ext cx="805717" cy="1151025"/>
            </a:xfrm>
            <a:custGeom>
              <a:avLst/>
              <a:gdLst>
                <a:gd name="connsiteX0" fmla="*/ 0 w 1151025"/>
                <a:gd name="connsiteY0" fmla="*/ 0 h 805717"/>
                <a:gd name="connsiteX1" fmla="*/ 748167 w 1151025"/>
                <a:gd name="connsiteY1" fmla="*/ 0 h 805717"/>
                <a:gd name="connsiteX2" fmla="*/ 1151025 w 1151025"/>
                <a:gd name="connsiteY2" fmla="*/ 402859 h 805717"/>
                <a:gd name="connsiteX3" fmla="*/ 748167 w 1151025"/>
                <a:gd name="connsiteY3" fmla="*/ 805717 h 805717"/>
                <a:gd name="connsiteX4" fmla="*/ 0 w 1151025"/>
                <a:gd name="connsiteY4" fmla="*/ 805717 h 805717"/>
                <a:gd name="connsiteX5" fmla="*/ 402859 w 1151025"/>
                <a:gd name="connsiteY5" fmla="*/ 402859 h 805717"/>
                <a:gd name="connsiteX6" fmla="*/ 0 w 1151025"/>
                <a:gd name="connsiteY6" fmla="*/ 0 h 80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1025" h="805717">
                  <a:moveTo>
                    <a:pt x="1151024" y="0"/>
                  </a:moveTo>
                  <a:lnTo>
                    <a:pt x="1151024" y="523717"/>
                  </a:lnTo>
                  <a:lnTo>
                    <a:pt x="575512" y="805717"/>
                  </a:lnTo>
                  <a:lnTo>
                    <a:pt x="1" y="523717"/>
                  </a:lnTo>
                  <a:lnTo>
                    <a:pt x="1" y="0"/>
                  </a:lnTo>
                  <a:lnTo>
                    <a:pt x="575512" y="282001"/>
                  </a:lnTo>
                  <a:lnTo>
                    <a:pt x="1151024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23179" rIns="20319" bIns="42317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D</a:t>
              </a:r>
              <a:endParaRPr lang="en-US" sz="32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69990" y="4604074"/>
              <a:ext cx="10016958" cy="748167"/>
            </a:xfrm>
            <a:custGeom>
              <a:avLst/>
              <a:gdLst>
                <a:gd name="connsiteX0" fmla="*/ 124697 w 748166"/>
                <a:gd name="connsiteY0" fmla="*/ 0 h 10016958"/>
                <a:gd name="connsiteX1" fmla="*/ 623469 w 748166"/>
                <a:gd name="connsiteY1" fmla="*/ 0 h 10016958"/>
                <a:gd name="connsiteX2" fmla="*/ 748166 w 748166"/>
                <a:gd name="connsiteY2" fmla="*/ 124697 h 10016958"/>
                <a:gd name="connsiteX3" fmla="*/ 748166 w 748166"/>
                <a:gd name="connsiteY3" fmla="*/ 10016958 h 10016958"/>
                <a:gd name="connsiteX4" fmla="*/ 748166 w 748166"/>
                <a:gd name="connsiteY4" fmla="*/ 10016958 h 10016958"/>
                <a:gd name="connsiteX5" fmla="*/ 0 w 748166"/>
                <a:gd name="connsiteY5" fmla="*/ 10016958 h 10016958"/>
                <a:gd name="connsiteX6" fmla="*/ 0 w 748166"/>
                <a:gd name="connsiteY6" fmla="*/ 10016958 h 10016958"/>
                <a:gd name="connsiteX7" fmla="*/ 0 w 748166"/>
                <a:gd name="connsiteY7" fmla="*/ 124697 h 10016958"/>
                <a:gd name="connsiteX8" fmla="*/ 124697 w 748166"/>
                <a:gd name="connsiteY8" fmla="*/ 0 h 1001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8166" h="10016958">
                  <a:moveTo>
                    <a:pt x="748166" y="1669533"/>
                  </a:moveTo>
                  <a:lnTo>
                    <a:pt x="748166" y="8347425"/>
                  </a:lnTo>
                  <a:cubicBezTo>
                    <a:pt x="748166" y="9269475"/>
                    <a:pt x="743996" y="10016951"/>
                    <a:pt x="738852" y="10016951"/>
                  </a:cubicBezTo>
                  <a:lnTo>
                    <a:pt x="0" y="10016951"/>
                  </a:lnTo>
                  <a:lnTo>
                    <a:pt x="0" y="10016951"/>
                  </a:lnTo>
                  <a:lnTo>
                    <a:pt x="0" y="7"/>
                  </a:lnTo>
                  <a:lnTo>
                    <a:pt x="0" y="7"/>
                  </a:lnTo>
                  <a:lnTo>
                    <a:pt x="738852" y="7"/>
                  </a:lnTo>
                  <a:cubicBezTo>
                    <a:pt x="743996" y="7"/>
                    <a:pt x="748166" y="747483"/>
                    <a:pt x="748166" y="1669533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4" tIns="56842" rIns="56842" bIns="5684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64273" y="382137"/>
            <a:ext cx="10822676" cy="6960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4182" y="5751408"/>
            <a:ext cx="529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Rất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tiếc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rồi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2295" y="5456078"/>
            <a:ext cx="988802" cy="988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964" y="5610205"/>
            <a:ext cx="1007082" cy="100708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xit" presetSubtype="1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  <p:bldP spid="2" grpId="2"/>
      <p:bldP spid="2" grpId="3"/>
      <p:bldP spid="2" grpId="4"/>
      <p:bldP spid="2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966" y="286601"/>
            <a:ext cx="1138223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3600" b="1" spc="-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4967" y="1464515"/>
            <a:ext cx="11382233" cy="1247431"/>
            <a:chOff x="504967" y="1464515"/>
            <a:chExt cx="11382233" cy="1247431"/>
          </a:xfrm>
        </p:grpSpPr>
        <p:sp>
          <p:nvSpPr>
            <p:cNvPr id="7" name="Freeform 6"/>
            <p:cNvSpPr/>
            <p:nvPr/>
          </p:nvSpPr>
          <p:spPr>
            <a:xfrm>
              <a:off x="504967" y="1464515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A.</a:t>
              </a:r>
              <a:endParaRPr lang="en-US" sz="32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378168" y="1464515"/>
              <a:ext cx="10509032" cy="811257"/>
            </a:xfrm>
            <a:custGeom>
              <a:avLst/>
              <a:gdLst>
                <a:gd name="connsiteX0" fmla="*/ 135212 w 811256"/>
                <a:gd name="connsiteY0" fmla="*/ 0 h 10509031"/>
                <a:gd name="connsiteX1" fmla="*/ 676044 w 811256"/>
                <a:gd name="connsiteY1" fmla="*/ 0 h 10509031"/>
                <a:gd name="connsiteX2" fmla="*/ 811256 w 811256"/>
                <a:gd name="connsiteY2" fmla="*/ 135212 h 10509031"/>
                <a:gd name="connsiteX3" fmla="*/ 811256 w 811256"/>
                <a:gd name="connsiteY3" fmla="*/ 10509031 h 10509031"/>
                <a:gd name="connsiteX4" fmla="*/ 811256 w 811256"/>
                <a:gd name="connsiteY4" fmla="*/ 10509031 h 10509031"/>
                <a:gd name="connsiteX5" fmla="*/ 0 w 811256"/>
                <a:gd name="connsiteY5" fmla="*/ 10509031 h 10509031"/>
                <a:gd name="connsiteX6" fmla="*/ 0 w 811256"/>
                <a:gd name="connsiteY6" fmla="*/ 10509031 h 10509031"/>
                <a:gd name="connsiteX7" fmla="*/ 0 w 811256"/>
                <a:gd name="connsiteY7" fmla="*/ 135212 h 10509031"/>
                <a:gd name="connsiteX8" fmla="*/ 135212 w 811256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1256" h="10509031">
                  <a:moveTo>
                    <a:pt x="811256" y="1751544"/>
                  </a:moveTo>
                  <a:lnTo>
                    <a:pt x="811256" y="8757487"/>
                  </a:lnTo>
                  <a:cubicBezTo>
                    <a:pt x="811256" y="9724841"/>
                    <a:pt x="806583" y="10509025"/>
                    <a:pt x="800818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818" y="6"/>
                  </a:lnTo>
                  <a:cubicBezTo>
                    <a:pt x="806583" y="6"/>
                    <a:pt x="811256" y="784190"/>
                    <a:pt x="811256" y="175154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22" rIns="59922" bIns="5992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hành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tinh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trong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hệ</a:t>
              </a:r>
              <a:r>
                <a:rPr lang="en-US" sz="3200" kern="1200" dirty="0"/>
                <a:t> MT </a:t>
              </a:r>
              <a:r>
                <a:rPr lang="en-US" sz="3200" kern="1200" dirty="0" err="1"/>
                <a:t>chuyển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động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xung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quanh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ngôi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sao</a:t>
              </a:r>
              <a:endParaRPr lang="en-US" sz="32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4967" y="2565352"/>
            <a:ext cx="11382232" cy="1247431"/>
            <a:chOff x="504967" y="2565352"/>
            <a:chExt cx="11382232" cy="1247431"/>
          </a:xfrm>
        </p:grpSpPr>
        <p:sp>
          <p:nvSpPr>
            <p:cNvPr id="9" name="Freeform 8"/>
            <p:cNvSpPr/>
            <p:nvPr/>
          </p:nvSpPr>
          <p:spPr>
            <a:xfrm>
              <a:off x="504967" y="2565352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B.</a:t>
              </a:r>
              <a:endParaRPr lang="en-US" sz="32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378168" y="2565354"/>
              <a:ext cx="10509031" cy="810829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2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/>
                <a:t>Một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vận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động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viên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nhảy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dù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rơi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không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trung</a:t>
              </a:r>
              <a:endParaRPr lang="en-US" sz="32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967" y="3666189"/>
            <a:ext cx="11382232" cy="1247431"/>
            <a:chOff x="504967" y="3666189"/>
            <a:chExt cx="11382232" cy="1247431"/>
          </a:xfrm>
        </p:grpSpPr>
        <p:sp>
          <p:nvSpPr>
            <p:cNvPr id="11" name="Freeform 10"/>
            <p:cNvSpPr/>
            <p:nvPr/>
          </p:nvSpPr>
          <p:spPr>
            <a:xfrm>
              <a:off x="504967" y="3666189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/>
                <a:t>C</a:t>
              </a:r>
              <a:endParaRPr lang="en-US" sz="32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78168" y="3666191"/>
              <a:ext cx="10509031" cy="810830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/>
                <a:t>Thủ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môn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bắt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được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quả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bóng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trước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khung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thành</a:t>
              </a:r>
              <a:endParaRPr lang="en-US" sz="32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4967" y="4767027"/>
            <a:ext cx="11382232" cy="1247431"/>
            <a:chOff x="504967" y="4767027"/>
            <a:chExt cx="11382232" cy="1247431"/>
          </a:xfrm>
        </p:grpSpPr>
        <p:sp>
          <p:nvSpPr>
            <p:cNvPr id="13" name="Freeform 12"/>
            <p:cNvSpPr/>
            <p:nvPr/>
          </p:nvSpPr>
          <p:spPr>
            <a:xfrm>
              <a:off x="504967" y="4767027"/>
              <a:ext cx="873202" cy="1247431"/>
            </a:xfrm>
            <a:custGeom>
              <a:avLst/>
              <a:gdLst>
                <a:gd name="connsiteX0" fmla="*/ 0 w 1247430"/>
                <a:gd name="connsiteY0" fmla="*/ 0 h 873201"/>
                <a:gd name="connsiteX1" fmla="*/ 810830 w 1247430"/>
                <a:gd name="connsiteY1" fmla="*/ 0 h 873201"/>
                <a:gd name="connsiteX2" fmla="*/ 1247430 w 1247430"/>
                <a:gd name="connsiteY2" fmla="*/ 436601 h 873201"/>
                <a:gd name="connsiteX3" fmla="*/ 810830 w 1247430"/>
                <a:gd name="connsiteY3" fmla="*/ 873201 h 873201"/>
                <a:gd name="connsiteX4" fmla="*/ 0 w 1247430"/>
                <a:gd name="connsiteY4" fmla="*/ 873201 h 873201"/>
                <a:gd name="connsiteX5" fmla="*/ 436601 w 1247430"/>
                <a:gd name="connsiteY5" fmla="*/ 436601 h 873201"/>
                <a:gd name="connsiteX6" fmla="*/ 0 w 1247430"/>
                <a:gd name="connsiteY6" fmla="*/ 0 h 87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7430" h="873201">
                  <a:moveTo>
                    <a:pt x="1247429" y="0"/>
                  </a:moveTo>
                  <a:lnTo>
                    <a:pt x="1247429" y="567581"/>
                  </a:lnTo>
                  <a:lnTo>
                    <a:pt x="623714" y="873201"/>
                  </a:lnTo>
                  <a:lnTo>
                    <a:pt x="1" y="567581"/>
                  </a:lnTo>
                  <a:lnTo>
                    <a:pt x="1" y="0"/>
                  </a:lnTo>
                  <a:lnTo>
                    <a:pt x="623714" y="305621"/>
                  </a:lnTo>
                  <a:lnTo>
                    <a:pt x="1247429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56922" rIns="20320" bIns="456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/>
                <a:t>D</a:t>
              </a:r>
              <a:endParaRPr lang="en-US" sz="32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78168" y="4767029"/>
              <a:ext cx="10509031" cy="810830"/>
            </a:xfrm>
            <a:custGeom>
              <a:avLst/>
              <a:gdLst>
                <a:gd name="connsiteX0" fmla="*/ 135141 w 810829"/>
                <a:gd name="connsiteY0" fmla="*/ 0 h 10509031"/>
                <a:gd name="connsiteX1" fmla="*/ 675688 w 810829"/>
                <a:gd name="connsiteY1" fmla="*/ 0 h 10509031"/>
                <a:gd name="connsiteX2" fmla="*/ 810829 w 810829"/>
                <a:gd name="connsiteY2" fmla="*/ 135141 h 10509031"/>
                <a:gd name="connsiteX3" fmla="*/ 810829 w 810829"/>
                <a:gd name="connsiteY3" fmla="*/ 10509031 h 10509031"/>
                <a:gd name="connsiteX4" fmla="*/ 810829 w 810829"/>
                <a:gd name="connsiteY4" fmla="*/ 10509031 h 10509031"/>
                <a:gd name="connsiteX5" fmla="*/ 0 w 810829"/>
                <a:gd name="connsiteY5" fmla="*/ 10509031 h 10509031"/>
                <a:gd name="connsiteX6" fmla="*/ 0 w 810829"/>
                <a:gd name="connsiteY6" fmla="*/ 10509031 h 10509031"/>
                <a:gd name="connsiteX7" fmla="*/ 0 w 810829"/>
                <a:gd name="connsiteY7" fmla="*/ 135141 h 10509031"/>
                <a:gd name="connsiteX8" fmla="*/ 135141 w 810829"/>
                <a:gd name="connsiteY8" fmla="*/ 0 h 1050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0829" h="10509031">
                  <a:moveTo>
                    <a:pt x="810829" y="1751546"/>
                  </a:moveTo>
                  <a:lnTo>
                    <a:pt x="810829" y="8757485"/>
                  </a:lnTo>
                  <a:cubicBezTo>
                    <a:pt x="810829" y="9724829"/>
                    <a:pt x="806161" y="10509025"/>
                    <a:pt x="800402" y="10509025"/>
                  </a:cubicBezTo>
                  <a:lnTo>
                    <a:pt x="0" y="10509025"/>
                  </a:lnTo>
                  <a:lnTo>
                    <a:pt x="0" y="105090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800402" y="6"/>
                  </a:lnTo>
                  <a:cubicBezTo>
                    <a:pt x="806161" y="6"/>
                    <a:pt x="810829" y="784202"/>
                    <a:pt x="810829" y="1751546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7585" tIns="59900" rIns="59900" bIns="59903" numCol="1" spcCol="1270" anchor="ctr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200" kern="1200" dirty="0" err="1"/>
                <a:t>Quả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táo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rơi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từ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trên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cây</a:t>
              </a:r>
              <a:r>
                <a:rPr lang="en-US" sz="3200" kern="1200" dirty="0"/>
                <a:t> </a:t>
              </a:r>
              <a:r>
                <a:rPr lang="en-US" sz="3200" kern="1200" dirty="0" err="1"/>
                <a:t>xuống</a:t>
              </a:r>
              <a:r>
                <a:rPr lang="en-US" sz="3200" kern="1200" dirty="0"/>
                <a:t>.</a:t>
              </a:r>
              <a:endParaRPr lang="en-US" sz="32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19" name="TextBox 18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470742" y="5781479"/>
            <a:ext cx="7029604" cy="999908"/>
            <a:chOff x="1392569" y="5054524"/>
            <a:chExt cx="7029604" cy="999908"/>
          </a:xfrm>
        </p:grpSpPr>
        <p:sp>
          <p:nvSpPr>
            <p:cNvPr id="22" name="TextBox 21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219" y="341195"/>
            <a:ext cx="1026311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5219" y="1520652"/>
            <a:ext cx="10631604" cy="1179006"/>
            <a:chOff x="805219" y="1520652"/>
            <a:chExt cx="10631604" cy="1179006"/>
          </a:xfrm>
        </p:grpSpPr>
        <p:sp>
          <p:nvSpPr>
            <p:cNvPr id="6" name="Freeform 5"/>
            <p:cNvSpPr/>
            <p:nvPr/>
          </p:nvSpPr>
          <p:spPr>
            <a:xfrm>
              <a:off x="805219" y="1520652"/>
              <a:ext cx="825303" cy="1179006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3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630521" y="1520654"/>
              <a:ext cx="9806302" cy="766757"/>
            </a:xfrm>
            <a:custGeom>
              <a:avLst/>
              <a:gdLst>
                <a:gd name="connsiteX0" fmla="*/ 127795 w 766756"/>
                <a:gd name="connsiteY0" fmla="*/ 0 h 9806301"/>
                <a:gd name="connsiteX1" fmla="*/ 638961 w 766756"/>
                <a:gd name="connsiteY1" fmla="*/ 0 h 9806301"/>
                <a:gd name="connsiteX2" fmla="*/ 766756 w 766756"/>
                <a:gd name="connsiteY2" fmla="*/ 127795 h 9806301"/>
                <a:gd name="connsiteX3" fmla="*/ 766756 w 766756"/>
                <a:gd name="connsiteY3" fmla="*/ 9806301 h 9806301"/>
                <a:gd name="connsiteX4" fmla="*/ 766756 w 766756"/>
                <a:gd name="connsiteY4" fmla="*/ 9806301 h 9806301"/>
                <a:gd name="connsiteX5" fmla="*/ 0 w 766756"/>
                <a:gd name="connsiteY5" fmla="*/ 9806301 h 9806301"/>
                <a:gd name="connsiteX6" fmla="*/ 0 w 766756"/>
                <a:gd name="connsiteY6" fmla="*/ 9806301 h 9806301"/>
                <a:gd name="connsiteX7" fmla="*/ 0 w 766756"/>
                <a:gd name="connsiteY7" fmla="*/ 127795 h 9806301"/>
                <a:gd name="connsiteX8" fmla="*/ 127795 w 766756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56" h="9806301">
                  <a:moveTo>
                    <a:pt x="766756" y="1634418"/>
                  </a:moveTo>
                  <a:lnTo>
                    <a:pt x="766756" y="8171883"/>
                  </a:lnTo>
                  <a:cubicBezTo>
                    <a:pt x="766756" y="9074541"/>
                    <a:pt x="762282" y="9806295"/>
                    <a:pt x="756764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764" y="6"/>
                  </a:lnTo>
                  <a:cubicBezTo>
                    <a:pt x="762282" y="6"/>
                    <a:pt x="766756" y="731760"/>
                    <a:pt x="766756" y="1634418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9" tIns="59020" rIns="59020" bIns="59021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hút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dirty="0" err="1"/>
                <a:t>T</a:t>
              </a:r>
              <a:r>
                <a:rPr lang="en-US" sz="3400" kern="1200" dirty="0" err="1"/>
                <a:t>rái</a:t>
              </a:r>
              <a:r>
                <a:rPr lang="en-US" sz="3400" kern="1200" dirty="0"/>
                <a:t> </a:t>
              </a:r>
              <a:r>
                <a:rPr lang="en-US" sz="3400" dirty="0" err="1"/>
                <a:t>Đ</a:t>
              </a:r>
              <a:r>
                <a:rPr lang="en-US" sz="3400" kern="1200" dirty="0" err="1"/>
                <a:t>ất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máy</a:t>
              </a:r>
              <a:r>
                <a:rPr lang="en-US" sz="3400" kern="1200" dirty="0"/>
                <a:t> bay</a:t>
              </a:r>
              <a:endParaRPr lang="en-US" sz="34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219" y="2552282"/>
            <a:ext cx="10631603" cy="1179005"/>
            <a:chOff x="805219" y="2552282"/>
            <a:chExt cx="10631603" cy="1179005"/>
          </a:xfrm>
        </p:grpSpPr>
        <p:sp>
          <p:nvSpPr>
            <p:cNvPr id="8" name="Freeform 7"/>
            <p:cNvSpPr/>
            <p:nvPr/>
          </p:nvSpPr>
          <p:spPr>
            <a:xfrm>
              <a:off x="805219" y="2552282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630521" y="2552283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đẩy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tay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người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cánh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cửa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sổ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khi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mở</a:t>
              </a:r>
              <a:endParaRPr lang="en-US" sz="3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5219" y="3583910"/>
            <a:ext cx="10631603" cy="1179005"/>
            <a:chOff x="805219" y="3583910"/>
            <a:chExt cx="10631603" cy="1179005"/>
          </a:xfrm>
        </p:grpSpPr>
        <p:sp>
          <p:nvSpPr>
            <p:cNvPr id="10" name="Freeform 9"/>
            <p:cNvSpPr/>
            <p:nvPr/>
          </p:nvSpPr>
          <p:spPr>
            <a:xfrm>
              <a:off x="805219" y="3583910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521" y="3583912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chân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người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bậc</a:t>
              </a:r>
              <a:r>
                <a:rPr lang="en-US" sz="3400" kern="1200" dirty="0"/>
                <a:t> thang </a:t>
              </a:r>
              <a:r>
                <a:rPr lang="en-US" sz="3400" kern="1200" dirty="0" err="1"/>
                <a:t>khi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đi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bộ</a:t>
              </a:r>
              <a:endParaRPr lang="en-US" sz="3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219" y="4615539"/>
            <a:ext cx="10631603" cy="1179005"/>
            <a:chOff x="805219" y="4615539"/>
            <a:chExt cx="10631603" cy="1179005"/>
          </a:xfrm>
        </p:grpSpPr>
        <p:sp>
          <p:nvSpPr>
            <p:cNvPr id="12" name="Freeform 11"/>
            <p:cNvSpPr/>
            <p:nvPr/>
          </p:nvSpPr>
          <p:spPr>
            <a:xfrm>
              <a:off x="805219" y="4615539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30521" y="4615540"/>
              <a:ext cx="9806301" cy="766354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1" numCol="1" spcCol="1270" anchor="ctr" anchorCtr="0">
              <a:noAutofit/>
            </a:bodyPr>
            <a:lstStyle/>
            <a:p>
              <a:pPr marL="285750" lvl="1" indent="-28575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400" kern="1200" dirty="0" err="1"/>
                <a:t>Lực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của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gió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tác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dụng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lên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cánh</a:t>
              </a:r>
              <a:r>
                <a:rPr lang="en-US" sz="3400" kern="1200" dirty="0"/>
                <a:t> </a:t>
              </a:r>
              <a:r>
                <a:rPr lang="en-US" sz="3400" kern="1200" dirty="0" err="1"/>
                <a:t>diều</a:t>
              </a:r>
              <a:endParaRPr lang="en-US" sz="34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9990" y="5621633"/>
            <a:ext cx="7029604" cy="999908"/>
            <a:chOff x="1392569" y="5054524"/>
            <a:chExt cx="7029604" cy="999908"/>
          </a:xfrm>
        </p:grpSpPr>
        <p:sp>
          <p:nvSpPr>
            <p:cNvPr id="19" name="TextBox 18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22" name="TextBox 21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5219" y="1520652"/>
            <a:ext cx="10631604" cy="1179006"/>
            <a:chOff x="805219" y="1520652"/>
            <a:chExt cx="10631604" cy="1179006"/>
          </a:xfrm>
        </p:grpSpPr>
        <p:sp>
          <p:nvSpPr>
            <p:cNvPr id="6" name="Freeform 5"/>
            <p:cNvSpPr/>
            <p:nvPr/>
          </p:nvSpPr>
          <p:spPr>
            <a:xfrm>
              <a:off x="805219" y="1520652"/>
              <a:ext cx="825303" cy="1179006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66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3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630521" y="1520654"/>
              <a:ext cx="9806302" cy="766757"/>
            </a:xfrm>
            <a:custGeom>
              <a:avLst/>
              <a:gdLst>
                <a:gd name="connsiteX0" fmla="*/ 127795 w 766756"/>
                <a:gd name="connsiteY0" fmla="*/ 0 h 9806301"/>
                <a:gd name="connsiteX1" fmla="*/ 638961 w 766756"/>
                <a:gd name="connsiteY1" fmla="*/ 0 h 9806301"/>
                <a:gd name="connsiteX2" fmla="*/ 766756 w 766756"/>
                <a:gd name="connsiteY2" fmla="*/ 127795 h 9806301"/>
                <a:gd name="connsiteX3" fmla="*/ 766756 w 766756"/>
                <a:gd name="connsiteY3" fmla="*/ 9806301 h 9806301"/>
                <a:gd name="connsiteX4" fmla="*/ 766756 w 766756"/>
                <a:gd name="connsiteY4" fmla="*/ 9806301 h 9806301"/>
                <a:gd name="connsiteX5" fmla="*/ 0 w 766756"/>
                <a:gd name="connsiteY5" fmla="*/ 9806301 h 9806301"/>
                <a:gd name="connsiteX6" fmla="*/ 0 w 766756"/>
                <a:gd name="connsiteY6" fmla="*/ 9806301 h 9806301"/>
                <a:gd name="connsiteX7" fmla="*/ 0 w 766756"/>
                <a:gd name="connsiteY7" fmla="*/ 127795 h 9806301"/>
                <a:gd name="connsiteX8" fmla="*/ 127795 w 766756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56" h="9806301">
                  <a:moveTo>
                    <a:pt x="766756" y="1634418"/>
                  </a:moveTo>
                  <a:lnTo>
                    <a:pt x="766756" y="8171883"/>
                  </a:lnTo>
                  <a:cubicBezTo>
                    <a:pt x="766756" y="9074541"/>
                    <a:pt x="762282" y="9806295"/>
                    <a:pt x="756764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764" y="6"/>
                  </a:lnTo>
                  <a:cubicBezTo>
                    <a:pt x="762282" y="6"/>
                    <a:pt x="766756" y="731760"/>
                    <a:pt x="766756" y="1634418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9" tIns="59020" rIns="59020" bIns="59021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Vận</a:t>
              </a:r>
              <a:r>
                <a:rPr lang="en-US" sz="3400" dirty="0"/>
                <a:t> </a:t>
              </a:r>
              <a:r>
                <a:rPr lang="en-US" sz="3400" dirty="0" err="1"/>
                <a:t>động</a:t>
              </a:r>
              <a:r>
                <a:rPr lang="en-US" sz="3400" dirty="0"/>
                <a:t> </a:t>
              </a:r>
              <a:r>
                <a:rPr lang="en-US" sz="3400" dirty="0" err="1"/>
                <a:t>viên</a:t>
              </a:r>
              <a:r>
                <a:rPr lang="en-US" sz="3400" dirty="0"/>
                <a:t> </a:t>
              </a:r>
              <a:r>
                <a:rPr lang="en-US" sz="3400" dirty="0" err="1"/>
                <a:t>nâng</a:t>
              </a:r>
              <a:r>
                <a:rPr lang="en-US" sz="3400" dirty="0"/>
                <a:t> </a:t>
              </a:r>
              <a:r>
                <a:rPr lang="en-US" sz="3400" dirty="0" err="1"/>
                <a:t>tạ</a:t>
              </a:r>
              <a:endParaRPr lang="en-US" sz="34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219" y="2552282"/>
            <a:ext cx="10631603" cy="1179005"/>
            <a:chOff x="805219" y="2552282"/>
            <a:chExt cx="10631603" cy="1179005"/>
          </a:xfrm>
        </p:grpSpPr>
        <p:sp>
          <p:nvSpPr>
            <p:cNvPr id="8" name="Freeform 7"/>
            <p:cNvSpPr/>
            <p:nvPr/>
          </p:nvSpPr>
          <p:spPr>
            <a:xfrm>
              <a:off x="805219" y="2552282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630521" y="2552283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0" lvl="1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Bạn</a:t>
              </a:r>
              <a:r>
                <a:rPr lang="en-US" sz="3400" dirty="0"/>
                <a:t> Nam </a:t>
              </a:r>
              <a:r>
                <a:rPr lang="en-US" sz="3400" dirty="0" err="1"/>
                <a:t>đóng</a:t>
              </a:r>
              <a:r>
                <a:rPr lang="en-US" sz="3400" dirty="0"/>
                <a:t> </a:t>
              </a:r>
              <a:r>
                <a:rPr lang="en-US" sz="3400" dirty="0" err="1"/>
                <a:t>đinh</a:t>
              </a:r>
              <a:r>
                <a:rPr lang="en-US" sz="3400" dirty="0"/>
                <a:t> </a:t>
              </a:r>
              <a:r>
                <a:rPr lang="en-US" sz="3400" dirty="0" err="1"/>
                <a:t>vào</a:t>
              </a:r>
              <a:r>
                <a:rPr lang="en-US" sz="3400" dirty="0"/>
                <a:t> </a:t>
              </a:r>
              <a:r>
                <a:rPr lang="en-US" sz="3400" dirty="0" err="1"/>
                <a:t>tường</a:t>
              </a:r>
              <a:endParaRPr lang="en-US" sz="3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5219" y="3583910"/>
            <a:ext cx="10631603" cy="1179005"/>
            <a:chOff x="805219" y="3583910"/>
            <a:chExt cx="10631603" cy="1179005"/>
          </a:xfrm>
        </p:grpSpPr>
        <p:sp>
          <p:nvSpPr>
            <p:cNvPr id="10" name="Freeform 9"/>
            <p:cNvSpPr/>
            <p:nvPr/>
          </p:nvSpPr>
          <p:spPr>
            <a:xfrm>
              <a:off x="805219" y="3583910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521" y="3583912"/>
              <a:ext cx="9806301" cy="766353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0" numCol="1" spcCol="1270" anchor="ctr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Người</a:t>
              </a:r>
              <a:r>
                <a:rPr lang="en-US" sz="3400" dirty="0"/>
                <a:t> </a:t>
              </a:r>
              <a:r>
                <a:rPr lang="en-US" sz="3400" dirty="0" err="1"/>
                <a:t>đẩy</a:t>
              </a:r>
              <a:r>
                <a:rPr lang="en-US" sz="3400" dirty="0"/>
                <a:t> </a:t>
              </a:r>
              <a:r>
                <a:rPr lang="en-US" sz="3400" dirty="0" err="1"/>
                <a:t>thùng</a:t>
              </a:r>
              <a:r>
                <a:rPr lang="en-US" sz="3400" dirty="0"/>
                <a:t> </a:t>
              </a:r>
              <a:r>
                <a:rPr lang="en-US" sz="3400" dirty="0" err="1"/>
                <a:t>hàng</a:t>
              </a:r>
              <a:r>
                <a:rPr lang="en-US" sz="3400" dirty="0"/>
                <a:t> </a:t>
              </a:r>
              <a:r>
                <a:rPr lang="en-US" sz="3400" dirty="0" err="1"/>
                <a:t>trên</a:t>
              </a:r>
              <a:r>
                <a:rPr lang="en-US" sz="3400" dirty="0"/>
                <a:t> </a:t>
              </a:r>
              <a:r>
                <a:rPr lang="en-US" sz="3400" dirty="0" err="1"/>
                <a:t>sân</a:t>
              </a:r>
              <a:endParaRPr lang="en-US" sz="3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219" y="4615539"/>
            <a:ext cx="10631603" cy="1179005"/>
            <a:chOff x="805219" y="4615539"/>
            <a:chExt cx="10631603" cy="1179005"/>
          </a:xfrm>
        </p:grpSpPr>
        <p:sp>
          <p:nvSpPr>
            <p:cNvPr id="12" name="Freeform 11"/>
            <p:cNvSpPr/>
            <p:nvPr/>
          </p:nvSpPr>
          <p:spPr>
            <a:xfrm>
              <a:off x="805219" y="4615539"/>
              <a:ext cx="825303" cy="1179005"/>
            </a:xfrm>
            <a:custGeom>
              <a:avLst/>
              <a:gdLst>
                <a:gd name="connsiteX0" fmla="*/ 0 w 1179005"/>
                <a:gd name="connsiteY0" fmla="*/ 0 h 825303"/>
                <a:gd name="connsiteX1" fmla="*/ 766354 w 1179005"/>
                <a:gd name="connsiteY1" fmla="*/ 0 h 825303"/>
                <a:gd name="connsiteX2" fmla="*/ 1179005 w 1179005"/>
                <a:gd name="connsiteY2" fmla="*/ 412652 h 825303"/>
                <a:gd name="connsiteX3" fmla="*/ 766354 w 1179005"/>
                <a:gd name="connsiteY3" fmla="*/ 825303 h 825303"/>
                <a:gd name="connsiteX4" fmla="*/ 0 w 1179005"/>
                <a:gd name="connsiteY4" fmla="*/ 825303 h 825303"/>
                <a:gd name="connsiteX5" fmla="*/ 412652 w 1179005"/>
                <a:gd name="connsiteY5" fmla="*/ 412652 h 825303"/>
                <a:gd name="connsiteX6" fmla="*/ 0 w 1179005"/>
                <a:gd name="connsiteY6" fmla="*/ 0 h 8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005" h="825303">
                  <a:moveTo>
                    <a:pt x="1179004" y="0"/>
                  </a:moveTo>
                  <a:lnTo>
                    <a:pt x="1179004" y="536447"/>
                  </a:lnTo>
                  <a:lnTo>
                    <a:pt x="589502" y="825303"/>
                  </a:lnTo>
                  <a:lnTo>
                    <a:pt x="1" y="536447"/>
                  </a:lnTo>
                  <a:lnTo>
                    <a:pt x="1" y="0"/>
                  </a:lnTo>
                  <a:lnTo>
                    <a:pt x="589502" y="288856"/>
                  </a:lnTo>
                  <a:lnTo>
                    <a:pt x="1179004" y="0"/>
                  </a:lnTo>
                  <a:close/>
                </a:path>
              </a:pathLst>
            </a:custGeom>
            <a:solidFill>
              <a:srgbClr val="00B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1" tIns="432972" rIns="20319" bIns="432971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30521" y="4615540"/>
              <a:ext cx="9806301" cy="766354"/>
            </a:xfrm>
            <a:custGeom>
              <a:avLst/>
              <a:gdLst>
                <a:gd name="connsiteX0" fmla="*/ 127728 w 766353"/>
                <a:gd name="connsiteY0" fmla="*/ 0 h 9806301"/>
                <a:gd name="connsiteX1" fmla="*/ 638625 w 766353"/>
                <a:gd name="connsiteY1" fmla="*/ 0 h 9806301"/>
                <a:gd name="connsiteX2" fmla="*/ 766353 w 766353"/>
                <a:gd name="connsiteY2" fmla="*/ 127728 h 9806301"/>
                <a:gd name="connsiteX3" fmla="*/ 766353 w 766353"/>
                <a:gd name="connsiteY3" fmla="*/ 9806301 h 9806301"/>
                <a:gd name="connsiteX4" fmla="*/ 766353 w 766353"/>
                <a:gd name="connsiteY4" fmla="*/ 9806301 h 9806301"/>
                <a:gd name="connsiteX5" fmla="*/ 0 w 766353"/>
                <a:gd name="connsiteY5" fmla="*/ 9806301 h 9806301"/>
                <a:gd name="connsiteX6" fmla="*/ 0 w 766353"/>
                <a:gd name="connsiteY6" fmla="*/ 9806301 h 9806301"/>
                <a:gd name="connsiteX7" fmla="*/ 0 w 766353"/>
                <a:gd name="connsiteY7" fmla="*/ 127728 h 9806301"/>
                <a:gd name="connsiteX8" fmla="*/ 127728 w 766353"/>
                <a:gd name="connsiteY8" fmla="*/ 0 h 980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353" h="9806301">
                  <a:moveTo>
                    <a:pt x="766353" y="1634420"/>
                  </a:moveTo>
                  <a:lnTo>
                    <a:pt x="766353" y="8171881"/>
                  </a:lnTo>
                  <a:cubicBezTo>
                    <a:pt x="766353" y="9074540"/>
                    <a:pt x="761884" y="9806295"/>
                    <a:pt x="756371" y="9806295"/>
                  </a:cubicBezTo>
                  <a:lnTo>
                    <a:pt x="0" y="9806295"/>
                  </a:lnTo>
                  <a:lnTo>
                    <a:pt x="0" y="9806295"/>
                  </a:lnTo>
                  <a:lnTo>
                    <a:pt x="0" y="6"/>
                  </a:lnTo>
                  <a:lnTo>
                    <a:pt x="0" y="6"/>
                  </a:lnTo>
                  <a:lnTo>
                    <a:pt x="756371" y="6"/>
                  </a:lnTo>
                  <a:cubicBezTo>
                    <a:pt x="761884" y="6"/>
                    <a:pt x="766353" y="731761"/>
                    <a:pt x="766353" y="1634420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808" tIns="59000" rIns="59000" bIns="59001" numCol="1" spcCol="1270" anchor="ctr" anchorCtr="0">
              <a:noAutofit/>
            </a:bodyPr>
            <a:lstStyle/>
            <a:p>
              <a:pPr marL="0" lvl="1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3400" dirty="0" err="1"/>
                <a:t>Giọt</a:t>
              </a:r>
              <a:r>
                <a:rPr lang="en-US" sz="3400" dirty="0"/>
                <a:t> </a:t>
              </a:r>
              <a:r>
                <a:rPr lang="en-US" sz="3400" dirty="0" err="1"/>
                <a:t>mưa</a:t>
              </a:r>
              <a:r>
                <a:rPr lang="en-US" sz="3400" dirty="0"/>
                <a:t> </a:t>
              </a:r>
              <a:r>
                <a:rPr lang="en-US" sz="3400" dirty="0" err="1"/>
                <a:t>đang</a:t>
              </a:r>
              <a:r>
                <a:rPr lang="en-US" sz="3400" dirty="0"/>
                <a:t> </a:t>
              </a:r>
              <a:r>
                <a:rPr lang="en-US" sz="3400" dirty="0" err="1"/>
                <a:t>rơi</a:t>
              </a:r>
              <a:endParaRPr lang="en-US" sz="3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69990" y="5621633"/>
            <a:ext cx="7029604" cy="999908"/>
            <a:chOff x="1392569" y="5054524"/>
            <a:chExt cx="7029604" cy="999908"/>
          </a:xfrm>
        </p:grpSpPr>
        <p:sp>
          <p:nvSpPr>
            <p:cNvPr id="19" name="TextBox 18"/>
            <p:cNvSpPr txBox="1"/>
            <p:nvPr/>
          </p:nvSpPr>
          <p:spPr>
            <a:xfrm>
              <a:off x="1392569" y="5219957"/>
              <a:ext cx="583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Hoan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hô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2265" y="5054524"/>
              <a:ext cx="999908" cy="99990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569990" y="5680737"/>
            <a:ext cx="6127348" cy="940804"/>
            <a:chOff x="1569990" y="5680737"/>
            <a:chExt cx="6127348" cy="940804"/>
          </a:xfrm>
        </p:grpSpPr>
        <p:sp>
          <p:nvSpPr>
            <p:cNvPr id="22" name="TextBox 21"/>
            <p:cNvSpPr txBox="1"/>
            <p:nvPr/>
          </p:nvSpPr>
          <p:spPr>
            <a:xfrm>
              <a:off x="1569990" y="5830864"/>
              <a:ext cx="517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Rất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tiếc</a:t>
              </a:r>
              <a:r>
                <a:rPr lang="en-US" sz="3600" b="1" dirty="0">
                  <a:solidFill>
                    <a:srgbClr val="FF0000"/>
                  </a:solidFill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sai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534" y="5680737"/>
              <a:ext cx="940804" cy="94080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04966" y="286601"/>
            <a:ext cx="1138223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spc="-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spc="-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2059" y="1815152"/>
            <a:ext cx="4295225" cy="3930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703447" y="2661313"/>
            <a:ext cx="5683705" cy="3630305"/>
          </a:xfrm>
          <a:prstGeom prst="cloudCallout">
            <a:avLst>
              <a:gd name="adj1" fmla="val 72932"/>
              <a:gd name="adj2" fmla="val -44884"/>
            </a:avLst>
          </a:prstGeom>
          <a:solidFill>
            <a:schemeClr val="bg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3066906" y="592624"/>
            <a:ext cx="5430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HỎI TỰ LUẬN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8735" y="1513914"/>
            <a:ext cx="6951407" cy="4030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594" y="207323"/>
            <a:ext cx="11828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2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2484" y="5773698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-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tiếp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xúc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: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a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d</a:t>
            </a:r>
            <a:endParaRPr lang="en-GB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-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Lực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không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tiếp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xúc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: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b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OpenSans"/>
              </a:rPr>
              <a:t> c</a:t>
            </a:r>
            <a:endParaRPr lang="en-GB" sz="28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Bạch Tuyết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Ngươi sẽ chết chắc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 White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will die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1460311" y="491319"/>
            <a:ext cx="9867332" cy="18697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60310" y="3275464"/>
            <a:ext cx="9867332" cy="27568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16259" y="491319"/>
            <a:ext cx="9326880" cy="1745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bay,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1716259" y="3376245"/>
            <a:ext cx="9326880" cy="28698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784" y="592624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NHÓM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5400"/>
            <a:ext cx="12192000" cy="6883400"/>
            <a:chOff x="-11430" y="-49530"/>
            <a:chExt cx="9155430" cy="52349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28260"/>
              <a:ext cx="9144000" cy="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-11430" y="-45720"/>
              <a:ext cx="11430" cy="5231130"/>
            </a:xfrm>
            <a:prstGeom prst="line">
              <a:avLst/>
            </a:prstGeom>
            <a:ln w="88900" cmpd="thinThick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144000" y="-49530"/>
              <a:ext cx="0" cy="5227320"/>
            </a:xfrm>
            <a:prstGeom prst="line">
              <a:avLst/>
            </a:prstGeom>
            <a:ln w="88900" cmpd="thickThin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86265" y="2319416"/>
            <a:ext cx="10466363" cy="3416320"/>
          </a:xfrm>
          <a:prstGeom prst="rect">
            <a:avLst/>
          </a:prstGeom>
          <a:ln w="1270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HS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thắng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0766" y="397818"/>
            <a:ext cx="2734553" cy="1550803"/>
          </a:xfrm>
          <a:prstGeom prst="rect">
            <a:avLst/>
          </a:prstGeom>
        </p:spPr>
      </p:pic>
      <p:pic>
        <p:nvPicPr>
          <p:cNvPr id="2" name="Nhac-nen-hoat-hinh-vui-nhon-va-hai-huo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554" y="718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2275" y="592624"/>
            <a:ext cx="87253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TRẢI NGHIỆM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Bevel 2">
            <a:hlinkClick r:id="rId1" action="ppaction://hlinkfile"/>
          </p:cNvPr>
          <p:cNvSpPr/>
          <p:nvPr/>
        </p:nvSpPr>
        <p:spPr>
          <a:xfrm>
            <a:off x="914400" y="2855741"/>
            <a:ext cx="4299045" cy="2357704"/>
          </a:xfrm>
          <a:prstGeom prst="bevel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Video 1</a:t>
            </a:r>
            <a:endParaRPr lang="en-US" sz="2800" dirty="0"/>
          </a:p>
        </p:txBody>
      </p:sp>
      <p:sp>
        <p:nvSpPr>
          <p:cNvPr id="4" name="Bevel 3">
            <a:hlinkClick r:id="rId2" action="ppaction://hlinkfile"/>
          </p:cNvPr>
          <p:cNvSpPr/>
          <p:nvPr/>
        </p:nvSpPr>
        <p:spPr>
          <a:xfrm>
            <a:off x="6658274" y="2855741"/>
            <a:ext cx="4341821" cy="2357704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Video 2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 Bạch Tuyết vào đây cho ta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her on here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 có một trái không có độc. Ngươi hãy chọn 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! Now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 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đây, cho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The next day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đây, cho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 - nit bay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2620" y="11712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5613</Words>
  <Application>WPS Slides</Application>
  <PresentationFormat>Custom</PresentationFormat>
  <Paragraphs>276</Paragraphs>
  <Slides>43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Calibri Light</vt:lpstr>
      <vt:lpstr>Bodoni MT Black</vt:lpstr>
      <vt:lpstr>Arial Black</vt:lpstr>
      <vt:lpstr>OpenSans</vt:lpstr>
      <vt:lpstr>Segoe Print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27 :  LỰC TIẾP XÚC VÀ                 LỰC KHÔNG TIẾP XÚC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27 :  LỰC TIẾP XÚC VÀ                 LỰC KHÔNG TIẾP XÚC (tiếp theo)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 HOÀNG</cp:lastModifiedBy>
  <cp:revision>126</cp:revision>
  <dcterms:created xsi:type="dcterms:W3CDTF">2021-08-09T02:28:00Z</dcterms:created>
  <dcterms:modified xsi:type="dcterms:W3CDTF">2025-05-10T16:05:28Z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2439B2F86E21436B8B668BAB009B0CAA_13</vt:lpwstr>
  </property>
  <property fmtid="{D5CDD505-2E9C-101B-9397-08002B2CF9AE}" pid="3" name="KSOProductBuildVer">
    <vt:lpwstr>1033-12.2.0.20795</vt:lpwstr>
  </property>
</Properties>
</file>