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0.svg" ContentType="image/svg+xml"/>
  <Override PartName="/ppt/media/image102.svg" ContentType="image/svg+xml"/>
  <Override PartName="/ppt/media/image104.svg" ContentType="image/svg+xml"/>
  <Override PartName="/ppt/media/image106.svg" ContentType="image/svg+xml"/>
  <Override PartName="/ppt/media/image108.svg" ContentType="image/svg+xml"/>
  <Override PartName="/ppt/media/image110.svg" ContentType="image/svg+xml"/>
  <Override PartName="/ppt/media/image112.svg" ContentType="image/svg+xml"/>
  <Override PartName="/ppt/media/image114.svg" ContentType="image/svg+xml"/>
  <Override PartName="/ppt/media/image116.svg" ContentType="image/svg+xml"/>
  <Override PartName="/ppt/media/image12.svg" ContentType="image/svg+xml"/>
  <Override PartName="/ppt/media/image15.svg" ContentType="image/svg+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66.svg" ContentType="image/svg+xml"/>
  <Override PartName="/ppt/media/image68.svg" ContentType="image/svg+xml"/>
  <Override PartName="/ppt/media/image72.svg" ContentType="image/svg+xml"/>
  <Override PartName="/ppt/media/image76.svg" ContentType="image/svg+xml"/>
  <Override PartName="/ppt/media/image84.svg" ContentType="image/svg+xml"/>
  <Override PartName="/ppt/media/image86.svg" ContentType="image/svg+xml"/>
  <Override PartName="/ppt/media/image88.svg" ContentType="image/svg+xml"/>
  <Override PartName="/ppt/media/image90.svg" ContentType="image/svg+xml"/>
  <Override PartName="/ppt/media/image92.svg" ContentType="image/svg+xml"/>
  <Override PartName="/ppt/media/image94.svg" ContentType="image/svg+xml"/>
  <Override PartName="/ppt/media/image96.svg" ContentType="image/svg+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7" r:id="rId4"/>
    <p:sldMasterId id="2147483689" r:id="rId5"/>
    <p:sldMasterId id="2147483706" r:id="rId6"/>
    <p:sldMasterId id="2147483721" r:id="rId7"/>
    <p:sldMasterId id="2147483723" r:id="rId8"/>
    <p:sldMasterId id="2147483737" r:id="rId9"/>
  </p:sldMasterIdLst>
  <p:notesMasterIdLst>
    <p:notesMasterId r:id="rId37"/>
  </p:notesMasterIdLst>
  <p:sldIdLst>
    <p:sldId id="300" r:id="rId10"/>
    <p:sldId id="301" r:id="rId11"/>
    <p:sldId id="294" r:id="rId12"/>
    <p:sldId id="302" r:id="rId13"/>
    <p:sldId id="256" r:id="rId14"/>
    <p:sldId id="258" r:id="rId15"/>
    <p:sldId id="371" r:id="rId16"/>
    <p:sldId id="373" r:id="rId17"/>
    <p:sldId id="259" r:id="rId18"/>
    <p:sldId id="329" r:id="rId19"/>
    <p:sldId id="379" r:id="rId20"/>
    <p:sldId id="304" r:id="rId21"/>
    <p:sldId id="330" r:id="rId22"/>
    <p:sldId id="334" r:id="rId23"/>
    <p:sldId id="317" r:id="rId24"/>
    <p:sldId id="336" r:id="rId25"/>
    <p:sldId id="272" r:id="rId26"/>
    <p:sldId id="320" r:id="rId27"/>
    <p:sldId id="374" r:id="rId28"/>
    <p:sldId id="261" r:id="rId29"/>
    <p:sldId id="337" r:id="rId30"/>
    <p:sldId id="341" r:id="rId31"/>
    <p:sldId id="376" r:id="rId32"/>
    <p:sldId id="298" r:id="rId33"/>
    <p:sldId id="375" r:id="rId34"/>
    <p:sldId id="262" r:id="rId35"/>
    <p:sldId id="270" r:id="rId36"/>
    <p:sldId id="344" r:id="rId38"/>
    <p:sldId id="377" r:id="rId39"/>
    <p:sldId id="347" r:id="rId40"/>
    <p:sldId id="335" r:id="rId41"/>
    <p:sldId id="266" r:id="rId42"/>
    <p:sldId id="263" r:id="rId43"/>
    <p:sldId id="343" r:id="rId44"/>
    <p:sldId id="338" r:id="rId45"/>
    <p:sldId id="340" r:id="rId46"/>
    <p:sldId id="267" r:id="rId47"/>
    <p:sldId id="303" r:id="rId48"/>
    <p:sldId id="297" r:id="rId49"/>
    <p:sldId id="264" r:id="rId50"/>
    <p:sldId id="380" r:id="rId51"/>
    <p:sldId id="381" r:id="rId52"/>
    <p:sldId id="351" r:id="rId53"/>
    <p:sldId id="348" r:id="rId54"/>
    <p:sldId id="260" r:id="rId55"/>
    <p:sldId id="285" r:id="rId56"/>
    <p:sldId id="353" r:id="rId57"/>
    <p:sldId id="349" r:id="rId58"/>
    <p:sldId id="357" r:id="rId59"/>
    <p:sldId id="356" r:id="rId60"/>
    <p:sldId id="282" r:id="rId61"/>
    <p:sldId id="369" r:id="rId62"/>
    <p:sldId id="358" r:id="rId63"/>
    <p:sldId id="361" r:id="rId64"/>
    <p:sldId id="359" r:id="rId65"/>
    <p:sldId id="370" r:id="rId66"/>
    <p:sldId id="363" r:id="rId67"/>
    <p:sldId id="364" r:id="rId68"/>
    <p:sldId id="339" r:id="rId69"/>
    <p:sldId id="365" r:id="rId70"/>
    <p:sldId id="355" r:id="rId71"/>
    <p:sldId id="362" r:id="rId72"/>
    <p:sldId id="366" r:id="rId73"/>
    <p:sldId id="368" r:id="rId74"/>
    <p:sldId id="327" r:id="rId75"/>
  </p:sldIdLst>
  <p:sldSz cx="12192000" cy="6858000"/>
  <p:notesSz cx="6858000" cy="9144000"/>
  <p:custDataLst>
    <p:tags r:id="rId7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9" Type="http://schemas.openxmlformats.org/officeDocument/2006/relationships/tags" Target="tags/tag1.xml"/><Relationship Id="rId78" Type="http://schemas.openxmlformats.org/officeDocument/2006/relationships/tableStyles" Target="tableStyles.xml"/><Relationship Id="rId77" Type="http://schemas.openxmlformats.org/officeDocument/2006/relationships/viewProps" Target="viewProps.xml"/><Relationship Id="rId76" Type="http://schemas.openxmlformats.org/officeDocument/2006/relationships/presProps" Target="presProps.xml"/><Relationship Id="rId75" Type="http://schemas.openxmlformats.org/officeDocument/2006/relationships/slide" Target="slides/slide65.xml"/><Relationship Id="rId74" Type="http://schemas.openxmlformats.org/officeDocument/2006/relationships/slide" Target="slides/slide64.xml"/><Relationship Id="rId73" Type="http://schemas.openxmlformats.org/officeDocument/2006/relationships/slide" Target="slides/slide63.xml"/><Relationship Id="rId72" Type="http://schemas.openxmlformats.org/officeDocument/2006/relationships/slide" Target="slides/slide62.xml"/><Relationship Id="rId71" Type="http://schemas.openxmlformats.org/officeDocument/2006/relationships/slide" Target="slides/slide61.xml"/><Relationship Id="rId70" Type="http://schemas.openxmlformats.org/officeDocument/2006/relationships/slide" Target="slides/slide60.xml"/><Relationship Id="rId7" Type="http://schemas.openxmlformats.org/officeDocument/2006/relationships/slideMaster" Target="slideMasters/slideMaster6.xml"/><Relationship Id="rId69" Type="http://schemas.openxmlformats.org/officeDocument/2006/relationships/slide" Target="slides/slide59.xml"/><Relationship Id="rId68" Type="http://schemas.openxmlformats.org/officeDocument/2006/relationships/slide" Target="slides/slide58.xml"/><Relationship Id="rId67" Type="http://schemas.openxmlformats.org/officeDocument/2006/relationships/slide" Target="slides/slide57.xml"/><Relationship Id="rId66" Type="http://schemas.openxmlformats.org/officeDocument/2006/relationships/slide" Target="slides/slide56.xml"/><Relationship Id="rId65" Type="http://schemas.openxmlformats.org/officeDocument/2006/relationships/slide" Target="slides/slide55.xml"/><Relationship Id="rId64" Type="http://schemas.openxmlformats.org/officeDocument/2006/relationships/slide" Target="slides/slide54.xml"/><Relationship Id="rId63" Type="http://schemas.openxmlformats.org/officeDocument/2006/relationships/slide" Target="slides/slide53.xml"/><Relationship Id="rId62" Type="http://schemas.openxmlformats.org/officeDocument/2006/relationships/slide" Target="slides/slide52.xml"/><Relationship Id="rId61" Type="http://schemas.openxmlformats.org/officeDocument/2006/relationships/slide" Target="slides/slide51.xml"/><Relationship Id="rId60" Type="http://schemas.openxmlformats.org/officeDocument/2006/relationships/slide" Target="slides/slide50.xml"/><Relationship Id="rId6" Type="http://schemas.openxmlformats.org/officeDocument/2006/relationships/slideMaster" Target="slideMasters/slideMaster5.xml"/><Relationship Id="rId59" Type="http://schemas.openxmlformats.org/officeDocument/2006/relationships/slide" Target="slides/slide49.xml"/><Relationship Id="rId58" Type="http://schemas.openxmlformats.org/officeDocument/2006/relationships/slide" Target="slides/slide48.xml"/><Relationship Id="rId57" Type="http://schemas.openxmlformats.org/officeDocument/2006/relationships/slide" Target="slides/slide47.xml"/><Relationship Id="rId56" Type="http://schemas.openxmlformats.org/officeDocument/2006/relationships/slide" Target="slides/slide46.xml"/><Relationship Id="rId55" Type="http://schemas.openxmlformats.org/officeDocument/2006/relationships/slide" Target="slides/slide45.xml"/><Relationship Id="rId54" Type="http://schemas.openxmlformats.org/officeDocument/2006/relationships/slide" Target="slides/slide44.xml"/><Relationship Id="rId53" Type="http://schemas.openxmlformats.org/officeDocument/2006/relationships/slide" Target="slides/slide43.xml"/><Relationship Id="rId52" Type="http://schemas.openxmlformats.org/officeDocument/2006/relationships/slide" Target="slides/slide42.xml"/><Relationship Id="rId51" Type="http://schemas.openxmlformats.org/officeDocument/2006/relationships/slide" Target="slides/slide41.xml"/><Relationship Id="rId50" Type="http://schemas.openxmlformats.org/officeDocument/2006/relationships/slide" Target="slides/slide40.xml"/><Relationship Id="rId5" Type="http://schemas.openxmlformats.org/officeDocument/2006/relationships/slideMaster" Target="slideMasters/slideMaster4.xml"/><Relationship Id="rId49" Type="http://schemas.openxmlformats.org/officeDocument/2006/relationships/slide" Target="slides/slide39.xml"/><Relationship Id="rId48" Type="http://schemas.openxmlformats.org/officeDocument/2006/relationships/slide" Target="slides/slide38.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notesMaster" Target="notesMasters/notesMaster1.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7E3DFA-946D-49ED-8C4C-D64563A8E46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160591-014B-45C7-88B1-4150898057F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C8408E6-4445-48E1-AF61-862239570EA8}" type="slidenum">
              <a:rPr kumimoji="0" lang="en-US" altLang="en-US" sz="1200" b="0" i="0" u="none" strike="noStrike" kern="1200" cap="none" spc="0" normalizeH="0" baseline="0" noProof="0" smtClean="0">
                <a:ln>
                  <a:noFill/>
                </a:ln>
                <a:solidFill>
                  <a:srgbClr val="000000"/>
                </a:solidFill>
                <a:effectLst/>
                <a:uLnTx/>
                <a:uFillTx/>
                <a:latin typeface="VNI-Times" pitchFamily="2" charset="0"/>
                <a:ea typeface="+mn-ea"/>
                <a:cs typeface="+mn-cs"/>
              </a:rPr>
            </a:fld>
            <a:endParaRPr kumimoji="0" lang="en-US" altLang="en-US" sz="12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65538" name="Rectangle 2"/>
          <p:cNvSpPr>
            <a:spLocks noGrp="1" noRot="1" noChangeAspect="1" noChangeArrowheads="1" noTextEdit="1"/>
          </p:cNvSpPr>
          <p:nvPr>
            <p:ph type="sldImg"/>
          </p:nvPr>
        </p:nvSpPr>
        <p:spPr/>
      </p:sp>
      <p:sp>
        <p:nvSpPr>
          <p:cNvPr id="65539" name="Rectangle 3"/>
          <p:cNvSpPr>
            <a:spLocks noGrp="1" noChangeArrowheads="1"/>
          </p:cNvSpPr>
          <p:nvPr>
            <p:ph type="body" idx="1"/>
          </p:nvPr>
        </p:nvSpPr>
        <p:spPr/>
        <p:txBody>
          <a:bodyPr/>
          <a:lstStyle/>
          <a:p>
            <a:r>
              <a:rPr lang="en-US" altLang="en-US" u="sng"/>
              <a:t>Slide 15</a:t>
            </a:r>
            <a:r>
              <a:rPr lang="en-US" altLang="en-US"/>
              <a:t>: C5-Tra loi.</a:t>
            </a: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DD38ADA-5650-4774-8371-BCE4C80A74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9AE93-6ED8-4233-8A31-DEC175D897C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DD38ADA-5650-4774-8371-BCE4C80A74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9AE93-6ED8-4233-8A31-DEC175D897C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DD38ADA-5650-4774-8371-BCE4C80A74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9AE93-6ED8-4233-8A31-DEC175D897C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E56EE1C-A11D-457A-9A02-89AFB82FA302}"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5D376D1-5E38-4316-95E0-45F44C322DDE}"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5D376D1-5E38-4316-95E0-45F44C322DDE}"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5D376D1-5E38-4316-95E0-45F44C322DDE}"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5D376D1-5E38-4316-95E0-45F44C322DDE}"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5D376D1-5E38-4316-95E0-45F44C322DDE}"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5D376D1-5E38-4316-95E0-45F44C322DDE}"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86E48A7-E86A-4144-BD47-1EC2828DA90D}"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DD38ADA-5650-4774-8371-BCE4C80A74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9AE93-6ED8-4233-8A31-DEC175D897C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699323B-1FF2-467C-9463-45A63C092A4B}"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752735E4-9474-4E49-90DE-5C7D938CD864}"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7AE21216-164A-4B98-A034-42090BFB7D39}"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F52FB0DD-F010-4C0A-8965-7BE7FBE78657}"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995FEF2-CBC8-4AEC-81A9-5F8B983F4128}"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3925E91-0D3B-4FDB-87B1-3D6EC26ADDD9}"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5FF0A0C-E108-4C3E-B02A-F280FC392D93}"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C27EFBF-42B9-4E66-9945-3457BF8A1ED2}"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914400 h 1000"/>
              <a:gd name="T2" fmla="*/ 0 w 1000"/>
              <a:gd name="T3" fmla="*/ 0 h 1000"/>
              <a:gd name="T4" fmla="*/ 79248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ln>
          <a:extLst>
            <a:ext uri="{909E8E84-426E-40DD-AFC4-6F175D3DCCD1}">
              <a14:hiddenFill xmlns:a14="http://schemas.microsoft.com/office/drawing/2010/main">
                <a:noFill/>
              </a14:hiddenFill>
            </a:ext>
          </a:extLst>
        </p:spPr>
        <p:txBody>
          <a:bodyPr/>
          <a:lstStyle/>
          <a:p>
            <a:endParaRPr lang="en-US" sz="1800"/>
          </a:p>
        </p:txBody>
      </p:sp>
      <p:sp>
        <p:nvSpPr>
          <p:cNvPr id="130050" name="Rectangle 2"/>
          <p:cNvSpPr>
            <a:spLocks noGrp="1" noChangeArrowheads="1"/>
          </p:cNvSpPr>
          <p:nvPr>
            <p:ph type="ctrTitle"/>
          </p:nvPr>
        </p:nvSpPr>
        <p:spPr>
          <a:xfrm>
            <a:off x="1219201" y="1524000"/>
            <a:ext cx="10164233" cy="1752600"/>
          </a:xfrm>
        </p:spPr>
        <p:txBody>
          <a:bodyPr/>
          <a:lstStyle>
            <a:lvl1pPr>
              <a:defRPr sz="5000"/>
            </a:lvl1pPr>
          </a:lstStyle>
          <a:p>
            <a:r>
              <a:rPr lang="en-US" altLang="en-US"/>
              <a:t>Click to edit Master title style</a:t>
            </a:r>
            <a:endParaRPr lang="en-US" altLang="en-US"/>
          </a:p>
        </p:txBody>
      </p:sp>
      <p:sp>
        <p:nvSpPr>
          <p:cNvPr id="130051" name="Rectangle 3"/>
          <p:cNvSpPr>
            <a:spLocks noGrp="1" noChangeArrowheads="1"/>
          </p:cNvSpPr>
          <p:nvPr>
            <p:ph type="subTitle" idx="1"/>
          </p:nvPr>
        </p:nvSpPr>
        <p:spPr>
          <a:xfrm>
            <a:off x="2641600" y="3962400"/>
            <a:ext cx="8737600" cy="1752600"/>
          </a:xfrm>
        </p:spPr>
        <p:txBody>
          <a:bodyPr/>
          <a:lstStyle>
            <a:lvl1pPr marL="0" indent="0">
              <a:buFont typeface="Wingdings" panose="05000000000000000000" pitchFamily="2" charset="2"/>
              <a:buNone/>
              <a:defRPr sz="2800"/>
            </a:lvl1pPr>
          </a:lstStyle>
          <a:p>
            <a:r>
              <a:rPr lang="en-US" altLang="en-US"/>
              <a:t>Click to edit Master subtitle style</a:t>
            </a:r>
            <a:endParaRPr lang="en-US"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fld id="{4B535020-251D-43EC-B886-6B847D905CF0}"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A17644AE-4493-4E6E-B0F3-03902AE9CA3A}"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ADD38ADA-5650-4774-8371-BCE4C80A74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9AE93-6ED8-4233-8A31-DEC175D897C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12ABB813-CA95-4BB8-AAC7-9DFF6D52E718}"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D5EA846C-1E17-46B2-9A28-03D7727C97E1}"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vl1pPr>
          </a:lstStyle>
          <a:p>
            <a:fld id="{5A8F791C-5606-48AE-820C-FA5B55133E94}"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fld id="{84BA45D4-E845-4DE6-9B15-C26B784803B7}"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fld id="{27399D96-0807-465D-B347-9E63C83BD639}"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0628AB90-1CC6-453D-B3EA-CEA22169A76B}"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637DA5FC-4A90-4E91-A4CD-B0A357205513}"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A6D68E36-6F03-4FE4-83D4-532584AA43DE}"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E3F8B349-EB98-4346-8BC7-BDA9A1B6B9F3}"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DD38ADA-5650-4774-8371-BCE4C80A740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9AE93-6ED8-4233-8A31-DEC175D897C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DD38ADA-5650-4774-8371-BCE4C80A740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69AE93-6ED8-4233-8A31-DEC175D897C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421B892-7D61-47F0-B943-3693875E3F2B}"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6D9B9EC-D3E0-492A-97A0-CB5232E09276}"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53F747F-D922-40C9-90D0-CA36BC5C5355}"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32A04FE-626B-4470-9BCA-55BF91FC9A8D}"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35C130E4-72E9-4D1A-BBF9-E5695945058E}"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DD38ADA-5650-4774-8371-BCE4C80A740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69AE93-6ED8-4233-8A31-DEC175D897C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15D820A-4322-4C22-9EE1-5DC11B27B972}"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3A9D832-AFB5-4E9C-95C6-E17F81C3808F}"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3A9D832-AFB5-4E9C-95C6-E17F81C3808F}"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3A9D832-AFB5-4E9C-95C6-E17F81C3808F}"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3A9D832-AFB5-4E9C-95C6-E17F81C3808F}"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ECD74A7-6182-44AC-B8C4-8BBE4CE3BEC5}"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1B6B375-6042-449D-98F3-62CD0B3C45BF}"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57CD112-7132-4120-A318-094501106A6A}"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55E009C-190B-404E-9B19-A1DB201D97C5}"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CBAEBA2-4DEA-4CB9-AB06-B905C40062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518358-8B57-424B-AAA7-7083A9A161E8}"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D38ADA-5650-4774-8371-BCE4C80A740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69AE93-6ED8-4233-8A31-DEC175D897C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ADD38ADA-5650-4774-8371-BCE4C80A740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9AE93-6ED8-4233-8A31-DEC175D897C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09" y="3132290"/>
            <a:ext cx="9567135"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9"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C4307A5-EDE1-4A08-9F4F-934332C2070D}" type="slidenum">
              <a:rPr lang="ar-SA" altLang="en-US" smtClean="0">
                <a:latin typeface="Times New Roman" panose="02020603050405020304" pitchFamily="18" charset="0"/>
              </a:rPr>
            </a:fld>
            <a:endParaRPr lang="en-US" altLang="en-US">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5" name="Footer Placeholder 4"/>
          <p:cNvSpPr>
            <a:spLocks noGrp="1"/>
          </p:cNvSpPr>
          <p:nvPr>
            <p:ph type="ftr" sz="quarter" idx="15"/>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6" name="Slide Number Placeholder 5"/>
          <p:cNvSpPr>
            <a:spLocks noGrp="1"/>
          </p:cNvSpPr>
          <p:nvPr>
            <p:ph type="sldNum" sz="quarter" idx="16"/>
          </p:nvPr>
        </p:nvSpPr>
        <p:spPr/>
        <p:txBody>
          <a:bodyPr/>
          <a:lstStyle>
            <a:lvl1pPr>
              <a:defRPr/>
            </a:lvl1pPr>
          </a:lstStyle>
          <a:p>
            <a:pPr fontAlgn="base">
              <a:spcBef>
                <a:spcPct val="0"/>
              </a:spcBef>
              <a:spcAft>
                <a:spcPct val="0"/>
              </a:spcAft>
              <a:defRPr/>
            </a:pPr>
            <a:fld id="{23F09F97-2F8D-48CE-A906-458FCF288BD5}" type="slidenum">
              <a:rPr lang="ar-SA" altLang="en-US" smtClean="0">
                <a:latin typeface="Times New Roman" panose="02020603050405020304" pitchFamily="18" charset="0"/>
              </a:rPr>
            </a:fld>
            <a:endParaRPr lang="en-US" altLang="en-US">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9"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1AC8AED-5095-4E04-8063-633E5FC9434A}" type="slidenum">
              <a:rPr lang="ar-SA" altLang="en-US" smtClean="0">
                <a:latin typeface="Times New Roman" panose="02020603050405020304" pitchFamily="18" charset="0"/>
              </a:rPr>
            </a:fld>
            <a:endParaRPr lang="en-US" altLang="en-US">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5"/>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6" name="Footer Placeholder 4"/>
          <p:cNvSpPr>
            <a:spLocks noGrp="1"/>
          </p:cNvSpPr>
          <p:nvPr>
            <p:ph type="ftr" sz="quarter" idx="16"/>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7" name="Slide Number Placeholder 5"/>
          <p:cNvSpPr>
            <a:spLocks noGrp="1"/>
          </p:cNvSpPr>
          <p:nvPr>
            <p:ph type="sldNum" sz="quarter" idx="17"/>
          </p:nvPr>
        </p:nvSpPr>
        <p:spPr/>
        <p:txBody>
          <a:bodyPr/>
          <a:lstStyle>
            <a:lvl1pPr>
              <a:defRPr/>
            </a:lvl1pPr>
          </a:lstStyle>
          <a:p>
            <a:pPr fontAlgn="base">
              <a:spcBef>
                <a:spcPct val="0"/>
              </a:spcBef>
              <a:spcAft>
                <a:spcPct val="0"/>
              </a:spcAft>
              <a:defRPr/>
            </a:pPr>
            <a:fld id="{DB2504F8-2E05-4615-852A-5A01FB7A4776}" type="slidenum">
              <a:rPr lang="ar-SA" altLang="en-US" smtClean="0">
                <a:latin typeface="Times New Roman" panose="02020603050405020304" pitchFamily="18" charset="0"/>
              </a:rPr>
            </a:fld>
            <a:endParaRPr lang="en-US" altLang="en-US">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C6F893E8-3B3B-41D8-91C2-D6AA2326818D}" type="slidenum">
              <a:rPr lang="ar-SA" altLang="en-US" smtClean="0">
                <a:latin typeface="Times New Roman" panose="02020603050405020304" pitchFamily="18" charset="0"/>
              </a:rPr>
            </a:fld>
            <a:endParaRPr lang="en-US" altLang="en-US">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757EFB61-F67F-45AE-8D30-494A95E49E30}" type="slidenum">
              <a:rPr lang="ar-SA" altLang="en-US" smtClean="0">
                <a:latin typeface="Times New Roman" panose="02020603050405020304" pitchFamily="18" charset="0"/>
              </a:rPr>
            </a:fld>
            <a:endParaRPr lang="en-US" altLang="en-US">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1EB3E2C-C1BB-423A-8BE8-9AE064911B7F}" type="slidenum">
              <a:rPr lang="ar-SA" altLang="en-US" smtClean="0">
                <a:latin typeface="Times New Roman" panose="02020603050405020304" pitchFamily="18" charset="0"/>
              </a:rPr>
            </a:fld>
            <a:endParaRPr lang="en-US" altLang="en-US">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ADD38ADA-5650-4774-8371-BCE4C80A740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9AE93-6ED8-4233-8A31-DEC175D897C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4F52336-52D6-4303-849E-F7D8E99AFF05}" type="slidenum">
              <a:rPr lang="ar-SA" altLang="en-US" smtClean="0">
                <a:latin typeface="Times New Roman" panose="02020603050405020304" pitchFamily="18" charset="0"/>
              </a:rPr>
            </a:fld>
            <a:endParaRPr lang="en-US" altLang="en-US">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anose="02040502050405020303"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10"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11"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DD036B46-F10E-4556-85A3-6CA2D419B2B6}" type="slidenum">
              <a:rPr lang="ar-SA" altLang="en-US" smtClean="0">
                <a:latin typeface="Times New Roman" panose="02020603050405020304" pitchFamily="18" charset="0"/>
              </a:rPr>
            </a:fld>
            <a:endParaRPr lang="en-US" altLang="en-US">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051C2D2-F715-4745-9C8E-E0ADCDEBA2A6}" type="slidenum">
              <a:rPr lang="ar-SA" altLang="en-US" smtClean="0">
                <a:latin typeface="Times New Roman" panose="02020603050405020304" pitchFamily="18" charset="0"/>
              </a:rPr>
            </a:fld>
            <a:endParaRPr lang="en-US" altLang="en-US">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9BF1E08-63BC-4BA8-8EC7-4A9FB7C5E8D7}" type="slidenum">
              <a:rPr lang="ar-SA" altLang="en-US" smtClean="0">
                <a:latin typeface="Times New Roman" panose="02020603050405020304" pitchFamily="18" charset="0"/>
              </a:rPr>
            </a:fld>
            <a:endParaRPr lang="en-US" altLang="en-US">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2BDBADB4-1028-405C-A2DB-35FEA776C7FE}" type="datetimeFigureOut">
              <a:rPr lang="en-US" smtClean="0">
                <a:solidFill>
                  <a:prstClr val="black">
                    <a:lumMod val="50000"/>
                    <a:lumOff val="50000"/>
                  </a:prstClr>
                </a:solidFill>
                <a:latin typeface="Times New Roman" panose="02020603050405020304" pitchFamily="18" charset="0"/>
              </a:rPr>
            </a:fld>
            <a:endParaRPr lang="en-US">
              <a:solidFill>
                <a:prstClr val="black">
                  <a:lumMod val="50000"/>
                  <a:lumOff val="50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7E49FB3-FBD2-493F-A34D-DCFC50F22B97}"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2" Type="http://schemas.openxmlformats.org/officeDocument/2006/relationships/theme" Target="../theme/theme3.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7" Type="http://schemas.openxmlformats.org/officeDocument/2006/relationships/theme" Target="../theme/theme4.xml"/><Relationship Id="rId16" Type="http://schemas.openxmlformats.org/officeDocument/2006/relationships/slideLayout" Target="../slideLayouts/slideLayout54.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5" Type="http://schemas.openxmlformats.org/officeDocument/2006/relationships/theme" Target="../theme/theme5.xml"/><Relationship Id="rId14" Type="http://schemas.openxmlformats.org/officeDocument/2006/relationships/slideLayout" Target="../slideLayouts/slideLayout68.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8.xml"/><Relationship Id="rId8" Type="http://schemas.openxmlformats.org/officeDocument/2006/relationships/slideLayout" Target="../slideLayouts/slideLayout77.xml"/><Relationship Id="rId7" Type="http://schemas.openxmlformats.org/officeDocument/2006/relationships/slideLayout" Target="../slideLayouts/slideLayout76.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3" Type="http://schemas.openxmlformats.org/officeDocument/2006/relationships/slideLayout" Target="../slideLayouts/slideLayout72.xml"/><Relationship Id="rId2" Type="http://schemas.openxmlformats.org/officeDocument/2006/relationships/slideLayout" Target="../slideLayouts/slideLayout71.xml"/><Relationship Id="rId14" Type="http://schemas.openxmlformats.org/officeDocument/2006/relationships/theme" Target="../theme/theme7.xml"/><Relationship Id="rId13" Type="http://schemas.openxmlformats.org/officeDocument/2006/relationships/slideLayout" Target="../slideLayouts/slideLayout82.xml"/><Relationship Id="rId12" Type="http://schemas.openxmlformats.org/officeDocument/2006/relationships/slideLayout" Target="../slideLayouts/slideLayout81.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1.xml"/><Relationship Id="rId8" Type="http://schemas.openxmlformats.org/officeDocument/2006/relationships/slideLayout" Target="../slideLayouts/slideLayout90.xml"/><Relationship Id="rId7" Type="http://schemas.openxmlformats.org/officeDocument/2006/relationships/slideLayout" Target="../slideLayouts/slideLayout89.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 Id="rId3" Type="http://schemas.openxmlformats.org/officeDocument/2006/relationships/slideLayout" Target="../slideLayouts/slideLayout85.xml"/><Relationship Id="rId2" Type="http://schemas.openxmlformats.org/officeDocument/2006/relationships/slideLayout" Target="../slideLayouts/slideLayout84.xml"/><Relationship Id="rId13" Type="http://schemas.openxmlformats.org/officeDocument/2006/relationships/theme" Target="../theme/theme8.xml"/><Relationship Id="rId12" Type="http://schemas.openxmlformats.org/officeDocument/2006/relationships/slideLayout" Target="../slideLayouts/slideLayout94.xml"/><Relationship Id="rId11" Type="http://schemas.openxmlformats.org/officeDocument/2006/relationships/slideLayout" Target="../slideLayouts/slideLayout93.xml"/><Relationship Id="rId10" Type="http://schemas.openxmlformats.org/officeDocument/2006/relationships/slideLayout" Target="../slideLayouts/slideLayout92.xml"/><Relationship Id="rId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D38ADA-5650-4774-8371-BCE4C80A740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9AE93-6ED8-4233-8A31-DEC175D897C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6"/>
            <a:ext cx="28448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5226"/>
            <a:ext cx="38608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5226"/>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VNI-Times" pitchFamily="2" charset="0"/>
              </a:defRPr>
            </a:lvl1pPr>
          </a:lstStyle>
          <a:p>
            <a:fld id="{96C9449C-B0D8-4F91-8979-87AD4B8538E7}"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NI-Times" pitchFamily="2" charset="0"/>
        </a:defRPr>
      </a:lvl2pPr>
      <a:lvl3pPr algn="ctr" rtl="0" eaLnBrk="0" fontAlgn="base" hangingPunct="0">
        <a:spcBef>
          <a:spcPct val="0"/>
        </a:spcBef>
        <a:spcAft>
          <a:spcPct val="0"/>
        </a:spcAft>
        <a:defRPr sz="4400">
          <a:solidFill>
            <a:schemeClr val="tx2"/>
          </a:solidFill>
          <a:latin typeface="VNI-Times" pitchFamily="2" charset="0"/>
        </a:defRPr>
      </a:lvl3pPr>
      <a:lvl4pPr algn="ctr" rtl="0" eaLnBrk="0" fontAlgn="base" hangingPunct="0">
        <a:spcBef>
          <a:spcPct val="0"/>
        </a:spcBef>
        <a:spcAft>
          <a:spcPct val="0"/>
        </a:spcAft>
        <a:defRPr sz="4400">
          <a:solidFill>
            <a:schemeClr val="tx2"/>
          </a:solidFill>
          <a:latin typeface="VNI-Times" pitchFamily="2" charset="0"/>
        </a:defRPr>
      </a:lvl4pPr>
      <a:lvl5pPr algn="ctr" rtl="0" eaLnBrk="0" fontAlgn="base" hangingPunct="0">
        <a:spcBef>
          <a:spcPct val="0"/>
        </a:spcBef>
        <a:spcAft>
          <a:spcPct val="0"/>
        </a:spcAft>
        <a:defRPr sz="4400">
          <a:solidFill>
            <a:schemeClr val="tx2"/>
          </a:solidFill>
          <a:latin typeface="VNI-Times" pitchFamily="2" charset="0"/>
        </a:defRPr>
      </a:lvl5pPr>
      <a:lvl6pPr marL="457200" algn="ctr" rtl="0" fontAlgn="base">
        <a:spcBef>
          <a:spcPct val="0"/>
        </a:spcBef>
        <a:spcAft>
          <a:spcPct val="0"/>
        </a:spcAft>
        <a:defRPr sz="4400">
          <a:solidFill>
            <a:schemeClr val="tx2"/>
          </a:solidFill>
          <a:latin typeface="VNI-Times" pitchFamily="2" charset="0"/>
        </a:defRPr>
      </a:lvl6pPr>
      <a:lvl7pPr marL="914400" algn="ctr" rtl="0" fontAlgn="base">
        <a:spcBef>
          <a:spcPct val="0"/>
        </a:spcBef>
        <a:spcAft>
          <a:spcPct val="0"/>
        </a:spcAft>
        <a:defRPr sz="4400">
          <a:solidFill>
            <a:schemeClr val="tx2"/>
          </a:solidFill>
          <a:latin typeface="VNI-Times" pitchFamily="2" charset="0"/>
        </a:defRPr>
      </a:lvl7pPr>
      <a:lvl8pPr marL="1371600" algn="ctr" rtl="0" fontAlgn="base">
        <a:spcBef>
          <a:spcPct val="0"/>
        </a:spcBef>
        <a:spcAft>
          <a:spcPct val="0"/>
        </a:spcAft>
        <a:defRPr sz="4400">
          <a:solidFill>
            <a:schemeClr val="tx2"/>
          </a:solidFill>
          <a:latin typeface="VNI-Times" pitchFamily="2" charset="0"/>
        </a:defRPr>
      </a:lvl8pPr>
      <a:lvl9pPr marL="1828800" algn="ctr" rtl="0" fontAlgn="base">
        <a:spcBef>
          <a:spcPct val="0"/>
        </a:spcBef>
        <a:spcAft>
          <a:spcPct val="0"/>
        </a:spcAft>
        <a:defRPr sz="4400">
          <a:solidFill>
            <a:schemeClr val="tx2"/>
          </a:solidFill>
          <a:latin typeface="VNI-Times" pitchFamily="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title style</a:t>
            </a:r>
            <a:endParaRPr lang="en-US" altLang="en-US"/>
          </a:p>
        </p:txBody>
      </p:sp>
      <p:sp>
        <p:nvSpPr>
          <p:cNvPr id="2051" name="Rectangle 3"/>
          <p:cNvSpPr>
            <a:spLocks noGrp="1" noChangeArrowheads="1"/>
          </p:cNvSpPr>
          <p:nvPr>
            <p:ph type="body" idx="1"/>
          </p:nvPr>
        </p:nvSpPr>
        <p:spPr bwMode="auto">
          <a:xfrm>
            <a:off x="609600" y="1600201"/>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29028" name="Rectangle 4"/>
          <p:cNvSpPr>
            <a:spLocks noGrp="1" noChangeArrowheads="1"/>
          </p:cNvSpPr>
          <p:nvPr>
            <p:ph type="dt" sz="half" idx="2"/>
          </p:nvPr>
        </p:nvSpPr>
        <p:spPr bwMode="auto">
          <a:xfrm>
            <a:off x="609600" y="6243638"/>
            <a:ext cx="2844800" cy="457200"/>
          </a:xfrm>
          <a:prstGeom prst="rect">
            <a:avLst/>
          </a:prstGeom>
          <a:noFill/>
          <a:ln w="9525">
            <a:noFill/>
            <a:miter lim="800000"/>
          </a:ln>
          <a:effectLst/>
        </p:spPr>
        <p:txBody>
          <a:bodyPr vert="horz" wrap="square" lIns="91440" tIns="45720" rIns="91440" bIns="45720" numCol="1" anchor="b" anchorCtr="0" compatLnSpc="1"/>
          <a:lstStyle>
            <a:lvl1pPr>
              <a:defRPr>
                <a:latin typeface="+mj-lt"/>
              </a:defRPr>
            </a:lvl1pPr>
          </a:lstStyle>
          <a:p>
            <a:pPr>
              <a:defRPr/>
            </a:pPr>
            <a:endParaRPr lang="en-US" altLang="en-US"/>
          </a:p>
        </p:txBody>
      </p:sp>
      <p:sp>
        <p:nvSpPr>
          <p:cNvPr id="129029" name="Rectangle 5"/>
          <p:cNvSpPr>
            <a:spLocks noGrp="1" noChangeArrowheads="1"/>
          </p:cNvSpPr>
          <p:nvPr>
            <p:ph type="ftr" sz="quarter" idx="3"/>
          </p:nvPr>
        </p:nvSpPr>
        <p:spPr bwMode="auto">
          <a:xfrm>
            <a:off x="4165600" y="6248400"/>
            <a:ext cx="3860800" cy="457200"/>
          </a:xfrm>
          <a:prstGeom prst="rect">
            <a:avLst/>
          </a:prstGeom>
          <a:noFill/>
          <a:ln w="9525">
            <a:noFill/>
            <a:miter lim="800000"/>
          </a:ln>
          <a:effectLst/>
        </p:spPr>
        <p:txBody>
          <a:bodyPr vert="horz" wrap="square" lIns="91440" tIns="45720" rIns="91440" bIns="45720" numCol="1" anchor="b" anchorCtr="0" compatLnSpc="1"/>
          <a:lstStyle>
            <a:lvl1pPr algn="ctr">
              <a:defRPr>
                <a:latin typeface="+mj-lt"/>
              </a:defRPr>
            </a:lvl1pPr>
          </a:lstStyle>
          <a:p>
            <a:pPr>
              <a:defRPr/>
            </a:pPr>
            <a:endParaRPr lang="en-US" altLang="en-US"/>
          </a:p>
        </p:txBody>
      </p:sp>
      <p:sp>
        <p:nvSpPr>
          <p:cNvPr id="129030" name="Rectangle 6"/>
          <p:cNvSpPr>
            <a:spLocks noGrp="1" noChangeArrowheads="1"/>
          </p:cNvSpPr>
          <p:nvPr>
            <p:ph type="sldNum" sz="quarter" idx="4"/>
          </p:nvPr>
        </p:nvSpPr>
        <p:spPr bwMode="auto">
          <a:xfrm>
            <a:off x="8737600" y="6243638"/>
            <a:ext cx="2844800" cy="457200"/>
          </a:xfrm>
          <a:prstGeom prst="rect">
            <a:avLst/>
          </a:prstGeom>
          <a:noFill/>
          <a:ln w="9525">
            <a:noFill/>
            <a:miter lim="800000"/>
          </a:ln>
          <a:effectLst/>
        </p:spPr>
        <p:txBody>
          <a:bodyPr vert="horz" wrap="square" lIns="91440" tIns="45720" rIns="91440" bIns="45720" numCol="1" anchor="b" anchorCtr="0" compatLnSpc="1"/>
          <a:lstStyle>
            <a:lvl1pPr algn="r">
              <a:defRPr>
                <a:latin typeface="Garamond" panose="02020404030301010803" pitchFamily="18" charset="0"/>
              </a:defRPr>
            </a:lvl1pPr>
          </a:lstStyle>
          <a:p>
            <a:fld id="{B3588D1B-2855-4088-8580-D8A6F055AD72}" type="slidenum">
              <a:rPr lang="en-US" altLang="en-US"/>
            </a:fld>
            <a:endParaRPr lang="en-US" altLang="en-US"/>
          </a:p>
        </p:txBody>
      </p:sp>
      <p:sp>
        <p:nvSpPr>
          <p:cNvPr id="2055" name="Freeform 7"/>
          <p:cNvSpPr>
            <a:spLocks noChangeArrowheads="1"/>
          </p:cNvSpPr>
          <p:nvPr/>
        </p:nvSpPr>
        <p:spPr bwMode="auto">
          <a:xfrm>
            <a:off x="508000" y="228600"/>
            <a:ext cx="10972800" cy="6096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2056" name="Line 8"/>
          <p:cNvSpPr>
            <a:spLocks noChangeShapeType="1"/>
          </p:cNvSpPr>
          <p:nvPr/>
        </p:nvSpPr>
        <p:spPr bwMode="auto">
          <a:xfrm>
            <a:off x="609600" y="6172200"/>
            <a:ext cx="10972800" cy="0"/>
          </a:xfrm>
          <a:prstGeom prst="line">
            <a:avLst/>
          </a:prstGeom>
          <a:noFill/>
          <a:ln w="19050">
            <a:solidFill>
              <a:schemeClr val="accent1"/>
            </a:solidFill>
            <a:round/>
          </a:ln>
          <a:extLst>
            <a:ext uri="{909E8E84-426E-40DD-AFC4-6F175D3DCCD1}">
              <a14:hiddenFill xmlns:a14="http://schemas.microsoft.com/office/drawing/2010/main">
                <a:noFill/>
              </a14:hiddenFill>
            </a:ext>
          </a:extLst>
        </p:spPr>
        <p:txBody>
          <a:bodyPr/>
          <a:lstStyle/>
          <a:p>
            <a:endParaRPr lang="en-US" sz="180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anose="02020404030301010803" pitchFamily="18" charset="0"/>
        </a:defRPr>
      </a:lvl2pPr>
      <a:lvl3pPr algn="l" rtl="0" eaLnBrk="0" fontAlgn="base" hangingPunct="0">
        <a:spcBef>
          <a:spcPct val="0"/>
        </a:spcBef>
        <a:spcAft>
          <a:spcPct val="0"/>
        </a:spcAft>
        <a:defRPr sz="4200">
          <a:solidFill>
            <a:schemeClr val="tx2"/>
          </a:solidFill>
          <a:latin typeface="Garamond" panose="02020404030301010803" pitchFamily="18" charset="0"/>
        </a:defRPr>
      </a:lvl3pPr>
      <a:lvl4pPr algn="l" rtl="0" eaLnBrk="0" fontAlgn="base" hangingPunct="0">
        <a:spcBef>
          <a:spcPct val="0"/>
        </a:spcBef>
        <a:spcAft>
          <a:spcPct val="0"/>
        </a:spcAft>
        <a:defRPr sz="4200">
          <a:solidFill>
            <a:schemeClr val="tx2"/>
          </a:solidFill>
          <a:latin typeface="Garamond" panose="02020404030301010803" pitchFamily="18" charset="0"/>
        </a:defRPr>
      </a:lvl4pPr>
      <a:lvl5pPr algn="l" rtl="0" eaLnBrk="0" fontAlgn="base" hangingPunct="0">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755"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1155"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6230"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480"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680" indent="-339725" algn="l" rtl="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6pPr>
      <a:lvl7pPr marL="2595880" indent="-339725" algn="l" rtl="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7pPr>
      <a:lvl8pPr marL="3053080" indent="-339725" algn="l" rtl="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8pPr>
      <a:lvl9pPr marL="3510280" indent="-339725" algn="l" rtl="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6"/>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6"/>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6"/>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089EAE9A-FC41-4A91-B4F5-35A3B9E5EFCE}"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VNI-Times" pitchFamily="2" charset="0"/>
        </a:defRPr>
      </a:lvl2pPr>
      <a:lvl3pPr algn="ctr" rtl="0" fontAlgn="base">
        <a:spcBef>
          <a:spcPct val="0"/>
        </a:spcBef>
        <a:spcAft>
          <a:spcPct val="0"/>
        </a:spcAft>
        <a:defRPr sz="4400">
          <a:solidFill>
            <a:schemeClr val="tx2"/>
          </a:solidFill>
          <a:latin typeface="VNI-Times" pitchFamily="2" charset="0"/>
        </a:defRPr>
      </a:lvl3pPr>
      <a:lvl4pPr algn="ctr" rtl="0" fontAlgn="base">
        <a:spcBef>
          <a:spcPct val="0"/>
        </a:spcBef>
        <a:spcAft>
          <a:spcPct val="0"/>
        </a:spcAft>
        <a:defRPr sz="4400">
          <a:solidFill>
            <a:schemeClr val="tx2"/>
          </a:solidFill>
          <a:latin typeface="VNI-Times" pitchFamily="2" charset="0"/>
        </a:defRPr>
      </a:lvl4pPr>
      <a:lvl5pPr algn="ctr" rtl="0" fontAlgn="base">
        <a:spcBef>
          <a:spcPct val="0"/>
        </a:spcBef>
        <a:spcAft>
          <a:spcPct val="0"/>
        </a:spcAft>
        <a:defRPr sz="4400">
          <a:solidFill>
            <a:schemeClr val="tx2"/>
          </a:solidFill>
          <a:latin typeface="VNI-Times" pitchFamily="2" charset="0"/>
        </a:defRPr>
      </a:lvl5pPr>
      <a:lvl6pPr marL="457200" algn="ctr" rtl="0" fontAlgn="base">
        <a:spcBef>
          <a:spcPct val="0"/>
        </a:spcBef>
        <a:spcAft>
          <a:spcPct val="0"/>
        </a:spcAft>
        <a:defRPr sz="4400">
          <a:solidFill>
            <a:schemeClr val="tx2"/>
          </a:solidFill>
          <a:latin typeface="VNI-Times" pitchFamily="2" charset="0"/>
        </a:defRPr>
      </a:lvl6pPr>
      <a:lvl7pPr marL="914400" algn="ctr" rtl="0" fontAlgn="base">
        <a:spcBef>
          <a:spcPct val="0"/>
        </a:spcBef>
        <a:spcAft>
          <a:spcPct val="0"/>
        </a:spcAft>
        <a:defRPr sz="4400">
          <a:solidFill>
            <a:schemeClr val="tx2"/>
          </a:solidFill>
          <a:latin typeface="VNI-Times" pitchFamily="2" charset="0"/>
        </a:defRPr>
      </a:lvl7pPr>
      <a:lvl8pPr marL="1371600" algn="ctr" rtl="0" fontAlgn="base">
        <a:spcBef>
          <a:spcPct val="0"/>
        </a:spcBef>
        <a:spcAft>
          <a:spcPct val="0"/>
        </a:spcAft>
        <a:defRPr sz="4400">
          <a:solidFill>
            <a:schemeClr val="tx2"/>
          </a:solidFill>
          <a:latin typeface="VNI-Times" pitchFamily="2" charset="0"/>
        </a:defRPr>
      </a:lvl8pPr>
      <a:lvl9pPr marL="1828800" algn="ctr" rtl="0" fontAlgn="base">
        <a:spcBef>
          <a:spcPct val="0"/>
        </a:spcBef>
        <a:spcAft>
          <a:spcPct val="0"/>
        </a:spcAft>
        <a:defRPr sz="4400">
          <a:solidFill>
            <a:schemeClr val="tx2"/>
          </a:solidFill>
          <a:latin typeface="VNI-Times" pitchFamily="2"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AEBA2-4DEA-4CB9-AB06-B905C4006297}"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518358-8B57-424B-AAA7-7083A9A161E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22" r:id="rId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5000">
              <a:schemeClr val="accent3">
                <a:lumMod val="40000"/>
                <a:lumOff val="60000"/>
              </a:schemeClr>
            </a:gs>
            <a:gs pos="47000">
              <a:schemeClr val="accent3">
                <a:lumMod val="40000"/>
                <a:lumOff val="60000"/>
              </a:schemeClr>
            </a:gs>
            <a:gs pos="17000">
              <a:schemeClr val="accent3">
                <a:lumMod val="20000"/>
                <a:lumOff val="80000"/>
              </a:schemeClr>
            </a:gs>
            <a:gs pos="80000">
              <a:schemeClr val="accent3">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Placeholder 1"/>
          <p:cNvSpPr>
            <a:spLocks noGrp="1"/>
          </p:cNvSpPr>
          <p:nvPr>
            <p:ph type="title"/>
          </p:nvPr>
        </p:nvSpPr>
        <p:spPr>
          <a:xfrm>
            <a:off x="2391834" y="4371975"/>
            <a:ext cx="8682567"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524000" y="731839"/>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eaLnBrk="1" hangingPunct="1">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5" name="Footer Placeholder 4"/>
          <p:cNvSpPr>
            <a:spLocks noGrp="1"/>
          </p:cNvSpPr>
          <p:nvPr>
            <p:ph type="ftr" sz="quarter" idx="3"/>
          </p:nvPr>
        </p:nvSpPr>
        <p:spPr>
          <a:xfrm>
            <a:off x="609600" y="6172201"/>
            <a:ext cx="4470400" cy="365125"/>
          </a:xfrm>
          <a:prstGeom prst="rect">
            <a:avLst/>
          </a:prstGeom>
        </p:spPr>
        <p:txBody>
          <a:bodyPr vert="horz" lIns="91440" tIns="45720" rIns="91440" bIns="45720" rtlCol="0" anchor="ctr"/>
          <a:lstStyle>
            <a:lvl1pPr algn="l" eaLnBrk="1" hangingPunct="1">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wrap="square" lIns="91440" tIns="45720" rIns="91440" bIns="45720" numCol="1" anchor="ctr" anchorCtr="0" compatLnSpc="1"/>
          <a:lstStyle>
            <a:lvl1pPr algn="ctr" eaLnBrk="1" hangingPunct="1">
              <a:defRPr sz="1200" b="1">
                <a:solidFill>
                  <a:srgbClr val="7F7F7F"/>
                </a:solidFill>
                <a:cs typeface="Tahoma" panose="020B0604030504040204" pitchFamily="34" charset="0"/>
              </a:defRPr>
            </a:lvl1pPr>
          </a:lstStyle>
          <a:p>
            <a:pPr fontAlgn="base">
              <a:spcBef>
                <a:spcPct val="0"/>
              </a:spcBef>
              <a:spcAft>
                <a:spcPct val="0"/>
              </a:spcAft>
              <a:defRPr/>
            </a:pPr>
            <a:fld id="{1C35C60A-B715-4590-912E-77131108712C}" type="slidenum">
              <a:rPr lang="ar-SA" altLang="en-US" smtClean="0">
                <a:latin typeface="Times New Roman" panose="02020603050405020304" pitchFamily="18" charset="0"/>
              </a:rPr>
            </a:fld>
            <a:endParaRPr lang="en-US" altLang="en-US">
              <a:latin typeface="Times New Roman" panose="02020603050405020304" pitchFamily="18"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8005" indent="-182880"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880"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7280" indent="-182880"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380" indent="-182880"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svg"/><Relationship Id="rId7" Type="http://schemas.openxmlformats.org/officeDocument/2006/relationships/image" Target="../media/image20.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3" Type="http://schemas.openxmlformats.org/officeDocument/2006/relationships/image" Target="../media/image16.png"/><Relationship Id="rId2" Type="http://schemas.openxmlformats.org/officeDocument/2006/relationships/image" Target="../media/image15.svg"/><Relationship Id="rId19" Type="http://schemas.openxmlformats.org/officeDocument/2006/relationships/slideLayout" Target="../slideLayouts/slideLayout45.xml"/><Relationship Id="rId18" Type="http://schemas.openxmlformats.org/officeDocument/2006/relationships/image" Target="../media/image31.svg"/><Relationship Id="rId17" Type="http://schemas.openxmlformats.org/officeDocument/2006/relationships/image" Target="../media/image30.png"/><Relationship Id="rId16" Type="http://schemas.openxmlformats.org/officeDocument/2006/relationships/image" Target="../media/image29.svg"/><Relationship Id="rId15" Type="http://schemas.openxmlformats.org/officeDocument/2006/relationships/image" Target="../media/image28.png"/><Relationship Id="rId14" Type="http://schemas.openxmlformats.org/officeDocument/2006/relationships/image" Target="../media/image27.svg"/><Relationship Id="rId13" Type="http://schemas.openxmlformats.org/officeDocument/2006/relationships/image" Target="../media/image26.png"/><Relationship Id="rId12" Type="http://schemas.openxmlformats.org/officeDocument/2006/relationships/image" Target="../media/image25.svg"/><Relationship Id="rId11" Type="http://schemas.openxmlformats.org/officeDocument/2006/relationships/image" Target="../media/image24.png"/><Relationship Id="rId10" Type="http://schemas.openxmlformats.org/officeDocument/2006/relationships/image" Target="../media/image23.sv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33.jpeg"/></Relationships>
</file>

<file path=ppt/slides/_rels/slide12.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svg"/><Relationship Id="rId7" Type="http://schemas.openxmlformats.org/officeDocument/2006/relationships/image" Target="../media/image40.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 Id="rId3" Type="http://schemas.openxmlformats.org/officeDocument/2006/relationships/image" Target="../media/image36.png"/><Relationship Id="rId2" Type="http://schemas.openxmlformats.org/officeDocument/2006/relationships/image" Target="../media/image35.svg"/><Relationship Id="rId15" Type="http://schemas.openxmlformats.org/officeDocument/2006/relationships/slideLayout" Target="../slideLayouts/slideLayout45.xml"/><Relationship Id="rId14" Type="http://schemas.openxmlformats.org/officeDocument/2006/relationships/image" Target="../media/image47.svg"/><Relationship Id="rId13" Type="http://schemas.openxmlformats.org/officeDocument/2006/relationships/image" Target="../media/image46.png"/><Relationship Id="rId12" Type="http://schemas.openxmlformats.org/officeDocument/2006/relationships/image" Target="../media/image45.svg"/><Relationship Id="rId11" Type="http://schemas.openxmlformats.org/officeDocument/2006/relationships/image" Target="../media/image44.png"/><Relationship Id="rId10" Type="http://schemas.openxmlformats.org/officeDocument/2006/relationships/image" Target="../media/image43.sv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21.svg"/><Relationship Id="rId7" Type="http://schemas.openxmlformats.org/officeDocument/2006/relationships/image" Target="../media/image51.png"/><Relationship Id="rId6" Type="http://schemas.openxmlformats.org/officeDocument/2006/relationships/image" Target="../media/image19.svg"/><Relationship Id="rId5" Type="http://schemas.openxmlformats.org/officeDocument/2006/relationships/image" Target="../media/image50.png"/><Relationship Id="rId4" Type="http://schemas.openxmlformats.org/officeDocument/2006/relationships/image" Target="../media/image17.svg"/><Relationship Id="rId3" Type="http://schemas.openxmlformats.org/officeDocument/2006/relationships/image" Target="../media/image49.png"/><Relationship Id="rId20" Type="http://schemas.openxmlformats.org/officeDocument/2006/relationships/slideLayout" Target="../slideLayouts/slideLayout45.xml"/><Relationship Id="rId2" Type="http://schemas.openxmlformats.org/officeDocument/2006/relationships/image" Target="../media/image15.svg"/><Relationship Id="rId19" Type="http://schemas.openxmlformats.org/officeDocument/2006/relationships/image" Target="../media/image32.png"/><Relationship Id="rId18" Type="http://schemas.openxmlformats.org/officeDocument/2006/relationships/image" Target="../media/image31.svg"/><Relationship Id="rId17" Type="http://schemas.openxmlformats.org/officeDocument/2006/relationships/image" Target="../media/image56.png"/><Relationship Id="rId16" Type="http://schemas.openxmlformats.org/officeDocument/2006/relationships/image" Target="../media/image29.svg"/><Relationship Id="rId15" Type="http://schemas.openxmlformats.org/officeDocument/2006/relationships/image" Target="../media/image55.png"/><Relationship Id="rId14" Type="http://schemas.openxmlformats.org/officeDocument/2006/relationships/image" Target="../media/image27.svg"/><Relationship Id="rId13" Type="http://schemas.openxmlformats.org/officeDocument/2006/relationships/image" Target="../media/image54.png"/><Relationship Id="rId12" Type="http://schemas.openxmlformats.org/officeDocument/2006/relationships/image" Target="../media/image25.svg"/><Relationship Id="rId11" Type="http://schemas.openxmlformats.org/officeDocument/2006/relationships/image" Target="../media/image53.png"/><Relationship Id="rId10" Type="http://schemas.openxmlformats.org/officeDocument/2006/relationships/image" Target="../media/image23.svg"/><Relationship Id="rId1"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58.png"/><Relationship Id="rId1" Type="http://schemas.openxmlformats.org/officeDocument/2006/relationships/image" Target="../media/image5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9.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61.png"/><Relationship Id="rId1" Type="http://schemas.openxmlformats.org/officeDocument/2006/relationships/image" Target="../media/image60.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63.wmf"/><Relationship Id="rId1" Type="http://schemas.openxmlformats.org/officeDocument/2006/relationships/hyperlink" Target="Phim/Violon.ppt" TargetMode="Externa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6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wmf"/></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5.xml"/><Relationship Id="rId4" Type="http://schemas.openxmlformats.org/officeDocument/2006/relationships/image" Target="../media/image68.svg"/><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6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72.svg"/><Relationship Id="rId1"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74.jpeg"/><Relationship Id="rId1"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74.jpeg"/><Relationship Id="rId1" Type="http://schemas.openxmlformats.org/officeDocument/2006/relationships/image" Target="../media/image73.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45.xml"/><Relationship Id="rId4" Type="http://schemas.openxmlformats.org/officeDocument/2006/relationships/image" Target="../media/image76.svg"/><Relationship Id="rId3" Type="http://schemas.openxmlformats.org/officeDocument/2006/relationships/image" Target="../media/image75.png"/><Relationship Id="rId2" Type="http://schemas.openxmlformats.org/officeDocument/2006/relationships/image" Target="../media/image72.svg"/><Relationship Id="rId1" Type="http://schemas.openxmlformats.org/officeDocument/2006/relationships/image" Target="../media/image71.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61.xml"/><Relationship Id="rId2" Type="http://schemas.openxmlformats.org/officeDocument/2006/relationships/image" Target="../media/image78.png"/><Relationship Id="rId1" Type="http://schemas.openxmlformats.org/officeDocument/2006/relationships/image" Target="../media/image77.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79.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7.jpe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svg"/><Relationship Id="rId7" Type="http://schemas.openxmlformats.org/officeDocument/2006/relationships/image" Target="../media/image40.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 Id="rId3" Type="http://schemas.openxmlformats.org/officeDocument/2006/relationships/image" Target="../media/image36.png"/><Relationship Id="rId2" Type="http://schemas.openxmlformats.org/officeDocument/2006/relationships/image" Target="../media/image35.svg"/><Relationship Id="rId15" Type="http://schemas.openxmlformats.org/officeDocument/2006/relationships/slideLayout" Target="../slideLayouts/slideLayout45.xml"/><Relationship Id="rId14" Type="http://schemas.openxmlformats.org/officeDocument/2006/relationships/image" Target="../media/image47.svg"/><Relationship Id="rId13" Type="http://schemas.openxmlformats.org/officeDocument/2006/relationships/image" Target="../media/image46.png"/><Relationship Id="rId12" Type="http://schemas.openxmlformats.org/officeDocument/2006/relationships/image" Target="../media/image45.svg"/><Relationship Id="rId11" Type="http://schemas.openxmlformats.org/officeDocument/2006/relationships/image" Target="../media/image44.png"/><Relationship Id="rId10" Type="http://schemas.openxmlformats.org/officeDocument/2006/relationships/image" Target="../media/image43.svg"/><Relationship Id="rId1"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82.png"/><Relationship Id="rId1" Type="http://schemas.openxmlformats.org/officeDocument/2006/relationships/image" Target="../media/image81.png"/></Relationships>
</file>

<file path=ppt/slides/_rels/slide32.xml.rels><?xml version="1.0" encoding="UTF-8" standalone="yes"?>
<Relationships xmlns="http://schemas.openxmlformats.org/package/2006/relationships"><Relationship Id="rId9" Type="http://schemas.openxmlformats.org/officeDocument/2006/relationships/image" Target="../media/image91.png"/><Relationship Id="rId8" Type="http://schemas.openxmlformats.org/officeDocument/2006/relationships/image" Target="../media/image90.svg"/><Relationship Id="rId7" Type="http://schemas.openxmlformats.org/officeDocument/2006/relationships/image" Target="../media/image89.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 Id="rId35" Type="http://schemas.openxmlformats.org/officeDocument/2006/relationships/slideLayout" Target="../slideLayouts/slideLayout45.xml"/><Relationship Id="rId34" Type="http://schemas.openxmlformats.org/officeDocument/2006/relationships/image" Target="../media/image116.svg"/><Relationship Id="rId33" Type="http://schemas.openxmlformats.org/officeDocument/2006/relationships/image" Target="../media/image115.png"/><Relationship Id="rId32" Type="http://schemas.openxmlformats.org/officeDocument/2006/relationships/image" Target="../media/image114.svg"/><Relationship Id="rId31" Type="http://schemas.openxmlformats.org/officeDocument/2006/relationships/image" Target="../media/image113.png"/><Relationship Id="rId30" Type="http://schemas.openxmlformats.org/officeDocument/2006/relationships/image" Target="../media/image112.svg"/><Relationship Id="rId3" Type="http://schemas.openxmlformats.org/officeDocument/2006/relationships/image" Target="../media/image85.png"/><Relationship Id="rId29" Type="http://schemas.openxmlformats.org/officeDocument/2006/relationships/image" Target="../media/image111.png"/><Relationship Id="rId28" Type="http://schemas.openxmlformats.org/officeDocument/2006/relationships/image" Target="../media/image110.svg"/><Relationship Id="rId27" Type="http://schemas.openxmlformats.org/officeDocument/2006/relationships/image" Target="../media/image109.png"/><Relationship Id="rId26" Type="http://schemas.openxmlformats.org/officeDocument/2006/relationships/image" Target="../media/image108.svg"/><Relationship Id="rId25" Type="http://schemas.openxmlformats.org/officeDocument/2006/relationships/image" Target="../media/image107.png"/><Relationship Id="rId24" Type="http://schemas.openxmlformats.org/officeDocument/2006/relationships/image" Target="../media/image106.svg"/><Relationship Id="rId23" Type="http://schemas.openxmlformats.org/officeDocument/2006/relationships/image" Target="../media/image105.png"/><Relationship Id="rId22" Type="http://schemas.openxmlformats.org/officeDocument/2006/relationships/image" Target="../media/image104.svg"/><Relationship Id="rId21" Type="http://schemas.openxmlformats.org/officeDocument/2006/relationships/image" Target="../media/image103.png"/><Relationship Id="rId20" Type="http://schemas.openxmlformats.org/officeDocument/2006/relationships/image" Target="../media/image102.svg"/><Relationship Id="rId2" Type="http://schemas.openxmlformats.org/officeDocument/2006/relationships/image" Target="../media/image84.svg"/><Relationship Id="rId19" Type="http://schemas.openxmlformats.org/officeDocument/2006/relationships/image" Target="../media/image101.png"/><Relationship Id="rId18" Type="http://schemas.openxmlformats.org/officeDocument/2006/relationships/image" Target="../media/image100.svg"/><Relationship Id="rId17" Type="http://schemas.openxmlformats.org/officeDocument/2006/relationships/image" Target="../media/image99.png"/><Relationship Id="rId16" Type="http://schemas.openxmlformats.org/officeDocument/2006/relationships/image" Target="../media/image98.svg"/><Relationship Id="rId15" Type="http://schemas.openxmlformats.org/officeDocument/2006/relationships/image" Target="../media/image97.png"/><Relationship Id="rId14" Type="http://schemas.openxmlformats.org/officeDocument/2006/relationships/image" Target="../media/image96.svg"/><Relationship Id="rId13" Type="http://schemas.openxmlformats.org/officeDocument/2006/relationships/image" Target="../media/image95.png"/><Relationship Id="rId12" Type="http://schemas.openxmlformats.org/officeDocument/2006/relationships/image" Target="../media/image94.svg"/><Relationship Id="rId11" Type="http://schemas.openxmlformats.org/officeDocument/2006/relationships/image" Target="../media/image93.png"/><Relationship Id="rId10" Type="http://schemas.openxmlformats.org/officeDocument/2006/relationships/image" Target="../media/image92.svg"/><Relationship Id="rId1"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18.GIF"/><Relationship Id="rId1" Type="http://schemas.openxmlformats.org/officeDocument/2006/relationships/image" Target="../media/image11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120.png"/><Relationship Id="rId1" Type="http://schemas.openxmlformats.org/officeDocument/2006/relationships/image" Target="../media/image11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122.png"/><Relationship Id="rId1" Type="http://schemas.openxmlformats.org/officeDocument/2006/relationships/image" Target="../media/image1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1.xml"/><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9.png"/><Relationship Id="rId1" Type="http://schemas.openxmlformats.org/officeDocument/2006/relationships/image" Target="../media/image8.jpe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1.xml"/><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image" Target="../media/image12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image" Target="../media/image131.jpeg"/><Relationship Id="rId1" Type="http://schemas.openxmlformats.org/officeDocument/2006/relationships/image" Target="../media/image130.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image" Target="../media/image9.png"/><Relationship Id="rId1" Type="http://schemas.openxmlformats.org/officeDocument/2006/relationships/image" Target="../media/image8.jpe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1.xml"/><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7.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1.xml"/><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1.xml"/><Relationship Id="rId3" Type="http://schemas.openxmlformats.org/officeDocument/2006/relationships/image" Target="../media/image132.jpeg"/><Relationship Id="rId2" Type="http://schemas.openxmlformats.org/officeDocument/2006/relationships/image" Target="../media/image128.png"/><Relationship Id="rId1" Type="http://schemas.openxmlformats.org/officeDocument/2006/relationships/image" Target="../media/image127.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1.xml"/><Relationship Id="rId3" Type="http://schemas.openxmlformats.org/officeDocument/2006/relationships/hyperlink" Target="http://lophoc.thuvienvatly.com/mod/glossary/showentry.php?courseid=36&amp;concept=Chuy%E1%BB%83n+%C4%91%E1%BB%99ng" TargetMode="External"/><Relationship Id="rId2" Type="http://schemas.openxmlformats.org/officeDocument/2006/relationships/image" Target="../media/image133.jpeg"/><Relationship Id="rId1" Type="http://schemas.openxmlformats.org/officeDocument/2006/relationships/image" Target="../media/image127.png"/></Relationships>
</file>

<file path=ppt/slides/_rels/slide47.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1.xml"/><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7.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1.xml"/><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1.xml"/><Relationship Id="rId5" Type="http://schemas.openxmlformats.org/officeDocument/2006/relationships/image" Target="../media/image134.png"/><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1.xml"/><Relationship Id="rId5" Type="http://schemas.openxmlformats.org/officeDocument/2006/relationships/image" Target="../media/image135.jpeg"/><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7.png"/></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1.xml"/><Relationship Id="rId5" Type="http://schemas.openxmlformats.org/officeDocument/2006/relationships/image" Target="../media/image128.png"/><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7.png"/></Relationships>
</file>

<file path=ppt/slides/_rels/slide52.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71.xml"/><Relationship Id="rId5" Type="http://schemas.openxmlformats.org/officeDocument/2006/relationships/image" Target="../media/image137.png"/><Relationship Id="rId4" Type="http://schemas.openxmlformats.org/officeDocument/2006/relationships/image" Target="../media/image13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1.xml"/><Relationship Id="rId4" Type="http://schemas.openxmlformats.org/officeDocument/2006/relationships/image" Target="../media/image138.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1.xml"/><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139.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140.png"/></Relationships>
</file>

<file path=ppt/slides/_rels/slide5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1.xml"/><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1.xml"/><Relationship Id="rId2" Type="http://schemas.openxmlformats.org/officeDocument/2006/relationships/image" Target="../media/image128.png"/><Relationship Id="rId1" Type="http://schemas.openxmlformats.org/officeDocument/2006/relationships/image" Target="../media/image127.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142.png"/><Relationship Id="rId1"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12.svg"/><Relationship Id="rId1" Type="http://schemas.openxmlformats.org/officeDocument/2006/relationships/image" Target="../media/image11.pn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1.xml"/><Relationship Id="rId3" Type="http://schemas.openxmlformats.org/officeDocument/2006/relationships/image" Target="../media/image1.jpeg"/><Relationship Id="rId2" Type="http://schemas.openxmlformats.org/officeDocument/2006/relationships/image" Target="../media/image143.png"/><Relationship Id="rId1" Type="http://schemas.openxmlformats.org/officeDocument/2006/relationships/image" Target="../media/image127.png"/></Relationships>
</file>

<file path=ppt/slides/_rels/slide6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1.xml"/><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7.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1.xml"/><Relationship Id="rId2" Type="http://schemas.openxmlformats.org/officeDocument/2006/relationships/image" Target="../media/image128.png"/><Relationship Id="rId1" Type="http://schemas.openxmlformats.org/officeDocument/2006/relationships/image" Target="../media/image127.pn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1.xml"/><Relationship Id="rId2" Type="http://schemas.openxmlformats.org/officeDocument/2006/relationships/image" Target="../media/image128.png"/><Relationship Id="rId1" Type="http://schemas.openxmlformats.org/officeDocument/2006/relationships/image" Target="../media/image127.png"/></Relationships>
</file>

<file path=ppt/slides/_rels/slide6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71.xml"/><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7.png"/></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61.xml"/><Relationship Id="rId4" Type="http://schemas.openxmlformats.org/officeDocument/2006/relationships/image" Target="../media/image147.png"/><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image" Target="../media/image14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svg"/><Relationship Id="rId7" Type="http://schemas.openxmlformats.org/officeDocument/2006/relationships/image" Target="../media/image20.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3" Type="http://schemas.openxmlformats.org/officeDocument/2006/relationships/image" Target="../media/image16.png"/><Relationship Id="rId20" Type="http://schemas.openxmlformats.org/officeDocument/2006/relationships/slideLayout" Target="../slideLayouts/slideLayout45.xml"/><Relationship Id="rId2" Type="http://schemas.openxmlformats.org/officeDocument/2006/relationships/image" Target="../media/image15.svg"/><Relationship Id="rId19" Type="http://schemas.openxmlformats.org/officeDocument/2006/relationships/image" Target="../media/image32.png"/><Relationship Id="rId18" Type="http://schemas.openxmlformats.org/officeDocument/2006/relationships/image" Target="../media/image31.svg"/><Relationship Id="rId17" Type="http://schemas.openxmlformats.org/officeDocument/2006/relationships/image" Target="../media/image30.png"/><Relationship Id="rId16" Type="http://schemas.openxmlformats.org/officeDocument/2006/relationships/image" Target="../media/image29.svg"/><Relationship Id="rId15" Type="http://schemas.openxmlformats.org/officeDocument/2006/relationships/image" Target="../media/image28.png"/><Relationship Id="rId14" Type="http://schemas.openxmlformats.org/officeDocument/2006/relationships/image" Target="../media/image27.svg"/><Relationship Id="rId13" Type="http://schemas.openxmlformats.org/officeDocument/2006/relationships/image" Target="../media/image26.png"/><Relationship Id="rId12" Type="http://schemas.openxmlformats.org/officeDocument/2006/relationships/image" Target="../media/image25.svg"/><Relationship Id="rId11" Type="http://schemas.openxmlformats.org/officeDocument/2006/relationships/image" Target="../media/image24.png"/><Relationship Id="rId10" Type="http://schemas.openxmlformats.org/officeDocument/2006/relationships/image" Target="../media/image23.sv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svg"/><Relationship Id="rId7" Type="http://schemas.openxmlformats.org/officeDocument/2006/relationships/image" Target="../media/image20.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3" Type="http://schemas.openxmlformats.org/officeDocument/2006/relationships/image" Target="../media/image16.png"/><Relationship Id="rId20" Type="http://schemas.openxmlformats.org/officeDocument/2006/relationships/slideLayout" Target="../slideLayouts/slideLayout45.xml"/><Relationship Id="rId2" Type="http://schemas.openxmlformats.org/officeDocument/2006/relationships/image" Target="../media/image15.svg"/><Relationship Id="rId19" Type="http://schemas.openxmlformats.org/officeDocument/2006/relationships/image" Target="../media/image32.png"/><Relationship Id="rId18" Type="http://schemas.openxmlformats.org/officeDocument/2006/relationships/image" Target="../media/image31.svg"/><Relationship Id="rId17" Type="http://schemas.openxmlformats.org/officeDocument/2006/relationships/image" Target="../media/image30.png"/><Relationship Id="rId16" Type="http://schemas.openxmlformats.org/officeDocument/2006/relationships/image" Target="../media/image29.svg"/><Relationship Id="rId15" Type="http://schemas.openxmlformats.org/officeDocument/2006/relationships/image" Target="../media/image28.png"/><Relationship Id="rId14" Type="http://schemas.openxmlformats.org/officeDocument/2006/relationships/image" Target="../media/image27.svg"/><Relationship Id="rId13" Type="http://schemas.openxmlformats.org/officeDocument/2006/relationships/image" Target="../media/image26.png"/><Relationship Id="rId12" Type="http://schemas.openxmlformats.org/officeDocument/2006/relationships/image" Target="../media/image25.svg"/><Relationship Id="rId11" Type="http://schemas.openxmlformats.org/officeDocument/2006/relationships/image" Target="../media/image24.png"/><Relationship Id="rId10" Type="http://schemas.openxmlformats.org/officeDocument/2006/relationships/image" Target="../media/image23.sv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1524000" y="304800"/>
            <a:ext cx="9144000" cy="1143000"/>
          </a:xfrm>
        </p:spPr>
        <p:txBody>
          <a:bodyPr/>
          <a:lstStyle/>
          <a:p>
            <a:pPr eaLnBrk="1" hangingPunct="1"/>
            <a:r>
              <a:rPr lang="en-US" altLang="en-US" sz="3700" b="1">
                <a:latin typeface="Times New Roman" panose="02020603050405020304" pitchFamily="18" charset="0"/>
                <a:cs typeface="Times New Roman" panose="02020603050405020304" pitchFamily="18" charset="0"/>
              </a:rPr>
              <a:t>Tại sao mặt dưới của đế giày lại gồ ghề?</a:t>
            </a:r>
            <a:endParaRPr lang="en-US" altLang="en-US" sz="3700" b="1">
              <a:latin typeface="Times New Roman" panose="02020603050405020304" pitchFamily="18" charset="0"/>
              <a:cs typeface="Times New Roman" panose="02020603050405020304" pitchFamily="18" charset="0"/>
            </a:endParaRPr>
          </a:p>
        </p:txBody>
      </p:sp>
      <p:pic>
        <p:nvPicPr>
          <p:cNvPr id="5125" name="Picture 5" descr="4026123867204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67000" y="1371601"/>
            <a:ext cx="65913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205295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853" y="1384300"/>
            <a:ext cx="491807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2286000" y="76200"/>
            <a:ext cx="7620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US" altLang="en-US" sz="3200" b="1" dirty="0" err="1">
                <a:solidFill>
                  <a:srgbClr val="000000"/>
                </a:solidFill>
                <a:cs typeface="Times New Roman" panose="02020603050405020304" pitchFamily="18" charset="0"/>
              </a:rPr>
              <a:t>Tại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sao</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mặt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lốp</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xe</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không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làm</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nhẵn</a:t>
            </a:r>
            <a:r>
              <a:rPr lang="en-US" altLang="en-US" sz="3200" b="1" dirty="0">
                <a:solidFill>
                  <a:srgbClr val="000000"/>
                </a:solidFill>
                <a:cs typeface="Times New Roman" panose="02020603050405020304" pitchFamily="18" charset="0"/>
              </a:rPr>
              <a:t>?</a:t>
            </a:r>
            <a:endParaRPr lang="en-US" altLang="en-US" sz="3200" b="1" dirty="0">
              <a:solidFill>
                <a:srgbClr val="000000"/>
              </a:solidFill>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ppt_x</p:attrName>
                                        </p:attrNameLst>
                                      </p:cBhvr>
                                      <p:tavLst>
                                        <p:tav tm="0">
                                          <p:val>
                                            <p:strVal val="#ppt_x-.2"/>
                                          </p:val>
                                        </p:tav>
                                        <p:tav tm="100000">
                                          <p:val>
                                            <p:strVal val="#ppt_x"/>
                                          </p:val>
                                        </p:tav>
                                      </p:tavLst>
                                    </p:anim>
                                    <p:anim calcmode="lin" valueType="num">
                                      <p:cBhvr>
                                        <p:cTn id="8" dur="1000" fill="hold"/>
                                        <p:tgtEl>
                                          <p:spTgt spid="51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2"/>
                                        </p:tgtEl>
                                      </p:cBhvr>
                                    </p:animEffect>
                                  </p:childTnLst>
                                </p:cTn>
                              </p:par>
                              <p:par>
                                <p:cTn id="10" presetID="20"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wedge">
                                      <p:cBhvr>
                                        <p:cTn id="12" dur="2000"/>
                                        <p:tgtEl>
                                          <p:spTgt spid="51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122"/>
                                        </p:tgtEl>
                                      </p:cBhvr>
                                    </p:animEffect>
                                    <p:set>
                                      <p:cBhvr>
                                        <p:cTn id="17" dur="1" fill="hold">
                                          <p:stCondLst>
                                            <p:cond delay="499"/>
                                          </p:stCondLst>
                                        </p:cTn>
                                        <p:tgtEl>
                                          <p:spTgt spid="5122"/>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5125"/>
                                        </p:tgtEl>
                                      </p:cBhvr>
                                    </p:animEffect>
                                    <p:set>
                                      <p:cBhvr>
                                        <p:cTn id="20" dur="1" fill="hold">
                                          <p:stCondLst>
                                            <p:cond delay="499"/>
                                          </p:stCondLst>
                                        </p:cTn>
                                        <p:tgtEl>
                                          <p:spTgt spid="5125"/>
                                        </p:tgtEl>
                                        <p:attrNameLst>
                                          <p:attrName>style.visibility</p:attrName>
                                        </p:attrNameLst>
                                      </p:cBhvr>
                                      <p:to>
                                        <p:strVal val="hidden"/>
                                      </p:to>
                                    </p:set>
                                  </p:childTnLst>
                                </p:cTn>
                              </p:par>
                              <p:par>
                                <p:cTn id="21" presetID="29" presetClass="entr" presetSubtype="0" fill="hold" nodeType="withEffect">
                                  <p:stCondLst>
                                    <p:cond delay="0"/>
                                  </p:stCondLst>
                                  <p:childTnLst>
                                    <p:set>
                                      <p:cBhvr>
                                        <p:cTn id="22" dur="1" fill="hold">
                                          <p:stCondLst>
                                            <p:cond delay="0"/>
                                          </p:stCondLst>
                                        </p:cTn>
                                        <p:tgtEl>
                                          <p:spTgt spid="5127"/>
                                        </p:tgtEl>
                                        <p:attrNameLst>
                                          <p:attrName>style.visibility</p:attrName>
                                        </p:attrNameLst>
                                      </p:cBhvr>
                                      <p:to>
                                        <p:strVal val="visible"/>
                                      </p:to>
                                    </p:set>
                                    <p:anim calcmode="lin" valueType="num">
                                      <p:cBhvr>
                                        <p:cTn id="23" dur="1000" fill="hold"/>
                                        <p:tgtEl>
                                          <p:spTgt spid="5127"/>
                                        </p:tgtEl>
                                        <p:attrNameLst>
                                          <p:attrName>ppt_x</p:attrName>
                                        </p:attrNameLst>
                                      </p:cBhvr>
                                      <p:tavLst>
                                        <p:tav tm="0">
                                          <p:val>
                                            <p:strVal val="#ppt_x-.2"/>
                                          </p:val>
                                        </p:tav>
                                        <p:tav tm="100000">
                                          <p:val>
                                            <p:strVal val="#ppt_x"/>
                                          </p:val>
                                        </p:tav>
                                      </p:tavLst>
                                    </p:anim>
                                    <p:anim calcmode="lin" valueType="num">
                                      <p:cBhvr>
                                        <p:cTn id="24" dur="1000" fill="hold"/>
                                        <p:tgtEl>
                                          <p:spTgt spid="5127"/>
                                        </p:tgtEl>
                                        <p:attrNameLst>
                                          <p:attrName>ppt_y</p:attrName>
                                        </p:attrNameLst>
                                      </p:cBhvr>
                                      <p:tavLst>
                                        <p:tav tm="0">
                                          <p:val>
                                            <p:strVal val="#ppt_y"/>
                                          </p:val>
                                        </p:tav>
                                        <p:tav tm="100000">
                                          <p:val>
                                            <p:strVal val="#ppt_y"/>
                                          </p:val>
                                        </p:tav>
                                      </p:tavLst>
                                    </p:anim>
                                    <p:animEffect transition="in" filter="wipe(right)" prLst="gradientSize: 0.1">
                                      <p:cBhvr>
                                        <p:cTn id="25" dur="1000"/>
                                        <p:tgtEl>
                                          <p:spTgt spid="5127"/>
                                        </p:tgtEl>
                                      </p:cBhvr>
                                    </p:animEffect>
                                  </p:childTnLst>
                                </p:cTn>
                              </p:par>
                              <p:par>
                                <p:cTn id="26" presetID="29" presetClass="entr" presetSubtype="0" fill="hold" nodeType="withEffect">
                                  <p:stCondLst>
                                    <p:cond delay="0"/>
                                  </p:stCondLst>
                                  <p:childTnLst>
                                    <p:set>
                                      <p:cBhvr>
                                        <p:cTn id="27" dur="1" fill="hold">
                                          <p:stCondLst>
                                            <p:cond delay="0"/>
                                          </p:stCondLst>
                                        </p:cTn>
                                        <p:tgtEl>
                                          <p:spTgt spid="5128">
                                            <p:txEl>
                                              <p:pRg st="0" end="0"/>
                                            </p:txEl>
                                          </p:spTgt>
                                        </p:tgtEl>
                                        <p:attrNameLst>
                                          <p:attrName>style.visibility</p:attrName>
                                        </p:attrNameLst>
                                      </p:cBhvr>
                                      <p:to>
                                        <p:strVal val="visible"/>
                                      </p:to>
                                    </p:set>
                                    <p:anim calcmode="lin" valueType="num">
                                      <p:cBhvr>
                                        <p:cTn id="28" dur="1000" fill="hold"/>
                                        <p:tgtEl>
                                          <p:spTgt spid="5128">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512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1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87215">
            <a:off x="10943244" y="2105775"/>
            <a:ext cx="528706" cy="2443600"/>
          </a:xfrm>
          <a:prstGeom prst="rect">
            <a:avLst/>
          </a:prstGeom>
        </p:spPr>
      </p:pic>
      <p:grpSp>
        <p:nvGrpSpPr>
          <p:cNvPr id="13" name="Group 20"/>
          <p:cNvGrpSpPr/>
          <p:nvPr/>
        </p:nvGrpSpPr>
        <p:grpSpPr>
          <a:xfrm>
            <a:off x="2467731" y="3546624"/>
            <a:ext cx="7256539" cy="2114457"/>
            <a:chOff x="0" y="0"/>
            <a:chExt cx="3907097" cy="1138475"/>
          </a:xfrm>
        </p:grpSpPr>
        <p:sp>
          <p:nvSpPr>
            <p:cNvPr id="15"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sp>
        <p:nvSpPr>
          <p:cNvPr id="17" name="Rectangle: Rounded Corners 16"/>
          <p:cNvSpPr/>
          <p:nvPr/>
        </p:nvSpPr>
        <p:spPr>
          <a:xfrm>
            <a:off x="2135347" y="894304"/>
            <a:ext cx="8267219" cy="41705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lnSpc>
                <a:spcPct val="150000"/>
              </a:lnSpc>
              <a:defRPr/>
            </a:pPr>
            <a:r>
              <a:rPr lang="en-US" sz="3600" b="1" dirty="0" err="1">
                <a:solidFill>
                  <a:srgbClr val="FF0000"/>
                </a:solidFill>
                <a:latin typeface="Times New Roman" panose="02020603050405020304" pitchFamily="18" charset="0"/>
                <a:cs typeface="Times New Roman" panose="02020603050405020304" pitchFamily="18" charset="0"/>
              </a:rPr>
              <a:t>Đặc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Lực</a:t>
            </a:r>
            <a:r>
              <a:rPr lang="en-US" sz="3600" b="1" dirty="0">
                <a:solidFill>
                  <a:srgbClr val="FF0000"/>
                </a:solidFill>
                <a:latin typeface="Times New Roman" panose="02020603050405020304" pitchFamily="18" charset="0"/>
                <a:cs typeface="Times New Roman" panose="02020603050405020304" pitchFamily="18" charset="0"/>
              </a:rPr>
              <a:t> ma </a:t>
            </a:r>
            <a:r>
              <a:rPr lang="en-US" sz="3600" b="1" dirty="0" err="1">
                <a:solidFill>
                  <a:srgbClr val="FF0000"/>
                </a:solidFill>
                <a:latin typeface="Times New Roman" panose="02020603050405020304" pitchFamily="18" charset="0"/>
                <a:cs typeface="Times New Roman" panose="02020603050405020304" pitchFamily="18" charset="0"/>
              </a:rPr>
              <a:t>sát</a:t>
            </a:r>
            <a:r>
              <a:rPr lang="en-US" sz="3600" b="1" dirty="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a:p>
            <a:pPr marL="381000" indent="-381000" defTabSz="609600">
              <a:lnSpc>
                <a:spcPct val="150000"/>
              </a:lnSpc>
              <a:buFont typeface="Arial" panose="020B0604020202020204" pitchFamily="34" charset="0"/>
              <a:buChar char="•"/>
              <a:defRPr/>
            </a:pPr>
            <a:r>
              <a:rPr lang="en-US" sz="2800" b="1" dirty="0" err="1">
                <a:solidFill>
                  <a:schemeClr val="accent1">
                    <a:lumMod val="75000"/>
                  </a:schemeClr>
                </a:solidFill>
                <a:latin typeface="Times New Roman" panose="02020603050405020304" pitchFamily="18" charset="0"/>
                <a:cs typeface="Times New Roman" panose="02020603050405020304" pitchFamily="18" charset="0"/>
              </a:rPr>
              <a:t>Gốc</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Tại</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phần</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tiếp</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xúc</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giữa</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hai</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vật</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a:p>
            <a:pPr marL="381000" indent="-381000" defTabSz="609600">
              <a:lnSpc>
                <a:spcPct val="150000"/>
              </a:lnSpc>
              <a:buFont typeface="Arial" panose="020B0604020202020204" pitchFamily="34" charset="0"/>
              <a:buChar char="•"/>
              <a:defRPr/>
            </a:pPr>
            <a:r>
              <a:rPr lang="en-US" sz="2800" b="1" dirty="0" err="1">
                <a:solidFill>
                  <a:schemeClr val="accent1">
                    <a:lumMod val="75000"/>
                  </a:schemeClr>
                </a:solidFill>
                <a:latin typeface="Times New Roman" panose="02020603050405020304" pitchFamily="18" charset="0"/>
                <a:cs typeface="Times New Roman" panose="02020603050405020304" pitchFamily="18" charset="0"/>
              </a:rPr>
              <a:t>Phương</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Cùng</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phương</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chuyển</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a:p>
            <a:pPr marL="381000" indent="-381000" defTabSz="609600">
              <a:lnSpc>
                <a:spcPct val="150000"/>
              </a:lnSpc>
              <a:buFont typeface="Arial" panose="020B0604020202020204" pitchFamily="34" charset="0"/>
              <a:buChar char="•"/>
              <a:defRPr/>
            </a:pP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Chiều</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ngược</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chiều</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chuyển</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cản</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trở</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lại</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chuyển</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a:p>
            <a:pPr marL="381000" indent="-381000" algn="ctr" defTabSz="609600">
              <a:lnSpc>
                <a:spcPct val="150000"/>
              </a:lnSpc>
              <a:buFont typeface="Arial" panose="020B0604020202020204" pitchFamily="34" charset="0"/>
              <a:buChar char="•"/>
              <a:defRPr/>
            </a:pPr>
            <a:endParaRPr lang="en-US" sz="2665" dirty="0">
              <a:solidFill>
                <a:prstClr val="black"/>
              </a:solidFill>
              <a:latin typeface="#9Slide03 Arima Madurai Black" panose="00000A00000000000000" pitchFamily="2" charset="0"/>
              <a:cs typeface="#9Slide03 Arima Madurai Black" panose="00000A00000000000000" pitchFamily="2" charset="0"/>
            </a:endParaRPr>
          </a:p>
        </p:txBody>
      </p:sp>
      <p:sp>
        <p:nvSpPr>
          <p:cNvPr id="10" name="TextBox 9"/>
          <p:cNvSpPr txBox="1"/>
          <p:nvPr/>
        </p:nvSpPr>
        <p:spPr>
          <a:xfrm>
            <a:off x="2509455" y="293905"/>
            <a:ext cx="2985961"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Ghi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nhớ</a:t>
            </a:r>
            <a:r>
              <a:rPr lang="en-US" sz="2400" b="1" dirty="0">
                <a:solidFill>
                  <a:srgbClr val="FF0000"/>
                </a:solidFill>
                <a:latin typeface="Times New Roman" panose="02020603050405020304" pitchFamily="18" charset="0"/>
                <a:cs typeface="Times New Roman" panose="02020603050405020304" pitchFamily="18" charset="0"/>
              </a:rPr>
              <a:t>:</a:t>
            </a:r>
            <a:endParaRPr lang="en-GB"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down)">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barn(inVertical)">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9" name="Text Box 11"/>
          <p:cNvSpPr txBox="1">
            <a:spLocks noChangeArrowheads="1"/>
          </p:cNvSpPr>
          <p:nvPr/>
        </p:nvSpPr>
        <p:spPr bwMode="auto">
          <a:xfrm>
            <a:off x="1552576" y="6402388"/>
            <a:ext cx="9167813" cy="400050"/>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fontAlgn="base">
              <a:spcBef>
                <a:spcPct val="50000"/>
              </a:spcBef>
              <a:spcAft>
                <a:spcPct val="0"/>
              </a:spcAft>
              <a:buClrTx/>
              <a:buSzTx/>
              <a:buNone/>
            </a:pPr>
            <a:endParaRPr lang="en-US" altLang="en-US" sz="2000" b="1">
              <a:solidFill>
                <a:prstClr val="black"/>
              </a:solidFill>
              <a:latin typeface="Times New Roman" panose="02020603050405020304" pitchFamily="18" charset="0"/>
              <a:cs typeface="Arial" panose="020B0604020202020204" pitchFamily="34" charset="0"/>
            </a:endParaRPr>
          </a:p>
        </p:txBody>
      </p:sp>
      <p:sp>
        <p:nvSpPr>
          <p:cNvPr id="19" name="Rectangle 18"/>
          <p:cNvSpPr/>
          <p:nvPr/>
        </p:nvSpPr>
        <p:spPr>
          <a:xfrm>
            <a:off x="3124200" y="25400"/>
            <a:ext cx="5867400" cy="522288"/>
          </a:xfrm>
          <a:prstGeom prst="rect">
            <a:avLst/>
          </a:prstGeom>
        </p:spPr>
        <p:txBody>
          <a:bodyPr>
            <a:spAutoFit/>
          </a:bodyPr>
          <a:lstStyle/>
          <a:p>
            <a:pPr algn="ctr" fontAlgn="base">
              <a:spcBef>
                <a:spcPct val="0"/>
              </a:spcBef>
              <a:spcAft>
                <a:spcPct val="0"/>
              </a:spcAft>
              <a:defRPr/>
            </a:pPr>
            <a:endParaRPr lang="en-US" sz="2800" b="1" kern="10" dirty="0">
              <a:ln w="9525">
                <a:solidFill>
                  <a:srgbClr val="FF0000"/>
                </a:solidFill>
                <a:round/>
              </a:ln>
              <a:solidFill>
                <a:srgbClr val="FFCC00"/>
              </a:solidFill>
              <a:effectLst>
                <a:outerShdw dist="35921" dir="2700000" algn="ctr" rotWithShape="0">
                  <a:srgbClr val="C0C0C0">
                    <a:alpha val="79999"/>
                  </a:srgbClr>
                </a:outerShdw>
              </a:effectLst>
              <a:latin typeface="Times New Roman" panose="02020603050405020304"/>
              <a:cs typeface="Times New Roman" panose="02020603050405020304"/>
            </a:endParaRPr>
          </a:p>
        </p:txBody>
      </p:sp>
      <p:pic>
        <p:nvPicPr>
          <p:cNvPr id="12296" name="Picture 12" descr="https://static.danhgiaxe.com/data/201550/do-bam-duong_2588.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2660" y="547688"/>
            <a:ext cx="5403080" cy="390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loud Callout 14"/>
          <p:cNvSpPr/>
          <p:nvPr/>
        </p:nvSpPr>
        <p:spPr>
          <a:xfrm>
            <a:off x="5995851" y="287338"/>
            <a:ext cx="5499463" cy="3275012"/>
          </a:xfrm>
          <a:prstGeom prst="cloudCallout">
            <a:avLst/>
          </a:prstGeom>
          <a:solidFill>
            <a:schemeClr val="accent6">
              <a:lumMod val="40000"/>
              <a:lumOff val="60000"/>
            </a:schemeClr>
          </a:solidFill>
        </p:spPr>
        <p:style>
          <a:lnRef idx="3">
            <a:schemeClr val="lt1"/>
          </a:lnRef>
          <a:fillRef idx="1">
            <a:schemeClr val="accent3"/>
          </a:fillRef>
          <a:effectRef idx="1">
            <a:schemeClr val="accent3"/>
          </a:effectRef>
          <a:fontRef idx="minor">
            <a:schemeClr val="lt1"/>
          </a:fontRef>
        </p:style>
        <p:txBody>
          <a:bodyPr anchor="ctr"/>
          <a:lstStyle/>
          <a:p>
            <a:pPr algn="ctr" fontAlgn="base">
              <a:spcBef>
                <a:spcPct val="0"/>
              </a:spcBef>
              <a:spcAft>
                <a:spcPct val="0"/>
              </a:spcAft>
              <a:defRPr/>
            </a:pPr>
            <a:r>
              <a:rPr lang="en-US" sz="2800" b="1" dirty="0" err="1">
                <a:solidFill>
                  <a:prstClr val="black"/>
                </a:solidFill>
                <a:latin typeface="Times New Roman" panose="02020603050405020304" pitchFamily="18" charset="0"/>
                <a:cs typeface="Times New Roman" panose="02020603050405020304" pitchFamily="18" charset="0"/>
              </a:rPr>
              <a:t>Khi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bóp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phanh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mạnh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bánh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xe</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ngừng</a:t>
            </a:r>
            <a:r>
              <a:rPr lang="en-US" sz="2800" b="1" dirty="0">
                <a:solidFill>
                  <a:prstClr val="black"/>
                </a:solidFill>
                <a:latin typeface="Times New Roman" panose="02020603050405020304" pitchFamily="18" charset="0"/>
                <a:cs typeface="Times New Roman" panose="02020603050405020304" pitchFamily="18" charset="0"/>
              </a:rPr>
              <a:t> quay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trượt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đường</a:t>
            </a:r>
            <a:r>
              <a:rPr lang="en-US" sz="2800" b="1" dirty="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3" name="Right Arrow 12"/>
          <p:cNvSpPr/>
          <p:nvPr/>
        </p:nvSpPr>
        <p:spPr>
          <a:xfrm>
            <a:off x="653143" y="3980158"/>
            <a:ext cx="9144000" cy="2635250"/>
          </a:xfrm>
          <a:prstGeom prst="rightArrow">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800" dirty="0" err="1">
                <a:solidFill>
                  <a:prstClr val="black"/>
                </a:solidFill>
                <a:latin typeface="Times New Roman" panose="02020603050405020304" pitchFamily="18" charset="0"/>
                <a:cs typeface="Times New Roman" panose="02020603050405020304" pitchFamily="18" charset="0"/>
              </a:rPr>
              <a:t>Giữa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mặt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lực</a:t>
            </a:r>
            <a:r>
              <a:rPr lang="en-US" sz="2800" dirty="0">
                <a:solidFill>
                  <a:prstClr val="black"/>
                </a:solidFill>
                <a:latin typeface="Times New Roman" panose="02020603050405020304" pitchFamily="18" charset="0"/>
                <a:cs typeface="Times New Roman" panose="02020603050405020304" pitchFamily="18" charset="0"/>
              </a:rPr>
              <a:t> ma </a:t>
            </a:r>
            <a:r>
              <a:rPr lang="en-US" sz="2800" dirty="0" err="1">
                <a:solidFill>
                  <a:prstClr val="black"/>
                </a:solidFill>
                <a:latin typeface="Times New Roman" panose="02020603050405020304" pitchFamily="18" charset="0"/>
                <a:cs typeface="Times New Roman" panose="02020603050405020304" pitchFamily="18" charset="0"/>
              </a:rPr>
              <a:t>sát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lực</a:t>
            </a:r>
            <a:r>
              <a:rPr lang="en-US" sz="2800" dirty="0">
                <a:solidFill>
                  <a:prstClr val="black"/>
                </a:solidFill>
                <a:latin typeface="Times New Roman" panose="02020603050405020304" pitchFamily="18" charset="0"/>
                <a:cs typeface="Times New Roman" panose="02020603050405020304" pitchFamily="18" charset="0"/>
              </a:rPr>
              <a:t> ma </a:t>
            </a:r>
            <a:r>
              <a:rPr lang="en-US" sz="2800" dirty="0" err="1">
                <a:solidFill>
                  <a:prstClr val="black"/>
                </a:solidFill>
                <a:latin typeface="Times New Roman" panose="02020603050405020304" pitchFamily="18" charset="0"/>
                <a:cs typeface="Times New Roman" panose="02020603050405020304" pitchFamily="18" charset="0"/>
              </a:rPr>
              <a:t>sát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19999"/>
            <a:extLst>
              <a:ext uri="{28A0092B-C50C-407E-A947-70E740481C1C}">
                <a14:useLocalDpi xmlns:a14="http://schemas.microsoft.com/office/drawing/2010/main" val="0"/>
              </a:ext>
              <a:ext uri="{96DAC541-7B7A-43D3-8B79-37D633B846F1}">
                <asvg:svgBlip xmlns:asvg="http://schemas.microsoft.com/office/drawing/2016/SVG/main" r:embed="rId2"/>
              </a:ext>
            </a:extLst>
          </a:blip>
          <a:srcRect b="43786"/>
          <a:stretch>
            <a:fillRect/>
          </a:stretch>
        </p:blipFill>
        <p:spPr>
          <a:xfrm>
            <a:off x="0" y="4405"/>
            <a:ext cx="12192000" cy="685359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7473">
            <a:off x="10397679" y="4056290"/>
            <a:ext cx="734289" cy="719603"/>
          </a:xfrm>
          <a:prstGeom prst="rect">
            <a:avLst/>
          </a:prstGeom>
        </p:spPr>
      </p:pic>
      <p:sp>
        <p:nvSpPr>
          <p:cNvPr id="4" name="AutoShape 4"/>
          <p:cNvSpPr/>
          <p:nvPr/>
        </p:nvSpPr>
        <p:spPr>
          <a:xfrm>
            <a:off x="0" y="0"/>
            <a:ext cx="984100" cy="6858000"/>
          </a:xfrm>
          <a:prstGeom prst="rect">
            <a:avLst/>
          </a:prstGeom>
          <a:solidFill>
            <a:srgbClr val="FDF5B6"/>
          </a:solidFill>
        </p:spPr>
      </p:sp>
      <p:sp>
        <p:nvSpPr>
          <p:cNvPr id="5" name="TextBox 5"/>
          <p:cNvSpPr txBox="1"/>
          <p:nvPr/>
        </p:nvSpPr>
        <p:spPr>
          <a:xfrm>
            <a:off x="3309042" y="2606738"/>
            <a:ext cx="7455781" cy="1138773"/>
          </a:xfrm>
          <a:prstGeom prst="rect">
            <a:avLst/>
          </a:prstGeom>
        </p:spPr>
        <p:txBody>
          <a:bodyPr wrap="square" lIns="0" tIns="0" rIns="0" bIns="0" rtlCol="0" anchor="t">
            <a:spAutoFit/>
          </a:bodyPr>
          <a:lstStyle/>
          <a:p>
            <a:pPr algn="ctr" defTabSz="609600">
              <a:lnSpc>
                <a:spcPts val="8000"/>
              </a:lnSpc>
              <a:spcBef>
                <a:spcPct val="0"/>
              </a:spcBef>
            </a:pPr>
            <a:r>
              <a:rPr lang="en-US" sz="9600" dirty="0">
                <a:solidFill>
                  <a:srgbClr val="272626"/>
                </a:solidFill>
                <a:latin typeface="#9Slide05 Filmotype Honey" panose="02000000000000000000" pitchFamily="2" charset="0"/>
              </a:rPr>
              <a:t>I. </a:t>
            </a:r>
            <a:r>
              <a:rPr lang="en-US" sz="9600" dirty="0" err="1">
                <a:solidFill>
                  <a:srgbClr val="272626"/>
                </a:solidFill>
                <a:latin typeface="#9Slide05 Filmotype Honey" panose="02000000000000000000" pitchFamily="2" charset="0"/>
              </a:rPr>
              <a:t>Lực</a:t>
            </a:r>
            <a:r>
              <a:rPr lang="en-US" sz="9600" dirty="0">
                <a:solidFill>
                  <a:srgbClr val="272626"/>
                </a:solidFill>
                <a:latin typeface="#9Slide05 Filmotype Honey" panose="02000000000000000000" pitchFamily="2" charset="0"/>
              </a:rPr>
              <a:t>  ma  </a:t>
            </a:r>
            <a:r>
              <a:rPr lang="en-US" sz="9600" dirty="0" err="1">
                <a:solidFill>
                  <a:srgbClr val="272626"/>
                </a:solidFill>
                <a:latin typeface="#9Slide05 Filmotype Honey" panose="02000000000000000000" pitchFamily="2" charset="0"/>
              </a:rPr>
              <a:t>sát</a:t>
            </a:r>
            <a:r>
              <a:rPr lang="en-US" sz="9600" dirty="0">
                <a:solidFill>
                  <a:srgbClr val="272626"/>
                </a:solidFill>
                <a:latin typeface="#9Slide05 Filmotype Honey" panose="02000000000000000000" pitchFamily="2" charset="0"/>
              </a:rPr>
              <a:t>   </a:t>
            </a:r>
            <a:r>
              <a:rPr lang="en-US" sz="9600" dirty="0" err="1">
                <a:solidFill>
                  <a:srgbClr val="272626"/>
                </a:solidFill>
                <a:latin typeface="#9Slide05 Filmotype Honey" panose="02000000000000000000" pitchFamily="2" charset="0"/>
              </a:rPr>
              <a:t>trượt</a:t>
            </a:r>
            <a:r>
              <a:rPr lang="en-US" sz="9600" dirty="0">
                <a:solidFill>
                  <a:srgbClr val="272626"/>
                </a:solidFill>
                <a:latin typeface="#9Slide05 Filmotype Honey" panose="02000000000000000000" pitchFamily="2" charset="0"/>
              </a:rPr>
              <a:t> </a:t>
            </a:r>
            <a:endParaRPr lang="en-US" sz="9600" dirty="0">
              <a:solidFill>
                <a:srgbClr val="272626"/>
              </a:solidFill>
              <a:latin typeface="#9Slide05 Filmotype Honey" panose="02000000000000000000" pitchFamily="2" charset="0"/>
            </a:endParaRPr>
          </a:p>
        </p:txBody>
      </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87987">
            <a:off x="1755785" y="2842997"/>
            <a:ext cx="1206968" cy="128153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40615">
            <a:off x="9134463" y="5335847"/>
            <a:ext cx="1565616" cy="512383"/>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71621" y="4416091"/>
            <a:ext cx="975299" cy="957567"/>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654529" y="3483762"/>
            <a:ext cx="707469" cy="707469"/>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59455">
            <a:off x="2783067" y="3589340"/>
            <a:ext cx="1372149" cy="3182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87215">
            <a:off x="10943244" y="2105775"/>
            <a:ext cx="528706" cy="2443600"/>
          </a:xfrm>
          <a:prstGeom prst="rect">
            <a:avLst/>
          </a:prstGeom>
        </p:spPr>
      </p:pic>
      <p:grpSp>
        <p:nvGrpSpPr>
          <p:cNvPr id="13" name="Group 20"/>
          <p:cNvGrpSpPr/>
          <p:nvPr/>
        </p:nvGrpSpPr>
        <p:grpSpPr>
          <a:xfrm>
            <a:off x="2467731" y="3546624"/>
            <a:ext cx="7256539" cy="2114457"/>
            <a:chOff x="0" y="0"/>
            <a:chExt cx="3907097" cy="1138475"/>
          </a:xfrm>
        </p:grpSpPr>
        <p:sp>
          <p:nvSpPr>
            <p:cNvPr id="15"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sp>
        <p:nvSpPr>
          <p:cNvPr id="12" name="Rectangle 11"/>
          <p:cNvSpPr/>
          <p:nvPr/>
        </p:nvSpPr>
        <p:spPr>
          <a:xfrm>
            <a:off x="2473179" y="4010917"/>
            <a:ext cx="7366435" cy="3556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en-US" sz="1200">
              <a:solidFill>
                <a:prstClr val="white"/>
              </a:solidFill>
              <a:latin typeface="Calibri" panose="020F0502020204030204"/>
            </a:endParaRPr>
          </a:p>
        </p:txBody>
      </p:sp>
      <p:sp>
        <p:nvSpPr>
          <p:cNvPr id="14" name="Rectangle 13"/>
          <p:cNvSpPr/>
          <p:nvPr/>
        </p:nvSpPr>
        <p:spPr>
          <a:xfrm>
            <a:off x="3860899" y="2796128"/>
            <a:ext cx="1497606" cy="1243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en-US" sz="1200">
              <a:solidFill>
                <a:prstClr val="white"/>
              </a:solidFill>
              <a:latin typeface="Calibri" panose="020F0502020204030204"/>
            </a:endParaRPr>
          </a:p>
        </p:txBody>
      </p:sp>
      <p:cxnSp>
        <p:nvCxnSpPr>
          <p:cNvPr id="22" name="Straight Arrow Connector 21"/>
          <p:cNvCxnSpPr/>
          <p:nvPr/>
        </p:nvCxnSpPr>
        <p:spPr>
          <a:xfrm flipH="1">
            <a:off x="8157075" y="4010917"/>
            <a:ext cx="1170911"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854" y="1268059"/>
            <a:ext cx="6342857" cy="35714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4.79167E-6 3.7037E-7 L 0.38737 3.7037E-7 " pathEditMode="relative" rAng="0" ptsTypes="AA">
                                      <p:cBhvr>
                                        <p:cTn id="6" dur="2000" fill="hold"/>
                                        <p:tgtEl>
                                          <p:spTgt spid="14"/>
                                        </p:tgtEl>
                                        <p:attrNameLst>
                                          <p:attrName>ppt_x</p:attrName>
                                          <p:attrName>ppt_y</p:attrName>
                                        </p:attrNameLst>
                                      </p:cBhvr>
                                      <p:rCtr x="19362" y="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449" y="-251776"/>
            <a:ext cx="7178408" cy="40418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2656 -0.00509 L -0.18906 0.62176 " pathEditMode="relative" rAng="0" ptsTypes="AA">
                                      <p:cBhvr>
                                        <p:cTn id="6" dur="2000" fill="hold"/>
                                        <p:tgtEl>
                                          <p:spTgt spid="11"/>
                                        </p:tgtEl>
                                        <p:attrNameLst>
                                          <p:attrName>ppt_x</p:attrName>
                                          <p:attrName>ppt_y</p:attrName>
                                        </p:attrNameLst>
                                      </p:cBhvr>
                                      <p:rCtr x="-10781" y="3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26988" name="Text Box 12"/>
          <p:cNvSpPr txBox="1">
            <a:spLocks noChangeArrowheads="1"/>
          </p:cNvSpPr>
          <p:nvPr/>
        </p:nvSpPr>
        <p:spPr bwMode="auto">
          <a:xfrm>
            <a:off x="4673600" y="736600"/>
            <a:ext cx="2057400" cy="461665"/>
          </a:xfrm>
          <a:prstGeom prst="rect">
            <a:avLst/>
          </a:prstGeom>
          <a:noFill/>
          <a:ln w="9525">
            <a:solidFill>
              <a:srgbClr val="FF00FF"/>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400" b="1">
                <a:solidFill>
                  <a:srgbClr val="000000"/>
                </a:solidFill>
                <a:latin typeface="Times New Roman" panose="02020603050405020304" pitchFamily="18" charset="0"/>
              </a:rPr>
              <a:t>Trượt tuyết</a:t>
            </a:r>
            <a:endParaRPr lang="en-US" altLang="en-US" sz="2400" b="1">
              <a:solidFill>
                <a:srgbClr val="000000"/>
              </a:solidFill>
              <a:latin typeface="Times New Roman" panose="02020603050405020304" pitchFamily="18" charset="0"/>
            </a:endParaRPr>
          </a:p>
        </p:txBody>
      </p:sp>
      <p:pic>
        <p:nvPicPr>
          <p:cNvPr id="126990" name="Picture 14" descr="CSSKI00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86601" y="2590800"/>
            <a:ext cx="2938463"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7315201" y="2001078"/>
            <a:ext cx="3034748" cy="41214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Bold" panose="00000800000000000000" pitchFamily="2" charset="0"/>
                <a:cs typeface="#9Slide03 Arima Madurai Bold" panose="00000800000000000000" pitchFamily="2" charset="0"/>
              </a:rPr>
              <a:t>Lực</a:t>
            </a:r>
            <a:r>
              <a:rPr lang="en-US" sz="2800" dirty="0">
                <a:solidFill>
                  <a:schemeClr val="tx1"/>
                </a:solidFill>
                <a:latin typeface="#9Slide03 Arima Madurai Bold" panose="00000800000000000000" pitchFamily="2" charset="0"/>
                <a:cs typeface="#9Slide03 Arima Madurai Bold" panose="00000800000000000000" pitchFamily="2" charset="0"/>
              </a:rPr>
              <a:t> ma </a:t>
            </a:r>
            <a:r>
              <a:rPr lang="en-US" sz="2800" dirty="0" err="1">
                <a:solidFill>
                  <a:schemeClr val="tx1"/>
                </a:solidFill>
                <a:latin typeface="#9Slide03 Arima Madurai Bold" panose="00000800000000000000" pitchFamily="2" charset="0"/>
                <a:cs typeface="#9Slide03 Arima Madurai Bold" panose="00000800000000000000" pitchFamily="2" charset="0"/>
              </a:rPr>
              <a:t>sát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trượt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xuất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hiện</a:t>
            </a:r>
            <a:r>
              <a:rPr lang="en-US" sz="2800" dirty="0">
                <a:solidFill>
                  <a:schemeClr val="tx1"/>
                </a:solidFill>
                <a:latin typeface="#9Slide03 Arima Madurai Bold" panose="00000800000000000000" pitchFamily="2" charset="0"/>
                <a:cs typeface="#9Slide03 Arima Madurai Bold" panose="00000800000000000000" pitchFamily="2" charset="0"/>
              </a:rPr>
              <a:t> ở </a:t>
            </a:r>
            <a:r>
              <a:rPr lang="en-US" sz="2800" dirty="0" err="1">
                <a:solidFill>
                  <a:schemeClr val="tx1"/>
                </a:solidFill>
                <a:latin typeface="#9Slide03 Arima Madurai Bold" panose="00000800000000000000" pitchFamily="2" charset="0"/>
                <a:cs typeface="#9Slide03 Arima Madurai Bold" panose="00000800000000000000" pitchFamily="2" charset="0"/>
              </a:rPr>
              <a:t>bề</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mặt</a:t>
            </a:r>
            <a:r>
              <a:rPr lang="en-US" sz="2800" dirty="0">
                <a:solidFill>
                  <a:schemeClr val="tx1"/>
                </a:solidFill>
                <a:latin typeface="#9Slide03 Arima Madurai Bold" panose="00000800000000000000" pitchFamily="2" charset="0"/>
                <a:cs typeface="#9Slide03 Arima Madurai Bold" panose="00000800000000000000" pitchFamily="2" charset="0"/>
              </a:rPr>
              <a:t> d</a:t>
            </a:r>
            <a:r>
              <a:rPr lang="vi-VN" sz="2800" dirty="0">
                <a:solidFill>
                  <a:schemeClr val="tx1"/>
                </a:solidFill>
                <a:latin typeface="#9Slide03 Arima Madurai Bold" panose="00000800000000000000" pitchFamily="2" charset="0"/>
                <a:cs typeface="#9Slide03 Arima Madurai Bold" panose="00000800000000000000" pitchFamily="2" charset="0"/>
              </a:rPr>
              <a:t>ư</a:t>
            </a:r>
            <a:r>
              <a:rPr lang="en-US" sz="2800" dirty="0" err="1">
                <a:solidFill>
                  <a:schemeClr val="tx1"/>
                </a:solidFill>
                <a:latin typeface="#9Slide03 Arima Madurai Bold" panose="00000800000000000000" pitchFamily="2" charset="0"/>
                <a:cs typeface="#9Slide03 Arima Madurai Bold" panose="00000800000000000000" pitchFamily="2" charset="0"/>
              </a:rPr>
              <a:t>ới</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ván</a:t>
            </a:r>
            <a:r>
              <a:rPr lang="en-US" sz="2800" dirty="0">
                <a:solidFill>
                  <a:schemeClr val="tx1"/>
                </a:solidFill>
                <a:latin typeface="#9Slide03 Arima Madurai Bold" panose="00000800000000000000" pitchFamily="2" charset="0"/>
                <a:cs typeface="#9Slide03 Arima Madurai Bold" panose="00000800000000000000" pitchFamily="2" charset="0"/>
              </a:rPr>
              <a:t> tr</a:t>
            </a:r>
            <a:r>
              <a:rPr lang="vi-VN" sz="2800" dirty="0">
                <a:solidFill>
                  <a:schemeClr val="tx1"/>
                </a:solidFill>
                <a:latin typeface="#9Slide03 Arima Madurai Bold" panose="00000800000000000000" pitchFamily="2" charset="0"/>
                <a:cs typeface="#9Slide03 Arima Madurai Bold" panose="00000800000000000000" pitchFamily="2" charset="0"/>
              </a:rPr>
              <a:t>ư</a:t>
            </a:r>
            <a:r>
              <a:rPr lang="en-US" sz="2800" dirty="0" err="1">
                <a:solidFill>
                  <a:schemeClr val="tx1"/>
                </a:solidFill>
                <a:latin typeface="#9Slide03 Arima Madurai Bold" panose="00000800000000000000" pitchFamily="2" charset="0"/>
                <a:cs typeface="#9Slide03 Arima Madurai Bold" panose="00000800000000000000" pitchFamily="2" charset="0"/>
              </a:rPr>
              <a:t>ợt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tiếp</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xúc</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với</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bề</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mặt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tuyết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cản</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trở</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chuyển</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động</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của</a:t>
            </a:r>
            <a:r>
              <a:rPr lang="en-US" sz="2800" dirty="0">
                <a:solidFill>
                  <a:schemeClr val="tx1"/>
                </a:solidFill>
                <a:latin typeface="#9Slide03 Arima Madurai Bold" panose="00000800000000000000" pitchFamily="2" charset="0"/>
                <a:cs typeface="#9Slide03 Arima Madurai Bold" panose="00000800000000000000" pitchFamily="2" charset="0"/>
              </a:rPr>
              <a:t> ng</a:t>
            </a:r>
            <a:r>
              <a:rPr lang="vi-VN" sz="2800" dirty="0">
                <a:solidFill>
                  <a:schemeClr val="tx1"/>
                </a:solidFill>
                <a:latin typeface="#9Slide03 Arima Madurai Bold" panose="00000800000000000000" pitchFamily="2" charset="0"/>
                <a:cs typeface="#9Slide03 Arima Madurai Bold" panose="00000800000000000000" pitchFamily="2" charset="0"/>
              </a:rPr>
              <a:t>ư</a:t>
            </a:r>
            <a:r>
              <a:rPr lang="en-US" sz="2800" dirty="0" err="1">
                <a:solidFill>
                  <a:schemeClr val="tx1"/>
                </a:solidFill>
                <a:latin typeface="#9Slide03 Arima Madurai Bold" panose="00000800000000000000" pitchFamily="2" charset="0"/>
                <a:cs typeface="#9Slide03 Arima Madurai Bold" panose="00000800000000000000" pitchFamily="2" charset="0"/>
              </a:rPr>
              <a:t>ời</a:t>
            </a:r>
            <a:r>
              <a:rPr lang="en-US" sz="2800" dirty="0">
                <a:solidFill>
                  <a:schemeClr val="tx1"/>
                </a:solidFill>
                <a:latin typeface="#9Slide03 Arima Madurai Bold" panose="00000800000000000000" pitchFamily="2" charset="0"/>
                <a:cs typeface="#9Slide03 Arima Madurai Bold" panose="00000800000000000000" pitchFamily="2" charset="0"/>
              </a:rPr>
              <a:t> tr</a:t>
            </a:r>
            <a:r>
              <a:rPr lang="vi-VN" sz="2800" dirty="0">
                <a:solidFill>
                  <a:schemeClr val="tx1"/>
                </a:solidFill>
                <a:latin typeface="#9Slide03 Arima Madurai Bold" panose="00000800000000000000" pitchFamily="2" charset="0"/>
                <a:cs typeface="#9Slide03 Arima Madurai Bold" panose="00000800000000000000" pitchFamily="2" charset="0"/>
              </a:rPr>
              <a:t>ư</a:t>
            </a:r>
            <a:r>
              <a:rPr lang="en-US" sz="2800" dirty="0" err="1">
                <a:solidFill>
                  <a:schemeClr val="tx1"/>
                </a:solidFill>
                <a:latin typeface="#9Slide03 Arima Madurai Bold" panose="00000800000000000000" pitchFamily="2" charset="0"/>
                <a:cs typeface="#9Slide03 Arima Madurai Bold" panose="00000800000000000000" pitchFamily="2" charset="0"/>
              </a:rPr>
              <a:t>ợt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tuyết</a:t>
            </a:r>
            <a:r>
              <a:rPr lang="en-US" sz="2800" dirty="0">
                <a:solidFill>
                  <a:schemeClr val="tx1"/>
                </a:solidFill>
                <a:latin typeface="#9Slide03 Arima Madurai Bold" panose="00000800000000000000" pitchFamily="2" charset="0"/>
                <a:cs typeface="#9Slide03 Arima Madurai Bold" panose="00000800000000000000" pitchFamily="2" charset="0"/>
              </a:rPr>
              <a:t>.</a:t>
            </a:r>
            <a:endParaRPr lang="en-US" sz="2800" dirty="0">
              <a:solidFill>
                <a:schemeClr val="tx1"/>
              </a:solidFill>
              <a:latin typeface="#9Slide03 Arima Madurai Bold" panose="00000800000000000000" pitchFamily="2"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61111E-6 -4.62428E-6 L -0.51892 -4.62428E-6 " pathEditMode="relative" rAng="0" ptsTypes="AA">
                                      <p:cBhvr>
                                        <p:cTn id="6" dur="2000" fill="hold"/>
                                        <p:tgtEl>
                                          <p:spTgt spid="126990"/>
                                        </p:tgtEl>
                                        <p:attrNameLst>
                                          <p:attrName>ppt_x</p:attrName>
                                          <p:attrName>ppt_y</p:attrName>
                                        </p:attrNameLst>
                                      </p:cBhvr>
                                      <p:rCtr x="-25955" y="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58912" y="2389926"/>
            <a:ext cx="4781948" cy="3585340"/>
          </a:xfrm>
          <a:prstGeom prst="rect">
            <a:avLst/>
          </a:prstGeom>
        </p:spPr>
      </p:pic>
      <p:sp>
        <p:nvSpPr>
          <p:cNvPr id="4" name="Rectangle: Rounded Corners 3"/>
          <p:cNvSpPr/>
          <p:nvPr/>
        </p:nvSpPr>
        <p:spPr>
          <a:xfrm>
            <a:off x="7947187" y="1053387"/>
            <a:ext cx="3573194" cy="4751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Lực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xuất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hiện</a:t>
            </a:r>
            <a:r>
              <a:rPr lang="en-US" sz="3200" dirty="0">
                <a:solidFill>
                  <a:schemeClr val="tx1"/>
                </a:solidFill>
                <a:latin typeface="Times New Roman" panose="02020603050405020304" pitchFamily="18" charset="0"/>
                <a:cs typeface="Times New Roman" panose="02020603050405020304" pitchFamily="18" charset="0"/>
              </a:rPr>
              <a:t> do </a:t>
            </a:r>
            <a:r>
              <a:rPr lang="en-US" sz="3200" dirty="0" err="1">
                <a:solidFill>
                  <a:schemeClr val="tx1"/>
                </a:solidFill>
                <a:latin typeface="Times New Roman" panose="02020603050405020304" pitchFamily="18" charset="0"/>
                <a:cs typeface="Times New Roman" panose="02020603050405020304" pitchFamily="18" charset="0"/>
              </a:rPr>
              <a:t>má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ép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xe</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trở</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chuyển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bánh </a:t>
            </a:r>
            <a:r>
              <a:rPr lang="en-US" sz="3200" dirty="0" err="1">
                <a:solidFill>
                  <a:schemeClr val="tx1"/>
                </a:solidFill>
                <a:latin typeface="Times New Roman" panose="02020603050405020304" pitchFamily="18" charset="0"/>
                <a:cs typeface="Times New Roman" panose="02020603050405020304" pitchFamily="18" charset="0"/>
              </a:rPr>
              <a:t>xe</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lực</a:t>
            </a:r>
            <a:r>
              <a:rPr lang="en-US" sz="3200" dirty="0">
                <a:solidFill>
                  <a:schemeClr val="tx1"/>
                </a:solidFill>
                <a:latin typeface="Times New Roman" panose="02020603050405020304" pitchFamily="18" charset="0"/>
                <a:cs typeface="Times New Roman" panose="02020603050405020304" pitchFamily="18" charset="0"/>
              </a:rPr>
              <a:t> ma </a:t>
            </a:r>
            <a:r>
              <a:rPr lang="en-US" sz="3200" dirty="0" err="1">
                <a:solidFill>
                  <a:schemeClr val="tx1"/>
                </a:solidFill>
                <a:latin typeface="Times New Roman" panose="02020603050405020304" pitchFamily="18" charset="0"/>
                <a:cs typeface="Times New Roman" panose="02020603050405020304" pitchFamily="18" charset="0"/>
              </a:rPr>
              <a:t>sát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trượt</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41175" y="637888"/>
            <a:ext cx="6885302"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muốn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chậm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bóp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phanh</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thắng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xe</a:t>
            </a:r>
            <a:r>
              <a:rPr lang="en-US" sz="2800" b="1" dirty="0">
                <a:latin typeface="Times New Roman" panose="02020603050405020304" pitchFamily="18" charset="0"/>
                <a:cs typeface="Times New Roman" panose="02020603050405020304" pitchFamily="18" charset="0"/>
              </a:rPr>
              <a:t>. </a:t>
            </a:r>
            <a:endParaRPr lang="en-GB"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239041" y="1591995"/>
            <a:ext cx="5868170" cy="46826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sp>
        <p:nvSpPr>
          <p:cNvPr id="4" name="Rectangle: Rounded Corners 3"/>
          <p:cNvSpPr/>
          <p:nvPr/>
        </p:nvSpPr>
        <p:spPr>
          <a:xfrm>
            <a:off x="1255059" y="2057400"/>
            <a:ext cx="9359153" cy="242047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Lực</a:t>
            </a:r>
            <a:r>
              <a:rPr lang="en-US" sz="3600" b="1" dirty="0">
                <a:solidFill>
                  <a:schemeClr val="tx1"/>
                </a:solidFill>
                <a:latin typeface="Times New Roman" panose="02020603050405020304" pitchFamily="18" charset="0"/>
                <a:cs typeface="Times New Roman" panose="02020603050405020304" pitchFamily="18" charset="0"/>
              </a:rPr>
              <a:t> ma </a:t>
            </a:r>
            <a:r>
              <a:rPr lang="en-US" sz="3600" b="1" dirty="0" err="1">
                <a:solidFill>
                  <a:schemeClr val="tx1"/>
                </a:solidFill>
                <a:latin typeface="Times New Roman" panose="02020603050405020304" pitchFamily="18" charset="0"/>
                <a:cs typeface="Times New Roman" panose="02020603050405020304" pitchFamily="18" charset="0"/>
              </a:rPr>
              <a:t>sát</a:t>
            </a:r>
            <a:r>
              <a:rPr lang="en-US" sz="3600" b="1" dirty="0">
                <a:solidFill>
                  <a:schemeClr val="tx1"/>
                </a:solidFill>
                <a:latin typeface="Times New Roman" panose="02020603050405020304" pitchFamily="18" charset="0"/>
                <a:cs typeface="Times New Roman" panose="02020603050405020304" pitchFamily="18" charset="0"/>
              </a:rPr>
              <a:t> tr</a:t>
            </a:r>
            <a:r>
              <a:rPr lang="vi-VN" sz="3600" b="1" dirty="0">
                <a:solidFill>
                  <a:schemeClr val="tx1"/>
                </a:solidFill>
                <a:latin typeface="Times New Roman" panose="02020603050405020304" pitchFamily="18" charset="0"/>
                <a:cs typeface="Times New Roman" panose="02020603050405020304" pitchFamily="18" charset="0"/>
              </a:rPr>
              <a:t>ư</a:t>
            </a:r>
            <a:r>
              <a:rPr lang="en-US" sz="3600" b="1" dirty="0" err="1">
                <a:solidFill>
                  <a:schemeClr val="tx1"/>
                </a:solidFill>
                <a:latin typeface="Times New Roman" panose="02020603050405020304" pitchFamily="18" charset="0"/>
                <a:cs typeface="Times New Roman" panose="02020603050405020304" pitchFamily="18" charset="0"/>
              </a:rPr>
              <a:t>ợt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xuất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hiện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hai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vật</a:t>
            </a:r>
            <a:r>
              <a:rPr lang="en-US" sz="3600" b="1" dirty="0">
                <a:solidFill>
                  <a:schemeClr val="tx1"/>
                </a:solidFill>
                <a:latin typeface="Times New Roman" panose="02020603050405020304" pitchFamily="18" charset="0"/>
                <a:cs typeface="Times New Roman" panose="02020603050405020304" pitchFamily="18" charset="0"/>
              </a:rPr>
              <a:t> tr</a:t>
            </a:r>
            <a:r>
              <a:rPr lang="vi-VN" sz="3600" b="1" dirty="0">
                <a:solidFill>
                  <a:schemeClr val="tx1"/>
                </a:solidFill>
                <a:latin typeface="Times New Roman" panose="02020603050405020304" pitchFamily="18" charset="0"/>
                <a:cs typeface="Times New Roman" panose="02020603050405020304" pitchFamily="18" charset="0"/>
              </a:rPr>
              <a:t>ư</a:t>
            </a:r>
            <a:r>
              <a:rPr lang="en-US" sz="3600" b="1" dirty="0" err="1">
                <a:solidFill>
                  <a:schemeClr val="tx1"/>
                </a:solidFill>
                <a:latin typeface="Times New Roman" panose="02020603050405020304" pitchFamily="18" charset="0"/>
                <a:cs typeface="Times New Roman" panose="02020603050405020304" pitchFamily="18" charset="0"/>
              </a:rPr>
              <a:t>ợt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nhau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cản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trở</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chuyển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động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436188" y="482970"/>
            <a:ext cx="4637257" cy="877613"/>
          </a:xfrm>
          <a:prstGeom prst="rect">
            <a:avLst/>
          </a:prstGeom>
        </p:spPr>
        <p:txBody>
          <a:bodyPr wrap="square" lIns="0" tIns="0" rIns="0" bIns="0" rtlCol="0" anchor="t">
            <a:spAutoFit/>
          </a:bodyPr>
          <a:lstStyle/>
          <a:p>
            <a:pPr algn="ctr" defTabSz="609600">
              <a:lnSpc>
                <a:spcPts val="8000"/>
              </a:lnSpc>
              <a:spcBef>
                <a:spcPct val="0"/>
              </a:spcBef>
            </a:pPr>
            <a:r>
              <a:rPr lang="en-US" sz="3200" b="1" dirty="0">
                <a:solidFill>
                  <a:schemeClr val="accent1">
                    <a:lumMod val="75000"/>
                  </a:schemeClr>
                </a:solidFill>
                <a:latin typeface="Times New Roman" panose="02020603050405020304" pitchFamily="18" charset="0"/>
                <a:cs typeface="Times New Roman" panose="02020603050405020304" pitchFamily="18" charset="0"/>
              </a:rPr>
              <a:t>I. LỰC MA SÁT TRƯỢT</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216309" y="397387"/>
            <a:ext cx="11759381" cy="584775"/>
          </a:xfrm>
          <a:prstGeom prst="rect">
            <a:avLst/>
          </a:prstGeom>
          <a:noFill/>
          <a:ln w="9525">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3200" b="1" dirty="0" err="1">
                <a:solidFill>
                  <a:schemeClr val="accent2">
                    <a:lumMod val="60000"/>
                    <a:lumOff val="40000"/>
                  </a:schemeClr>
                </a:solidFill>
                <a:latin typeface="Times New Roman" panose="02020603050405020304" pitchFamily="18" charset="0"/>
              </a:rPr>
              <a:t>Hãy</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lấy</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ví</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dụ</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về</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lực</a:t>
            </a:r>
            <a:r>
              <a:rPr lang="en-US" altLang="en-US" sz="3200" b="1" dirty="0">
                <a:solidFill>
                  <a:schemeClr val="accent2">
                    <a:lumMod val="60000"/>
                    <a:lumOff val="40000"/>
                  </a:schemeClr>
                </a:solidFill>
                <a:latin typeface="Times New Roman" panose="02020603050405020304" pitchFamily="18" charset="0"/>
              </a:rPr>
              <a:t> ma </a:t>
            </a:r>
            <a:r>
              <a:rPr lang="en-US" altLang="en-US" sz="3200" b="1" dirty="0" err="1">
                <a:solidFill>
                  <a:schemeClr val="accent2">
                    <a:lumMod val="60000"/>
                    <a:lumOff val="40000"/>
                  </a:schemeClr>
                </a:solidFill>
                <a:latin typeface="Times New Roman" panose="02020603050405020304" pitchFamily="18" charset="0"/>
              </a:rPr>
              <a:t>sát</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trượt</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trong</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đời</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sống</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và</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trong</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kĩ</a:t>
            </a:r>
            <a:r>
              <a:rPr lang="en-US" altLang="en-US" sz="3200" b="1" dirty="0">
                <a:solidFill>
                  <a:schemeClr val="accent2">
                    <a:lumMod val="60000"/>
                    <a:lumOff val="40000"/>
                  </a:schemeClr>
                </a:solidFill>
                <a:latin typeface="Times New Roman" panose="02020603050405020304" pitchFamily="18" charset="0"/>
              </a:rPr>
              <a:t> </a:t>
            </a:r>
            <a:r>
              <a:rPr lang="en-US" altLang="en-US" sz="3200" b="1" dirty="0" err="1">
                <a:solidFill>
                  <a:schemeClr val="accent2">
                    <a:lumMod val="60000"/>
                    <a:lumOff val="40000"/>
                  </a:schemeClr>
                </a:solidFill>
                <a:latin typeface="Times New Roman" panose="02020603050405020304" pitchFamily="18" charset="0"/>
              </a:rPr>
              <a:t>thuật</a:t>
            </a:r>
            <a:r>
              <a:rPr lang="en-US" altLang="en-US" sz="3200" b="1" dirty="0">
                <a:solidFill>
                  <a:schemeClr val="accent2">
                    <a:lumMod val="60000"/>
                    <a:lumOff val="40000"/>
                  </a:schemeClr>
                </a:solidFill>
                <a:latin typeface="Times New Roman" panose="02020603050405020304" pitchFamily="18" charset="0"/>
              </a:rPr>
              <a:t>?</a:t>
            </a:r>
            <a:endParaRPr lang="en-US" altLang="en-US" sz="3200" b="1" dirty="0">
              <a:solidFill>
                <a:schemeClr val="accent2">
                  <a:lumMod val="60000"/>
                  <a:lumOff val="40000"/>
                </a:schemeClr>
              </a:solidFill>
              <a:latin typeface="Times New Roman" panose="02020603050405020304" pitchFamily="18" charset="0"/>
            </a:endParaRPr>
          </a:p>
        </p:txBody>
      </p:sp>
      <p:sp>
        <p:nvSpPr>
          <p:cNvPr id="130051" name="Text Box 3"/>
          <p:cNvSpPr txBox="1">
            <a:spLocks noChangeArrowheads="1"/>
          </p:cNvSpPr>
          <p:nvPr/>
        </p:nvSpPr>
        <p:spPr bwMode="auto">
          <a:xfrm>
            <a:off x="1971676" y="2590800"/>
            <a:ext cx="4429125" cy="1569660"/>
          </a:xfrm>
          <a:prstGeom prst="rect">
            <a:avLst/>
          </a:prstGeom>
          <a:noFill/>
          <a:ln w="9525">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3200" b="1" dirty="0">
                <a:solidFill>
                  <a:srgbClr val="660033"/>
                </a:solidFill>
                <a:latin typeface="Times New Roman" panose="02020603050405020304" pitchFamily="18" charset="0"/>
              </a:rPr>
              <a:t>Ma </a:t>
            </a:r>
            <a:r>
              <a:rPr lang="en-US" altLang="en-US" sz="3200" b="1" dirty="0" err="1">
                <a:solidFill>
                  <a:srgbClr val="660033"/>
                </a:solidFill>
                <a:latin typeface="Times New Roman" panose="02020603050405020304" pitchFamily="18" charset="0"/>
              </a:rPr>
              <a:t>sát</a:t>
            </a:r>
            <a:r>
              <a:rPr lang="en-US" altLang="en-US" sz="3200" b="1" dirty="0">
                <a:solidFill>
                  <a:srgbClr val="660033"/>
                </a:solidFill>
                <a:latin typeface="Times New Roman" panose="02020603050405020304" pitchFamily="18" charset="0"/>
              </a:rPr>
              <a:t> </a:t>
            </a:r>
            <a:r>
              <a:rPr lang="en-US" altLang="en-US" sz="3200" b="1" dirty="0" err="1">
                <a:solidFill>
                  <a:srgbClr val="660033"/>
                </a:solidFill>
                <a:latin typeface="Times New Roman" panose="02020603050405020304" pitchFamily="18" charset="0"/>
              </a:rPr>
              <a:t>giữa</a:t>
            </a:r>
            <a:r>
              <a:rPr lang="en-US" altLang="en-US" sz="3200" b="1" dirty="0">
                <a:solidFill>
                  <a:srgbClr val="660033"/>
                </a:solidFill>
                <a:latin typeface="Times New Roman" panose="02020603050405020304" pitchFamily="18" charset="0"/>
              </a:rPr>
              <a:t> </a:t>
            </a:r>
            <a:r>
              <a:rPr lang="en-US" altLang="en-US" sz="3200" b="1" dirty="0" err="1">
                <a:solidFill>
                  <a:srgbClr val="660033"/>
                </a:solidFill>
                <a:latin typeface="Times New Roman" panose="02020603050405020304" pitchFamily="18" charset="0"/>
              </a:rPr>
              <a:t>dây</a:t>
            </a:r>
            <a:r>
              <a:rPr lang="en-US" altLang="en-US" sz="3200" b="1" dirty="0">
                <a:solidFill>
                  <a:srgbClr val="660033"/>
                </a:solidFill>
                <a:latin typeface="Times New Roman" panose="02020603050405020304" pitchFamily="18" charset="0"/>
              </a:rPr>
              <a:t> </a:t>
            </a:r>
            <a:r>
              <a:rPr lang="en-US" altLang="en-US" sz="3200" b="1" dirty="0" err="1">
                <a:solidFill>
                  <a:srgbClr val="660033"/>
                </a:solidFill>
                <a:latin typeface="Times New Roman" panose="02020603050405020304" pitchFamily="18" charset="0"/>
              </a:rPr>
              <a:t>cung</a:t>
            </a:r>
            <a:r>
              <a:rPr lang="en-US" altLang="en-US" sz="3200" b="1" dirty="0">
                <a:solidFill>
                  <a:srgbClr val="660033"/>
                </a:solidFill>
                <a:latin typeface="Times New Roman" panose="02020603050405020304" pitchFamily="18" charset="0"/>
              </a:rPr>
              <a:t> ở </a:t>
            </a:r>
            <a:r>
              <a:rPr lang="en-US" altLang="en-US" sz="3200" b="1" dirty="0" err="1">
                <a:solidFill>
                  <a:srgbClr val="660033"/>
                </a:solidFill>
                <a:latin typeface="Times New Roman" panose="02020603050405020304" pitchFamily="18" charset="0"/>
              </a:rPr>
              <a:t>cần</a:t>
            </a:r>
            <a:r>
              <a:rPr lang="en-US" altLang="en-US" sz="3200" b="1" dirty="0">
                <a:solidFill>
                  <a:srgbClr val="660033"/>
                </a:solidFill>
                <a:latin typeface="Times New Roman" panose="02020603050405020304" pitchFamily="18" charset="0"/>
              </a:rPr>
              <a:t> </a:t>
            </a:r>
            <a:r>
              <a:rPr lang="en-US" altLang="en-US" sz="3200" b="1" dirty="0" err="1">
                <a:solidFill>
                  <a:srgbClr val="660033"/>
                </a:solidFill>
                <a:latin typeface="Times New Roman" panose="02020603050405020304" pitchFamily="18" charset="0"/>
              </a:rPr>
              <a:t>kéo</a:t>
            </a:r>
            <a:r>
              <a:rPr lang="en-US" altLang="en-US" sz="3200" b="1" dirty="0">
                <a:solidFill>
                  <a:srgbClr val="660033"/>
                </a:solidFill>
                <a:latin typeface="Times New Roman" panose="02020603050405020304" pitchFamily="18" charset="0"/>
              </a:rPr>
              <a:t> </a:t>
            </a:r>
            <a:r>
              <a:rPr lang="en-US" altLang="en-US" sz="3200" b="1" dirty="0" err="1">
                <a:solidFill>
                  <a:srgbClr val="660033"/>
                </a:solidFill>
                <a:latin typeface="Times New Roman" panose="02020603050405020304" pitchFamily="18" charset="0"/>
              </a:rPr>
              <a:t>của</a:t>
            </a:r>
            <a:r>
              <a:rPr lang="en-US" altLang="en-US" sz="3200" b="1" dirty="0">
                <a:solidFill>
                  <a:srgbClr val="660033"/>
                </a:solidFill>
                <a:latin typeface="Times New Roman" panose="02020603050405020304" pitchFamily="18" charset="0"/>
              </a:rPr>
              <a:t> </a:t>
            </a:r>
            <a:r>
              <a:rPr lang="en-US" altLang="en-US" sz="3200" b="1" dirty="0" err="1">
                <a:solidFill>
                  <a:srgbClr val="660033"/>
                </a:solidFill>
                <a:latin typeface="Times New Roman" panose="02020603050405020304" pitchFamily="18" charset="0"/>
              </a:rPr>
              <a:t>đàn</a:t>
            </a:r>
            <a:r>
              <a:rPr lang="en-US" altLang="en-US" sz="3200" b="1" dirty="0">
                <a:solidFill>
                  <a:srgbClr val="660033"/>
                </a:solidFill>
                <a:latin typeface="Times New Roman" panose="02020603050405020304" pitchFamily="18" charset="0"/>
              </a:rPr>
              <a:t> </a:t>
            </a:r>
            <a:r>
              <a:rPr lang="en-US" altLang="en-US" sz="3200" b="1" dirty="0" err="1">
                <a:solidFill>
                  <a:srgbClr val="660033"/>
                </a:solidFill>
                <a:latin typeface="Times New Roman" panose="02020603050405020304" pitchFamily="18" charset="0"/>
              </a:rPr>
              <a:t>violon</a:t>
            </a:r>
            <a:r>
              <a:rPr lang="en-US" altLang="en-US" sz="3200" b="1" dirty="0">
                <a:solidFill>
                  <a:srgbClr val="660033"/>
                </a:solidFill>
                <a:latin typeface="Times New Roman" panose="02020603050405020304" pitchFamily="18" charset="0"/>
              </a:rPr>
              <a:t> </a:t>
            </a:r>
            <a:r>
              <a:rPr lang="en-US" altLang="en-US" sz="3200" b="1" dirty="0" err="1">
                <a:solidFill>
                  <a:srgbClr val="660033"/>
                </a:solidFill>
                <a:latin typeface="Times New Roman" panose="02020603050405020304" pitchFamily="18" charset="0"/>
              </a:rPr>
              <a:t>với</a:t>
            </a:r>
            <a:r>
              <a:rPr lang="en-US" altLang="en-US" sz="3200" b="1" dirty="0">
                <a:solidFill>
                  <a:srgbClr val="660033"/>
                </a:solidFill>
                <a:latin typeface="Times New Roman" panose="02020603050405020304" pitchFamily="18" charset="0"/>
              </a:rPr>
              <a:t> </a:t>
            </a:r>
            <a:r>
              <a:rPr lang="en-US" altLang="en-US" sz="3200" b="1" dirty="0" err="1">
                <a:solidFill>
                  <a:srgbClr val="660033"/>
                </a:solidFill>
                <a:latin typeface="Times New Roman" panose="02020603050405020304" pitchFamily="18" charset="0"/>
              </a:rPr>
              <a:t>dây</a:t>
            </a:r>
            <a:r>
              <a:rPr lang="en-US" altLang="en-US" sz="3200" b="1" dirty="0">
                <a:solidFill>
                  <a:srgbClr val="660033"/>
                </a:solidFill>
                <a:latin typeface="Times New Roman" panose="02020603050405020304" pitchFamily="18" charset="0"/>
              </a:rPr>
              <a:t> </a:t>
            </a:r>
            <a:r>
              <a:rPr lang="en-US" altLang="en-US" sz="3200" b="1" dirty="0" err="1">
                <a:solidFill>
                  <a:srgbClr val="660033"/>
                </a:solidFill>
                <a:latin typeface="Times New Roman" panose="02020603050405020304" pitchFamily="18" charset="0"/>
              </a:rPr>
              <a:t>đàn</a:t>
            </a:r>
            <a:r>
              <a:rPr lang="en-US" altLang="en-US" sz="3200" b="1" dirty="0">
                <a:solidFill>
                  <a:srgbClr val="660033"/>
                </a:solidFill>
                <a:latin typeface="Times New Roman" panose="02020603050405020304" pitchFamily="18" charset="0"/>
              </a:rPr>
              <a:t>.</a:t>
            </a:r>
            <a:endParaRPr lang="en-US" altLang="en-US" sz="3200" b="1" dirty="0">
              <a:solidFill>
                <a:srgbClr val="660033"/>
              </a:solidFill>
              <a:latin typeface="Times New Roman" panose="02020603050405020304" pitchFamily="18" charset="0"/>
            </a:endParaRPr>
          </a:p>
        </p:txBody>
      </p:sp>
      <p:pic>
        <p:nvPicPr>
          <p:cNvPr id="130052" name="Picture 4" descr="M_CLASSC">
            <a:hlinkClick r:id="rId1"/>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5588" y="1447800"/>
            <a:ext cx="3376612"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wipe(down)">
                                      <p:cBhvr>
                                        <p:cTn id="7" dur="500"/>
                                        <p:tgtEl>
                                          <p:spTgt spid="130051"/>
                                        </p:tgtEl>
                                      </p:cBhvr>
                                    </p:animEffect>
                                  </p:childTnLst>
                                </p:cTn>
                              </p:par>
                              <p:par>
                                <p:cTn id="8" presetID="22" presetClass="entr" presetSubtype="4" fill="hold" nodeType="withEffect">
                                  <p:stCondLst>
                                    <p:cond delay="0"/>
                                  </p:stCondLst>
                                  <p:childTnLst>
                                    <p:set>
                                      <p:cBhvr>
                                        <p:cTn id="9" dur="1" fill="hold">
                                          <p:stCondLst>
                                            <p:cond delay="0"/>
                                          </p:stCondLst>
                                        </p:cTn>
                                        <p:tgtEl>
                                          <p:spTgt spid="130052"/>
                                        </p:tgtEl>
                                        <p:attrNameLst>
                                          <p:attrName>style.visibility</p:attrName>
                                        </p:attrNameLst>
                                      </p:cBhvr>
                                      <p:to>
                                        <p:strVal val="visible"/>
                                      </p:to>
                                    </p:set>
                                    <p:animEffect transition="in" filter="wipe(down)">
                                      <p:cBhvr>
                                        <p:cTn id="10"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62808" y="941616"/>
            <a:ext cx="11266384" cy="49747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8" name="Rectangle 6"/>
          <p:cNvSpPr>
            <a:spLocks noGrp="1" noChangeArrowheads="1"/>
          </p:cNvSpPr>
          <p:nvPr>
            <p:ph type="title"/>
          </p:nvPr>
        </p:nvSpPr>
        <p:spPr>
          <a:ln>
            <a:solidFill>
              <a:schemeClr val="bg1"/>
            </a:solidFill>
            <a:miter lim="800000"/>
          </a:ln>
        </p:spPr>
        <p:txBody>
          <a:bodyPr/>
          <a:lstStyle/>
          <a:p>
            <a:pPr eaLnBrk="1" hangingPunct="1"/>
            <a:r>
              <a:rPr lang="en-US" altLang="en-US" sz="2800" b="1">
                <a:latin typeface="Times New Roman" panose="02020603050405020304" pitchFamily="18" charset="0"/>
              </a:rPr>
              <a:t>Sự khác nhau giữa trục bánh xe bò ngày xưa và trục bánh xe đạp, trục bánh xe ôtô ngày nay?</a:t>
            </a:r>
            <a:endParaRPr lang="en-US" altLang="en-US" sz="2800" b="1">
              <a:latin typeface="Times New Roman" panose="02020603050405020304" pitchFamily="18" charset="0"/>
            </a:endParaRPr>
          </a:p>
        </p:txBody>
      </p:sp>
      <p:pic>
        <p:nvPicPr>
          <p:cNvPr id="120834" name="Picture 2" descr="OBJEC117"/>
          <p:cNvPicPr>
            <a:picLocks noGrp="1" noChangeAspect="1" noChangeArrowheads="1"/>
          </p:cNvPicPr>
          <p:nvPr>
            <p:ph sz="half" idx="1"/>
          </p:nvPr>
        </p:nvPicPr>
        <p:blipFill>
          <a:blip r:embed="rId1">
            <a:extLst>
              <a:ext uri="{28A0092B-C50C-407E-A947-70E740481C1C}">
                <a14:useLocalDpi xmlns:a14="http://schemas.microsoft.com/office/drawing/2010/main" val="0"/>
              </a:ext>
            </a:extLst>
          </a:blip>
          <a:srcRect/>
          <a:stretch>
            <a:fillRect/>
          </a:stretch>
        </p:blipFill>
        <p:spPr>
          <a:xfrm>
            <a:off x="6324602" y="1432719"/>
            <a:ext cx="4648200" cy="3276600"/>
          </a:xfrm>
          <a:noFill/>
        </p:spPr>
      </p:pic>
      <p:pic>
        <p:nvPicPr>
          <p:cNvPr id="120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45366"/>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4724400"/>
            <a:ext cx="21336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0838"/>
                                        </p:tgtEl>
                                        <p:attrNameLst>
                                          <p:attrName>style.visibility</p:attrName>
                                        </p:attrNameLst>
                                      </p:cBhvr>
                                      <p:to>
                                        <p:strVal val="visible"/>
                                      </p:to>
                                    </p:set>
                                    <p:animEffect transition="in" filter="box(in)">
                                      <p:cBhvr>
                                        <p:cTn id="7" dur="500"/>
                                        <p:tgtEl>
                                          <p:spTgt spid="12083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20836"/>
                                        </p:tgtEl>
                                        <p:attrNameLst>
                                          <p:attrName>style.visibility</p:attrName>
                                        </p:attrNameLst>
                                      </p:cBhvr>
                                      <p:to>
                                        <p:strVal val="visible"/>
                                      </p:to>
                                    </p:set>
                                    <p:animEffect transition="in" filter="wheel(4)">
                                      <p:cBhvr>
                                        <p:cTn id="12" dur="2000"/>
                                        <p:tgtEl>
                                          <p:spTgt spid="12083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120834"/>
                                        </p:tgtEl>
                                        <p:attrNameLst>
                                          <p:attrName>style.visibility</p:attrName>
                                        </p:attrNameLst>
                                      </p:cBhvr>
                                      <p:to>
                                        <p:strVal val="visible"/>
                                      </p:to>
                                    </p:set>
                                    <p:animEffect transition="in" filter="wheel(4)">
                                      <p:cBhvr>
                                        <p:cTn id="17" dur="2000"/>
                                        <p:tgtEl>
                                          <p:spTgt spid="12083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0837"/>
                                        </p:tgtEl>
                                        <p:attrNameLst>
                                          <p:attrName>style.visibility</p:attrName>
                                        </p:attrNameLst>
                                      </p:cBhvr>
                                      <p:to>
                                        <p:strVal val="visible"/>
                                      </p:to>
                                    </p:set>
                                    <p:anim calcmode="lin" valueType="num">
                                      <p:cBhvr additive="base">
                                        <p:cTn id="22" dur="500" fill="hold"/>
                                        <p:tgtEl>
                                          <p:spTgt spid="120837"/>
                                        </p:tgtEl>
                                        <p:attrNameLst>
                                          <p:attrName>ppt_x</p:attrName>
                                        </p:attrNameLst>
                                      </p:cBhvr>
                                      <p:tavLst>
                                        <p:tav tm="0">
                                          <p:val>
                                            <p:strVal val="#ppt_x"/>
                                          </p:val>
                                        </p:tav>
                                        <p:tav tm="100000">
                                          <p:val>
                                            <p:strVal val="#ppt_x"/>
                                          </p:val>
                                        </p:tav>
                                      </p:tavLst>
                                    </p:anim>
                                    <p:anim calcmode="lin" valueType="num">
                                      <p:cBhvr additive="base">
                                        <p:cTn id="23" dur="500" fill="hold"/>
                                        <p:tgtEl>
                                          <p:spTgt spid="1208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615513" y="641890"/>
            <a:ext cx="10960974" cy="5574220"/>
            <a:chOff x="0" y="0"/>
            <a:chExt cx="3739902" cy="1901933"/>
          </a:xfrm>
        </p:grpSpPr>
        <p:sp>
          <p:nvSpPr>
            <p:cNvPr id="3" name="Freeform 3"/>
            <p:cNvSpPr/>
            <p:nvPr/>
          </p:nvSpPr>
          <p:spPr>
            <a:xfrm>
              <a:off x="0" y="-1270"/>
              <a:ext cx="3741172"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sp>
        <p:nvSpPr>
          <p:cNvPr id="16" name="TextBox 16"/>
          <p:cNvSpPr txBox="1"/>
          <p:nvPr/>
        </p:nvSpPr>
        <p:spPr>
          <a:xfrm>
            <a:off x="1540709" y="2821254"/>
            <a:ext cx="8739519" cy="802912"/>
          </a:xfrm>
          <a:prstGeom prst="rect">
            <a:avLst/>
          </a:prstGeom>
        </p:spPr>
        <p:txBody>
          <a:bodyPr lIns="0" tIns="0" rIns="0" bIns="0" rtlCol="0" anchor="t">
            <a:spAutoFit/>
          </a:bodyPr>
          <a:lstStyle/>
          <a:p>
            <a:pPr algn="ctr" defTabSz="609600">
              <a:lnSpc>
                <a:spcPts val="5600"/>
              </a:lnSpc>
              <a:spcBef>
                <a:spcPct val="0"/>
              </a:spcBef>
            </a:pPr>
            <a:r>
              <a:rPr lang="en-US" sz="8000" dirty="0">
                <a:solidFill>
                  <a:srgbClr val="272626"/>
                </a:solidFill>
                <a:latin typeface="Times New Roman" panose="02020603050405020304" pitchFamily="18" charset="0"/>
                <a:cs typeface="Times New Roman" panose="02020603050405020304" pitchFamily="18" charset="0"/>
              </a:rPr>
              <a:t>II</a:t>
            </a:r>
            <a:r>
              <a:rPr lang="en-US" sz="8000" dirty="0">
                <a:solidFill>
                  <a:srgbClr val="272626"/>
                </a:solidFill>
                <a:latin typeface="#9Slide05 Filmotype Honey" panose="02000000000000000000" pitchFamily="2" charset="0"/>
              </a:rPr>
              <a:t>. </a:t>
            </a:r>
            <a:r>
              <a:rPr lang="en-US" sz="8000" dirty="0" err="1">
                <a:solidFill>
                  <a:srgbClr val="272626"/>
                </a:solidFill>
                <a:latin typeface="#9Slide05 Filmotype Honey" panose="02000000000000000000" pitchFamily="2" charset="0"/>
              </a:rPr>
              <a:t>Lực</a:t>
            </a:r>
            <a:r>
              <a:rPr lang="en-US" sz="8000" dirty="0">
                <a:solidFill>
                  <a:srgbClr val="272626"/>
                </a:solidFill>
                <a:latin typeface="#9Slide05 Filmotype Honey" panose="02000000000000000000" pitchFamily="2" charset="0"/>
              </a:rPr>
              <a:t> ma </a:t>
            </a:r>
            <a:r>
              <a:rPr lang="en-US" sz="8000" dirty="0" err="1">
                <a:solidFill>
                  <a:srgbClr val="272626"/>
                </a:solidFill>
                <a:latin typeface="#9Slide05 Filmotype Honey" panose="02000000000000000000" pitchFamily="2" charset="0"/>
              </a:rPr>
              <a:t>sát</a:t>
            </a:r>
            <a:r>
              <a:rPr lang="en-US" sz="8000" dirty="0">
                <a:solidFill>
                  <a:srgbClr val="272626"/>
                </a:solidFill>
                <a:latin typeface="#9Slide05 Filmotype Honey" panose="02000000000000000000" pitchFamily="2" charset="0"/>
              </a:rPr>
              <a:t> </a:t>
            </a:r>
            <a:r>
              <a:rPr lang="en-US" sz="8000" dirty="0" err="1">
                <a:solidFill>
                  <a:srgbClr val="272626"/>
                </a:solidFill>
                <a:latin typeface="#9Slide05 Filmotype Honey" panose="02000000000000000000" pitchFamily="2" charset="0"/>
              </a:rPr>
              <a:t>nghỉ</a:t>
            </a:r>
            <a:r>
              <a:rPr lang="en-US" sz="8000" dirty="0">
                <a:solidFill>
                  <a:srgbClr val="272626"/>
                </a:solidFill>
                <a:latin typeface="#9Slide05 Filmotype Honey" panose="02000000000000000000" pitchFamily="2" charset="0"/>
              </a:rPr>
              <a:t> </a:t>
            </a:r>
            <a:endParaRPr lang="en-US" sz="8000" dirty="0">
              <a:solidFill>
                <a:srgbClr val="272626"/>
              </a:solidFill>
              <a:latin typeface="#9Slide05 Filmotype Honey" panose="02000000000000000000" pitchFamily="2" charset="0"/>
            </a:endParaRPr>
          </a:p>
        </p:txBody>
      </p:sp>
      <p:pic>
        <p:nvPicPr>
          <p:cNvPr id="17" name="Picture 17"/>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25535" y="132567"/>
            <a:ext cx="1601411" cy="994047"/>
          </a:xfrm>
          <a:prstGeom prst="rect">
            <a:avLst/>
          </a:prstGeom>
        </p:spPr>
      </p:pic>
      <p:pic>
        <p:nvPicPr>
          <p:cNvPr id="18"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7182">
            <a:off x="9828395" y="5422602"/>
            <a:ext cx="2339304" cy="7358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38888" y="1537252"/>
            <a:ext cx="9311658" cy="4044205"/>
          </a:xfrm>
          <a:prstGeom prst="rect">
            <a:avLst/>
          </a:prstGeom>
        </p:spPr>
      </p:pic>
      <p:sp>
        <p:nvSpPr>
          <p:cNvPr id="4" name="Rectangle 3"/>
          <p:cNvSpPr/>
          <p:nvPr/>
        </p:nvSpPr>
        <p:spPr>
          <a:xfrm>
            <a:off x="1138888" y="4757530"/>
            <a:ext cx="4122225" cy="82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042219" y="-108155"/>
            <a:ext cx="10392697" cy="6966155"/>
          </a:xfrm>
          <a:prstGeom prst="rect">
            <a:avLst/>
          </a:prstGeom>
        </p:spPr>
      </p:pic>
      <p:sp>
        <p:nvSpPr>
          <p:cNvPr id="3" name="TextBox 2"/>
          <p:cNvSpPr txBox="1"/>
          <p:nvPr/>
        </p:nvSpPr>
        <p:spPr>
          <a:xfrm>
            <a:off x="2320414" y="336102"/>
            <a:ext cx="8711380" cy="5262979"/>
          </a:xfrm>
          <a:prstGeom prst="rect">
            <a:avLst/>
          </a:prstGeom>
          <a:noFill/>
        </p:spPr>
        <p:txBody>
          <a:bodyPr wrap="square">
            <a:spAutoFit/>
          </a:bodyPr>
          <a:lstStyle/>
          <a:p>
            <a:pPr algn="just"/>
            <a:r>
              <a:rPr lang="vi-VN" sz="2800" b="0" i="0" dirty="0" err="1">
                <a:solidFill>
                  <a:srgbClr val="000000"/>
                </a:solidFill>
                <a:effectLst/>
                <a:latin typeface="Times New Roman" panose="02020603050405020304" pitchFamily="18" charset="0"/>
                <a:cs typeface="Times New Roman" panose="02020603050405020304" pitchFamily="18" charset="0"/>
              </a:rPr>
              <a:t>Thí</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nghiệm</a:t>
            </a:r>
            <a:r>
              <a:rPr lang="vi-VN" sz="2800" b="0" i="0" dirty="0">
                <a:solidFill>
                  <a:srgbClr val="000000"/>
                </a:solidFill>
                <a:effectLst/>
                <a:latin typeface="Times New Roman" panose="02020603050405020304" pitchFamily="18" charset="0"/>
                <a:cs typeface="Times New Roman" panose="02020603050405020304" pitchFamily="18" charset="0"/>
              </a:rPr>
              <a:t> 2: </a:t>
            </a:r>
            <a:r>
              <a:rPr lang="vi-VN" sz="2800" b="0" i="0" dirty="0" err="1">
                <a:solidFill>
                  <a:srgbClr val="000000"/>
                </a:solidFill>
                <a:effectLst/>
                <a:latin typeface="Times New Roman" panose="02020603050405020304" pitchFamily="18" charset="0"/>
                <a:cs typeface="Times New Roman" panose="02020603050405020304" pitchFamily="18" charset="0"/>
              </a:rPr>
              <a:t>Tìm</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hiểu</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lực</a:t>
            </a:r>
            <a:r>
              <a:rPr lang="vi-VN" sz="2800" b="0" i="0" dirty="0">
                <a:solidFill>
                  <a:srgbClr val="000000"/>
                </a:solidFill>
                <a:effectLst/>
                <a:latin typeface="Times New Roman" panose="02020603050405020304" pitchFamily="18" charset="0"/>
                <a:cs typeface="Times New Roman" panose="02020603050405020304" pitchFamily="18" charset="0"/>
              </a:rPr>
              <a:t> ma </a:t>
            </a:r>
            <a:r>
              <a:rPr lang="vi-VN" sz="2800" b="0" i="0" dirty="0" err="1">
                <a:solidFill>
                  <a:srgbClr val="000000"/>
                </a:solidFill>
                <a:effectLst/>
                <a:latin typeface="Times New Roman" panose="02020603050405020304" pitchFamily="18" charset="0"/>
                <a:cs typeface="Times New Roman" panose="02020603050405020304" pitchFamily="18" charset="0"/>
              </a:rPr>
              <a:t>sát</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nghỉ</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algn="just"/>
            <a:r>
              <a:rPr lang="vi-VN" sz="2800" b="0" i="0" dirty="0" err="1">
                <a:solidFill>
                  <a:srgbClr val="000000"/>
                </a:solidFill>
                <a:effectLst/>
                <a:latin typeface="Times New Roman" panose="02020603050405020304" pitchFamily="18" charset="0"/>
                <a:cs typeface="Times New Roman" panose="02020603050405020304" pitchFamily="18" charset="0"/>
              </a:rPr>
              <a:t>Dụng</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cụ</a:t>
            </a:r>
            <a:r>
              <a:rPr lang="vi-VN" sz="2800" b="0" i="0" dirty="0">
                <a:solidFill>
                  <a:srgbClr val="000000"/>
                </a:solidFill>
                <a:effectLst/>
                <a:latin typeface="Times New Roman" panose="02020603050405020304" pitchFamily="18" charset="0"/>
                <a:cs typeface="Times New Roman" panose="02020603050405020304" pitchFamily="18" charset="0"/>
              </a:rPr>
              <a:t>:</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vi-VN" sz="2800" b="0" i="0" dirty="0">
                <a:solidFill>
                  <a:srgbClr val="000000"/>
                </a:solidFill>
                <a:effectLst/>
                <a:latin typeface="Times New Roman" panose="02020603050405020304" pitchFamily="18" charset="0"/>
                <a:cs typeface="Times New Roman" panose="02020603050405020304" pitchFamily="18" charset="0"/>
              </a:rPr>
              <a:t>1 </a:t>
            </a:r>
            <a:r>
              <a:rPr lang="vi-VN" sz="2800" b="0" i="0" dirty="0" err="1">
                <a:solidFill>
                  <a:srgbClr val="000000"/>
                </a:solidFill>
                <a:effectLst/>
                <a:latin typeface="Times New Roman" panose="02020603050405020304" pitchFamily="18" charset="0"/>
                <a:cs typeface="Times New Roman" panose="02020603050405020304" pitchFamily="18" charset="0"/>
              </a:rPr>
              <a:t>khối</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gỗ</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hình</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hộp</a:t>
            </a:r>
            <a:r>
              <a:rPr lang="vi-VN" sz="2800" b="0" i="0" dirty="0">
                <a:solidFill>
                  <a:srgbClr val="000000"/>
                </a:solidFill>
                <a:effectLst/>
                <a:latin typeface="Times New Roman" panose="02020603050405020304" pitchFamily="18" charset="0"/>
                <a:cs typeface="Times New Roman" panose="02020603050405020304" pitchFamily="18" charset="0"/>
              </a:rPr>
              <a:t>;</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vi-VN" sz="2800" b="0" i="0" dirty="0">
                <a:solidFill>
                  <a:srgbClr val="000000"/>
                </a:solidFill>
                <a:effectLst/>
                <a:latin typeface="Times New Roman" panose="02020603050405020304" pitchFamily="18" charset="0"/>
                <a:cs typeface="Times New Roman" panose="02020603050405020304" pitchFamily="18" charset="0"/>
              </a:rPr>
              <a:t>1 </a:t>
            </a:r>
            <a:r>
              <a:rPr lang="vi-VN" sz="2800" b="0" i="0" dirty="0" err="1">
                <a:solidFill>
                  <a:srgbClr val="000000"/>
                </a:solidFill>
                <a:effectLst/>
                <a:latin typeface="Times New Roman" panose="02020603050405020304" pitchFamily="18" charset="0"/>
                <a:cs typeface="Times New Roman" panose="02020603050405020304" pitchFamily="18" charset="0"/>
              </a:rPr>
              <a:t>lực</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kế</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lò</a:t>
            </a:r>
            <a:r>
              <a:rPr lang="vi-VN" sz="2800" b="0" i="0" dirty="0">
                <a:solidFill>
                  <a:srgbClr val="000000"/>
                </a:solidFill>
                <a:effectLst/>
                <a:latin typeface="Times New Roman" panose="02020603050405020304" pitchFamily="18" charset="0"/>
                <a:cs typeface="Times New Roman" panose="02020603050405020304" pitchFamily="18" charset="0"/>
              </a:rPr>
              <a:t> xo GHĐ 5N;</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vi-VN" sz="2800" b="0" i="0" dirty="0" err="1">
                <a:solidFill>
                  <a:srgbClr val="000000"/>
                </a:solidFill>
                <a:effectLst/>
                <a:latin typeface="Times New Roman" panose="02020603050405020304" pitchFamily="18" charset="0"/>
                <a:cs typeface="Times New Roman" panose="02020603050405020304" pitchFamily="18" charset="0"/>
              </a:rPr>
              <a:t>Mặt</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phẳng</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nhẵn</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nằm</a:t>
            </a:r>
            <a:r>
              <a:rPr lang="vi-VN" sz="2800" b="0" i="0" dirty="0">
                <a:solidFill>
                  <a:srgbClr val="000000"/>
                </a:solidFill>
                <a:effectLst/>
                <a:latin typeface="Times New Roman" panose="02020603050405020304" pitchFamily="18" charset="0"/>
                <a:cs typeface="Times New Roman" panose="02020603050405020304" pitchFamily="18" charset="0"/>
              </a:rPr>
              <a:t> ngang.</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algn="just"/>
            <a:r>
              <a:rPr lang="vi-VN" sz="2800" b="0" i="0" dirty="0" err="1">
                <a:solidFill>
                  <a:srgbClr val="000000"/>
                </a:solidFill>
                <a:effectLst/>
                <a:latin typeface="Times New Roman" panose="02020603050405020304" pitchFamily="18" charset="0"/>
                <a:cs typeface="Times New Roman" panose="02020603050405020304" pitchFamily="18" charset="0"/>
              </a:rPr>
              <a:t>Tiến</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hành</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thí</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nghiệm</a:t>
            </a:r>
            <a:r>
              <a:rPr lang="vi-VN" sz="2800" b="0" i="0" dirty="0">
                <a:solidFill>
                  <a:srgbClr val="000000"/>
                </a:solidFill>
                <a:effectLst/>
                <a:latin typeface="Times New Roman" panose="02020603050405020304" pitchFamily="18" charset="0"/>
                <a:cs typeface="Times New Roman" panose="02020603050405020304" pitchFamily="18" charset="0"/>
              </a:rPr>
              <a:t>:</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vi-VN" sz="2800" b="0" i="0" dirty="0" err="1">
                <a:solidFill>
                  <a:srgbClr val="000000"/>
                </a:solidFill>
                <a:effectLst/>
                <a:latin typeface="Times New Roman" panose="02020603050405020304" pitchFamily="18" charset="0"/>
                <a:cs typeface="Times New Roman" panose="02020603050405020304" pitchFamily="18" charset="0"/>
              </a:rPr>
              <a:t>Đặt</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khối</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gỗ</a:t>
            </a:r>
            <a:r>
              <a:rPr lang="vi-VN" sz="2800" b="0" i="0" dirty="0">
                <a:solidFill>
                  <a:srgbClr val="000000"/>
                </a:solidFill>
                <a:effectLst/>
                <a:latin typeface="Times New Roman" panose="02020603050405020304" pitchFamily="18" charset="0"/>
                <a:cs typeface="Times New Roman" panose="02020603050405020304" pitchFamily="18" charset="0"/>
              </a:rPr>
              <a:t> trên </a:t>
            </a:r>
            <a:r>
              <a:rPr lang="vi-VN" sz="2800" b="0" i="0" dirty="0" err="1">
                <a:solidFill>
                  <a:srgbClr val="000000"/>
                </a:solidFill>
                <a:effectLst/>
                <a:latin typeface="Times New Roman" panose="02020603050405020304" pitchFamily="18" charset="0"/>
                <a:cs typeface="Times New Roman" panose="02020603050405020304" pitchFamily="18" charset="0"/>
              </a:rPr>
              <a:t>mặt</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phẳng</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nằm</a:t>
            </a:r>
            <a:r>
              <a:rPr lang="vi-VN" sz="2800" b="0" i="0" dirty="0">
                <a:solidFill>
                  <a:srgbClr val="000000"/>
                </a:solidFill>
                <a:effectLst/>
                <a:latin typeface="Times New Roman" panose="02020603050405020304" pitchFamily="18" charset="0"/>
                <a:cs typeface="Times New Roman" panose="02020603050405020304" pitchFamily="18" charset="0"/>
              </a:rPr>
              <a:t> ngang;</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vi-VN" sz="2800" b="0" i="0" dirty="0" err="1">
                <a:solidFill>
                  <a:srgbClr val="000000"/>
                </a:solidFill>
                <a:effectLst/>
                <a:latin typeface="Times New Roman" panose="02020603050405020304" pitchFamily="18" charset="0"/>
                <a:cs typeface="Times New Roman" panose="02020603050405020304" pitchFamily="18" charset="0"/>
              </a:rPr>
              <a:t>Móc</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lực</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kế</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vào</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khối</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gỗ</a:t>
            </a:r>
            <a:r>
              <a:rPr lang="vi-VN" sz="2800" b="0" i="0" dirty="0">
                <a:solidFill>
                  <a:srgbClr val="000000"/>
                </a:solidFill>
                <a:effectLst/>
                <a:latin typeface="Times New Roman" panose="02020603050405020304" pitchFamily="18" charset="0"/>
                <a:cs typeface="Times New Roman" panose="02020603050405020304" pitchFamily="18" charset="0"/>
              </a:rPr>
              <a:t>;</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vi-VN" sz="2800" b="0" i="0" dirty="0" err="1">
                <a:solidFill>
                  <a:srgbClr val="000000"/>
                </a:solidFill>
                <a:effectLst/>
                <a:latin typeface="Times New Roman" panose="02020603050405020304" pitchFamily="18" charset="0"/>
                <a:cs typeface="Times New Roman" panose="02020603050405020304" pitchFamily="18" charset="0"/>
              </a:rPr>
              <a:t>Kéo</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từ</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từ</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lực</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kế</a:t>
            </a:r>
            <a:r>
              <a:rPr lang="vi-VN" sz="2800" b="0" i="0" dirty="0">
                <a:solidFill>
                  <a:srgbClr val="000000"/>
                </a:solidFill>
                <a:effectLst/>
                <a:latin typeface="Times New Roman" panose="02020603050405020304" pitchFamily="18" charset="0"/>
                <a:cs typeface="Times New Roman" panose="02020603050405020304" pitchFamily="18" charset="0"/>
              </a:rPr>
              <a:t> theo phương </a:t>
            </a:r>
            <a:r>
              <a:rPr lang="vi-VN" sz="2800" b="0" i="0" dirty="0" err="1">
                <a:solidFill>
                  <a:srgbClr val="000000"/>
                </a:solidFill>
                <a:effectLst/>
                <a:latin typeface="Times New Roman" panose="02020603050405020304" pitchFamily="18" charset="0"/>
                <a:cs typeface="Times New Roman" panose="02020603050405020304" pitchFamily="18" charset="0"/>
              </a:rPr>
              <a:t>nằm</a:t>
            </a:r>
            <a:r>
              <a:rPr lang="vi-VN" sz="2800" b="0" i="0" dirty="0">
                <a:solidFill>
                  <a:srgbClr val="000000"/>
                </a:solidFill>
                <a:effectLst/>
                <a:latin typeface="Times New Roman" panose="02020603050405020304" pitchFamily="18" charset="0"/>
                <a:cs typeface="Times New Roman" panose="02020603050405020304" pitchFamily="18" charset="0"/>
              </a:rPr>
              <a:t> ngang sao cho trên </a:t>
            </a:r>
            <a:r>
              <a:rPr lang="vi-VN" sz="2800" b="0" i="0" dirty="0" err="1">
                <a:solidFill>
                  <a:srgbClr val="000000"/>
                </a:solidFill>
                <a:effectLst/>
                <a:latin typeface="Times New Roman" panose="02020603050405020304" pitchFamily="18" charset="0"/>
                <a:cs typeface="Times New Roman" panose="02020603050405020304" pitchFamily="18" charset="0"/>
              </a:rPr>
              <a:t>lực</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kế</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đã</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chỉ</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một</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lực</a:t>
            </a:r>
            <a:r>
              <a:rPr lang="vi-VN" sz="2800" b="0" i="0" dirty="0">
                <a:solidFill>
                  <a:srgbClr val="000000"/>
                </a:solidFill>
                <a:effectLst/>
                <a:latin typeface="Times New Roman" panose="02020603050405020304" pitchFamily="18" charset="0"/>
                <a:cs typeface="Times New Roman" panose="02020603050405020304" pitchFamily="18" charset="0"/>
              </a:rPr>
              <a:t> nhưng </a:t>
            </a:r>
            <a:r>
              <a:rPr lang="vi-VN" sz="2800" b="0" i="0" dirty="0" err="1">
                <a:solidFill>
                  <a:srgbClr val="000000"/>
                </a:solidFill>
                <a:effectLst/>
                <a:latin typeface="Times New Roman" panose="02020603050405020304" pitchFamily="18" charset="0"/>
                <a:cs typeface="Times New Roman" panose="02020603050405020304" pitchFamily="18" charset="0"/>
              </a:rPr>
              <a:t>khối</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gỗ</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vẫn</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nằm</a:t>
            </a:r>
            <a:r>
              <a:rPr lang="vi-VN" sz="2800" b="0" i="0" dirty="0">
                <a:solidFill>
                  <a:srgbClr val="000000"/>
                </a:solidFill>
                <a:effectLst/>
                <a:latin typeface="Times New Roman" panose="02020603050405020304" pitchFamily="18" charset="0"/>
                <a:cs typeface="Times New Roman" panose="02020603050405020304" pitchFamily="18" charset="0"/>
              </a:rPr>
              <a:t> yên.</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vi-VN" sz="2800" b="0" i="0" dirty="0">
                <a:solidFill>
                  <a:srgbClr val="000000"/>
                </a:solidFill>
                <a:effectLst/>
                <a:latin typeface="Times New Roman" panose="02020603050405020304" pitchFamily="18" charset="0"/>
                <a:cs typeface="Times New Roman" panose="02020603050405020304" pitchFamily="18" charset="0"/>
              </a:rPr>
              <a:t>Quan </a:t>
            </a:r>
            <a:r>
              <a:rPr lang="vi-VN" sz="2800" b="0" i="0" dirty="0" err="1">
                <a:solidFill>
                  <a:srgbClr val="000000"/>
                </a:solidFill>
                <a:effectLst/>
                <a:latin typeface="Times New Roman" panose="02020603050405020304" pitchFamily="18" charset="0"/>
                <a:cs typeface="Times New Roman" panose="02020603050405020304" pitchFamily="18" charset="0"/>
              </a:rPr>
              <a:t>sát</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và</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đọc</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số</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chỉ</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của</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lực</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kế</a:t>
            </a:r>
            <a:r>
              <a:rPr lang="vi-VN" sz="2800" b="0" i="0" dirty="0">
                <a:solidFill>
                  <a:srgbClr val="000000"/>
                </a:solidFill>
                <a:effectLst/>
                <a:latin typeface="Times New Roman" panose="02020603050405020304" pitchFamily="18" charset="0"/>
                <a:cs typeface="Times New Roman" panose="02020603050405020304" pitchFamily="18" charset="0"/>
              </a:rPr>
              <a:t> khi </a:t>
            </a:r>
            <a:r>
              <a:rPr lang="vi-VN" sz="2800" b="0" i="0" dirty="0" err="1">
                <a:solidFill>
                  <a:srgbClr val="000000"/>
                </a:solidFill>
                <a:effectLst/>
                <a:latin typeface="Times New Roman" panose="02020603050405020304" pitchFamily="18" charset="0"/>
                <a:cs typeface="Times New Roman" panose="02020603050405020304" pitchFamily="18" charset="0"/>
              </a:rPr>
              <a:t>khối</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gỗ</a:t>
            </a:r>
            <a:r>
              <a:rPr lang="vi-VN" sz="2800" b="0" i="0" dirty="0">
                <a:solidFill>
                  <a:srgbClr val="000000"/>
                </a:solidFill>
                <a:effectLst/>
                <a:latin typeface="Times New Roman" panose="02020603050405020304" pitchFamily="18" charset="0"/>
                <a:cs typeface="Times New Roman" panose="02020603050405020304" pitchFamily="18" charset="0"/>
              </a:rPr>
              <a:t> chưa </a:t>
            </a:r>
            <a:r>
              <a:rPr lang="vi-VN" sz="2800" b="0" i="0" dirty="0" err="1">
                <a:solidFill>
                  <a:srgbClr val="000000"/>
                </a:solidFill>
                <a:effectLst/>
                <a:latin typeface="Times New Roman" panose="02020603050405020304" pitchFamily="18" charset="0"/>
                <a:cs typeface="Times New Roman" panose="02020603050405020304" pitchFamily="18" charset="0"/>
              </a:rPr>
              <a:t>chuyển</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err="1">
                <a:solidFill>
                  <a:srgbClr val="000000"/>
                </a:solidFill>
                <a:effectLst/>
                <a:latin typeface="Times New Roman" panose="02020603050405020304" pitchFamily="18" charset="0"/>
                <a:cs typeface="Times New Roman" panose="02020603050405020304" pitchFamily="18" charset="0"/>
              </a:rPr>
              <a:t>động</a:t>
            </a:r>
            <a:r>
              <a:rPr lang="vi-VN" sz="2800" b="0" i="0" dirty="0">
                <a:solidFill>
                  <a:srgbClr val="000000"/>
                </a:solidFill>
                <a:effectLst/>
                <a:latin typeface="Times New Roman" panose="02020603050405020304" pitchFamily="18" charset="0"/>
                <a:cs typeface="Times New Roman" panose="02020603050405020304" pitchFamily="18" charset="0"/>
              </a:rPr>
              <a:t>.</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7366000" y="1839292"/>
            <a:ext cx="152400" cy="304800"/>
          </a:xfrm>
          <a:prstGeom prst="rect">
            <a:avLst/>
          </a:prstGeom>
          <a:gradFill rotWithShape="1">
            <a:gsLst>
              <a:gs pos="0">
                <a:srgbClr val="FFCCFF"/>
              </a:gs>
              <a:gs pos="100000">
                <a:srgbClr val="765E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144387" name="Rectangle 3"/>
          <p:cNvSpPr>
            <a:spLocks noChangeArrowheads="1"/>
          </p:cNvSpPr>
          <p:nvPr/>
        </p:nvSpPr>
        <p:spPr bwMode="auto">
          <a:xfrm>
            <a:off x="7213600" y="1839292"/>
            <a:ext cx="152400" cy="304800"/>
          </a:xfrm>
          <a:prstGeom prst="rect">
            <a:avLst/>
          </a:prstGeom>
          <a:gradFill rotWithShape="1">
            <a:gsLst>
              <a:gs pos="0">
                <a:schemeClr val="accent1"/>
              </a:gs>
              <a:gs pos="100000">
                <a:schemeClr val="accent1">
                  <a:gamma/>
                  <a:shade val="46275"/>
                  <a:invGamma/>
                </a:schemeClr>
              </a:gs>
            </a:gsLst>
            <a:lin ang="5400000" scaled="1"/>
          </a:gradFill>
          <a:ln w="9525">
            <a:noFill/>
            <a:miter lim="800000"/>
          </a:ln>
          <a:effectLst/>
        </p:spPr>
        <p:txBody>
          <a:bodyPr wrap="none" anchor="ctr"/>
          <a:lstStyle/>
          <a:p>
            <a:pPr defTabSz="914400" fontAlgn="base">
              <a:spcBef>
                <a:spcPct val="0"/>
              </a:spcBef>
              <a:spcAft>
                <a:spcPct val="0"/>
              </a:spcAft>
              <a:defRPr/>
            </a:pPr>
            <a:endParaRPr lang="en-US" sz="1200">
              <a:solidFill>
                <a:srgbClr val="000000"/>
              </a:solidFill>
              <a:latin typeface="Times New Roman" panose="02020603050405020304" pitchFamily="18" charset="0"/>
            </a:endParaRPr>
          </a:p>
        </p:txBody>
      </p:sp>
      <p:sp>
        <p:nvSpPr>
          <p:cNvPr id="144388" name="Rectangle 4"/>
          <p:cNvSpPr>
            <a:spLocks noChangeArrowheads="1"/>
          </p:cNvSpPr>
          <p:nvPr/>
        </p:nvSpPr>
        <p:spPr bwMode="auto">
          <a:xfrm>
            <a:off x="7518400" y="1839292"/>
            <a:ext cx="152400" cy="304800"/>
          </a:xfrm>
          <a:prstGeom prst="rect">
            <a:avLst/>
          </a:prstGeom>
          <a:gradFill rotWithShape="1">
            <a:gsLst>
              <a:gs pos="0">
                <a:schemeClr val="accent1"/>
              </a:gs>
              <a:gs pos="100000">
                <a:schemeClr val="accent1">
                  <a:gamma/>
                  <a:shade val="46275"/>
                  <a:invGamma/>
                </a:schemeClr>
              </a:gs>
            </a:gsLst>
            <a:lin ang="5400000" scaled="1"/>
          </a:gradFill>
          <a:ln w="9525">
            <a:noFill/>
            <a:miter lim="800000"/>
          </a:ln>
          <a:effectLst/>
        </p:spPr>
        <p:txBody>
          <a:bodyPr wrap="none" anchor="ctr"/>
          <a:lstStyle/>
          <a:p>
            <a:pPr defTabSz="914400" fontAlgn="base">
              <a:spcBef>
                <a:spcPct val="0"/>
              </a:spcBef>
              <a:spcAft>
                <a:spcPct val="0"/>
              </a:spcAft>
              <a:defRPr/>
            </a:pPr>
            <a:endParaRPr lang="en-US" sz="1200">
              <a:solidFill>
                <a:srgbClr val="000000"/>
              </a:solidFill>
              <a:latin typeface="Times New Roman" panose="02020603050405020304" pitchFamily="18" charset="0"/>
            </a:endParaRPr>
          </a:p>
        </p:txBody>
      </p:sp>
      <p:sp>
        <p:nvSpPr>
          <p:cNvPr id="144389" name="Rectangle 5"/>
          <p:cNvSpPr>
            <a:spLocks noChangeArrowheads="1"/>
          </p:cNvSpPr>
          <p:nvPr/>
        </p:nvSpPr>
        <p:spPr bwMode="auto">
          <a:xfrm>
            <a:off x="7823200" y="1839292"/>
            <a:ext cx="152400" cy="304800"/>
          </a:xfrm>
          <a:prstGeom prst="rect">
            <a:avLst/>
          </a:prstGeom>
          <a:gradFill rotWithShape="1">
            <a:gsLst>
              <a:gs pos="0">
                <a:schemeClr val="accent1"/>
              </a:gs>
              <a:gs pos="100000">
                <a:schemeClr val="accent1">
                  <a:gamma/>
                  <a:shade val="46275"/>
                  <a:invGamma/>
                </a:schemeClr>
              </a:gs>
            </a:gsLst>
            <a:lin ang="5400000" scaled="1"/>
          </a:gradFill>
          <a:ln w="9525">
            <a:noFill/>
            <a:miter lim="800000"/>
          </a:ln>
          <a:effectLst/>
        </p:spPr>
        <p:txBody>
          <a:bodyPr wrap="none" anchor="ctr"/>
          <a:lstStyle/>
          <a:p>
            <a:pPr defTabSz="914400" fontAlgn="base">
              <a:spcBef>
                <a:spcPct val="0"/>
              </a:spcBef>
              <a:spcAft>
                <a:spcPct val="0"/>
              </a:spcAft>
              <a:defRPr/>
            </a:pPr>
            <a:endParaRPr lang="en-US" sz="1200">
              <a:solidFill>
                <a:srgbClr val="000000"/>
              </a:solidFill>
              <a:latin typeface="Times New Roman" panose="02020603050405020304" pitchFamily="18" charset="0"/>
            </a:endParaRPr>
          </a:p>
        </p:txBody>
      </p:sp>
      <p:sp>
        <p:nvSpPr>
          <p:cNvPr id="23558" name="Rectangle 6"/>
          <p:cNvSpPr>
            <a:spLocks noChangeArrowheads="1"/>
          </p:cNvSpPr>
          <p:nvPr/>
        </p:nvSpPr>
        <p:spPr bwMode="auto">
          <a:xfrm>
            <a:off x="7670800" y="1839292"/>
            <a:ext cx="152400" cy="304800"/>
          </a:xfrm>
          <a:prstGeom prst="rect">
            <a:avLst/>
          </a:prstGeom>
          <a:gradFill rotWithShape="1">
            <a:gsLst>
              <a:gs pos="0">
                <a:srgbClr val="FFCCFF"/>
              </a:gs>
              <a:gs pos="100000">
                <a:srgbClr val="765E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pic>
        <p:nvPicPr>
          <p:cNvPr id="144391" name="Picture 7" descr="Wooden-Matches-Block-of-100-Fitzs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67176" y="251792"/>
            <a:ext cx="220345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2" name="Rectangle 8"/>
          <p:cNvSpPr>
            <a:spLocks noChangeArrowheads="1"/>
          </p:cNvSpPr>
          <p:nvPr/>
        </p:nvSpPr>
        <p:spPr bwMode="auto">
          <a:xfrm>
            <a:off x="4954588" y="-510208"/>
            <a:ext cx="1524000"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144393" name="Rectangle 9"/>
          <p:cNvSpPr>
            <a:spLocks noChangeArrowheads="1"/>
          </p:cNvSpPr>
          <p:nvPr/>
        </p:nvSpPr>
        <p:spPr bwMode="auto">
          <a:xfrm>
            <a:off x="3963988" y="-129208"/>
            <a:ext cx="12954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144394" name="Oval 10"/>
          <p:cNvSpPr>
            <a:spLocks noChangeArrowheads="1"/>
          </p:cNvSpPr>
          <p:nvPr/>
        </p:nvSpPr>
        <p:spPr bwMode="auto">
          <a:xfrm>
            <a:off x="4956176" y="1813892"/>
            <a:ext cx="593725" cy="338138"/>
          </a:xfrm>
          <a:prstGeom prst="ellipse">
            <a:avLst/>
          </a:prstGeom>
          <a:noFill/>
          <a:ln w="57150">
            <a:solidFill>
              <a:schemeClr val="bg2"/>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144396" name="Rectangle 12"/>
          <p:cNvSpPr>
            <a:spLocks noChangeArrowheads="1"/>
          </p:cNvSpPr>
          <p:nvPr/>
        </p:nvSpPr>
        <p:spPr bwMode="auto">
          <a:xfrm>
            <a:off x="5495926" y="1727225"/>
            <a:ext cx="2741612" cy="457200"/>
          </a:xfrm>
          <a:prstGeom prst="rect">
            <a:avLst/>
          </a:prstGeom>
          <a:gradFill rotWithShape="1">
            <a:gsLst>
              <a:gs pos="0">
                <a:schemeClr val="accent1"/>
              </a:gs>
              <a:gs pos="100000">
                <a:schemeClr val="accent1">
                  <a:gamma/>
                  <a:shade val="46275"/>
                  <a:invGamma/>
                </a:schemeClr>
              </a:gs>
            </a:gsLst>
            <a:lin ang="5400000" scaled="1"/>
          </a:gradFill>
          <a:ln w="9525">
            <a:noFill/>
            <a:miter lim="800000"/>
          </a:ln>
          <a:effectLst/>
        </p:spPr>
        <p:txBody>
          <a:bodyPr wrap="none" anchor="ctr"/>
          <a:lstStyle/>
          <a:p>
            <a:pPr defTabSz="914400" fontAlgn="base">
              <a:spcBef>
                <a:spcPct val="0"/>
              </a:spcBef>
              <a:spcAft>
                <a:spcPct val="0"/>
              </a:spcAft>
              <a:defRPr/>
            </a:pPr>
            <a:endParaRPr lang="en-US" sz="1200">
              <a:solidFill>
                <a:srgbClr val="000000"/>
              </a:solidFill>
              <a:latin typeface="Times New Roman" panose="02020603050405020304" pitchFamily="18" charset="0"/>
            </a:endParaRPr>
          </a:p>
        </p:txBody>
      </p:sp>
      <p:sp>
        <p:nvSpPr>
          <p:cNvPr id="23564" name="Oval 13"/>
          <p:cNvSpPr>
            <a:spLocks noChangeArrowheads="1"/>
          </p:cNvSpPr>
          <p:nvPr/>
        </p:nvSpPr>
        <p:spPr bwMode="auto">
          <a:xfrm>
            <a:off x="7988300" y="1915492"/>
            <a:ext cx="228600" cy="152400"/>
          </a:xfrm>
          <a:prstGeom prst="ellipse">
            <a:avLst/>
          </a:prstGeom>
          <a:noFill/>
          <a:ln w="38100">
            <a:solidFill>
              <a:schemeClr val="bg2"/>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23565" name="AutoShape 14" descr="Papyrus"/>
          <p:cNvSpPr>
            <a:spLocks noChangeArrowheads="1"/>
          </p:cNvSpPr>
          <p:nvPr/>
        </p:nvSpPr>
        <p:spPr bwMode="auto">
          <a:xfrm>
            <a:off x="8128000" y="1597992"/>
            <a:ext cx="2057400" cy="838200"/>
          </a:xfrm>
          <a:prstGeom prst="cube">
            <a:avLst>
              <a:gd name="adj" fmla="val 25000"/>
            </a:avLst>
          </a:prstGeom>
          <a:blipFill dpi="0" rotWithShape="1">
            <a:blip r:embed="rId2"/>
            <a:srcRect/>
            <a:tile tx="0" ty="0" sx="100000" sy="100000" flip="none" algn="tl"/>
          </a:blipFill>
          <a:ln w="9525">
            <a:solidFill>
              <a:schemeClr val="tx1"/>
            </a:solidFill>
            <a:miter lim="800000"/>
          </a:ln>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23566" name="AutoShape 15"/>
          <p:cNvSpPr>
            <a:spLocks noChangeArrowheads="1"/>
          </p:cNvSpPr>
          <p:nvPr/>
        </p:nvSpPr>
        <p:spPr bwMode="auto">
          <a:xfrm>
            <a:off x="8890000" y="785192"/>
            <a:ext cx="685800" cy="990600"/>
          </a:xfrm>
          <a:prstGeom prst="can">
            <a:avLst>
              <a:gd name="adj" fmla="val 36111"/>
            </a:avLst>
          </a:prstGeom>
          <a:solidFill>
            <a:schemeClr val="accent1"/>
          </a:solidFill>
          <a:ln w="9525">
            <a:solidFill>
              <a:schemeClr val="tx1"/>
            </a:solidFill>
            <a:round/>
          </a:ln>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23567" name="Oval 16"/>
          <p:cNvSpPr>
            <a:spLocks noChangeArrowheads="1"/>
          </p:cNvSpPr>
          <p:nvPr/>
        </p:nvSpPr>
        <p:spPr bwMode="auto">
          <a:xfrm>
            <a:off x="9156700" y="683592"/>
            <a:ext cx="152400" cy="228600"/>
          </a:xfrm>
          <a:prstGeom prst="ellipse">
            <a:avLst/>
          </a:prstGeom>
          <a:noFill/>
          <a:ln w="38100">
            <a:solidFill>
              <a:schemeClr val="bg2"/>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23568" name="Line 17"/>
          <p:cNvSpPr>
            <a:spLocks noChangeShapeType="1"/>
          </p:cNvSpPr>
          <p:nvPr/>
        </p:nvSpPr>
        <p:spPr bwMode="auto">
          <a:xfrm>
            <a:off x="2209800" y="2461592"/>
            <a:ext cx="822960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200">
              <a:solidFill>
                <a:srgbClr val="000000"/>
              </a:solidFill>
              <a:latin typeface="Times New Roman" panose="02020603050405020304" pitchFamily="18" charset="0"/>
            </a:endParaRPr>
          </a:p>
        </p:txBody>
      </p:sp>
      <p:sp>
        <p:nvSpPr>
          <p:cNvPr id="144402" name="Line 18"/>
          <p:cNvSpPr>
            <a:spLocks noChangeShapeType="1"/>
          </p:cNvSpPr>
          <p:nvPr/>
        </p:nvSpPr>
        <p:spPr bwMode="auto">
          <a:xfrm flipH="1">
            <a:off x="7823200" y="2004392"/>
            <a:ext cx="1143000" cy="0"/>
          </a:xfrm>
          <a:prstGeom prst="line">
            <a:avLst/>
          </a:prstGeom>
          <a:noFill/>
          <a:ln w="57150">
            <a:solidFill>
              <a:srgbClr val="0000FF"/>
            </a:solidFill>
            <a:rou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200">
              <a:solidFill>
                <a:srgbClr val="000000"/>
              </a:solidFill>
              <a:latin typeface="Times New Roman" panose="02020603050405020304" pitchFamily="18" charset="0"/>
            </a:endParaRPr>
          </a:p>
        </p:txBody>
      </p:sp>
      <p:sp>
        <p:nvSpPr>
          <p:cNvPr id="144403" name="Line 19"/>
          <p:cNvSpPr>
            <a:spLocks noChangeShapeType="1"/>
          </p:cNvSpPr>
          <p:nvPr/>
        </p:nvSpPr>
        <p:spPr bwMode="auto">
          <a:xfrm rot="10800000" flipH="1">
            <a:off x="9042400" y="2455242"/>
            <a:ext cx="1143000" cy="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200">
              <a:solidFill>
                <a:srgbClr val="000000"/>
              </a:solidFill>
              <a:latin typeface="Times New Roman" panose="02020603050405020304" pitchFamily="18" charset="0"/>
            </a:endParaRPr>
          </a:p>
        </p:txBody>
      </p:sp>
      <p:sp>
        <p:nvSpPr>
          <p:cNvPr id="144404" name="Text Box 20"/>
          <p:cNvSpPr txBox="1">
            <a:spLocks noChangeArrowheads="1"/>
          </p:cNvSpPr>
          <p:nvPr/>
        </p:nvSpPr>
        <p:spPr bwMode="auto">
          <a:xfrm>
            <a:off x="7313821" y="1289303"/>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US" altLang="en-US" sz="2400" b="1" dirty="0" err="1">
                <a:solidFill>
                  <a:srgbClr val="000000"/>
                </a:solidFill>
                <a:latin typeface="#9Slide03 Arima Madurai Bold" panose="00000800000000000000" pitchFamily="2" charset="0"/>
                <a:cs typeface="#9Slide03 Arima Madurai Bold" panose="00000800000000000000" pitchFamily="2" charset="0"/>
              </a:rPr>
              <a:t>Lực</a:t>
            </a:r>
            <a:r>
              <a:rPr lang="en-US" altLang="en-US" sz="2400" b="1" dirty="0">
                <a:solidFill>
                  <a:srgbClr val="000000"/>
                </a:solidFill>
                <a:latin typeface="#9Slide03 Arima Madurai Bold" panose="00000800000000000000" pitchFamily="2" charset="0"/>
                <a:cs typeface="#9Slide03 Arima Madurai Bold" panose="00000800000000000000" pitchFamily="2" charset="0"/>
              </a:rPr>
              <a:t> </a:t>
            </a:r>
            <a:r>
              <a:rPr lang="en-US" altLang="en-US" sz="2400" b="1" dirty="0" err="1">
                <a:solidFill>
                  <a:srgbClr val="000000"/>
                </a:solidFill>
                <a:latin typeface="#9Slide03 Arima Madurai Bold" panose="00000800000000000000" pitchFamily="2" charset="0"/>
                <a:cs typeface="#9Slide03 Arima Madurai Bold" panose="00000800000000000000" pitchFamily="2" charset="0"/>
              </a:rPr>
              <a:t>kéo</a:t>
            </a:r>
            <a:r>
              <a:rPr lang="en-US" altLang="en-US" sz="2400" b="1" dirty="0">
                <a:solidFill>
                  <a:srgbClr val="000000"/>
                </a:solidFill>
                <a:latin typeface="#9Slide03 Arima Madurai Bold" panose="00000800000000000000" pitchFamily="2" charset="0"/>
                <a:cs typeface="#9Slide03 Arima Madurai Bold" panose="00000800000000000000" pitchFamily="2" charset="0"/>
              </a:rPr>
              <a:t> </a:t>
            </a:r>
            <a:endParaRPr lang="en-US" altLang="en-US" sz="2400" b="1" dirty="0">
              <a:solidFill>
                <a:srgbClr val="000000"/>
              </a:solidFill>
              <a:latin typeface="#9Slide03 Arima Madurai Bold" panose="00000800000000000000" pitchFamily="2" charset="0"/>
              <a:cs typeface="#9Slide03 Arima Madurai Bold" panose="00000800000000000000" pitchFamily="2" charset="0"/>
            </a:endParaRPr>
          </a:p>
        </p:txBody>
      </p:sp>
      <p:sp>
        <p:nvSpPr>
          <p:cNvPr id="144406" name="Text Box 22"/>
          <p:cNvSpPr txBox="1">
            <a:spLocks noChangeArrowheads="1"/>
          </p:cNvSpPr>
          <p:nvPr/>
        </p:nvSpPr>
        <p:spPr bwMode="auto">
          <a:xfrm>
            <a:off x="9156700" y="2588592"/>
            <a:ext cx="27570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US" altLang="en-US" sz="2400" b="1" dirty="0" err="1">
                <a:solidFill>
                  <a:srgbClr val="FF0000"/>
                </a:solidFill>
                <a:latin typeface="#9Slide03 Arima Madurai Bold" panose="00000800000000000000" pitchFamily="2" charset="0"/>
                <a:cs typeface="#9Slide03 Arima Madurai Bold" panose="00000800000000000000" pitchFamily="2" charset="0"/>
              </a:rPr>
              <a:t>Lực</a:t>
            </a:r>
            <a:r>
              <a:rPr lang="en-US" altLang="en-US" sz="2400" b="1" dirty="0">
                <a:solidFill>
                  <a:srgbClr val="FF0000"/>
                </a:solidFill>
                <a:latin typeface="#9Slide03 Arima Madurai Bold" panose="00000800000000000000" pitchFamily="2" charset="0"/>
                <a:cs typeface="#9Slide03 Arima Madurai Bold" panose="00000800000000000000" pitchFamily="2" charset="0"/>
              </a:rPr>
              <a:t> ma </a:t>
            </a:r>
            <a:r>
              <a:rPr lang="en-US" altLang="en-US" sz="2400" b="1" dirty="0" err="1">
                <a:solidFill>
                  <a:srgbClr val="FF0000"/>
                </a:solidFill>
                <a:latin typeface="#9Slide03 Arima Madurai Bold" panose="00000800000000000000" pitchFamily="2" charset="0"/>
                <a:cs typeface="#9Slide03 Arima Madurai Bold" panose="00000800000000000000" pitchFamily="2" charset="0"/>
              </a:rPr>
              <a:t>sát</a:t>
            </a:r>
            <a:r>
              <a:rPr lang="en-US" altLang="en-US" sz="2400" b="1" dirty="0">
                <a:solidFill>
                  <a:srgbClr val="FF0000"/>
                </a:solidFill>
                <a:latin typeface="#9Slide03 Arima Madurai Bold" panose="00000800000000000000" pitchFamily="2" charset="0"/>
                <a:cs typeface="#9Slide03 Arima Madurai Bold" panose="00000800000000000000" pitchFamily="2" charset="0"/>
              </a:rPr>
              <a:t> </a:t>
            </a:r>
            <a:r>
              <a:rPr lang="en-US" altLang="en-US" sz="2400" b="1" dirty="0" err="1">
                <a:solidFill>
                  <a:srgbClr val="FF0000"/>
                </a:solidFill>
                <a:latin typeface="#9Slide03 Arima Madurai Bold" panose="00000800000000000000" pitchFamily="2" charset="0"/>
                <a:cs typeface="#9Slide03 Arima Madurai Bold" panose="00000800000000000000" pitchFamily="2" charset="0"/>
              </a:rPr>
              <a:t>nghỉ</a:t>
            </a:r>
            <a:r>
              <a:rPr lang="en-US" altLang="en-US" sz="2400" b="1" dirty="0">
                <a:solidFill>
                  <a:srgbClr val="FF0000"/>
                </a:solidFill>
                <a:latin typeface="#9Slide03 Arima Madurai Bold" panose="00000800000000000000" pitchFamily="2" charset="0"/>
                <a:cs typeface="#9Slide03 Arima Madurai Bold" panose="00000800000000000000" pitchFamily="2" charset="0"/>
              </a:rPr>
              <a:t> </a:t>
            </a:r>
            <a:endParaRPr lang="en-US" altLang="en-US" sz="2400" b="1" baseline="-25000" dirty="0">
              <a:solidFill>
                <a:srgbClr val="FF0000"/>
              </a:solidFill>
              <a:latin typeface="#9Slide03 Arima Madurai Bold" panose="00000800000000000000" pitchFamily="2" charset="0"/>
              <a:cs typeface="#9Slide03 Arima Madurai Bold" panose="00000800000000000000" pitchFamily="2" charset="0"/>
            </a:endParaRPr>
          </a:p>
        </p:txBody>
      </p:sp>
      <p:sp>
        <p:nvSpPr>
          <p:cNvPr id="2" name="Rectangle: Rounded Corners 1"/>
          <p:cNvSpPr/>
          <p:nvPr/>
        </p:nvSpPr>
        <p:spPr>
          <a:xfrm>
            <a:off x="1417868" y="3604592"/>
            <a:ext cx="9218612" cy="2096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fontAlgn="base">
              <a:spcBef>
                <a:spcPct val="0"/>
              </a:spcBef>
              <a:spcAft>
                <a:spcPct val="0"/>
              </a:spcAft>
              <a:defRPr/>
            </a:pP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482776" y="3902863"/>
            <a:ext cx="8956624" cy="1200329"/>
          </a:xfrm>
          <a:prstGeom prst="rect">
            <a:avLst/>
          </a:prstGeom>
          <a:noFill/>
        </p:spPr>
        <p:txBody>
          <a:bodyPr wrap="square">
            <a:spAutoFit/>
          </a:bodyPr>
          <a:lstStyle/>
          <a:p>
            <a:pPr algn="ctr"/>
            <a:r>
              <a:rPr lang="en-GB" sz="3600" b="1" i="0" dirty="0" err="1">
                <a:solidFill>
                  <a:srgbClr val="000000"/>
                </a:solidFill>
                <a:effectLst/>
                <a:latin typeface="Times New Roman" panose="02020603050405020304" pitchFamily="18" charset="0"/>
                <a:cs typeface="Times New Roman" panose="02020603050405020304" pitchFamily="18" charset="0"/>
              </a:rPr>
              <a:t>Trong</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thí</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nghiệm</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trên</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vì</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sao</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khi</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kéo</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khối</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gỗ</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một</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lực</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mà</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nó</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vẫn</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nằm</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yên</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trên</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mặt</a:t>
            </a:r>
            <a:r>
              <a:rPr lang="en-GB" sz="3600" b="1" i="0" dirty="0">
                <a:solidFill>
                  <a:srgbClr val="000000"/>
                </a:solidFill>
                <a:effectLst/>
                <a:latin typeface="Times New Roman" panose="02020603050405020304" pitchFamily="18" charset="0"/>
                <a:cs typeface="Times New Roman" panose="02020603050405020304" pitchFamily="18" charset="0"/>
              </a:rPr>
              <a:t> </a:t>
            </a:r>
            <a:r>
              <a:rPr lang="en-GB" sz="3600" b="1" i="0" dirty="0" err="1">
                <a:solidFill>
                  <a:srgbClr val="000000"/>
                </a:solidFill>
                <a:effectLst/>
                <a:latin typeface="Times New Roman" panose="02020603050405020304" pitchFamily="18" charset="0"/>
                <a:cs typeface="Times New Roman" panose="02020603050405020304" pitchFamily="18" charset="0"/>
              </a:rPr>
              <a:t>bàn</a:t>
            </a:r>
            <a:r>
              <a:rPr lang="en-GB" sz="3600" b="1" i="0" dirty="0">
                <a:solidFill>
                  <a:srgbClr val="000000"/>
                </a:solidFill>
                <a:effectLst/>
                <a:latin typeface="Times New Roman" panose="02020603050405020304" pitchFamily="18" charset="0"/>
                <a:cs typeface="Times New Roman" panose="02020603050405020304" pitchFamily="18" charset="0"/>
              </a:rPr>
              <a:t>?</a:t>
            </a:r>
            <a:endParaRPr lang="en-GB" sz="3600" b="1"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8333 0 " pathEditMode="relative" ptsTypes="AA">
                                      <p:cBhvr>
                                        <p:cTn id="6" dur="2000" fill="hold"/>
                                        <p:tgtEl>
                                          <p:spTgt spid="14439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8333 0 " pathEditMode="relative" ptsTypes="AA">
                                      <p:cBhvr>
                                        <p:cTn id="8" dur="2000" fill="hold"/>
                                        <p:tgtEl>
                                          <p:spTgt spid="144392"/>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8333 0 " pathEditMode="relative" ptsTypes="AA">
                                      <p:cBhvr>
                                        <p:cTn id="10" dur="2000" fill="hold"/>
                                        <p:tgtEl>
                                          <p:spTgt spid="144393"/>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08333 0 " pathEditMode="relative" ptsTypes="AA">
                                      <p:cBhvr>
                                        <p:cTn id="12" dur="2000" fill="hold"/>
                                        <p:tgtEl>
                                          <p:spTgt spid="144391"/>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1.04167E-6 4.81481E-6 L -0.08333 4.81481E-6 " pathEditMode="relative" rAng="0" ptsTypes="AA">
                                      <p:cBhvr>
                                        <p:cTn id="14" dur="2000" fill="hold"/>
                                        <p:tgtEl>
                                          <p:spTgt spid="144396"/>
                                        </p:tgtEl>
                                        <p:attrNameLst>
                                          <p:attrName>ppt_x</p:attrName>
                                          <p:attrName>ppt_y</p:attrName>
                                        </p:attrNameLst>
                                      </p:cBhvr>
                                      <p:rCtr x="-4167" y="0"/>
                                    </p:animMotion>
                                  </p:childTnLst>
                                </p:cTn>
                              </p:par>
                            </p:childTnLst>
                          </p:cTn>
                        </p:par>
                        <p:par>
                          <p:cTn id="15" fill="hold">
                            <p:stCondLst>
                              <p:cond delay="2000"/>
                            </p:stCondLst>
                            <p:childTnLst>
                              <p:par>
                                <p:cTn id="16" presetID="3" presetClass="entr" presetSubtype="10" fill="hold" nodeType="afterEffect">
                                  <p:stCondLst>
                                    <p:cond delay="0"/>
                                  </p:stCondLst>
                                  <p:childTnLst>
                                    <p:set>
                                      <p:cBhvr>
                                        <p:cTn id="17" dur="1" fill="hold">
                                          <p:stCondLst>
                                            <p:cond delay="0"/>
                                          </p:stCondLst>
                                        </p:cTn>
                                        <p:tgtEl>
                                          <p:spTgt spid="144402"/>
                                        </p:tgtEl>
                                        <p:attrNameLst>
                                          <p:attrName>style.visibility</p:attrName>
                                        </p:attrNameLst>
                                      </p:cBhvr>
                                      <p:to>
                                        <p:strVal val="visible"/>
                                      </p:to>
                                    </p:set>
                                    <p:animEffect transition="in" filter="blinds(horizontal)">
                                      <p:cBhvr>
                                        <p:cTn id="18" dur="500"/>
                                        <p:tgtEl>
                                          <p:spTgt spid="1444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44404"/>
                                        </p:tgtEl>
                                        <p:attrNameLst>
                                          <p:attrName>style.visibility</p:attrName>
                                        </p:attrNameLst>
                                      </p:cBhvr>
                                      <p:to>
                                        <p:strVal val="visible"/>
                                      </p:to>
                                    </p:set>
                                    <p:animEffect transition="in" filter="blinds(horizontal)">
                                      <p:cBhvr>
                                        <p:cTn id="21" dur="500"/>
                                        <p:tgtEl>
                                          <p:spTgt spid="14440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44403"/>
                                        </p:tgtEl>
                                        <p:attrNameLst>
                                          <p:attrName>style.visibility</p:attrName>
                                        </p:attrNameLst>
                                      </p:cBhvr>
                                      <p:to>
                                        <p:strVal val="visible"/>
                                      </p:to>
                                    </p:set>
                                    <p:animEffect transition="in" filter="blinds(horizontal)">
                                      <p:cBhvr>
                                        <p:cTn id="31" dur="500"/>
                                        <p:tgtEl>
                                          <p:spTgt spid="14440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44406"/>
                                        </p:tgtEl>
                                        <p:attrNameLst>
                                          <p:attrName>style.visibility</p:attrName>
                                        </p:attrNameLst>
                                      </p:cBhvr>
                                      <p:to>
                                        <p:strVal val="visible"/>
                                      </p:to>
                                    </p:set>
                                    <p:animEffect transition="in" filter="blinds(horizontal)">
                                      <p:cBhvr>
                                        <p:cTn id="34" dur="500"/>
                                        <p:tgtEl>
                                          <p:spTgt spid="144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2" grpId="0" animBg="1"/>
      <p:bldP spid="144393" grpId="0" animBg="1"/>
      <p:bldP spid="144394" grpId="0" animBg="1"/>
      <p:bldP spid="144396" grpId="0" animBg="1"/>
      <p:bldP spid="144404" grpId="0"/>
      <p:bldP spid="144406"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7366000" y="1839292"/>
            <a:ext cx="152400" cy="304800"/>
          </a:xfrm>
          <a:prstGeom prst="rect">
            <a:avLst/>
          </a:prstGeom>
          <a:gradFill rotWithShape="1">
            <a:gsLst>
              <a:gs pos="0">
                <a:srgbClr val="FFCCFF"/>
              </a:gs>
              <a:gs pos="100000">
                <a:srgbClr val="765E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144387" name="Rectangle 3"/>
          <p:cNvSpPr>
            <a:spLocks noChangeArrowheads="1"/>
          </p:cNvSpPr>
          <p:nvPr/>
        </p:nvSpPr>
        <p:spPr bwMode="auto">
          <a:xfrm>
            <a:off x="7213600" y="1839292"/>
            <a:ext cx="152400" cy="304800"/>
          </a:xfrm>
          <a:prstGeom prst="rect">
            <a:avLst/>
          </a:prstGeom>
          <a:gradFill rotWithShape="1">
            <a:gsLst>
              <a:gs pos="0">
                <a:schemeClr val="accent1"/>
              </a:gs>
              <a:gs pos="100000">
                <a:schemeClr val="accent1">
                  <a:gamma/>
                  <a:shade val="46275"/>
                  <a:invGamma/>
                </a:schemeClr>
              </a:gs>
            </a:gsLst>
            <a:lin ang="5400000" scaled="1"/>
          </a:gradFill>
          <a:ln w="9525">
            <a:noFill/>
            <a:miter lim="800000"/>
          </a:ln>
          <a:effectLst/>
        </p:spPr>
        <p:txBody>
          <a:bodyPr wrap="none" anchor="ctr"/>
          <a:lstStyle/>
          <a:p>
            <a:pPr defTabSz="914400" fontAlgn="base">
              <a:spcBef>
                <a:spcPct val="0"/>
              </a:spcBef>
              <a:spcAft>
                <a:spcPct val="0"/>
              </a:spcAft>
              <a:defRPr/>
            </a:pPr>
            <a:endParaRPr lang="en-US" sz="1200">
              <a:solidFill>
                <a:srgbClr val="000000"/>
              </a:solidFill>
              <a:latin typeface="Times New Roman" panose="02020603050405020304" pitchFamily="18" charset="0"/>
            </a:endParaRPr>
          </a:p>
        </p:txBody>
      </p:sp>
      <p:sp>
        <p:nvSpPr>
          <p:cNvPr id="144388" name="Rectangle 4"/>
          <p:cNvSpPr>
            <a:spLocks noChangeArrowheads="1"/>
          </p:cNvSpPr>
          <p:nvPr/>
        </p:nvSpPr>
        <p:spPr bwMode="auto">
          <a:xfrm>
            <a:off x="7518400" y="1839292"/>
            <a:ext cx="152400" cy="304800"/>
          </a:xfrm>
          <a:prstGeom prst="rect">
            <a:avLst/>
          </a:prstGeom>
          <a:gradFill rotWithShape="1">
            <a:gsLst>
              <a:gs pos="0">
                <a:schemeClr val="accent1"/>
              </a:gs>
              <a:gs pos="100000">
                <a:schemeClr val="accent1">
                  <a:gamma/>
                  <a:shade val="46275"/>
                  <a:invGamma/>
                </a:schemeClr>
              </a:gs>
            </a:gsLst>
            <a:lin ang="5400000" scaled="1"/>
          </a:gradFill>
          <a:ln w="9525">
            <a:noFill/>
            <a:miter lim="800000"/>
          </a:ln>
          <a:effectLst/>
        </p:spPr>
        <p:txBody>
          <a:bodyPr wrap="none" anchor="ctr"/>
          <a:lstStyle/>
          <a:p>
            <a:pPr defTabSz="914400" fontAlgn="base">
              <a:spcBef>
                <a:spcPct val="0"/>
              </a:spcBef>
              <a:spcAft>
                <a:spcPct val="0"/>
              </a:spcAft>
              <a:defRPr/>
            </a:pPr>
            <a:endParaRPr lang="en-US" sz="1200">
              <a:solidFill>
                <a:srgbClr val="000000"/>
              </a:solidFill>
              <a:latin typeface="Times New Roman" panose="02020603050405020304" pitchFamily="18" charset="0"/>
            </a:endParaRPr>
          </a:p>
        </p:txBody>
      </p:sp>
      <p:sp>
        <p:nvSpPr>
          <p:cNvPr id="144389" name="Rectangle 5"/>
          <p:cNvSpPr>
            <a:spLocks noChangeArrowheads="1"/>
          </p:cNvSpPr>
          <p:nvPr/>
        </p:nvSpPr>
        <p:spPr bwMode="auto">
          <a:xfrm>
            <a:off x="7823200" y="1839292"/>
            <a:ext cx="152400" cy="304800"/>
          </a:xfrm>
          <a:prstGeom prst="rect">
            <a:avLst/>
          </a:prstGeom>
          <a:gradFill rotWithShape="1">
            <a:gsLst>
              <a:gs pos="0">
                <a:schemeClr val="accent1"/>
              </a:gs>
              <a:gs pos="100000">
                <a:schemeClr val="accent1">
                  <a:gamma/>
                  <a:shade val="46275"/>
                  <a:invGamma/>
                </a:schemeClr>
              </a:gs>
            </a:gsLst>
            <a:lin ang="5400000" scaled="1"/>
          </a:gradFill>
          <a:ln w="9525">
            <a:noFill/>
            <a:miter lim="800000"/>
          </a:ln>
          <a:effectLst/>
        </p:spPr>
        <p:txBody>
          <a:bodyPr wrap="none" anchor="ctr"/>
          <a:lstStyle/>
          <a:p>
            <a:pPr defTabSz="914400" fontAlgn="base">
              <a:spcBef>
                <a:spcPct val="0"/>
              </a:spcBef>
              <a:spcAft>
                <a:spcPct val="0"/>
              </a:spcAft>
              <a:defRPr/>
            </a:pPr>
            <a:endParaRPr lang="en-US" sz="1200">
              <a:solidFill>
                <a:srgbClr val="000000"/>
              </a:solidFill>
              <a:latin typeface="Times New Roman" panose="02020603050405020304" pitchFamily="18" charset="0"/>
            </a:endParaRPr>
          </a:p>
        </p:txBody>
      </p:sp>
      <p:sp>
        <p:nvSpPr>
          <p:cNvPr id="23558" name="Rectangle 6"/>
          <p:cNvSpPr>
            <a:spLocks noChangeArrowheads="1"/>
          </p:cNvSpPr>
          <p:nvPr/>
        </p:nvSpPr>
        <p:spPr bwMode="auto">
          <a:xfrm>
            <a:off x="7670800" y="1839292"/>
            <a:ext cx="152400" cy="304800"/>
          </a:xfrm>
          <a:prstGeom prst="rect">
            <a:avLst/>
          </a:prstGeom>
          <a:gradFill rotWithShape="1">
            <a:gsLst>
              <a:gs pos="0">
                <a:srgbClr val="FFCCFF"/>
              </a:gs>
              <a:gs pos="100000">
                <a:srgbClr val="765E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pic>
        <p:nvPicPr>
          <p:cNvPr id="144391" name="Picture 7" descr="Wooden-Matches-Block-of-100-Fitzs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67176" y="251792"/>
            <a:ext cx="220345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2" name="Rectangle 8"/>
          <p:cNvSpPr>
            <a:spLocks noChangeArrowheads="1"/>
          </p:cNvSpPr>
          <p:nvPr/>
        </p:nvSpPr>
        <p:spPr bwMode="auto">
          <a:xfrm>
            <a:off x="4954588" y="-510208"/>
            <a:ext cx="1524000"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144393" name="Rectangle 9"/>
          <p:cNvSpPr>
            <a:spLocks noChangeArrowheads="1"/>
          </p:cNvSpPr>
          <p:nvPr/>
        </p:nvSpPr>
        <p:spPr bwMode="auto">
          <a:xfrm>
            <a:off x="3963988" y="-129208"/>
            <a:ext cx="12954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144394" name="Oval 10"/>
          <p:cNvSpPr>
            <a:spLocks noChangeArrowheads="1"/>
          </p:cNvSpPr>
          <p:nvPr/>
        </p:nvSpPr>
        <p:spPr bwMode="auto">
          <a:xfrm>
            <a:off x="4956176" y="1813892"/>
            <a:ext cx="593725" cy="338138"/>
          </a:xfrm>
          <a:prstGeom prst="ellipse">
            <a:avLst/>
          </a:prstGeom>
          <a:noFill/>
          <a:ln w="57150">
            <a:solidFill>
              <a:schemeClr val="bg2"/>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144396" name="Rectangle 12"/>
          <p:cNvSpPr>
            <a:spLocks noChangeArrowheads="1"/>
          </p:cNvSpPr>
          <p:nvPr/>
        </p:nvSpPr>
        <p:spPr bwMode="auto">
          <a:xfrm>
            <a:off x="5538788" y="1772617"/>
            <a:ext cx="2741612" cy="457200"/>
          </a:xfrm>
          <a:prstGeom prst="rect">
            <a:avLst/>
          </a:prstGeom>
          <a:gradFill rotWithShape="1">
            <a:gsLst>
              <a:gs pos="0">
                <a:schemeClr val="accent1"/>
              </a:gs>
              <a:gs pos="100000">
                <a:schemeClr val="accent1">
                  <a:gamma/>
                  <a:shade val="46275"/>
                  <a:invGamma/>
                </a:schemeClr>
              </a:gs>
            </a:gsLst>
            <a:lin ang="5400000" scaled="1"/>
          </a:gradFill>
          <a:ln w="9525">
            <a:noFill/>
            <a:miter lim="800000"/>
          </a:ln>
          <a:effectLst/>
        </p:spPr>
        <p:txBody>
          <a:bodyPr wrap="none" anchor="ctr"/>
          <a:lstStyle/>
          <a:p>
            <a:pPr defTabSz="914400" fontAlgn="base">
              <a:spcBef>
                <a:spcPct val="0"/>
              </a:spcBef>
              <a:spcAft>
                <a:spcPct val="0"/>
              </a:spcAft>
              <a:defRPr/>
            </a:pPr>
            <a:endParaRPr lang="en-US" sz="1200">
              <a:solidFill>
                <a:srgbClr val="000000"/>
              </a:solidFill>
              <a:latin typeface="Times New Roman" panose="02020603050405020304" pitchFamily="18" charset="0"/>
            </a:endParaRPr>
          </a:p>
        </p:txBody>
      </p:sp>
      <p:sp>
        <p:nvSpPr>
          <p:cNvPr id="23564" name="Oval 13"/>
          <p:cNvSpPr>
            <a:spLocks noChangeArrowheads="1"/>
          </p:cNvSpPr>
          <p:nvPr/>
        </p:nvSpPr>
        <p:spPr bwMode="auto">
          <a:xfrm>
            <a:off x="7988300" y="1915492"/>
            <a:ext cx="228600" cy="152400"/>
          </a:xfrm>
          <a:prstGeom prst="ellipse">
            <a:avLst/>
          </a:prstGeom>
          <a:noFill/>
          <a:ln w="38100">
            <a:solidFill>
              <a:schemeClr val="bg2"/>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23565" name="AutoShape 14" descr="Papyrus"/>
          <p:cNvSpPr>
            <a:spLocks noChangeArrowheads="1"/>
          </p:cNvSpPr>
          <p:nvPr/>
        </p:nvSpPr>
        <p:spPr bwMode="auto">
          <a:xfrm>
            <a:off x="8128000" y="1597992"/>
            <a:ext cx="2057400" cy="838200"/>
          </a:xfrm>
          <a:prstGeom prst="cube">
            <a:avLst>
              <a:gd name="adj" fmla="val 25000"/>
            </a:avLst>
          </a:prstGeom>
          <a:blipFill dpi="0" rotWithShape="1">
            <a:blip r:embed="rId2"/>
            <a:srcRect/>
            <a:tile tx="0" ty="0" sx="100000" sy="100000" flip="none" algn="tl"/>
          </a:blipFill>
          <a:ln w="9525">
            <a:solidFill>
              <a:schemeClr val="tx1"/>
            </a:solidFill>
            <a:miter lim="800000"/>
          </a:ln>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23566" name="AutoShape 15"/>
          <p:cNvSpPr>
            <a:spLocks noChangeArrowheads="1"/>
          </p:cNvSpPr>
          <p:nvPr/>
        </p:nvSpPr>
        <p:spPr bwMode="auto">
          <a:xfrm>
            <a:off x="8890000" y="785192"/>
            <a:ext cx="685800" cy="990600"/>
          </a:xfrm>
          <a:prstGeom prst="can">
            <a:avLst>
              <a:gd name="adj" fmla="val 36111"/>
            </a:avLst>
          </a:prstGeom>
          <a:solidFill>
            <a:schemeClr val="accent1"/>
          </a:solidFill>
          <a:ln w="9525">
            <a:solidFill>
              <a:schemeClr val="tx1"/>
            </a:solidFill>
            <a:round/>
          </a:ln>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23567" name="Oval 16"/>
          <p:cNvSpPr>
            <a:spLocks noChangeArrowheads="1"/>
          </p:cNvSpPr>
          <p:nvPr/>
        </p:nvSpPr>
        <p:spPr bwMode="auto">
          <a:xfrm>
            <a:off x="9156700" y="683592"/>
            <a:ext cx="152400" cy="228600"/>
          </a:xfrm>
          <a:prstGeom prst="ellipse">
            <a:avLst/>
          </a:prstGeom>
          <a:noFill/>
          <a:ln w="38100">
            <a:solidFill>
              <a:schemeClr val="bg2"/>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altLang="en-US">
              <a:solidFill>
                <a:srgbClr val="000000"/>
              </a:solidFill>
            </a:endParaRPr>
          </a:p>
        </p:txBody>
      </p:sp>
      <p:sp>
        <p:nvSpPr>
          <p:cNvPr id="23568" name="Line 17"/>
          <p:cNvSpPr>
            <a:spLocks noChangeShapeType="1"/>
          </p:cNvSpPr>
          <p:nvPr/>
        </p:nvSpPr>
        <p:spPr bwMode="auto">
          <a:xfrm>
            <a:off x="2209800" y="2461592"/>
            <a:ext cx="822960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200">
              <a:solidFill>
                <a:srgbClr val="000000"/>
              </a:solidFill>
              <a:latin typeface="Times New Roman" panose="02020603050405020304" pitchFamily="18" charset="0"/>
            </a:endParaRPr>
          </a:p>
        </p:txBody>
      </p:sp>
      <p:sp>
        <p:nvSpPr>
          <p:cNvPr id="144402" name="Line 18"/>
          <p:cNvSpPr>
            <a:spLocks noChangeShapeType="1"/>
          </p:cNvSpPr>
          <p:nvPr/>
        </p:nvSpPr>
        <p:spPr bwMode="auto">
          <a:xfrm flipH="1">
            <a:off x="7823200" y="2004392"/>
            <a:ext cx="1143000" cy="0"/>
          </a:xfrm>
          <a:prstGeom prst="line">
            <a:avLst/>
          </a:prstGeom>
          <a:noFill/>
          <a:ln w="57150">
            <a:solidFill>
              <a:srgbClr val="0000FF"/>
            </a:solidFill>
            <a:rou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200">
              <a:solidFill>
                <a:srgbClr val="000000"/>
              </a:solidFill>
              <a:latin typeface="Times New Roman" panose="02020603050405020304" pitchFamily="18" charset="0"/>
            </a:endParaRPr>
          </a:p>
        </p:txBody>
      </p:sp>
      <p:sp>
        <p:nvSpPr>
          <p:cNvPr id="144403" name="Line 19"/>
          <p:cNvSpPr>
            <a:spLocks noChangeShapeType="1"/>
          </p:cNvSpPr>
          <p:nvPr/>
        </p:nvSpPr>
        <p:spPr bwMode="auto">
          <a:xfrm rot="10800000" flipH="1">
            <a:off x="9042400" y="2455242"/>
            <a:ext cx="1143000" cy="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200">
              <a:solidFill>
                <a:srgbClr val="000000"/>
              </a:solidFill>
              <a:latin typeface="Times New Roman" panose="02020603050405020304" pitchFamily="18" charset="0"/>
            </a:endParaRPr>
          </a:p>
        </p:txBody>
      </p:sp>
      <p:sp>
        <p:nvSpPr>
          <p:cNvPr id="144404" name="Text Box 20"/>
          <p:cNvSpPr txBox="1">
            <a:spLocks noChangeArrowheads="1"/>
          </p:cNvSpPr>
          <p:nvPr/>
        </p:nvSpPr>
        <p:spPr bwMode="auto">
          <a:xfrm>
            <a:off x="7313821" y="1289303"/>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US" altLang="en-US" sz="2400" b="1" dirty="0" err="1">
                <a:solidFill>
                  <a:srgbClr val="000000"/>
                </a:solidFill>
                <a:latin typeface="#9Slide03 Arima Madurai Bold" panose="00000800000000000000" pitchFamily="2" charset="0"/>
                <a:cs typeface="#9Slide03 Arima Madurai Bold" panose="00000800000000000000" pitchFamily="2" charset="0"/>
              </a:rPr>
              <a:t>Lực</a:t>
            </a:r>
            <a:r>
              <a:rPr lang="en-US" altLang="en-US" sz="2400" b="1" dirty="0">
                <a:solidFill>
                  <a:srgbClr val="000000"/>
                </a:solidFill>
                <a:latin typeface="#9Slide03 Arima Madurai Bold" panose="00000800000000000000" pitchFamily="2" charset="0"/>
                <a:cs typeface="#9Slide03 Arima Madurai Bold" panose="00000800000000000000" pitchFamily="2" charset="0"/>
              </a:rPr>
              <a:t> </a:t>
            </a:r>
            <a:r>
              <a:rPr lang="en-US" altLang="en-US" sz="2400" b="1" dirty="0" err="1">
                <a:solidFill>
                  <a:srgbClr val="000000"/>
                </a:solidFill>
                <a:latin typeface="#9Slide03 Arima Madurai Bold" panose="00000800000000000000" pitchFamily="2" charset="0"/>
                <a:cs typeface="#9Slide03 Arima Madurai Bold" panose="00000800000000000000" pitchFamily="2" charset="0"/>
              </a:rPr>
              <a:t>kéo</a:t>
            </a:r>
            <a:r>
              <a:rPr lang="en-US" altLang="en-US" sz="2400" b="1" dirty="0">
                <a:solidFill>
                  <a:srgbClr val="000000"/>
                </a:solidFill>
                <a:latin typeface="#9Slide03 Arima Madurai Bold" panose="00000800000000000000" pitchFamily="2" charset="0"/>
                <a:cs typeface="#9Slide03 Arima Madurai Bold" panose="00000800000000000000" pitchFamily="2" charset="0"/>
              </a:rPr>
              <a:t> </a:t>
            </a:r>
            <a:endParaRPr lang="en-US" altLang="en-US" sz="2400" b="1" dirty="0">
              <a:solidFill>
                <a:srgbClr val="000000"/>
              </a:solidFill>
              <a:latin typeface="#9Slide03 Arima Madurai Bold" panose="00000800000000000000" pitchFamily="2" charset="0"/>
              <a:cs typeface="#9Slide03 Arima Madurai Bold" panose="00000800000000000000" pitchFamily="2" charset="0"/>
            </a:endParaRPr>
          </a:p>
        </p:txBody>
      </p:sp>
      <p:sp>
        <p:nvSpPr>
          <p:cNvPr id="144406" name="Text Box 22"/>
          <p:cNvSpPr txBox="1">
            <a:spLocks noChangeArrowheads="1"/>
          </p:cNvSpPr>
          <p:nvPr/>
        </p:nvSpPr>
        <p:spPr bwMode="auto">
          <a:xfrm>
            <a:off x="9156700" y="2588592"/>
            <a:ext cx="27570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US" altLang="en-US" sz="2400" b="1" dirty="0" err="1">
                <a:solidFill>
                  <a:srgbClr val="FF0000"/>
                </a:solidFill>
                <a:latin typeface="#9Slide03 Arima Madurai Bold" panose="00000800000000000000" pitchFamily="2" charset="0"/>
                <a:cs typeface="#9Slide03 Arima Madurai Bold" panose="00000800000000000000" pitchFamily="2" charset="0"/>
              </a:rPr>
              <a:t>Lực</a:t>
            </a:r>
            <a:r>
              <a:rPr lang="en-US" altLang="en-US" sz="2400" b="1" dirty="0">
                <a:solidFill>
                  <a:srgbClr val="FF0000"/>
                </a:solidFill>
                <a:latin typeface="#9Slide03 Arima Madurai Bold" panose="00000800000000000000" pitchFamily="2" charset="0"/>
                <a:cs typeface="#9Slide03 Arima Madurai Bold" panose="00000800000000000000" pitchFamily="2" charset="0"/>
              </a:rPr>
              <a:t> ma </a:t>
            </a:r>
            <a:r>
              <a:rPr lang="en-US" altLang="en-US" sz="2400" b="1" dirty="0" err="1">
                <a:solidFill>
                  <a:srgbClr val="FF0000"/>
                </a:solidFill>
                <a:latin typeface="#9Slide03 Arima Madurai Bold" panose="00000800000000000000" pitchFamily="2" charset="0"/>
                <a:cs typeface="#9Slide03 Arima Madurai Bold" panose="00000800000000000000" pitchFamily="2" charset="0"/>
              </a:rPr>
              <a:t>sát</a:t>
            </a:r>
            <a:r>
              <a:rPr lang="en-US" altLang="en-US" sz="2400" b="1" dirty="0">
                <a:solidFill>
                  <a:srgbClr val="FF0000"/>
                </a:solidFill>
                <a:latin typeface="#9Slide03 Arima Madurai Bold" panose="00000800000000000000" pitchFamily="2" charset="0"/>
                <a:cs typeface="#9Slide03 Arima Madurai Bold" panose="00000800000000000000" pitchFamily="2" charset="0"/>
              </a:rPr>
              <a:t> </a:t>
            </a:r>
            <a:r>
              <a:rPr lang="en-US" altLang="en-US" sz="2400" b="1" dirty="0" err="1">
                <a:solidFill>
                  <a:srgbClr val="FF0000"/>
                </a:solidFill>
                <a:latin typeface="#9Slide03 Arima Madurai Bold" panose="00000800000000000000" pitchFamily="2" charset="0"/>
                <a:cs typeface="#9Slide03 Arima Madurai Bold" panose="00000800000000000000" pitchFamily="2" charset="0"/>
              </a:rPr>
              <a:t>nghỉ</a:t>
            </a:r>
            <a:r>
              <a:rPr lang="en-US" altLang="en-US" sz="2400" b="1" dirty="0">
                <a:solidFill>
                  <a:srgbClr val="FF0000"/>
                </a:solidFill>
                <a:latin typeface="#9Slide03 Arima Madurai Bold" panose="00000800000000000000" pitchFamily="2" charset="0"/>
                <a:cs typeface="#9Slide03 Arima Madurai Bold" panose="00000800000000000000" pitchFamily="2" charset="0"/>
              </a:rPr>
              <a:t> </a:t>
            </a:r>
            <a:endParaRPr lang="en-US" altLang="en-US" sz="2400" b="1" baseline="-25000" dirty="0">
              <a:solidFill>
                <a:srgbClr val="FF0000"/>
              </a:solidFill>
              <a:latin typeface="#9Slide03 Arima Madurai Bold" panose="00000800000000000000" pitchFamily="2" charset="0"/>
              <a:cs typeface="#9Slide03 Arima Madurai Bold" panose="00000800000000000000" pitchFamily="2" charset="0"/>
            </a:endParaRPr>
          </a:p>
        </p:txBody>
      </p:sp>
      <p:sp>
        <p:nvSpPr>
          <p:cNvPr id="2" name="Rectangle: Rounded Corners 1"/>
          <p:cNvSpPr/>
          <p:nvPr/>
        </p:nvSpPr>
        <p:spPr>
          <a:xfrm>
            <a:off x="832489" y="3337892"/>
            <a:ext cx="10984222" cy="31639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fontAlgn="base">
              <a:spcBef>
                <a:spcPct val="0"/>
              </a:spcBef>
              <a:spcAft>
                <a:spcPct val="0"/>
              </a:spcAft>
              <a:defRPr/>
            </a:pPr>
            <a:r>
              <a:rPr lang="en-GB" sz="3200" b="1" dirty="0" err="1">
                <a:solidFill>
                  <a:srgbClr val="C00000"/>
                </a:solidFill>
                <a:latin typeface="Times New Roman" panose="02020603050405020304" pitchFamily="18" charset="0"/>
                <a:cs typeface="Times New Roman" panose="02020603050405020304" pitchFamily="18" charset="0"/>
              </a:rPr>
              <a:t>Bởi</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vì</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lực</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kéo</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cân</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bằng</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với</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lực</a:t>
            </a:r>
            <a:r>
              <a:rPr lang="en-GB" sz="3200" b="1" dirty="0">
                <a:solidFill>
                  <a:srgbClr val="C00000"/>
                </a:solidFill>
                <a:latin typeface="Times New Roman" panose="02020603050405020304" pitchFamily="18" charset="0"/>
                <a:cs typeface="Times New Roman" panose="02020603050405020304" pitchFamily="18" charset="0"/>
              </a:rPr>
              <a:t> ma </a:t>
            </a:r>
            <a:r>
              <a:rPr lang="en-GB" sz="3200" b="1" dirty="0" err="1">
                <a:solidFill>
                  <a:srgbClr val="C00000"/>
                </a:solidFill>
                <a:latin typeface="Times New Roman" panose="02020603050405020304" pitchFamily="18" charset="0"/>
                <a:cs typeface="Times New Roman" panose="02020603050405020304" pitchFamily="18" charset="0"/>
              </a:rPr>
              <a:t>sát</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mặt</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phẳng</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nằm</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ngang</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đã</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tác</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dụng</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vào</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khối</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gỗ</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để</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ngăn</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cản</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sự</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chuyển</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động</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của</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khối</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gỗ</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khiến</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khối</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gỗ</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nằm</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yên</a:t>
            </a:r>
            <a:r>
              <a:rPr lang="en-GB" sz="3200" b="1" dirty="0">
                <a:solidFill>
                  <a:srgbClr val="C00000"/>
                </a:solidFill>
                <a:latin typeface="Times New Roman" panose="02020603050405020304" pitchFamily="18" charset="0"/>
                <a:cs typeface="Times New Roman" panose="02020603050405020304" pitchFamily="18" charset="0"/>
              </a:rPr>
              <a:t>.</a:t>
            </a:r>
            <a:endParaRPr lang="en-GB" sz="3200" b="1" dirty="0">
              <a:solidFill>
                <a:srgbClr val="C00000"/>
              </a:solidFill>
              <a:latin typeface="Times New Roman" panose="02020603050405020304" pitchFamily="18" charset="0"/>
              <a:cs typeface="Times New Roman" panose="02020603050405020304" pitchFamily="18" charset="0"/>
            </a:endParaRPr>
          </a:p>
          <a:p>
            <a:pPr algn="ctr" defTabSz="609600" fontAlgn="base">
              <a:spcBef>
                <a:spcPct val="0"/>
              </a:spcBef>
              <a:spcAft>
                <a:spcPct val="0"/>
              </a:spcAft>
              <a:defRPr/>
            </a:pPr>
            <a:r>
              <a:rPr lang="en-US" sz="3200" b="1" dirty="0" err="1">
                <a:solidFill>
                  <a:srgbClr val="C00000"/>
                </a:solidFill>
                <a:latin typeface="Times New Roman" panose="02020603050405020304" pitchFamily="18" charset="0"/>
                <a:cs typeface="Times New Roman" panose="02020603050405020304" pitchFamily="18" charset="0"/>
              </a:rPr>
              <a:t>Lực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gọi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lực</a:t>
            </a:r>
            <a:r>
              <a:rPr lang="en-US" sz="3200" b="1" dirty="0">
                <a:solidFill>
                  <a:srgbClr val="C00000"/>
                </a:solidFill>
                <a:latin typeface="Times New Roman" panose="02020603050405020304" pitchFamily="18" charset="0"/>
                <a:cs typeface="Times New Roman" panose="02020603050405020304" pitchFamily="18" charset="0"/>
              </a:rPr>
              <a:t> ma </a:t>
            </a:r>
            <a:r>
              <a:rPr lang="en-US" sz="3200" b="1" dirty="0" err="1">
                <a:solidFill>
                  <a:srgbClr val="C00000"/>
                </a:solidFill>
                <a:latin typeface="Times New Roman" panose="02020603050405020304" pitchFamily="18" charset="0"/>
                <a:cs typeface="Times New Roman" panose="02020603050405020304" pitchFamily="18" charset="0"/>
              </a:rPr>
              <a:t>sát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nghỉ</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Số</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lực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lớn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lực</a:t>
            </a:r>
            <a:r>
              <a:rPr lang="en-US" sz="3200" b="1" dirty="0">
                <a:solidFill>
                  <a:srgbClr val="C00000"/>
                </a:solidFill>
                <a:latin typeface="Times New Roman" panose="02020603050405020304" pitchFamily="18" charset="0"/>
                <a:cs typeface="Times New Roman" panose="02020603050405020304" pitchFamily="18" charset="0"/>
              </a:rPr>
              <a:t> ma </a:t>
            </a:r>
            <a:r>
              <a:rPr lang="en-US" sz="3200" b="1" dirty="0" err="1">
                <a:solidFill>
                  <a:srgbClr val="C00000"/>
                </a:solidFill>
                <a:latin typeface="Times New Roman" panose="02020603050405020304" pitchFamily="18" charset="0"/>
                <a:cs typeface="Times New Roman" panose="02020603050405020304" pitchFamily="18" charset="0"/>
              </a:rPr>
              <a:t>sát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nghỉ</a:t>
            </a:r>
            <a:r>
              <a:rPr lang="en-US" sz="3200" b="1" dirty="0">
                <a:solidFill>
                  <a:srgbClr val="C00000"/>
                </a:solidFill>
                <a:latin typeface="Times New Roman" panose="02020603050405020304" pitchFamily="18" charset="0"/>
                <a:cs typeface="Times New Roman" panose="02020603050405020304" pitchFamily="18" charset="0"/>
              </a:rPr>
              <a:t> </a:t>
            </a:r>
            <a:endParaRPr lang="en-US" sz="16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8333 0 " pathEditMode="relative" ptsTypes="AA">
                                      <p:cBhvr>
                                        <p:cTn id="6" dur="2000" fill="hold"/>
                                        <p:tgtEl>
                                          <p:spTgt spid="14439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8333 0 " pathEditMode="relative" ptsTypes="AA">
                                      <p:cBhvr>
                                        <p:cTn id="8" dur="2000" fill="hold"/>
                                        <p:tgtEl>
                                          <p:spTgt spid="144392"/>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8333 0 " pathEditMode="relative" ptsTypes="AA">
                                      <p:cBhvr>
                                        <p:cTn id="10" dur="2000" fill="hold"/>
                                        <p:tgtEl>
                                          <p:spTgt spid="144393"/>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08333 0 " pathEditMode="relative" ptsTypes="AA">
                                      <p:cBhvr>
                                        <p:cTn id="12" dur="2000" fill="hold"/>
                                        <p:tgtEl>
                                          <p:spTgt spid="144391"/>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3.33333E-6 1.85185E-6 L -0.08334 1.85185E-6 " pathEditMode="relative" rAng="0" ptsTypes="AA">
                                      <p:cBhvr>
                                        <p:cTn id="14" dur="2000" fill="hold"/>
                                        <p:tgtEl>
                                          <p:spTgt spid="144396"/>
                                        </p:tgtEl>
                                        <p:attrNameLst>
                                          <p:attrName>ppt_x</p:attrName>
                                          <p:attrName>ppt_y</p:attrName>
                                        </p:attrNameLst>
                                      </p:cBhvr>
                                      <p:rCtr x="-4167" y="0"/>
                                    </p:animMotion>
                                  </p:childTnLst>
                                </p:cTn>
                              </p:par>
                            </p:childTnLst>
                          </p:cTn>
                        </p:par>
                        <p:par>
                          <p:cTn id="15" fill="hold">
                            <p:stCondLst>
                              <p:cond delay="2000"/>
                            </p:stCondLst>
                            <p:childTnLst>
                              <p:par>
                                <p:cTn id="16" presetID="3" presetClass="entr" presetSubtype="10" fill="hold" nodeType="afterEffect">
                                  <p:stCondLst>
                                    <p:cond delay="0"/>
                                  </p:stCondLst>
                                  <p:childTnLst>
                                    <p:set>
                                      <p:cBhvr>
                                        <p:cTn id="17" dur="1" fill="hold">
                                          <p:stCondLst>
                                            <p:cond delay="0"/>
                                          </p:stCondLst>
                                        </p:cTn>
                                        <p:tgtEl>
                                          <p:spTgt spid="144402"/>
                                        </p:tgtEl>
                                        <p:attrNameLst>
                                          <p:attrName>style.visibility</p:attrName>
                                        </p:attrNameLst>
                                      </p:cBhvr>
                                      <p:to>
                                        <p:strVal val="visible"/>
                                      </p:to>
                                    </p:set>
                                    <p:animEffect transition="in" filter="blinds(horizontal)">
                                      <p:cBhvr>
                                        <p:cTn id="18" dur="500"/>
                                        <p:tgtEl>
                                          <p:spTgt spid="1444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44404"/>
                                        </p:tgtEl>
                                        <p:attrNameLst>
                                          <p:attrName>style.visibility</p:attrName>
                                        </p:attrNameLst>
                                      </p:cBhvr>
                                      <p:to>
                                        <p:strVal val="visible"/>
                                      </p:to>
                                    </p:set>
                                    <p:animEffect transition="in" filter="blinds(horizontal)">
                                      <p:cBhvr>
                                        <p:cTn id="21" dur="500"/>
                                        <p:tgtEl>
                                          <p:spTgt spid="14440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44403"/>
                                        </p:tgtEl>
                                        <p:attrNameLst>
                                          <p:attrName>style.visibility</p:attrName>
                                        </p:attrNameLst>
                                      </p:cBhvr>
                                      <p:to>
                                        <p:strVal val="visible"/>
                                      </p:to>
                                    </p:set>
                                    <p:animEffect transition="in" filter="blinds(horizontal)">
                                      <p:cBhvr>
                                        <p:cTn id="31" dur="500"/>
                                        <p:tgtEl>
                                          <p:spTgt spid="14440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44406"/>
                                        </p:tgtEl>
                                        <p:attrNameLst>
                                          <p:attrName>style.visibility</p:attrName>
                                        </p:attrNameLst>
                                      </p:cBhvr>
                                      <p:to>
                                        <p:strVal val="visible"/>
                                      </p:to>
                                    </p:set>
                                    <p:animEffect transition="in" filter="blinds(horizontal)">
                                      <p:cBhvr>
                                        <p:cTn id="34" dur="500"/>
                                        <p:tgtEl>
                                          <p:spTgt spid="144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2" grpId="0" animBg="1"/>
      <p:bldP spid="144393" grpId="0" animBg="1"/>
      <p:bldP spid="144394" grpId="0" animBg="1"/>
      <p:bldP spid="144396" grpId="0" animBg="1"/>
      <p:bldP spid="144404" grpId="0"/>
      <p:bldP spid="144406"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93426"/>
            <a:ext cx="12192000" cy="7255924"/>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33904" y="5075052"/>
            <a:ext cx="1823195" cy="1582635"/>
          </a:xfrm>
          <a:prstGeom prst="rect">
            <a:avLst/>
          </a:prstGeom>
        </p:spPr>
      </p:pic>
      <p:sp>
        <p:nvSpPr>
          <p:cNvPr id="13" name="TextBox 12"/>
          <p:cNvSpPr txBox="1"/>
          <p:nvPr/>
        </p:nvSpPr>
        <p:spPr>
          <a:xfrm>
            <a:off x="1429555" y="1674674"/>
            <a:ext cx="10380372" cy="3170099"/>
          </a:xfrm>
          <a:prstGeom prst="rect">
            <a:avLst/>
          </a:prstGeom>
          <a:noFill/>
        </p:spPr>
        <p:txBody>
          <a:bodyPr wrap="square" rtlCol="0">
            <a:spAutoFit/>
          </a:bodyPr>
          <a:lstStyle/>
          <a:p>
            <a:r>
              <a:rPr lang="en-US" sz="4000" dirty="0" err="1">
                <a:solidFill>
                  <a:schemeClr val="accent6"/>
                </a:solidFill>
                <a:latin typeface="Times New Roman" panose="02020603050405020304" pitchFamily="18" charset="0"/>
                <a:cs typeface="Times New Roman" panose="02020603050405020304" pitchFamily="18" charset="0"/>
              </a:rPr>
              <a:t>Ghi</a:t>
            </a:r>
            <a:r>
              <a:rPr lang="en-US" sz="4000" dirty="0">
                <a:solidFill>
                  <a:schemeClr val="accent6"/>
                </a:solidFill>
                <a:latin typeface="Times New Roman" panose="02020603050405020304" pitchFamily="18" charset="0"/>
                <a:cs typeface="Times New Roman" panose="02020603050405020304" pitchFamily="18" charset="0"/>
              </a:rPr>
              <a:t> </a:t>
            </a:r>
            <a:r>
              <a:rPr lang="en-US" sz="4000" dirty="0" err="1">
                <a:solidFill>
                  <a:schemeClr val="accent6"/>
                </a:solidFill>
                <a:latin typeface="Times New Roman" panose="02020603050405020304" pitchFamily="18" charset="0"/>
                <a:cs typeface="Times New Roman" panose="02020603050405020304" pitchFamily="18" charset="0"/>
              </a:rPr>
              <a:t>nhớ</a:t>
            </a:r>
            <a:r>
              <a:rPr lang="en-US" sz="4000" dirty="0">
                <a:solidFill>
                  <a:schemeClr val="accent6"/>
                </a:solidFill>
                <a:latin typeface="Times New Roman" panose="02020603050405020304" pitchFamily="18" charset="0"/>
                <a:cs typeface="Times New Roman" panose="02020603050405020304" pitchFamily="18" charset="0"/>
              </a:rPr>
              <a:t>: </a:t>
            </a:r>
            <a:endParaRPr lang="en-US" sz="4000" dirty="0">
              <a:solidFill>
                <a:schemeClr val="accent6"/>
              </a:solidFill>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Lực</a:t>
            </a:r>
            <a:r>
              <a:rPr lang="vi-VN" sz="4000" b="1" dirty="0">
                <a:latin typeface="Times New Roman" panose="02020603050405020304" pitchFamily="18" charset="0"/>
                <a:cs typeface="Times New Roman" panose="02020603050405020304" pitchFamily="18" charset="0"/>
              </a:rPr>
              <a:t> ma </a:t>
            </a:r>
            <a:r>
              <a:rPr lang="vi-VN" sz="4000" b="1" dirty="0" err="1">
                <a:latin typeface="Times New Roman" panose="02020603050405020304" pitchFamily="18" charset="0"/>
                <a:cs typeface="Times New Roman" panose="02020603050405020304" pitchFamily="18" charset="0"/>
              </a:rPr>
              <a:t>sát</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nghỉ</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là</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lực</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giữ</a:t>
            </a:r>
            <a:r>
              <a:rPr lang="vi-VN" sz="4000" b="1" dirty="0">
                <a:latin typeface="Times New Roman" panose="02020603050405020304" pitchFamily="18" charset="0"/>
                <a:cs typeface="Times New Roman" panose="02020603050405020304" pitchFamily="18" charset="0"/>
              </a:rPr>
              <a:t> cho </a:t>
            </a:r>
            <a:r>
              <a:rPr lang="vi-VN" sz="4000" b="1" dirty="0" err="1">
                <a:latin typeface="Times New Roman" panose="02020603050405020304" pitchFamily="18" charset="0"/>
                <a:cs typeface="Times New Roman" panose="02020603050405020304" pitchFamily="18" charset="0"/>
              </a:rPr>
              <a:t>vật</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đứng</a:t>
            </a:r>
            <a:r>
              <a:rPr lang="vi-VN" sz="4000" b="1" dirty="0">
                <a:latin typeface="Times New Roman" panose="02020603050405020304" pitchFamily="18" charset="0"/>
                <a:cs typeface="Times New Roman" panose="02020603050405020304" pitchFamily="18" charset="0"/>
              </a:rPr>
              <a:t> yên ngay </a:t>
            </a:r>
            <a:r>
              <a:rPr lang="vi-VN" sz="4000" b="1" dirty="0" err="1">
                <a:latin typeface="Times New Roman" panose="02020603050405020304" pitchFamily="18" charset="0"/>
                <a:cs typeface="Times New Roman" panose="02020603050405020304" pitchFamily="18" charset="0"/>
              </a:rPr>
              <a:t>cả</a:t>
            </a:r>
            <a:r>
              <a:rPr lang="vi-VN" sz="4000" b="1" dirty="0">
                <a:latin typeface="Times New Roman" panose="02020603050405020304" pitchFamily="18" charset="0"/>
                <a:cs typeface="Times New Roman" panose="02020603050405020304" pitchFamily="18" charset="0"/>
              </a:rPr>
              <a:t> khi </a:t>
            </a:r>
            <a:r>
              <a:rPr lang="vi-VN" sz="4000" b="1" dirty="0" err="1">
                <a:latin typeface="Times New Roman" panose="02020603050405020304" pitchFamily="18" charset="0"/>
                <a:cs typeface="Times New Roman" panose="02020603050405020304" pitchFamily="18" charset="0"/>
              </a:rPr>
              <a:t>nó</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bị</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kéo</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hoặc</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đẩy</a:t>
            </a:r>
            <a:r>
              <a:rPr lang="vi-VN"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a:p>
            <a:pPr algn="just"/>
            <a:r>
              <a:rPr lang="vi-VN" sz="4000" b="1" dirty="0">
                <a:solidFill>
                  <a:srgbClr val="FF0000"/>
                </a:solidFill>
                <a:latin typeface="Times New Roman" panose="02020603050405020304" pitchFamily="18" charset="0"/>
                <a:cs typeface="Times New Roman" panose="02020603050405020304" pitchFamily="18" charset="0"/>
              </a:rPr>
              <a:t>Ví dụ: </a:t>
            </a:r>
            <a:r>
              <a:rPr lang="vi-VN" sz="4000" b="1" dirty="0">
                <a:latin typeface="Times New Roman" panose="02020603050405020304" pitchFamily="18" charset="0"/>
                <a:cs typeface="Times New Roman" panose="02020603050405020304" pitchFamily="18" charset="0"/>
              </a:rPr>
              <a:t>Con </a:t>
            </a:r>
            <a:r>
              <a:rPr lang="vi-VN" sz="4000" b="1" dirty="0" smtClean="0">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có thể</a:t>
            </a:r>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cầm</a:t>
            </a:r>
            <a:r>
              <a:rPr lang="vi-VN" sz="4000" b="1" dirty="0">
                <a:latin typeface="Times New Roman" panose="02020603050405020304" pitchFamily="18" charset="0"/>
                <a:cs typeface="Times New Roman" panose="02020603050405020304" pitchFamily="18" charset="0"/>
              </a:rPr>
              <a:t>, nắm được các vật </a:t>
            </a:r>
            <a:r>
              <a:rPr lang="vi-VN" sz="4000" b="1" dirty="0" smtClean="0">
                <a:latin typeface="Times New Roman" panose="02020603050405020304" pitchFamily="18" charset="0"/>
                <a:cs typeface="Times New Roman" panose="02020603050405020304" pitchFamily="18" charset="0"/>
              </a:rPr>
              <a:t>là </a:t>
            </a:r>
            <a:r>
              <a:rPr lang="vi-VN" sz="4000" b="1" dirty="0">
                <a:latin typeface="Times New Roman" panose="02020603050405020304" pitchFamily="18" charset="0"/>
                <a:cs typeface="Times New Roman" panose="02020603050405020304" pitchFamily="18" charset="0"/>
              </a:rPr>
              <a:t>nhờ có sự xuất hiện của lực ma sát nghỉ.</a:t>
            </a:r>
            <a:endParaRPr lang="vi-VN" sz="4000" b="1" dirty="0">
              <a:latin typeface="Times New Roman" panose="02020603050405020304" pitchFamily="18" charset="0"/>
              <a:cs typeface="Times New Roman" panose="02020603050405020304" pitchFamily="18" charset="0"/>
            </a:endParaRPr>
          </a:p>
        </p:txBody>
      </p:sp>
      <p:sp>
        <p:nvSpPr>
          <p:cNvPr id="5" name="TextBox 16"/>
          <p:cNvSpPr txBox="1"/>
          <p:nvPr/>
        </p:nvSpPr>
        <p:spPr>
          <a:xfrm>
            <a:off x="221903" y="426546"/>
            <a:ext cx="8739519" cy="718979"/>
          </a:xfrm>
          <a:prstGeom prst="rect">
            <a:avLst/>
          </a:prstGeom>
        </p:spPr>
        <p:txBody>
          <a:bodyPr lIns="0" tIns="0" rIns="0" bIns="0" rtlCol="0" anchor="t">
            <a:spAutoFit/>
          </a:bodyPr>
          <a:lstStyle/>
          <a:p>
            <a:pPr algn="ctr" defTabSz="609600">
              <a:lnSpc>
                <a:spcPts val="5600"/>
              </a:lnSpc>
              <a:spcBef>
                <a:spcPct val="0"/>
              </a:spcBef>
            </a:pPr>
            <a:r>
              <a:rPr lang="en-US" sz="6000" dirty="0">
                <a:solidFill>
                  <a:srgbClr val="FF0000"/>
                </a:solidFill>
                <a:latin typeface="Times New Roman" panose="02020603050405020304" pitchFamily="18" charset="0"/>
                <a:cs typeface="Times New Roman" panose="02020603050405020304" pitchFamily="18" charset="0"/>
              </a:rPr>
              <a:t>II. </a:t>
            </a:r>
            <a:r>
              <a:rPr lang="en-US" sz="6000" dirty="0" err="1">
                <a:solidFill>
                  <a:srgbClr val="FF0000"/>
                </a:solidFill>
                <a:latin typeface="Times New Roman" panose="02020603050405020304" pitchFamily="18" charset="0"/>
                <a:cs typeface="Times New Roman" panose="02020603050405020304" pitchFamily="18" charset="0"/>
              </a:rPr>
              <a:t>Lực</a:t>
            </a:r>
            <a:r>
              <a:rPr lang="en-US" sz="6000" dirty="0">
                <a:solidFill>
                  <a:srgbClr val="FF0000"/>
                </a:solidFill>
                <a:latin typeface="Times New Roman" panose="02020603050405020304" pitchFamily="18" charset="0"/>
                <a:cs typeface="Times New Roman" panose="02020603050405020304" pitchFamily="18" charset="0"/>
              </a:rPr>
              <a:t> ma </a:t>
            </a:r>
            <a:r>
              <a:rPr lang="en-US" sz="6000" dirty="0" err="1">
                <a:solidFill>
                  <a:srgbClr val="FF0000"/>
                </a:solidFill>
                <a:latin typeface="Times New Roman" panose="02020603050405020304" pitchFamily="18" charset="0"/>
                <a:cs typeface="Times New Roman" panose="02020603050405020304" pitchFamily="18" charset="0"/>
              </a:rPr>
              <a:t>sát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nghỉ</a:t>
            </a:r>
            <a:r>
              <a:rPr lang="en-US" sz="6000" dirty="0">
                <a:solidFill>
                  <a:srgbClr val="FF0000"/>
                </a:solidFill>
                <a:latin typeface="Times New Roman" panose="02020603050405020304" pitchFamily="18" charset="0"/>
                <a:cs typeface="Times New Roman" panose="02020603050405020304" pitchFamily="18" charset="0"/>
              </a:rPr>
              <a:t> </a:t>
            </a:r>
            <a:endParaRPr lang="en-US" sz="6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2" name="Text Box 6"/>
          <p:cNvSpPr txBox="1">
            <a:spLocks noChangeArrowheads="1"/>
          </p:cNvSpPr>
          <p:nvPr/>
        </p:nvSpPr>
        <p:spPr bwMode="auto">
          <a:xfrm>
            <a:off x="5105400" y="2590800"/>
            <a:ext cx="449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endParaRPr lang="en-US" altLang="en-US" sz="2800" b="1">
              <a:solidFill>
                <a:srgbClr val="000000"/>
              </a:solidFill>
              <a:latin typeface="VNI-Times" pitchFamily="2" charset="0"/>
            </a:endParaRPr>
          </a:p>
        </p:txBody>
      </p:sp>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20717" y="1219941"/>
            <a:ext cx="3763617" cy="3264938"/>
          </a:xfrm>
          <a:prstGeom prst="rect">
            <a:avLst/>
          </a:prstGeom>
        </p:spPr>
      </p:pic>
      <p:sp>
        <p:nvSpPr>
          <p:cNvPr id="17" name="TextBox 16"/>
          <p:cNvSpPr txBox="1"/>
          <p:nvPr/>
        </p:nvSpPr>
        <p:spPr>
          <a:xfrm>
            <a:off x="737419" y="4834367"/>
            <a:ext cx="11238271" cy="646331"/>
          </a:xfrm>
          <a:prstGeom prst="rect">
            <a:avLst/>
          </a:prstGeom>
          <a:noFill/>
        </p:spPr>
        <p:txBody>
          <a:bodyPr wrap="square" rtlCol="0">
            <a:spAutoFit/>
          </a:bodyPr>
          <a:lstStyle/>
          <a:p>
            <a:r>
              <a:rPr lang="vi-VN" sz="3600" b="1" dirty="0" err="1">
                <a:solidFill>
                  <a:srgbClr val="333333"/>
                </a:solidFill>
                <a:latin typeface="Times New Roman" panose="02020603050405020304" pitchFamily="18" charset="0"/>
                <a:cs typeface="Times New Roman" panose="02020603050405020304" pitchFamily="18" charset="0"/>
              </a:rPr>
              <a:t>Nhờ</a:t>
            </a:r>
            <a:r>
              <a:rPr lang="vi-VN" sz="3600" b="1" dirty="0">
                <a:solidFill>
                  <a:srgbClr val="333333"/>
                </a:solidFill>
                <a:latin typeface="Times New Roman" panose="02020603050405020304" pitchFamily="18" charset="0"/>
                <a:cs typeface="Times New Roman" panose="02020603050405020304" pitchFamily="18" charset="0"/>
              </a:rPr>
              <a:t> </a:t>
            </a:r>
            <a:r>
              <a:rPr lang="vi-VN" sz="3600" b="1" dirty="0" err="1">
                <a:solidFill>
                  <a:srgbClr val="333333"/>
                </a:solidFill>
                <a:latin typeface="Times New Roman" panose="02020603050405020304" pitchFamily="18" charset="0"/>
                <a:cs typeface="Times New Roman" panose="02020603050405020304" pitchFamily="18" charset="0"/>
              </a:rPr>
              <a:t>có</a:t>
            </a:r>
            <a:r>
              <a:rPr lang="vi-VN" sz="3600" b="1" dirty="0">
                <a:solidFill>
                  <a:srgbClr val="333333"/>
                </a:solidFill>
                <a:latin typeface="Times New Roman" panose="02020603050405020304" pitchFamily="18" charset="0"/>
                <a:cs typeface="Times New Roman" panose="02020603050405020304" pitchFamily="18" charset="0"/>
              </a:rPr>
              <a:t> ma </a:t>
            </a:r>
            <a:r>
              <a:rPr lang="vi-VN" sz="3600" b="1" dirty="0" err="1">
                <a:solidFill>
                  <a:srgbClr val="333333"/>
                </a:solidFill>
                <a:latin typeface="Times New Roman" panose="02020603050405020304" pitchFamily="18" charset="0"/>
                <a:cs typeface="Times New Roman" panose="02020603050405020304" pitchFamily="18" charset="0"/>
              </a:rPr>
              <a:t>sát</a:t>
            </a:r>
            <a:r>
              <a:rPr lang="vi-VN" sz="3600" b="1" dirty="0">
                <a:solidFill>
                  <a:srgbClr val="333333"/>
                </a:solidFill>
                <a:latin typeface="Times New Roman" panose="02020603050405020304" pitchFamily="18" charset="0"/>
                <a:cs typeface="Times New Roman" panose="02020603050405020304" pitchFamily="18" charset="0"/>
              </a:rPr>
              <a:t> </a:t>
            </a:r>
            <a:r>
              <a:rPr lang="vi-VN" sz="3600" b="1" dirty="0" err="1">
                <a:solidFill>
                  <a:srgbClr val="333333"/>
                </a:solidFill>
                <a:latin typeface="Times New Roman" panose="02020603050405020304" pitchFamily="18" charset="0"/>
                <a:cs typeface="Times New Roman" panose="02020603050405020304" pitchFamily="18" charset="0"/>
              </a:rPr>
              <a:t>nghỉ</a:t>
            </a:r>
            <a:r>
              <a:rPr lang="vi-VN" sz="3600" b="1" dirty="0">
                <a:solidFill>
                  <a:srgbClr val="333333"/>
                </a:solidFill>
                <a:latin typeface="Times New Roman" panose="02020603050405020304" pitchFamily="18" charset="0"/>
                <a:cs typeface="Times New Roman" panose="02020603050405020304" pitchFamily="18" charset="0"/>
              </a:rPr>
              <a:t>, ta </a:t>
            </a:r>
            <a:r>
              <a:rPr lang="vi-VN" sz="3600" b="1" dirty="0" err="1">
                <a:solidFill>
                  <a:srgbClr val="333333"/>
                </a:solidFill>
                <a:latin typeface="Times New Roman" panose="02020603050405020304" pitchFamily="18" charset="0"/>
                <a:cs typeface="Times New Roman" panose="02020603050405020304" pitchFamily="18" charset="0"/>
              </a:rPr>
              <a:t>mới</a:t>
            </a:r>
            <a:r>
              <a:rPr lang="vi-VN" sz="3600" b="1" dirty="0">
                <a:solidFill>
                  <a:srgbClr val="333333"/>
                </a:solidFill>
                <a:latin typeface="Times New Roman" panose="02020603050405020304" pitchFamily="18" charset="0"/>
                <a:cs typeface="Times New Roman" panose="02020603050405020304" pitchFamily="18" charset="0"/>
              </a:rPr>
              <a:t> </a:t>
            </a:r>
            <a:r>
              <a:rPr lang="vi-VN" sz="3600" b="1" dirty="0" err="1">
                <a:solidFill>
                  <a:srgbClr val="333333"/>
                </a:solidFill>
                <a:latin typeface="Times New Roman" panose="02020603050405020304" pitchFamily="18" charset="0"/>
                <a:cs typeface="Times New Roman" panose="02020603050405020304" pitchFamily="18" charset="0"/>
              </a:rPr>
              <a:t>có</a:t>
            </a:r>
            <a:r>
              <a:rPr lang="vi-VN" sz="3600" b="1" dirty="0">
                <a:solidFill>
                  <a:srgbClr val="333333"/>
                </a:solidFill>
                <a:latin typeface="Times New Roman" panose="02020603050405020304" pitchFamily="18" charset="0"/>
                <a:cs typeface="Times New Roman" panose="02020603050405020304" pitchFamily="18" charset="0"/>
              </a:rPr>
              <a:t> </a:t>
            </a:r>
            <a:r>
              <a:rPr lang="vi-VN" sz="3600" b="1" dirty="0" err="1">
                <a:solidFill>
                  <a:srgbClr val="333333"/>
                </a:solidFill>
                <a:latin typeface="Times New Roman" panose="02020603050405020304" pitchFamily="18" charset="0"/>
                <a:cs typeface="Times New Roman" panose="02020603050405020304" pitchFamily="18" charset="0"/>
              </a:rPr>
              <a:t>thể</a:t>
            </a:r>
            <a:r>
              <a:rPr lang="vi-VN" sz="3600" b="1" dirty="0">
                <a:solidFill>
                  <a:srgbClr val="333333"/>
                </a:solidFill>
                <a:latin typeface="Times New Roman" panose="02020603050405020304" pitchFamily="18" charset="0"/>
                <a:cs typeface="Times New Roman" panose="02020603050405020304" pitchFamily="18" charset="0"/>
              </a:rPr>
              <a:t> </a:t>
            </a:r>
            <a:r>
              <a:rPr lang="vi-VN" sz="3600" b="1" dirty="0" err="1">
                <a:solidFill>
                  <a:srgbClr val="333333"/>
                </a:solidFill>
                <a:latin typeface="Times New Roman" panose="02020603050405020304" pitchFamily="18" charset="0"/>
                <a:cs typeface="Times New Roman" panose="02020603050405020304" pitchFamily="18" charset="0"/>
              </a:rPr>
              <a:t>cầm</a:t>
            </a:r>
            <a:r>
              <a:rPr lang="vi-VN" sz="3600" b="1" dirty="0">
                <a:solidFill>
                  <a:srgbClr val="333333"/>
                </a:solidFill>
                <a:latin typeface="Times New Roman" panose="02020603050405020304" pitchFamily="18" charset="0"/>
                <a:cs typeface="Times New Roman" panose="02020603050405020304" pitchFamily="18" charset="0"/>
              </a:rPr>
              <a:t> </a:t>
            </a:r>
            <a:r>
              <a:rPr lang="vi-VN" sz="3600" b="1" dirty="0" err="1">
                <a:solidFill>
                  <a:srgbClr val="333333"/>
                </a:solidFill>
                <a:latin typeface="Times New Roman" panose="02020603050405020304" pitchFamily="18" charset="0"/>
                <a:cs typeface="Times New Roman" panose="02020603050405020304" pitchFamily="18" charset="0"/>
              </a:rPr>
              <a:t>nắm</a:t>
            </a:r>
            <a:r>
              <a:rPr lang="vi-VN" sz="3600" b="1" dirty="0">
                <a:solidFill>
                  <a:srgbClr val="333333"/>
                </a:solidFill>
                <a:latin typeface="Times New Roman" panose="02020603050405020304" pitchFamily="18" charset="0"/>
                <a:cs typeface="Times New Roman" panose="02020603050405020304" pitchFamily="18" charset="0"/>
              </a:rPr>
              <a:t> </a:t>
            </a:r>
            <a:r>
              <a:rPr lang="vi-VN" sz="3600" b="1" dirty="0" err="1">
                <a:solidFill>
                  <a:srgbClr val="333333"/>
                </a:solidFill>
                <a:latin typeface="Times New Roman" panose="02020603050405020304" pitchFamily="18" charset="0"/>
                <a:cs typeface="Times New Roman" panose="02020603050405020304" pitchFamily="18" charset="0"/>
              </a:rPr>
              <a:t>được</a:t>
            </a:r>
            <a:r>
              <a:rPr lang="vi-VN" sz="3600" b="1" dirty="0">
                <a:solidFill>
                  <a:srgbClr val="333333"/>
                </a:solidFill>
                <a:latin typeface="Times New Roman" panose="02020603050405020304" pitchFamily="18" charset="0"/>
                <a:cs typeface="Times New Roman" panose="02020603050405020304" pitchFamily="18" charset="0"/>
              </a:rPr>
              <a:t> </a:t>
            </a:r>
            <a:r>
              <a:rPr lang="vi-VN" sz="3600" b="1" dirty="0" err="1">
                <a:solidFill>
                  <a:srgbClr val="333333"/>
                </a:solidFill>
                <a:latin typeface="Times New Roman" panose="02020603050405020304" pitchFamily="18" charset="0"/>
                <a:cs typeface="Times New Roman" panose="02020603050405020304" pitchFamily="18" charset="0"/>
              </a:rPr>
              <a:t>các</a:t>
            </a:r>
            <a:r>
              <a:rPr lang="vi-VN" sz="3600" b="1" dirty="0">
                <a:solidFill>
                  <a:srgbClr val="333333"/>
                </a:solidFill>
                <a:latin typeface="Times New Roman" panose="02020603050405020304" pitchFamily="18" charset="0"/>
                <a:cs typeface="Times New Roman" panose="02020603050405020304" pitchFamily="18" charset="0"/>
              </a:rPr>
              <a:t> </a:t>
            </a:r>
            <a:r>
              <a:rPr lang="vi-VN" sz="3600" b="1" dirty="0" err="1">
                <a:solidFill>
                  <a:srgbClr val="333333"/>
                </a:solidFill>
                <a:latin typeface="Times New Roman" panose="02020603050405020304" pitchFamily="18" charset="0"/>
                <a:cs typeface="Times New Roman" panose="02020603050405020304" pitchFamily="18" charset="0"/>
              </a:rPr>
              <a:t>vật</a:t>
            </a:r>
            <a:endParaRPr lang="en-US" sz="36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547531" y="-502098"/>
            <a:ext cx="6644148" cy="44405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90968" y="303265"/>
            <a:ext cx="7131327" cy="5324724"/>
          </a:xfrm>
          <a:prstGeom prst="rect">
            <a:avLst/>
          </a:prstGeom>
        </p:spPr>
      </p:pic>
      <p:sp>
        <p:nvSpPr>
          <p:cNvPr id="3" name="Rectangle 2"/>
          <p:cNvSpPr/>
          <p:nvPr/>
        </p:nvSpPr>
        <p:spPr>
          <a:xfrm>
            <a:off x="1157081" y="5724796"/>
            <a:ext cx="9877838" cy="954107"/>
          </a:xfrm>
          <a:prstGeom prst="rect">
            <a:avLst/>
          </a:prstGeom>
        </p:spPr>
        <p:txBody>
          <a:bodyPr wrap="square">
            <a:spAutoFit/>
          </a:bodyPr>
          <a:lstStyle/>
          <a:p>
            <a:r>
              <a:rPr lang="vi-VN" sz="2800" dirty="0" err="1">
                <a:solidFill>
                  <a:srgbClr val="333333"/>
                </a:solidFill>
                <a:latin typeface="Times New Roman" panose="02020603050405020304" pitchFamily="18" charset="0"/>
                <a:cs typeface="Times New Roman" panose="02020603050405020304" pitchFamily="18" charset="0"/>
              </a:rPr>
              <a:t>Nhờ</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có</a:t>
            </a:r>
            <a:r>
              <a:rPr lang="vi-VN" sz="2800" dirty="0">
                <a:solidFill>
                  <a:srgbClr val="333333"/>
                </a:solidFill>
                <a:latin typeface="Times New Roman" panose="02020603050405020304" pitchFamily="18" charset="0"/>
                <a:cs typeface="Times New Roman" panose="02020603050405020304" pitchFamily="18" charset="0"/>
              </a:rPr>
              <a:t> ma </a:t>
            </a:r>
            <a:r>
              <a:rPr lang="vi-VN" sz="2800" dirty="0" err="1">
                <a:solidFill>
                  <a:srgbClr val="333333"/>
                </a:solidFill>
                <a:latin typeface="Times New Roman" panose="02020603050405020304" pitchFamily="18" charset="0"/>
                <a:cs typeface="Times New Roman" panose="02020603050405020304" pitchFamily="18" charset="0"/>
              </a:rPr>
              <a:t>sát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nghỉ</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mà</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người</a:t>
            </a:r>
            <a:r>
              <a:rPr lang="vi-VN" sz="2800" dirty="0">
                <a:solidFill>
                  <a:srgbClr val="333333"/>
                </a:solidFill>
                <a:latin typeface="Times New Roman" panose="02020603050405020304" pitchFamily="18" charset="0"/>
                <a:cs typeface="Times New Roman" panose="02020603050405020304" pitchFamily="18" charset="0"/>
              </a:rPr>
              <a:t> ta </a:t>
            </a:r>
            <a:r>
              <a:rPr lang="vi-VN" sz="2800" dirty="0" err="1">
                <a:solidFill>
                  <a:srgbClr val="333333"/>
                </a:solidFill>
                <a:latin typeface="Times New Roman" panose="02020603050405020304" pitchFamily="18" charset="0"/>
                <a:cs typeface="Times New Roman" panose="02020603050405020304" pitchFamily="18" charset="0"/>
              </a:rPr>
              <a:t>có</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thể</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dụng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hệ</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thống</a:t>
            </a:r>
            <a:r>
              <a:rPr lang="vi-VN" sz="2800" dirty="0">
                <a:solidFill>
                  <a:srgbClr val="333333"/>
                </a:solidFill>
                <a:latin typeface="Times New Roman" panose="02020603050405020304" pitchFamily="18" charset="0"/>
                <a:cs typeface="Times New Roman" panose="02020603050405020304" pitchFamily="18" charset="0"/>
              </a:rPr>
              <a:t> băng </a:t>
            </a:r>
            <a:r>
              <a:rPr lang="vi-VN" sz="2800" dirty="0" err="1">
                <a:solidFill>
                  <a:srgbClr val="333333"/>
                </a:solidFill>
                <a:latin typeface="Times New Roman" panose="02020603050405020304" pitchFamily="18" charset="0"/>
                <a:cs typeface="Times New Roman" panose="02020603050405020304" pitchFamily="18" charset="0"/>
              </a:rPr>
              <a:t>chuyền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để</a:t>
            </a:r>
            <a:r>
              <a:rPr lang="vi-VN" sz="2800" dirty="0">
                <a:solidFill>
                  <a:srgbClr val="333333"/>
                </a:solidFill>
                <a:latin typeface="Times New Roman" panose="02020603050405020304" pitchFamily="18" charset="0"/>
                <a:cs typeface="Times New Roman" panose="02020603050405020304" pitchFamily="18" charset="0"/>
              </a:rPr>
              <a:t> đưa </a:t>
            </a:r>
            <a:r>
              <a:rPr lang="vi-VN" sz="2800" dirty="0" err="1">
                <a:solidFill>
                  <a:srgbClr val="333333"/>
                </a:solidFill>
                <a:latin typeface="Times New Roman" panose="02020603050405020304" pitchFamily="18" charset="0"/>
                <a:cs typeface="Times New Roman" panose="02020603050405020304" pitchFamily="18" charset="0"/>
              </a:rPr>
              <a:t>vật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nơi </a:t>
            </a:r>
            <a:r>
              <a:rPr lang="vi-VN" sz="2800" dirty="0" err="1">
                <a:solidFill>
                  <a:srgbClr val="333333"/>
                </a:solidFill>
                <a:latin typeface="Times New Roman" panose="02020603050405020304" pitchFamily="18" charset="0"/>
                <a:cs typeface="Times New Roman" panose="02020603050405020304" pitchFamily="18" charset="0"/>
              </a:rPr>
              <a:t>này</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đến</a:t>
            </a:r>
            <a:r>
              <a:rPr lang="vi-VN" sz="2800" dirty="0">
                <a:solidFill>
                  <a:srgbClr val="333333"/>
                </a:solidFill>
                <a:latin typeface="Times New Roman" panose="02020603050405020304" pitchFamily="18" charset="0"/>
                <a:cs typeface="Times New Roman" panose="02020603050405020304" pitchFamily="18" charset="0"/>
              </a:rPr>
              <a:t> nơi </a:t>
            </a:r>
            <a:r>
              <a:rPr lang="vi-VN" sz="2800" dirty="0" err="1">
                <a:solidFill>
                  <a:srgbClr val="333333"/>
                </a:solidFill>
                <a:latin typeface="Times New Roman" panose="02020603050405020304" pitchFamily="18" charset="0"/>
                <a:cs typeface="Times New Roman" panose="02020603050405020304" pitchFamily="18" charset="0"/>
              </a:rPr>
              <a:t>khác</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hung ki nang can co de choi bong da gioi"/>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GB"/>
          </a:p>
        </p:txBody>
      </p:sp>
      <p:pic>
        <p:nvPicPr>
          <p:cNvPr id="3" name="Picture 2"/>
          <p:cNvPicPr>
            <a:picLocks noChangeAspect="1"/>
          </p:cNvPicPr>
          <p:nvPr/>
        </p:nvPicPr>
        <p:blipFill>
          <a:blip r:embed="rId1"/>
          <a:stretch>
            <a:fillRect/>
          </a:stretch>
        </p:blipFill>
        <p:spPr>
          <a:xfrm>
            <a:off x="847417" y="1336265"/>
            <a:ext cx="6457950" cy="4887554"/>
          </a:xfrm>
          <a:prstGeom prst="rect">
            <a:avLst/>
          </a:prstGeom>
        </p:spPr>
      </p:pic>
      <p:sp>
        <p:nvSpPr>
          <p:cNvPr id="4" name="TextBox 3"/>
          <p:cNvSpPr txBox="1"/>
          <p:nvPr/>
        </p:nvSpPr>
        <p:spPr>
          <a:xfrm>
            <a:off x="8158932" y="1336265"/>
            <a:ext cx="3185651" cy="2677656"/>
          </a:xfrm>
          <a:prstGeom prst="rect">
            <a:avLst/>
          </a:prstGeom>
          <a:noFill/>
        </p:spPr>
        <p:txBody>
          <a:bodyPr wrap="square" rtlCol="0">
            <a:spAutoFit/>
          </a:bodyPr>
          <a:lstStyle/>
          <a:p>
            <a:r>
              <a:rPr lang="en-US" sz="2400" b="1" dirty="0" err="1">
                <a:solidFill>
                  <a:schemeClr val="accent6"/>
                </a:solidFill>
                <a:latin typeface="Times New Roman" panose="02020603050405020304" pitchFamily="18" charset="0"/>
                <a:cs typeface="Times New Roman" panose="02020603050405020304" pitchFamily="18" charset="0"/>
              </a:rPr>
              <a:t>Cầu</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thủ</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đá</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quả</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bóng</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lăn</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được</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một</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đoạn</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quả</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bóng</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chuyển</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động</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chậm</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dần</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và</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dừng</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lại</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Lực</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nào</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tác</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dụng</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lên</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quả</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bóng</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làm</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cho</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quả</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bóng</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dừng</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lại</a:t>
            </a:r>
            <a:r>
              <a:rPr lang="en-US" sz="2400" b="1" dirty="0">
                <a:solidFill>
                  <a:schemeClr val="accent6"/>
                </a:solidFill>
                <a:latin typeface="Times New Roman" panose="02020603050405020304" pitchFamily="18" charset="0"/>
                <a:cs typeface="Times New Roman" panose="02020603050405020304" pitchFamily="18" charset="0"/>
              </a:rPr>
              <a:t>?</a:t>
            </a:r>
            <a:endParaRPr lang="en-GB" sz="2400" b="1" dirty="0">
              <a:solidFill>
                <a:schemeClr val="accent6"/>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345096" y="457200"/>
            <a:ext cx="3886200" cy="1139825"/>
          </a:xfrm>
        </p:spPr>
        <p:txBody>
          <a:bodyPr/>
          <a:lstStyle/>
          <a:p>
            <a:pPr eaLnBrk="1" hangingPunct="1"/>
            <a:r>
              <a:rPr lang="en-US" altLang="en-US" sz="3800" dirty="0" err="1">
                <a:solidFill>
                  <a:srgbClr val="0000FF"/>
                </a:solidFill>
                <a:latin typeface="Times New Roman" panose="02020603050405020304" pitchFamily="18" charset="0"/>
                <a:cs typeface="Times New Roman" panose="02020603050405020304" pitchFamily="18" charset="0"/>
              </a:rPr>
              <a:t>Trục</a:t>
            </a:r>
            <a:r>
              <a:rPr lang="en-US" altLang="en-US" sz="3800" dirty="0">
                <a:solidFill>
                  <a:srgbClr val="0000FF"/>
                </a:solidFill>
                <a:latin typeface="Times New Roman" panose="02020603050405020304" pitchFamily="18" charset="0"/>
                <a:cs typeface="Times New Roman" panose="02020603050405020304" pitchFamily="18" charset="0"/>
              </a:rPr>
              <a:t> </a:t>
            </a:r>
            <a:r>
              <a:rPr lang="en-US" altLang="en-US" sz="3800" dirty="0" err="1">
                <a:solidFill>
                  <a:srgbClr val="0000FF"/>
                </a:solidFill>
                <a:latin typeface="Times New Roman" panose="02020603050405020304" pitchFamily="18" charset="0"/>
                <a:cs typeface="Times New Roman" panose="02020603050405020304" pitchFamily="18" charset="0"/>
              </a:rPr>
              <a:t>bánh</a:t>
            </a:r>
            <a:r>
              <a:rPr lang="en-US" altLang="en-US" sz="3800" dirty="0">
                <a:solidFill>
                  <a:srgbClr val="0000FF"/>
                </a:solidFill>
                <a:latin typeface="Times New Roman" panose="02020603050405020304" pitchFamily="18" charset="0"/>
                <a:cs typeface="Times New Roman" panose="02020603050405020304" pitchFamily="18" charset="0"/>
              </a:rPr>
              <a:t> </a:t>
            </a:r>
            <a:r>
              <a:rPr lang="en-US" altLang="en-US" sz="3800" dirty="0" err="1">
                <a:solidFill>
                  <a:srgbClr val="0000FF"/>
                </a:solidFill>
                <a:latin typeface="Times New Roman" panose="02020603050405020304" pitchFamily="18" charset="0"/>
                <a:cs typeface="Times New Roman" panose="02020603050405020304" pitchFamily="18" charset="0"/>
              </a:rPr>
              <a:t>xe</a:t>
            </a:r>
            <a:r>
              <a:rPr lang="en-US" altLang="en-US" sz="3800" dirty="0">
                <a:solidFill>
                  <a:srgbClr val="0000FF"/>
                </a:solidFill>
                <a:latin typeface="Times New Roman" panose="02020603050405020304" pitchFamily="18" charset="0"/>
                <a:cs typeface="Times New Roman" panose="02020603050405020304" pitchFamily="18" charset="0"/>
              </a:rPr>
              <a:t> </a:t>
            </a:r>
            <a:r>
              <a:rPr lang="en-US" altLang="en-US" sz="3800" dirty="0" err="1">
                <a:solidFill>
                  <a:srgbClr val="0000FF"/>
                </a:solidFill>
                <a:latin typeface="Times New Roman" panose="02020603050405020304" pitchFamily="18" charset="0"/>
                <a:cs typeface="Times New Roman" panose="02020603050405020304" pitchFamily="18" charset="0"/>
              </a:rPr>
              <a:t>bò</a:t>
            </a:r>
            <a:endParaRPr lang="en-US" altLang="en-US" sz="3800" dirty="0">
              <a:solidFill>
                <a:srgbClr val="0000FF"/>
              </a:solidFill>
              <a:latin typeface="Times New Roman" panose="02020603050405020304" pitchFamily="18" charset="0"/>
              <a:cs typeface="Times New Roman" panose="02020603050405020304" pitchFamily="18" charset="0"/>
            </a:endParaRPr>
          </a:p>
        </p:txBody>
      </p:sp>
      <p:pic>
        <p:nvPicPr>
          <p:cNvPr id="137219" name="Picture 3" descr="DSC0076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3596" y="1665289"/>
            <a:ext cx="5029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4" descr="mv1kk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17639"/>
            <a:ext cx="46863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 Box 5"/>
          <p:cNvSpPr txBox="1">
            <a:spLocks noChangeArrowheads="1"/>
          </p:cNvSpPr>
          <p:nvPr/>
        </p:nvSpPr>
        <p:spPr bwMode="auto">
          <a:xfrm>
            <a:off x="6172200" y="457200"/>
            <a:ext cx="426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US" altLang="en-US" sz="4000">
                <a:solidFill>
                  <a:srgbClr val="0000FF"/>
                </a:solidFill>
                <a:cs typeface="Times New Roman" panose="02020603050405020304" pitchFamily="18" charset="0"/>
              </a:rPr>
              <a:t>Trục bánh xe đạp</a:t>
            </a:r>
            <a:endParaRPr lang="en-US" altLang="en-US" sz="4000">
              <a:solidFill>
                <a:srgbClr val="0000FF"/>
              </a:solidFill>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Effect transition="in" filter="wedge">
                                      <p:cBhvr>
                                        <p:cTn id="7" dur="500"/>
                                        <p:tgtEl>
                                          <p:spTgt spid="137218"/>
                                        </p:tgtEl>
                                      </p:cBhvr>
                                    </p:animEffect>
                                  </p:childTnLst>
                                </p:cTn>
                              </p:par>
                              <p:par>
                                <p:cTn id="8" presetID="29" presetClass="entr" presetSubtype="0" fill="hold" nodeType="withEffect">
                                  <p:stCondLst>
                                    <p:cond delay="0"/>
                                  </p:stCondLst>
                                  <p:childTnLst>
                                    <p:set>
                                      <p:cBhvr>
                                        <p:cTn id="9" dur="1" fill="hold">
                                          <p:stCondLst>
                                            <p:cond delay="0"/>
                                          </p:stCondLst>
                                        </p:cTn>
                                        <p:tgtEl>
                                          <p:spTgt spid="137219"/>
                                        </p:tgtEl>
                                        <p:attrNameLst>
                                          <p:attrName>style.visibility</p:attrName>
                                        </p:attrNameLst>
                                      </p:cBhvr>
                                      <p:to>
                                        <p:strVal val="visible"/>
                                      </p:to>
                                    </p:set>
                                    <p:anim calcmode="lin" valueType="num">
                                      <p:cBhvr>
                                        <p:cTn id="10" dur="500" fill="hold"/>
                                        <p:tgtEl>
                                          <p:spTgt spid="137219"/>
                                        </p:tgtEl>
                                        <p:attrNameLst>
                                          <p:attrName>ppt_x</p:attrName>
                                        </p:attrNameLst>
                                      </p:cBhvr>
                                      <p:tavLst>
                                        <p:tav tm="0">
                                          <p:val>
                                            <p:strVal val="#ppt_x-.2"/>
                                          </p:val>
                                        </p:tav>
                                        <p:tav tm="100000">
                                          <p:val>
                                            <p:strVal val="#ppt_x"/>
                                          </p:val>
                                        </p:tav>
                                      </p:tavLst>
                                    </p:anim>
                                    <p:anim calcmode="lin" valueType="num">
                                      <p:cBhvr>
                                        <p:cTn id="11" dur="500" fill="hold"/>
                                        <p:tgtEl>
                                          <p:spTgt spid="137219"/>
                                        </p:tgtEl>
                                        <p:attrNameLst>
                                          <p:attrName>ppt_y</p:attrName>
                                        </p:attrNameLst>
                                      </p:cBhvr>
                                      <p:tavLst>
                                        <p:tav tm="0">
                                          <p:val>
                                            <p:strVal val="#ppt_y"/>
                                          </p:val>
                                        </p:tav>
                                        <p:tav tm="100000">
                                          <p:val>
                                            <p:strVal val="#ppt_y"/>
                                          </p:val>
                                        </p:tav>
                                      </p:tavLst>
                                    </p:anim>
                                    <p:animEffect transition="in" filter="wipe(right)" prLst="gradientSize: 0.1">
                                      <p:cBhvr>
                                        <p:cTn id="12" dur="500"/>
                                        <p:tgtEl>
                                          <p:spTgt spid="137219"/>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37221"/>
                                        </p:tgtEl>
                                        <p:attrNameLst>
                                          <p:attrName>style.visibility</p:attrName>
                                        </p:attrNameLst>
                                      </p:cBhvr>
                                      <p:to>
                                        <p:strVal val="visible"/>
                                      </p:to>
                                    </p:set>
                                    <p:anim calcmode="lin" valueType="num">
                                      <p:cBhvr>
                                        <p:cTn id="17" dur="500" fill="hold"/>
                                        <p:tgtEl>
                                          <p:spTgt spid="137221"/>
                                        </p:tgtEl>
                                        <p:attrNameLst>
                                          <p:attrName>ppt_x</p:attrName>
                                        </p:attrNameLst>
                                      </p:cBhvr>
                                      <p:tavLst>
                                        <p:tav tm="0">
                                          <p:val>
                                            <p:strVal val="#ppt_x-.2"/>
                                          </p:val>
                                        </p:tav>
                                        <p:tav tm="100000">
                                          <p:val>
                                            <p:strVal val="#ppt_x"/>
                                          </p:val>
                                        </p:tav>
                                      </p:tavLst>
                                    </p:anim>
                                    <p:anim calcmode="lin" valueType="num">
                                      <p:cBhvr>
                                        <p:cTn id="18" dur="500" fill="hold"/>
                                        <p:tgtEl>
                                          <p:spTgt spid="137221"/>
                                        </p:tgtEl>
                                        <p:attrNameLst>
                                          <p:attrName>ppt_y</p:attrName>
                                        </p:attrNameLst>
                                      </p:cBhvr>
                                      <p:tavLst>
                                        <p:tav tm="0">
                                          <p:val>
                                            <p:strVal val="#ppt_y"/>
                                          </p:val>
                                        </p:tav>
                                        <p:tav tm="100000">
                                          <p:val>
                                            <p:strVal val="#ppt_y"/>
                                          </p:val>
                                        </p:tav>
                                      </p:tavLst>
                                    </p:anim>
                                    <p:animEffect transition="in" filter="wipe(right)" prLst="gradientSize: 0.1">
                                      <p:cBhvr>
                                        <p:cTn id="19" dur="500"/>
                                        <p:tgtEl>
                                          <p:spTgt spid="137221"/>
                                        </p:tgtEl>
                                      </p:cBhvr>
                                    </p:animEffect>
                                  </p:childTnLst>
                                </p:cTn>
                              </p:par>
                              <p:par>
                                <p:cTn id="20" presetID="29" presetClass="entr" presetSubtype="0" fill="hold" nodeType="withEffect">
                                  <p:stCondLst>
                                    <p:cond delay="0"/>
                                  </p:stCondLst>
                                  <p:childTnLst>
                                    <p:set>
                                      <p:cBhvr>
                                        <p:cTn id="21" dur="1" fill="hold">
                                          <p:stCondLst>
                                            <p:cond delay="0"/>
                                          </p:stCondLst>
                                        </p:cTn>
                                        <p:tgtEl>
                                          <p:spTgt spid="137220"/>
                                        </p:tgtEl>
                                        <p:attrNameLst>
                                          <p:attrName>style.visibility</p:attrName>
                                        </p:attrNameLst>
                                      </p:cBhvr>
                                      <p:to>
                                        <p:strVal val="visible"/>
                                      </p:to>
                                    </p:set>
                                    <p:anim calcmode="lin" valueType="num">
                                      <p:cBhvr>
                                        <p:cTn id="22" dur="1000" fill="hold"/>
                                        <p:tgtEl>
                                          <p:spTgt spid="137220"/>
                                        </p:tgtEl>
                                        <p:attrNameLst>
                                          <p:attrName>ppt_x</p:attrName>
                                        </p:attrNameLst>
                                      </p:cBhvr>
                                      <p:tavLst>
                                        <p:tav tm="0">
                                          <p:val>
                                            <p:strVal val="#ppt_x-.2"/>
                                          </p:val>
                                        </p:tav>
                                        <p:tav tm="100000">
                                          <p:val>
                                            <p:strVal val="#ppt_x"/>
                                          </p:val>
                                        </p:tav>
                                      </p:tavLst>
                                    </p:anim>
                                    <p:anim calcmode="lin" valueType="num">
                                      <p:cBhvr>
                                        <p:cTn id="23" dur="1000" fill="hold"/>
                                        <p:tgtEl>
                                          <p:spTgt spid="13722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3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p:bldP spid="1372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19999"/>
            <a:extLst>
              <a:ext uri="{28A0092B-C50C-407E-A947-70E740481C1C}">
                <a14:useLocalDpi xmlns:a14="http://schemas.microsoft.com/office/drawing/2010/main" val="0"/>
              </a:ext>
              <a:ext uri="{96DAC541-7B7A-43D3-8B79-37D633B846F1}">
                <asvg:svgBlip xmlns:asvg="http://schemas.microsoft.com/office/drawing/2016/SVG/main" r:embed="rId2"/>
              </a:ext>
            </a:extLst>
          </a:blip>
          <a:srcRect b="43786"/>
          <a:stretch>
            <a:fillRect/>
          </a:stretch>
        </p:blipFill>
        <p:spPr>
          <a:xfrm>
            <a:off x="0" y="4405"/>
            <a:ext cx="12192000" cy="685359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7473">
            <a:off x="10748470" y="3475442"/>
            <a:ext cx="734289" cy="719603"/>
          </a:xfrm>
          <a:prstGeom prst="rect">
            <a:avLst/>
          </a:prstGeom>
        </p:spPr>
      </p:pic>
      <p:sp>
        <p:nvSpPr>
          <p:cNvPr id="5" name="TextBox 5"/>
          <p:cNvSpPr txBox="1"/>
          <p:nvPr/>
        </p:nvSpPr>
        <p:spPr>
          <a:xfrm>
            <a:off x="1320948" y="2221104"/>
            <a:ext cx="10159998" cy="2120389"/>
          </a:xfrm>
          <a:prstGeom prst="rect">
            <a:avLst/>
          </a:prstGeom>
        </p:spPr>
        <p:txBody>
          <a:bodyPr wrap="square" lIns="0" tIns="0" rIns="0" bIns="0" rtlCol="0" anchor="t">
            <a:spAutoFit/>
          </a:bodyPr>
          <a:lstStyle/>
          <a:p>
            <a:pPr marL="0" marR="0" lvl="0" indent="0" algn="ctr" defTabSz="609600" rtl="0" eaLnBrk="1" fontAlgn="auto" latinLnBrk="0" hangingPunct="1">
              <a:lnSpc>
                <a:spcPts val="8000"/>
              </a:lnSpc>
              <a:spcBef>
                <a:spcPct val="0"/>
              </a:spcBef>
              <a:spcAft>
                <a:spcPts val="0"/>
              </a:spcAft>
              <a:buClrTx/>
              <a:buSzTx/>
              <a:buFontTx/>
              <a:buNone/>
              <a:defRPr/>
            </a:pPr>
            <a:r>
              <a:rPr kumimoji="0" lang="en-US" sz="9600" b="0" i="0" u="none" strike="noStrike" kern="1200" cap="none" spc="0" normalizeH="0" baseline="0" noProof="0" dirty="0" err="1">
                <a:ln>
                  <a:noFill/>
                </a:ln>
                <a:solidFill>
                  <a:srgbClr val="272626"/>
                </a:solidFill>
                <a:effectLst/>
                <a:uLnTx/>
                <a:uFillTx/>
                <a:latin typeface="#9Slide05 Filmotype Honey" panose="02000000000000000000" pitchFamily="2" charset="0"/>
                <a:ea typeface="+mn-ea"/>
                <a:cs typeface="+mn-cs"/>
              </a:rPr>
              <a:t>Em</a:t>
            </a:r>
            <a:r>
              <a:rPr kumimoji="0" lang="en-US" sz="9600" b="0" i="0" u="none" strike="noStrike" kern="1200" cap="none" spc="0" normalizeH="0" noProof="0" dirty="0">
                <a:ln>
                  <a:noFill/>
                </a:ln>
                <a:solidFill>
                  <a:srgbClr val="272626"/>
                </a:solidFill>
                <a:effectLst/>
                <a:uLnTx/>
                <a:uFillTx/>
                <a:latin typeface="#9Slide05 Filmotype Honey" panose="02000000000000000000" pitchFamily="2" charset="0"/>
                <a:ea typeface="+mn-ea"/>
                <a:cs typeface="+mn-cs"/>
              </a:rPr>
              <a:t> </a:t>
            </a:r>
            <a:r>
              <a:rPr kumimoji="0" lang="en-US" sz="9600" b="0" i="0" u="none" strike="noStrike" kern="1200" cap="none" spc="0" normalizeH="0" noProof="0" dirty="0" err="1">
                <a:ln>
                  <a:noFill/>
                </a:ln>
                <a:solidFill>
                  <a:srgbClr val="272626"/>
                </a:solidFill>
                <a:effectLst/>
                <a:uLnTx/>
                <a:uFillTx/>
                <a:latin typeface="#9Slide05 Filmotype Honey" panose="02000000000000000000" pitchFamily="2" charset="0"/>
                <a:ea typeface="+mn-ea"/>
                <a:cs typeface="+mn-cs"/>
              </a:rPr>
              <a:t>có</a:t>
            </a:r>
            <a:r>
              <a:rPr kumimoji="0" lang="en-US" sz="9600" b="0" i="0" u="none" strike="noStrike" kern="1200" cap="none" spc="0" normalizeH="0" noProof="0" dirty="0">
                <a:ln>
                  <a:noFill/>
                </a:ln>
                <a:solidFill>
                  <a:srgbClr val="272626"/>
                </a:solidFill>
                <a:effectLst/>
                <a:uLnTx/>
                <a:uFillTx/>
                <a:latin typeface="#9Slide05 Filmotype Honey" panose="02000000000000000000" pitchFamily="2" charset="0"/>
                <a:ea typeface="+mn-ea"/>
                <a:cs typeface="+mn-cs"/>
              </a:rPr>
              <a:t> </a:t>
            </a:r>
            <a:r>
              <a:rPr kumimoji="0" lang="en-US" sz="9600" b="0" i="0" u="none" strike="noStrike" kern="1200" cap="none" spc="0" normalizeH="0" noProof="0" dirty="0" err="1">
                <a:ln>
                  <a:noFill/>
                </a:ln>
                <a:solidFill>
                  <a:srgbClr val="272626"/>
                </a:solidFill>
                <a:effectLst/>
                <a:uLnTx/>
                <a:uFillTx/>
                <a:latin typeface="#9Slide05 Filmotype Honey" panose="02000000000000000000" pitchFamily="2" charset="0"/>
                <a:ea typeface="+mn-ea"/>
                <a:cs typeface="+mn-cs"/>
              </a:rPr>
              <a:t>biết</a:t>
            </a:r>
            <a:r>
              <a:rPr kumimoji="0" lang="en-US" sz="9600" b="0" i="0" u="none" strike="noStrike" kern="1200" cap="none" spc="0" normalizeH="0" noProof="0" dirty="0">
                <a:ln>
                  <a:noFill/>
                </a:ln>
                <a:solidFill>
                  <a:srgbClr val="272626"/>
                </a:solidFill>
                <a:effectLst/>
                <a:uLnTx/>
                <a:uFillTx/>
                <a:latin typeface="#9Slide05 Filmotype Honey" panose="02000000000000000000" pitchFamily="2" charset="0"/>
                <a:ea typeface="+mn-ea"/>
                <a:cs typeface="+mn-cs"/>
              </a:rPr>
              <a:t>: </a:t>
            </a:r>
            <a:endParaRPr kumimoji="0" lang="en-US" sz="9600" b="0" i="0" u="none" strike="noStrike" kern="1200" cap="none" spc="0" normalizeH="0" noProof="0" dirty="0">
              <a:ln>
                <a:noFill/>
              </a:ln>
              <a:solidFill>
                <a:srgbClr val="272626"/>
              </a:solidFill>
              <a:effectLst/>
              <a:uLnTx/>
              <a:uFillTx/>
              <a:latin typeface="#9Slide05 Filmotype Honey" panose="02000000000000000000" pitchFamily="2" charset="0"/>
              <a:ea typeface="+mn-ea"/>
              <a:cs typeface="+mn-cs"/>
            </a:endParaRPr>
          </a:p>
          <a:p>
            <a:pPr marL="0" marR="0" lvl="0" indent="0" algn="ctr" defTabSz="609600" rtl="0" eaLnBrk="1" fontAlgn="auto" latinLnBrk="0" hangingPunct="1">
              <a:lnSpc>
                <a:spcPts val="8000"/>
              </a:lnSpc>
              <a:spcBef>
                <a:spcPct val="0"/>
              </a:spcBef>
              <a:spcAft>
                <a:spcPts val="0"/>
              </a:spcAft>
              <a:buClrTx/>
              <a:buSzTx/>
              <a:buFontTx/>
              <a:buNone/>
              <a:defRPr/>
            </a:pPr>
            <a:r>
              <a:rPr kumimoji="0" lang="en-US" sz="9600" b="0" i="0" u="none" strike="noStrike" kern="1200" cap="none" spc="0" normalizeH="0" baseline="0" noProof="0" dirty="0" err="1">
                <a:ln>
                  <a:noFill/>
                </a:ln>
                <a:solidFill>
                  <a:srgbClr val="272626"/>
                </a:solidFill>
                <a:effectLst/>
                <a:uLnTx/>
                <a:uFillTx/>
                <a:latin typeface="#9Slide05 Filmotype Honey" panose="02000000000000000000" pitchFamily="2" charset="0"/>
                <a:ea typeface="+mn-ea"/>
                <a:cs typeface="+mn-cs"/>
              </a:rPr>
              <a:t>Lực</a:t>
            </a:r>
            <a:r>
              <a:rPr kumimoji="0" lang="en-US" sz="9600" b="0" i="0" u="none" strike="noStrike" kern="1200" cap="none" spc="0" normalizeH="0" baseline="0" noProof="0" dirty="0">
                <a:ln>
                  <a:noFill/>
                </a:ln>
                <a:solidFill>
                  <a:srgbClr val="272626"/>
                </a:solidFill>
                <a:effectLst/>
                <a:uLnTx/>
                <a:uFillTx/>
                <a:latin typeface="#9Slide05 Filmotype Honey" panose="02000000000000000000" pitchFamily="2" charset="0"/>
                <a:ea typeface="+mn-ea"/>
                <a:cs typeface="+mn-cs"/>
              </a:rPr>
              <a:t>  ma  </a:t>
            </a:r>
            <a:r>
              <a:rPr kumimoji="0" lang="en-US" sz="9600" b="0" i="0" u="none" strike="noStrike" kern="1200" cap="none" spc="0" normalizeH="0" baseline="0" noProof="0" dirty="0" err="1">
                <a:ln>
                  <a:noFill/>
                </a:ln>
                <a:solidFill>
                  <a:srgbClr val="272626"/>
                </a:solidFill>
                <a:effectLst/>
                <a:uLnTx/>
                <a:uFillTx/>
                <a:latin typeface="#9Slide05 Filmotype Honey" panose="02000000000000000000" pitchFamily="2" charset="0"/>
                <a:ea typeface="+mn-ea"/>
                <a:cs typeface="+mn-cs"/>
              </a:rPr>
              <a:t>sát</a:t>
            </a:r>
            <a:r>
              <a:rPr kumimoji="0" lang="en-US" sz="9600" b="0" i="0" u="none" strike="noStrike" kern="1200" cap="none" spc="0" normalizeH="0" baseline="0" noProof="0" dirty="0">
                <a:ln>
                  <a:noFill/>
                </a:ln>
                <a:solidFill>
                  <a:srgbClr val="272626"/>
                </a:solidFill>
                <a:effectLst/>
                <a:uLnTx/>
                <a:uFillTx/>
                <a:latin typeface="#9Slide05 Filmotype Honey" panose="02000000000000000000" pitchFamily="2" charset="0"/>
                <a:ea typeface="+mn-ea"/>
                <a:cs typeface="+mn-cs"/>
              </a:rPr>
              <a:t>   </a:t>
            </a:r>
            <a:r>
              <a:rPr kumimoji="0" lang="en-US" sz="9600" b="0" i="0" u="none" strike="noStrike" kern="1200" cap="none" spc="0" normalizeH="0" baseline="0" noProof="0" dirty="0" err="1">
                <a:ln>
                  <a:noFill/>
                </a:ln>
                <a:solidFill>
                  <a:srgbClr val="272626"/>
                </a:solidFill>
                <a:effectLst/>
                <a:uLnTx/>
                <a:uFillTx/>
                <a:latin typeface="#9Slide05 Filmotype Honey" panose="02000000000000000000" pitchFamily="2" charset="0"/>
                <a:ea typeface="+mn-ea"/>
                <a:cs typeface="+mn-cs"/>
              </a:rPr>
              <a:t>lăn</a:t>
            </a:r>
            <a:r>
              <a:rPr kumimoji="0" lang="en-US" sz="9600" b="0" i="0" u="none" strike="noStrike" kern="1200" cap="none" spc="0" normalizeH="0" baseline="0" noProof="0" dirty="0">
                <a:ln>
                  <a:noFill/>
                </a:ln>
                <a:solidFill>
                  <a:srgbClr val="272626"/>
                </a:solidFill>
                <a:effectLst/>
                <a:uLnTx/>
                <a:uFillTx/>
                <a:latin typeface="#9Slide05 Filmotype Honey" panose="02000000000000000000" pitchFamily="2" charset="0"/>
                <a:ea typeface="+mn-ea"/>
                <a:cs typeface="+mn-cs"/>
              </a:rPr>
              <a:t> </a:t>
            </a:r>
            <a:endParaRPr kumimoji="0" lang="en-US" sz="9600" b="0" i="0" u="none" strike="noStrike" kern="1200" cap="none" spc="0" normalizeH="0" baseline="0" noProof="0" dirty="0">
              <a:ln>
                <a:noFill/>
              </a:ln>
              <a:solidFill>
                <a:srgbClr val="272626"/>
              </a:solidFill>
              <a:effectLst/>
              <a:uLnTx/>
              <a:uFillTx/>
              <a:latin typeface="#9Slide05 Filmotype Honey" panose="02000000000000000000" pitchFamily="2" charset="0"/>
              <a:ea typeface="+mn-ea"/>
              <a:cs typeface="+mn-cs"/>
            </a:endParaRPr>
          </a:p>
        </p:txBody>
      </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87987">
            <a:off x="642603" y="1106962"/>
            <a:ext cx="1206968" cy="128153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40615">
            <a:off x="9134463" y="5335847"/>
            <a:ext cx="1565616" cy="512383"/>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33358" y="4416091"/>
            <a:ext cx="975299" cy="957567"/>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511215" y="1117519"/>
            <a:ext cx="707469" cy="707469"/>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59455">
            <a:off x="1998835" y="3108270"/>
            <a:ext cx="1372149" cy="3182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34370"/>
            <a:ext cx="8883512" cy="618926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080" y="3998795"/>
            <a:ext cx="4484106" cy="2524835"/>
          </a:xfrm>
          <a:prstGeom prst="rect">
            <a:avLst/>
          </a:prstGeom>
        </p:spPr>
      </p:pic>
      <p:sp>
        <p:nvSpPr>
          <p:cNvPr id="4" name="Text Box 4"/>
          <p:cNvSpPr txBox="1">
            <a:spLocks noChangeArrowheads="1"/>
          </p:cNvSpPr>
          <p:nvPr/>
        </p:nvSpPr>
        <p:spPr bwMode="auto">
          <a:xfrm>
            <a:off x="6305186" y="334370"/>
            <a:ext cx="43139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defTabSz="914400" eaLnBrk="1" fontAlgn="base" hangingPunct="1">
              <a:spcBef>
                <a:spcPct val="50000"/>
              </a:spcBef>
              <a:spcAft>
                <a:spcPct val="0"/>
              </a:spcAft>
              <a:defRPr/>
            </a:pP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Cầu</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thủ</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đá</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vào</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quả</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bóng</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quả</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bóng</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lăn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chậm</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dần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trên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sân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rồi</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dừng</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lại</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endParaRPr lang="en-US" altLang="en-US" sz="2800" b="1" dirty="0">
              <a:solidFill>
                <a:srgbClr val="000000"/>
              </a:solidFill>
              <a:latin typeface="#9Slide03 Arima Madurai Black" panose="00000A00000000000000" pitchFamily="2" charset="0"/>
              <a:cs typeface="#9Slide03 Arima Madurai Black" panose="00000A00000000000000" pitchFamily="2" charset="0"/>
            </a:endParaRPr>
          </a:p>
        </p:txBody>
      </p:sp>
      <p:sp>
        <p:nvSpPr>
          <p:cNvPr id="6" name="Rectangle 6"/>
          <p:cNvSpPr>
            <a:spLocks noChangeArrowheads="1"/>
          </p:cNvSpPr>
          <p:nvPr/>
        </p:nvSpPr>
        <p:spPr bwMode="auto">
          <a:xfrm>
            <a:off x="5153587" y="3109984"/>
            <a:ext cx="2972679" cy="1371600"/>
          </a:xfrm>
          <a:prstGeom prst="rect">
            <a:avLst/>
          </a:prstGeom>
          <a:noFill/>
          <a:ln>
            <a:noFill/>
          </a:ln>
        </p:spPr>
        <p:txBody>
          <a:bodyPr wrap="none"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algn="just" defTabSz="914400" eaLnBrk="1" fontAlgn="base" hangingPunct="1">
              <a:spcBef>
                <a:spcPct val="50000"/>
              </a:spcBef>
              <a:spcAft>
                <a:spcPct val="0"/>
              </a:spcAft>
              <a:defRPr/>
            </a:pPr>
            <a:endParaRPr lang="en-US" altLang="en-US" sz="2800" b="1" kern="0" dirty="0">
              <a:solidFill>
                <a:srgbClr val="333399"/>
              </a:solidFill>
              <a:latin typeface="#9Slide03 Arima Madurai Black" panose="00000A00000000000000" pitchFamily="2" charset="0"/>
              <a:cs typeface="#9Slide03 Arima Madurai Black" panose="00000A00000000000000" pitchFamily="2" charset="0"/>
            </a:endParaRPr>
          </a:p>
          <a:p>
            <a:pPr algn="just" defTabSz="914400" eaLnBrk="1" fontAlgn="base" hangingPunct="1">
              <a:spcBef>
                <a:spcPct val="0"/>
              </a:spcBef>
              <a:spcAft>
                <a:spcPct val="0"/>
              </a:spcAft>
              <a:defRPr/>
            </a:pPr>
            <a:endParaRPr lang="en-US" altLang="en-US" sz="2800" kern="0" dirty="0">
              <a:solidFill>
                <a:srgbClr val="333399"/>
              </a:solidFill>
              <a:latin typeface="VNI-Times" pitchFamily="2" charset="0"/>
            </a:endParaRPr>
          </a:p>
        </p:txBody>
      </p:sp>
      <p:sp>
        <p:nvSpPr>
          <p:cNvPr id="7" name="Rectangle: Rounded Corners 6"/>
          <p:cNvSpPr/>
          <p:nvPr/>
        </p:nvSpPr>
        <p:spPr>
          <a:xfrm>
            <a:off x="6132749" y="1951952"/>
            <a:ext cx="5326023" cy="1930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Bold" panose="00000800000000000000" pitchFamily="2" charset="0"/>
                <a:cs typeface="#9Slide03 Arima Madurai Bold" panose="00000800000000000000" pitchFamily="2" charset="0"/>
              </a:rPr>
              <a:t>Lực</a:t>
            </a:r>
            <a:r>
              <a:rPr lang="en-US" sz="2800" dirty="0">
                <a:solidFill>
                  <a:schemeClr val="tx1"/>
                </a:solidFill>
                <a:latin typeface="#9Slide03 Arima Madurai Bold" panose="00000800000000000000" pitchFamily="2" charset="0"/>
                <a:cs typeface="#9Slide03 Arima Madurai Bold" panose="00000800000000000000" pitchFamily="2" charset="0"/>
              </a:rPr>
              <a:t> ma </a:t>
            </a:r>
            <a:r>
              <a:rPr lang="en-US" sz="2800" dirty="0" err="1">
                <a:solidFill>
                  <a:schemeClr val="tx1"/>
                </a:solidFill>
                <a:latin typeface="#9Slide03 Arima Madurai Bold" panose="00000800000000000000" pitchFamily="2" charset="0"/>
                <a:cs typeface="#9Slide03 Arima Madurai Bold" panose="00000800000000000000" pitchFamily="2" charset="0"/>
              </a:rPr>
              <a:t>sát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lăn</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xuất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hiện</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khi</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quả</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bóng</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lăn</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trên</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mặt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sân</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cản</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trở</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chuyển</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động</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của</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quả</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bóng</a:t>
            </a:r>
            <a:endParaRPr lang="en-US" sz="2800" dirty="0">
              <a:solidFill>
                <a:schemeClr val="tx1"/>
              </a:solidFill>
              <a:latin typeface="#9Slide03 Arima Madurai Bold" panose="00000800000000000000" pitchFamily="2"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3.7037E-7 L 0.54479 -0.00579 " pathEditMode="relative" rAng="0" ptsTypes="AA">
                                      <p:cBhvr>
                                        <p:cTn id="11" dur="2000" fill="hold"/>
                                        <p:tgtEl>
                                          <p:spTgt spid="5"/>
                                        </p:tgtEl>
                                        <p:attrNameLst>
                                          <p:attrName>ppt_x</p:attrName>
                                          <p:attrName>ppt_y</p:attrName>
                                        </p:attrNameLst>
                                      </p:cBhvr>
                                      <p:rCtr x="27240" y="-301"/>
                                    </p:animMotion>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grpId="0" nodeType="clickEffect" nodePh="1">
                                  <p:stCondLst>
                                    <p:cond delay="0"/>
                                  </p:stCondLst>
                                  <p:endCondLst>
                                    <p:cond evt="begin" delay="0">
                                      <p:tn val="14"/>
                                    </p:cond>
                                  </p:endCondLst>
                                  <p:childTnLst>
                                    <p:set>
                                      <p:cBhvr>
                                        <p:cTn id="15" dur="1" fill="hold">
                                          <p:stCondLst>
                                            <p:cond delay="0"/>
                                          </p:stCondLst>
                                        </p:cTn>
                                        <p:tgtEl>
                                          <p:spTgt spid="6"/>
                                        </p:tgtEl>
                                        <p:attrNameLst>
                                          <p:attrName>style.visibility</p:attrName>
                                        </p:attrNameLst>
                                      </p:cBhvr>
                                      <p:to>
                                        <p:strVal val="visible"/>
                                      </p:to>
                                    </p:set>
                                    <p:animEffect transition="in" filter="wheel(4)">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rot="-4492633">
            <a:off x="781781" y="5653424"/>
            <a:ext cx="410867" cy="1208433"/>
          </a:xfrm>
          <a:prstGeom prst="rect">
            <a:avLst/>
          </a:prstGeom>
        </p:spPr>
      </p:pic>
      <p:sp>
        <p:nvSpPr>
          <p:cNvPr id="18" name="TextBox 18"/>
          <p:cNvSpPr txBox="1"/>
          <p:nvPr/>
        </p:nvSpPr>
        <p:spPr>
          <a:xfrm>
            <a:off x="2233351" y="2003465"/>
            <a:ext cx="7626125" cy="1949252"/>
          </a:xfrm>
          <a:prstGeom prst="rect">
            <a:avLst/>
          </a:prstGeom>
        </p:spPr>
        <p:style>
          <a:lnRef idx="1">
            <a:schemeClr val="accent6"/>
          </a:lnRef>
          <a:fillRef idx="2">
            <a:schemeClr val="accent6"/>
          </a:fillRef>
          <a:effectRef idx="1">
            <a:schemeClr val="accent6"/>
          </a:effectRef>
          <a:fontRef idx="minor">
            <a:schemeClr val="dk1"/>
          </a:fontRef>
        </p:style>
        <p:txBody>
          <a:bodyPr lIns="0" tIns="0" rIns="0" bIns="0" rtlCol="0" anchor="t">
            <a:spAutoFit/>
          </a:bodyPr>
          <a:lstStyle/>
          <a:p>
            <a:pPr marL="0" marR="0" lvl="0" indent="0" algn="ctr" defTabSz="609600" rtl="0" eaLnBrk="1" fontAlgn="auto" latinLnBrk="0" hangingPunct="1">
              <a:lnSpc>
                <a:spcPts val="8000"/>
              </a:lnSpc>
              <a:spcBef>
                <a:spcPct val="0"/>
              </a:spcBef>
              <a:spcAft>
                <a:spcPts val="0"/>
              </a:spcAft>
              <a:buClrTx/>
              <a:buSzTx/>
              <a:buFontTx/>
              <a:buNone/>
              <a:defRPr/>
            </a:pP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Lực</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ma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sát</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lăn</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sinh</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ra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khi</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một</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vật</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lăn</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trên</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bề</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mặt</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của</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vật</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a:t>
            </a:r>
            <a:r>
              <a:rPr kumimoji="0" lang="en-US" sz="4000" b="0" i="0" u="none" strike="noStrike" kern="1200" cap="none" spc="0" normalizeH="0" baseline="0" noProof="0" dirty="0" err="1">
                <a:ln>
                  <a:noFill/>
                </a:ln>
                <a:solidFill>
                  <a:srgbClr val="272626"/>
                </a:solidFill>
                <a:effectLst/>
                <a:uLnTx/>
                <a:uFillTx/>
                <a:latin typeface="#9Slide03 Arima Madurai Black" panose="00000A00000000000000" pitchFamily="2" charset="0"/>
                <a:cs typeface="#9Slide03 Arima Madurai Black" panose="00000A00000000000000" pitchFamily="2" charset="0"/>
              </a:rPr>
              <a:t>khác</a:t>
            </a:r>
            <a:r>
              <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rPr>
              <a:t> </a:t>
            </a:r>
            <a:endParaRPr kumimoji="0" lang="en-US" sz="4000" b="0" i="0" u="none" strike="noStrike" kern="1200" cap="none" spc="0" normalizeH="0" baseline="0" noProof="0" dirty="0">
              <a:ln>
                <a:noFill/>
              </a:ln>
              <a:solidFill>
                <a:srgbClr val="272626"/>
              </a:solidFill>
              <a:effectLst/>
              <a:uLnTx/>
              <a:uFillTx/>
              <a:latin typeface="#9Slide03 Arima Madurai Black" panose="00000A00000000000000" pitchFamily="2" charset="0"/>
              <a:cs typeface="#9Slide03 Arima Madurai Black" panose="00000A00000000000000" pitchFamily="2" charset="0"/>
            </a:endParaRPr>
          </a:p>
        </p:txBody>
      </p:sp>
      <p:pic>
        <p:nvPicPr>
          <p:cNvPr id="23" name="Picture 23"/>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10413050" y="2417559"/>
            <a:ext cx="472005" cy="472005"/>
          </a:xfrm>
          <a:prstGeom prst="rect">
            <a:avLst/>
          </a:prstGeom>
        </p:spPr>
      </p:pic>
      <p:sp>
        <p:nvSpPr>
          <p:cNvPr id="19" name="TextBox 18"/>
          <p:cNvSpPr txBox="1"/>
          <p:nvPr/>
        </p:nvSpPr>
        <p:spPr>
          <a:xfrm>
            <a:off x="141266" y="208083"/>
            <a:ext cx="296791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descr="Nền phối màu - Website của Thân Thị Hoàng Oa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1" y="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3697" y="1131094"/>
            <a:ext cx="8661114" cy="2755106"/>
          </a:xfrm>
        </p:spPr>
        <p:txBody>
          <a:bodyPr>
            <a:normAutofit fontScale="90000"/>
          </a:bodyPr>
          <a:lstStyle/>
          <a:p>
            <a:pPr marL="0" indent="0" algn="just">
              <a:buNone/>
              <a:defRPr/>
            </a:pPr>
            <a:r>
              <a:rPr lang="en-US" sz="3600" dirty="0">
                <a:latin typeface="Times New Roman" panose="02020603050405020304" pitchFamily="18" charset="0"/>
                <a:cs typeface="Times New Roman" panose="02020603050405020304" pitchFamily="18" charset="0"/>
              </a:rPr>
              <a:t>Ai </a:t>
            </a:r>
            <a:r>
              <a:rPr lang="en-US" sz="3600" dirty="0" err="1">
                <a:latin typeface="Times New Roman" panose="02020603050405020304" pitchFamily="18" charset="0"/>
                <a:cs typeface="Times New Roman" panose="02020603050405020304" pitchFamily="18" charset="0"/>
              </a:rPr>
              <a:t>nhanh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Chia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4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lực</a:t>
            </a:r>
            <a:r>
              <a:rPr lang="en-US" sz="3600" dirty="0">
                <a:latin typeface="Times New Roman" panose="02020603050405020304" pitchFamily="18" charset="0"/>
                <a:cs typeface="Times New Roman" panose="02020603050405020304" pitchFamily="18" charset="0"/>
              </a:rPr>
              <a:t> ma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vòng</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phút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thắng</a:t>
            </a:r>
            <a:endParaRPr lang="en-US" sz="3600" dirty="0">
              <a:latin typeface="Times New Roman" panose="02020603050405020304" pitchFamily="18" charset="0"/>
              <a:cs typeface="Times New Roman" panose="02020603050405020304" pitchFamily="18" charset="0"/>
            </a:endParaRPr>
          </a:p>
        </p:txBody>
      </p:sp>
      <p:pic>
        <p:nvPicPr>
          <p:cNvPr id="5" name="Picture 8" descr="Digit 12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29026" y="4327526"/>
            <a:ext cx="38465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11535" y="938748"/>
            <a:ext cx="85109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p:txBody>
      </p:sp>
      <p:sp>
        <p:nvSpPr>
          <p:cNvPr id="3" name="Rectangle 2"/>
          <p:cNvSpPr/>
          <p:nvPr/>
        </p:nvSpPr>
        <p:spPr>
          <a:xfrm>
            <a:off x="344129" y="479106"/>
            <a:ext cx="6745004" cy="3046988"/>
          </a:xfrm>
          <a:prstGeom prst="rect">
            <a:avLst/>
          </a:prstGeom>
        </p:spPr>
        <p:txBody>
          <a:bodyPr wrap="square">
            <a:spAutoFit/>
          </a:bodyPr>
          <a:lstStyle/>
          <a:p>
            <a:pPr algn="ctr"/>
            <a:r>
              <a:rPr lang="vi-VN" sz="4800" b="1" dirty="0" err="1">
                <a:solidFill>
                  <a:srgbClr val="333333"/>
                </a:solidFill>
                <a:latin typeface="Times New Roman" panose="02020603050405020304" pitchFamily="18" charset="0"/>
                <a:cs typeface="Times New Roman" panose="02020603050405020304" pitchFamily="18" charset="0"/>
              </a:rPr>
              <a:t>Vì</a:t>
            </a:r>
            <a:r>
              <a:rPr lang="vi-VN" sz="4800" b="1" dirty="0">
                <a:solidFill>
                  <a:srgbClr val="333333"/>
                </a:solidFill>
                <a:latin typeface="Times New Roman" panose="02020603050405020304" pitchFamily="18" charset="0"/>
                <a:cs typeface="Times New Roman" panose="02020603050405020304" pitchFamily="18" charset="0"/>
              </a:rPr>
              <a:t> sao </a:t>
            </a:r>
            <a:r>
              <a:rPr lang="vi-VN" sz="4800" b="1" dirty="0" err="1">
                <a:solidFill>
                  <a:srgbClr val="333333"/>
                </a:solidFill>
                <a:latin typeface="Times New Roman" panose="02020603050405020304" pitchFamily="18" charset="0"/>
                <a:cs typeface="Times New Roman" panose="02020603050405020304" pitchFamily="18" charset="0"/>
              </a:rPr>
              <a:t>chúng</a:t>
            </a:r>
            <a:r>
              <a:rPr lang="vi-VN" sz="4800" b="1" dirty="0">
                <a:solidFill>
                  <a:srgbClr val="333333"/>
                </a:solidFill>
                <a:latin typeface="Times New Roman" panose="02020603050405020304" pitchFamily="18" charset="0"/>
                <a:cs typeface="Times New Roman" panose="02020603050405020304" pitchFamily="18" charset="0"/>
              </a:rPr>
              <a:t> ta </a:t>
            </a:r>
            <a:r>
              <a:rPr lang="vi-VN" sz="4800" b="1" dirty="0" err="1">
                <a:solidFill>
                  <a:srgbClr val="333333"/>
                </a:solidFill>
                <a:latin typeface="Times New Roman" panose="02020603050405020304" pitchFamily="18" charset="0"/>
                <a:cs typeface="Times New Roman" panose="02020603050405020304" pitchFamily="18" charset="0"/>
              </a:rPr>
              <a:t>có</a:t>
            </a:r>
            <a:r>
              <a:rPr lang="vi-VN" sz="4800" b="1" dirty="0">
                <a:solidFill>
                  <a:srgbClr val="333333"/>
                </a:solidFill>
                <a:latin typeface="Times New Roman" panose="02020603050405020304" pitchFamily="18" charset="0"/>
                <a:cs typeface="Times New Roman" panose="02020603050405020304" pitchFamily="18" charset="0"/>
              </a:rPr>
              <a:t> </a:t>
            </a:r>
            <a:r>
              <a:rPr lang="vi-VN" sz="4800" b="1" dirty="0" err="1">
                <a:solidFill>
                  <a:srgbClr val="333333"/>
                </a:solidFill>
                <a:latin typeface="Times New Roman" panose="02020603050405020304" pitchFamily="18" charset="0"/>
                <a:cs typeface="Times New Roman" panose="02020603050405020304" pitchFamily="18" charset="0"/>
              </a:rPr>
              <a:t>thể</a:t>
            </a:r>
            <a:r>
              <a:rPr lang="vi-VN" sz="4800" b="1" dirty="0">
                <a:solidFill>
                  <a:srgbClr val="333333"/>
                </a:solidFill>
                <a:latin typeface="Times New Roman" panose="02020603050405020304" pitchFamily="18" charset="0"/>
                <a:cs typeface="Times New Roman" panose="02020603050405020304" pitchFamily="18" charset="0"/>
              </a:rPr>
              <a:t> đi trên </a:t>
            </a:r>
            <a:r>
              <a:rPr lang="vi-VN" sz="4800" b="1" dirty="0" err="1">
                <a:solidFill>
                  <a:srgbClr val="333333"/>
                </a:solidFill>
                <a:latin typeface="Times New Roman" panose="02020603050405020304" pitchFamily="18" charset="0"/>
                <a:cs typeface="Times New Roman" panose="02020603050405020304" pitchFamily="18" charset="0"/>
              </a:rPr>
              <a:t>đường</a:t>
            </a:r>
            <a:r>
              <a:rPr lang="vi-VN" sz="4800" b="1" dirty="0">
                <a:solidFill>
                  <a:srgbClr val="333333"/>
                </a:solidFill>
                <a:latin typeface="Times New Roman" panose="02020603050405020304" pitchFamily="18" charset="0"/>
                <a:cs typeface="Times New Roman" panose="02020603050405020304" pitchFamily="18" charset="0"/>
              </a:rPr>
              <a:t> </a:t>
            </a:r>
            <a:r>
              <a:rPr lang="vi-VN" sz="4800" b="1" dirty="0" err="1">
                <a:solidFill>
                  <a:srgbClr val="333333"/>
                </a:solidFill>
                <a:latin typeface="Times New Roman" panose="02020603050405020304" pitchFamily="18" charset="0"/>
                <a:cs typeface="Times New Roman" panose="02020603050405020304" pitchFamily="18" charset="0"/>
              </a:rPr>
              <a:t>khá</a:t>
            </a:r>
            <a:r>
              <a:rPr lang="vi-VN" sz="4800" b="1" dirty="0">
                <a:solidFill>
                  <a:srgbClr val="333333"/>
                </a:solidFill>
                <a:latin typeface="Times New Roman" panose="02020603050405020304" pitchFamily="18" charset="0"/>
                <a:cs typeface="Times New Roman" panose="02020603050405020304" pitchFamily="18" charset="0"/>
              </a:rPr>
              <a:t> </a:t>
            </a:r>
            <a:r>
              <a:rPr lang="vi-VN" sz="4800" b="1" dirty="0" err="1">
                <a:solidFill>
                  <a:srgbClr val="333333"/>
                </a:solidFill>
                <a:latin typeface="Times New Roman" panose="02020603050405020304" pitchFamily="18" charset="0"/>
                <a:cs typeface="Times New Roman" panose="02020603050405020304" pitchFamily="18" charset="0"/>
              </a:rPr>
              <a:t>dễ</a:t>
            </a:r>
            <a:r>
              <a:rPr lang="vi-VN" sz="4800" b="1" dirty="0">
                <a:solidFill>
                  <a:srgbClr val="333333"/>
                </a:solidFill>
                <a:latin typeface="Times New Roman" panose="02020603050405020304" pitchFamily="18" charset="0"/>
                <a:cs typeface="Times New Roman" panose="02020603050405020304" pitchFamily="18" charset="0"/>
              </a:rPr>
              <a:t> </a:t>
            </a:r>
            <a:r>
              <a:rPr lang="vi-VN" sz="4800" b="1" dirty="0" err="1">
                <a:solidFill>
                  <a:srgbClr val="333333"/>
                </a:solidFill>
                <a:latin typeface="Times New Roman" panose="02020603050405020304" pitchFamily="18" charset="0"/>
                <a:cs typeface="Times New Roman" panose="02020603050405020304" pitchFamily="18" charset="0"/>
              </a:rPr>
              <a:t>dàng</a:t>
            </a:r>
            <a:r>
              <a:rPr lang="vi-VN" sz="4800" b="1" dirty="0">
                <a:solidFill>
                  <a:srgbClr val="333333"/>
                </a:solidFill>
                <a:latin typeface="Times New Roman" panose="02020603050405020304" pitchFamily="18" charset="0"/>
                <a:cs typeface="Times New Roman" panose="02020603050405020304" pitchFamily="18" charset="0"/>
              </a:rPr>
              <a:t> nhưng khi đi trên </a:t>
            </a:r>
            <a:r>
              <a:rPr lang="vi-VN" sz="4800" b="1" dirty="0" err="1">
                <a:solidFill>
                  <a:srgbClr val="333333"/>
                </a:solidFill>
                <a:latin typeface="Times New Roman" panose="02020603050405020304" pitchFamily="18" charset="0"/>
                <a:cs typeface="Times New Roman" panose="02020603050405020304" pitchFamily="18" charset="0"/>
              </a:rPr>
              <a:t>mặt</a:t>
            </a:r>
            <a:r>
              <a:rPr lang="vi-VN" sz="4800" b="1" dirty="0">
                <a:solidFill>
                  <a:srgbClr val="333333"/>
                </a:solidFill>
                <a:latin typeface="Times New Roman" panose="02020603050405020304" pitchFamily="18" charset="0"/>
                <a:cs typeface="Times New Roman" panose="02020603050405020304" pitchFamily="18" charset="0"/>
              </a:rPr>
              <a:t> băng </a:t>
            </a:r>
            <a:r>
              <a:rPr lang="vi-VN" sz="4800" b="1" dirty="0" err="1">
                <a:solidFill>
                  <a:srgbClr val="333333"/>
                </a:solidFill>
                <a:latin typeface="Times New Roman" panose="02020603050405020304" pitchFamily="18" charset="0"/>
                <a:cs typeface="Times New Roman" panose="02020603050405020304" pitchFamily="18" charset="0"/>
              </a:rPr>
              <a:t>thì</a:t>
            </a:r>
            <a:r>
              <a:rPr lang="vi-VN" sz="4800" b="1" dirty="0">
                <a:solidFill>
                  <a:srgbClr val="333333"/>
                </a:solidFill>
                <a:latin typeface="Times New Roman" panose="02020603050405020304" pitchFamily="18" charset="0"/>
                <a:cs typeface="Times New Roman" panose="02020603050405020304" pitchFamily="18" charset="0"/>
              </a:rPr>
              <a:t> </a:t>
            </a:r>
            <a:r>
              <a:rPr lang="vi-VN" sz="4800" b="1" dirty="0" err="1">
                <a:solidFill>
                  <a:srgbClr val="333333"/>
                </a:solidFill>
                <a:latin typeface="Times New Roman" panose="02020603050405020304" pitchFamily="18" charset="0"/>
                <a:cs typeface="Times New Roman" panose="02020603050405020304" pitchFamily="18" charset="0"/>
              </a:rPr>
              <a:t>rất</a:t>
            </a:r>
            <a:r>
              <a:rPr lang="vi-VN" sz="4800" b="1" dirty="0">
                <a:solidFill>
                  <a:srgbClr val="333333"/>
                </a:solidFill>
                <a:latin typeface="Times New Roman" panose="02020603050405020304" pitchFamily="18" charset="0"/>
                <a:cs typeface="Times New Roman" panose="02020603050405020304" pitchFamily="18" charset="0"/>
              </a:rPr>
              <a:t> </a:t>
            </a:r>
            <a:r>
              <a:rPr lang="vi-VN" sz="4800" b="1" dirty="0" err="1">
                <a:solidFill>
                  <a:srgbClr val="333333"/>
                </a:solidFill>
                <a:latin typeface="Times New Roman" panose="02020603050405020304" pitchFamily="18" charset="0"/>
                <a:cs typeface="Times New Roman" panose="02020603050405020304" pitchFamily="18" charset="0"/>
              </a:rPr>
              <a:t>khó</a:t>
            </a:r>
            <a:r>
              <a:rPr lang="vi-VN" sz="4800" b="1" dirty="0">
                <a:solidFill>
                  <a:srgbClr val="333333"/>
                </a:solidFill>
                <a:latin typeface="Times New Roman" panose="02020603050405020304" pitchFamily="18" charset="0"/>
                <a:cs typeface="Times New Roman" panose="02020603050405020304" pitchFamily="18" charset="0"/>
              </a:rPr>
              <a:t> </a:t>
            </a:r>
            <a:r>
              <a:rPr lang="vi-VN" sz="4800" b="1" dirty="0" err="1">
                <a:solidFill>
                  <a:srgbClr val="333333"/>
                </a:solidFill>
                <a:latin typeface="Times New Roman" panose="02020603050405020304" pitchFamily="18" charset="0"/>
                <a:cs typeface="Times New Roman" panose="02020603050405020304" pitchFamily="18" charset="0"/>
              </a:rPr>
              <a:t>kh</a:t>
            </a:r>
            <a:r>
              <a:rPr lang="en-US" sz="4800" b="1" dirty="0">
                <a:solidFill>
                  <a:srgbClr val="333333"/>
                </a:solidFill>
                <a:latin typeface="Times New Roman" panose="02020603050405020304" pitchFamily="18" charset="0"/>
                <a:cs typeface="Times New Roman" panose="02020603050405020304" pitchFamily="18" charset="0"/>
              </a:rPr>
              <a:t>ă</a:t>
            </a:r>
            <a:r>
              <a:rPr lang="vi-VN" sz="4800" b="1" dirty="0">
                <a:solidFill>
                  <a:srgbClr val="333333"/>
                </a:solidFill>
                <a:latin typeface="Times New Roman" panose="02020603050405020304" pitchFamily="18" charset="0"/>
                <a:cs typeface="Times New Roman" panose="02020603050405020304" pitchFamily="18" charset="0"/>
              </a:rPr>
              <a:t>n</a:t>
            </a:r>
            <a:r>
              <a:rPr lang="en-US" sz="4800" b="1" dirty="0">
                <a:solidFill>
                  <a:srgbClr val="333333"/>
                </a:solidFill>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597445" y="3361404"/>
            <a:ext cx="5594555" cy="34965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76980" y="0"/>
            <a:ext cx="10589342"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III. </a:t>
            </a:r>
            <a:r>
              <a:rPr lang="en-US" sz="4800" b="1" dirty="0" err="1">
                <a:latin typeface="Times New Roman" panose="02020603050405020304" pitchFamily="18" charset="0"/>
                <a:cs typeface="Times New Roman" panose="02020603050405020304" pitchFamily="18" charset="0"/>
              </a:rPr>
              <a:t>Lực</a:t>
            </a:r>
            <a:r>
              <a:rPr lang="en-US" sz="4800" b="1" dirty="0">
                <a:latin typeface="Times New Roman" panose="02020603050405020304" pitchFamily="18" charset="0"/>
                <a:cs typeface="Times New Roman" panose="02020603050405020304" pitchFamily="18" charset="0"/>
              </a:rPr>
              <a:t> ma </a:t>
            </a:r>
            <a:r>
              <a:rPr lang="en-US" sz="4800" b="1" dirty="0" err="1">
                <a:latin typeface="Times New Roman" panose="02020603050405020304" pitchFamily="18" charset="0"/>
                <a:cs typeface="Times New Roman" panose="02020603050405020304" pitchFamily="18" charset="0"/>
              </a:rPr>
              <a:t>sát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bề</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mặt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tiếp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xúc</a:t>
            </a:r>
            <a:r>
              <a:rPr lang="en-US" sz="4800" b="1" dirty="0">
                <a:latin typeface="Times New Roman" panose="02020603050405020304" pitchFamily="18" charset="0"/>
                <a:cs typeface="Times New Roman" panose="02020603050405020304" pitchFamily="18" charset="0"/>
              </a:rPr>
              <a:t> </a:t>
            </a:r>
            <a:endParaRPr lang="en-US" sz="4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1465467" y="1103836"/>
            <a:ext cx="8612137" cy="3477409"/>
          </a:xfrm>
          <a:prstGeom prst="rect">
            <a:avLst/>
          </a:prstGeom>
        </p:spPr>
      </p:pic>
      <p:sp>
        <p:nvSpPr>
          <p:cNvPr id="6" name="TextBox 5"/>
          <p:cNvSpPr txBox="1"/>
          <p:nvPr/>
        </p:nvSpPr>
        <p:spPr>
          <a:xfrm>
            <a:off x="770082" y="4578195"/>
            <a:ext cx="11087620" cy="830997"/>
          </a:xfrm>
          <a:prstGeom prst="rect">
            <a:avLst/>
          </a:prstGeom>
          <a:noFill/>
        </p:spPr>
        <p:txBody>
          <a:bodyPr wrap="square">
            <a:spAutoFit/>
          </a:bodyPr>
          <a:lstStyle/>
          <a:p>
            <a:pPr algn="l"/>
            <a:r>
              <a:rPr lang="vi-VN" sz="2400" b="0" i="0" dirty="0" err="1">
                <a:solidFill>
                  <a:srgbClr val="000000"/>
                </a:solidFill>
                <a:effectLst/>
                <a:latin typeface="Times New Roman" panose="02020603050405020304" pitchFamily="18" charset="0"/>
                <a:cs typeface="Times New Roman" panose="02020603050405020304" pitchFamily="18" charset="0"/>
              </a:rPr>
              <a:t>Bề</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mặt</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một</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tấm</a:t>
            </a:r>
            <a:r>
              <a:rPr lang="vi-VN" sz="2400" b="0" i="0" dirty="0">
                <a:solidFill>
                  <a:srgbClr val="000000"/>
                </a:solidFill>
                <a:effectLst/>
                <a:latin typeface="Times New Roman" panose="02020603050405020304" pitchFamily="18" charset="0"/>
                <a:cs typeface="Times New Roman" panose="02020603050405020304" pitchFamily="18" charset="0"/>
              </a:rPr>
              <a:t> kim </a:t>
            </a:r>
            <a:r>
              <a:rPr lang="vi-VN" sz="2400" b="0" i="0" dirty="0" err="1">
                <a:solidFill>
                  <a:srgbClr val="000000"/>
                </a:solidFill>
                <a:effectLst/>
                <a:latin typeface="Times New Roman" panose="02020603050405020304" pitchFamily="18" charset="0"/>
                <a:cs typeface="Times New Roman" panose="02020603050405020304" pitchFamily="18" charset="0"/>
              </a:rPr>
              <a:t>loại</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rất</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nhẵn</a:t>
            </a:r>
            <a:r>
              <a:rPr lang="vi-VN" sz="2400" b="0" i="0" dirty="0">
                <a:solidFill>
                  <a:srgbClr val="000000"/>
                </a:solidFill>
                <a:effectLst/>
                <a:latin typeface="Times New Roman" panose="02020603050405020304" pitchFamily="18" charset="0"/>
                <a:cs typeface="Times New Roman" panose="02020603050405020304" pitchFamily="18" charset="0"/>
              </a:rPr>
              <a:t> khi </a:t>
            </a:r>
            <a:r>
              <a:rPr lang="vi-VN" sz="2400" b="0" i="0" dirty="0" err="1">
                <a:solidFill>
                  <a:srgbClr val="000000"/>
                </a:solidFill>
                <a:effectLst/>
                <a:latin typeface="Times New Roman" panose="02020603050405020304" pitchFamily="18" charset="0"/>
                <a:cs typeface="Times New Roman" panose="02020603050405020304" pitchFamily="18" charset="0"/>
              </a:rPr>
              <a:t>nhìn</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bằng</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mắt</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thường</a:t>
            </a:r>
            <a:r>
              <a:rPr lang="vi-VN" sz="2400" b="0" i="0" dirty="0">
                <a:solidFill>
                  <a:srgbClr val="000000"/>
                </a:solidFill>
                <a:effectLst/>
                <a:latin typeface="Times New Roman" panose="02020603050405020304" pitchFamily="18" charset="0"/>
                <a:cs typeface="Times New Roman" panose="02020603050405020304" pitchFamily="18" charset="0"/>
              </a:rPr>
              <a:t>, nhưng qua </a:t>
            </a:r>
            <a:r>
              <a:rPr lang="vi-VN" sz="2400" b="0" i="0" dirty="0" err="1">
                <a:solidFill>
                  <a:srgbClr val="000000"/>
                </a:solidFill>
                <a:effectLst/>
                <a:latin typeface="Times New Roman" panose="02020603050405020304" pitchFamily="18" charset="0"/>
                <a:cs typeface="Times New Roman" panose="02020603050405020304" pitchFamily="18" charset="0"/>
              </a:rPr>
              <a:t>kính</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hiển</a:t>
            </a:r>
            <a:r>
              <a:rPr lang="vi-VN" sz="2400" b="0" i="0" dirty="0">
                <a:solidFill>
                  <a:srgbClr val="000000"/>
                </a:solidFill>
                <a:effectLst/>
                <a:latin typeface="Times New Roman" panose="02020603050405020304" pitchFamily="18" charset="0"/>
                <a:cs typeface="Times New Roman" panose="02020603050405020304" pitchFamily="18" charset="0"/>
              </a:rPr>
              <a:t> vi </a:t>
            </a:r>
            <a:r>
              <a:rPr lang="vi-VN" sz="2400" b="0" i="0" dirty="0" err="1">
                <a:solidFill>
                  <a:srgbClr val="000000"/>
                </a:solidFill>
                <a:effectLst/>
                <a:latin typeface="Times New Roman" panose="02020603050405020304" pitchFamily="18" charset="0"/>
                <a:cs typeface="Times New Roman" panose="02020603050405020304" pitchFamily="18" charset="0"/>
              </a:rPr>
              <a:t>có</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thể</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thấy</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gồ</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ghề</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lồi</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lõm</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hình</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err="1">
                <a:solidFill>
                  <a:srgbClr val="000000"/>
                </a:solidFill>
                <a:effectLst/>
                <a:latin typeface="Times New Roman" panose="02020603050405020304" pitchFamily="18" charset="0"/>
                <a:cs typeface="Times New Roman" panose="02020603050405020304" pitchFamily="18" charset="0"/>
              </a:rPr>
              <a:t>vẽ</a:t>
            </a:r>
            <a:r>
              <a:rPr lang="vi-VN" sz="2400" b="0" i="0" dirty="0">
                <a:solidFill>
                  <a:srgbClr val="000000"/>
                </a:solidFill>
                <a:effectLst/>
                <a:latin typeface="Times New Roman" panose="02020603050405020304" pitchFamily="18" charset="0"/>
                <a:cs typeface="Times New Roman" panose="02020603050405020304" pitchFamily="18" charset="0"/>
              </a:rPr>
              <a:t>).</a:t>
            </a:r>
            <a:endParaRPr lang="vi-VN" sz="2400" b="0" i="0" dirty="0">
              <a:solidFill>
                <a:srgbClr val="000000"/>
              </a:solidFill>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770082" y="5520020"/>
            <a:ext cx="11303931" cy="1200329"/>
          </a:xfrm>
          <a:prstGeom prst="rect">
            <a:avLst/>
          </a:prstGeom>
          <a:noFill/>
        </p:spPr>
        <p:txBody>
          <a:bodyPr wrap="square">
            <a:spAutoFit/>
          </a:bodyPr>
          <a:lstStyle/>
          <a:p>
            <a:pPr algn="l"/>
            <a:r>
              <a:rPr lang="vi-VN" sz="2400" b="0" i="0" dirty="0">
                <a:solidFill>
                  <a:srgbClr val="000000"/>
                </a:solidFill>
                <a:effectLst/>
                <a:latin typeface="Times New Roman" panose="02020603050405020304" pitchFamily="18" charset="0"/>
                <a:cs typeface="Times New Roman" panose="02020603050405020304" pitchFamily="18" charset="0"/>
              </a:rPr>
              <a:t>Khi hai bề mặt như vậy áp sát vào </a:t>
            </a:r>
            <a:r>
              <a:rPr lang="vi-VN" sz="2400" b="0" i="0" dirty="0" smtClean="0">
                <a:solidFill>
                  <a:srgbClr val="000000"/>
                </a:solidFill>
                <a:effectLst/>
                <a:latin typeface="Times New Roman" panose="02020603050405020304" pitchFamily="18" charset="0"/>
                <a:cs typeface="Times New Roman" panose="02020603050405020304" pitchFamily="18" charset="0"/>
              </a:rPr>
              <a:t>nha</a:t>
            </a:r>
            <a:r>
              <a:rPr lang="en-US" sz="2400" dirty="0">
                <a:solidFill>
                  <a:srgbClr val="000000"/>
                </a:solidFill>
                <a:latin typeface="Times New Roman" panose="02020603050405020304" pitchFamily="18" charset="0"/>
                <a:cs typeface="Times New Roman" panose="02020603050405020304" pitchFamily="18" charset="0"/>
              </a:rPr>
              <a:t>u</a:t>
            </a:r>
            <a:r>
              <a:rPr lang="vi-VN" sz="2400" b="0" i="0" dirty="0" smtClean="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các chỗ lồi lõm này tác dụng lực lên nhau gây ra lực ma sát giữa hai bề mặt.</a:t>
            </a:r>
            <a:endParaRPr lang="vi-VN" sz="2400" b="0" i="0" dirty="0">
              <a:solidFill>
                <a:srgbClr val="000000"/>
              </a:solidFill>
              <a:effectLst/>
              <a:latin typeface="Times New Roman" panose="02020603050405020304" pitchFamily="18" charset="0"/>
              <a:cs typeface="Times New Roman" panose="02020603050405020304" pitchFamily="18" charset="0"/>
            </a:endParaRPr>
          </a:p>
          <a:p>
            <a:pPr algn="l"/>
            <a:r>
              <a:rPr lang="en-US" sz="2400" b="1" i="0" dirty="0" err="1">
                <a:solidFill>
                  <a:srgbClr val="C00000"/>
                </a:solidFill>
                <a:effectLst/>
                <a:latin typeface="Times New Roman" panose="02020603050405020304" pitchFamily="18" charset="0"/>
                <a:cs typeface="Times New Roman" panose="02020603050405020304" pitchFamily="18" charset="0"/>
              </a:rPr>
              <a:t>Ghi</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nhớ</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vi-VN" sz="2400" b="1" i="0" dirty="0">
                <a:solidFill>
                  <a:srgbClr val="C00000"/>
                </a:solidFill>
                <a:effectLst/>
                <a:latin typeface="Times New Roman" panose="02020603050405020304" pitchFamily="18" charset="0"/>
                <a:cs typeface="Times New Roman" panose="02020603050405020304" pitchFamily="18" charset="0"/>
              </a:rPr>
              <a:t>=&gt; </a:t>
            </a:r>
            <a:r>
              <a:rPr lang="vi-VN" sz="2400" b="1" i="1" dirty="0">
                <a:solidFill>
                  <a:srgbClr val="C00000"/>
                </a:solidFill>
                <a:effectLst/>
                <a:latin typeface="Times New Roman" panose="02020603050405020304" pitchFamily="18" charset="0"/>
                <a:cs typeface="Times New Roman" panose="02020603050405020304" pitchFamily="18" charset="0"/>
              </a:rPr>
              <a:t>Tương </a:t>
            </a:r>
            <a:r>
              <a:rPr lang="vi-VN" sz="2400" b="1" i="1" dirty="0" err="1">
                <a:solidFill>
                  <a:srgbClr val="C00000"/>
                </a:solidFill>
                <a:effectLst/>
                <a:latin typeface="Times New Roman" panose="02020603050405020304" pitchFamily="18" charset="0"/>
                <a:cs typeface="Times New Roman" panose="02020603050405020304" pitchFamily="18" charset="0"/>
              </a:rPr>
              <a:t>tác</a:t>
            </a:r>
            <a:r>
              <a:rPr lang="vi-VN" sz="2400" b="1" i="1" dirty="0">
                <a:solidFill>
                  <a:srgbClr val="C00000"/>
                </a:solidFill>
                <a:effectLst/>
                <a:latin typeface="Times New Roman" panose="02020603050405020304" pitchFamily="18" charset="0"/>
                <a:cs typeface="Times New Roman" panose="02020603050405020304" pitchFamily="18" charset="0"/>
              </a:rPr>
              <a:t> </a:t>
            </a:r>
            <a:r>
              <a:rPr lang="vi-VN" sz="2400" b="1" i="1" dirty="0" err="1">
                <a:solidFill>
                  <a:srgbClr val="C00000"/>
                </a:solidFill>
                <a:effectLst/>
                <a:latin typeface="Times New Roman" panose="02020603050405020304" pitchFamily="18" charset="0"/>
                <a:cs typeface="Times New Roman" panose="02020603050405020304" pitchFamily="18" charset="0"/>
              </a:rPr>
              <a:t>giữa</a:t>
            </a:r>
            <a:r>
              <a:rPr lang="vi-VN" sz="2400" b="1" i="1" dirty="0">
                <a:solidFill>
                  <a:srgbClr val="C00000"/>
                </a:solidFill>
                <a:effectLst/>
                <a:latin typeface="Times New Roman" panose="02020603050405020304" pitchFamily="18" charset="0"/>
                <a:cs typeface="Times New Roman" panose="02020603050405020304" pitchFamily="18" charset="0"/>
              </a:rPr>
              <a:t> hai </a:t>
            </a:r>
            <a:r>
              <a:rPr lang="vi-VN" sz="2400" b="1" i="1" dirty="0" err="1">
                <a:solidFill>
                  <a:srgbClr val="C00000"/>
                </a:solidFill>
                <a:effectLst/>
                <a:latin typeface="Times New Roman" panose="02020603050405020304" pitchFamily="18" charset="0"/>
                <a:cs typeface="Times New Roman" panose="02020603050405020304" pitchFamily="18" charset="0"/>
              </a:rPr>
              <a:t>bề</a:t>
            </a:r>
            <a:r>
              <a:rPr lang="vi-VN" sz="2400" b="1" i="1" dirty="0">
                <a:solidFill>
                  <a:srgbClr val="C00000"/>
                </a:solidFill>
                <a:effectLst/>
                <a:latin typeface="Times New Roman" panose="02020603050405020304" pitchFamily="18" charset="0"/>
                <a:cs typeface="Times New Roman" panose="02020603050405020304" pitchFamily="18" charset="0"/>
              </a:rPr>
              <a:t> </a:t>
            </a:r>
            <a:r>
              <a:rPr lang="vi-VN" sz="2400" b="1" i="1" dirty="0" err="1">
                <a:solidFill>
                  <a:srgbClr val="C00000"/>
                </a:solidFill>
                <a:effectLst/>
                <a:latin typeface="Times New Roman" panose="02020603050405020304" pitchFamily="18" charset="0"/>
                <a:cs typeface="Times New Roman" panose="02020603050405020304" pitchFamily="18" charset="0"/>
              </a:rPr>
              <a:t>nặt</a:t>
            </a:r>
            <a:r>
              <a:rPr lang="vi-VN" sz="2400" b="1" i="1" dirty="0">
                <a:solidFill>
                  <a:srgbClr val="C00000"/>
                </a:solidFill>
                <a:effectLst/>
                <a:latin typeface="Times New Roman" panose="02020603050405020304" pitchFamily="18" charset="0"/>
                <a:cs typeface="Times New Roman" panose="02020603050405020304" pitchFamily="18" charset="0"/>
              </a:rPr>
              <a:t> </a:t>
            </a:r>
            <a:r>
              <a:rPr lang="vi-VN" sz="2400" b="1" i="1" dirty="0" err="1">
                <a:solidFill>
                  <a:srgbClr val="C00000"/>
                </a:solidFill>
                <a:effectLst/>
                <a:latin typeface="Times New Roman" panose="02020603050405020304" pitchFamily="18" charset="0"/>
                <a:cs typeface="Times New Roman" panose="02020603050405020304" pitchFamily="18" charset="0"/>
              </a:rPr>
              <a:t>tiếp</a:t>
            </a:r>
            <a:r>
              <a:rPr lang="vi-VN" sz="2400" b="1" i="1" dirty="0">
                <a:solidFill>
                  <a:srgbClr val="C00000"/>
                </a:solidFill>
                <a:effectLst/>
                <a:latin typeface="Times New Roman" panose="02020603050405020304" pitchFamily="18" charset="0"/>
                <a:cs typeface="Times New Roman" panose="02020603050405020304" pitchFamily="18" charset="0"/>
              </a:rPr>
              <a:t> </a:t>
            </a:r>
            <a:r>
              <a:rPr lang="vi-VN" sz="2400" b="1" i="1" dirty="0" err="1">
                <a:solidFill>
                  <a:srgbClr val="C00000"/>
                </a:solidFill>
                <a:effectLst/>
                <a:latin typeface="Times New Roman" panose="02020603050405020304" pitchFamily="18" charset="0"/>
                <a:cs typeface="Times New Roman" panose="02020603050405020304" pitchFamily="18" charset="0"/>
              </a:rPr>
              <a:t>xúc</a:t>
            </a:r>
            <a:r>
              <a:rPr lang="vi-VN" sz="2400" b="1" i="1" dirty="0">
                <a:solidFill>
                  <a:srgbClr val="C00000"/>
                </a:solidFill>
                <a:effectLst/>
                <a:latin typeface="Times New Roman" panose="02020603050405020304" pitchFamily="18" charset="0"/>
                <a:cs typeface="Times New Roman" panose="02020603050405020304" pitchFamily="18" charset="0"/>
              </a:rPr>
              <a:t> </a:t>
            </a:r>
            <a:r>
              <a:rPr lang="vi-VN" sz="2400" b="1" i="1" dirty="0" err="1">
                <a:solidFill>
                  <a:srgbClr val="C00000"/>
                </a:solidFill>
                <a:effectLst/>
                <a:latin typeface="Times New Roman" panose="02020603050405020304" pitchFamily="18" charset="0"/>
                <a:cs typeface="Times New Roman" panose="02020603050405020304" pitchFamily="18" charset="0"/>
              </a:rPr>
              <a:t>tạo</a:t>
            </a:r>
            <a:r>
              <a:rPr lang="vi-VN" sz="2400" b="1" i="1" dirty="0">
                <a:solidFill>
                  <a:srgbClr val="C00000"/>
                </a:solidFill>
                <a:effectLst/>
                <a:latin typeface="Times New Roman" panose="02020603050405020304" pitchFamily="18" charset="0"/>
                <a:cs typeface="Times New Roman" panose="02020603050405020304" pitchFamily="18" charset="0"/>
              </a:rPr>
              <a:t> nên ma </a:t>
            </a:r>
            <a:r>
              <a:rPr lang="vi-VN" sz="2400" b="1" i="1" dirty="0" err="1">
                <a:solidFill>
                  <a:srgbClr val="C00000"/>
                </a:solidFill>
                <a:effectLst/>
                <a:latin typeface="Times New Roman" panose="02020603050405020304" pitchFamily="18" charset="0"/>
                <a:cs typeface="Times New Roman" panose="02020603050405020304" pitchFamily="18" charset="0"/>
              </a:rPr>
              <a:t>sát</a:t>
            </a:r>
            <a:r>
              <a:rPr lang="vi-VN" sz="2400" b="1" i="1" dirty="0">
                <a:solidFill>
                  <a:srgbClr val="C00000"/>
                </a:solidFill>
                <a:effectLst/>
                <a:latin typeface="Times New Roman" panose="02020603050405020304" pitchFamily="18" charset="0"/>
                <a:cs typeface="Times New Roman" panose="02020603050405020304" pitchFamily="18" charset="0"/>
              </a:rPr>
              <a:t> </a:t>
            </a:r>
            <a:r>
              <a:rPr lang="vi-VN" sz="2400" b="1" i="1" dirty="0" err="1">
                <a:solidFill>
                  <a:srgbClr val="C00000"/>
                </a:solidFill>
                <a:effectLst/>
                <a:latin typeface="Times New Roman" panose="02020603050405020304" pitchFamily="18" charset="0"/>
                <a:cs typeface="Times New Roman" panose="02020603050405020304" pitchFamily="18" charset="0"/>
              </a:rPr>
              <a:t>giữa</a:t>
            </a:r>
            <a:r>
              <a:rPr lang="vi-VN" sz="2400" b="1" i="1" dirty="0">
                <a:solidFill>
                  <a:srgbClr val="C00000"/>
                </a:solidFill>
                <a:effectLst/>
                <a:latin typeface="Times New Roman" panose="02020603050405020304" pitchFamily="18" charset="0"/>
                <a:cs typeface="Times New Roman" panose="02020603050405020304" pitchFamily="18" charset="0"/>
              </a:rPr>
              <a:t> </a:t>
            </a:r>
            <a:r>
              <a:rPr lang="vi-VN" sz="2400" b="1" i="1" dirty="0" err="1">
                <a:solidFill>
                  <a:srgbClr val="C00000"/>
                </a:solidFill>
                <a:effectLst/>
                <a:latin typeface="Times New Roman" panose="02020603050405020304" pitchFamily="18" charset="0"/>
                <a:cs typeface="Times New Roman" panose="02020603050405020304" pitchFamily="18" charset="0"/>
              </a:rPr>
              <a:t>chúng</a:t>
            </a:r>
            <a:r>
              <a:rPr lang="vi-VN" sz="2400" b="1" i="1" dirty="0">
                <a:solidFill>
                  <a:srgbClr val="C00000"/>
                </a:solidFill>
                <a:effectLst/>
                <a:latin typeface="Times New Roman" panose="02020603050405020304" pitchFamily="18" charset="0"/>
                <a:cs typeface="Times New Roman" panose="02020603050405020304" pitchFamily="18" charset="0"/>
              </a:rPr>
              <a:t>.</a:t>
            </a:r>
            <a:endParaRPr lang="vi-VN" sz="2400" b="1" i="0" dirty="0">
              <a:solidFill>
                <a:srgbClr val="C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35" y="185532"/>
            <a:ext cx="9280190" cy="4572000"/>
          </a:xfrm>
          <a:prstGeom prst="rect">
            <a:avLst/>
          </a:prstGeom>
        </p:spPr>
      </p:pic>
      <p:sp>
        <p:nvSpPr>
          <p:cNvPr id="5" name="Rectangle: Rounded Corners 4"/>
          <p:cNvSpPr/>
          <p:nvPr/>
        </p:nvSpPr>
        <p:spPr>
          <a:xfrm>
            <a:off x="1279718" y="5040712"/>
            <a:ext cx="8047162" cy="126609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Bold" panose="00000800000000000000" pitchFamily="2" charset="0"/>
                <a:cs typeface="#9Slide03 Arima Madurai Bold" panose="00000800000000000000" pitchFamily="2" charset="0"/>
              </a:rPr>
              <a:t>Sự</a:t>
            </a:r>
            <a:r>
              <a:rPr lang="en-US" sz="2800" dirty="0">
                <a:solidFill>
                  <a:schemeClr val="tx1"/>
                </a:solidFill>
                <a:latin typeface="#9Slide03 Arima Madurai Bold" panose="00000800000000000000" pitchFamily="2" charset="0"/>
                <a:cs typeface="#9Slide03 Arima Madurai Bold" panose="00000800000000000000" pitchFamily="2" charset="0"/>
              </a:rPr>
              <a:t> t</a:t>
            </a:r>
            <a:r>
              <a:rPr lang="vi-VN" sz="2800" dirty="0">
                <a:solidFill>
                  <a:schemeClr val="tx1"/>
                </a:solidFill>
                <a:latin typeface="#9Slide03 Arima Madurai Bold" panose="00000800000000000000" pitchFamily="2" charset="0"/>
                <a:cs typeface="#9Slide03 Arima Madurai Bold" panose="00000800000000000000" pitchFamily="2" charset="0"/>
              </a:rPr>
              <a:t>ư</a:t>
            </a:r>
            <a:r>
              <a:rPr lang="en-US" sz="2800" dirty="0" err="1">
                <a:solidFill>
                  <a:schemeClr val="tx1"/>
                </a:solidFill>
                <a:latin typeface="#9Slide03 Arima Madurai Bold" panose="00000800000000000000" pitchFamily="2" charset="0"/>
                <a:cs typeface="#9Slide03 Arima Madurai Bold" panose="00000800000000000000" pitchFamily="2" charset="0"/>
              </a:rPr>
              <a:t>ơng</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tác</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giữa</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bề</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mặt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của</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hai</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vật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tạo</a:t>
            </a:r>
            <a:r>
              <a:rPr lang="en-US" sz="2800" dirty="0">
                <a:solidFill>
                  <a:schemeClr val="tx1"/>
                </a:solidFill>
                <a:latin typeface="#9Slide03 Arima Madurai Bold" panose="00000800000000000000" pitchFamily="2" charset="0"/>
                <a:cs typeface="#9Slide03 Arima Madurai Bold" panose="00000800000000000000" pitchFamily="2" charset="0"/>
              </a:rPr>
              <a:t> ra </a:t>
            </a:r>
            <a:r>
              <a:rPr lang="en-US" sz="2800" dirty="0" err="1">
                <a:solidFill>
                  <a:schemeClr val="tx1"/>
                </a:solidFill>
                <a:latin typeface="#9Slide03 Arima Madurai Bold" panose="00000800000000000000" pitchFamily="2" charset="0"/>
                <a:cs typeface="#9Slide03 Arima Madurai Bold" panose="00000800000000000000" pitchFamily="2" charset="0"/>
              </a:rPr>
              <a:t>lực</a:t>
            </a:r>
            <a:r>
              <a:rPr lang="en-US" sz="2800" dirty="0">
                <a:solidFill>
                  <a:schemeClr val="tx1"/>
                </a:solidFill>
                <a:latin typeface="#9Slide03 Arima Madurai Bold" panose="00000800000000000000" pitchFamily="2" charset="0"/>
                <a:cs typeface="#9Slide03 Arima Madurai Bold" panose="00000800000000000000" pitchFamily="2" charset="0"/>
              </a:rPr>
              <a:t> ma </a:t>
            </a:r>
            <a:r>
              <a:rPr lang="en-US" sz="2800" dirty="0" err="1">
                <a:solidFill>
                  <a:schemeClr val="tx1"/>
                </a:solidFill>
                <a:latin typeface="#9Slide03 Arima Madurai Bold" panose="00000800000000000000" pitchFamily="2" charset="0"/>
                <a:cs typeface="#9Slide03 Arima Madurai Bold" panose="00000800000000000000" pitchFamily="2" charset="0"/>
              </a:rPr>
              <a:t>sát</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giữa</a:t>
            </a:r>
            <a:r>
              <a:rPr lang="en-US" sz="2800" dirty="0">
                <a:solidFill>
                  <a:schemeClr val="tx1"/>
                </a:solidFill>
                <a:latin typeface="#9Slide03 Arima Madurai Bold" panose="00000800000000000000" pitchFamily="2" charset="0"/>
                <a:cs typeface="#9Slide03 Arima Madurai Bold" panose="00000800000000000000" pitchFamily="2" charset="0"/>
              </a:rPr>
              <a:t> </a:t>
            </a:r>
            <a:r>
              <a:rPr lang="en-US" sz="2800" dirty="0" err="1">
                <a:solidFill>
                  <a:schemeClr val="tx1"/>
                </a:solidFill>
                <a:latin typeface="#9Slide03 Arima Madurai Bold" panose="00000800000000000000" pitchFamily="2" charset="0"/>
                <a:cs typeface="#9Slide03 Arima Madurai Bold" panose="00000800000000000000" pitchFamily="2" charset="0"/>
              </a:rPr>
              <a:t>chúng</a:t>
            </a:r>
            <a:r>
              <a:rPr lang="en-US" sz="2800" dirty="0">
                <a:solidFill>
                  <a:schemeClr val="tx1"/>
                </a:solidFill>
                <a:latin typeface="#9Slide03 Arima Madurai Bold" panose="00000800000000000000" pitchFamily="2" charset="0"/>
                <a:cs typeface="#9Slide03 Arima Madurai Bold" panose="00000800000000000000" pitchFamily="2" charset="0"/>
              </a:rPr>
              <a:t> </a:t>
            </a:r>
            <a:endParaRPr lang="en-US" sz="2800" dirty="0">
              <a:solidFill>
                <a:schemeClr val="tx1"/>
              </a:solidFill>
              <a:latin typeface="#9Slide03 Arima Madurai Bold" panose="00000800000000000000" pitchFamily="2"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283860" y="1092200"/>
            <a:ext cx="11291929" cy="3935681"/>
            <a:chOff x="0" y="0"/>
            <a:chExt cx="5863658" cy="8878865"/>
          </a:xfrm>
        </p:grpSpPr>
        <p:sp>
          <p:nvSpPr>
            <p:cNvPr id="3" name="Freeform 3"/>
            <p:cNvSpPr/>
            <p:nvPr/>
          </p:nvSpPr>
          <p:spPr>
            <a:xfrm>
              <a:off x="0" y="-4073"/>
              <a:ext cx="5870049" cy="8885467"/>
            </a:xfrm>
            <a:custGeom>
              <a:avLst/>
              <a:gdLst/>
              <a:ahLst/>
              <a:cxnLst/>
              <a:rect l="l" t="t" r="r" b="b"/>
              <a:pathLst>
                <a:path w="5870049" h="8885467">
                  <a:moveTo>
                    <a:pt x="5242271" y="8830989"/>
                  </a:moveTo>
                  <a:cubicBezTo>
                    <a:pt x="5242271" y="8830989"/>
                    <a:pt x="4511397" y="8885467"/>
                    <a:pt x="3768204" y="8882846"/>
                  </a:cubicBezTo>
                  <a:cubicBezTo>
                    <a:pt x="2369313" y="8880683"/>
                    <a:pt x="1057074" y="8872859"/>
                    <a:pt x="1057074" y="8872859"/>
                  </a:cubicBezTo>
                  <a:cubicBezTo>
                    <a:pt x="812932" y="8864024"/>
                    <a:pt x="449110" y="8842794"/>
                    <a:pt x="282371" y="8784617"/>
                  </a:cubicBezTo>
                  <a:cubicBezTo>
                    <a:pt x="4469" y="8687654"/>
                    <a:pt x="0" y="8514374"/>
                    <a:pt x="0" y="6959562"/>
                  </a:cubicBezTo>
                  <a:lnTo>
                    <a:pt x="0" y="6959484"/>
                  </a:lnTo>
                  <a:cubicBezTo>
                    <a:pt x="8536" y="491230"/>
                    <a:pt x="0" y="345608"/>
                    <a:pt x="77597" y="223930"/>
                  </a:cubicBezTo>
                  <a:cubicBezTo>
                    <a:pt x="217372" y="4759"/>
                    <a:pt x="519255" y="4073"/>
                    <a:pt x="937909" y="4073"/>
                  </a:cubicBezTo>
                  <a:cubicBezTo>
                    <a:pt x="937909" y="4073"/>
                    <a:pt x="1782351" y="15681"/>
                    <a:pt x="3252386" y="7673"/>
                  </a:cubicBezTo>
                  <a:cubicBezTo>
                    <a:pt x="4292469" y="0"/>
                    <a:pt x="5009202" y="6979"/>
                    <a:pt x="5009202" y="6979"/>
                  </a:cubicBezTo>
                  <a:cubicBezTo>
                    <a:pt x="5377510" y="14458"/>
                    <a:pt x="5515770" y="42638"/>
                    <a:pt x="5713510" y="165219"/>
                  </a:cubicBezTo>
                  <a:cubicBezTo>
                    <a:pt x="5864527" y="258836"/>
                    <a:pt x="5870049" y="476157"/>
                    <a:pt x="5860909" y="6959483"/>
                  </a:cubicBezTo>
                  <a:lnTo>
                    <a:pt x="5860909" y="6959562"/>
                  </a:lnTo>
                  <a:cubicBezTo>
                    <a:pt x="5860908" y="8632340"/>
                    <a:pt x="5818124" y="8780927"/>
                    <a:pt x="5242271" y="8830989"/>
                  </a:cubicBezTo>
                  <a:close/>
                </a:path>
              </a:pathLst>
            </a:custGeom>
            <a:solidFill>
              <a:srgbClr val="CED8FF"/>
            </a:solidFill>
          </p:spPr>
        </p:sp>
      </p:grpSp>
      <p:sp>
        <p:nvSpPr>
          <p:cNvPr id="5" name="TextBox 5"/>
          <p:cNvSpPr txBox="1"/>
          <p:nvPr/>
        </p:nvSpPr>
        <p:spPr>
          <a:xfrm>
            <a:off x="1106117" y="1966099"/>
            <a:ext cx="10580959" cy="1462901"/>
          </a:xfrm>
          <a:prstGeom prst="rect">
            <a:avLst/>
          </a:prstGeom>
        </p:spPr>
        <p:txBody>
          <a:bodyPr wrap="square" lIns="0" tIns="0" rIns="0" bIns="0" rtlCol="0" anchor="t">
            <a:spAutoFit/>
          </a:bodyPr>
          <a:lstStyle/>
          <a:p>
            <a:pPr defTabSz="609600">
              <a:lnSpc>
                <a:spcPct val="150000"/>
              </a:lnSpc>
              <a:spcBef>
                <a:spcPct val="0"/>
              </a:spcBef>
            </a:pPr>
            <a:r>
              <a:rPr lang="en-US" sz="7200" dirty="0">
                <a:solidFill>
                  <a:srgbClr val="272626"/>
                </a:solidFill>
                <a:latin typeface="Times New Roman" panose="02020603050405020304" pitchFamily="18" charset="0"/>
                <a:cs typeface="Times New Roman" panose="02020603050405020304" pitchFamily="18" charset="0"/>
              </a:rPr>
              <a:t>IV. Ma </a:t>
            </a:r>
            <a:r>
              <a:rPr lang="en-US" sz="7200" dirty="0" err="1">
                <a:solidFill>
                  <a:srgbClr val="272626"/>
                </a:solidFill>
                <a:latin typeface="Times New Roman" panose="02020603050405020304" pitchFamily="18" charset="0"/>
                <a:cs typeface="Times New Roman" panose="02020603050405020304" pitchFamily="18" charset="0"/>
              </a:rPr>
              <a:t>sát</a:t>
            </a:r>
            <a:r>
              <a:rPr lang="en-US" sz="7200" dirty="0">
                <a:solidFill>
                  <a:srgbClr val="272626"/>
                </a:solidFill>
                <a:latin typeface="Times New Roman" panose="02020603050405020304" pitchFamily="18" charset="0"/>
                <a:cs typeface="Times New Roman" panose="02020603050405020304" pitchFamily="18" charset="0"/>
              </a:rPr>
              <a:t> </a:t>
            </a:r>
            <a:r>
              <a:rPr lang="en-US" sz="7200" dirty="0" err="1">
                <a:solidFill>
                  <a:srgbClr val="272626"/>
                </a:solidFill>
                <a:latin typeface="Times New Roman" panose="02020603050405020304" pitchFamily="18" charset="0"/>
                <a:cs typeface="Times New Roman" panose="02020603050405020304" pitchFamily="18" charset="0"/>
              </a:rPr>
              <a:t>và</a:t>
            </a:r>
            <a:r>
              <a:rPr lang="en-US" sz="7200" dirty="0">
                <a:solidFill>
                  <a:srgbClr val="272626"/>
                </a:solidFill>
                <a:latin typeface="Times New Roman" panose="02020603050405020304" pitchFamily="18" charset="0"/>
                <a:cs typeface="Times New Roman" panose="02020603050405020304" pitchFamily="18" charset="0"/>
              </a:rPr>
              <a:t> </a:t>
            </a:r>
            <a:r>
              <a:rPr lang="en-US" sz="7200" dirty="0" err="1">
                <a:solidFill>
                  <a:srgbClr val="272626"/>
                </a:solidFill>
                <a:latin typeface="Times New Roman" panose="02020603050405020304" pitchFamily="18" charset="0"/>
                <a:cs typeface="Times New Roman" panose="02020603050405020304" pitchFamily="18" charset="0"/>
              </a:rPr>
              <a:t>chuyển</a:t>
            </a:r>
            <a:r>
              <a:rPr lang="en-US" sz="7200" dirty="0">
                <a:solidFill>
                  <a:srgbClr val="272626"/>
                </a:solidFill>
                <a:latin typeface="Times New Roman" panose="02020603050405020304" pitchFamily="18" charset="0"/>
                <a:cs typeface="Times New Roman" panose="02020603050405020304" pitchFamily="18" charset="0"/>
              </a:rPr>
              <a:t> </a:t>
            </a:r>
            <a:r>
              <a:rPr lang="en-US" sz="7200" dirty="0" err="1">
                <a:solidFill>
                  <a:srgbClr val="272626"/>
                </a:solidFill>
                <a:latin typeface="Times New Roman" panose="02020603050405020304" pitchFamily="18" charset="0"/>
                <a:cs typeface="Times New Roman" panose="02020603050405020304" pitchFamily="18" charset="0"/>
              </a:rPr>
              <a:t>động</a:t>
            </a:r>
            <a:endParaRPr lang="en-US" sz="7200" dirty="0">
              <a:solidFill>
                <a:srgbClr val="272626"/>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49" name="组合 48"/>
          <p:cNvGrpSpPr/>
          <p:nvPr/>
        </p:nvGrpSpPr>
        <p:grpSpPr>
          <a:xfrm>
            <a:off x="415181" y="1725923"/>
            <a:ext cx="4439186" cy="4752540"/>
            <a:chOff x="3962499" y="1520620"/>
            <a:chExt cx="3565106" cy="3816760"/>
          </a:xfrm>
        </p:grpSpPr>
        <p:sp>
          <p:nvSpPr>
            <p:cNvPr id="50" name="矩形 49"/>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 name="图片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grpSp>
        <p:nvGrpSpPr>
          <p:cNvPr id="34" name="Group 2"/>
          <p:cNvGrpSpPr/>
          <p:nvPr/>
        </p:nvGrpSpPr>
        <p:grpSpPr>
          <a:xfrm>
            <a:off x="5480594" y="2469975"/>
            <a:ext cx="5336583" cy="2776477"/>
            <a:chOff x="0" y="0"/>
            <a:chExt cx="5863658" cy="8878865"/>
          </a:xfrm>
        </p:grpSpPr>
        <p:sp>
          <p:nvSpPr>
            <p:cNvPr id="42" name="Freeform 3"/>
            <p:cNvSpPr/>
            <p:nvPr/>
          </p:nvSpPr>
          <p:spPr>
            <a:xfrm>
              <a:off x="0" y="-4073"/>
              <a:ext cx="5870049" cy="8885467"/>
            </a:xfrm>
            <a:custGeom>
              <a:avLst/>
              <a:gdLst/>
              <a:ahLst/>
              <a:cxnLst/>
              <a:rect l="l" t="t" r="r" b="b"/>
              <a:pathLst>
                <a:path w="5870049" h="8885467">
                  <a:moveTo>
                    <a:pt x="5242271" y="8830989"/>
                  </a:moveTo>
                  <a:cubicBezTo>
                    <a:pt x="5242271" y="8830989"/>
                    <a:pt x="4511397" y="8885467"/>
                    <a:pt x="3768204" y="8882846"/>
                  </a:cubicBezTo>
                  <a:cubicBezTo>
                    <a:pt x="2369313" y="8880683"/>
                    <a:pt x="1057074" y="8872859"/>
                    <a:pt x="1057074" y="8872859"/>
                  </a:cubicBezTo>
                  <a:cubicBezTo>
                    <a:pt x="812932" y="8864024"/>
                    <a:pt x="449110" y="8842794"/>
                    <a:pt x="282371" y="8784617"/>
                  </a:cubicBezTo>
                  <a:cubicBezTo>
                    <a:pt x="4469" y="8687654"/>
                    <a:pt x="0" y="8514374"/>
                    <a:pt x="0" y="6959562"/>
                  </a:cubicBezTo>
                  <a:lnTo>
                    <a:pt x="0" y="6959484"/>
                  </a:lnTo>
                  <a:cubicBezTo>
                    <a:pt x="8536" y="491230"/>
                    <a:pt x="0" y="345608"/>
                    <a:pt x="77597" y="223930"/>
                  </a:cubicBezTo>
                  <a:cubicBezTo>
                    <a:pt x="217372" y="4759"/>
                    <a:pt x="519255" y="4073"/>
                    <a:pt x="937909" y="4073"/>
                  </a:cubicBezTo>
                  <a:cubicBezTo>
                    <a:pt x="937909" y="4073"/>
                    <a:pt x="1782351" y="15681"/>
                    <a:pt x="3252386" y="7673"/>
                  </a:cubicBezTo>
                  <a:cubicBezTo>
                    <a:pt x="4292469" y="0"/>
                    <a:pt x="5009202" y="6979"/>
                    <a:pt x="5009202" y="6979"/>
                  </a:cubicBezTo>
                  <a:cubicBezTo>
                    <a:pt x="5377510" y="14458"/>
                    <a:pt x="5515770" y="42638"/>
                    <a:pt x="5713510" y="165219"/>
                  </a:cubicBezTo>
                  <a:cubicBezTo>
                    <a:pt x="5864527" y="258836"/>
                    <a:pt x="5870049" y="476157"/>
                    <a:pt x="5860909" y="6959483"/>
                  </a:cubicBezTo>
                  <a:lnTo>
                    <a:pt x="5860909" y="6959562"/>
                  </a:lnTo>
                  <a:cubicBezTo>
                    <a:pt x="5860908" y="8632340"/>
                    <a:pt x="5818124" y="8780927"/>
                    <a:pt x="5242271" y="8830989"/>
                  </a:cubicBezTo>
                  <a:close/>
                </a:path>
              </a:pathLst>
            </a:custGeom>
            <a:solidFill>
              <a:srgbClr val="CED8FF"/>
            </a:solidFill>
          </p:spPr>
        </p:sp>
      </p:grpSp>
      <p:sp>
        <p:nvSpPr>
          <p:cNvPr id="3" name="TextBox 2"/>
          <p:cNvSpPr txBox="1"/>
          <p:nvPr/>
        </p:nvSpPr>
        <p:spPr>
          <a:xfrm>
            <a:off x="5841496" y="3080176"/>
            <a:ext cx="4253948" cy="1754326"/>
          </a:xfrm>
          <a:prstGeom prst="rect">
            <a:avLst/>
          </a:prstGeom>
          <a:noFill/>
        </p:spPr>
        <p:txBody>
          <a:bodyPr wrap="square" rtlCol="0">
            <a:spAutoFit/>
          </a:bodyPr>
          <a:lstStyle/>
          <a:p>
            <a:pPr algn="ctr"/>
            <a:r>
              <a:rPr lang="en-US" sz="5400" dirty="0">
                <a:latin typeface="#9Slide03 Arima Madurai Black" panose="00000A00000000000000" pitchFamily="2" charset="0"/>
                <a:cs typeface="#9Slide03 Arima Madurai Black" panose="00000A00000000000000" pitchFamily="2" charset="0"/>
              </a:rPr>
              <a:t>1. </a:t>
            </a:r>
            <a:r>
              <a:rPr lang="en-US" sz="5400" dirty="0" err="1">
                <a:latin typeface="#9Slide03 Arima Madurai Black" panose="00000A00000000000000" pitchFamily="2" charset="0"/>
                <a:cs typeface="#9Slide03 Arima Madurai Black" panose="00000A00000000000000" pitchFamily="2" charset="0"/>
              </a:rPr>
              <a:t>Làm</a:t>
            </a:r>
            <a:r>
              <a:rPr lang="en-US" sz="5400" dirty="0">
                <a:latin typeface="#9Slide03 Arima Madurai Black" panose="00000A00000000000000" pitchFamily="2" charset="0"/>
                <a:cs typeface="#9Slide03 Arima Madurai Black" panose="00000A00000000000000" pitchFamily="2" charset="0"/>
              </a:rPr>
              <a:t> </a:t>
            </a:r>
            <a:r>
              <a:rPr lang="en-US" sz="5400" dirty="0" err="1">
                <a:latin typeface="#9Slide03 Arima Madurai Black" panose="00000A00000000000000" pitchFamily="2" charset="0"/>
                <a:cs typeface="#9Slide03 Arima Madurai Black" panose="00000A00000000000000" pitchFamily="2" charset="0"/>
              </a:rPr>
              <a:t>giảm</a:t>
            </a:r>
            <a:r>
              <a:rPr lang="en-US" sz="5400" dirty="0">
                <a:latin typeface="#9Slide03 Arima Madurai Black" panose="00000A00000000000000" pitchFamily="2" charset="0"/>
                <a:cs typeface="#9Slide03 Arima Madurai Black" panose="00000A00000000000000" pitchFamily="2" charset="0"/>
              </a:rPr>
              <a:t> ma </a:t>
            </a:r>
            <a:r>
              <a:rPr lang="en-US" sz="5400" dirty="0" err="1">
                <a:latin typeface="#9Slide03 Arima Madurai Black" panose="00000A00000000000000" pitchFamily="2" charset="0"/>
                <a:cs typeface="#9Slide03 Arima Madurai Black" panose="00000A00000000000000" pitchFamily="2" charset="0"/>
              </a:rPr>
              <a:t>sát</a:t>
            </a:r>
            <a:endParaRPr lang="en-US" sz="5400" dirty="0">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35219" y="-2758019"/>
            <a:ext cx="6858002" cy="12255565"/>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2" name="组合 1"/>
          <p:cNvGrpSpPr/>
          <p:nvPr/>
        </p:nvGrpSpPr>
        <p:grpSpPr>
          <a:xfrm>
            <a:off x="7500729" y="3428999"/>
            <a:ext cx="5180771" cy="4010029"/>
            <a:chOff x="-591423" y="1707337"/>
            <a:chExt cx="7679682" cy="5787085"/>
          </a:xfrm>
        </p:grpSpPr>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a:fillRect/>
            </a:stretch>
          </p:blipFill>
          <p:spPr>
            <a:xfrm>
              <a:off x="-591423" y="1707337"/>
              <a:ext cx="4429760" cy="5492902"/>
            </a:xfrm>
            <a:prstGeom prst="rect">
              <a:avLst/>
            </a:prstGeom>
          </p:spPr>
        </p:pic>
        <p:pic>
          <p:nvPicPr>
            <p:cNvPr id="14" name="图片 13"/>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a:fillRect/>
            </a:stretch>
          </p:blipFill>
          <p:spPr>
            <a:xfrm>
              <a:off x="2621901" y="2001520"/>
              <a:ext cx="4466358" cy="5492902"/>
            </a:xfrm>
            <a:prstGeom prst="rect">
              <a:avLst/>
            </a:prstGeom>
          </p:spPr>
        </p:pic>
      </p:grpSp>
      <p:sp>
        <p:nvSpPr>
          <p:cNvPr id="15" name="矩形 14"/>
          <p:cNvSpPr/>
          <p:nvPr/>
        </p:nvSpPr>
        <p:spPr>
          <a:xfrm>
            <a:off x="1838421" y="4983560"/>
            <a:ext cx="5705701" cy="1588030"/>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3154" y="466862"/>
            <a:ext cx="5556236" cy="4153863"/>
          </a:xfrm>
          <a:prstGeom prst="rect">
            <a:avLst/>
          </a:prstGeom>
        </p:spPr>
      </p:pic>
      <p:sp>
        <p:nvSpPr>
          <p:cNvPr id="26" name="TextBox 25"/>
          <p:cNvSpPr txBox="1"/>
          <p:nvPr/>
        </p:nvSpPr>
        <p:spPr>
          <a:xfrm>
            <a:off x="2102419" y="5013489"/>
            <a:ext cx="5348850" cy="1938992"/>
          </a:xfrm>
          <a:prstGeom prst="rect">
            <a:avLst/>
          </a:prstGeom>
          <a:noFill/>
        </p:spPr>
        <p:txBody>
          <a:bodyPr wrap="square" rtlCol="0">
            <a:spAutoFit/>
          </a:bodyPr>
          <a:lstStyle/>
          <a:p>
            <a:r>
              <a:rPr lang="en-US" sz="2400" dirty="0" err="1">
                <a:latin typeface="#9Slide03 Arima Madurai" panose="00000500000000000000" pitchFamily="2" charset="0"/>
                <a:cs typeface="#9Slide03 Arima Madurai" panose="00000500000000000000" pitchFamily="2" charset="0"/>
              </a:rPr>
              <a:t>Tác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hại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Lực</a:t>
            </a:r>
            <a:r>
              <a:rPr lang="en-US" sz="2400" dirty="0">
                <a:latin typeface="#9Slide03 Arima Madurai" panose="00000500000000000000" pitchFamily="2" charset="0"/>
                <a:cs typeface="#9Slide03 Arima Madurai" panose="00000500000000000000" pitchFamily="2" charset="0"/>
              </a:rPr>
              <a:t> ma </a:t>
            </a:r>
            <a:r>
              <a:rPr lang="en-US" sz="2400" dirty="0" err="1">
                <a:latin typeface="#9Slide03 Arima Madurai" panose="00000500000000000000" pitchFamily="2" charset="0"/>
                <a:cs typeface="#9Slide03 Arima Madurai" panose="00000500000000000000" pitchFamily="2" charset="0"/>
              </a:rPr>
              <a:t>sát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làm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mòn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bề</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mặt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các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bánh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răng</a:t>
            </a:r>
            <a:r>
              <a:rPr lang="en-US" sz="2400" dirty="0">
                <a:latin typeface="#9Slide03 Arima Madurai" panose="00000500000000000000" pitchFamily="2" charset="0"/>
                <a:cs typeface="#9Slide03 Arima Madurai" panose="00000500000000000000" pitchFamily="2" charset="0"/>
              </a:rPr>
              <a:t>. </a:t>
            </a:r>
            <a:endParaRPr lang="en-US" sz="2400" dirty="0">
              <a:latin typeface="#9Slide03 Arima Madurai" panose="00000500000000000000" pitchFamily="2" charset="0"/>
              <a:cs typeface="#9Slide03 Arima Madurai" panose="00000500000000000000" pitchFamily="2" charset="0"/>
            </a:endParaRPr>
          </a:p>
          <a:p>
            <a:pPr lvl="0" algn="just" defTabSz="914400" fontAlgn="base">
              <a:spcBef>
                <a:spcPct val="0"/>
              </a:spcBef>
              <a:spcAft>
                <a:spcPct val="0"/>
              </a:spcAft>
            </a:pPr>
            <a:r>
              <a:rPr lang="en-US" sz="2400" dirty="0" err="1">
                <a:latin typeface="#9Slide03 Arima Madurai" panose="00000500000000000000" pitchFamily="2" charset="0"/>
                <a:cs typeface="#9Slide03 Arima Madurai" panose="00000500000000000000" pitchFamily="2" charset="0"/>
              </a:rPr>
              <a:t>Biện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pháp</a:t>
            </a:r>
            <a:r>
              <a:rPr lang="en-US" sz="2400" dirty="0">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Để</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giảm</a:t>
            </a:r>
            <a:r>
              <a:rPr lang="en-US" altLang="en-US" sz="2400" dirty="0">
                <a:solidFill>
                  <a:srgbClr val="000000"/>
                </a:solidFill>
                <a:latin typeface="#9Slide03 Arima Madurai" panose="00000500000000000000" pitchFamily="2" charset="0"/>
                <a:cs typeface="#9Slide03 Arima Madurai" panose="00000500000000000000" pitchFamily="2" charset="0"/>
              </a:rPr>
              <a:t> ma </a:t>
            </a:r>
            <a:r>
              <a:rPr lang="en-US" altLang="en-US" sz="2400" dirty="0" err="1">
                <a:solidFill>
                  <a:srgbClr val="000000"/>
                </a:solidFill>
                <a:latin typeface="#9Slide03 Arima Madurai" panose="00000500000000000000" pitchFamily="2" charset="0"/>
                <a:cs typeface="#9Slide03 Arima Madurai" panose="00000500000000000000" pitchFamily="2" charset="0"/>
              </a:rPr>
              <a:t>sát</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cần</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tra</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dầu</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mỡ</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thường</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xuyên</a:t>
            </a:r>
            <a:r>
              <a:rPr lang="en-US" altLang="en-US" sz="2400" dirty="0">
                <a:solidFill>
                  <a:srgbClr val="000000"/>
                </a:solidFill>
                <a:latin typeface="#9Slide03 Arima Madurai" panose="00000500000000000000" pitchFamily="2" charset="0"/>
                <a:cs typeface="#9Slide03 Arima Madurai" panose="00000500000000000000" pitchFamily="2" charset="0"/>
              </a:rPr>
              <a:t>. </a:t>
            </a:r>
            <a:endParaRPr lang="en-US" altLang="en-US" sz="2400" dirty="0">
              <a:solidFill>
                <a:srgbClr val="000000"/>
              </a:solidFill>
              <a:latin typeface="#9Slide03 Arima Madurai" panose="00000500000000000000" pitchFamily="2" charset="0"/>
              <a:cs typeface="#9Slide03 Arima Madurai" panose="00000500000000000000" pitchFamily="2" charset="0"/>
            </a:endParaRPr>
          </a:p>
          <a:p>
            <a:endParaRPr lang="en-US" sz="24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Roller%20Beari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1981200"/>
            <a:ext cx="5640388"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3"/>
          <p:cNvSpPr>
            <a:spLocks noGrp="1" noChangeArrowheads="1"/>
          </p:cNvSpPr>
          <p:nvPr>
            <p:ph type="title"/>
          </p:nvPr>
        </p:nvSpPr>
        <p:spPr>
          <a:xfrm>
            <a:off x="1981200" y="152401"/>
            <a:ext cx="8382000" cy="1630363"/>
          </a:xfrm>
        </p:spPr>
        <p:txBody>
          <a:bodyPr/>
          <a:lstStyle/>
          <a:p>
            <a:pPr eaLnBrk="1" hangingPunct="1"/>
            <a:r>
              <a:rPr lang="en-US" altLang="en-US" sz="2800" b="1">
                <a:latin typeface="Times New Roman" panose="02020603050405020304" pitchFamily="18" charset="0"/>
              </a:rPr>
              <a:t>Mất hàng chục thế kỉ để tạo ra sự khác biệt giữa hai loại trục bánh xe. Sự phát minh ra ổ bi</a:t>
            </a:r>
            <a:r>
              <a:rPr lang="en-US" altLang="en-US" sz="2800" b="1"/>
              <a:t> </a:t>
            </a:r>
            <a:endParaRPr lang="en-US" altLang="en-US" sz="2800" b="1"/>
          </a:p>
        </p:txBody>
      </p:sp>
      <p:pic>
        <p:nvPicPr>
          <p:cNvPr id="121860" name="Picture 4" descr="bi_d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26670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fade">
                                      <p:cBhvr>
                                        <p:cTn id="7" dur="800" decel="100000"/>
                                        <p:tgtEl>
                                          <p:spTgt spid="121859"/>
                                        </p:tgtEl>
                                      </p:cBhvr>
                                    </p:animEffect>
                                    <p:anim calcmode="lin" valueType="num">
                                      <p:cBhvr>
                                        <p:cTn id="8" dur="800" decel="100000" fill="hold"/>
                                        <p:tgtEl>
                                          <p:spTgt spid="121859"/>
                                        </p:tgtEl>
                                        <p:attrNameLst>
                                          <p:attrName>style.rotation</p:attrName>
                                        </p:attrNameLst>
                                      </p:cBhvr>
                                      <p:tavLst>
                                        <p:tav tm="0">
                                          <p:val>
                                            <p:fltVal val="-90"/>
                                          </p:val>
                                        </p:tav>
                                        <p:tav tm="100000">
                                          <p:val>
                                            <p:fltVal val="0"/>
                                          </p:val>
                                        </p:tav>
                                      </p:tavLst>
                                    </p:anim>
                                    <p:anim calcmode="lin" valueType="num">
                                      <p:cBhvr>
                                        <p:cTn id="9" dur="800" decel="100000" fill="hold"/>
                                        <p:tgtEl>
                                          <p:spTgt spid="121859"/>
                                        </p:tgtEl>
                                        <p:attrNameLst>
                                          <p:attrName>ppt_x</p:attrName>
                                        </p:attrNameLst>
                                      </p:cBhvr>
                                      <p:tavLst>
                                        <p:tav tm="0">
                                          <p:val>
                                            <p:strVal val="#ppt_x+0.4"/>
                                          </p:val>
                                        </p:tav>
                                        <p:tav tm="100000">
                                          <p:val>
                                            <p:strVal val="#ppt_x-0.05"/>
                                          </p:val>
                                        </p:tav>
                                      </p:tavLst>
                                    </p:anim>
                                    <p:anim calcmode="lin" valueType="num">
                                      <p:cBhvr>
                                        <p:cTn id="10" dur="800" decel="100000" fill="hold"/>
                                        <p:tgtEl>
                                          <p:spTgt spid="12185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185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1859"/>
                                        </p:tgtEl>
                                        <p:attrNameLst>
                                          <p:attrName>ppt_y</p:attrName>
                                        </p:attrNameLst>
                                      </p:cBhvr>
                                      <p:tavLst>
                                        <p:tav tm="0">
                                          <p:val>
                                            <p:strVal val="#ppt_y+0.1"/>
                                          </p:val>
                                        </p:tav>
                                        <p:tav tm="100000">
                                          <p:val>
                                            <p:strVal val="#ppt_y"/>
                                          </p:val>
                                        </p:tav>
                                      </p:tavLst>
                                    </p:anim>
                                  </p:childTnLst>
                                </p:cTn>
                              </p:par>
                              <p:par>
                                <p:cTn id="13" presetID="29" presetClass="entr" presetSubtype="0" fill="hold" nodeType="withEffect">
                                  <p:stCondLst>
                                    <p:cond delay="0"/>
                                  </p:stCondLst>
                                  <p:childTnLst>
                                    <p:set>
                                      <p:cBhvr>
                                        <p:cTn id="14" dur="1" fill="hold">
                                          <p:stCondLst>
                                            <p:cond delay="0"/>
                                          </p:stCondLst>
                                        </p:cTn>
                                        <p:tgtEl>
                                          <p:spTgt spid="121858"/>
                                        </p:tgtEl>
                                        <p:attrNameLst>
                                          <p:attrName>style.visibility</p:attrName>
                                        </p:attrNameLst>
                                      </p:cBhvr>
                                      <p:to>
                                        <p:strVal val="visible"/>
                                      </p:to>
                                    </p:set>
                                    <p:anim calcmode="lin" valueType="num">
                                      <p:cBhvr>
                                        <p:cTn id="15" dur="1000" fill="hold"/>
                                        <p:tgtEl>
                                          <p:spTgt spid="121858"/>
                                        </p:tgtEl>
                                        <p:attrNameLst>
                                          <p:attrName>ppt_x</p:attrName>
                                        </p:attrNameLst>
                                      </p:cBhvr>
                                      <p:tavLst>
                                        <p:tav tm="0">
                                          <p:val>
                                            <p:strVal val="#ppt_x-.2"/>
                                          </p:val>
                                        </p:tav>
                                        <p:tav tm="100000">
                                          <p:val>
                                            <p:strVal val="#ppt_x"/>
                                          </p:val>
                                        </p:tav>
                                      </p:tavLst>
                                    </p:anim>
                                    <p:anim calcmode="lin" valueType="num">
                                      <p:cBhvr>
                                        <p:cTn id="16" dur="1000" fill="hold"/>
                                        <p:tgtEl>
                                          <p:spTgt spid="12185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21858"/>
                                        </p:tgtEl>
                                      </p:cBhvr>
                                    </p:animEffect>
                                  </p:childTnLst>
                                </p:cTn>
                              </p:par>
                              <p:par>
                                <p:cTn id="18" presetID="20" presetClass="entr" presetSubtype="0" fill="hold" nodeType="withEffect">
                                  <p:stCondLst>
                                    <p:cond delay="0"/>
                                  </p:stCondLst>
                                  <p:childTnLst>
                                    <p:set>
                                      <p:cBhvr>
                                        <p:cTn id="19" dur="1" fill="hold">
                                          <p:stCondLst>
                                            <p:cond delay="0"/>
                                          </p:stCondLst>
                                        </p:cTn>
                                        <p:tgtEl>
                                          <p:spTgt spid="121860"/>
                                        </p:tgtEl>
                                        <p:attrNameLst>
                                          <p:attrName>style.visibility</p:attrName>
                                        </p:attrNameLst>
                                      </p:cBhvr>
                                      <p:to>
                                        <p:strVal val="visible"/>
                                      </p:to>
                                    </p:set>
                                    <p:animEffect transition="in" filter="wedge">
                                      <p:cBhvr>
                                        <p:cTn id="20" dur="2000"/>
                                        <p:tgtEl>
                                          <p:spTgt spid="12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6999" y="-2667001"/>
            <a:ext cx="6857999" cy="12192002"/>
          </a:xfrm>
          <a:prstGeom prst="rect">
            <a:avLst/>
          </a:prstGeom>
        </p:spPr>
      </p:pic>
      <p:pic>
        <p:nvPicPr>
          <p:cNvPr id="27" name="Picture 2" descr="Roller%20Bea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233" y="332643"/>
            <a:ext cx="5640388"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DSC007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9" y="190591"/>
            <a:ext cx="5369742" cy="455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p:cNvSpPr/>
          <p:nvPr/>
        </p:nvSpPr>
        <p:spPr>
          <a:xfrm>
            <a:off x="8527296" y="4360858"/>
            <a:ext cx="1860827" cy="5764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rima Madurai" panose="00000500000000000000" pitchFamily="2" charset="0"/>
                <a:cs typeface="#9Slide03 Arima Madurai" panose="00000500000000000000" pitchFamily="2" charset="0"/>
              </a:rPr>
              <a:t>Ổ bi</a:t>
            </a:r>
            <a:endParaRPr lang="en-US" sz="2800" dirty="0">
              <a:solidFill>
                <a:schemeClr val="tx1"/>
              </a:solidFill>
              <a:latin typeface="#9Slide03 Arima Madurai" panose="00000500000000000000" pitchFamily="2" charset="0"/>
              <a:cs typeface="#9Slide03 Arima Madurai" panose="00000500000000000000" pitchFamily="2" charset="0"/>
            </a:endParaRPr>
          </a:p>
        </p:txBody>
      </p:sp>
      <p:sp>
        <p:nvSpPr>
          <p:cNvPr id="30" name="矩形 14"/>
          <p:cNvSpPr/>
          <p:nvPr/>
        </p:nvSpPr>
        <p:spPr>
          <a:xfrm>
            <a:off x="533709" y="5206341"/>
            <a:ext cx="5705701" cy="1319016"/>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fontAlgn="base">
              <a:spcBef>
                <a:spcPct val="0"/>
              </a:spcBef>
              <a:spcAft>
                <a:spcPct val="0"/>
              </a:spcAft>
            </a:pPr>
            <a:r>
              <a:rPr lang="en-US" altLang="en-US" sz="2400" b="1" dirty="0" err="1">
                <a:solidFill>
                  <a:srgbClr val="000000"/>
                </a:solidFill>
                <a:latin typeface="Times New Roman" panose="02020603050405020304" pitchFamily="18" charset="0"/>
              </a:rPr>
              <a:t>Tác</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hại</a:t>
            </a:r>
            <a:r>
              <a:rPr lang="en-US" altLang="en-US" sz="2400" b="1" dirty="0">
                <a:solidFill>
                  <a:srgbClr val="000000"/>
                </a:solidFill>
                <a:latin typeface="Times New Roman" panose="02020603050405020304" pitchFamily="18" charset="0"/>
              </a:rPr>
              <a:t>:</a:t>
            </a:r>
            <a:r>
              <a:rPr lang="en-US" altLang="en-US" sz="1200" dirty="0">
                <a:solidFill>
                  <a:srgbClr val="000000"/>
                </a:solidFill>
                <a:latin typeface="VNI-Times" pitchFamily="2" charset="0"/>
              </a:rPr>
              <a:t>  </a:t>
            </a:r>
            <a:r>
              <a:rPr lang="en-US" altLang="en-US" sz="2400" dirty="0" err="1">
                <a:solidFill>
                  <a:srgbClr val="000000"/>
                </a:solidFill>
                <a:latin typeface="Times New Roman" panose="02020603050405020304" pitchFamily="18" charset="0"/>
              </a:rPr>
              <a:t>Làm</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cản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trở</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chuyển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động</a:t>
            </a:r>
            <a:r>
              <a:rPr lang="en-US" altLang="en-US" sz="2400" dirty="0">
                <a:solidFill>
                  <a:srgbClr val="000000"/>
                </a:solidFill>
                <a:latin typeface="Times New Roman" panose="02020603050405020304" pitchFamily="18" charset="0"/>
              </a:rPr>
              <a:t> quay, </a:t>
            </a:r>
            <a:r>
              <a:rPr lang="en-US" altLang="en-US" sz="2400" dirty="0" err="1">
                <a:solidFill>
                  <a:srgbClr val="000000"/>
                </a:solidFill>
                <a:latin typeface="Times New Roman" panose="02020603050405020304" pitchFamily="18" charset="0"/>
              </a:rPr>
              <a:t>nóng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và</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mau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mòn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trục</a:t>
            </a:r>
            <a:r>
              <a:rPr lang="en-US" altLang="en-US" sz="2400" dirty="0">
                <a:solidFill>
                  <a:srgbClr val="000000"/>
                </a:solidFill>
                <a:latin typeface="Times New Roman" panose="02020603050405020304" pitchFamily="18" charset="0"/>
              </a:rPr>
              <a:t>.</a:t>
            </a:r>
            <a:endParaRPr lang="en-US" altLang="en-US" sz="2400" dirty="0">
              <a:solidFill>
                <a:srgbClr val="000000"/>
              </a:solidFill>
              <a:latin typeface="Times New Roman" panose="02020603050405020304" pitchFamily="18" charset="0"/>
            </a:endParaRPr>
          </a:p>
        </p:txBody>
      </p:sp>
      <p:sp>
        <p:nvSpPr>
          <p:cNvPr id="7" name="矩形 14"/>
          <p:cNvSpPr/>
          <p:nvPr/>
        </p:nvSpPr>
        <p:spPr>
          <a:xfrm>
            <a:off x="6362854" y="5206341"/>
            <a:ext cx="5640389" cy="1319015"/>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fontAlgn="base">
              <a:spcBef>
                <a:spcPct val="0"/>
              </a:spcBef>
              <a:spcAft>
                <a:spcPct val="0"/>
              </a:spcAft>
            </a:pPr>
            <a:r>
              <a:rPr lang="en-US" altLang="en-US" sz="2400" b="1" dirty="0" err="1">
                <a:solidFill>
                  <a:srgbClr val="000000"/>
                </a:solidFill>
                <a:latin typeface="Times New Roman" panose="02020603050405020304" pitchFamily="18" charset="0"/>
              </a:rPr>
              <a:t>Biện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pháp</a:t>
            </a:r>
            <a:r>
              <a:rPr lang="en-US" altLang="en-US" sz="2400" b="1"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Gắn</a:t>
            </a:r>
            <a:r>
              <a:rPr lang="en-US" altLang="en-US" sz="2400" dirty="0">
                <a:solidFill>
                  <a:srgbClr val="000000"/>
                </a:solidFill>
                <a:latin typeface="Times New Roman" panose="02020603050405020304" pitchFamily="18" charset="0"/>
              </a:rPr>
              <a:t> ổ bi, </a:t>
            </a:r>
            <a:r>
              <a:rPr lang="en-US" altLang="en-US" sz="2400" dirty="0" err="1">
                <a:solidFill>
                  <a:srgbClr val="000000"/>
                </a:solidFill>
                <a:latin typeface="Times New Roman" panose="02020603050405020304" pitchFamily="18" charset="0"/>
              </a:rPr>
              <a:t>tra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dầu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mỡ</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thay</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chuyển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động</a:t>
            </a:r>
            <a:r>
              <a:rPr lang="en-US" altLang="en-US" sz="2400" dirty="0">
                <a:solidFill>
                  <a:srgbClr val="000000"/>
                </a:solidFill>
                <a:latin typeface="Times New Roman" panose="02020603050405020304" pitchFamily="18" charset="0"/>
              </a:rPr>
              <a:t> tr</a:t>
            </a:r>
            <a:r>
              <a:rPr lang="vi-VN" altLang="en-US" sz="2400" dirty="0">
                <a:solidFill>
                  <a:srgbClr val="000000"/>
                </a:solidFill>
                <a:latin typeface="Times New Roman" panose="02020603050405020304" pitchFamily="18" charset="0"/>
              </a:rPr>
              <a:t>ư</a:t>
            </a:r>
            <a:r>
              <a:rPr lang="en-US" altLang="en-US" sz="2400" dirty="0" err="1">
                <a:solidFill>
                  <a:srgbClr val="000000"/>
                </a:solidFill>
                <a:latin typeface="Times New Roman" panose="02020603050405020304" pitchFamily="18" charset="0"/>
              </a:rPr>
              <a:t>ợt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bằng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chuyển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động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lăn</a:t>
            </a:r>
            <a:r>
              <a:rPr lang="en-US" altLang="en-US" sz="2400" dirty="0">
                <a:solidFill>
                  <a:srgbClr val="000000"/>
                </a:solidFill>
                <a:latin typeface="Times New Roman" panose="02020603050405020304" pitchFamily="18" charset="0"/>
              </a:rPr>
              <a:t>.</a:t>
            </a:r>
            <a:endParaRPr lang="en-US" altLang="en-US" sz="2400" b="1" dirty="0">
              <a:solidFill>
                <a:srgbClr val="FF0000"/>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80">
                                          <p:stCondLst>
                                            <p:cond delay="0"/>
                                          </p:stCondLst>
                                        </p:cTn>
                                        <p:tgtEl>
                                          <p:spTgt spid="27"/>
                                        </p:tgtEl>
                                      </p:cBhvr>
                                    </p:animEffect>
                                    <p:anim calcmode="lin" valueType="num">
                                      <p:cBhvr>
                                        <p:cTn id="1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3" dur="26">
                                          <p:stCondLst>
                                            <p:cond delay="650"/>
                                          </p:stCondLst>
                                        </p:cTn>
                                        <p:tgtEl>
                                          <p:spTgt spid="27"/>
                                        </p:tgtEl>
                                      </p:cBhvr>
                                      <p:to x="100000" y="60000"/>
                                    </p:animScale>
                                    <p:animScale>
                                      <p:cBhvr>
                                        <p:cTn id="24" dur="166" decel="50000">
                                          <p:stCondLst>
                                            <p:cond delay="676"/>
                                          </p:stCondLst>
                                        </p:cTn>
                                        <p:tgtEl>
                                          <p:spTgt spid="27"/>
                                        </p:tgtEl>
                                      </p:cBhvr>
                                      <p:to x="100000" y="100000"/>
                                    </p:animScale>
                                    <p:animScale>
                                      <p:cBhvr>
                                        <p:cTn id="25" dur="26">
                                          <p:stCondLst>
                                            <p:cond delay="1312"/>
                                          </p:stCondLst>
                                        </p:cTn>
                                        <p:tgtEl>
                                          <p:spTgt spid="27"/>
                                        </p:tgtEl>
                                      </p:cBhvr>
                                      <p:to x="100000" y="80000"/>
                                    </p:animScale>
                                    <p:animScale>
                                      <p:cBhvr>
                                        <p:cTn id="26" dur="166" decel="50000">
                                          <p:stCondLst>
                                            <p:cond delay="1338"/>
                                          </p:stCondLst>
                                        </p:cTn>
                                        <p:tgtEl>
                                          <p:spTgt spid="27"/>
                                        </p:tgtEl>
                                      </p:cBhvr>
                                      <p:to x="100000" y="100000"/>
                                    </p:animScale>
                                    <p:animScale>
                                      <p:cBhvr>
                                        <p:cTn id="27" dur="26">
                                          <p:stCondLst>
                                            <p:cond delay="1642"/>
                                          </p:stCondLst>
                                        </p:cTn>
                                        <p:tgtEl>
                                          <p:spTgt spid="27"/>
                                        </p:tgtEl>
                                      </p:cBhvr>
                                      <p:to x="100000" y="90000"/>
                                    </p:animScale>
                                    <p:animScale>
                                      <p:cBhvr>
                                        <p:cTn id="28" dur="166" decel="50000">
                                          <p:stCondLst>
                                            <p:cond delay="1668"/>
                                          </p:stCondLst>
                                        </p:cTn>
                                        <p:tgtEl>
                                          <p:spTgt spid="27"/>
                                        </p:tgtEl>
                                      </p:cBhvr>
                                      <p:to x="100000" y="100000"/>
                                    </p:animScale>
                                    <p:animScale>
                                      <p:cBhvr>
                                        <p:cTn id="29" dur="26">
                                          <p:stCondLst>
                                            <p:cond delay="1808"/>
                                          </p:stCondLst>
                                        </p:cTn>
                                        <p:tgtEl>
                                          <p:spTgt spid="27"/>
                                        </p:tgtEl>
                                      </p:cBhvr>
                                      <p:to x="100000" y="95000"/>
                                    </p:animScale>
                                    <p:animScale>
                                      <p:cBhvr>
                                        <p:cTn id="30" dur="166" decel="50000">
                                          <p:stCondLst>
                                            <p:cond delay="1834"/>
                                          </p:stCondLst>
                                        </p:cTn>
                                        <p:tgtEl>
                                          <p:spTgt spid="27"/>
                                        </p:tgtEl>
                                      </p:cBhvr>
                                      <p:to x="100000" y="100000"/>
                                    </p:animScale>
                                  </p:childTnLst>
                                </p:cTn>
                              </p:par>
                              <p:par>
                                <p:cTn id="31" presetID="2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44928" y="132556"/>
            <a:ext cx="5781675"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29903" y="2951164"/>
            <a:ext cx="46736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Box 5"/>
          <p:cNvSpPr txBox="1">
            <a:spLocks noChangeArrowheads="1"/>
          </p:cNvSpPr>
          <p:nvPr/>
        </p:nvSpPr>
        <p:spPr bwMode="auto">
          <a:xfrm>
            <a:off x="6186184" y="157356"/>
            <a:ext cx="542192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Georgia" panose="02040502050405020303" pitchFamily="18" charset="0"/>
              <a:buNone/>
              <a:defRPr/>
            </a:pP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Sự</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khác</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nhau</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giữa</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trục</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bánh</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xe</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bò</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ngày</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xưa</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và</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trục</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bánh</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xe</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đạp</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xe</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ô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tô</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ngày</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nay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trục</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bánh</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xe</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ngày</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nay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có</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ổ bi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còn</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trục</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bánh</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xe</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bò</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không</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có</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ổ bi. </a:t>
            </a:r>
            <a:endPar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16394" name="TextBox 6"/>
          <p:cNvSpPr txBox="1">
            <a:spLocks noChangeArrowheads="1"/>
          </p:cNvSpPr>
          <p:nvPr/>
        </p:nvSpPr>
        <p:spPr bwMode="auto">
          <a:xfrm>
            <a:off x="6353182" y="1646593"/>
            <a:ext cx="463306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Georgia" panose="02040502050405020303" pitchFamily="18" charset="0"/>
              <a:buNone/>
              <a:defRPr/>
            </a:pP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Con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mất</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hàng</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chục</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kỉ</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để</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phát</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minh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ra</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ổ bi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tạo</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nên</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sự</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khác</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nhau</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đó</a:t>
            </a: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16392" name="TextBox 7"/>
          <p:cNvSpPr txBox="1">
            <a:spLocks noChangeArrowheads="1"/>
          </p:cNvSpPr>
          <p:nvPr/>
        </p:nvSpPr>
        <p:spPr bwMode="auto">
          <a:xfrm>
            <a:off x="581862" y="4930227"/>
            <a:ext cx="5645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Georgia" panose="02040502050405020303" pitchFamily="18" charset="0"/>
              <a:buNone/>
              <a:defRPr/>
            </a:pP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Việc</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phát</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minh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ra</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ổ bi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ý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nghĩa</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như</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nào</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đối</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khoa</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học</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công</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nghệ</a:t>
            </a:r>
            <a:r>
              <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endParaRPr kumimoji="0" lang="en-US" alt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98"/>
                                        </p:tgtEl>
                                        <p:attrNameLst>
                                          <p:attrName>style.visibility</p:attrName>
                                        </p:attrNameLst>
                                      </p:cBhvr>
                                      <p:to>
                                        <p:strVal val="visible"/>
                                      </p:to>
                                    </p:set>
                                    <p:animEffect transition="in" filter="fade">
                                      <p:cBhvr>
                                        <p:cTn id="7" dur="1000"/>
                                        <p:tgtEl>
                                          <p:spTgt spid="16398"/>
                                        </p:tgtEl>
                                      </p:cBhvr>
                                    </p:animEffect>
                                    <p:anim calcmode="lin" valueType="num">
                                      <p:cBhvr>
                                        <p:cTn id="8" dur="1000" fill="hold"/>
                                        <p:tgtEl>
                                          <p:spTgt spid="16398"/>
                                        </p:tgtEl>
                                        <p:attrNameLst>
                                          <p:attrName>ppt_x</p:attrName>
                                        </p:attrNameLst>
                                      </p:cBhvr>
                                      <p:tavLst>
                                        <p:tav tm="0">
                                          <p:val>
                                            <p:strVal val="#ppt_x"/>
                                          </p:val>
                                        </p:tav>
                                        <p:tav tm="100000">
                                          <p:val>
                                            <p:strVal val="#ppt_x"/>
                                          </p:val>
                                        </p:tav>
                                      </p:tavLst>
                                    </p:anim>
                                    <p:anim calcmode="lin" valueType="num">
                                      <p:cBhvr>
                                        <p:cTn id="9" dur="1000" fill="hold"/>
                                        <p:tgtEl>
                                          <p:spTgt spid="163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394"/>
                                        </p:tgtEl>
                                        <p:attrNameLst>
                                          <p:attrName>style.visibility</p:attrName>
                                        </p:attrNameLst>
                                      </p:cBhvr>
                                      <p:to>
                                        <p:strVal val="visible"/>
                                      </p:to>
                                    </p:set>
                                    <p:animEffect transition="in" filter="fade">
                                      <p:cBhvr>
                                        <p:cTn id="14" dur="1000"/>
                                        <p:tgtEl>
                                          <p:spTgt spid="16394"/>
                                        </p:tgtEl>
                                      </p:cBhvr>
                                    </p:animEffect>
                                    <p:anim calcmode="lin" valueType="num">
                                      <p:cBhvr>
                                        <p:cTn id="15" dur="1000" fill="hold"/>
                                        <p:tgtEl>
                                          <p:spTgt spid="16394"/>
                                        </p:tgtEl>
                                        <p:attrNameLst>
                                          <p:attrName>ppt_x</p:attrName>
                                        </p:attrNameLst>
                                      </p:cBhvr>
                                      <p:tavLst>
                                        <p:tav tm="0">
                                          <p:val>
                                            <p:strVal val="#ppt_x"/>
                                          </p:val>
                                        </p:tav>
                                        <p:tav tm="100000">
                                          <p:val>
                                            <p:strVal val="#ppt_x"/>
                                          </p:val>
                                        </p:tav>
                                      </p:tavLst>
                                    </p:anim>
                                    <p:anim calcmode="lin" valueType="num">
                                      <p:cBhvr>
                                        <p:cTn id="16" dur="1000" fill="hold"/>
                                        <p:tgtEl>
                                          <p:spTgt spid="1639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392"/>
                                        </p:tgtEl>
                                        <p:attrNameLst>
                                          <p:attrName>style.visibility</p:attrName>
                                        </p:attrNameLst>
                                      </p:cBhvr>
                                      <p:to>
                                        <p:strVal val="visible"/>
                                      </p:to>
                                    </p:set>
                                    <p:animEffect transition="in" filter="fade">
                                      <p:cBhvr>
                                        <p:cTn id="21"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8" grpId="0"/>
      <p:bldP spid="16394" grpId="0"/>
      <p:bldP spid="1639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Roller%20Beari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9634" y="0"/>
            <a:ext cx="667076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bi_d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4849" y="0"/>
            <a:ext cx="4231459"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339634" y="3582988"/>
            <a:ext cx="10946674"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fontAlgn="base">
              <a:spcBef>
                <a:spcPct val="0"/>
              </a:spcBef>
              <a:spcAft>
                <a:spcPct val="0"/>
              </a:spcAft>
              <a:buClrTx/>
              <a:buSzTx/>
              <a:buNone/>
            </a:pPr>
            <a:r>
              <a:rPr lang="en-US" altLang="en-US" sz="3200" dirty="0">
                <a:solidFill>
                  <a:srgbClr val="00CC66"/>
                </a:solidFill>
                <a:latin typeface="Times New Roman" panose="02020603050405020304" pitchFamily="18" charset="0"/>
                <a:cs typeface="Arial" panose="020B0604020202020204" pitchFamily="34" charset="0"/>
              </a:rPr>
              <a:t>-  </a:t>
            </a:r>
            <a:r>
              <a:rPr lang="vi-VN" altLang="en-US" sz="3200" dirty="0">
                <a:solidFill>
                  <a:srgbClr val="00CC66"/>
                </a:solidFill>
                <a:latin typeface="Times New Roman" panose="02020603050405020304" pitchFamily="18" charset="0"/>
                <a:cs typeface="Arial" panose="020B0604020202020204" pitchFamily="34" charset="0"/>
              </a:rPr>
              <a:t>Ổ bi có tác dụng làm giảm ma sát do thay ma sát trượt bằng ma sát lăn của các viên</a:t>
            </a:r>
            <a:r>
              <a:rPr lang="en-US" altLang="en-US" sz="3200" dirty="0">
                <a:solidFill>
                  <a:srgbClr val="00CC66"/>
                </a:solidFill>
                <a:latin typeface="Times New Roman" panose="02020603050405020304" pitchFamily="18" charset="0"/>
                <a:cs typeface="Arial" panose="020B0604020202020204" pitchFamily="34" charset="0"/>
              </a:rPr>
              <a:t> </a:t>
            </a:r>
            <a:r>
              <a:rPr lang="vi-VN" altLang="en-US" sz="3200" dirty="0">
                <a:solidFill>
                  <a:srgbClr val="00CC66"/>
                </a:solidFill>
                <a:latin typeface="Times New Roman" panose="02020603050405020304" pitchFamily="18" charset="0"/>
                <a:cs typeface="Arial" panose="020B0604020202020204" pitchFamily="34" charset="0"/>
              </a:rPr>
              <a:t>bi.</a:t>
            </a:r>
            <a:endParaRPr lang="vi-VN" altLang="en-US" sz="3200" dirty="0">
              <a:solidFill>
                <a:srgbClr val="00CC66"/>
              </a:solidFill>
              <a:latin typeface="Times New Roman" panose="02020603050405020304" pitchFamily="18" charset="0"/>
              <a:cs typeface="Arial" panose="020B0604020202020204" pitchFamily="34" charset="0"/>
            </a:endParaRPr>
          </a:p>
          <a:p>
            <a:pPr algn="just" fontAlgn="base">
              <a:spcBef>
                <a:spcPct val="0"/>
              </a:spcBef>
              <a:spcAft>
                <a:spcPct val="0"/>
              </a:spcAft>
              <a:buClrTx/>
              <a:buSzTx/>
              <a:buNone/>
            </a:pPr>
            <a:r>
              <a:rPr lang="en-US" altLang="en-US" sz="3200" dirty="0">
                <a:solidFill>
                  <a:srgbClr val="00CC66"/>
                </a:solidFill>
                <a:latin typeface="Times New Roman" panose="02020603050405020304" pitchFamily="18" charset="0"/>
                <a:cs typeface="Arial" panose="020B0604020202020204" pitchFamily="34" charset="0"/>
              </a:rPr>
              <a:t>- </a:t>
            </a:r>
            <a:r>
              <a:rPr lang="vi-VN" altLang="en-US" sz="3200" dirty="0">
                <a:solidFill>
                  <a:srgbClr val="00CC66"/>
                </a:solidFill>
                <a:latin typeface="Times New Roman" panose="02020603050405020304" pitchFamily="18" charset="0"/>
                <a:cs typeface="Arial" panose="020B0604020202020204" pitchFamily="34" charset="0"/>
              </a:rPr>
              <a:t>Nhờ sử dụng ổ bi đã giảm lực cản lên các vật chuyển động làm cho máy móc hoạt động dể dàng, hiệu quả cao góp phần thúc đẩy sự phát triển của các ngành như động lực học,</a:t>
            </a:r>
            <a:r>
              <a:rPr lang="en-US" altLang="en-US" sz="3200" dirty="0">
                <a:solidFill>
                  <a:srgbClr val="00CC66"/>
                </a:solidFill>
                <a:latin typeface="Times New Roman" panose="02020603050405020304" pitchFamily="18" charset="0"/>
                <a:cs typeface="Arial" panose="020B0604020202020204" pitchFamily="34" charset="0"/>
              </a:rPr>
              <a:t> </a:t>
            </a:r>
            <a:r>
              <a:rPr lang="vi-VN" altLang="en-US" sz="3200" dirty="0">
                <a:solidFill>
                  <a:srgbClr val="00CC66"/>
                </a:solidFill>
                <a:latin typeface="Times New Roman" panose="02020603050405020304" pitchFamily="18" charset="0"/>
                <a:cs typeface="Arial" panose="020B0604020202020204" pitchFamily="34" charset="0"/>
              </a:rPr>
              <a:t>cơ khí,</a:t>
            </a:r>
            <a:r>
              <a:rPr lang="en-US" altLang="en-US" sz="3200" dirty="0">
                <a:solidFill>
                  <a:srgbClr val="00CC66"/>
                </a:solidFill>
                <a:latin typeface="Times New Roman" panose="02020603050405020304" pitchFamily="18" charset="0"/>
                <a:cs typeface="Arial" panose="020B0604020202020204" pitchFamily="34" charset="0"/>
              </a:rPr>
              <a:t> </a:t>
            </a:r>
            <a:r>
              <a:rPr lang="vi-VN" altLang="en-US" sz="3200" dirty="0">
                <a:solidFill>
                  <a:srgbClr val="00CC66"/>
                </a:solidFill>
                <a:latin typeface="Times New Roman" panose="02020603050405020304" pitchFamily="18" charset="0"/>
                <a:cs typeface="Arial" panose="020B0604020202020204" pitchFamily="34" charset="0"/>
              </a:rPr>
              <a:t>chế tạo máy…</a:t>
            </a:r>
            <a:endParaRPr lang="vi-VN" altLang="en-US" sz="3200" dirty="0">
              <a:solidFill>
                <a:srgbClr val="00CC66"/>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500"/>
                                        <p:tgtEl>
                                          <p:spTgt spid="30724"/>
                                        </p:tgtEl>
                                      </p:cBhvr>
                                    </p:animEffect>
                                    <p:anim calcmode="lin" valueType="num">
                                      <p:cBhvr>
                                        <p:cTn id="8" dur="500" fill="hold"/>
                                        <p:tgtEl>
                                          <p:spTgt spid="30724"/>
                                        </p:tgtEl>
                                        <p:attrNameLst>
                                          <p:attrName>style.rotation</p:attrName>
                                        </p:attrNameLst>
                                      </p:cBhvr>
                                      <p:tavLst>
                                        <p:tav tm="0">
                                          <p:val>
                                            <p:fltVal val="720"/>
                                          </p:val>
                                        </p:tav>
                                        <p:tav tm="100000">
                                          <p:val>
                                            <p:fltVal val="0"/>
                                          </p:val>
                                        </p:tav>
                                      </p:tavLst>
                                    </p:anim>
                                    <p:anim calcmode="lin" valueType="num">
                                      <p:cBhvr>
                                        <p:cTn id="9" dur="500" fill="hold"/>
                                        <p:tgtEl>
                                          <p:spTgt spid="30724"/>
                                        </p:tgtEl>
                                        <p:attrNameLst>
                                          <p:attrName>ppt_h</p:attrName>
                                        </p:attrNameLst>
                                      </p:cBhvr>
                                      <p:tavLst>
                                        <p:tav tm="0">
                                          <p:val>
                                            <p:fltVal val="0"/>
                                          </p:val>
                                        </p:tav>
                                        <p:tav tm="100000">
                                          <p:val>
                                            <p:strVal val="#ppt_h"/>
                                          </p:val>
                                        </p:tav>
                                      </p:tavLst>
                                    </p:anim>
                                    <p:anim calcmode="lin" valueType="num">
                                      <p:cBhvr>
                                        <p:cTn id="10" dur="500" fill="hold"/>
                                        <p:tgtEl>
                                          <p:spTgt spid="30724"/>
                                        </p:tgtEl>
                                        <p:attrNameLst>
                                          <p:attrName>ppt_w</p:attrName>
                                        </p:attrNameLst>
                                      </p:cBhvr>
                                      <p:tavLst>
                                        <p:tav tm="0">
                                          <p:val>
                                            <p:fltVal val="0"/>
                                          </p:val>
                                        </p:tav>
                                        <p:tav tm="100000">
                                          <p:val>
                                            <p:strVal val="#ppt_w"/>
                                          </p:val>
                                        </p:tav>
                                      </p:tavLst>
                                    </p:anim>
                                  </p:childTnLst>
                                </p:cTn>
                              </p:par>
                              <p:par>
                                <p:cTn id="11" presetID="22" presetClass="entr" presetSubtype="4" fill="hold" nodeType="withEffect">
                                  <p:stCondLst>
                                    <p:cond delay="0"/>
                                  </p:stCondLst>
                                  <p:childTnLst>
                                    <p:set>
                                      <p:cBhvr>
                                        <p:cTn id="12" dur="1" fill="hold">
                                          <p:stCondLst>
                                            <p:cond delay="0"/>
                                          </p:stCondLst>
                                        </p:cTn>
                                        <p:tgtEl>
                                          <p:spTgt spid="28677"/>
                                        </p:tgtEl>
                                        <p:attrNameLst>
                                          <p:attrName>style.visibility</p:attrName>
                                        </p:attrNameLst>
                                      </p:cBhvr>
                                      <p:to>
                                        <p:strVal val="visible"/>
                                      </p:to>
                                    </p:set>
                                    <p:animEffect transition="in" filter="wipe(down)">
                                      <p:cBhvr>
                                        <p:cTn id="13"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0541" y="-2660541"/>
            <a:ext cx="6952747" cy="12273829"/>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22" name="组合 21"/>
          <p:cNvGrpSpPr/>
          <p:nvPr/>
        </p:nvGrpSpPr>
        <p:grpSpPr>
          <a:xfrm>
            <a:off x="648155" y="597232"/>
            <a:ext cx="10555258" cy="4843471"/>
            <a:chOff x="924325" y="2016480"/>
            <a:chExt cx="2800436" cy="3863641"/>
          </a:xfrm>
        </p:grpSpPr>
        <p:sp>
          <p:nvSpPr>
            <p:cNvPr id="17" name="矩形: 圆角 16"/>
            <p:cNvSpPr/>
            <p:nvPr/>
          </p:nvSpPr>
          <p:spPr>
            <a:xfrm>
              <a:off x="924325" y="2215064"/>
              <a:ext cx="2758245" cy="3665057"/>
            </a:xfrm>
            <a:prstGeom prst="roundRect">
              <a:avLst/>
            </a:prstGeom>
            <a:solidFill>
              <a:schemeClr val="bg1"/>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矩形: 圆角 17"/>
            <p:cNvSpPr/>
            <p:nvPr/>
          </p:nvSpPr>
          <p:spPr>
            <a:xfrm>
              <a:off x="1566420" y="2016480"/>
              <a:ext cx="1474055" cy="395113"/>
            </a:xfrm>
            <a:prstGeom prst="roundRect">
              <a:avLst>
                <a:gd name="adj" fmla="val 50000"/>
              </a:avLst>
            </a:prstGeom>
            <a:solidFill>
              <a:srgbClr val="FFE272"/>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srgbClr val="A53731"/>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Kết</a:t>
              </a:r>
              <a:r>
                <a:rPr kumimoji="0" lang="en-US" altLang="zh-CN" sz="3600" b="0" i="0" u="none" strike="noStrike" kern="1200" cap="none" spc="0" normalizeH="0" baseline="0" noProof="0" dirty="0">
                  <a:ln>
                    <a:noFill/>
                  </a:ln>
                  <a:solidFill>
                    <a:srgbClr val="A53731"/>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A53731"/>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luận</a:t>
              </a:r>
              <a:endParaRPr kumimoji="0" lang="zh-CN" altLang="en-US" sz="3600" b="0" i="0" u="none" strike="noStrike" kern="1200" cap="none" spc="0" normalizeH="0" baseline="0" noProof="0" dirty="0">
                <a:ln>
                  <a:noFill/>
                </a:ln>
                <a:solidFill>
                  <a:srgbClr val="A53731"/>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21" name="矩形 20"/>
            <p:cNvSpPr/>
            <p:nvPr/>
          </p:nvSpPr>
          <p:spPr>
            <a:xfrm>
              <a:off x="966516" y="2714581"/>
              <a:ext cx="2758245" cy="3105339"/>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en-US" altLang="zh-CN" sz="2800" b="1" i="0" u="none" strike="noStrike" kern="1200" cap="none" spc="300" normalizeH="0" baseline="0" noProof="0" dirty="0" err="1">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Trong</a:t>
              </a:r>
              <a:r>
                <a:rPr kumimoji="0" lang="en-US" altLang="zh-CN" sz="2800" b="1" i="0" u="none" strike="noStrike" kern="1200" cap="none" spc="300" normalizeH="0" baseline="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a:t>
              </a:r>
              <a:r>
                <a:rPr kumimoji="0" lang="en-US" altLang="zh-CN" sz="2800" b="1" i="0" u="none" strike="noStrike" kern="1200" cap="none" spc="300" normalizeH="0" baseline="0" noProof="0" dirty="0" err="1">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nhiều</a:t>
              </a:r>
              <a:r>
                <a:rPr kumimoji="0" lang="en-US" altLang="zh-CN" sz="2800" b="1" i="0" u="none" strike="noStrike" kern="1200" cap="none" spc="300" normalizeH="0" baseline="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tr</a:t>
              </a:r>
              <a:r>
                <a:rPr kumimoji="0" lang="vi-VN" altLang="zh-CN" sz="2800" b="1" i="0" u="none" strike="noStrike" kern="1200" cap="none" spc="300" normalizeH="0" baseline="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ư</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ờng</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hợp</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do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cản</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trở</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chuyển</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động</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lực</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ma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sát</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có</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thể</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gây</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hại</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Khi</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đó</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cần</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tìm</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cách</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giảm</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ma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sát</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endPar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defRPr/>
              </a:pPr>
              <a:r>
                <a:rPr kumimoji="0" lang="en-US" altLang="zh-CN" sz="2800" b="1" i="0" u="none" strike="noStrike" kern="1200" cap="none" spc="300" normalizeH="0" baseline="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V</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í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dụ</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Tra</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dầu</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mỡ</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vào</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các</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bộ</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phận</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bằng</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kim</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loại</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trong</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động</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c</a:t>
              </a:r>
              <a:r>
                <a:rPr lang="vi-VN"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ơ</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giúp</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động</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c</a:t>
              </a:r>
              <a:r>
                <a:rPr lang="vi-VN"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ơ</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hoạt</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động</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tốt</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và</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làm</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giảm</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hao</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mòn</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bề</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mặt</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bộ</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2800" b="1" spc="300" dirty="0" err="1">
                  <a:latin typeface="Times New Roman" panose="02020603050405020304" pitchFamily="18" charset="0"/>
                  <a:ea typeface="字魂70号-灵悦黑体" panose="00000500000000000000" pitchFamily="2" charset="-122"/>
                  <a:cs typeface="Times New Roman" panose="02020603050405020304" pitchFamily="18" charset="0"/>
                </a:rPr>
                <a:t>phận</a:t>
              </a:r>
              <a:r>
                <a:rPr lang="en-US" altLang="zh-CN" sz="2800" b="1" spc="300" dirty="0">
                  <a:latin typeface="Times New Roman" panose="02020603050405020304" pitchFamily="18" charset="0"/>
                  <a:ea typeface="字魂70号-灵悦黑体" panose="00000500000000000000" pitchFamily="2" charset="-122"/>
                  <a:cs typeface="Times New Roman" panose="02020603050405020304" pitchFamily="18" charset="0"/>
                </a:rPr>
                <a:t> </a:t>
              </a:r>
              <a:r>
                <a:rPr kumimoji="0" lang="en-US" altLang="zh-CN" sz="2800" b="1" i="0" u="none" strike="noStrike" kern="1200" cap="none" spc="300" normalizeH="0" baseline="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a:t>
              </a:r>
              <a:endParaRPr kumimoji="0" lang="zh-CN" altLang="en-US" sz="2800" b="1" i="0" u="none" strike="noStrike" kern="1200" cap="none" spc="300" normalizeH="0" baseline="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49" name="组合 48"/>
          <p:cNvGrpSpPr/>
          <p:nvPr/>
        </p:nvGrpSpPr>
        <p:grpSpPr>
          <a:xfrm>
            <a:off x="415181" y="1725923"/>
            <a:ext cx="4439186" cy="4752540"/>
            <a:chOff x="3962499" y="1520620"/>
            <a:chExt cx="3565106" cy="3816760"/>
          </a:xfrm>
        </p:grpSpPr>
        <p:sp>
          <p:nvSpPr>
            <p:cNvPr id="50" name="矩形 49"/>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 name="图片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grpSp>
        <p:nvGrpSpPr>
          <p:cNvPr id="34" name="Group 2"/>
          <p:cNvGrpSpPr/>
          <p:nvPr/>
        </p:nvGrpSpPr>
        <p:grpSpPr>
          <a:xfrm>
            <a:off x="5480594" y="2469975"/>
            <a:ext cx="5336583" cy="2776477"/>
            <a:chOff x="0" y="0"/>
            <a:chExt cx="5863658" cy="8878865"/>
          </a:xfrm>
        </p:grpSpPr>
        <p:sp>
          <p:nvSpPr>
            <p:cNvPr id="42" name="Freeform 3"/>
            <p:cNvSpPr/>
            <p:nvPr/>
          </p:nvSpPr>
          <p:spPr>
            <a:xfrm>
              <a:off x="0" y="-4073"/>
              <a:ext cx="5870049" cy="8885467"/>
            </a:xfrm>
            <a:custGeom>
              <a:avLst/>
              <a:gdLst/>
              <a:ahLst/>
              <a:cxnLst/>
              <a:rect l="l" t="t" r="r" b="b"/>
              <a:pathLst>
                <a:path w="5870049" h="8885467">
                  <a:moveTo>
                    <a:pt x="5242271" y="8830989"/>
                  </a:moveTo>
                  <a:cubicBezTo>
                    <a:pt x="5242271" y="8830989"/>
                    <a:pt x="4511397" y="8885467"/>
                    <a:pt x="3768204" y="8882846"/>
                  </a:cubicBezTo>
                  <a:cubicBezTo>
                    <a:pt x="2369313" y="8880683"/>
                    <a:pt x="1057074" y="8872859"/>
                    <a:pt x="1057074" y="8872859"/>
                  </a:cubicBezTo>
                  <a:cubicBezTo>
                    <a:pt x="812932" y="8864024"/>
                    <a:pt x="449110" y="8842794"/>
                    <a:pt x="282371" y="8784617"/>
                  </a:cubicBezTo>
                  <a:cubicBezTo>
                    <a:pt x="4469" y="8687654"/>
                    <a:pt x="0" y="8514374"/>
                    <a:pt x="0" y="6959562"/>
                  </a:cubicBezTo>
                  <a:lnTo>
                    <a:pt x="0" y="6959484"/>
                  </a:lnTo>
                  <a:cubicBezTo>
                    <a:pt x="8536" y="491230"/>
                    <a:pt x="0" y="345608"/>
                    <a:pt x="77597" y="223930"/>
                  </a:cubicBezTo>
                  <a:cubicBezTo>
                    <a:pt x="217372" y="4759"/>
                    <a:pt x="519255" y="4073"/>
                    <a:pt x="937909" y="4073"/>
                  </a:cubicBezTo>
                  <a:cubicBezTo>
                    <a:pt x="937909" y="4073"/>
                    <a:pt x="1782351" y="15681"/>
                    <a:pt x="3252386" y="7673"/>
                  </a:cubicBezTo>
                  <a:cubicBezTo>
                    <a:pt x="4292469" y="0"/>
                    <a:pt x="5009202" y="6979"/>
                    <a:pt x="5009202" y="6979"/>
                  </a:cubicBezTo>
                  <a:cubicBezTo>
                    <a:pt x="5377510" y="14458"/>
                    <a:pt x="5515770" y="42638"/>
                    <a:pt x="5713510" y="165219"/>
                  </a:cubicBezTo>
                  <a:cubicBezTo>
                    <a:pt x="5864527" y="258836"/>
                    <a:pt x="5870049" y="476157"/>
                    <a:pt x="5860909" y="6959483"/>
                  </a:cubicBezTo>
                  <a:lnTo>
                    <a:pt x="5860909" y="6959562"/>
                  </a:lnTo>
                  <a:cubicBezTo>
                    <a:pt x="5860908" y="8632340"/>
                    <a:pt x="5818124" y="8780927"/>
                    <a:pt x="5242271" y="8830989"/>
                  </a:cubicBezTo>
                  <a:close/>
                </a:path>
              </a:pathLst>
            </a:custGeom>
            <a:solidFill>
              <a:srgbClr val="CED8FF"/>
            </a:solidFill>
          </p:spPr>
        </p:sp>
      </p:grpSp>
      <p:sp>
        <p:nvSpPr>
          <p:cNvPr id="3" name="TextBox 2"/>
          <p:cNvSpPr txBox="1"/>
          <p:nvPr/>
        </p:nvSpPr>
        <p:spPr>
          <a:xfrm>
            <a:off x="5841496" y="3080176"/>
            <a:ext cx="425394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dirty="0">
                <a:solidFill>
                  <a:prstClr val="black"/>
                </a:solidFill>
                <a:latin typeface="#9Slide03 Arima Madurai Black" panose="00000A00000000000000" pitchFamily="2" charset="0"/>
                <a:cs typeface="#9Slide03 Arima Madurai Black" panose="00000A00000000000000" pitchFamily="2" charset="0"/>
              </a:rPr>
              <a:t>2</a:t>
            </a:r>
            <a:r>
              <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Làm</a:t>
            </a:r>
            <a:r>
              <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tăng</a:t>
            </a:r>
            <a:r>
              <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ma </a:t>
            </a:r>
            <a:r>
              <a:rPr kumimoji="0" lang="en-US" sz="5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sát</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7000" y="-2666999"/>
            <a:ext cx="6858001" cy="12192000"/>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49807" t="6503" r="4936" b="70943"/>
          <a:stretch>
            <a:fillRect/>
          </a:stretch>
        </p:blipFill>
        <p:spPr>
          <a:xfrm>
            <a:off x="7786458" y="3611047"/>
            <a:ext cx="5164179" cy="3412434"/>
          </a:xfrm>
          <a:prstGeom prst="rect">
            <a:avLst/>
          </a:prstGeom>
        </p:spPr>
      </p:pic>
      <p:pic>
        <p:nvPicPr>
          <p:cNvPr id="2050" name="Picture 2" descr="http://media.bizwebmedia.net/sites/125282/data/Upload/2015/7/tad_cachcamph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070" y="413925"/>
            <a:ext cx="5380818" cy="3590273"/>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5"/>
          <p:cNvSpPr>
            <a:spLocks noChangeArrowheads="1"/>
          </p:cNvSpPr>
          <p:nvPr/>
        </p:nvSpPr>
        <p:spPr bwMode="auto">
          <a:xfrm>
            <a:off x="1445762" y="4418123"/>
            <a:ext cx="6236388" cy="1744307"/>
          </a:xfrm>
          <a:prstGeom prst="flowChartAlternateProcess">
            <a:avLst/>
          </a:prstGeom>
          <a:solidFill>
            <a:srgbClr val="FFFFCC"/>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000000"/>
              </a:solidFill>
              <a:effectLst/>
              <a:uLnTx/>
              <a:uFillTx/>
              <a:latin typeface="VNI-Times" pitchFamily="2" charset="0"/>
            </a:endParaRPr>
          </a:p>
        </p:txBody>
      </p:sp>
      <p:sp>
        <p:nvSpPr>
          <p:cNvPr id="22" name="Text Box 18"/>
          <p:cNvSpPr txBox="1">
            <a:spLocks noChangeArrowheads="1"/>
          </p:cNvSpPr>
          <p:nvPr/>
        </p:nvSpPr>
        <p:spPr bwMode="auto">
          <a:xfrm>
            <a:off x="1537643" y="4526641"/>
            <a:ext cx="65238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b="1" dirty="0" err="1">
                <a:solidFill>
                  <a:srgbClr val="000000"/>
                </a:solidFill>
                <a:latin typeface="#9Slide03 Arima Madurai" panose="00000500000000000000" pitchFamily="2" charset="0"/>
                <a:cs typeface="#9Slide03 Arima Madurai" panose="00000500000000000000" pitchFamily="2" charset="0"/>
              </a:rPr>
              <a:t>Hiện</a:t>
            </a:r>
            <a:r>
              <a:rPr lang="en-US" altLang="en-US" sz="2400" b="1" dirty="0">
                <a:solidFill>
                  <a:srgbClr val="000000"/>
                </a:solidFill>
                <a:latin typeface="#9Slide03 Arima Madurai" panose="00000500000000000000" pitchFamily="2" charset="0"/>
                <a:cs typeface="#9Slide03 Arima Madurai" panose="00000500000000000000" pitchFamily="2" charset="0"/>
              </a:rPr>
              <a:t> </a:t>
            </a:r>
            <a:r>
              <a:rPr lang="en-US" altLang="en-US" sz="2400" b="1" dirty="0" err="1">
                <a:solidFill>
                  <a:srgbClr val="000000"/>
                </a:solidFill>
                <a:latin typeface="#9Slide03 Arima Madurai" panose="00000500000000000000" pitchFamily="2" charset="0"/>
                <a:cs typeface="#9Slide03 Arima Madurai" panose="00000500000000000000" pitchFamily="2" charset="0"/>
              </a:rPr>
              <a:t>tượng</a:t>
            </a:r>
            <a:r>
              <a:rPr lang="en-US" altLang="en-US" sz="2400" b="1" dirty="0">
                <a:solidFill>
                  <a:srgbClr val="000000"/>
                </a:solidFill>
                <a:latin typeface="#9Slide03 Arima Madurai" panose="00000500000000000000" pitchFamily="2" charset="0"/>
                <a:cs typeface="#9Slide03 Arima Madurai" panose="00000500000000000000" pitchFamily="2" charset="0"/>
              </a:rPr>
              <a:t>:</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Phấn</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viết</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không</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bám</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bảng</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nếu</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không</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có</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lưc</a:t>
            </a:r>
            <a:r>
              <a:rPr lang="en-US" altLang="en-US" sz="2400" dirty="0">
                <a:solidFill>
                  <a:srgbClr val="000000"/>
                </a:solidFill>
                <a:latin typeface="#9Slide03 Arima Madurai" panose="00000500000000000000" pitchFamily="2" charset="0"/>
                <a:cs typeface="#9Slide03 Arima Madurai" panose="00000500000000000000" pitchFamily="2" charset="0"/>
              </a:rPr>
              <a:t> ma </a:t>
            </a:r>
            <a:r>
              <a:rPr lang="en-US" altLang="en-US" sz="2400" dirty="0" err="1">
                <a:solidFill>
                  <a:srgbClr val="000000"/>
                </a:solidFill>
                <a:latin typeface="#9Slide03 Arima Madurai" panose="00000500000000000000" pitchFamily="2" charset="0"/>
                <a:cs typeface="#9Slide03 Arima Madurai" panose="00000500000000000000" pitchFamily="2" charset="0"/>
              </a:rPr>
              <a:t>sát</a:t>
            </a:r>
            <a:r>
              <a:rPr lang="en-US" altLang="en-US" sz="2400" dirty="0">
                <a:solidFill>
                  <a:srgbClr val="000000"/>
                </a:solidFill>
                <a:latin typeface="#9Slide03 Arima Madurai" panose="00000500000000000000" pitchFamily="2" charset="0"/>
                <a:cs typeface="#9Slide03 Arima Madurai" panose="00000500000000000000" pitchFamily="2" charset="0"/>
              </a:rPr>
              <a:t> </a:t>
            </a:r>
            <a:endParaRPr lang="en-US" altLang="en-US" sz="2400" dirty="0">
              <a:solidFill>
                <a:srgbClr val="000000"/>
              </a:solidFill>
              <a:latin typeface="#9Slide03 Arima Madurai" panose="00000500000000000000" pitchFamily="2" charset="0"/>
              <a:cs typeface="#9Slide03 Arima Madurai" panose="00000500000000000000" pitchFamily="2" charset="0"/>
            </a:endParaRPr>
          </a:p>
        </p:txBody>
      </p:sp>
      <p:sp>
        <p:nvSpPr>
          <p:cNvPr id="23" name="Text Box 20"/>
          <p:cNvSpPr txBox="1">
            <a:spLocks noChangeArrowheads="1"/>
          </p:cNvSpPr>
          <p:nvPr/>
        </p:nvSpPr>
        <p:spPr bwMode="auto">
          <a:xfrm>
            <a:off x="1550070" y="5307262"/>
            <a:ext cx="59057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defTabSz="914400" fontAlgn="base">
              <a:spcBef>
                <a:spcPct val="50000"/>
              </a:spcBef>
              <a:spcAft>
                <a:spcPct val="0"/>
              </a:spcAft>
            </a:pP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b="1" dirty="0" err="1">
                <a:solidFill>
                  <a:srgbClr val="000000"/>
                </a:solidFill>
                <a:latin typeface="#9Slide03 Arima Madurai" panose="00000500000000000000" pitchFamily="2" charset="0"/>
                <a:cs typeface="#9Slide03 Arima Madurai" panose="00000500000000000000" pitchFamily="2" charset="0"/>
              </a:rPr>
              <a:t>Biện</a:t>
            </a:r>
            <a:r>
              <a:rPr lang="en-US" altLang="en-US" sz="2400" b="1" dirty="0">
                <a:solidFill>
                  <a:srgbClr val="000000"/>
                </a:solidFill>
                <a:latin typeface="#9Slide03 Arima Madurai" panose="00000500000000000000" pitchFamily="2" charset="0"/>
                <a:cs typeface="#9Slide03 Arima Madurai" panose="00000500000000000000" pitchFamily="2" charset="0"/>
              </a:rPr>
              <a:t> </a:t>
            </a:r>
            <a:r>
              <a:rPr lang="en-US" altLang="en-US" sz="2400" b="1" dirty="0" err="1">
                <a:solidFill>
                  <a:srgbClr val="000000"/>
                </a:solidFill>
                <a:latin typeface="#9Slide03 Arima Madurai" panose="00000500000000000000" pitchFamily="2" charset="0"/>
                <a:cs typeface="#9Slide03 Arima Madurai" panose="00000500000000000000" pitchFamily="2" charset="0"/>
              </a:rPr>
              <a:t>pháp</a:t>
            </a:r>
            <a:r>
              <a:rPr lang="en-US" altLang="en-US" sz="2400" b="1" dirty="0">
                <a:solidFill>
                  <a:srgbClr val="000000"/>
                </a:solidFill>
                <a:latin typeface="#9Slide03 Arima Madurai" panose="00000500000000000000" pitchFamily="2" charset="0"/>
                <a:cs typeface="#9Slide03 Arima Madurai" panose="00000500000000000000" pitchFamily="2" charset="0"/>
              </a:rPr>
              <a:t>:</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Tăng</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độ</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nhám</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của</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bảng</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để</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tăng</a:t>
            </a:r>
            <a:r>
              <a:rPr lang="en-US" altLang="en-US" sz="2400" dirty="0">
                <a:solidFill>
                  <a:srgbClr val="000000"/>
                </a:solidFill>
                <a:latin typeface="#9Slide03 Arima Madurai" panose="00000500000000000000" pitchFamily="2" charset="0"/>
                <a:cs typeface="#9Slide03 Arima Madurai" panose="00000500000000000000" pitchFamily="2" charset="0"/>
              </a:rPr>
              <a:t> ma </a:t>
            </a:r>
            <a:r>
              <a:rPr lang="en-US" altLang="en-US" sz="2400" dirty="0" err="1">
                <a:solidFill>
                  <a:srgbClr val="000000"/>
                </a:solidFill>
                <a:latin typeface="#9Slide03 Arima Madurai" panose="00000500000000000000" pitchFamily="2" charset="0"/>
                <a:cs typeface="#9Slide03 Arima Madurai" panose="00000500000000000000" pitchFamily="2" charset="0"/>
              </a:rPr>
              <a:t>sát</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trượt</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giữa</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viên</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phấn</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với</a:t>
            </a:r>
            <a:r>
              <a:rPr lang="en-US" altLang="en-US" sz="2400" dirty="0">
                <a:solidFill>
                  <a:srgbClr val="000000"/>
                </a:solidFill>
                <a:latin typeface="#9Slide03 Arima Madurai" panose="00000500000000000000" pitchFamily="2" charset="0"/>
                <a:cs typeface="#9Slide03 Arima Madurai" panose="00000500000000000000" pitchFamily="2" charset="0"/>
              </a:rPr>
              <a:t> </a:t>
            </a:r>
            <a:r>
              <a:rPr lang="en-US" altLang="en-US" sz="2400" dirty="0" err="1">
                <a:solidFill>
                  <a:srgbClr val="000000"/>
                </a:solidFill>
                <a:latin typeface="#9Slide03 Arima Madurai" panose="00000500000000000000" pitchFamily="2" charset="0"/>
                <a:cs typeface="#9Slide03 Arima Madurai" panose="00000500000000000000" pitchFamily="2" charset="0"/>
              </a:rPr>
              <a:t>bảng</a:t>
            </a:r>
            <a:endParaRPr lang="en-US" altLang="en-US" sz="2400" dirty="0">
              <a:solidFill>
                <a:srgbClr val="FF0000"/>
              </a:solidFill>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down)">
                                      <p:cBhvr>
                                        <p:cTn id="1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7001" y="-2667001"/>
            <a:ext cx="6857999" cy="12192002"/>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642" y="731608"/>
            <a:ext cx="7019557" cy="5391019"/>
          </a:xfrm>
          <a:prstGeom prst="rect">
            <a:avLst/>
          </a:prstGeom>
        </p:spPr>
      </p:pic>
      <p:sp>
        <p:nvSpPr>
          <p:cNvPr id="34" name="Rectangle 33"/>
          <p:cNvSpPr/>
          <p:nvPr/>
        </p:nvSpPr>
        <p:spPr>
          <a:xfrm>
            <a:off x="477078" y="731608"/>
            <a:ext cx="4505564" cy="5788842"/>
          </a:xfrm>
          <a:prstGeom prst="rect">
            <a:avLst/>
          </a:prstGeom>
        </p:spPr>
        <p:txBody>
          <a:bodyPr wrap="square">
            <a:spAutoFit/>
          </a:bodyPr>
          <a:lstStyle/>
          <a:p>
            <a:pPr algn="just">
              <a:buFont typeface="Arial" panose="020B0604020202020204" pitchFamily="34" charset="0"/>
              <a:buChar char="•"/>
            </a:pPr>
            <a:r>
              <a:rPr lang="vi-VN" sz="2400" dirty="0">
                <a:solidFill>
                  <a:srgbClr val="333333"/>
                </a:solidFill>
                <a:latin typeface="#9Slide03 Arima Madurai Bold" panose="00000800000000000000" pitchFamily="2" charset="0"/>
                <a:cs typeface="#9Slide03 Arima Madurai Bold" panose="00000800000000000000" pitchFamily="2" charset="0"/>
              </a:rPr>
              <a:t>Khi </a:t>
            </a:r>
            <a:r>
              <a:rPr lang="vi-VN" sz="2400" dirty="0" err="1">
                <a:solidFill>
                  <a:srgbClr val="333333"/>
                </a:solidFill>
                <a:latin typeface="#9Slide03 Arima Madurai Bold" panose="00000800000000000000" pitchFamily="2" charset="0"/>
                <a:cs typeface="#9Slide03 Arima Madurai Bold" panose="00000800000000000000" pitchFamily="2" charset="0"/>
              </a:rPr>
              <a:t>bước</a:t>
            </a:r>
            <a:r>
              <a:rPr lang="vi-VN" sz="2400" dirty="0">
                <a:solidFill>
                  <a:srgbClr val="333333"/>
                </a:solidFill>
                <a:latin typeface="#9Slide03 Arima Madurai Bold" panose="00000800000000000000" pitchFamily="2" charset="0"/>
                <a:cs typeface="#9Slide03 Arima Madurai Bold" panose="00000800000000000000" pitchFamily="2" charset="0"/>
              </a:rPr>
              <a:t> đi, chân </a:t>
            </a:r>
            <a:r>
              <a:rPr lang="vi-VN" sz="2400" dirty="0" err="1">
                <a:solidFill>
                  <a:srgbClr val="333333"/>
                </a:solidFill>
                <a:latin typeface="#9Slide03 Arima Madurai Bold" panose="00000800000000000000" pitchFamily="2" charset="0"/>
                <a:cs typeface="#9Slide03 Arima Madurai Bold" panose="00000800000000000000" pitchFamily="2" charset="0"/>
              </a:rPr>
              <a:t>phía</a:t>
            </a:r>
            <a:r>
              <a:rPr lang="vi-VN" sz="2400" dirty="0">
                <a:solidFill>
                  <a:srgbClr val="333333"/>
                </a:solidFill>
                <a:latin typeface="#9Slide03 Arima Madurai Bold" panose="00000800000000000000" pitchFamily="2" charset="0"/>
                <a:cs typeface="#9Slide03 Arima Madurai Bold" panose="00000800000000000000" pitchFamily="2" charset="0"/>
              </a:rPr>
              <a:t> sau </a:t>
            </a:r>
            <a:r>
              <a:rPr lang="vi-VN" sz="2400" dirty="0" err="1">
                <a:solidFill>
                  <a:srgbClr val="333333"/>
                </a:solidFill>
                <a:latin typeface="#9Slide03 Arima Madurai Bold" panose="00000800000000000000" pitchFamily="2" charset="0"/>
                <a:cs typeface="#9Slide03 Arima Madurai Bold" panose="00000800000000000000" pitchFamily="2" charset="0"/>
              </a:rPr>
              <a:t>sẽ</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tác</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dụng</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vào</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đất</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một</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lực</a:t>
            </a:r>
            <a:r>
              <a:rPr lang="vi-VN" sz="2400" dirty="0">
                <a:solidFill>
                  <a:srgbClr val="333333"/>
                </a:solidFill>
                <a:latin typeface="#9Slide03 Arima Madurai Bold" panose="00000800000000000000" pitchFamily="2" charset="0"/>
                <a:cs typeface="#9Slide03 Arima Madurai Bold" panose="00000800000000000000" pitchFamily="2" charset="0"/>
              </a:rPr>
              <a:t> . Ở </a:t>
            </a:r>
            <a:r>
              <a:rPr lang="vi-VN" sz="2400" dirty="0" err="1">
                <a:solidFill>
                  <a:srgbClr val="333333"/>
                </a:solidFill>
                <a:latin typeface="#9Slide03 Arima Madurai Bold" panose="00000800000000000000" pitchFamily="2" charset="0"/>
                <a:cs typeface="#9Slide03 Arima Madurai Bold" panose="00000800000000000000" pitchFamily="2" charset="0"/>
              </a:rPr>
              <a:t>chỗ</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đường</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tốt</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mặt</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đường</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sẽ</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tác</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dụng</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lực</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en-US" sz="2400" dirty="0">
                <a:solidFill>
                  <a:srgbClr val="333333"/>
                </a:solidFill>
                <a:latin typeface="#9Slide03 Arima Madurai Bold" panose="00000800000000000000" pitchFamily="2" charset="0"/>
                <a:cs typeface="#9Slide03 Arima Madurai Bold" panose="00000800000000000000" pitchFamily="2" charset="0"/>
              </a:rPr>
              <a:t>ma </a:t>
            </a:r>
            <a:r>
              <a:rPr lang="en-US" sz="2400" dirty="0" err="1">
                <a:solidFill>
                  <a:srgbClr val="333333"/>
                </a:solidFill>
                <a:latin typeface="#9Slide03 Arima Madurai Bold" panose="00000800000000000000" pitchFamily="2" charset="0"/>
                <a:cs typeface="#9Slide03 Arima Madurai Bold" panose="00000800000000000000" pitchFamily="2" charset="0"/>
              </a:rPr>
              <a:t>sát</a:t>
            </a:r>
            <a:r>
              <a:rPr lang="en-US" sz="2400" dirty="0">
                <a:solidFill>
                  <a:srgbClr val="333333"/>
                </a:solidFill>
                <a:latin typeface="#9Slide03 Arima Madurai Bold" panose="00000800000000000000" pitchFamily="2" charset="0"/>
                <a:cs typeface="#9Slide03 Arima Madurai Bold" panose="00000800000000000000" pitchFamily="2" charset="0"/>
              </a:rPr>
              <a:t> </a:t>
            </a:r>
            <a:r>
              <a:rPr lang="en-US" sz="2400" dirty="0" err="1">
                <a:solidFill>
                  <a:srgbClr val="333333"/>
                </a:solidFill>
                <a:latin typeface="#9Slide03 Arima Madurai Bold" panose="00000800000000000000" pitchFamily="2" charset="0"/>
                <a:cs typeface="#9Slide03 Arima Madurai Bold" panose="00000800000000000000" pitchFamily="2" charset="0"/>
              </a:rPr>
              <a:t>nghỉ</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hướng</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về</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phía</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trước</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giúp</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giữ</a:t>
            </a:r>
            <a:r>
              <a:rPr lang="vi-VN" sz="2400" dirty="0">
                <a:solidFill>
                  <a:srgbClr val="333333"/>
                </a:solidFill>
                <a:latin typeface="#9Slide03 Arima Madurai Bold" panose="00000800000000000000" pitchFamily="2" charset="0"/>
                <a:cs typeface="#9Slide03 Arima Madurai Bold" panose="00000800000000000000" pitchFamily="2" charset="0"/>
              </a:rPr>
              <a:t> cho chân </a:t>
            </a:r>
            <a:r>
              <a:rPr lang="vi-VN" sz="2400" dirty="0" err="1">
                <a:solidFill>
                  <a:srgbClr val="333333"/>
                </a:solidFill>
                <a:latin typeface="#9Slide03 Arima Madurai Bold" panose="00000800000000000000" pitchFamily="2" charset="0"/>
                <a:cs typeface="#9Slide03 Arima Madurai Bold" panose="00000800000000000000" pitchFamily="2" charset="0"/>
              </a:rPr>
              <a:t>khỏi</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trượt</a:t>
            </a:r>
            <a:r>
              <a:rPr lang="vi-VN" sz="2400" dirty="0">
                <a:solidFill>
                  <a:srgbClr val="333333"/>
                </a:solidFill>
                <a:latin typeface="#9Slide03 Arima Madurai Bold" panose="00000800000000000000" pitchFamily="2" charset="0"/>
                <a:cs typeface="#9Slide03 Arima Madurai Bold" panose="00000800000000000000" pitchFamily="2" charset="0"/>
              </a:rPr>
              <a:t> trên </a:t>
            </a:r>
            <a:r>
              <a:rPr lang="vi-VN" sz="2400" dirty="0" err="1">
                <a:solidFill>
                  <a:srgbClr val="333333"/>
                </a:solidFill>
                <a:latin typeface="#9Slide03 Arima Madurai Bold" panose="00000800000000000000" pitchFamily="2" charset="0"/>
                <a:cs typeface="#9Slide03 Arima Madurai Bold" panose="00000800000000000000" pitchFamily="2" charset="0"/>
              </a:rPr>
              <a:t>mặt</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đất</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khiến</a:t>
            </a:r>
            <a:r>
              <a:rPr lang="vi-VN" sz="2400" dirty="0">
                <a:solidFill>
                  <a:srgbClr val="333333"/>
                </a:solidFill>
                <a:latin typeface="#9Slide03 Arima Madurai Bold" panose="00000800000000000000" pitchFamily="2" charset="0"/>
                <a:cs typeface="#9Slide03 Arima Madurai Bold" panose="00000800000000000000" pitchFamily="2" charset="0"/>
              </a:rPr>
              <a:t> cho </a:t>
            </a:r>
            <a:r>
              <a:rPr lang="vi-VN" sz="2400" dirty="0" err="1">
                <a:solidFill>
                  <a:srgbClr val="333333"/>
                </a:solidFill>
                <a:latin typeface="#9Slide03 Arima Madurai Bold" panose="00000800000000000000" pitchFamily="2" charset="0"/>
                <a:cs typeface="#9Slide03 Arima Madurai Bold" panose="00000800000000000000" pitchFamily="2" charset="0"/>
              </a:rPr>
              <a:t>phần</a:t>
            </a:r>
            <a:r>
              <a:rPr lang="vi-VN" sz="2400" dirty="0">
                <a:solidFill>
                  <a:srgbClr val="333333"/>
                </a:solidFill>
                <a:latin typeface="#9Slide03 Arima Madurai Bold" panose="00000800000000000000" pitchFamily="2" charset="0"/>
                <a:cs typeface="#9Slide03 Arima Madurai Bold" panose="00000800000000000000" pitchFamily="2" charset="0"/>
              </a:rPr>
              <a:t> thân trên </a:t>
            </a:r>
            <a:r>
              <a:rPr lang="vi-VN" sz="2400" dirty="0" err="1">
                <a:solidFill>
                  <a:srgbClr val="333333"/>
                </a:solidFill>
                <a:latin typeface="#9Slide03 Arima Madurai Bold" panose="00000800000000000000" pitchFamily="2" charset="0"/>
                <a:cs typeface="#9Slide03 Arima Madurai Bold" panose="00000800000000000000" pitchFamily="2" charset="0"/>
              </a:rPr>
              <a:t>của</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người</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FF0000"/>
                </a:solidFill>
                <a:latin typeface="#9Slide03 Arima Madurai Bold" panose="00000800000000000000" pitchFamily="2" charset="0"/>
                <a:cs typeface="#9Slide03 Arima Madurai Bold" panose="00000800000000000000" pitchFamily="2" charset="0"/>
                <a:hlinkClick r:id="rId3" tooltip="Thuật ngữ Vật lý: Chuyển động"/>
              </a:rPr>
              <a:t>chuyển</a:t>
            </a:r>
            <a:r>
              <a:rPr lang="vi-VN" sz="2400" dirty="0">
                <a:solidFill>
                  <a:srgbClr val="FF0000"/>
                </a:solidFill>
                <a:latin typeface="#9Slide03 Arima Madurai Bold" panose="00000800000000000000" pitchFamily="2" charset="0"/>
                <a:cs typeface="#9Slide03 Arima Madurai Bold" panose="00000800000000000000" pitchFamily="2" charset="0"/>
                <a:hlinkClick r:id="rId3" tooltip="Thuật ngữ Vật lý: Chuyển động"/>
              </a:rPr>
              <a:t> </a:t>
            </a:r>
            <a:r>
              <a:rPr lang="vi-VN" sz="2400" dirty="0" err="1">
                <a:solidFill>
                  <a:srgbClr val="FF0000"/>
                </a:solidFill>
                <a:latin typeface="#9Slide03 Arima Madurai Bold" panose="00000800000000000000" pitchFamily="2" charset="0"/>
                <a:cs typeface="#9Slide03 Arima Madurai Bold" panose="00000800000000000000" pitchFamily="2" charset="0"/>
                <a:hlinkClick r:id="rId3" tooltip="Thuật ngữ Vật lý: Chuyển động"/>
              </a:rPr>
              <a:t>động</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về</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phía</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trước</a:t>
            </a:r>
            <a:r>
              <a:rPr lang="vi-VN" sz="2400" dirty="0">
                <a:solidFill>
                  <a:srgbClr val="333333"/>
                </a:solidFill>
                <a:latin typeface="#9Slide03 Arima Madurai Bold" panose="00000800000000000000" pitchFamily="2" charset="0"/>
                <a:cs typeface="#9Slide03 Arima Madurai Bold" panose="00000800000000000000" pitchFamily="2" charset="0"/>
              </a:rPr>
              <a:t>.</a:t>
            </a:r>
            <a:endParaRPr lang="vi-VN" sz="2400" dirty="0">
              <a:solidFill>
                <a:srgbClr val="333333"/>
              </a:solidFill>
              <a:latin typeface="#9Slide03 Arima Madurai Bold" panose="00000800000000000000" pitchFamily="2" charset="0"/>
              <a:cs typeface="#9Slide03 Arima Madurai Bold" panose="00000800000000000000" pitchFamily="2" charset="0"/>
            </a:endParaRPr>
          </a:p>
          <a:p>
            <a:pPr algn="just">
              <a:buFont typeface="Arial" panose="020B0604020202020204" pitchFamily="34" charset="0"/>
              <a:buChar char="•"/>
            </a:pPr>
            <a:r>
              <a:rPr lang="vi-VN" sz="2400" dirty="0">
                <a:solidFill>
                  <a:srgbClr val="333333"/>
                </a:solidFill>
                <a:latin typeface="#9Slide03 Arima Madurai Bold" panose="00000800000000000000" pitchFamily="2" charset="0"/>
                <a:cs typeface="#9Slide03 Arima Madurai Bold" panose="00000800000000000000" pitchFamily="2" charset="0"/>
              </a:rPr>
              <a:t>Trong </a:t>
            </a:r>
            <a:r>
              <a:rPr lang="vi-VN" sz="2400" dirty="0" err="1">
                <a:solidFill>
                  <a:srgbClr val="333333"/>
                </a:solidFill>
                <a:latin typeface="#9Slide03 Arima Madurai Bold" panose="00000800000000000000" pitchFamily="2" charset="0"/>
                <a:cs typeface="#9Slide03 Arima Madurai Bold" panose="00000800000000000000" pitchFamily="2" charset="0"/>
              </a:rPr>
              <a:t>trường</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hợp</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thiếu</a:t>
            </a:r>
            <a:r>
              <a:rPr lang="vi-VN" sz="2400" dirty="0">
                <a:solidFill>
                  <a:srgbClr val="333333"/>
                </a:solidFill>
                <a:latin typeface="#9Slide03 Arima Madurai Bold" panose="00000800000000000000" pitchFamily="2" charset="0"/>
                <a:cs typeface="#9Slide03 Arima Madurai Bold" panose="00000800000000000000" pitchFamily="2" charset="0"/>
              </a:rPr>
              <a:t> ma </a:t>
            </a:r>
            <a:r>
              <a:rPr lang="vi-VN" sz="2400" dirty="0" err="1">
                <a:solidFill>
                  <a:srgbClr val="333333"/>
                </a:solidFill>
                <a:latin typeface="#9Slide03 Arima Madurai Bold" panose="00000800000000000000" pitchFamily="2" charset="0"/>
                <a:cs typeface="#9Slide03 Arima Madurai Bold" panose="00000800000000000000" pitchFamily="2" charset="0"/>
              </a:rPr>
              <a:t>sát</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nghỉ</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lực</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từ</a:t>
            </a:r>
            <a:r>
              <a:rPr lang="vi-VN" sz="2400" dirty="0">
                <a:solidFill>
                  <a:srgbClr val="333333"/>
                </a:solidFill>
                <a:latin typeface="#9Slide03 Arima Madurai Bold" panose="00000800000000000000" pitchFamily="2" charset="0"/>
                <a:cs typeface="#9Slide03 Arima Madurai Bold" panose="00000800000000000000" pitchFamily="2" charset="0"/>
              </a:rPr>
              <a:t> chân </a:t>
            </a:r>
            <a:r>
              <a:rPr lang="vi-VN" sz="2400" dirty="0" err="1">
                <a:solidFill>
                  <a:srgbClr val="333333"/>
                </a:solidFill>
                <a:latin typeface="#9Slide03 Arima Madurai Bold" panose="00000800000000000000" pitchFamily="2" charset="0"/>
                <a:cs typeface="#9Slide03 Arima Madurai Bold" panose="00000800000000000000" pitchFamily="2" charset="0"/>
              </a:rPr>
              <a:t>người</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en-US" sz="2400" dirty="0" err="1">
                <a:solidFill>
                  <a:srgbClr val="333333"/>
                </a:solidFill>
                <a:latin typeface="#9Slide03 Arima Madurai Bold" panose="00000800000000000000" pitchFamily="2" charset="0"/>
                <a:cs typeface="#9Slide03 Arima Madurai Bold" panose="00000800000000000000" pitchFamily="2" charset="0"/>
              </a:rPr>
              <a:t>tác</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dụng</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vào</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đất</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về</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phía</a:t>
            </a:r>
            <a:r>
              <a:rPr lang="vi-VN" sz="2400" dirty="0">
                <a:solidFill>
                  <a:srgbClr val="333333"/>
                </a:solidFill>
                <a:latin typeface="#9Slide03 Arima Madurai Bold" panose="00000800000000000000" pitchFamily="2" charset="0"/>
                <a:cs typeface="#9Slide03 Arima Madurai Bold" panose="00000800000000000000" pitchFamily="2" charset="0"/>
              </a:rPr>
              <a:t> sau, </a:t>
            </a:r>
            <a:r>
              <a:rPr lang="vi-VN" sz="2400" dirty="0" err="1">
                <a:solidFill>
                  <a:srgbClr val="333333"/>
                </a:solidFill>
                <a:latin typeface="#9Slide03 Arima Madurai Bold" panose="00000800000000000000" pitchFamily="2" charset="0"/>
                <a:cs typeface="#9Slide03 Arima Madurai Bold" panose="00000800000000000000" pitchFamily="2" charset="0"/>
              </a:rPr>
              <a:t>mà</a:t>
            </a:r>
            <a:r>
              <a:rPr lang="vi-VN" sz="2400" dirty="0">
                <a:solidFill>
                  <a:srgbClr val="333333"/>
                </a:solidFill>
                <a:latin typeface="#9Slide03 Arima Madurai Bold" panose="00000800000000000000" pitchFamily="2" charset="0"/>
                <a:cs typeface="#9Slide03 Arima Madurai Bold" panose="00000800000000000000" pitchFamily="2" charset="0"/>
              </a:rPr>
              <a:t> không </a:t>
            </a:r>
            <a:r>
              <a:rPr lang="vi-VN" sz="2400" dirty="0" err="1">
                <a:solidFill>
                  <a:srgbClr val="333333"/>
                </a:solidFill>
                <a:latin typeface="#9Slide03 Arima Madurai Bold" panose="00000800000000000000" pitchFamily="2" charset="0"/>
                <a:cs typeface="#9Slide03 Arima Madurai Bold" panose="00000800000000000000" pitchFamily="2" charset="0"/>
              </a:rPr>
              <a:t>có</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lực</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nào</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giữa</a:t>
            </a:r>
            <a:r>
              <a:rPr lang="vi-VN" sz="2400" dirty="0">
                <a:solidFill>
                  <a:srgbClr val="333333"/>
                </a:solidFill>
                <a:latin typeface="#9Slide03 Arima Madurai Bold" panose="00000800000000000000" pitchFamily="2" charset="0"/>
                <a:cs typeface="#9Slide03 Arima Madurai Bold" panose="00000800000000000000" pitchFamily="2" charset="0"/>
              </a:rPr>
              <a:t> chân </a:t>
            </a:r>
            <a:r>
              <a:rPr lang="vi-VN" sz="2400" dirty="0" err="1">
                <a:solidFill>
                  <a:srgbClr val="333333"/>
                </a:solidFill>
                <a:latin typeface="#9Slide03 Arima Madurai Bold" panose="00000800000000000000" pitchFamily="2" charset="0"/>
                <a:cs typeface="#9Slide03 Arima Madurai Bold" panose="00000800000000000000" pitchFamily="2" charset="0"/>
              </a:rPr>
              <a:t>lại</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sẽ</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làm</a:t>
            </a:r>
            <a:r>
              <a:rPr lang="vi-VN" sz="2400" dirty="0">
                <a:solidFill>
                  <a:srgbClr val="333333"/>
                </a:solidFill>
                <a:latin typeface="#9Slide03 Arima Madurai Bold" panose="00000800000000000000" pitchFamily="2" charset="0"/>
                <a:cs typeface="#9Slide03 Arima Madurai Bold" panose="00000800000000000000" pitchFamily="2" charset="0"/>
              </a:rPr>
              <a:t> cho chân sau </a:t>
            </a:r>
            <a:r>
              <a:rPr lang="vi-VN" sz="2400" dirty="0" err="1">
                <a:solidFill>
                  <a:srgbClr val="333333"/>
                </a:solidFill>
                <a:latin typeface="#9Slide03 Arima Madurai Bold" panose="00000800000000000000" pitchFamily="2" charset="0"/>
                <a:cs typeface="#9Slide03 Arima Madurai Bold" panose="00000800000000000000" pitchFamily="2" charset="0"/>
              </a:rPr>
              <a:t>và</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cả</a:t>
            </a:r>
            <a:r>
              <a:rPr lang="vi-VN" sz="2400" dirty="0">
                <a:solidFill>
                  <a:srgbClr val="333333"/>
                </a:solidFill>
                <a:latin typeface="#9Slide03 Arima Madurai Bold" panose="00000800000000000000" pitchFamily="2" charset="0"/>
                <a:cs typeface="#9Slide03 Arima Madurai Bold" panose="00000800000000000000" pitchFamily="2" charset="0"/>
              </a:rPr>
              <a:t> thân </a:t>
            </a:r>
            <a:r>
              <a:rPr lang="vi-VN" sz="2400" dirty="0" err="1">
                <a:solidFill>
                  <a:srgbClr val="333333"/>
                </a:solidFill>
                <a:latin typeface="#9Slide03 Arima Madurai Bold" panose="00000800000000000000" pitchFamily="2" charset="0"/>
                <a:cs typeface="#9Slide03 Arima Madurai Bold" panose="00000800000000000000" pitchFamily="2" charset="0"/>
              </a:rPr>
              <a:t>người</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ngã</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nhào</a:t>
            </a:r>
            <a:r>
              <a:rPr lang="vi-VN" sz="2400" dirty="0">
                <a:solidFill>
                  <a:srgbClr val="333333"/>
                </a:solidFill>
                <a:latin typeface="#9Slide03 Arima Madurai Bold" panose="00000800000000000000" pitchFamily="2" charset="0"/>
                <a:cs typeface="#9Slide03 Arima Madurai Bold" panose="00000800000000000000" pitchFamily="2" charset="0"/>
              </a:rPr>
              <a:t> </a:t>
            </a:r>
            <a:r>
              <a:rPr lang="vi-VN" sz="2400" dirty="0" err="1">
                <a:solidFill>
                  <a:srgbClr val="333333"/>
                </a:solidFill>
                <a:latin typeface="#9Slide03 Arima Madurai Bold" panose="00000800000000000000" pitchFamily="2" charset="0"/>
                <a:cs typeface="#9Slide03 Arima Madurai Bold" panose="00000800000000000000" pitchFamily="2" charset="0"/>
              </a:rPr>
              <a:t>về</a:t>
            </a:r>
            <a:r>
              <a:rPr lang="vi-VN" sz="2400" dirty="0">
                <a:solidFill>
                  <a:srgbClr val="333333"/>
                </a:solidFill>
                <a:latin typeface="#9Slide03 Arima Madurai Bold" panose="00000800000000000000" pitchFamily="2" charset="0"/>
                <a:cs typeface="#9Slide03 Arima Madurai Bold" panose="00000800000000000000" pitchFamily="2" charset="0"/>
              </a:rPr>
              <a:t> sau.</a:t>
            </a:r>
            <a:endParaRPr lang="vi-VN" sz="2400" dirty="0">
              <a:solidFill>
                <a:srgbClr val="333333"/>
              </a:solidFill>
              <a:latin typeface="#9Slide03 Arima Madurai Bold" panose="00000800000000000000" pitchFamily="2"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578712" y="-2755289"/>
            <a:ext cx="6952747" cy="12273829"/>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22" name="组合 21"/>
          <p:cNvGrpSpPr/>
          <p:nvPr/>
        </p:nvGrpSpPr>
        <p:grpSpPr>
          <a:xfrm>
            <a:off x="622361" y="830982"/>
            <a:ext cx="10396234" cy="4843471"/>
            <a:chOff x="924325" y="2016480"/>
            <a:chExt cx="2758245" cy="3863641"/>
          </a:xfrm>
        </p:grpSpPr>
        <p:sp>
          <p:nvSpPr>
            <p:cNvPr id="17" name="矩形: 圆角 16"/>
            <p:cNvSpPr/>
            <p:nvPr/>
          </p:nvSpPr>
          <p:spPr>
            <a:xfrm>
              <a:off x="924325" y="2215064"/>
              <a:ext cx="2758245" cy="3665057"/>
            </a:xfrm>
            <a:prstGeom prst="roundRect">
              <a:avLst/>
            </a:prstGeom>
            <a:solidFill>
              <a:schemeClr val="bg1"/>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矩形: 圆角 17"/>
            <p:cNvSpPr/>
            <p:nvPr/>
          </p:nvSpPr>
          <p:spPr>
            <a:xfrm>
              <a:off x="1566420" y="2016480"/>
              <a:ext cx="1474055" cy="395113"/>
            </a:xfrm>
            <a:prstGeom prst="roundRect">
              <a:avLst>
                <a:gd name="adj" fmla="val 50000"/>
              </a:avLst>
            </a:prstGeom>
            <a:solidFill>
              <a:srgbClr val="FFE272"/>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err="1">
                  <a:ln>
                    <a:noFill/>
                  </a:ln>
                  <a:solidFill>
                    <a:srgbClr val="A53731"/>
                  </a:solidFill>
                  <a:effectLst/>
                  <a:uLnTx/>
                  <a:uFillTx/>
                  <a:latin typeface="#9Slide03 Arima Madurai" panose="00000500000000000000" pitchFamily="2" charset="0"/>
                  <a:ea typeface="字魂70号-灵悦黑体" panose="00000500000000000000" pitchFamily="2" charset="-122"/>
                  <a:cs typeface="#9Slide03 Arima Madurai" panose="00000500000000000000" pitchFamily="2" charset="0"/>
                </a:rPr>
                <a:t>Kết</a:t>
              </a:r>
              <a:r>
                <a:rPr kumimoji="0" lang="en-US" altLang="zh-CN" sz="2800" b="0" i="0" u="none" strike="noStrike" kern="1200" cap="none" spc="0" normalizeH="0" baseline="0" noProof="0" dirty="0">
                  <a:ln>
                    <a:noFill/>
                  </a:ln>
                  <a:solidFill>
                    <a:srgbClr val="A53731"/>
                  </a:solidFill>
                  <a:effectLst/>
                  <a:uLnTx/>
                  <a:uFillTx/>
                  <a:latin typeface="#9Slide03 Arima Madurai" panose="00000500000000000000" pitchFamily="2" charset="0"/>
                  <a:ea typeface="字魂70号-灵悦黑体" panose="00000500000000000000" pitchFamily="2" charset="-122"/>
                  <a:cs typeface="#9Slide03 Arima Madurai" panose="00000500000000000000" pitchFamily="2" charset="0"/>
                </a:rPr>
                <a:t> </a:t>
              </a:r>
              <a:r>
                <a:rPr kumimoji="0" lang="en-US" altLang="zh-CN" sz="2800" b="0" i="0" u="none" strike="noStrike" kern="1200" cap="none" spc="0" normalizeH="0" baseline="0" noProof="0" dirty="0" err="1">
                  <a:ln>
                    <a:noFill/>
                  </a:ln>
                  <a:solidFill>
                    <a:srgbClr val="A53731"/>
                  </a:solidFill>
                  <a:effectLst/>
                  <a:uLnTx/>
                  <a:uFillTx/>
                  <a:latin typeface="#9Slide03 Arima Madurai" panose="00000500000000000000" pitchFamily="2" charset="0"/>
                  <a:ea typeface="字魂70号-灵悦黑体" panose="00000500000000000000" pitchFamily="2" charset="-122"/>
                  <a:cs typeface="#9Slide03 Arima Madurai" panose="00000500000000000000" pitchFamily="2" charset="0"/>
                </a:rPr>
                <a:t>luận</a:t>
              </a:r>
              <a:endParaRPr kumimoji="0" lang="zh-CN" altLang="en-US" sz="2800" b="0" i="0" u="none" strike="noStrike" kern="1200" cap="none" spc="0" normalizeH="0" baseline="0" noProof="0" dirty="0">
                <a:ln>
                  <a:noFill/>
                </a:ln>
                <a:solidFill>
                  <a:srgbClr val="A53731"/>
                </a:solidFill>
                <a:effectLst/>
                <a:uLnTx/>
                <a:uFillTx/>
                <a:latin typeface="#9Slide03 Arima Madurai" panose="00000500000000000000" pitchFamily="2" charset="0"/>
                <a:ea typeface="字魂70号-灵悦黑体" panose="00000500000000000000" pitchFamily="2" charset="-122"/>
                <a:cs typeface="#9Slide03 Arima Madurai" panose="00000500000000000000" pitchFamily="2" charset="0"/>
              </a:endParaRPr>
            </a:p>
          </p:txBody>
        </p:sp>
        <p:sp>
          <p:nvSpPr>
            <p:cNvPr id="21" name="矩形 20"/>
            <p:cNvSpPr/>
            <p:nvPr/>
          </p:nvSpPr>
          <p:spPr>
            <a:xfrm>
              <a:off x="966516" y="2714581"/>
              <a:ext cx="2601810" cy="260858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Trong</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nhiều</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tr</a:t>
              </a:r>
              <a:r>
                <a:rPr kumimoji="0" lang="vi-VN"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ư</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ờng</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hợp</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ma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sát</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còn</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giúp</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thúc</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đẩy</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chuyển</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động</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có</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l</a:t>
              </a:r>
              <a:r>
                <a:rPr lang="en-US" altLang="zh-CN" sz="2800" spc="300" dirty="0" err="1">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ợi</a:t>
              </a:r>
              <a:r>
                <a:rPr lang="en-US" altLang="zh-CN" sz="2800" spc="300" dirty="0">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Khi</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đó</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cần</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tìm</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cách</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tăng</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ma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sát</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endPar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Ví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dụ</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Khi</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đi</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bộ</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trên</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đ</a:t>
              </a:r>
              <a:r>
                <a:rPr kumimoji="0" lang="vi-VN"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ư</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ờng</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kumimoji="0" lang="en-US" altLang="zh-CN" sz="2800" b="0" i="0" u="none" strike="noStrike" kern="1200" cap="none" spc="300" normalizeH="0" baseline="0" noProof="0" dirty="0" err="1">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cần</a:t>
              </a:r>
              <a:r>
                <a:rPr kumimoji="0" lang="en-US" altLang="zh-CN"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rPr>
                <a:t> t</a:t>
              </a:r>
              <a:r>
                <a:rPr lang="en-US" altLang="zh-CN" sz="2800" spc="300" dirty="0" err="1">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ăng</a:t>
              </a:r>
              <a:r>
                <a:rPr lang="en-US" altLang="zh-CN" sz="2800" spc="300" dirty="0">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 ma </a:t>
              </a:r>
              <a:r>
                <a:rPr lang="en-US" altLang="zh-CN" sz="2800" spc="300" dirty="0" err="1">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sát</a:t>
              </a:r>
              <a:r>
                <a:rPr lang="en-US" altLang="zh-CN" sz="2800" spc="300" dirty="0">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lang="en-US" altLang="zh-CN" sz="2800" spc="300" dirty="0" err="1">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giữa</a:t>
              </a:r>
              <a:r>
                <a:rPr lang="en-US" altLang="zh-CN" sz="2800" spc="300" dirty="0">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lang="en-US" altLang="zh-CN" sz="2800" spc="300" dirty="0" err="1">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chân</a:t>
              </a:r>
              <a:r>
                <a:rPr lang="en-US" altLang="zh-CN" sz="2800" spc="300" dirty="0">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 </a:t>
              </a:r>
              <a:r>
                <a:rPr lang="en-US" altLang="zh-CN" sz="2800" spc="300" dirty="0" err="1">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và</a:t>
              </a:r>
              <a:r>
                <a:rPr lang="en-US" altLang="zh-CN" sz="2800" spc="300" dirty="0">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 đ</a:t>
              </a:r>
              <a:r>
                <a:rPr lang="vi-VN" altLang="zh-CN" sz="2800" spc="300" dirty="0">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ư</a:t>
              </a:r>
              <a:r>
                <a:rPr lang="en-US" altLang="zh-CN" sz="2800" spc="300" dirty="0" err="1">
                  <a:solidFill>
                    <a:srgbClr val="A53731"/>
                  </a:solidFill>
                  <a:latin typeface="#9Slide03 Arima Madurai Bold" panose="00000800000000000000" pitchFamily="2" charset="0"/>
                  <a:ea typeface="字魂70号-灵悦黑体" panose="00000500000000000000" pitchFamily="2" charset="-122"/>
                  <a:cs typeface="#9Slide03 Arima Madurai Bold" panose="00000800000000000000" pitchFamily="2" charset="0"/>
                </a:rPr>
                <a:t>ờng</a:t>
              </a:r>
              <a:endParaRPr kumimoji="0" lang="zh-CN" altLang="en-US" sz="2800" b="0" i="0" u="none" strike="noStrike" kern="1200" cap="none" spc="300" normalizeH="0" baseline="0" noProof="0" dirty="0">
                <a:ln>
                  <a:noFill/>
                </a:ln>
                <a:solidFill>
                  <a:srgbClr val="A53731"/>
                </a:solidFill>
                <a:effectLst/>
                <a:uLnTx/>
                <a:uFillTx/>
                <a:latin typeface="#9Slide03 Arima Madurai Bold" panose="00000800000000000000" pitchFamily="2" charset="0"/>
                <a:ea typeface="字魂70号-灵悦黑体" panose="00000500000000000000" pitchFamily="2" charset="-122"/>
                <a:cs typeface="#9Slide03 Arima Madurai Bold" panose="00000800000000000000" pitchFamily="2"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49" name="组合 48"/>
          <p:cNvGrpSpPr/>
          <p:nvPr/>
        </p:nvGrpSpPr>
        <p:grpSpPr>
          <a:xfrm>
            <a:off x="415181" y="1725923"/>
            <a:ext cx="4439186" cy="4752540"/>
            <a:chOff x="3962499" y="1520620"/>
            <a:chExt cx="3565106" cy="3816760"/>
          </a:xfrm>
        </p:grpSpPr>
        <p:sp>
          <p:nvSpPr>
            <p:cNvPr id="50" name="矩形 49"/>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 name="图片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grpSp>
        <p:nvGrpSpPr>
          <p:cNvPr id="34" name="Group 2"/>
          <p:cNvGrpSpPr/>
          <p:nvPr/>
        </p:nvGrpSpPr>
        <p:grpSpPr>
          <a:xfrm>
            <a:off x="5480594" y="2469975"/>
            <a:ext cx="5336583" cy="2776477"/>
            <a:chOff x="0" y="0"/>
            <a:chExt cx="5863658" cy="8878865"/>
          </a:xfrm>
        </p:grpSpPr>
        <p:sp>
          <p:nvSpPr>
            <p:cNvPr id="42" name="Freeform 3"/>
            <p:cNvSpPr/>
            <p:nvPr/>
          </p:nvSpPr>
          <p:spPr>
            <a:xfrm>
              <a:off x="0" y="-4073"/>
              <a:ext cx="5870049" cy="8885467"/>
            </a:xfrm>
            <a:custGeom>
              <a:avLst/>
              <a:gdLst/>
              <a:ahLst/>
              <a:cxnLst/>
              <a:rect l="l" t="t" r="r" b="b"/>
              <a:pathLst>
                <a:path w="5870049" h="8885467">
                  <a:moveTo>
                    <a:pt x="5242271" y="8830989"/>
                  </a:moveTo>
                  <a:cubicBezTo>
                    <a:pt x="5242271" y="8830989"/>
                    <a:pt x="4511397" y="8885467"/>
                    <a:pt x="3768204" y="8882846"/>
                  </a:cubicBezTo>
                  <a:cubicBezTo>
                    <a:pt x="2369313" y="8880683"/>
                    <a:pt x="1057074" y="8872859"/>
                    <a:pt x="1057074" y="8872859"/>
                  </a:cubicBezTo>
                  <a:cubicBezTo>
                    <a:pt x="812932" y="8864024"/>
                    <a:pt x="449110" y="8842794"/>
                    <a:pt x="282371" y="8784617"/>
                  </a:cubicBezTo>
                  <a:cubicBezTo>
                    <a:pt x="4469" y="8687654"/>
                    <a:pt x="0" y="8514374"/>
                    <a:pt x="0" y="6959562"/>
                  </a:cubicBezTo>
                  <a:lnTo>
                    <a:pt x="0" y="6959484"/>
                  </a:lnTo>
                  <a:cubicBezTo>
                    <a:pt x="8536" y="491230"/>
                    <a:pt x="0" y="345608"/>
                    <a:pt x="77597" y="223930"/>
                  </a:cubicBezTo>
                  <a:cubicBezTo>
                    <a:pt x="217372" y="4759"/>
                    <a:pt x="519255" y="4073"/>
                    <a:pt x="937909" y="4073"/>
                  </a:cubicBezTo>
                  <a:cubicBezTo>
                    <a:pt x="937909" y="4073"/>
                    <a:pt x="1782351" y="15681"/>
                    <a:pt x="3252386" y="7673"/>
                  </a:cubicBezTo>
                  <a:cubicBezTo>
                    <a:pt x="4292469" y="0"/>
                    <a:pt x="5009202" y="6979"/>
                    <a:pt x="5009202" y="6979"/>
                  </a:cubicBezTo>
                  <a:cubicBezTo>
                    <a:pt x="5377510" y="14458"/>
                    <a:pt x="5515770" y="42638"/>
                    <a:pt x="5713510" y="165219"/>
                  </a:cubicBezTo>
                  <a:cubicBezTo>
                    <a:pt x="5864527" y="258836"/>
                    <a:pt x="5870049" y="476157"/>
                    <a:pt x="5860909" y="6959483"/>
                  </a:cubicBezTo>
                  <a:lnTo>
                    <a:pt x="5860909" y="6959562"/>
                  </a:lnTo>
                  <a:cubicBezTo>
                    <a:pt x="5860908" y="8632340"/>
                    <a:pt x="5818124" y="8780927"/>
                    <a:pt x="5242271" y="8830989"/>
                  </a:cubicBezTo>
                  <a:close/>
                </a:path>
              </a:pathLst>
            </a:custGeom>
            <a:solidFill>
              <a:srgbClr val="CED8FF"/>
            </a:solidFill>
          </p:spPr>
        </p:sp>
      </p:grpSp>
      <p:sp>
        <p:nvSpPr>
          <p:cNvPr id="3" name="TextBox 2"/>
          <p:cNvSpPr txBox="1"/>
          <p:nvPr/>
        </p:nvSpPr>
        <p:spPr>
          <a:xfrm>
            <a:off x="5834939" y="2667591"/>
            <a:ext cx="425394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dirty="0">
                <a:solidFill>
                  <a:prstClr val="black"/>
                </a:solidFill>
                <a:latin typeface="#9Slide03 Arima Madurai Black" panose="00000A00000000000000" pitchFamily="2" charset="0"/>
                <a:cs typeface="#9Slide03 Arima Madurai Black" panose="00000A00000000000000" pitchFamily="2" charset="0"/>
              </a:rPr>
              <a:t>3</a:t>
            </a:r>
            <a:r>
              <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Ma </a:t>
            </a:r>
            <a:r>
              <a:rPr kumimoji="0" lang="en-US" sz="5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sát</a:t>
            </a:r>
            <a:r>
              <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và</a:t>
            </a:r>
            <a:r>
              <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an </a:t>
            </a:r>
            <a:r>
              <a:rPr kumimoji="0" lang="en-US" sz="5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toàn</a:t>
            </a:r>
            <a:r>
              <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giao</a:t>
            </a:r>
            <a:r>
              <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thông</a:t>
            </a:r>
            <a:r>
              <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19626" y="-2673822"/>
            <a:ext cx="6952747" cy="12273829"/>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9773" y="670094"/>
            <a:ext cx="6799810" cy="4032583"/>
          </a:xfrm>
          <a:prstGeom prst="rect">
            <a:avLst/>
          </a:prstGeom>
        </p:spPr>
      </p:pic>
      <p:grpSp>
        <p:nvGrpSpPr>
          <p:cNvPr id="13" name="Group 2"/>
          <p:cNvGrpSpPr/>
          <p:nvPr/>
        </p:nvGrpSpPr>
        <p:grpSpPr>
          <a:xfrm>
            <a:off x="1311964" y="4702677"/>
            <a:ext cx="9757495" cy="1699720"/>
            <a:chOff x="0" y="0"/>
            <a:chExt cx="5863658" cy="8878865"/>
          </a:xfrm>
        </p:grpSpPr>
        <p:sp>
          <p:nvSpPr>
            <p:cNvPr id="14" name="Freeform 3"/>
            <p:cNvSpPr/>
            <p:nvPr/>
          </p:nvSpPr>
          <p:spPr>
            <a:xfrm>
              <a:off x="0" y="-4073"/>
              <a:ext cx="5870049" cy="8885467"/>
            </a:xfrm>
            <a:custGeom>
              <a:avLst/>
              <a:gdLst/>
              <a:ahLst/>
              <a:cxnLst/>
              <a:rect l="l" t="t" r="r" b="b"/>
              <a:pathLst>
                <a:path w="5870049" h="8885467">
                  <a:moveTo>
                    <a:pt x="5242271" y="8830989"/>
                  </a:moveTo>
                  <a:cubicBezTo>
                    <a:pt x="5242271" y="8830989"/>
                    <a:pt x="4511397" y="8885467"/>
                    <a:pt x="3768204" y="8882846"/>
                  </a:cubicBezTo>
                  <a:cubicBezTo>
                    <a:pt x="2369313" y="8880683"/>
                    <a:pt x="1057074" y="8872859"/>
                    <a:pt x="1057074" y="8872859"/>
                  </a:cubicBezTo>
                  <a:cubicBezTo>
                    <a:pt x="812932" y="8864024"/>
                    <a:pt x="449110" y="8842794"/>
                    <a:pt x="282371" y="8784617"/>
                  </a:cubicBezTo>
                  <a:cubicBezTo>
                    <a:pt x="4469" y="8687654"/>
                    <a:pt x="0" y="8514374"/>
                    <a:pt x="0" y="6959562"/>
                  </a:cubicBezTo>
                  <a:lnTo>
                    <a:pt x="0" y="6959484"/>
                  </a:lnTo>
                  <a:cubicBezTo>
                    <a:pt x="8536" y="491230"/>
                    <a:pt x="0" y="345608"/>
                    <a:pt x="77597" y="223930"/>
                  </a:cubicBezTo>
                  <a:cubicBezTo>
                    <a:pt x="217372" y="4759"/>
                    <a:pt x="519255" y="4073"/>
                    <a:pt x="937909" y="4073"/>
                  </a:cubicBezTo>
                  <a:cubicBezTo>
                    <a:pt x="937909" y="4073"/>
                    <a:pt x="1782351" y="15681"/>
                    <a:pt x="3252386" y="7673"/>
                  </a:cubicBezTo>
                  <a:cubicBezTo>
                    <a:pt x="4292469" y="0"/>
                    <a:pt x="5009202" y="6979"/>
                    <a:pt x="5009202" y="6979"/>
                  </a:cubicBezTo>
                  <a:cubicBezTo>
                    <a:pt x="5377510" y="14458"/>
                    <a:pt x="5515770" y="42638"/>
                    <a:pt x="5713510" y="165219"/>
                  </a:cubicBezTo>
                  <a:cubicBezTo>
                    <a:pt x="5864527" y="258836"/>
                    <a:pt x="5870049" y="476157"/>
                    <a:pt x="5860909" y="6959483"/>
                  </a:cubicBezTo>
                  <a:lnTo>
                    <a:pt x="5860909" y="6959562"/>
                  </a:lnTo>
                  <a:cubicBezTo>
                    <a:pt x="5860908" y="8632340"/>
                    <a:pt x="5818124" y="8780927"/>
                    <a:pt x="5242271" y="8830989"/>
                  </a:cubicBezTo>
                  <a:close/>
                </a:path>
              </a:pathLst>
            </a:custGeom>
            <a:solidFill>
              <a:srgbClr val="CED8FF"/>
            </a:solidFill>
          </p:spPr>
        </p:sp>
      </p:grpSp>
      <p:sp>
        <p:nvSpPr>
          <p:cNvPr id="4" name="TextBox 3"/>
          <p:cNvSpPr txBox="1"/>
          <p:nvPr/>
        </p:nvSpPr>
        <p:spPr>
          <a:xfrm>
            <a:off x="1457739" y="4810539"/>
            <a:ext cx="9382539" cy="1384995"/>
          </a:xfrm>
          <a:prstGeom prst="rect">
            <a:avLst/>
          </a:prstGeom>
          <a:noFill/>
        </p:spPr>
        <p:txBody>
          <a:bodyPr wrap="square" rtlCol="0">
            <a:spAutoFit/>
          </a:bodyPr>
          <a:lstStyle/>
          <a:p>
            <a:pPr algn="ctr"/>
            <a:r>
              <a:rPr lang="en-US" sz="2800" dirty="0" err="1">
                <a:latin typeface="#9Slide03 Arima Madurai" panose="00000500000000000000" pitchFamily="2" charset="0"/>
                <a:cs typeface="#9Slide03 Arima Madurai" panose="00000500000000000000" pitchFamily="2" charset="0"/>
              </a:rPr>
              <a:t>Lực</a:t>
            </a:r>
            <a:r>
              <a:rPr lang="en-US" sz="2800" dirty="0">
                <a:latin typeface="#9Slide03 Arima Madurai" panose="00000500000000000000" pitchFamily="2" charset="0"/>
                <a:cs typeface="#9Slide03 Arima Madurai" panose="00000500000000000000" pitchFamily="2" charset="0"/>
              </a:rPr>
              <a:t> ma </a:t>
            </a:r>
            <a:r>
              <a:rPr lang="en-US" sz="2800" dirty="0" err="1">
                <a:latin typeface="#9Slide03 Arima Madurai" panose="00000500000000000000" pitchFamily="2" charset="0"/>
                <a:cs typeface="#9Slide03 Arima Madurai" panose="00000500000000000000" pitchFamily="2" charset="0"/>
              </a:rPr>
              <a:t>sát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giúp</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xe</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chuyển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động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chậm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lại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dừng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hẳn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đó</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có</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thể</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giúp</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tránh</a:t>
            </a:r>
            <a:r>
              <a:rPr lang="en-US" sz="2800" dirty="0">
                <a:latin typeface="#9Slide03 Arima Madurai" panose="00000500000000000000" pitchFamily="2" charset="0"/>
                <a:cs typeface="#9Slide03 Arima Madurai" panose="00000500000000000000" pitchFamily="2" charset="0"/>
              </a:rPr>
              <a:t> đ</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chạm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gây</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nguy</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hiểm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cho</a:t>
            </a:r>
            <a:r>
              <a:rPr lang="en-US" sz="2800" dirty="0">
                <a:latin typeface="#9Slide03 Arima Madurai" panose="00000500000000000000" pitchFamily="2" charset="0"/>
                <a:cs typeface="#9Slide03 Arima Madurai" panose="00000500000000000000" pitchFamily="2" charset="0"/>
              </a:rPr>
              <a:t> ng</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ời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xe</a:t>
            </a:r>
            <a:endParaRPr lang="en-US" sz="28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347020" y="1259961"/>
            <a:ext cx="9760439" cy="1323439"/>
          </a:xfrm>
          <a:prstGeom prst="rect">
            <a:avLst/>
          </a:prstGeom>
          <a:noFill/>
        </p:spPr>
        <p:txBody>
          <a:bodyPr wrap="square" rtlCol="0">
            <a:spAutoFit/>
          </a:bodyPr>
          <a:lstStyle/>
          <a:p>
            <a:pPr algn="ctr"/>
            <a:r>
              <a:rPr lang="en-US" sz="8000" dirty="0" smtClean="0">
                <a:solidFill>
                  <a:schemeClr val="bg1"/>
                </a:solidFill>
                <a:latin typeface="#9Slide03 Arima Madurai Bold" panose="00000800000000000000" pitchFamily="2" charset="0"/>
                <a:cs typeface="#9Slide03 Arima Madurai Bold" panose="00000800000000000000" pitchFamily="2" charset="0"/>
              </a:rPr>
              <a:t>BÀI </a:t>
            </a:r>
            <a:r>
              <a:rPr lang="en-US" sz="8000" dirty="0">
                <a:solidFill>
                  <a:schemeClr val="bg1"/>
                </a:solidFill>
                <a:latin typeface="#9Slide03 Arima Madurai Bold" panose="00000800000000000000" pitchFamily="2" charset="0"/>
                <a:cs typeface="#9Slide03 Arima Madurai Bold" panose="00000800000000000000" pitchFamily="2" charset="0"/>
              </a:rPr>
              <a:t>28. LỰC MA SÁT </a:t>
            </a:r>
            <a:endParaRPr lang="en-US" sz="8000" dirty="0">
              <a:solidFill>
                <a:schemeClr val="bg1"/>
              </a:solidFill>
              <a:latin typeface="#9Slide03 Arima Madurai Bold" panose="00000800000000000000" pitchFamily="2"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18032" y="-2715968"/>
            <a:ext cx="6874106" cy="12273830"/>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5122" name="Picture 2" descr="Cách đỗ xe trên đường dốc an toàn nhấ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9526" y="397388"/>
            <a:ext cx="5614849" cy="353192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2"/>
          <p:cNvGrpSpPr/>
          <p:nvPr/>
        </p:nvGrpSpPr>
        <p:grpSpPr>
          <a:xfrm>
            <a:off x="1270260" y="4326934"/>
            <a:ext cx="9757495" cy="1699720"/>
            <a:chOff x="0" y="0"/>
            <a:chExt cx="5863658" cy="8878865"/>
          </a:xfrm>
        </p:grpSpPr>
        <p:sp>
          <p:nvSpPr>
            <p:cNvPr id="14" name="Freeform 3"/>
            <p:cNvSpPr/>
            <p:nvPr/>
          </p:nvSpPr>
          <p:spPr>
            <a:xfrm>
              <a:off x="0" y="-4073"/>
              <a:ext cx="5870049" cy="8885467"/>
            </a:xfrm>
            <a:custGeom>
              <a:avLst/>
              <a:gdLst/>
              <a:ahLst/>
              <a:cxnLst/>
              <a:rect l="l" t="t" r="r" b="b"/>
              <a:pathLst>
                <a:path w="5870049" h="8885467">
                  <a:moveTo>
                    <a:pt x="5242271" y="8830989"/>
                  </a:moveTo>
                  <a:cubicBezTo>
                    <a:pt x="5242271" y="8830989"/>
                    <a:pt x="4511397" y="8885467"/>
                    <a:pt x="3768204" y="8882846"/>
                  </a:cubicBezTo>
                  <a:cubicBezTo>
                    <a:pt x="2369313" y="8880683"/>
                    <a:pt x="1057074" y="8872859"/>
                    <a:pt x="1057074" y="8872859"/>
                  </a:cubicBezTo>
                  <a:cubicBezTo>
                    <a:pt x="812932" y="8864024"/>
                    <a:pt x="449110" y="8842794"/>
                    <a:pt x="282371" y="8784617"/>
                  </a:cubicBezTo>
                  <a:cubicBezTo>
                    <a:pt x="4469" y="8687654"/>
                    <a:pt x="0" y="8514374"/>
                    <a:pt x="0" y="6959562"/>
                  </a:cubicBezTo>
                  <a:lnTo>
                    <a:pt x="0" y="6959484"/>
                  </a:lnTo>
                  <a:cubicBezTo>
                    <a:pt x="8536" y="491230"/>
                    <a:pt x="0" y="345608"/>
                    <a:pt x="77597" y="223930"/>
                  </a:cubicBezTo>
                  <a:cubicBezTo>
                    <a:pt x="217372" y="4759"/>
                    <a:pt x="519255" y="4073"/>
                    <a:pt x="937909" y="4073"/>
                  </a:cubicBezTo>
                  <a:cubicBezTo>
                    <a:pt x="937909" y="4073"/>
                    <a:pt x="1782351" y="15681"/>
                    <a:pt x="3252386" y="7673"/>
                  </a:cubicBezTo>
                  <a:cubicBezTo>
                    <a:pt x="4292469" y="0"/>
                    <a:pt x="5009202" y="6979"/>
                    <a:pt x="5009202" y="6979"/>
                  </a:cubicBezTo>
                  <a:cubicBezTo>
                    <a:pt x="5377510" y="14458"/>
                    <a:pt x="5515770" y="42638"/>
                    <a:pt x="5713510" y="165219"/>
                  </a:cubicBezTo>
                  <a:cubicBezTo>
                    <a:pt x="5864527" y="258836"/>
                    <a:pt x="5870049" y="476157"/>
                    <a:pt x="5860909" y="6959483"/>
                  </a:cubicBezTo>
                  <a:lnTo>
                    <a:pt x="5860909" y="6959562"/>
                  </a:lnTo>
                  <a:cubicBezTo>
                    <a:pt x="5860908" y="8632340"/>
                    <a:pt x="5818124" y="8780927"/>
                    <a:pt x="5242271" y="8830989"/>
                  </a:cubicBezTo>
                  <a:close/>
                </a:path>
              </a:pathLst>
            </a:custGeom>
            <a:solidFill>
              <a:srgbClr val="CED8FF"/>
            </a:solidFill>
          </p:spPr>
        </p:sp>
      </p:grpSp>
      <p:sp>
        <p:nvSpPr>
          <p:cNvPr id="15" name="TextBox 14"/>
          <p:cNvSpPr txBox="1"/>
          <p:nvPr/>
        </p:nvSpPr>
        <p:spPr>
          <a:xfrm>
            <a:off x="1463055" y="4699592"/>
            <a:ext cx="9382539" cy="954107"/>
          </a:xfrm>
          <a:prstGeom prst="rect">
            <a:avLst/>
          </a:prstGeom>
          <a:noFill/>
        </p:spPr>
        <p:txBody>
          <a:bodyPr wrap="square" rtlCol="0">
            <a:spAutoFit/>
          </a:bodyPr>
          <a:lstStyle/>
          <a:p>
            <a:pPr algn="ctr"/>
            <a:r>
              <a:rPr lang="en-US" sz="2800" dirty="0" err="1">
                <a:latin typeface="#9Slide03 Arima Madurai" panose="00000500000000000000" pitchFamily="2" charset="0"/>
                <a:cs typeface="#9Slide03 Arima Madurai" panose="00000500000000000000" pitchFamily="2" charset="0"/>
              </a:rPr>
              <a:t>Xe</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dừng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đỗ</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dốc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lực</a:t>
            </a:r>
            <a:r>
              <a:rPr lang="en-US" sz="2800" dirty="0">
                <a:latin typeface="#9Slide03 Arima Madurai" panose="00000500000000000000" pitchFamily="2" charset="0"/>
                <a:cs typeface="#9Slide03 Arima Madurai" panose="00000500000000000000" pitchFamily="2" charset="0"/>
              </a:rPr>
              <a:t> ma </a:t>
            </a:r>
            <a:r>
              <a:rPr lang="en-US" sz="2800" dirty="0" err="1">
                <a:latin typeface="#9Slide03 Arima Madurai" panose="00000500000000000000" pitchFamily="2" charset="0"/>
                <a:cs typeface="#9Slide03 Arima Madurai" panose="00000500000000000000" pitchFamily="2" charset="0"/>
              </a:rPr>
              <a:t>sát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nghỉ</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giúp</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xe</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bị</a:t>
            </a:r>
            <a:r>
              <a:rPr lang="en-US" sz="2800" dirty="0">
                <a:latin typeface="#9Slide03 Arima Madurai" panose="00000500000000000000" pitchFamily="2" charset="0"/>
                <a:cs typeface="#9Slide03 Arima Madurai" panose="00000500000000000000" pitchFamily="2" charset="0"/>
              </a:rPr>
              <a:t> tr</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ợt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dốc</a:t>
            </a:r>
            <a:endParaRPr lang="en-US" sz="28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7001" y="-2667001"/>
            <a:ext cx="6857999" cy="12192002"/>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13" name="组合 12"/>
          <p:cNvGrpSpPr/>
          <p:nvPr/>
        </p:nvGrpSpPr>
        <p:grpSpPr>
          <a:xfrm>
            <a:off x="2510816" y="3022966"/>
            <a:ext cx="6718779" cy="4095797"/>
            <a:chOff x="954039" y="1731442"/>
            <a:chExt cx="5201167" cy="3170654"/>
          </a:xfrm>
        </p:grpSpPr>
        <p:sp>
          <p:nvSpPr>
            <p:cNvPr id="14" name="矩形 13"/>
            <p:cNvSpPr/>
            <p:nvPr/>
          </p:nvSpPr>
          <p:spPr>
            <a:xfrm>
              <a:off x="954039" y="2477549"/>
              <a:ext cx="5023413" cy="2136312"/>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l="3522" t="72885" r="51708" b="5978"/>
            <a:stretch>
              <a:fillRect/>
            </a:stretch>
          </p:blipFill>
          <p:spPr>
            <a:xfrm>
              <a:off x="1131793" y="1731442"/>
              <a:ext cx="5023413" cy="3170654"/>
            </a:xfrm>
            <a:prstGeom prst="rect">
              <a:avLst/>
            </a:prstGeom>
          </p:spPr>
        </p:pic>
      </p:grpSp>
      <p:grpSp>
        <p:nvGrpSpPr>
          <p:cNvPr id="31" name="Group 2"/>
          <p:cNvGrpSpPr/>
          <p:nvPr/>
        </p:nvGrpSpPr>
        <p:grpSpPr>
          <a:xfrm>
            <a:off x="2146852" y="766596"/>
            <a:ext cx="7421218" cy="2144796"/>
            <a:chOff x="0" y="0"/>
            <a:chExt cx="5863658" cy="8878865"/>
          </a:xfrm>
          <a:solidFill>
            <a:schemeClr val="accent2">
              <a:lumMod val="40000"/>
              <a:lumOff val="60000"/>
            </a:schemeClr>
          </a:solidFill>
        </p:grpSpPr>
        <p:sp>
          <p:nvSpPr>
            <p:cNvPr id="32" name="Freeform 3"/>
            <p:cNvSpPr/>
            <p:nvPr/>
          </p:nvSpPr>
          <p:spPr>
            <a:xfrm>
              <a:off x="0" y="-4073"/>
              <a:ext cx="5870049" cy="8885467"/>
            </a:xfrm>
            <a:custGeom>
              <a:avLst/>
              <a:gdLst/>
              <a:ahLst/>
              <a:cxnLst/>
              <a:rect l="l" t="t" r="r" b="b"/>
              <a:pathLst>
                <a:path w="5870049" h="8885467">
                  <a:moveTo>
                    <a:pt x="5242271" y="8830989"/>
                  </a:moveTo>
                  <a:cubicBezTo>
                    <a:pt x="5242271" y="8830989"/>
                    <a:pt x="4511397" y="8885467"/>
                    <a:pt x="3768204" y="8882846"/>
                  </a:cubicBezTo>
                  <a:cubicBezTo>
                    <a:pt x="2369313" y="8880683"/>
                    <a:pt x="1057074" y="8872859"/>
                    <a:pt x="1057074" y="8872859"/>
                  </a:cubicBezTo>
                  <a:cubicBezTo>
                    <a:pt x="812932" y="8864024"/>
                    <a:pt x="449110" y="8842794"/>
                    <a:pt x="282371" y="8784617"/>
                  </a:cubicBezTo>
                  <a:cubicBezTo>
                    <a:pt x="4469" y="8687654"/>
                    <a:pt x="0" y="8514374"/>
                    <a:pt x="0" y="6959562"/>
                  </a:cubicBezTo>
                  <a:lnTo>
                    <a:pt x="0" y="6959484"/>
                  </a:lnTo>
                  <a:cubicBezTo>
                    <a:pt x="8536" y="491230"/>
                    <a:pt x="0" y="345608"/>
                    <a:pt x="77597" y="223930"/>
                  </a:cubicBezTo>
                  <a:cubicBezTo>
                    <a:pt x="217372" y="4759"/>
                    <a:pt x="519255" y="4073"/>
                    <a:pt x="937909" y="4073"/>
                  </a:cubicBezTo>
                  <a:cubicBezTo>
                    <a:pt x="937909" y="4073"/>
                    <a:pt x="1782351" y="15681"/>
                    <a:pt x="3252386" y="7673"/>
                  </a:cubicBezTo>
                  <a:cubicBezTo>
                    <a:pt x="4292469" y="0"/>
                    <a:pt x="5009202" y="6979"/>
                    <a:pt x="5009202" y="6979"/>
                  </a:cubicBezTo>
                  <a:cubicBezTo>
                    <a:pt x="5377510" y="14458"/>
                    <a:pt x="5515770" y="42638"/>
                    <a:pt x="5713510" y="165219"/>
                  </a:cubicBezTo>
                  <a:cubicBezTo>
                    <a:pt x="5864527" y="258836"/>
                    <a:pt x="5870049" y="476157"/>
                    <a:pt x="5860909" y="6959483"/>
                  </a:cubicBezTo>
                  <a:lnTo>
                    <a:pt x="5860909" y="6959562"/>
                  </a:lnTo>
                  <a:cubicBezTo>
                    <a:pt x="5860908" y="8632340"/>
                    <a:pt x="5818124" y="8780927"/>
                    <a:pt x="5242271" y="8830989"/>
                  </a:cubicBezTo>
                  <a:close/>
                </a:path>
              </a:pathLst>
            </a:custGeom>
            <a:grpFill/>
          </p:spPr>
        </p:sp>
      </p:grpSp>
      <p:sp>
        <p:nvSpPr>
          <p:cNvPr id="2" name="TextBox 1"/>
          <p:cNvSpPr txBox="1"/>
          <p:nvPr/>
        </p:nvSpPr>
        <p:spPr>
          <a:xfrm>
            <a:off x="1272209" y="1516084"/>
            <a:ext cx="8772939" cy="646331"/>
          </a:xfrm>
          <a:prstGeom prst="rect">
            <a:avLst/>
          </a:prstGeom>
          <a:noFill/>
        </p:spPr>
        <p:txBody>
          <a:bodyPr wrap="square" rtlCol="0">
            <a:spAutoFit/>
          </a:bodyPr>
          <a:lstStyle/>
          <a:p>
            <a:pPr algn="ctr"/>
            <a:r>
              <a:rPr lang="en-US" sz="3600" dirty="0">
                <a:latin typeface="#9Slide03 Arima Madurai Bold" panose="00000800000000000000" pitchFamily="2" charset="0"/>
                <a:cs typeface="#9Slide03 Arima Madurai Bold" panose="00000800000000000000" pitchFamily="2" charset="0"/>
              </a:rPr>
              <a:t>V. </a:t>
            </a:r>
            <a:r>
              <a:rPr lang="en-US" sz="3600" dirty="0" err="1">
                <a:latin typeface="#9Slide03 Arima Madurai Bold" panose="00000800000000000000" pitchFamily="2" charset="0"/>
                <a:cs typeface="#9Slide03 Arima Madurai Bold" panose="00000800000000000000" pitchFamily="2" charset="0"/>
              </a:rPr>
              <a:t>lực</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cản</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của</a:t>
            </a:r>
            <a:r>
              <a:rPr lang="en-US" sz="3600" dirty="0">
                <a:latin typeface="#9Slide03 Arima Madurai Bold" panose="00000800000000000000" pitchFamily="2" charset="0"/>
                <a:cs typeface="#9Slide03 Arima Madurai Bold" panose="00000800000000000000" pitchFamily="2" charset="0"/>
              </a:rPr>
              <a:t> n</a:t>
            </a:r>
            <a:r>
              <a:rPr lang="vi-VN" sz="3600" dirty="0">
                <a:latin typeface="#9Slide03 Arima Madurai Bold" panose="00000800000000000000" pitchFamily="2" charset="0"/>
                <a:cs typeface="#9Slide03 Arima Madurai Bold" panose="00000800000000000000" pitchFamily="2" charset="0"/>
              </a:rPr>
              <a:t>ư</a:t>
            </a:r>
            <a:r>
              <a:rPr lang="en-US" sz="3600" dirty="0" err="1">
                <a:latin typeface="#9Slide03 Arima Madurai Bold" panose="00000800000000000000" pitchFamily="2" charset="0"/>
                <a:cs typeface="#9Slide03 Arima Madurai Bold" panose="00000800000000000000" pitchFamily="2" charset="0"/>
              </a:rPr>
              <a:t>ớc</a:t>
            </a:r>
            <a:r>
              <a:rPr lang="en-US" sz="3600" dirty="0">
                <a:latin typeface="#9Slide03 Arima Madurai Bold" panose="00000800000000000000" pitchFamily="2" charset="0"/>
                <a:cs typeface="#9Slide03 Arima Madurai Bold" panose="00000800000000000000" pitchFamily="2" charset="0"/>
              </a:rPr>
              <a:t> </a:t>
            </a:r>
            <a:endParaRPr lang="en-US" sz="3600" dirty="0">
              <a:latin typeface="#9Slide03 Arima Madurai Bold" panose="00000800000000000000" pitchFamily="2"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88" y="525062"/>
            <a:ext cx="4473453" cy="285897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415" y="567949"/>
            <a:ext cx="4746765" cy="2773200"/>
          </a:xfrm>
          <a:prstGeom prst="rect">
            <a:avLst/>
          </a:prstGeom>
        </p:spPr>
      </p:pic>
      <p:sp>
        <p:nvSpPr>
          <p:cNvPr id="6" name="Rounded Rectangle 5"/>
          <p:cNvSpPr/>
          <p:nvPr/>
        </p:nvSpPr>
        <p:spPr>
          <a:xfrm>
            <a:off x="490331" y="3909391"/>
            <a:ext cx="9323850" cy="144448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9598" y="4143909"/>
            <a:ext cx="9204581" cy="1815882"/>
          </a:xfrm>
          <a:prstGeom prst="rect">
            <a:avLst/>
          </a:prstGeom>
          <a:noFill/>
        </p:spPr>
        <p:txBody>
          <a:bodyPr wrap="square" rtlCol="0">
            <a:spAutoFit/>
          </a:bodyPr>
          <a:lstStyle/>
          <a:p>
            <a:pPr algn="ctr"/>
            <a:r>
              <a:rPr lang="vi-VN" sz="2800" dirty="0">
                <a:solidFill>
                  <a:srgbClr val="000000"/>
                </a:solidFill>
                <a:latin typeface="#9Slide03 Arima Madurai" panose="00000500000000000000" pitchFamily="2" charset="0"/>
                <a:cs typeface="#9Slide03 Arima Madurai" panose="00000500000000000000" pitchFamily="2" charset="0"/>
              </a:rPr>
              <a:t>Trong hai phương tiện đường thủy ở trên thì tàu ngầm có tốc độ nhỏ hơn nhiều. Tại sao?</a:t>
            </a:r>
            <a:br>
              <a:rPr lang="vi-VN" sz="2800" dirty="0">
                <a:solidFill>
                  <a:srgbClr val="000000"/>
                </a:solidFill>
                <a:latin typeface="#9Slide03 Arima Madurai" panose="00000500000000000000" pitchFamily="2" charset="0"/>
                <a:cs typeface="#9Slide03 Arima Madurai" panose="00000500000000000000" pitchFamily="2" charset="0"/>
              </a:rPr>
            </a:br>
            <a:br>
              <a:rPr lang="vi-VN" sz="2800" dirty="0">
                <a:solidFill>
                  <a:srgbClr val="000000"/>
                </a:solidFill>
                <a:latin typeface="#9Slide03 Arima Madurai" panose="00000500000000000000" pitchFamily="2" charset="0"/>
                <a:cs typeface="#9Slide03 Arima Madurai" panose="00000500000000000000" pitchFamily="2" charset="0"/>
              </a:rPr>
            </a:br>
            <a:endParaRPr lang="en-US" sz="2800" dirty="0">
              <a:latin typeface="#9Slide03 Arima Madurai" panose="00000500000000000000" pitchFamily="2" charset="0"/>
              <a:cs typeface="#9Slide03 Arima Madurai" panose="00000500000000000000" pitchFamily="2" charset="0"/>
            </a:endParaRPr>
          </a:p>
        </p:txBody>
      </p:sp>
      <p:sp>
        <p:nvSpPr>
          <p:cNvPr id="8" name="Rounded Rectangle 7"/>
          <p:cNvSpPr/>
          <p:nvPr/>
        </p:nvSpPr>
        <p:spPr>
          <a:xfrm>
            <a:off x="490331" y="3909391"/>
            <a:ext cx="9323848" cy="14444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59765" y="4183665"/>
            <a:ext cx="9104245" cy="1938992"/>
          </a:xfrm>
          <a:prstGeom prst="rect">
            <a:avLst/>
          </a:prstGeom>
          <a:noFill/>
        </p:spPr>
        <p:txBody>
          <a:bodyPr wrap="square" rtlCol="0">
            <a:spAutoFit/>
          </a:bodyPr>
          <a:lstStyle/>
          <a:p>
            <a:r>
              <a:rPr lang="vi-VN" sz="2400" dirty="0">
                <a:solidFill>
                  <a:srgbClr val="000000"/>
                </a:solidFill>
                <a:latin typeface="#9Slide03 Arima Madurai" panose="00000500000000000000" pitchFamily="2" charset="0"/>
                <a:cs typeface="#9Slide03 Arima Madurai" panose="00000500000000000000" pitchFamily="2" charset="0"/>
              </a:rPr>
              <a:t>Tàu ngầm có tốc độ nhỏ hơn nhiều vì nó di chuyển bên dưới mặt nước nên sẽ chịu rất nhiều lực cản của nước và di chuyển chậm.</a:t>
            </a:r>
            <a:endParaRPr lang="vi-VN" sz="2400" dirty="0">
              <a:solidFill>
                <a:srgbClr val="000000"/>
              </a:solidFill>
              <a:latin typeface="#9Slide03 Arima Madurai" panose="00000500000000000000" pitchFamily="2" charset="0"/>
              <a:cs typeface="#9Slide03 Arima Madurai" panose="00000500000000000000" pitchFamily="2" charset="0"/>
            </a:endParaRPr>
          </a:p>
          <a:p>
            <a:br>
              <a:rPr lang="vi-VN" sz="2400" dirty="0">
                <a:solidFill>
                  <a:srgbClr val="000000"/>
                </a:solidFill>
                <a:latin typeface="#9Slide03 Arima Madurai" panose="00000500000000000000" pitchFamily="2" charset="0"/>
                <a:cs typeface="#9Slide03 Arima Madurai" panose="00000500000000000000" pitchFamily="2" charset="0"/>
              </a:rPr>
            </a:br>
            <a:br>
              <a:rPr lang="vi-VN" sz="2400" dirty="0">
                <a:solidFill>
                  <a:srgbClr val="000000"/>
                </a:solidFill>
                <a:latin typeface="#9Slide03 Arima Madurai" panose="00000500000000000000" pitchFamily="2" charset="0"/>
                <a:cs typeface="#9Slide03 Arima Madurai" panose="00000500000000000000" pitchFamily="2" charset="0"/>
              </a:rPr>
            </a:br>
            <a:endParaRPr lang="en-US" sz="24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xit" presetSubtype="32" fill="hold" grpId="1" nodeType="clickEffect">
                                  <p:stCondLst>
                                    <p:cond delay="0"/>
                                  </p:stCondLst>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set>
                                      <p:cBhvr>
                                        <p:cTn id="16" dur="1" fill="hold">
                                          <p:stCondLst>
                                            <p:cond delay="499"/>
                                          </p:stCondLst>
                                        </p:cTn>
                                        <p:tgtEl>
                                          <p:spTgt spid="6"/>
                                        </p:tgtEl>
                                        <p:attrNameLst>
                                          <p:attrName>style.visibility</p:attrName>
                                        </p:attrNameLst>
                                      </p:cBhvr>
                                      <p:to>
                                        <p:strVal val="hidden"/>
                                      </p:to>
                                    </p:set>
                                  </p:childTnLst>
                                </p:cTn>
                              </p:par>
                              <p:par>
                                <p:cTn id="17" presetID="23" presetClass="exit" presetSubtype="32" fill="hold" grpId="1" nodeType="withEffect">
                                  <p:stCondLst>
                                    <p:cond delay="0"/>
                                  </p:stCondLst>
                                  <p:childTnLst>
                                    <p:anim calcmode="lin" valueType="num">
                                      <p:cBhvr>
                                        <p:cTn id="18" dur="500"/>
                                        <p:tgtEl>
                                          <p:spTgt spid="7"/>
                                        </p:tgtEl>
                                        <p:attrNameLst>
                                          <p:attrName>ppt_w</p:attrName>
                                        </p:attrNameLst>
                                      </p:cBhvr>
                                      <p:tavLst>
                                        <p:tav tm="0">
                                          <p:val>
                                            <p:strVal val="ppt_w"/>
                                          </p:val>
                                        </p:tav>
                                        <p:tav tm="100000">
                                          <p:val>
                                            <p:fltVal val="0"/>
                                          </p:val>
                                        </p:tav>
                                      </p:tavLst>
                                    </p:anim>
                                    <p:anim calcmode="lin" valueType="num">
                                      <p:cBhvr>
                                        <p:cTn id="19" dur="500"/>
                                        <p:tgtEl>
                                          <p:spTgt spid="7"/>
                                        </p:tgtEl>
                                        <p:attrNameLst>
                                          <p:attrName>ppt_h</p:attrName>
                                        </p:attrNameLst>
                                      </p:cBhvr>
                                      <p:tavLst>
                                        <p:tav tm="0">
                                          <p:val>
                                            <p:strVal val="ppt_h"/>
                                          </p:val>
                                        </p:tav>
                                        <p:tav tm="100000">
                                          <p:val>
                                            <p:fltVal val="0"/>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animBg="1"/>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7883" y="700755"/>
            <a:ext cx="7322977" cy="3380914"/>
          </a:xfrm>
          <a:prstGeom prst="rect">
            <a:avLst/>
          </a:prstGeom>
        </p:spPr>
      </p:pic>
      <p:grpSp>
        <p:nvGrpSpPr>
          <p:cNvPr id="13" name="Group 2"/>
          <p:cNvGrpSpPr/>
          <p:nvPr/>
        </p:nvGrpSpPr>
        <p:grpSpPr>
          <a:xfrm>
            <a:off x="1722783" y="4454316"/>
            <a:ext cx="8481393" cy="1482657"/>
            <a:chOff x="0" y="0"/>
            <a:chExt cx="5863658" cy="8878865"/>
          </a:xfrm>
          <a:solidFill>
            <a:schemeClr val="accent3">
              <a:lumMod val="20000"/>
              <a:lumOff val="80000"/>
            </a:schemeClr>
          </a:solidFill>
        </p:grpSpPr>
        <p:sp>
          <p:nvSpPr>
            <p:cNvPr id="14" name="Freeform 3"/>
            <p:cNvSpPr/>
            <p:nvPr/>
          </p:nvSpPr>
          <p:spPr>
            <a:xfrm>
              <a:off x="0" y="-4073"/>
              <a:ext cx="5870049" cy="8885467"/>
            </a:xfrm>
            <a:custGeom>
              <a:avLst/>
              <a:gdLst/>
              <a:ahLst/>
              <a:cxnLst/>
              <a:rect l="l" t="t" r="r" b="b"/>
              <a:pathLst>
                <a:path w="5870049" h="8885467">
                  <a:moveTo>
                    <a:pt x="5242271" y="8830989"/>
                  </a:moveTo>
                  <a:cubicBezTo>
                    <a:pt x="5242271" y="8830989"/>
                    <a:pt x="4511397" y="8885467"/>
                    <a:pt x="3768204" y="8882846"/>
                  </a:cubicBezTo>
                  <a:cubicBezTo>
                    <a:pt x="2369313" y="8880683"/>
                    <a:pt x="1057074" y="8872859"/>
                    <a:pt x="1057074" y="8872859"/>
                  </a:cubicBezTo>
                  <a:cubicBezTo>
                    <a:pt x="812932" y="8864024"/>
                    <a:pt x="449110" y="8842794"/>
                    <a:pt x="282371" y="8784617"/>
                  </a:cubicBezTo>
                  <a:cubicBezTo>
                    <a:pt x="4469" y="8687654"/>
                    <a:pt x="0" y="8514374"/>
                    <a:pt x="0" y="6959562"/>
                  </a:cubicBezTo>
                  <a:lnTo>
                    <a:pt x="0" y="6959484"/>
                  </a:lnTo>
                  <a:cubicBezTo>
                    <a:pt x="8536" y="491230"/>
                    <a:pt x="0" y="345608"/>
                    <a:pt x="77597" y="223930"/>
                  </a:cubicBezTo>
                  <a:cubicBezTo>
                    <a:pt x="217372" y="4759"/>
                    <a:pt x="519255" y="4073"/>
                    <a:pt x="937909" y="4073"/>
                  </a:cubicBezTo>
                  <a:cubicBezTo>
                    <a:pt x="937909" y="4073"/>
                    <a:pt x="1782351" y="15681"/>
                    <a:pt x="3252386" y="7673"/>
                  </a:cubicBezTo>
                  <a:cubicBezTo>
                    <a:pt x="4292469" y="0"/>
                    <a:pt x="5009202" y="6979"/>
                    <a:pt x="5009202" y="6979"/>
                  </a:cubicBezTo>
                  <a:cubicBezTo>
                    <a:pt x="5377510" y="14458"/>
                    <a:pt x="5515770" y="42638"/>
                    <a:pt x="5713510" y="165219"/>
                  </a:cubicBezTo>
                  <a:cubicBezTo>
                    <a:pt x="5864527" y="258836"/>
                    <a:pt x="5870049" y="476157"/>
                    <a:pt x="5860909" y="6959483"/>
                  </a:cubicBezTo>
                  <a:lnTo>
                    <a:pt x="5860909" y="6959562"/>
                  </a:lnTo>
                  <a:cubicBezTo>
                    <a:pt x="5860908" y="8632340"/>
                    <a:pt x="5818124" y="8780927"/>
                    <a:pt x="5242271" y="8830989"/>
                  </a:cubicBezTo>
                  <a:close/>
                </a:path>
              </a:pathLst>
            </a:custGeom>
            <a:grpFill/>
          </p:spPr>
        </p:sp>
      </p:grpSp>
      <p:sp>
        <p:nvSpPr>
          <p:cNvPr id="4" name="TextBox 3"/>
          <p:cNvSpPr txBox="1"/>
          <p:nvPr/>
        </p:nvSpPr>
        <p:spPr>
          <a:xfrm>
            <a:off x="1722783" y="4628084"/>
            <a:ext cx="8653669" cy="830997"/>
          </a:xfrm>
          <a:prstGeom prst="rect">
            <a:avLst/>
          </a:prstGeom>
          <a:noFill/>
        </p:spPr>
        <p:txBody>
          <a:bodyPr wrap="square" rtlCol="0">
            <a:spAutoFit/>
          </a:bodyPr>
          <a:lstStyle/>
          <a:p>
            <a:pPr algn="ctr"/>
            <a:r>
              <a:rPr lang="en-US" sz="2400" dirty="0" err="1">
                <a:latin typeface="#9Slide03 Arima Madurai Bold" panose="00000800000000000000" pitchFamily="2" charset="0"/>
                <a:cs typeface="#9Slide03 Arima Madurai Bold" panose="00000800000000000000" pitchFamily="2" charset="0"/>
              </a:rPr>
              <a:t>Khi</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học</a:t>
            </a:r>
            <a:r>
              <a:rPr lang="en-US" sz="2400" dirty="0">
                <a:latin typeface="#9Slide03 Arima Madurai Bold" panose="00000800000000000000" pitchFamily="2" charset="0"/>
                <a:cs typeface="#9Slide03 Arima Madurai Bold" panose="00000800000000000000" pitchFamily="2" charset="0"/>
              </a:rPr>
              <a:t> b</a:t>
            </a:r>
            <a:r>
              <a:rPr lang="vi-VN" sz="2400" dirty="0">
                <a:latin typeface="#9Slide03 Arima Madurai Bold" panose="00000800000000000000" pitchFamily="2" charset="0"/>
                <a:cs typeface="#9Slide03 Arima Madurai Bold" panose="00000800000000000000" pitchFamily="2" charset="0"/>
              </a:rPr>
              <a:t>ơ</a:t>
            </a:r>
            <a:r>
              <a:rPr lang="en-US" sz="2400" dirty="0" err="1">
                <a:latin typeface="#9Slide03 Arima Madurai Bold" panose="00000800000000000000" pitchFamily="2" charset="0"/>
                <a:cs typeface="#9Slide03 Arima Madurai Bold" panose="00000800000000000000" pitchFamily="2" charset="0"/>
              </a:rPr>
              <a:t>i</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quạt</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tay</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trong</a:t>
            </a:r>
            <a:r>
              <a:rPr lang="en-US" sz="2400" dirty="0">
                <a:latin typeface="#9Slide03 Arima Madurai Bold" panose="00000800000000000000" pitchFamily="2" charset="0"/>
                <a:cs typeface="#9Slide03 Arima Madurai Bold" panose="00000800000000000000" pitchFamily="2" charset="0"/>
              </a:rPr>
              <a:t> n</a:t>
            </a:r>
            <a:r>
              <a:rPr lang="vi-VN" sz="2400" dirty="0">
                <a:latin typeface="#9Slide03 Arima Madurai Bold" panose="00000800000000000000" pitchFamily="2" charset="0"/>
                <a:cs typeface="#9Slide03 Arima Madurai Bold" panose="00000800000000000000" pitchFamily="2" charset="0"/>
              </a:rPr>
              <a:t>ư</a:t>
            </a:r>
            <a:r>
              <a:rPr lang="en-US" sz="2400" dirty="0" err="1">
                <a:latin typeface="#9Slide03 Arima Madurai Bold" panose="00000800000000000000" pitchFamily="2" charset="0"/>
                <a:cs typeface="#9Slide03 Arima Madurai Bold" panose="00000800000000000000" pitchFamily="2" charset="0"/>
              </a:rPr>
              <a:t>ớc</a:t>
            </a:r>
            <a:r>
              <a:rPr lang="en-US" sz="2400" dirty="0">
                <a:latin typeface="#9Slide03 Arima Madurai Bold" panose="00000800000000000000" pitchFamily="2" charset="0"/>
                <a:cs typeface="#9Slide03 Arima Madurai Bold" panose="00000800000000000000" pitchFamily="2" charset="0"/>
              </a:rPr>
              <a:t> ta </a:t>
            </a:r>
            <a:r>
              <a:rPr lang="en-US" sz="2400" dirty="0" err="1">
                <a:latin typeface="#9Slide03 Arima Madurai Bold" panose="00000800000000000000" pitchFamily="2" charset="0"/>
                <a:cs typeface="#9Slide03 Arima Madurai Bold" panose="00000800000000000000" pitchFamily="2" charset="0"/>
              </a:rPr>
              <a:t>sẽ</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cảm</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thấy</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bị</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cản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trở</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nhiều</a:t>
            </a:r>
            <a:r>
              <a:rPr lang="en-US" sz="2400" dirty="0">
                <a:latin typeface="#9Slide03 Arima Madurai Bold" panose="00000800000000000000" pitchFamily="2" charset="0"/>
                <a:cs typeface="#9Slide03 Arima Madurai Bold" panose="00000800000000000000" pitchFamily="2" charset="0"/>
              </a:rPr>
              <a:t> h</a:t>
            </a:r>
            <a:r>
              <a:rPr lang="vi-VN" sz="2400" dirty="0">
                <a:latin typeface="#9Slide03 Arima Madurai Bold" panose="00000800000000000000" pitchFamily="2" charset="0"/>
                <a:cs typeface="#9Slide03 Arima Madurai Bold" panose="00000800000000000000" pitchFamily="2" charset="0"/>
              </a:rPr>
              <a:t>ơ</a:t>
            </a:r>
            <a:r>
              <a:rPr lang="en-US" sz="2400" dirty="0">
                <a:latin typeface="#9Slide03 Arima Madurai Bold" panose="00000800000000000000" pitchFamily="2" charset="0"/>
                <a:cs typeface="#9Slide03 Arima Madurai Bold" panose="00000800000000000000" pitchFamily="2" charset="0"/>
              </a:rPr>
              <a:t>n </a:t>
            </a:r>
            <a:r>
              <a:rPr lang="en-US" sz="2400" dirty="0" err="1">
                <a:latin typeface="#9Slide03 Arima Madurai Bold" panose="00000800000000000000" pitchFamily="2" charset="0"/>
                <a:cs typeface="#9Slide03 Arima Madurai Bold" panose="00000800000000000000" pitchFamily="2" charset="0"/>
              </a:rPr>
              <a:t>trên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cạn</a:t>
            </a:r>
            <a:r>
              <a:rPr lang="en-US" sz="2400" dirty="0">
                <a:latin typeface="#9Slide03 Arima Madurai Bold" panose="00000800000000000000" pitchFamily="2" charset="0"/>
                <a:cs typeface="#9Slide03 Arima Madurai Bold" panose="00000800000000000000" pitchFamily="2" charset="0"/>
              </a:rPr>
              <a:t> </a:t>
            </a:r>
            <a:endParaRPr lang="en-US" sz="2400" dirty="0">
              <a:latin typeface="#9Slide03 Arima Madurai Bold" panose="00000800000000000000" pitchFamily="2" charset="0"/>
              <a:cs typeface="#9Slide03 Arima Madurai Bold" panose="00000800000000000000" pitchFamily="2" charset="0"/>
            </a:endParaRPr>
          </a:p>
        </p:txBody>
      </p:sp>
      <p:sp>
        <p:nvSpPr>
          <p:cNvPr id="2" name="Rounded Rectangle 1"/>
          <p:cNvSpPr/>
          <p:nvPr/>
        </p:nvSpPr>
        <p:spPr>
          <a:xfrm>
            <a:off x="1722783" y="4453636"/>
            <a:ext cx="8490637" cy="148375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7030A0"/>
                </a:solidFill>
                <a:latin typeface="#9Slide03 Arima Madurai" panose="00000500000000000000" pitchFamily="2" charset="0"/>
                <a:cs typeface="#9Slide03 Arima Madurai" panose="00000500000000000000" pitchFamily="2" charset="0"/>
              </a:rPr>
              <a:t>Khi</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chuyển</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động</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trong</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nước</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vật</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chịu</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lực</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cản</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mạnh</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hơn</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trong</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không</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khí</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Các</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vật</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có</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hình</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dạng</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khác</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smtClean="0">
                <a:solidFill>
                  <a:srgbClr val="7030A0"/>
                </a:solidFill>
                <a:latin typeface="#9Slide03 Arima Madurai" panose="00000500000000000000" pitchFamily="2" charset="0"/>
                <a:cs typeface="#9Slide03 Arima Madurai" panose="00000500000000000000" pitchFamily="2" charset="0"/>
              </a:rPr>
              <a:t>nhau</a:t>
            </a:r>
            <a:r>
              <a:rPr lang="en-US" sz="2800" dirty="0" smtClean="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chịu</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lực</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cản</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của</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nước</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không</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giống</a:t>
            </a:r>
            <a:r>
              <a:rPr lang="en-US" sz="2800" dirty="0">
                <a:solidFill>
                  <a:srgbClr val="7030A0"/>
                </a:solidFill>
                <a:latin typeface="#9Slide03 Arima Madurai" panose="00000500000000000000" pitchFamily="2" charset="0"/>
                <a:cs typeface="#9Slide03 Arima Madurai" panose="00000500000000000000" pitchFamily="2" charset="0"/>
              </a:rPr>
              <a:t> </a:t>
            </a:r>
            <a:r>
              <a:rPr lang="en-US" sz="2800" dirty="0" err="1">
                <a:solidFill>
                  <a:srgbClr val="7030A0"/>
                </a:solidFill>
                <a:latin typeface="#9Slide03 Arima Madurai" panose="00000500000000000000" pitchFamily="2" charset="0"/>
                <a:cs typeface="#9Slide03 Arima Madurai" panose="00000500000000000000" pitchFamily="2" charset="0"/>
              </a:rPr>
              <a:t>nhau</a:t>
            </a:r>
            <a:endParaRPr lang="en-US" sz="2800" dirty="0">
              <a:solidFill>
                <a:srgbClr val="7030A0"/>
              </a:solidFill>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xit" presetSubtype="32" fill="hold" grpId="1" nodeType="clickEffect">
                                  <p:stCondLst>
                                    <p:cond delay="0"/>
                                  </p:stCondLst>
                                  <p:childTnLst>
                                    <p:anim calcmode="lin" valueType="num">
                                      <p:cBhvr>
                                        <p:cTn id="19" dur="500"/>
                                        <p:tgtEl>
                                          <p:spTgt spid="4"/>
                                        </p:tgtEl>
                                        <p:attrNameLst>
                                          <p:attrName>ppt_w</p:attrName>
                                        </p:attrNameLst>
                                      </p:cBhvr>
                                      <p:tavLst>
                                        <p:tav tm="0">
                                          <p:val>
                                            <p:strVal val="ppt_w"/>
                                          </p:val>
                                        </p:tav>
                                        <p:tav tm="100000">
                                          <p:val>
                                            <p:fltVal val="0"/>
                                          </p:val>
                                        </p:tav>
                                      </p:tavLst>
                                    </p:anim>
                                    <p:anim calcmode="lin" valueType="num">
                                      <p:cBhvr>
                                        <p:cTn id="20" dur="500"/>
                                        <p:tgtEl>
                                          <p:spTgt spid="4"/>
                                        </p:tgtEl>
                                        <p:attrNameLst>
                                          <p:attrName>ppt_h</p:attrName>
                                        </p:attrNameLst>
                                      </p:cBhvr>
                                      <p:tavLst>
                                        <p:tav tm="0">
                                          <p:val>
                                            <p:strVal val="ppt_h"/>
                                          </p:val>
                                        </p:tav>
                                        <p:tav tm="100000">
                                          <p:val>
                                            <p:fltVal val="0"/>
                                          </p:val>
                                        </p:tav>
                                      </p:tavLst>
                                    </p:anim>
                                    <p:set>
                                      <p:cBhvr>
                                        <p:cTn id="21" dur="1" fill="hold">
                                          <p:stCondLst>
                                            <p:cond delay="499"/>
                                          </p:stCondLst>
                                        </p:cTn>
                                        <p:tgtEl>
                                          <p:spTgt spid="4"/>
                                        </p:tgtEl>
                                        <p:attrNameLst>
                                          <p:attrName>style.visibility</p:attrName>
                                        </p:attrNameLst>
                                      </p:cBhvr>
                                      <p:to>
                                        <p:strVal val="hidden"/>
                                      </p:to>
                                    </p:set>
                                  </p:childTnLst>
                                </p:cTn>
                              </p:par>
                              <p:par>
                                <p:cTn id="22" presetID="23" presetClass="exit" presetSubtype="32" fill="hold" nodeType="withEffect">
                                  <p:stCondLst>
                                    <p:cond delay="0"/>
                                  </p:stCondLst>
                                  <p:childTnLst>
                                    <p:anim calcmode="lin" valueType="num">
                                      <p:cBhvr>
                                        <p:cTn id="23" dur="500"/>
                                        <p:tgtEl>
                                          <p:spTgt spid="13"/>
                                        </p:tgtEl>
                                        <p:attrNameLst>
                                          <p:attrName>ppt_w</p:attrName>
                                        </p:attrNameLst>
                                      </p:cBhvr>
                                      <p:tavLst>
                                        <p:tav tm="0">
                                          <p:val>
                                            <p:strVal val="ppt_w"/>
                                          </p:val>
                                        </p:tav>
                                        <p:tav tm="100000">
                                          <p:val>
                                            <p:fltVal val="0"/>
                                          </p:val>
                                        </p:tav>
                                      </p:tavLst>
                                    </p:anim>
                                    <p:anim calcmode="lin" valueType="num">
                                      <p:cBhvr>
                                        <p:cTn id="24" dur="500"/>
                                        <p:tgtEl>
                                          <p:spTgt spid="13"/>
                                        </p:tgtEl>
                                        <p:attrNameLst>
                                          <p:attrName>ppt_h</p:attrName>
                                        </p:attrNameLst>
                                      </p:cBhvr>
                                      <p:tavLst>
                                        <p:tav tm="0">
                                          <p:val>
                                            <p:strVal val="ppt_h"/>
                                          </p:val>
                                        </p:tav>
                                        <p:tav tm="100000">
                                          <p:val>
                                            <p:fltVal val="0"/>
                                          </p:val>
                                        </p:tav>
                                      </p:tavLst>
                                    </p:anim>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49" name="组合 48"/>
          <p:cNvGrpSpPr/>
          <p:nvPr/>
        </p:nvGrpSpPr>
        <p:grpSpPr>
          <a:xfrm>
            <a:off x="415181" y="1725923"/>
            <a:ext cx="4439186" cy="4752540"/>
            <a:chOff x="3962499" y="1520620"/>
            <a:chExt cx="3565106" cy="3816760"/>
          </a:xfrm>
        </p:grpSpPr>
        <p:sp>
          <p:nvSpPr>
            <p:cNvPr id="50" name="矩形 49"/>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 name="图片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sp>
        <p:nvSpPr>
          <p:cNvPr id="4" name="Cloud 3"/>
          <p:cNvSpPr/>
          <p:nvPr/>
        </p:nvSpPr>
        <p:spPr>
          <a:xfrm>
            <a:off x="5132634" y="1155700"/>
            <a:ext cx="5700208" cy="3619926"/>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73616" y="1750072"/>
            <a:ext cx="4045150" cy="2246769"/>
          </a:xfrm>
          <a:prstGeom prst="rect">
            <a:avLst/>
          </a:prstGeom>
          <a:noFill/>
        </p:spPr>
        <p:txBody>
          <a:bodyPr wrap="square" rtlCol="0">
            <a:spAutoFit/>
          </a:bodyPr>
          <a:lstStyle/>
          <a:p>
            <a:pPr algn="ctr"/>
            <a:r>
              <a:rPr lang="en-US" sz="2800" dirty="0" err="1">
                <a:latin typeface="#9Slide03 Arima Madurai" panose="00000500000000000000" pitchFamily="2" charset="0"/>
                <a:cs typeface="#9Slide03 Arima Madurai" panose="00000500000000000000" pitchFamily="2" charset="0"/>
              </a:rPr>
              <a:t>Hãy</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tìm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ví</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dụ</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về</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vật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con </a:t>
            </a:r>
            <a:r>
              <a:rPr lang="en-US" sz="2800" dirty="0" err="1">
                <a:latin typeface="#9Slide03 Arima Madurai" panose="00000500000000000000" pitchFamily="2" charset="0"/>
                <a:cs typeface="#9Slide03 Arima Madurai" panose="00000500000000000000" pitchFamily="2" charset="0"/>
              </a:rPr>
              <a:t>vật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chuyển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động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trong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nước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có</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dáng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phù</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hợp</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giúp</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giảm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lực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cản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nước</a:t>
            </a:r>
            <a:r>
              <a:rPr lang="en-US" sz="2800" dirty="0">
                <a:latin typeface="#9Slide03 Arima Madurai" panose="00000500000000000000" pitchFamily="2" charset="0"/>
                <a:cs typeface="#9Slide03 Arima Madurai" panose="00000500000000000000" pitchFamily="2" charset="0"/>
              </a:rPr>
              <a:t>? </a:t>
            </a:r>
            <a:endParaRPr lang="en-US" sz="28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8783" y="534573"/>
            <a:ext cx="10460965" cy="4080260"/>
          </a:xfrm>
          <a:prstGeom prst="rect">
            <a:avLst/>
          </a:prstGeom>
        </p:spPr>
      </p:pic>
      <p:grpSp>
        <p:nvGrpSpPr>
          <p:cNvPr id="4" name="Group 2"/>
          <p:cNvGrpSpPr/>
          <p:nvPr/>
        </p:nvGrpSpPr>
        <p:grpSpPr>
          <a:xfrm>
            <a:off x="1621183" y="5000416"/>
            <a:ext cx="8481393" cy="1482657"/>
            <a:chOff x="0" y="0"/>
            <a:chExt cx="5863658" cy="8878865"/>
          </a:xfrm>
          <a:solidFill>
            <a:schemeClr val="accent3">
              <a:lumMod val="20000"/>
              <a:lumOff val="80000"/>
            </a:schemeClr>
          </a:solidFill>
        </p:grpSpPr>
        <p:sp>
          <p:nvSpPr>
            <p:cNvPr id="6" name="Freeform 3"/>
            <p:cNvSpPr/>
            <p:nvPr/>
          </p:nvSpPr>
          <p:spPr>
            <a:xfrm>
              <a:off x="0" y="-4073"/>
              <a:ext cx="5870049" cy="8885467"/>
            </a:xfrm>
            <a:custGeom>
              <a:avLst/>
              <a:gdLst/>
              <a:ahLst/>
              <a:cxnLst/>
              <a:rect l="l" t="t" r="r" b="b"/>
              <a:pathLst>
                <a:path w="5870049" h="8885467">
                  <a:moveTo>
                    <a:pt x="5242271" y="8830989"/>
                  </a:moveTo>
                  <a:cubicBezTo>
                    <a:pt x="5242271" y="8830989"/>
                    <a:pt x="4511397" y="8885467"/>
                    <a:pt x="3768204" y="8882846"/>
                  </a:cubicBezTo>
                  <a:cubicBezTo>
                    <a:pt x="2369313" y="8880683"/>
                    <a:pt x="1057074" y="8872859"/>
                    <a:pt x="1057074" y="8872859"/>
                  </a:cubicBezTo>
                  <a:cubicBezTo>
                    <a:pt x="812932" y="8864024"/>
                    <a:pt x="449110" y="8842794"/>
                    <a:pt x="282371" y="8784617"/>
                  </a:cubicBezTo>
                  <a:cubicBezTo>
                    <a:pt x="4469" y="8687654"/>
                    <a:pt x="0" y="8514374"/>
                    <a:pt x="0" y="6959562"/>
                  </a:cubicBezTo>
                  <a:lnTo>
                    <a:pt x="0" y="6959484"/>
                  </a:lnTo>
                  <a:cubicBezTo>
                    <a:pt x="8536" y="491230"/>
                    <a:pt x="0" y="345608"/>
                    <a:pt x="77597" y="223930"/>
                  </a:cubicBezTo>
                  <a:cubicBezTo>
                    <a:pt x="217372" y="4759"/>
                    <a:pt x="519255" y="4073"/>
                    <a:pt x="937909" y="4073"/>
                  </a:cubicBezTo>
                  <a:cubicBezTo>
                    <a:pt x="937909" y="4073"/>
                    <a:pt x="1782351" y="15681"/>
                    <a:pt x="3252386" y="7673"/>
                  </a:cubicBezTo>
                  <a:cubicBezTo>
                    <a:pt x="4292469" y="0"/>
                    <a:pt x="5009202" y="6979"/>
                    <a:pt x="5009202" y="6979"/>
                  </a:cubicBezTo>
                  <a:cubicBezTo>
                    <a:pt x="5377510" y="14458"/>
                    <a:pt x="5515770" y="42638"/>
                    <a:pt x="5713510" y="165219"/>
                  </a:cubicBezTo>
                  <a:cubicBezTo>
                    <a:pt x="5864527" y="258836"/>
                    <a:pt x="5870049" y="476157"/>
                    <a:pt x="5860909" y="6959483"/>
                  </a:cubicBezTo>
                  <a:lnTo>
                    <a:pt x="5860909" y="6959562"/>
                  </a:lnTo>
                  <a:cubicBezTo>
                    <a:pt x="5860908" y="8632340"/>
                    <a:pt x="5818124" y="8780927"/>
                    <a:pt x="5242271" y="8830989"/>
                  </a:cubicBezTo>
                  <a:close/>
                </a:path>
              </a:pathLst>
            </a:custGeom>
            <a:grpFill/>
          </p:spPr>
        </p:sp>
      </p:grpSp>
      <p:sp>
        <p:nvSpPr>
          <p:cNvPr id="7" name="TextBox 6"/>
          <p:cNvSpPr txBox="1"/>
          <p:nvPr/>
        </p:nvSpPr>
        <p:spPr>
          <a:xfrm>
            <a:off x="1621183" y="5174184"/>
            <a:ext cx="8653669" cy="1200329"/>
          </a:xfrm>
          <a:prstGeom prst="rect">
            <a:avLst/>
          </a:prstGeom>
          <a:noFill/>
        </p:spPr>
        <p:txBody>
          <a:bodyPr wrap="square" rtlCol="0">
            <a:spAutoFit/>
          </a:bodyPr>
          <a:lstStyle/>
          <a:p>
            <a:pPr algn="ctr"/>
            <a:r>
              <a:rPr lang="en-US" sz="2400" dirty="0" err="1">
                <a:latin typeface="#9Slide03 Arima Madurai Bold" panose="00000800000000000000" pitchFamily="2" charset="0"/>
                <a:cs typeface="#9Slide03 Arima Madurai Bold" panose="00000800000000000000" pitchFamily="2" charset="0"/>
              </a:rPr>
              <a:t>Lực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cản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của</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nước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tác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dụng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lên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vỏ</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tàu</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thuyền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có</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thể</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gây</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tác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hại</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cho</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nên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người</a:t>
            </a:r>
            <a:r>
              <a:rPr lang="en-US" sz="2400" dirty="0">
                <a:latin typeface="#9Slide03 Arima Madurai Bold" panose="00000800000000000000" pitchFamily="2" charset="0"/>
                <a:cs typeface="#9Slide03 Arima Madurai Bold" panose="00000800000000000000" pitchFamily="2" charset="0"/>
              </a:rPr>
              <a:t> ta </a:t>
            </a:r>
            <a:r>
              <a:rPr lang="en-US" sz="2400" dirty="0" err="1">
                <a:latin typeface="#9Slide03 Arima Madurai Bold" panose="00000800000000000000" pitchFamily="2" charset="0"/>
                <a:cs typeface="#9Slide03 Arima Madurai Bold" panose="00000800000000000000" pitchFamily="2" charset="0"/>
              </a:rPr>
              <a:t>phải</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làm</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vỏ</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tàu</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thuyền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có</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dạng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phù</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hợp</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để</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làm</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giảm</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lực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cản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của</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nước</a:t>
            </a:r>
            <a:endParaRPr lang="en-US" sz="2400" dirty="0">
              <a:latin typeface="#9Slide03 Arima Madurai Bold" panose="00000800000000000000" pitchFamily="2"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01396" y="381000"/>
            <a:ext cx="6972804" cy="4360165"/>
          </a:xfrm>
          <a:prstGeom prst="rect">
            <a:avLst/>
          </a:prstGeom>
        </p:spPr>
      </p:pic>
      <p:sp>
        <p:nvSpPr>
          <p:cNvPr id="5" name="TextBox 4"/>
          <p:cNvSpPr txBox="1"/>
          <p:nvPr/>
        </p:nvSpPr>
        <p:spPr>
          <a:xfrm>
            <a:off x="1409700" y="5029200"/>
            <a:ext cx="9728200" cy="1938992"/>
          </a:xfrm>
          <a:prstGeom prst="rect">
            <a:avLst/>
          </a:prstGeom>
          <a:noFill/>
        </p:spPr>
        <p:txBody>
          <a:bodyPr wrap="square" rtlCol="0">
            <a:spAutoFit/>
          </a:bodyPr>
          <a:lstStyle/>
          <a:p>
            <a:pPr algn="just"/>
            <a:r>
              <a:rPr lang="vi-VN" sz="2400" dirty="0">
                <a:solidFill>
                  <a:srgbClr val="000000"/>
                </a:solidFill>
                <a:latin typeface="#9Slide03 Arima Madurai" panose="00000500000000000000" pitchFamily="2" charset="0"/>
                <a:cs typeface="#9Slide03 Arima Madurai" panose="00000500000000000000" pitchFamily="2" charset="0"/>
              </a:rPr>
              <a:t>Vận động viên bơi lội giữ cơ thể thăng bằng khi bơi giúp làm giảm lực cản của nước tác dụng lên cơ thể do tiết diện nước xâm nhập vào đường bơi giảm.</a:t>
            </a:r>
            <a:endParaRPr lang="vi-VN" sz="2400" dirty="0">
              <a:solidFill>
                <a:srgbClr val="000000"/>
              </a:solidFill>
              <a:latin typeface="#9Slide03 Arima Madurai" panose="00000500000000000000" pitchFamily="2" charset="0"/>
              <a:cs typeface="#9Slide03 Arima Madurai" panose="00000500000000000000" pitchFamily="2" charset="0"/>
            </a:endParaRPr>
          </a:p>
          <a:p>
            <a:br>
              <a:rPr lang="vi-VN" sz="2400" dirty="0">
                <a:latin typeface="#9Slide03 Arima Madurai" panose="00000500000000000000" pitchFamily="2" charset="0"/>
                <a:cs typeface="#9Slide03 Arima Madurai" panose="00000500000000000000" pitchFamily="2" charset="0"/>
              </a:rPr>
            </a:br>
            <a:endParaRPr lang="en-US" sz="24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49" name="组合 48"/>
          <p:cNvGrpSpPr/>
          <p:nvPr/>
        </p:nvGrpSpPr>
        <p:grpSpPr>
          <a:xfrm>
            <a:off x="415181" y="1725923"/>
            <a:ext cx="4439186" cy="4752540"/>
            <a:chOff x="3962499" y="1520620"/>
            <a:chExt cx="3565106" cy="3816760"/>
          </a:xfrm>
        </p:grpSpPr>
        <p:sp>
          <p:nvSpPr>
            <p:cNvPr id="50" name="矩形 49"/>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 name="图片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grpSp>
        <p:nvGrpSpPr>
          <p:cNvPr id="34" name="Group 2"/>
          <p:cNvGrpSpPr/>
          <p:nvPr/>
        </p:nvGrpSpPr>
        <p:grpSpPr>
          <a:xfrm>
            <a:off x="5480594" y="2469975"/>
            <a:ext cx="5336583" cy="2776477"/>
            <a:chOff x="0" y="0"/>
            <a:chExt cx="5863658" cy="8878865"/>
          </a:xfrm>
        </p:grpSpPr>
        <p:sp>
          <p:nvSpPr>
            <p:cNvPr id="42" name="Freeform 3"/>
            <p:cNvSpPr/>
            <p:nvPr/>
          </p:nvSpPr>
          <p:spPr>
            <a:xfrm>
              <a:off x="0" y="-4073"/>
              <a:ext cx="5870049" cy="8885467"/>
            </a:xfrm>
            <a:custGeom>
              <a:avLst/>
              <a:gdLst/>
              <a:ahLst/>
              <a:cxnLst/>
              <a:rect l="l" t="t" r="r" b="b"/>
              <a:pathLst>
                <a:path w="5870049" h="8885467">
                  <a:moveTo>
                    <a:pt x="5242271" y="8830989"/>
                  </a:moveTo>
                  <a:cubicBezTo>
                    <a:pt x="5242271" y="8830989"/>
                    <a:pt x="4511397" y="8885467"/>
                    <a:pt x="3768204" y="8882846"/>
                  </a:cubicBezTo>
                  <a:cubicBezTo>
                    <a:pt x="2369313" y="8880683"/>
                    <a:pt x="1057074" y="8872859"/>
                    <a:pt x="1057074" y="8872859"/>
                  </a:cubicBezTo>
                  <a:cubicBezTo>
                    <a:pt x="812932" y="8864024"/>
                    <a:pt x="449110" y="8842794"/>
                    <a:pt x="282371" y="8784617"/>
                  </a:cubicBezTo>
                  <a:cubicBezTo>
                    <a:pt x="4469" y="8687654"/>
                    <a:pt x="0" y="8514374"/>
                    <a:pt x="0" y="6959562"/>
                  </a:cubicBezTo>
                  <a:lnTo>
                    <a:pt x="0" y="6959484"/>
                  </a:lnTo>
                  <a:cubicBezTo>
                    <a:pt x="8536" y="491230"/>
                    <a:pt x="0" y="345608"/>
                    <a:pt x="77597" y="223930"/>
                  </a:cubicBezTo>
                  <a:cubicBezTo>
                    <a:pt x="217372" y="4759"/>
                    <a:pt x="519255" y="4073"/>
                    <a:pt x="937909" y="4073"/>
                  </a:cubicBezTo>
                  <a:cubicBezTo>
                    <a:pt x="937909" y="4073"/>
                    <a:pt x="1782351" y="15681"/>
                    <a:pt x="3252386" y="7673"/>
                  </a:cubicBezTo>
                  <a:cubicBezTo>
                    <a:pt x="4292469" y="0"/>
                    <a:pt x="5009202" y="6979"/>
                    <a:pt x="5009202" y="6979"/>
                  </a:cubicBezTo>
                  <a:cubicBezTo>
                    <a:pt x="5377510" y="14458"/>
                    <a:pt x="5515770" y="42638"/>
                    <a:pt x="5713510" y="165219"/>
                  </a:cubicBezTo>
                  <a:cubicBezTo>
                    <a:pt x="5864527" y="258836"/>
                    <a:pt x="5870049" y="476157"/>
                    <a:pt x="5860909" y="6959483"/>
                  </a:cubicBezTo>
                  <a:lnTo>
                    <a:pt x="5860909" y="6959562"/>
                  </a:lnTo>
                  <a:cubicBezTo>
                    <a:pt x="5860908" y="8632340"/>
                    <a:pt x="5818124" y="8780927"/>
                    <a:pt x="5242271" y="8830989"/>
                  </a:cubicBezTo>
                  <a:close/>
                </a:path>
              </a:pathLst>
            </a:custGeom>
            <a:solidFill>
              <a:srgbClr val="CED8FF"/>
            </a:solidFill>
          </p:spPr>
        </p:sp>
      </p:grpSp>
      <p:sp>
        <p:nvSpPr>
          <p:cNvPr id="3" name="TextBox 2"/>
          <p:cNvSpPr txBox="1"/>
          <p:nvPr/>
        </p:nvSpPr>
        <p:spPr>
          <a:xfrm>
            <a:off x="5841496" y="3080176"/>
            <a:ext cx="425394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Bài</a:t>
            </a:r>
            <a:r>
              <a:rPr kumimoji="0" lang="en-US" sz="5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54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5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54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vận</a:t>
            </a:r>
            <a:r>
              <a:rPr kumimoji="0" lang="en-US" sz="5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54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dụng</a:t>
            </a:r>
            <a:r>
              <a:rPr kumimoji="0" lang="en-US" sz="5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7000" y="-2666999"/>
            <a:ext cx="6858001" cy="12192000"/>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49807" t="6503" r="4936" b="70943"/>
          <a:stretch>
            <a:fillRect/>
          </a:stretch>
        </p:blipFill>
        <p:spPr>
          <a:xfrm>
            <a:off x="7786458" y="3611047"/>
            <a:ext cx="5164179" cy="3412434"/>
          </a:xfrm>
          <a:prstGeom prst="rect">
            <a:avLst/>
          </a:prstGeom>
        </p:spPr>
      </p:pic>
      <p:sp>
        <p:nvSpPr>
          <p:cNvPr id="8" name="Text Box 6"/>
          <p:cNvSpPr txBox="1">
            <a:spLocks noChangeArrowheads="1"/>
          </p:cNvSpPr>
          <p:nvPr/>
        </p:nvSpPr>
        <p:spPr bwMode="auto">
          <a:xfrm>
            <a:off x="368300" y="170359"/>
            <a:ext cx="116205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defRPr/>
            </a:pPr>
            <a:r>
              <a:rPr kumimoji="0" lang="en-US" altLang="en-US" sz="3200" i="0" u="none" strike="noStrike" kern="1200" cap="none" spc="0" normalizeH="0" baseline="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Câu</a:t>
            </a:r>
            <a:r>
              <a:rPr kumimoji="0" lang="en-US" altLang="en-US" sz="3200" i="0" u="none" strike="noStrike" kern="1200" cap="none" spc="0" normalizeH="0" baseline="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1. </a:t>
            </a:r>
            <a:r>
              <a:rPr kumimoji="0" lang="en-US" altLang="en-US" sz="3200" i="0" u="none" strike="noStrike" kern="1200" cap="none" spc="0" normalizeH="0" baseline="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Nêu</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các</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cách</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làm</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giảm</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ma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sát</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giữa</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một</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thùng</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hàng</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và</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sàn</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nhà</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khi</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cần</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đẩy</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thùng</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smtClean="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hàng</a:t>
            </a:r>
            <a:r>
              <a:rPr kumimoji="0" lang="en-US" altLang="en-US" sz="3200" i="0" u="none" strike="noStrike" kern="1200" cap="none" spc="0" normalizeH="0" noProof="0" dirty="0" smtClean="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chuyển</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động</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trên</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sàn</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nhà</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từ</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vị</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trí</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này</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đến</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vị</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trí</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khác</a:t>
            </a:r>
            <a:r>
              <a:rPr kumimoji="0" lang="en-US" altLang="en-US" sz="320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endParaRPr kumimoji="0" lang="en-US" altLang="en-US" sz="3200" i="0" u="none" strike="noStrike" kern="1200" cap="none" spc="0" normalizeH="0" baseline="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endParaRPr>
          </a:p>
        </p:txBody>
      </p:sp>
      <p:sp>
        <p:nvSpPr>
          <p:cNvPr id="2" name="TextBox 1"/>
          <p:cNvSpPr txBox="1"/>
          <p:nvPr/>
        </p:nvSpPr>
        <p:spPr>
          <a:xfrm>
            <a:off x="317500" y="2649042"/>
            <a:ext cx="7253058" cy="3370153"/>
          </a:xfrm>
          <a:prstGeom prst="rect">
            <a:avLst/>
          </a:prstGeom>
          <a:noFill/>
        </p:spPr>
        <p:txBody>
          <a:bodyPr wrap="square" rtlCol="0">
            <a:spAutoFit/>
          </a:bodyPr>
          <a:lstStyle/>
          <a:p>
            <a:pPr algn="just">
              <a:lnSpc>
                <a:spcPct val="150000"/>
              </a:lnSpc>
            </a:pPr>
            <a:r>
              <a:rPr lang="en-US" sz="2400" dirty="0" err="1">
                <a:solidFill>
                  <a:srgbClr val="7030A0"/>
                </a:solidFill>
                <a:latin typeface="#9Slide03 Arima Madurai" panose="00000500000000000000" pitchFamily="2" charset="0"/>
                <a:cs typeface="#9Slide03 Arima Madurai" panose="00000500000000000000" pitchFamily="2" charset="0"/>
              </a:rPr>
              <a:t>Cách</a:t>
            </a:r>
            <a:r>
              <a:rPr lang="en-US" sz="2400" dirty="0">
                <a:solidFill>
                  <a:srgbClr val="7030A0"/>
                </a:solidFill>
                <a:latin typeface="#9Slide03 Arima Madurai" panose="00000500000000000000" pitchFamily="2" charset="0"/>
                <a:cs typeface="#9Slide03 Arima Madurai" panose="00000500000000000000" pitchFamily="2" charset="0"/>
              </a:rPr>
              <a:t> 1. </a:t>
            </a:r>
            <a:r>
              <a:rPr lang="en-US" sz="2400" dirty="0" err="1">
                <a:solidFill>
                  <a:srgbClr val="7030A0"/>
                </a:solidFill>
                <a:latin typeface="#9Slide03 Arima Madurai" panose="00000500000000000000" pitchFamily="2" charset="0"/>
                <a:cs typeface="#9Slide03 Arima Madurai" panose="00000500000000000000" pitchFamily="2" charset="0"/>
              </a:rPr>
              <a:t>Bỏ</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bớt</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hàng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trong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thùng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để</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giảm</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áp</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lực</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của</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thùng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tác</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dụng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lên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mặt</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sàn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thì</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lực</a:t>
            </a:r>
            <a:r>
              <a:rPr lang="en-US" sz="2400" dirty="0">
                <a:solidFill>
                  <a:srgbClr val="7030A0"/>
                </a:solidFill>
                <a:latin typeface="#9Slide03 Arima Madurai" panose="00000500000000000000" pitchFamily="2" charset="0"/>
                <a:cs typeface="#9Slide03 Arima Madurai" panose="00000500000000000000" pitchFamily="2" charset="0"/>
              </a:rPr>
              <a:t> ma </a:t>
            </a:r>
            <a:r>
              <a:rPr lang="en-US" sz="2400" dirty="0" err="1">
                <a:solidFill>
                  <a:srgbClr val="7030A0"/>
                </a:solidFill>
                <a:latin typeface="#9Slide03 Arima Madurai" panose="00000500000000000000" pitchFamily="2" charset="0"/>
                <a:cs typeface="#9Slide03 Arima Madurai" panose="00000500000000000000" pitchFamily="2" charset="0"/>
              </a:rPr>
              <a:t>sát</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nhỏ</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đi</a:t>
            </a:r>
            <a:r>
              <a:rPr lang="en-US" sz="2400" dirty="0">
                <a:solidFill>
                  <a:srgbClr val="7030A0"/>
                </a:solidFill>
                <a:latin typeface="#9Slide03 Arima Madurai" panose="00000500000000000000" pitchFamily="2" charset="0"/>
                <a:cs typeface="#9Slide03 Arima Madurai" panose="00000500000000000000" pitchFamily="2" charset="0"/>
              </a:rPr>
              <a:t>.</a:t>
            </a:r>
            <a:endParaRPr lang="en-US" sz="2400" dirty="0">
              <a:solidFill>
                <a:srgbClr val="7030A0"/>
              </a:solidFill>
              <a:latin typeface="#9Slide03 Arima Madurai" panose="00000500000000000000" pitchFamily="2" charset="0"/>
              <a:cs typeface="#9Slide03 Arima Madurai" panose="00000500000000000000" pitchFamily="2" charset="0"/>
            </a:endParaRPr>
          </a:p>
          <a:p>
            <a:pPr algn="just">
              <a:lnSpc>
                <a:spcPct val="150000"/>
              </a:lnSpc>
            </a:pPr>
            <a:r>
              <a:rPr lang="en-US" sz="2400" dirty="0" err="1">
                <a:solidFill>
                  <a:srgbClr val="7030A0"/>
                </a:solidFill>
                <a:latin typeface="#9Slide03 Arima Madurai" panose="00000500000000000000" pitchFamily="2" charset="0"/>
                <a:cs typeface="#9Slide03 Arima Madurai" panose="00000500000000000000" pitchFamily="2" charset="0"/>
              </a:rPr>
              <a:t>Cách</a:t>
            </a:r>
            <a:r>
              <a:rPr lang="en-US" sz="2400" dirty="0">
                <a:solidFill>
                  <a:srgbClr val="7030A0"/>
                </a:solidFill>
                <a:latin typeface="#9Slide03 Arima Madurai" panose="00000500000000000000" pitchFamily="2" charset="0"/>
                <a:cs typeface="#9Slide03 Arima Madurai" panose="00000500000000000000" pitchFamily="2" charset="0"/>
              </a:rPr>
              <a:t> 2. </a:t>
            </a:r>
            <a:r>
              <a:rPr lang="vi-VN" sz="2400" dirty="0">
                <a:solidFill>
                  <a:srgbClr val="7030A0"/>
                </a:solidFill>
                <a:latin typeface="#9Slide03 Arima Madurai" panose="00000500000000000000" pitchFamily="2" charset="0"/>
                <a:cs typeface="#9Slide03 Arima Madurai" panose="00000500000000000000" pitchFamily="2" charset="0"/>
              </a:rPr>
              <a:t>Có thể sử dụng những chất lỏng (nước) phụt lên sàn nhà để làm giảm bề mặt gồ ghề của sàn nhà do được bao phủ một lớp chất lỏng mỏng và sẽ làm giảm được lực ma sát</a:t>
            </a:r>
            <a:endParaRPr lang="en-US" sz="2400" b="0" i="0" dirty="0">
              <a:solidFill>
                <a:srgbClr val="7030A0"/>
              </a:solidFill>
              <a:effectLst/>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96000" y="1435985"/>
            <a:ext cx="3886742" cy="305795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474" y="883962"/>
            <a:ext cx="3352800" cy="3609975"/>
          </a:xfrm>
          <a:prstGeom prst="rect">
            <a:avLst/>
          </a:prstGeom>
        </p:spPr>
      </p:pic>
      <p:sp>
        <p:nvSpPr>
          <p:cNvPr id="8" name="Thought Bubble: Cloud 7"/>
          <p:cNvSpPr/>
          <p:nvPr/>
        </p:nvSpPr>
        <p:spPr>
          <a:xfrm>
            <a:off x="1445456" y="18799"/>
            <a:ext cx="2053883" cy="1730326"/>
          </a:xfrm>
          <a:prstGeom prst="cloudCallou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NI-Times"/>
              <a:ea typeface="+mn-ea"/>
              <a:cs typeface="+mn-cs"/>
            </a:endParaRPr>
          </a:p>
        </p:txBody>
      </p:sp>
      <p:sp>
        <p:nvSpPr>
          <p:cNvPr id="9" name="TextBox 8"/>
          <p:cNvSpPr txBox="1"/>
          <p:nvPr/>
        </p:nvSpPr>
        <p:spPr>
          <a:xfrm>
            <a:off x="1772528" y="539303"/>
            <a:ext cx="16177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Khó</a:t>
            </a:r>
            <a:r>
              <a:rPr kumimoji="0" lang="en-US"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28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quá</a:t>
            </a:r>
            <a:r>
              <a:rPr kumimoji="0" lang="en-US"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 </a:t>
            </a:r>
            <a:endParaRPr kumimoji="0" lang="en-US"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10" name="Thought Bubble: Cloud 9"/>
          <p:cNvSpPr/>
          <p:nvPr/>
        </p:nvSpPr>
        <p:spPr>
          <a:xfrm>
            <a:off x="8800514" y="-138291"/>
            <a:ext cx="2053883" cy="1730326"/>
          </a:xfrm>
          <a:prstGeom prst="cloudCallou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NI-Times"/>
              <a:ea typeface="+mn-ea"/>
              <a:cs typeface="+mn-cs"/>
            </a:endParaRPr>
          </a:p>
        </p:txBody>
      </p:sp>
      <p:sp>
        <p:nvSpPr>
          <p:cNvPr id="11" name="TextBox 10"/>
          <p:cNvSpPr txBox="1"/>
          <p:nvPr/>
        </p:nvSpPr>
        <p:spPr>
          <a:xfrm>
            <a:off x="9127586" y="382213"/>
            <a:ext cx="16177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Dễ</a:t>
            </a:r>
            <a:r>
              <a:rPr kumimoji="0" lang="en-US"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28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quá</a:t>
            </a:r>
            <a:r>
              <a:rPr kumimoji="0" lang="en-US"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 </a:t>
            </a:r>
            <a:endParaRPr kumimoji="0" lang="en-US"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12" name="Rectangle: Rounded Corners 11"/>
          <p:cNvSpPr/>
          <p:nvPr/>
        </p:nvSpPr>
        <p:spPr>
          <a:xfrm>
            <a:off x="1033974" y="4578787"/>
            <a:ext cx="3094892" cy="5196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Lực</a:t>
            </a:r>
            <a:r>
              <a:rPr kumimoji="0" lang="en-US"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 ma </a:t>
            </a:r>
            <a:r>
              <a:rPr kumimoji="0" lang="en-US" sz="28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sát</a:t>
            </a:r>
            <a:r>
              <a:rPr kumimoji="0" lang="en-US"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 tr</a:t>
            </a:r>
            <a:r>
              <a:rPr kumimoji="0" lang="vi-VN"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ư</a:t>
            </a:r>
            <a:r>
              <a:rPr kumimoji="0" lang="en-US" sz="28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ợt</a:t>
            </a:r>
            <a:endParaRPr kumimoji="0" lang="en-US"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13" name="Rectangle: Rounded Corners 12"/>
          <p:cNvSpPr/>
          <p:nvPr/>
        </p:nvSpPr>
        <p:spPr>
          <a:xfrm>
            <a:off x="6491925" y="4504871"/>
            <a:ext cx="3094892" cy="5196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Lực</a:t>
            </a:r>
            <a:r>
              <a:rPr kumimoji="0" lang="en-US"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 ma </a:t>
            </a:r>
            <a:r>
              <a:rPr kumimoji="0" lang="en-US" sz="28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sát</a:t>
            </a:r>
            <a:r>
              <a:rPr kumimoji="0" lang="en-US"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28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rPr>
              <a:t>lăn</a:t>
            </a:r>
            <a:endParaRPr kumimoji="0" lang="en-US" sz="2800" b="0" i="0" u="none" strike="noStrike" kern="1200" cap="none" spc="0" normalizeH="0" baseline="0" noProof="0" dirty="0">
              <a:ln>
                <a:noFill/>
              </a:ln>
              <a:solidFill>
                <a:srgbClr val="000000"/>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2" name="TextBox 1"/>
          <p:cNvSpPr txBox="1"/>
          <p:nvPr/>
        </p:nvSpPr>
        <p:spPr>
          <a:xfrm>
            <a:off x="146050" y="5183255"/>
            <a:ext cx="11899900" cy="1569660"/>
          </a:xfrm>
          <a:prstGeom prst="rect">
            <a:avLst/>
          </a:prstGeom>
          <a:noFill/>
        </p:spPr>
        <p:txBody>
          <a:bodyPr wrap="square" rtlCol="0">
            <a:spAutoFit/>
          </a:bodyPr>
          <a:lstStyle/>
          <a:p>
            <a:pPr algn="just"/>
            <a:r>
              <a:rPr lang="en-US" sz="2400" dirty="0" err="1">
                <a:solidFill>
                  <a:srgbClr val="000000"/>
                </a:solidFill>
                <a:latin typeface="#9Slide03 Arima Madurai" panose="00000500000000000000" pitchFamily="2" charset="0"/>
                <a:cs typeface="#9Slide03 Arima Madurai" panose="00000500000000000000" pitchFamily="2" charset="0"/>
              </a:rPr>
              <a:t>Cách</a:t>
            </a:r>
            <a:r>
              <a:rPr lang="en-US" sz="2400" dirty="0">
                <a:solidFill>
                  <a:srgbClr val="000000"/>
                </a:solidFill>
                <a:latin typeface="#9Slide03 Arima Madurai" panose="00000500000000000000" pitchFamily="2" charset="0"/>
                <a:cs typeface="#9Slide03 Arima Madurai" panose="00000500000000000000" pitchFamily="2" charset="0"/>
              </a:rPr>
              <a:t> 3. </a:t>
            </a:r>
            <a:r>
              <a:rPr lang="vi-VN" sz="2400" dirty="0">
                <a:solidFill>
                  <a:srgbClr val="000000"/>
                </a:solidFill>
                <a:latin typeface="#9Slide03 Arima Madurai" panose="00000500000000000000" pitchFamily="2" charset="0"/>
                <a:cs typeface="#9Slide03 Arima Madurai" panose="00000500000000000000" pitchFamily="2" charset="0"/>
              </a:rPr>
              <a:t>Cho thùng hàng lên xe đẩy hàng khi đó lực ma sát lăn xuất hiện giữa bề mặt tiếp xúc của bánh xe với mặt sàn thay thế lực ma sát trượt xuất hiện giữa bề mặt thùng hàng và mặt sàn, mà lực ma sát lăn có độ lớn nhỏ hơn rất nhiều lực ma sát trượt giúp ta có thể đẩy hàng được dễ dàng.</a:t>
            </a:r>
            <a:endParaRPr lang="vi-VN" sz="2400" dirty="0">
              <a:solidFill>
                <a:srgbClr val="000000"/>
              </a:solidFill>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2773108" y="576046"/>
            <a:ext cx="8565821" cy="5412324"/>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2933255" y="406205"/>
            <a:ext cx="9121391" cy="6045591"/>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Freeform 10"/>
          <p:cNvSpPr/>
          <p:nvPr/>
        </p:nvSpPr>
        <p:spPr>
          <a:xfrm>
            <a:off x="470727" y="1557478"/>
            <a:ext cx="3208127" cy="4366261"/>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p:spPr>
      </p:sp>
      <p:pic>
        <p:nvPicPr>
          <p:cNvPr id="12" name="Picture 12"/>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24001">
            <a:off x="1701952" y="851622"/>
            <a:ext cx="518483" cy="1411713"/>
          </a:xfrm>
          <a:prstGeom prst="rect">
            <a:avLst/>
          </a:prstGeom>
        </p:spPr>
      </p:pic>
      <p:sp>
        <p:nvSpPr>
          <p:cNvPr id="13" name="TextBox 13"/>
          <p:cNvSpPr txBox="1"/>
          <p:nvPr/>
        </p:nvSpPr>
        <p:spPr>
          <a:xfrm>
            <a:off x="3107641" y="696514"/>
            <a:ext cx="7071707" cy="718145"/>
          </a:xfrm>
          <a:prstGeom prst="rect">
            <a:avLst/>
          </a:prstGeom>
        </p:spPr>
        <p:txBody>
          <a:bodyPr wrap="square" lIns="0" tIns="0" rIns="0" bIns="0" rtlCol="0" anchor="t">
            <a:spAutoFit/>
          </a:bodyPr>
          <a:lstStyle/>
          <a:p>
            <a:pPr algn="ctr" defTabSz="609600">
              <a:lnSpc>
                <a:spcPts val="5600"/>
              </a:lnSpc>
            </a:pPr>
            <a:r>
              <a:rPr lang="en-US" sz="4000" dirty="0">
                <a:solidFill>
                  <a:srgbClr val="272626"/>
                </a:solidFill>
                <a:latin typeface="#9Slide03 Arima Madurai Bold" panose="00000800000000000000" pitchFamily="2" charset="0"/>
                <a:cs typeface="#9Slide03 Arima Madurai Bold" panose="00000800000000000000" pitchFamily="2" charset="0"/>
              </a:rPr>
              <a:t>I. </a:t>
            </a:r>
            <a:r>
              <a:rPr lang="en-US" sz="4000" dirty="0" err="1">
                <a:solidFill>
                  <a:srgbClr val="272626"/>
                </a:solidFill>
                <a:latin typeface="#9Slide03 Arima Madurai Bold" panose="00000800000000000000" pitchFamily="2" charset="0"/>
                <a:cs typeface="#9Slide03 Arima Madurai Bold" panose="00000800000000000000" pitchFamily="2" charset="0"/>
              </a:rPr>
              <a:t>Lực</a:t>
            </a:r>
            <a:r>
              <a:rPr lang="en-US" sz="4000" dirty="0">
                <a:solidFill>
                  <a:srgbClr val="272626"/>
                </a:solidFill>
                <a:latin typeface="#9Slide03 Arima Madurai Bold" panose="00000800000000000000" pitchFamily="2" charset="0"/>
                <a:cs typeface="#9Slide03 Arima Madurai Bold" panose="00000800000000000000" pitchFamily="2" charset="0"/>
              </a:rPr>
              <a:t> ma </a:t>
            </a:r>
            <a:r>
              <a:rPr lang="en-US" sz="4000" dirty="0" err="1">
                <a:solidFill>
                  <a:srgbClr val="272626"/>
                </a:solidFill>
                <a:latin typeface="#9Slide03 Arima Madurai Bold" panose="00000800000000000000" pitchFamily="2" charset="0"/>
                <a:cs typeface="#9Slide03 Arima Madurai Bold" panose="00000800000000000000" pitchFamily="2" charset="0"/>
              </a:rPr>
              <a:t>sát</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trượt</a:t>
            </a:r>
            <a:r>
              <a:rPr lang="en-US" sz="4000" dirty="0">
                <a:solidFill>
                  <a:srgbClr val="272626"/>
                </a:solidFill>
                <a:latin typeface="#9Slide03 Arima Madurai Bold" panose="00000800000000000000" pitchFamily="2" charset="0"/>
                <a:cs typeface="#9Slide03 Arima Madurai Bold" panose="00000800000000000000" pitchFamily="2" charset="0"/>
              </a:rPr>
              <a:t> </a:t>
            </a:r>
            <a:endParaRPr lang="en-US" sz="4000" dirty="0">
              <a:solidFill>
                <a:srgbClr val="272626"/>
              </a:solidFill>
              <a:latin typeface="#9Slide03 Arima Madurai Bold" panose="00000800000000000000" pitchFamily="2" charset="0"/>
              <a:cs typeface="#9Slide03 Arima Madurai Bold" panose="00000800000000000000" pitchFamily="2" charset="0"/>
            </a:endParaRPr>
          </a:p>
        </p:txBody>
      </p:sp>
      <p:sp>
        <p:nvSpPr>
          <p:cNvPr id="14" name="TextBox 13"/>
          <p:cNvSpPr txBox="1"/>
          <p:nvPr/>
        </p:nvSpPr>
        <p:spPr>
          <a:xfrm>
            <a:off x="1064592" y="2907980"/>
            <a:ext cx="2133600" cy="1436291"/>
          </a:xfrm>
          <a:prstGeom prst="rect">
            <a:avLst/>
          </a:prstGeom>
        </p:spPr>
        <p:txBody>
          <a:bodyPr wrap="square" lIns="0" tIns="0" rIns="0" bIns="0" rtlCol="0" anchor="t">
            <a:spAutoFit/>
          </a:bodyPr>
          <a:lstStyle/>
          <a:p>
            <a:pPr algn="ctr" defTabSz="609600">
              <a:lnSpc>
                <a:spcPts val="5600"/>
              </a:lnSpc>
            </a:pPr>
            <a:r>
              <a:rPr lang="en-US" sz="4665" dirty="0" err="1">
                <a:solidFill>
                  <a:srgbClr val="272626"/>
                </a:solidFill>
                <a:latin typeface="#9Slide03 Arima Madurai Bold" panose="00000800000000000000" pitchFamily="2" charset="0"/>
                <a:cs typeface="#9Slide03 Arima Madurai Bold" panose="00000800000000000000" pitchFamily="2" charset="0"/>
              </a:rPr>
              <a:t>Nội</a:t>
            </a:r>
            <a:r>
              <a:rPr lang="en-US" sz="4665" dirty="0">
                <a:solidFill>
                  <a:srgbClr val="272626"/>
                </a:solidFill>
                <a:latin typeface="#9Slide03 Arima Madurai Bold" panose="00000800000000000000" pitchFamily="2" charset="0"/>
                <a:cs typeface="#9Slide03 Arima Madurai Bold" panose="00000800000000000000" pitchFamily="2" charset="0"/>
              </a:rPr>
              <a:t> dung </a:t>
            </a:r>
            <a:endParaRPr lang="en-US" sz="4665" dirty="0">
              <a:solidFill>
                <a:srgbClr val="272626"/>
              </a:solidFill>
              <a:latin typeface="#9Slide03 Arima Madurai Bold" panose="00000800000000000000" pitchFamily="2" charset="0"/>
              <a:cs typeface="#9Slide03 Arima Madurai Bold" panose="00000800000000000000" pitchFamily="2" charset="0"/>
            </a:endParaRPr>
          </a:p>
        </p:txBody>
      </p:sp>
      <p:sp>
        <p:nvSpPr>
          <p:cNvPr id="15" name="TextBox 13"/>
          <p:cNvSpPr txBox="1"/>
          <p:nvPr/>
        </p:nvSpPr>
        <p:spPr>
          <a:xfrm>
            <a:off x="3518328" y="1809422"/>
            <a:ext cx="6250334" cy="718145"/>
          </a:xfrm>
          <a:prstGeom prst="rect">
            <a:avLst/>
          </a:prstGeom>
        </p:spPr>
        <p:txBody>
          <a:bodyPr wrap="square" lIns="0" tIns="0" rIns="0" bIns="0" rtlCol="0" anchor="t">
            <a:spAutoFit/>
          </a:bodyPr>
          <a:lstStyle/>
          <a:p>
            <a:pPr algn="ctr" defTabSz="609600">
              <a:lnSpc>
                <a:spcPts val="5600"/>
              </a:lnSpc>
            </a:pPr>
            <a:r>
              <a:rPr lang="en-US" sz="4000" dirty="0">
                <a:solidFill>
                  <a:srgbClr val="272626"/>
                </a:solidFill>
                <a:latin typeface="#9Slide03 Arima Madurai Bold" panose="00000800000000000000" pitchFamily="2" charset="0"/>
                <a:cs typeface="#9Slide03 Arima Madurai Bold" panose="00000800000000000000" pitchFamily="2" charset="0"/>
              </a:rPr>
              <a:t>II. </a:t>
            </a:r>
            <a:r>
              <a:rPr lang="en-US" sz="4000" dirty="0" err="1">
                <a:solidFill>
                  <a:srgbClr val="272626"/>
                </a:solidFill>
                <a:latin typeface="#9Slide03 Arima Madurai Bold" panose="00000800000000000000" pitchFamily="2" charset="0"/>
                <a:cs typeface="#9Slide03 Arima Madurai Bold" panose="00000800000000000000" pitchFamily="2" charset="0"/>
              </a:rPr>
              <a:t>Lực</a:t>
            </a:r>
            <a:r>
              <a:rPr lang="en-US" sz="4000" dirty="0">
                <a:solidFill>
                  <a:srgbClr val="272626"/>
                </a:solidFill>
                <a:latin typeface="#9Slide03 Arima Madurai Bold" panose="00000800000000000000" pitchFamily="2" charset="0"/>
                <a:cs typeface="#9Slide03 Arima Madurai Bold" panose="00000800000000000000" pitchFamily="2" charset="0"/>
              </a:rPr>
              <a:t> ma </a:t>
            </a:r>
            <a:r>
              <a:rPr lang="en-US" sz="4000" dirty="0" err="1">
                <a:solidFill>
                  <a:srgbClr val="272626"/>
                </a:solidFill>
                <a:latin typeface="#9Slide03 Arima Madurai Bold" panose="00000800000000000000" pitchFamily="2" charset="0"/>
                <a:cs typeface="#9Slide03 Arima Madurai Bold" panose="00000800000000000000" pitchFamily="2" charset="0"/>
              </a:rPr>
              <a:t>sát</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nghỉ</a:t>
            </a:r>
            <a:endParaRPr lang="en-US" sz="4000" dirty="0">
              <a:solidFill>
                <a:srgbClr val="272626"/>
              </a:solidFill>
              <a:latin typeface="#9Slide03 Arima Madurai Bold" panose="00000800000000000000" pitchFamily="2" charset="0"/>
              <a:cs typeface="#9Slide03 Arima Madurai Bold" panose="00000800000000000000" pitchFamily="2" charset="0"/>
            </a:endParaRPr>
          </a:p>
        </p:txBody>
      </p:sp>
      <p:sp>
        <p:nvSpPr>
          <p:cNvPr id="16" name="TextBox 13"/>
          <p:cNvSpPr txBox="1"/>
          <p:nvPr/>
        </p:nvSpPr>
        <p:spPr>
          <a:xfrm>
            <a:off x="4574738" y="3106261"/>
            <a:ext cx="7400341" cy="718145"/>
          </a:xfrm>
          <a:prstGeom prst="rect">
            <a:avLst/>
          </a:prstGeom>
        </p:spPr>
        <p:txBody>
          <a:bodyPr wrap="square" lIns="0" tIns="0" rIns="0" bIns="0" rtlCol="0" anchor="t">
            <a:spAutoFit/>
          </a:bodyPr>
          <a:lstStyle/>
          <a:p>
            <a:pPr algn="ctr" defTabSz="609600">
              <a:lnSpc>
                <a:spcPts val="5600"/>
              </a:lnSpc>
            </a:pPr>
            <a:r>
              <a:rPr lang="en-US" sz="4000" dirty="0">
                <a:solidFill>
                  <a:srgbClr val="272626"/>
                </a:solidFill>
                <a:latin typeface="#9Slide03 Arima Madurai Bold" panose="00000800000000000000" pitchFamily="2" charset="0"/>
                <a:cs typeface="#9Slide03 Arima Madurai Bold" panose="00000800000000000000" pitchFamily="2" charset="0"/>
              </a:rPr>
              <a:t>III. </a:t>
            </a:r>
            <a:r>
              <a:rPr lang="en-US" sz="4000" dirty="0" err="1">
                <a:solidFill>
                  <a:srgbClr val="272626"/>
                </a:solidFill>
                <a:latin typeface="#9Slide03 Arima Madurai Bold" panose="00000800000000000000" pitchFamily="2" charset="0"/>
                <a:cs typeface="#9Slide03 Arima Madurai Bold" panose="00000800000000000000" pitchFamily="2" charset="0"/>
              </a:rPr>
              <a:t>Lực</a:t>
            </a:r>
            <a:r>
              <a:rPr lang="en-US" sz="4000" dirty="0">
                <a:solidFill>
                  <a:srgbClr val="272626"/>
                </a:solidFill>
                <a:latin typeface="#9Slide03 Arima Madurai Bold" panose="00000800000000000000" pitchFamily="2" charset="0"/>
                <a:cs typeface="#9Slide03 Arima Madurai Bold" panose="00000800000000000000" pitchFamily="2" charset="0"/>
              </a:rPr>
              <a:t> ma </a:t>
            </a:r>
            <a:r>
              <a:rPr lang="en-US" sz="4000" dirty="0" err="1">
                <a:solidFill>
                  <a:srgbClr val="272626"/>
                </a:solidFill>
                <a:latin typeface="#9Slide03 Arima Madurai Bold" panose="00000800000000000000" pitchFamily="2" charset="0"/>
                <a:cs typeface="#9Slide03 Arima Madurai Bold" panose="00000800000000000000" pitchFamily="2" charset="0"/>
              </a:rPr>
              <a:t>sát</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và</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bề</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mặt</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tiếp</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xúc</a:t>
            </a:r>
            <a:r>
              <a:rPr lang="en-US" sz="4000" dirty="0">
                <a:solidFill>
                  <a:srgbClr val="272626"/>
                </a:solidFill>
                <a:latin typeface="#9Slide03 Arima Madurai Bold" panose="00000800000000000000" pitchFamily="2" charset="0"/>
                <a:cs typeface="#9Slide03 Arima Madurai Bold" panose="00000800000000000000" pitchFamily="2" charset="0"/>
              </a:rPr>
              <a:t> </a:t>
            </a:r>
            <a:endParaRPr lang="en-US" sz="4000" dirty="0">
              <a:solidFill>
                <a:srgbClr val="272626"/>
              </a:solidFill>
              <a:latin typeface="#9Slide03 Arima Madurai Bold" panose="00000800000000000000" pitchFamily="2" charset="0"/>
              <a:cs typeface="#9Slide03 Arima Madurai Bold" panose="00000800000000000000" pitchFamily="2" charset="0"/>
            </a:endParaRPr>
          </a:p>
        </p:txBody>
      </p:sp>
      <p:sp>
        <p:nvSpPr>
          <p:cNvPr id="17" name="TextBox 13"/>
          <p:cNvSpPr txBox="1"/>
          <p:nvPr/>
        </p:nvSpPr>
        <p:spPr>
          <a:xfrm>
            <a:off x="3894416" y="4315325"/>
            <a:ext cx="7363807" cy="718145"/>
          </a:xfrm>
          <a:prstGeom prst="rect">
            <a:avLst/>
          </a:prstGeom>
        </p:spPr>
        <p:txBody>
          <a:bodyPr wrap="square" lIns="0" tIns="0" rIns="0" bIns="0" rtlCol="0" anchor="t">
            <a:spAutoFit/>
          </a:bodyPr>
          <a:lstStyle/>
          <a:p>
            <a:pPr algn="ctr" defTabSz="609600">
              <a:lnSpc>
                <a:spcPts val="5600"/>
              </a:lnSpc>
            </a:pPr>
            <a:r>
              <a:rPr lang="en-US" sz="4000" dirty="0">
                <a:solidFill>
                  <a:srgbClr val="272626"/>
                </a:solidFill>
                <a:latin typeface="#9Slide03 Arima Madurai Bold" panose="00000800000000000000" pitchFamily="2" charset="0"/>
                <a:cs typeface="#9Slide03 Arima Madurai Bold" panose="00000800000000000000" pitchFamily="2" charset="0"/>
              </a:rPr>
              <a:t>IV. Ma </a:t>
            </a:r>
            <a:r>
              <a:rPr lang="en-US" sz="4000" dirty="0" err="1">
                <a:solidFill>
                  <a:srgbClr val="272626"/>
                </a:solidFill>
                <a:latin typeface="#9Slide03 Arima Madurai Bold" panose="00000800000000000000" pitchFamily="2" charset="0"/>
                <a:cs typeface="#9Slide03 Arima Madurai Bold" panose="00000800000000000000" pitchFamily="2" charset="0"/>
              </a:rPr>
              <a:t>sát</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và</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chuyển</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động</a:t>
            </a:r>
            <a:r>
              <a:rPr lang="en-US" sz="4000" dirty="0">
                <a:solidFill>
                  <a:srgbClr val="272626"/>
                </a:solidFill>
                <a:latin typeface="#9Slide03 Arima Madurai Bold" panose="00000800000000000000" pitchFamily="2" charset="0"/>
                <a:cs typeface="#9Slide03 Arima Madurai Bold" panose="00000800000000000000" pitchFamily="2" charset="0"/>
              </a:rPr>
              <a:t> </a:t>
            </a:r>
            <a:endParaRPr lang="en-US" sz="4000" dirty="0">
              <a:solidFill>
                <a:srgbClr val="272626"/>
              </a:solidFill>
              <a:latin typeface="#9Slide03 Arima Madurai Bold" panose="00000800000000000000" pitchFamily="2" charset="0"/>
              <a:cs typeface="#9Slide03 Arima Madurai Bold" panose="00000800000000000000" pitchFamily="2" charset="0"/>
            </a:endParaRPr>
          </a:p>
        </p:txBody>
      </p:sp>
      <p:sp>
        <p:nvSpPr>
          <p:cNvPr id="18" name="TextBox 13"/>
          <p:cNvSpPr txBox="1"/>
          <p:nvPr/>
        </p:nvSpPr>
        <p:spPr>
          <a:xfrm>
            <a:off x="3864366" y="5465525"/>
            <a:ext cx="6250334" cy="718145"/>
          </a:xfrm>
          <a:prstGeom prst="rect">
            <a:avLst/>
          </a:prstGeom>
        </p:spPr>
        <p:txBody>
          <a:bodyPr wrap="square" lIns="0" tIns="0" rIns="0" bIns="0" rtlCol="0" anchor="t">
            <a:spAutoFit/>
          </a:bodyPr>
          <a:lstStyle/>
          <a:p>
            <a:pPr algn="ctr" defTabSz="609600">
              <a:lnSpc>
                <a:spcPts val="5600"/>
              </a:lnSpc>
            </a:pPr>
            <a:r>
              <a:rPr lang="en-US" sz="4000" dirty="0">
                <a:solidFill>
                  <a:srgbClr val="272626"/>
                </a:solidFill>
                <a:latin typeface="#9Slide03 Arima Madurai Bold" panose="00000800000000000000" pitchFamily="2" charset="0"/>
                <a:cs typeface="#9Slide03 Arima Madurai Bold" panose="00000800000000000000" pitchFamily="2" charset="0"/>
              </a:rPr>
              <a:t>V. </a:t>
            </a:r>
            <a:r>
              <a:rPr lang="en-US" sz="4000" dirty="0" err="1">
                <a:solidFill>
                  <a:srgbClr val="272626"/>
                </a:solidFill>
                <a:latin typeface="#9Slide03 Arima Madurai Bold" panose="00000800000000000000" pitchFamily="2" charset="0"/>
                <a:cs typeface="#9Slide03 Arima Madurai Bold" panose="00000800000000000000" pitchFamily="2" charset="0"/>
              </a:rPr>
              <a:t>Lực</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cản</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của</a:t>
            </a:r>
            <a:r>
              <a:rPr lang="en-US" sz="4000" dirty="0">
                <a:solidFill>
                  <a:srgbClr val="272626"/>
                </a:solidFill>
                <a:latin typeface="#9Slide03 Arima Madurai Bold" panose="00000800000000000000" pitchFamily="2" charset="0"/>
                <a:cs typeface="#9Slide03 Arima Madurai Bold" panose="00000800000000000000" pitchFamily="2" charset="0"/>
              </a:rPr>
              <a:t> </a:t>
            </a:r>
            <a:r>
              <a:rPr lang="en-US" sz="4000" dirty="0" err="1">
                <a:solidFill>
                  <a:srgbClr val="272626"/>
                </a:solidFill>
                <a:latin typeface="#9Slide03 Arima Madurai Bold" panose="00000800000000000000" pitchFamily="2" charset="0"/>
                <a:cs typeface="#9Slide03 Arima Madurai Bold" panose="00000800000000000000" pitchFamily="2" charset="0"/>
              </a:rPr>
              <a:t>nước</a:t>
            </a:r>
            <a:r>
              <a:rPr lang="en-US" sz="4000" dirty="0">
                <a:solidFill>
                  <a:srgbClr val="272626"/>
                </a:solidFill>
                <a:latin typeface="#9Slide03 Arima Madurai Bold" panose="00000800000000000000" pitchFamily="2" charset="0"/>
                <a:cs typeface="#9Slide03 Arima Madurai Bold" panose="00000800000000000000" pitchFamily="2" charset="0"/>
              </a:rPr>
              <a:t> </a:t>
            </a:r>
            <a:endParaRPr lang="en-US" sz="4000" dirty="0">
              <a:solidFill>
                <a:srgbClr val="272626"/>
              </a:solidFill>
              <a:latin typeface="#9Slide03 Arima Madurai Bold" panose="00000800000000000000" pitchFamily="2"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7000" y="-2666999"/>
            <a:ext cx="6858001" cy="12192000"/>
          </a:xfrm>
          <a:prstGeom prst="rect">
            <a:avLst/>
          </a:prstGeom>
        </p:spPr>
      </p:pic>
      <p:sp>
        <p:nvSpPr>
          <p:cNvPr id="8" name="Text Box 6"/>
          <p:cNvSpPr txBox="1">
            <a:spLocks noChangeArrowheads="1"/>
          </p:cNvSpPr>
          <p:nvPr/>
        </p:nvSpPr>
        <p:spPr bwMode="auto">
          <a:xfrm>
            <a:off x="239056" y="153301"/>
            <a:ext cx="116205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defRPr/>
            </a:pPr>
            <a:r>
              <a:rPr kumimoji="0" lang="en-US" altLang="en-US" sz="3200" b="0" i="0" u="none" strike="noStrike" kern="1200" cap="none" spc="0" normalizeH="0" baseline="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Câu</a:t>
            </a:r>
            <a:r>
              <a:rPr kumimoji="0" lang="en-US" altLang="en-US" sz="3200" b="0" i="0" u="none" strike="noStrike" kern="1200" cap="none" spc="0" normalizeH="0" baseline="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2: </a:t>
            </a:r>
            <a:r>
              <a:rPr kumimoji="0" lang="en-US" altLang="en-US" sz="3200" b="0" i="0" u="none" strike="noStrike" kern="1200" cap="none" spc="0" normalizeH="0" baseline="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Nêu</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cách</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tăng</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ma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sát</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giữa</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giày</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và</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mặt</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đường</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giúp</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người</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đi</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dễ</a:t>
            </a:r>
            <a:r>
              <a:rPr kumimoji="0" lang="en-US" altLang="en-US" sz="3200" b="0" i="0" u="none" strike="noStrike" kern="1200" cap="none" spc="0" normalizeH="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r>
              <a:rPr kumimoji="0" lang="en-US" altLang="en-US" sz="3200" b="0" i="0" u="none" strike="noStrike" kern="1200" cap="none" spc="0" normalizeH="0" noProof="0" dirty="0" err="1">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dàng</a:t>
            </a:r>
            <a:r>
              <a:rPr lang="en-US" altLang="en-US" sz="3200" dirty="0">
                <a:solidFill>
                  <a:srgbClr val="000000"/>
                </a:solidFill>
                <a:latin typeface="#9Slide03 Arima Madurai" panose="00000500000000000000" pitchFamily="2" charset="0"/>
                <a:cs typeface="#9Slide03 Arima Madurai" panose="00000500000000000000" pitchFamily="2" charset="0"/>
              </a:rPr>
              <a:t>?</a:t>
            </a:r>
            <a:r>
              <a:rPr kumimoji="0" lang="en-US" altLang="en-US" sz="3200" b="0" i="0" u="none" strike="noStrike" kern="1200" cap="none" spc="0" normalizeH="0" baseline="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rPr>
              <a:t>. </a:t>
            </a:r>
            <a:endParaRPr kumimoji="0" lang="en-US" altLang="en-US" sz="3200" b="0" i="0" u="none" strike="noStrike" kern="1200" cap="none" spc="0" normalizeH="0" baseline="0" noProof="0" dirty="0">
              <a:ln>
                <a:noFill/>
              </a:ln>
              <a:solidFill>
                <a:srgbClr val="000000"/>
              </a:solidFill>
              <a:effectLst/>
              <a:uLnTx/>
              <a:uFillTx/>
              <a:latin typeface="#9Slide03 Arima Madurai" panose="00000500000000000000" pitchFamily="2" charset="0"/>
              <a:ea typeface="+mn-ea"/>
              <a:cs typeface="#9Slide03 Arima Madurai" panose="00000500000000000000" pitchFamily="2"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654" y="3588216"/>
            <a:ext cx="7397113" cy="3098525"/>
          </a:xfrm>
          <a:prstGeom prst="rect">
            <a:avLst/>
          </a:prstGeom>
        </p:spPr>
      </p:pic>
      <p:pic>
        <p:nvPicPr>
          <p:cNvPr id="9" name="Picture 5" descr="40261238672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56" y="1740019"/>
            <a:ext cx="4131365" cy="309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15"/>
          <p:cNvSpPr>
            <a:spLocks noChangeArrowheads="1"/>
          </p:cNvSpPr>
          <p:nvPr/>
        </p:nvSpPr>
        <p:spPr bwMode="auto">
          <a:xfrm>
            <a:off x="5037467" y="1417984"/>
            <a:ext cx="6823229" cy="2118288"/>
          </a:xfrm>
          <a:prstGeom prst="flowChartAlternateProcess">
            <a:avLst/>
          </a:prstGeom>
          <a:solidFill>
            <a:srgbClr val="FFFFCC"/>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000000"/>
              </a:solidFill>
              <a:effectLst/>
              <a:uLnTx/>
              <a:uFillTx/>
              <a:latin typeface="VNI-Times" pitchFamily="2" charset="0"/>
            </a:endParaRPr>
          </a:p>
        </p:txBody>
      </p:sp>
      <p:sp>
        <p:nvSpPr>
          <p:cNvPr id="11" name="Text Box 20"/>
          <p:cNvSpPr txBox="1">
            <a:spLocks noChangeArrowheads="1"/>
          </p:cNvSpPr>
          <p:nvPr/>
        </p:nvSpPr>
        <p:spPr bwMode="auto">
          <a:xfrm>
            <a:off x="5259233" y="1692298"/>
            <a:ext cx="660146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400" dirty="0" err="1">
                <a:solidFill>
                  <a:srgbClr val="000000"/>
                </a:solidFill>
                <a:latin typeface="Arial" panose="020B0604020202020204" pitchFamily="34" charset="0"/>
              </a:rPr>
              <a:t>Cách</a:t>
            </a:r>
            <a:r>
              <a:rPr lang="en-US" sz="2400" dirty="0">
                <a:solidFill>
                  <a:srgbClr val="000000"/>
                </a:solidFill>
                <a:latin typeface="Arial" panose="020B0604020202020204" pitchFamily="34" charset="0"/>
              </a:rPr>
              <a:t> 1. </a:t>
            </a:r>
            <a:r>
              <a:rPr lang="vi-VN" sz="2400" dirty="0">
                <a:solidFill>
                  <a:srgbClr val="000000"/>
                </a:solidFill>
                <a:latin typeface="#9Slide03 Arima Madurai" panose="00000500000000000000" pitchFamily="2" charset="0"/>
                <a:cs typeface="#9Slide03 Arima Madurai" panose="00000500000000000000" pitchFamily="2" charset="0"/>
              </a:rPr>
              <a:t>Chọn giày dép có gân, rãnh sâu hoặc ta khía thêm cho các rãnh đó được sâu hơn khi đế giày dép đã bị mòn để tăng độ gồ ghề, sần sùi của bề mặt thì ma sát càng lớn.</a:t>
            </a:r>
            <a:endParaRPr lang="vi-VN" sz="2400" b="0" i="0" dirty="0">
              <a:solidFill>
                <a:srgbClr val="000000"/>
              </a:solidFill>
              <a:effectLst/>
              <a:latin typeface="#9Slide03 Arima Madurai" panose="00000500000000000000" pitchFamily="2" charset="0"/>
              <a:cs typeface="#9Slide03 Arima Madurai" panose="00000500000000000000" pitchFamily="2" charset="0"/>
            </a:endParaRPr>
          </a:p>
        </p:txBody>
      </p:sp>
      <p:sp>
        <p:nvSpPr>
          <p:cNvPr id="3" name="Rounded Rectangle 2"/>
          <p:cNvSpPr/>
          <p:nvPr/>
        </p:nvSpPr>
        <p:spPr>
          <a:xfrm>
            <a:off x="694585" y="1722961"/>
            <a:ext cx="3498057" cy="49467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97446" y="2337793"/>
            <a:ext cx="3262796" cy="3416320"/>
          </a:xfrm>
          <a:prstGeom prst="rect">
            <a:avLst/>
          </a:prstGeom>
          <a:noFill/>
        </p:spPr>
        <p:txBody>
          <a:bodyPr wrap="square" rtlCol="0">
            <a:spAutoFit/>
          </a:bodyPr>
          <a:lstStyle/>
          <a:p>
            <a:pPr>
              <a:lnSpc>
                <a:spcPct val="150000"/>
              </a:lnSpc>
            </a:pPr>
            <a:r>
              <a:rPr lang="en-US" sz="2400" dirty="0" err="1">
                <a:solidFill>
                  <a:srgbClr val="000000"/>
                </a:solidFill>
                <a:latin typeface="#9Slide03 Arima Madurai" panose="00000500000000000000" pitchFamily="2" charset="0"/>
                <a:cs typeface="#9Slide03 Arima Madurai" panose="00000500000000000000" pitchFamily="2" charset="0"/>
              </a:rPr>
              <a:t>Cách</a:t>
            </a:r>
            <a:r>
              <a:rPr lang="en-US" sz="2400" dirty="0">
                <a:solidFill>
                  <a:srgbClr val="000000"/>
                </a:solidFill>
                <a:latin typeface="#9Slide03 Arima Madurai" panose="00000500000000000000" pitchFamily="2" charset="0"/>
                <a:cs typeface="#9Slide03 Arima Madurai" panose="00000500000000000000" pitchFamily="2" charset="0"/>
              </a:rPr>
              <a:t> 2. </a:t>
            </a:r>
            <a:r>
              <a:rPr lang="en-US" sz="2400" dirty="0" err="1">
                <a:solidFill>
                  <a:srgbClr val="000000"/>
                </a:solidFill>
                <a:latin typeface="#9Slide03 Arima Madurai" panose="00000500000000000000" pitchFamily="2" charset="0"/>
                <a:cs typeface="#9Slide03 Arima Madurai" panose="00000500000000000000" pitchFamily="2" charset="0"/>
              </a:rPr>
              <a:t>Đi</a:t>
            </a:r>
            <a:r>
              <a:rPr lang="en-US" sz="2400" dirty="0">
                <a:solidFill>
                  <a:srgbClr val="000000"/>
                </a:solidFill>
                <a:latin typeface="#9Slide03 Arima Madurai" panose="00000500000000000000" pitchFamily="2" charset="0"/>
                <a:cs typeface="#9Slide03 Arima Madurai" panose="00000500000000000000" pitchFamily="2" charset="0"/>
              </a:rPr>
              <a:t> ở </a:t>
            </a:r>
            <a:r>
              <a:rPr lang="en-US" sz="2400" dirty="0" err="1">
                <a:solidFill>
                  <a:srgbClr val="000000"/>
                </a:solidFill>
                <a:latin typeface="#9Slide03 Arima Madurai" panose="00000500000000000000" pitchFamily="2" charset="0"/>
                <a:cs typeface="#9Slide03 Arima Madurai" panose="00000500000000000000" pitchFamily="2" charset="0"/>
              </a:rPr>
              <a:t>những</a:t>
            </a:r>
            <a:r>
              <a:rPr lang="en-US" sz="2400" dirty="0">
                <a:solidFill>
                  <a:srgbClr val="000000"/>
                </a:solidFill>
                <a:latin typeface="#9Slide03 Arima Madurai" panose="00000500000000000000" pitchFamily="2" charset="0"/>
                <a:cs typeface="#9Slide03 Arima Madurai" panose="00000500000000000000" pitchFamily="2" charset="0"/>
              </a:rPr>
              <a:t> </a:t>
            </a:r>
            <a:r>
              <a:rPr lang="en-US" sz="2400" dirty="0" err="1">
                <a:solidFill>
                  <a:srgbClr val="000000"/>
                </a:solidFill>
                <a:latin typeface="#9Slide03 Arima Madurai" panose="00000500000000000000" pitchFamily="2" charset="0"/>
                <a:cs typeface="#9Slide03 Arima Madurai" panose="00000500000000000000" pitchFamily="2" charset="0"/>
              </a:rPr>
              <a:t>nơi</a:t>
            </a:r>
            <a:r>
              <a:rPr lang="en-US" sz="2400" dirty="0">
                <a:solidFill>
                  <a:srgbClr val="000000"/>
                </a:solidFill>
                <a:latin typeface="#9Slide03 Arima Madurai" panose="00000500000000000000" pitchFamily="2" charset="0"/>
                <a:cs typeface="#9Slide03 Arima Madurai" panose="00000500000000000000" pitchFamily="2" charset="0"/>
              </a:rPr>
              <a:t> </a:t>
            </a:r>
            <a:r>
              <a:rPr lang="vi-VN" sz="2400" dirty="0">
                <a:solidFill>
                  <a:srgbClr val="000000"/>
                </a:solidFill>
                <a:latin typeface="#9Slide03 Arima Madurai" panose="00000500000000000000" pitchFamily="2" charset="0"/>
                <a:cs typeface="#9Slide03 Arima Madurai" panose="00000500000000000000" pitchFamily="2" charset="0"/>
              </a:rPr>
              <a:t>có bề mặt đường khô ráo, có mặt nhám vì bề mặt tiếp xúc càng gồ ghề, sần sùi thì ma sát càng lớn</a:t>
            </a:r>
            <a:endParaRPr lang="en-US" sz="2400" dirty="0">
              <a:latin typeface="#9Slide03 Arima Madurai" panose="00000500000000000000" pitchFamily="2" charset="0"/>
              <a:cs typeface="#9Slide03 Arima Madurai" panose="00000500000000000000" pitchFamily="2" charset="0"/>
            </a:endParaRPr>
          </a:p>
        </p:txBody>
      </p:sp>
      <p:sp>
        <p:nvSpPr>
          <p:cNvPr id="12" name="Rounded Rectangle 11"/>
          <p:cNvSpPr/>
          <p:nvPr/>
        </p:nvSpPr>
        <p:spPr>
          <a:xfrm>
            <a:off x="4977931" y="3810586"/>
            <a:ext cx="6942300" cy="26933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19908" y="4342538"/>
            <a:ext cx="6600323" cy="1938992"/>
          </a:xfrm>
          <a:prstGeom prst="rect">
            <a:avLst/>
          </a:prstGeom>
          <a:noFill/>
        </p:spPr>
        <p:txBody>
          <a:bodyPr wrap="square" rtlCol="0">
            <a:spAutoFit/>
          </a:bodyPr>
          <a:lstStyle/>
          <a:p>
            <a:pPr algn="just"/>
            <a:r>
              <a:rPr lang="en-US" sz="2400" dirty="0" err="1">
                <a:solidFill>
                  <a:srgbClr val="000000"/>
                </a:solidFill>
                <a:latin typeface="#9Slide03 Arima Madurai" panose="00000500000000000000" pitchFamily="2" charset="0"/>
                <a:cs typeface="#9Slide03 Arima Madurai" panose="00000500000000000000" pitchFamily="2" charset="0"/>
              </a:rPr>
              <a:t>Cách</a:t>
            </a:r>
            <a:r>
              <a:rPr lang="en-US" sz="2400" dirty="0">
                <a:solidFill>
                  <a:srgbClr val="000000"/>
                </a:solidFill>
                <a:latin typeface="#9Slide03 Arima Madurai" panose="00000500000000000000" pitchFamily="2" charset="0"/>
                <a:cs typeface="#9Slide03 Arima Madurai" panose="00000500000000000000" pitchFamily="2" charset="0"/>
              </a:rPr>
              <a:t> 3. </a:t>
            </a:r>
            <a:r>
              <a:rPr lang="vi-VN" sz="2400" dirty="0">
                <a:solidFill>
                  <a:srgbClr val="000000"/>
                </a:solidFill>
                <a:latin typeface="#9Slide03 Arima Madurai" panose="00000500000000000000" pitchFamily="2" charset="0"/>
                <a:cs typeface="#9Slide03 Arima Madurai" panose="00000500000000000000" pitchFamily="2" charset="0"/>
              </a:rPr>
              <a:t>Khi đi trên đường trơn ta bấm chân hoặc ấn chân mạnh xuống mặt đường để giày được bám tốt hơn xuống đường nhằm tăng áp lực tác dụng lên bề mặt đường thì ma sát càng lớn.</a:t>
            </a:r>
            <a:endParaRPr lang="vi-VN" sz="2400" b="0" i="0" dirty="0">
              <a:solidFill>
                <a:srgbClr val="000000"/>
              </a:solidFill>
              <a:effectLst/>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9"/>
                                        </p:tgtEl>
                                        <p:attrNameLst>
                                          <p:attrName>ppt_w</p:attrName>
                                        </p:attrNameLst>
                                      </p:cBhvr>
                                      <p:tavLst>
                                        <p:tav tm="0">
                                          <p:val>
                                            <p:strVal val="ppt_w"/>
                                          </p:val>
                                        </p:tav>
                                        <p:tav tm="100000">
                                          <p:val>
                                            <p:fltVal val="0"/>
                                          </p:val>
                                        </p:tav>
                                      </p:tavLst>
                                    </p:anim>
                                    <p:anim calcmode="lin" valueType="num">
                                      <p:cBhvr>
                                        <p:cTn id="49" dur="500"/>
                                        <p:tgtEl>
                                          <p:spTgt spid="9"/>
                                        </p:tgtEl>
                                        <p:attrNameLst>
                                          <p:attrName>ppt_h</p:attrName>
                                        </p:attrNameLst>
                                      </p:cBhvr>
                                      <p:tavLst>
                                        <p:tav tm="0">
                                          <p:val>
                                            <p:strVal val="ppt_h"/>
                                          </p:val>
                                        </p:tav>
                                        <p:tav tm="100000">
                                          <p:val>
                                            <p:fltVal val="0"/>
                                          </p:val>
                                        </p:tav>
                                      </p:tavLst>
                                    </p:anim>
                                    <p:set>
                                      <p:cBhvr>
                                        <p:cTn id="50" dur="1" fill="hold">
                                          <p:stCondLst>
                                            <p:cond delay="499"/>
                                          </p:stCondLst>
                                        </p:cTn>
                                        <p:tgtEl>
                                          <p:spTgt spid="9"/>
                                        </p:tgtEl>
                                        <p:attrNameLst>
                                          <p:attrName>style.visibility</p:attrName>
                                        </p:attrNameLst>
                                      </p:cBhvr>
                                      <p:to>
                                        <p:strVal val="hidden"/>
                                      </p:to>
                                    </p:set>
                                  </p:childTnLst>
                                </p:cTn>
                              </p:par>
                              <p:par>
                                <p:cTn id="51" presetID="23" presetClass="exit" presetSubtype="32" fill="hold" nodeType="withEffect">
                                  <p:stCondLst>
                                    <p:cond delay="0"/>
                                  </p:stCondLst>
                                  <p:childTnLst>
                                    <p:anim calcmode="lin" valueType="num">
                                      <p:cBhvr>
                                        <p:cTn id="52" dur="500"/>
                                        <p:tgtEl>
                                          <p:spTgt spid="7"/>
                                        </p:tgtEl>
                                        <p:attrNameLst>
                                          <p:attrName>ppt_w</p:attrName>
                                        </p:attrNameLst>
                                      </p:cBhvr>
                                      <p:tavLst>
                                        <p:tav tm="0">
                                          <p:val>
                                            <p:strVal val="ppt_w"/>
                                          </p:val>
                                        </p:tav>
                                        <p:tav tm="100000">
                                          <p:val>
                                            <p:fltVal val="0"/>
                                          </p:val>
                                        </p:tav>
                                      </p:tavLst>
                                    </p:anim>
                                    <p:anim calcmode="lin" valueType="num">
                                      <p:cBhvr>
                                        <p:cTn id="53" dur="500"/>
                                        <p:tgtEl>
                                          <p:spTgt spid="7"/>
                                        </p:tgtEl>
                                        <p:attrNameLst>
                                          <p:attrName>ppt_h</p:attrName>
                                        </p:attrNameLst>
                                      </p:cBhvr>
                                      <p:tavLst>
                                        <p:tav tm="0">
                                          <p:val>
                                            <p:strVal val="ppt_h"/>
                                          </p:val>
                                        </p:tav>
                                        <p:tav tm="100000">
                                          <p:val>
                                            <p:fltVal val="0"/>
                                          </p:val>
                                        </p:tav>
                                      </p:tavLst>
                                    </p:anim>
                                    <p:set>
                                      <p:cBhvr>
                                        <p:cTn id="54" dur="1" fill="hold">
                                          <p:stCondLst>
                                            <p:cond delay="4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barn(inVertical)">
                                      <p:cBhvr>
                                        <p:cTn id="59" dur="500"/>
                                        <p:tgtEl>
                                          <p:spTgt spid="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down)">
                                      <p:cBhvr>
                                        <p:cTn id="67" dur="500"/>
                                        <p:tgtEl>
                                          <p:spTgt spid="12"/>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down)">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3" grpId="0" animBg="1"/>
      <p:bldP spid="4" grpId="0"/>
      <p:bldP spid="12" grpId="0" animBg="1"/>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578712" y="-2755289"/>
            <a:ext cx="6952747" cy="12273829"/>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0" name="Text Box 20"/>
          <p:cNvSpPr txBox="1">
            <a:spLocks noChangeArrowheads="1"/>
          </p:cNvSpPr>
          <p:nvPr/>
        </p:nvSpPr>
        <p:spPr bwMode="auto">
          <a:xfrm>
            <a:off x="702588" y="1273832"/>
            <a:ext cx="9995320" cy="327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en-US" sz="2800" dirty="0" err="1">
                <a:latin typeface="#9Slide03 Arima Madurai" panose="00000500000000000000" pitchFamily="2" charset="0"/>
                <a:cs typeface="#9Slide03 Arima Madurai" panose="00000500000000000000" pitchFamily="2" charset="0"/>
              </a:rPr>
              <a:t>Câu</a:t>
            </a:r>
            <a:r>
              <a:rPr lang="en-US" sz="2800" dirty="0">
                <a:latin typeface="#9Slide03 Arima Madurai" panose="00000500000000000000" pitchFamily="2" charset="0"/>
                <a:cs typeface="#9Slide03 Arima Madurai" panose="00000500000000000000" pitchFamily="2" charset="0"/>
              </a:rPr>
              <a:t> 3. </a:t>
            </a:r>
            <a:r>
              <a:rPr lang="en-US" sz="2800" dirty="0" err="1">
                <a:latin typeface="#9Slide03 Arima Madurai" panose="00000500000000000000" pitchFamily="2" charset="0"/>
                <a:cs typeface="#9Slide03 Arima Madurai" panose="00000500000000000000" pitchFamily="2" charset="0"/>
              </a:rPr>
              <a:t>Lực</a:t>
            </a:r>
            <a:r>
              <a:rPr lang="en-US" sz="2800" dirty="0">
                <a:latin typeface="#9Slide03 Arima Madurai" panose="00000500000000000000" pitchFamily="2" charset="0"/>
                <a:cs typeface="#9Slide03 Arima Madurai" panose="00000500000000000000" pitchFamily="2" charset="0"/>
              </a:rPr>
              <a:t> ma </a:t>
            </a:r>
            <a:r>
              <a:rPr lang="en-US" sz="2800" dirty="0" err="1">
                <a:latin typeface="#9Slide03 Arima Madurai" panose="00000500000000000000" pitchFamily="2" charset="0"/>
                <a:cs typeface="#9Slide03 Arima Madurai" panose="00000500000000000000" pitchFamily="2" charset="0"/>
              </a:rPr>
              <a:t>sát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nghỉ</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xuất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hiện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khi</a:t>
            </a:r>
            <a:endParaRPr lang="en-US" sz="2800" dirty="0">
              <a:latin typeface="#9Slide03 Arima Madurai" panose="00000500000000000000" pitchFamily="2" charset="0"/>
              <a:cs typeface="#9Slide03 Arima Madurai" panose="00000500000000000000" pitchFamily="2" charset="0"/>
            </a:endParaRPr>
          </a:p>
          <a:p>
            <a:pPr algn="just">
              <a:lnSpc>
                <a:spcPct val="150000"/>
              </a:lnSpc>
            </a:pPr>
            <a:r>
              <a:rPr lang="en-US" sz="2800" dirty="0">
                <a:latin typeface="#9Slide03 Arima Madurai" panose="00000500000000000000" pitchFamily="2" charset="0"/>
                <a:cs typeface="#9Slide03 Arima Madurai" panose="00000500000000000000" pitchFamily="2" charset="0"/>
              </a:rPr>
              <a:t>A. </a:t>
            </a:r>
            <a:r>
              <a:rPr lang="en-US" sz="2800" dirty="0" err="1">
                <a:latin typeface="#9Slide03 Arima Madurai" panose="00000500000000000000" pitchFamily="2" charset="0"/>
                <a:cs typeface="#9Slide03 Arima Madurai" panose="00000500000000000000" pitchFamily="2" charset="0"/>
              </a:rPr>
              <a:t>quyển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sách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để</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yên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bàn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nằm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nghiêng</a:t>
            </a:r>
            <a:r>
              <a:rPr lang="en-US" sz="2800" dirty="0">
                <a:latin typeface="#9Slide03 Arima Madurai" panose="00000500000000000000" pitchFamily="2" charset="0"/>
                <a:cs typeface="#9Slide03 Arima Madurai" panose="00000500000000000000" pitchFamily="2" charset="0"/>
              </a:rPr>
              <a:t>.</a:t>
            </a:r>
            <a:endParaRPr lang="en-US" sz="2800" dirty="0">
              <a:latin typeface="#9Slide03 Arima Madurai" panose="00000500000000000000" pitchFamily="2" charset="0"/>
              <a:cs typeface="#9Slide03 Arima Madurai" panose="00000500000000000000" pitchFamily="2" charset="0"/>
            </a:endParaRPr>
          </a:p>
          <a:p>
            <a:pPr algn="just">
              <a:lnSpc>
                <a:spcPct val="150000"/>
              </a:lnSpc>
            </a:pPr>
            <a:r>
              <a:rPr lang="en-US" sz="2800" dirty="0">
                <a:latin typeface="#9Slide03 Arima Madurai" panose="00000500000000000000" pitchFamily="2" charset="0"/>
                <a:cs typeface="#9Slide03 Arima Madurai" panose="00000500000000000000" pitchFamily="2" charset="0"/>
              </a:rPr>
              <a:t>B. ô </a:t>
            </a:r>
            <a:r>
              <a:rPr lang="en-US" sz="2800" dirty="0" err="1">
                <a:latin typeface="#9Slide03 Arima Madurai" panose="00000500000000000000" pitchFamily="2" charset="0"/>
                <a:cs typeface="#9Slide03 Arima Madurai" panose="00000500000000000000" pitchFamily="2" charset="0"/>
              </a:rPr>
              <a:t>tô</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chuyển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động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đột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ngột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hãm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phanh</a:t>
            </a:r>
            <a:r>
              <a:rPr lang="en-US" sz="2800" dirty="0">
                <a:latin typeface="#9Slide03 Arima Madurai" panose="00000500000000000000" pitchFamily="2" charset="0"/>
                <a:cs typeface="#9Slide03 Arima Madurai" panose="00000500000000000000" pitchFamily="2" charset="0"/>
              </a:rPr>
              <a:t>.</a:t>
            </a:r>
            <a:endParaRPr lang="en-US" sz="2800" dirty="0">
              <a:latin typeface="#9Slide03 Arima Madurai" panose="00000500000000000000" pitchFamily="2" charset="0"/>
              <a:cs typeface="#9Slide03 Arima Madurai" panose="00000500000000000000" pitchFamily="2" charset="0"/>
            </a:endParaRPr>
          </a:p>
          <a:p>
            <a:pPr algn="just">
              <a:lnSpc>
                <a:spcPct val="150000"/>
              </a:lnSpc>
            </a:pPr>
            <a:r>
              <a:rPr lang="en-US" sz="2800" dirty="0">
                <a:latin typeface="#9Slide03 Arima Madurai" panose="00000500000000000000" pitchFamily="2" charset="0"/>
                <a:cs typeface="#9Slide03 Arima Madurai" panose="00000500000000000000" pitchFamily="2" charset="0"/>
              </a:rPr>
              <a:t>C. </a:t>
            </a:r>
            <a:r>
              <a:rPr lang="en-US" sz="2800" dirty="0" err="1">
                <a:latin typeface="#9Slide03 Arima Madurai" panose="00000500000000000000" pitchFamily="2" charset="0"/>
                <a:cs typeface="#9Slide03 Arima Madurai" panose="00000500000000000000" pitchFamily="2" charset="0"/>
              </a:rPr>
              <a:t>quả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bóng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bàn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bàn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nằm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nhẵn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bóng</a:t>
            </a:r>
            <a:r>
              <a:rPr lang="en-US" sz="2800" dirty="0">
                <a:latin typeface="#9Slide03 Arima Madurai" panose="00000500000000000000" pitchFamily="2" charset="0"/>
                <a:cs typeface="#9Slide03 Arima Madurai" panose="00000500000000000000" pitchFamily="2" charset="0"/>
              </a:rPr>
              <a:t>.</a:t>
            </a:r>
            <a:endParaRPr lang="en-US" sz="2800" dirty="0">
              <a:latin typeface="#9Slide03 Arima Madurai" panose="00000500000000000000" pitchFamily="2" charset="0"/>
              <a:cs typeface="#9Slide03 Arima Madurai" panose="00000500000000000000" pitchFamily="2" charset="0"/>
            </a:endParaRPr>
          </a:p>
          <a:p>
            <a:pPr algn="just">
              <a:lnSpc>
                <a:spcPct val="150000"/>
              </a:lnSpc>
            </a:pPr>
            <a:r>
              <a:rPr lang="en-US" sz="2800" dirty="0">
                <a:latin typeface="#9Slide03 Arima Madurai" panose="00000500000000000000" pitchFamily="2" charset="0"/>
                <a:cs typeface="#9Slide03 Arima Madurai" panose="00000500000000000000" pitchFamily="2" charset="0"/>
              </a:rPr>
              <a:t>D. </a:t>
            </a:r>
            <a:r>
              <a:rPr lang="en-US" sz="2800" dirty="0" err="1">
                <a:latin typeface="#9Slide03 Arima Madurai" panose="00000500000000000000" pitchFamily="2" charset="0"/>
                <a:cs typeface="#9Slide03 Arima Madurai" panose="00000500000000000000" pitchFamily="2" charset="0"/>
              </a:rPr>
              <a:t>xe</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đạp</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xuống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dốc</a:t>
            </a:r>
            <a:r>
              <a:rPr lang="en-US" sz="2800" dirty="0">
                <a:latin typeface="#9Slide03 Arima Madurai" panose="00000500000000000000" pitchFamily="2" charset="0"/>
                <a:cs typeface="#9Slide03 Arima Madurai" panose="00000500000000000000" pitchFamily="2" charset="0"/>
              </a:rPr>
              <a:t>.</a:t>
            </a:r>
            <a:endParaRPr lang="en-US" sz="2800" b="0" i="0" dirty="0">
              <a:effectLst/>
              <a:latin typeface="#9Slide03 Arima Madurai" panose="00000500000000000000" pitchFamily="2" charset="0"/>
              <a:cs typeface="#9Slide03 Arima Madurai" panose="00000500000000000000" pitchFamily="2" charset="0"/>
            </a:endParaRPr>
          </a:p>
        </p:txBody>
      </p:sp>
      <p:sp>
        <p:nvSpPr>
          <p:cNvPr id="2" name="Oval 1"/>
          <p:cNvSpPr/>
          <p:nvPr/>
        </p:nvSpPr>
        <p:spPr>
          <a:xfrm>
            <a:off x="496155" y="1954549"/>
            <a:ext cx="709793" cy="7318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7000" y="-2666999"/>
            <a:ext cx="6858001" cy="12192000"/>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49807" t="6503" r="4936" b="70943"/>
          <a:stretch>
            <a:fillRect/>
          </a:stretch>
        </p:blipFill>
        <p:spPr>
          <a:xfrm>
            <a:off x="7786458" y="3611047"/>
            <a:ext cx="5164179" cy="3412434"/>
          </a:xfrm>
          <a:prstGeom prst="rect">
            <a:avLst/>
          </a:prstGeom>
        </p:spPr>
      </p:pic>
      <p:sp>
        <p:nvSpPr>
          <p:cNvPr id="8" name="Text Box 6"/>
          <p:cNvSpPr txBox="1">
            <a:spLocks noChangeArrowheads="1"/>
          </p:cNvSpPr>
          <p:nvPr/>
        </p:nvSpPr>
        <p:spPr bwMode="auto">
          <a:xfrm>
            <a:off x="723900" y="564059"/>
            <a:ext cx="103886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defTabSz="914400" fontAlgn="base">
              <a:lnSpc>
                <a:spcPct val="150000"/>
              </a:lnSpc>
              <a:spcBef>
                <a:spcPct val="0"/>
              </a:spcBef>
              <a:spcAft>
                <a:spcPct val="0"/>
              </a:spcAft>
            </a:pPr>
            <a:r>
              <a:rPr lang="en-US" altLang="en-US" sz="3200" b="1" dirty="0" err="1">
                <a:solidFill>
                  <a:srgbClr val="000000"/>
                </a:solidFill>
                <a:latin typeface="#9Slide03 Arima Madurai" panose="00000500000000000000" pitchFamily="2" charset="0"/>
                <a:cs typeface="#9Slide03 Arima Madurai" panose="00000500000000000000" pitchFamily="2" charset="0"/>
              </a:rPr>
              <a:t>Câu</a:t>
            </a:r>
            <a:r>
              <a:rPr lang="en-US" altLang="en-US" sz="3200" b="1" dirty="0">
                <a:solidFill>
                  <a:srgbClr val="000000"/>
                </a:solidFill>
                <a:latin typeface="#9Slide03 Arima Madurai" panose="00000500000000000000" pitchFamily="2" charset="0"/>
                <a:cs typeface="#9Slide03 Arima Madurai" panose="00000500000000000000" pitchFamily="2" charset="0"/>
              </a:rPr>
              <a:t> 4. </a:t>
            </a:r>
            <a:r>
              <a:rPr lang="en-US" altLang="en-US" sz="3200" b="1" dirty="0" err="1">
                <a:solidFill>
                  <a:srgbClr val="000000"/>
                </a:solidFill>
                <a:latin typeface="#9Slide03 Arima Madurai" panose="00000500000000000000" pitchFamily="2" charset="0"/>
                <a:cs typeface="#9Slide03 Arima Madurai" panose="00000500000000000000" pitchFamily="2" charset="0"/>
              </a:rPr>
              <a:t>Trong</a:t>
            </a:r>
            <a:r>
              <a:rPr lang="en-US" altLang="en-US" sz="3200" b="1" dirty="0">
                <a:solidFill>
                  <a:srgbClr val="000000"/>
                </a:solidFill>
                <a:latin typeface="#9Slide03 Arima Madurai" panose="00000500000000000000" pitchFamily="2" charset="0"/>
                <a:cs typeface="#9Slide03 Arima Madurai" panose="00000500000000000000" pitchFamily="2" charset="0"/>
              </a:rPr>
              <a:t> </a:t>
            </a:r>
            <a:r>
              <a:rPr lang="en-US" altLang="en-US" sz="3200" b="1" dirty="0" err="1">
                <a:solidFill>
                  <a:srgbClr val="000000"/>
                </a:solidFill>
                <a:latin typeface="#9Slide03 Arima Madurai" panose="00000500000000000000" pitchFamily="2" charset="0"/>
                <a:cs typeface="#9Slide03 Arima Madurai" panose="00000500000000000000" pitchFamily="2" charset="0"/>
              </a:rPr>
              <a:t>các</a:t>
            </a:r>
            <a:r>
              <a:rPr lang="en-US" altLang="en-US" sz="3200" b="1" dirty="0">
                <a:solidFill>
                  <a:srgbClr val="000000"/>
                </a:solidFill>
                <a:latin typeface="#9Slide03 Arima Madurai" panose="00000500000000000000" pitchFamily="2" charset="0"/>
                <a:cs typeface="#9Slide03 Arima Madurai" panose="00000500000000000000" pitchFamily="2" charset="0"/>
              </a:rPr>
              <a:t> </a:t>
            </a:r>
            <a:r>
              <a:rPr lang="en-US" altLang="en-US" sz="3200" b="1" dirty="0" err="1">
                <a:solidFill>
                  <a:srgbClr val="000000"/>
                </a:solidFill>
                <a:latin typeface="#9Slide03 Arima Madurai" panose="00000500000000000000" pitchFamily="2" charset="0"/>
                <a:cs typeface="#9Slide03 Arima Madurai" panose="00000500000000000000" pitchFamily="2" charset="0"/>
              </a:rPr>
              <a:t>cách</a:t>
            </a:r>
            <a:r>
              <a:rPr lang="en-US" altLang="en-US" sz="3200" b="1" dirty="0">
                <a:solidFill>
                  <a:srgbClr val="000000"/>
                </a:solidFill>
                <a:latin typeface="#9Slide03 Arima Madurai" panose="00000500000000000000" pitchFamily="2" charset="0"/>
                <a:cs typeface="#9Slide03 Arima Madurai" panose="00000500000000000000" pitchFamily="2" charset="0"/>
              </a:rPr>
              <a:t> </a:t>
            </a:r>
            <a:r>
              <a:rPr lang="en-US" altLang="en-US" sz="3200" b="1" dirty="0" err="1">
                <a:solidFill>
                  <a:srgbClr val="000000"/>
                </a:solidFill>
                <a:latin typeface="#9Slide03 Arima Madurai" panose="00000500000000000000" pitchFamily="2" charset="0"/>
                <a:cs typeface="#9Slide03 Arima Madurai" panose="00000500000000000000" pitchFamily="2" charset="0"/>
              </a:rPr>
              <a:t>làm</a:t>
            </a:r>
            <a:r>
              <a:rPr lang="en-US" altLang="en-US" sz="3200" b="1" dirty="0">
                <a:solidFill>
                  <a:srgbClr val="000000"/>
                </a:solidFill>
                <a:latin typeface="#9Slide03 Arima Madurai" panose="00000500000000000000" pitchFamily="2" charset="0"/>
                <a:cs typeface="#9Slide03 Arima Madurai" panose="00000500000000000000" pitchFamily="2" charset="0"/>
              </a:rPr>
              <a:t> </a:t>
            </a:r>
            <a:r>
              <a:rPr lang="en-US" altLang="en-US" sz="3200" b="1" dirty="0" err="1">
                <a:solidFill>
                  <a:srgbClr val="000000"/>
                </a:solidFill>
                <a:latin typeface="#9Slide03 Arima Madurai" panose="00000500000000000000" pitchFamily="2" charset="0"/>
                <a:cs typeface="#9Slide03 Arima Madurai" panose="00000500000000000000" pitchFamily="2" charset="0"/>
              </a:rPr>
              <a:t>sau</a:t>
            </a:r>
            <a:r>
              <a:rPr lang="en-US" altLang="en-US" sz="3200" b="1" dirty="0">
                <a:solidFill>
                  <a:srgbClr val="000000"/>
                </a:solidFill>
                <a:latin typeface="#9Slide03 Arima Madurai" panose="00000500000000000000" pitchFamily="2" charset="0"/>
                <a:cs typeface="#9Slide03 Arima Madurai" panose="00000500000000000000" pitchFamily="2" charset="0"/>
              </a:rPr>
              <a:t> </a:t>
            </a:r>
            <a:r>
              <a:rPr lang="en-US" altLang="en-US" sz="3200" b="1" dirty="0" err="1">
                <a:solidFill>
                  <a:srgbClr val="000000"/>
                </a:solidFill>
                <a:latin typeface="#9Slide03 Arima Madurai" panose="00000500000000000000" pitchFamily="2" charset="0"/>
                <a:cs typeface="#9Slide03 Arima Madurai" panose="00000500000000000000" pitchFamily="2" charset="0"/>
              </a:rPr>
              <a:t>đây</a:t>
            </a:r>
            <a:r>
              <a:rPr lang="en-US" altLang="en-US" sz="3200" b="1" dirty="0">
                <a:solidFill>
                  <a:srgbClr val="000000"/>
                </a:solidFill>
                <a:latin typeface="#9Slide03 Arima Madurai" panose="00000500000000000000" pitchFamily="2" charset="0"/>
                <a:cs typeface="#9Slide03 Arima Madurai" panose="00000500000000000000" pitchFamily="2" charset="0"/>
              </a:rPr>
              <a:t>, </a:t>
            </a:r>
            <a:r>
              <a:rPr lang="en-US" altLang="en-US" sz="3200" b="1" dirty="0" err="1">
                <a:solidFill>
                  <a:srgbClr val="000000"/>
                </a:solidFill>
                <a:latin typeface="#9Slide03 Arima Madurai" panose="00000500000000000000" pitchFamily="2" charset="0"/>
                <a:cs typeface="#9Slide03 Arima Madurai" panose="00000500000000000000" pitchFamily="2" charset="0"/>
              </a:rPr>
              <a:t>cách</a:t>
            </a:r>
            <a:r>
              <a:rPr lang="en-US" altLang="en-US" sz="3200" b="1" dirty="0">
                <a:solidFill>
                  <a:srgbClr val="000000"/>
                </a:solidFill>
                <a:latin typeface="#9Slide03 Arima Madurai" panose="00000500000000000000" pitchFamily="2" charset="0"/>
                <a:cs typeface="#9Slide03 Arima Madurai" panose="00000500000000000000" pitchFamily="2" charset="0"/>
              </a:rPr>
              <a:t> </a:t>
            </a:r>
            <a:r>
              <a:rPr lang="en-US" altLang="en-US" sz="3200" b="1" dirty="0" err="1">
                <a:solidFill>
                  <a:srgbClr val="000000"/>
                </a:solidFill>
                <a:latin typeface="#9Slide03 Arima Madurai" panose="00000500000000000000" pitchFamily="2" charset="0"/>
                <a:cs typeface="#9Slide03 Arima Madurai" panose="00000500000000000000" pitchFamily="2" charset="0"/>
              </a:rPr>
              <a:t>nào</a:t>
            </a:r>
            <a:r>
              <a:rPr lang="en-US" altLang="en-US" sz="3200" b="1" dirty="0">
                <a:solidFill>
                  <a:srgbClr val="000000"/>
                </a:solidFill>
                <a:latin typeface="#9Slide03 Arima Madurai" panose="00000500000000000000" pitchFamily="2" charset="0"/>
                <a:cs typeface="#9Slide03 Arima Madurai" panose="00000500000000000000" pitchFamily="2" charset="0"/>
              </a:rPr>
              <a:t> </a:t>
            </a:r>
            <a:r>
              <a:rPr lang="en-US" altLang="en-US" sz="3200" b="1" dirty="0" err="1">
                <a:solidFill>
                  <a:srgbClr val="000000"/>
                </a:solidFill>
                <a:latin typeface="#9Slide03 Arima Madurai" panose="00000500000000000000" pitchFamily="2" charset="0"/>
                <a:cs typeface="#9Slide03 Arima Madurai" panose="00000500000000000000" pitchFamily="2" charset="0"/>
              </a:rPr>
              <a:t>giảm</a:t>
            </a:r>
            <a:r>
              <a:rPr lang="en-US" altLang="en-US" sz="3200" b="1" dirty="0">
                <a:solidFill>
                  <a:srgbClr val="000000"/>
                </a:solidFill>
                <a:latin typeface="#9Slide03 Arima Madurai" panose="00000500000000000000" pitchFamily="2" charset="0"/>
                <a:cs typeface="#9Slide03 Arima Madurai" panose="00000500000000000000" pitchFamily="2" charset="0"/>
              </a:rPr>
              <a:t> </a:t>
            </a:r>
            <a:r>
              <a:rPr lang="en-US" altLang="en-US" sz="3200" b="1" dirty="0" err="1">
                <a:solidFill>
                  <a:srgbClr val="000000"/>
                </a:solidFill>
                <a:latin typeface="#9Slide03 Arima Madurai" panose="00000500000000000000" pitchFamily="2" charset="0"/>
                <a:cs typeface="#9Slide03 Arima Madurai" panose="00000500000000000000" pitchFamily="2" charset="0"/>
              </a:rPr>
              <a:t>được</a:t>
            </a:r>
            <a:r>
              <a:rPr lang="en-US" altLang="en-US" sz="3200" b="1" dirty="0">
                <a:solidFill>
                  <a:srgbClr val="000000"/>
                </a:solidFill>
                <a:latin typeface="#9Slide03 Arima Madurai" panose="00000500000000000000" pitchFamily="2" charset="0"/>
                <a:cs typeface="#9Slide03 Arima Madurai" panose="00000500000000000000" pitchFamily="2" charset="0"/>
              </a:rPr>
              <a:t> </a:t>
            </a:r>
            <a:r>
              <a:rPr lang="en-US" altLang="en-US" sz="3200" b="1" dirty="0" err="1">
                <a:solidFill>
                  <a:srgbClr val="000000"/>
                </a:solidFill>
                <a:latin typeface="#9Slide03 Arima Madurai" panose="00000500000000000000" pitchFamily="2" charset="0"/>
                <a:cs typeface="#9Slide03 Arima Madurai" panose="00000500000000000000" pitchFamily="2" charset="0"/>
              </a:rPr>
              <a:t>lực</a:t>
            </a:r>
            <a:r>
              <a:rPr lang="en-US" altLang="en-US" sz="3200" b="1" dirty="0">
                <a:solidFill>
                  <a:srgbClr val="000000"/>
                </a:solidFill>
                <a:latin typeface="#9Slide03 Arima Madurai" panose="00000500000000000000" pitchFamily="2" charset="0"/>
                <a:cs typeface="#9Slide03 Arima Madurai" panose="00000500000000000000" pitchFamily="2" charset="0"/>
              </a:rPr>
              <a:t> ma </a:t>
            </a:r>
            <a:r>
              <a:rPr lang="en-US" altLang="en-US" sz="3200" b="1" dirty="0" err="1">
                <a:solidFill>
                  <a:srgbClr val="000000"/>
                </a:solidFill>
                <a:latin typeface="#9Slide03 Arima Madurai" panose="00000500000000000000" pitchFamily="2" charset="0"/>
                <a:cs typeface="#9Slide03 Arima Madurai" panose="00000500000000000000" pitchFamily="2" charset="0"/>
              </a:rPr>
              <a:t>sát</a:t>
            </a:r>
            <a:r>
              <a:rPr lang="en-US" altLang="en-US" sz="3200" b="1" dirty="0">
                <a:solidFill>
                  <a:srgbClr val="000000"/>
                </a:solidFill>
                <a:latin typeface="#9Slide03 Arima Madurai" panose="00000500000000000000" pitchFamily="2" charset="0"/>
                <a:cs typeface="#9Slide03 Arima Madurai" panose="00000500000000000000" pitchFamily="2" charset="0"/>
              </a:rPr>
              <a:t>?</a:t>
            </a:r>
            <a:endParaRPr lang="en-US" altLang="en-US" sz="3200" b="1" dirty="0">
              <a:solidFill>
                <a:srgbClr val="000000"/>
              </a:solidFill>
              <a:latin typeface="#9Slide03 Arima Madurai" panose="00000500000000000000" pitchFamily="2" charset="0"/>
              <a:cs typeface="#9Slide03 Arima Madurai" panose="00000500000000000000" pitchFamily="2" charset="0"/>
            </a:endParaRPr>
          </a:p>
          <a:p>
            <a:pPr defTabSz="914400" fontAlgn="base">
              <a:lnSpc>
                <a:spcPct val="150000"/>
              </a:lnSpc>
              <a:spcBef>
                <a:spcPct val="0"/>
              </a:spcBef>
              <a:spcAft>
                <a:spcPct val="0"/>
              </a:spcAft>
            </a:pPr>
            <a:r>
              <a:rPr lang="en-US" altLang="en-US" sz="3200" dirty="0">
                <a:solidFill>
                  <a:srgbClr val="000000"/>
                </a:solidFill>
                <a:latin typeface="#9Slide03 Arima Madurai" panose="00000500000000000000" pitchFamily="2" charset="0"/>
                <a:cs typeface="#9Slide03 Arima Madurai" panose="00000500000000000000" pitchFamily="2" charset="0"/>
              </a:rPr>
              <a:t>A. </a:t>
            </a:r>
            <a:r>
              <a:rPr lang="en-US" altLang="en-US" sz="3200" dirty="0" err="1">
                <a:solidFill>
                  <a:srgbClr val="000000"/>
                </a:solidFill>
                <a:latin typeface="#9Slide03 Arima Madurai" panose="00000500000000000000" pitchFamily="2" charset="0"/>
                <a:cs typeface="#9Slide03 Arima Madurai" panose="00000500000000000000" pitchFamily="2" charset="0"/>
              </a:rPr>
              <a:t>Tăng</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độ</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nhám</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mặt</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tiếp</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xúc</a:t>
            </a:r>
            <a:r>
              <a:rPr lang="en-US" altLang="en-US" sz="3200" dirty="0">
                <a:solidFill>
                  <a:srgbClr val="000000"/>
                </a:solidFill>
                <a:latin typeface="#9Slide03 Arima Madurai" panose="00000500000000000000" pitchFamily="2" charset="0"/>
                <a:cs typeface="#9Slide03 Arima Madurai" panose="00000500000000000000" pitchFamily="2" charset="0"/>
              </a:rPr>
              <a:t>.</a:t>
            </a:r>
            <a:endParaRPr lang="en-US" altLang="en-US" sz="3200" dirty="0">
              <a:solidFill>
                <a:srgbClr val="000000"/>
              </a:solidFill>
              <a:latin typeface="#9Slide03 Arima Madurai" panose="00000500000000000000" pitchFamily="2" charset="0"/>
              <a:cs typeface="#9Slide03 Arima Madurai" panose="00000500000000000000" pitchFamily="2" charset="0"/>
            </a:endParaRPr>
          </a:p>
          <a:p>
            <a:pPr defTabSz="914400" fontAlgn="base">
              <a:lnSpc>
                <a:spcPct val="150000"/>
              </a:lnSpc>
              <a:spcBef>
                <a:spcPct val="0"/>
              </a:spcBef>
              <a:spcAft>
                <a:spcPct val="0"/>
              </a:spcAft>
            </a:pPr>
            <a:r>
              <a:rPr lang="en-US" altLang="en-US" sz="3200" dirty="0">
                <a:solidFill>
                  <a:srgbClr val="000000"/>
                </a:solidFill>
                <a:latin typeface="#9Slide03 Arima Madurai" panose="00000500000000000000" pitchFamily="2" charset="0"/>
                <a:cs typeface="#9Slide03 Arima Madurai" panose="00000500000000000000" pitchFamily="2" charset="0"/>
              </a:rPr>
              <a:t>B. </a:t>
            </a:r>
            <a:r>
              <a:rPr lang="en-US" altLang="en-US" sz="3200" dirty="0" err="1">
                <a:solidFill>
                  <a:srgbClr val="000000"/>
                </a:solidFill>
                <a:latin typeface="#9Slide03 Arima Madurai" panose="00000500000000000000" pitchFamily="2" charset="0"/>
                <a:cs typeface="#9Slide03 Arima Madurai" panose="00000500000000000000" pitchFamily="2" charset="0"/>
              </a:rPr>
              <a:t>Tăng</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lực</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ép</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lên</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mặt</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tiếp</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xúc</a:t>
            </a:r>
            <a:r>
              <a:rPr lang="en-US" altLang="en-US" sz="3200" dirty="0">
                <a:solidFill>
                  <a:srgbClr val="000000"/>
                </a:solidFill>
                <a:latin typeface="#9Slide03 Arima Madurai" panose="00000500000000000000" pitchFamily="2" charset="0"/>
                <a:cs typeface="#9Slide03 Arima Madurai" panose="00000500000000000000" pitchFamily="2" charset="0"/>
              </a:rPr>
              <a:t>.</a:t>
            </a:r>
            <a:endParaRPr lang="en-US" altLang="en-US" sz="3200" dirty="0">
              <a:solidFill>
                <a:srgbClr val="000000"/>
              </a:solidFill>
              <a:latin typeface="#9Slide03 Arima Madurai" panose="00000500000000000000" pitchFamily="2" charset="0"/>
              <a:cs typeface="#9Slide03 Arima Madurai" panose="00000500000000000000" pitchFamily="2" charset="0"/>
            </a:endParaRPr>
          </a:p>
          <a:p>
            <a:pPr defTabSz="914400" fontAlgn="base">
              <a:lnSpc>
                <a:spcPct val="150000"/>
              </a:lnSpc>
              <a:spcBef>
                <a:spcPct val="0"/>
              </a:spcBef>
              <a:spcAft>
                <a:spcPct val="0"/>
              </a:spcAft>
            </a:pPr>
            <a:r>
              <a:rPr lang="en-US" altLang="en-US" sz="3200" dirty="0">
                <a:solidFill>
                  <a:srgbClr val="000000"/>
                </a:solidFill>
                <a:latin typeface="#9Slide03 Arima Madurai" panose="00000500000000000000" pitchFamily="2" charset="0"/>
                <a:cs typeface="#9Slide03 Arima Madurai" panose="00000500000000000000" pitchFamily="2" charset="0"/>
              </a:rPr>
              <a:t>C. </a:t>
            </a:r>
            <a:r>
              <a:rPr lang="en-US" altLang="en-US" sz="3200" dirty="0" err="1">
                <a:solidFill>
                  <a:srgbClr val="000000"/>
                </a:solidFill>
                <a:latin typeface="#9Slide03 Arima Madurai" panose="00000500000000000000" pitchFamily="2" charset="0"/>
                <a:cs typeface="#9Slide03 Arima Madurai" panose="00000500000000000000" pitchFamily="2" charset="0"/>
              </a:rPr>
              <a:t>Tăng</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độ</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nhẵn</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giữa</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các</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mặt</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tiếp</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xúc</a:t>
            </a:r>
            <a:r>
              <a:rPr lang="en-US" altLang="en-US" sz="3200" dirty="0">
                <a:solidFill>
                  <a:srgbClr val="000000"/>
                </a:solidFill>
                <a:latin typeface="#9Slide03 Arima Madurai" panose="00000500000000000000" pitchFamily="2" charset="0"/>
                <a:cs typeface="#9Slide03 Arima Madurai" panose="00000500000000000000" pitchFamily="2" charset="0"/>
              </a:rPr>
              <a:t>.</a:t>
            </a:r>
            <a:endParaRPr lang="en-US" altLang="en-US" sz="3200" dirty="0">
              <a:solidFill>
                <a:srgbClr val="000000"/>
              </a:solidFill>
              <a:latin typeface="#9Slide03 Arima Madurai" panose="00000500000000000000" pitchFamily="2" charset="0"/>
              <a:cs typeface="#9Slide03 Arima Madurai" panose="00000500000000000000" pitchFamily="2" charset="0"/>
            </a:endParaRPr>
          </a:p>
          <a:p>
            <a:pPr defTabSz="914400" fontAlgn="base">
              <a:lnSpc>
                <a:spcPct val="150000"/>
              </a:lnSpc>
              <a:spcBef>
                <a:spcPct val="0"/>
              </a:spcBef>
              <a:spcAft>
                <a:spcPct val="0"/>
              </a:spcAft>
            </a:pPr>
            <a:r>
              <a:rPr lang="en-US" altLang="en-US" sz="3200" dirty="0">
                <a:solidFill>
                  <a:srgbClr val="000000"/>
                </a:solidFill>
                <a:latin typeface="#9Slide03 Arima Madurai" panose="00000500000000000000" pitchFamily="2" charset="0"/>
                <a:cs typeface="#9Slide03 Arima Madurai" panose="00000500000000000000" pitchFamily="2" charset="0"/>
              </a:rPr>
              <a:t>D. </a:t>
            </a:r>
            <a:r>
              <a:rPr lang="en-US" altLang="en-US" sz="3200" dirty="0" err="1">
                <a:solidFill>
                  <a:srgbClr val="000000"/>
                </a:solidFill>
                <a:latin typeface="#9Slide03 Arima Madurai" panose="00000500000000000000" pitchFamily="2" charset="0"/>
                <a:cs typeface="#9Slide03 Arima Madurai" panose="00000500000000000000" pitchFamily="2" charset="0"/>
              </a:rPr>
              <a:t>Tăng</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diện</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tích</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bề</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mặt</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tiếp</a:t>
            </a:r>
            <a:r>
              <a:rPr lang="en-US" altLang="en-US" sz="3200" dirty="0">
                <a:solidFill>
                  <a:srgbClr val="000000"/>
                </a:solidFill>
                <a:latin typeface="#9Slide03 Arima Madurai" panose="00000500000000000000" pitchFamily="2" charset="0"/>
                <a:cs typeface="#9Slide03 Arima Madurai" panose="00000500000000000000" pitchFamily="2" charset="0"/>
              </a:rPr>
              <a:t> </a:t>
            </a:r>
            <a:r>
              <a:rPr lang="en-US" altLang="en-US" sz="3200" dirty="0" err="1">
                <a:solidFill>
                  <a:srgbClr val="000000"/>
                </a:solidFill>
                <a:latin typeface="#9Slide03 Arima Madurai" panose="00000500000000000000" pitchFamily="2" charset="0"/>
                <a:cs typeface="#9Slide03 Arima Madurai" panose="00000500000000000000" pitchFamily="2" charset="0"/>
              </a:rPr>
              <a:t>xúc</a:t>
            </a:r>
            <a:r>
              <a:rPr lang="en-US" altLang="en-US" sz="3200" dirty="0">
                <a:solidFill>
                  <a:srgbClr val="000000"/>
                </a:solidFill>
                <a:latin typeface="#9Slide03 Arima Madurai" panose="00000500000000000000" pitchFamily="2" charset="0"/>
                <a:cs typeface="#9Slide03 Arima Madurai" panose="00000500000000000000" pitchFamily="2" charset="0"/>
              </a:rPr>
              <a:t>.</a:t>
            </a:r>
            <a:endParaRPr lang="en-US" altLang="en-US" sz="3200" dirty="0">
              <a:solidFill>
                <a:srgbClr val="000000"/>
              </a:solidFill>
              <a:latin typeface="#9Slide03 Arima Madurai" panose="00000500000000000000" pitchFamily="2" charset="0"/>
              <a:cs typeface="#9Slide03 Arima Madurai" panose="00000500000000000000" pitchFamily="2" charset="0"/>
            </a:endParaRPr>
          </a:p>
        </p:txBody>
      </p:sp>
      <p:sp>
        <p:nvSpPr>
          <p:cNvPr id="3" name="Oval 2"/>
          <p:cNvSpPr/>
          <p:nvPr/>
        </p:nvSpPr>
        <p:spPr>
          <a:xfrm>
            <a:off x="530087" y="3611047"/>
            <a:ext cx="689113" cy="7356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7000" y="-2666999"/>
            <a:ext cx="6858001" cy="12192000"/>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49807" t="6503" r="4936" b="70943"/>
          <a:stretch>
            <a:fillRect/>
          </a:stretch>
        </p:blipFill>
        <p:spPr>
          <a:xfrm>
            <a:off x="7786458" y="3611047"/>
            <a:ext cx="5164179" cy="3412434"/>
          </a:xfrm>
          <a:prstGeom prst="rect">
            <a:avLst/>
          </a:prstGeom>
        </p:spPr>
      </p:pic>
      <p:sp>
        <p:nvSpPr>
          <p:cNvPr id="8" name="Text Box 6"/>
          <p:cNvSpPr txBox="1">
            <a:spLocks noChangeArrowheads="1"/>
          </p:cNvSpPr>
          <p:nvPr/>
        </p:nvSpPr>
        <p:spPr bwMode="auto">
          <a:xfrm>
            <a:off x="585557" y="178111"/>
            <a:ext cx="8796981" cy="650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en-US" sz="2800" dirty="0" err="1">
                <a:latin typeface="#9Slide03 Arima Madurai" panose="00000500000000000000" pitchFamily="2" charset="0"/>
                <a:cs typeface="#9Slide03 Arima Madurai" panose="00000500000000000000" pitchFamily="2" charset="0"/>
              </a:rPr>
              <a:t>Câu</a:t>
            </a:r>
            <a:r>
              <a:rPr lang="en-US" sz="2800" dirty="0">
                <a:latin typeface="#9Slide03 Arima Madurai" panose="00000500000000000000" pitchFamily="2" charset="0"/>
                <a:cs typeface="#9Slide03 Arima Madurai" panose="00000500000000000000" pitchFamily="2" charset="0"/>
              </a:rPr>
              <a:t> 5. </a:t>
            </a:r>
            <a:r>
              <a:rPr lang="vi-VN" sz="2800" dirty="0">
                <a:latin typeface="#9Slide03 Arima Madurai" panose="00000500000000000000" pitchFamily="2" charset="0"/>
                <a:cs typeface="#9Slide03 Arima Madurai" panose="00000500000000000000" pitchFamily="2" charset="0"/>
              </a:rPr>
              <a:t>Phát biểu nào sau đây nói về lực ma sát là đúng?</a:t>
            </a:r>
            <a:endParaRPr lang="vi-VN" sz="2800" dirty="0">
              <a:latin typeface="#9Slide03 Arima Madurai" panose="00000500000000000000" pitchFamily="2" charset="0"/>
              <a:cs typeface="#9Slide03 Arima Madurai" panose="00000500000000000000" pitchFamily="2" charset="0"/>
            </a:endParaRPr>
          </a:p>
          <a:p>
            <a:pPr algn="just">
              <a:lnSpc>
                <a:spcPct val="150000"/>
              </a:lnSpc>
            </a:pPr>
            <a:r>
              <a:rPr lang="vi-VN" sz="2800" dirty="0">
                <a:latin typeface="#9Slide03 Arima Madurai" panose="00000500000000000000" pitchFamily="2" charset="0"/>
                <a:cs typeface="#9Slide03 Arima Madurai" panose="00000500000000000000" pitchFamily="2" charset="0"/>
              </a:rPr>
              <a:t>A. Lực ma sát cùng hướng với hướng chuyển động của vật.</a:t>
            </a:r>
            <a:endParaRPr lang="vi-VN" sz="2800" dirty="0">
              <a:latin typeface="#9Slide03 Arima Madurai" panose="00000500000000000000" pitchFamily="2" charset="0"/>
              <a:cs typeface="#9Slide03 Arima Madurai" panose="00000500000000000000" pitchFamily="2" charset="0"/>
            </a:endParaRPr>
          </a:p>
          <a:p>
            <a:pPr algn="just">
              <a:lnSpc>
                <a:spcPct val="150000"/>
              </a:lnSpc>
            </a:pPr>
            <a:r>
              <a:rPr lang="vi-VN" sz="2800" dirty="0">
                <a:latin typeface="#9Slide03 Arima Madurai" panose="00000500000000000000" pitchFamily="2" charset="0"/>
                <a:cs typeface="#9Slide03 Arima Madurai" panose="00000500000000000000" pitchFamily="2" charset="0"/>
              </a:rPr>
              <a:t>B. Khi vật chuyển động nhanh dần, lực ma sát lớn hơn lực đẩy</a:t>
            </a:r>
            <a:r>
              <a:rPr lang="en-US" sz="2800" dirty="0">
                <a:latin typeface="#9Slide03 Arima Madurai" panose="00000500000000000000" pitchFamily="2" charset="0"/>
                <a:cs typeface="#9Slide03 Arima Madurai" panose="00000500000000000000" pitchFamily="2" charset="0"/>
              </a:rPr>
              <a:t>.</a:t>
            </a:r>
            <a:endParaRPr lang="vi-VN" sz="2800" dirty="0">
              <a:latin typeface="#9Slide03 Arima Madurai" panose="00000500000000000000" pitchFamily="2" charset="0"/>
              <a:cs typeface="#9Slide03 Arima Madurai" panose="00000500000000000000" pitchFamily="2" charset="0"/>
            </a:endParaRPr>
          </a:p>
          <a:p>
            <a:pPr algn="just">
              <a:lnSpc>
                <a:spcPct val="150000"/>
              </a:lnSpc>
            </a:pPr>
            <a:r>
              <a:rPr lang="vi-VN" sz="2800" dirty="0">
                <a:latin typeface="#9Slide03 Arima Madurai" panose="00000500000000000000" pitchFamily="2" charset="0"/>
                <a:cs typeface="#9Slide03 Arima Madurai" panose="00000500000000000000" pitchFamily="2" charset="0"/>
              </a:rPr>
              <a:t>C. Khi vật chuyển động chậm dần, lực ma sát nhỏ hơn lực đẩy</a:t>
            </a:r>
            <a:r>
              <a:rPr lang="en-US" sz="2800" dirty="0">
                <a:latin typeface="#9Slide03 Arima Madurai" panose="00000500000000000000" pitchFamily="2" charset="0"/>
                <a:cs typeface="#9Slide03 Arima Madurai" panose="00000500000000000000" pitchFamily="2" charset="0"/>
              </a:rPr>
              <a:t>.</a:t>
            </a:r>
            <a:endParaRPr lang="vi-VN" sz="2800" dirty="0">
              <a:latin typeface="#9Slide03 Arima Madurai" panose="00000500000000000000" pitchFamily="2" charset="0"/>
              <a:cs typeface="#9Slide03 Arima Madurai" panose="00000500000000000000" pitchFamily="2" charset="0"/>
            </a:endParaRPr>
          </a:p>
          <a:p>
            <a:pPr algn="just">
              <a:lnSpc>
                <a:spcPct val="150000"/>
              </a:lnSpc>
            </a:pPr>
            <a:r>
              <a:rPr lang="vi-VN" sz="2800" dirty="0">
                <a:latin typeface="#9Slide03 Arima Madurai" panose="00000500000000000000" pitchFamily="2" charset="0"/>
                <a:cs typeface="#9Slide03 Arima Madurai" panose="00000500000000000000" pitchFamily="2" charset="0"/>
              </a:rPr>
              <a:t>D. Lực ma sát trượt c</a:t>
            </a:r>
            <a:r>
              <a:rPr lang="en-US" sz="2800" dirty="0">
                <a:latin typeface="#9Slide03 Arima Madurai" panose="00000500000000000000" pitchFamily="2" charset="0"/>
                <a:cs typeface="#9Slide03 Arima Madurai" panose="00000500000000000000" pitchFamily="2" charset="0"/>
              </a:rPr>
              <a:t>ả</a:t>
            </a:r>
            <a:r>
              <a:rPr lang="vi-VN" sz="2800" dirty="0">
                <a:latin typeface="#9Slide03 Arima Madurai" panose="00000500000000000000" pitchFamily="2" charset="0"/>
                <a:cs typeface="#9Slide03 Arima Madurai" panose="00000500000000000000" pitchFamily="2" charset="0"/>
              </a:rPr>
              <a:t>n trở chuyển động trượt của vật này trên bề mặt vật kia.</a:t>
            </a:r>
            <a:endParaRPr lang="vi-VN" sz="2800" b="0" i="0" dirty="0">
              <a:effectLst/>
              <a:latin typeface="#9Slide03 Arima Madurai" panose="00000500000000000000" pitchFamily="2" charset="0"/>
              <a:cs typeface="#9Slide03 Arima Madurai" panose="00000500000000000000" pitchFamily="2" charset="0"/>
            </a:endParaRPr>
          </a:p>
        </p:txBody>
      </p:sp>
      <p:sp>
        <p:nvSpPr>
          <p:cNvPr id="3" name="Oval 2"/>
          <p:cNvSpPr/>
          <p:nvPr/>
        </p:nvSpPr>
        <p:spPr>
          <a:xfrm>
            <a:off x="397566" y="5317264"/>
            <a:ext cx="689113" cy="7356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578712" y="-2755289"/>
            <a:ext cx="6952747" cy="12273829"/>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 name="Oval 1"/>
          <p:cNvSpPr/>
          <p:nvPr/>
        </p:nvSpPr>
        <p:spPr>
          <a:xfrm>
            <a:off x="620361" y="4824107"/>
            <a:ext cx="709793" cy="7318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p:cNvSpPr txBox="1"/>
          <p:nvPr/>
        </p:nvSpPr>
        <p:spPr>
          <a:xfrm>
            <a:off x="1934818" y="2382049"/>
            <a:ext cx="9395791" cy="6347791"/>
          </a:xfrm>
          <a:prstGeom prst="rect">
            <a:avLst/>
          </a:prstGeom>
          <a:noFill/>
        </p:spPr>
        <p:txBody>
          <a:bodyPr wrap="square" rtlCol="0">
            <a:spAutoFit/>
          </a:bodyPr>
          <a:lstStyle/>
          <a:p>
            <a:endParaRPr lang="en-US" dirty="0"/>
          </a:p>
        </p:txBody>
      </p:sp>
      <p:sp>
        <p:nvSpPr>
          <p:cNvPr id="8" name="Rectangle 3"/>
          <p:cNvSpPr>
            <a:spLocks noChangeArrowheads="1"/>
          </p:cNvSpPr>
          <p:nvPr/>
        </p:nvSpPr>
        <p:spPr bwMode="auto">
          <a:xfrm>
            <a:off x="750037" y="884385"/>
            <a:ext cx="966599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pP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Câu</a:t>
            </a:r>
            <a:r>
              <a:rPr kumimoji="0" lang="en-US" altLang="en-US" sz="2800" b="0" i="0" u="none" strike="noStrike" cap="none" normalizeH="0" dirty="0">
                <a:ln>
                  <a:noFill/>
                </a:ln>
                <a:solidFill>
                  <a:schemeClr val="tx1"/>
                </a:solidFill>
                <a:effectLst/>
                <a:latin typeface="#9Slide03 Arima Madurai" panose="00000500000000000000" pitchFamily="2" charset="0"/>
                <a:cs typeface="#9Slide03 Arima Madurai" panose="00000500000000000000" pitchFamily="2" charset="0"/>
              </a:rPr>
              <a:t> 6.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Lực</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ma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sát</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trượt</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xuất</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hiện</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trong</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trường</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hợp</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nào</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sau</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đây</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a:t>
            </a:r>
            <a:endPar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endParaRPr>
          </a:p>
          <a:p>
            <a:pPr marL="0" marR="0" lvl="0" indent="0" algn="just" defTabSz="914400" rtl="0" eaLnBrk="0" fontAlgn="base" latinLnBrk="0" hangingPunct="0">
              <a:lnSpc>
                <a:spcPct val="150000"/>
              </a:lnSpc>
              <a:spcBef>
                <a:spcPct val="0"/>
              </a:spcBef>
              <a:spcAft>
                <a:spcPct val="0"/>
              </a:spcAft>
              <a:buClrTx/>
              <a:buSzTx/>
              <a:buFontTx/>
              <a:buNone/>
            </a:pP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A. Ma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sát</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giữa</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các</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viên</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bị</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với</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ổ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trục</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xe</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đạp</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xe</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máy</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a:t>
            </a:r>
            <a:endPar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endParaRPr>
          </a:p>
          <a:p>
            <a:pPr marL="0" marR="0" lvl="0" indent="0" algn="just" defTabSz="914400" rtl="0" eaLnBrk="0" fontAlgn="base" latinLnBrk="0" hangingPunct="0">
              <a:lnSpc>
                <a:spcPct val="150000"/>
              </a:lnSpc>
              <a:spcBef>
                <a:spcPct val="0"/>
              </a:spcBef>
              <a:spcAft>
                <a:spcPct val="0"/>
              </a:spcAft>
              <a:buClrTx/>
              <a:buSzTx/>
              <a:buFontTx/>
              <a:buNone/>
            </a:pP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B. Ma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sát</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giữa</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cốc</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nước</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đặt</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trên</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mặt</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bàn</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với</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mặt</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bàn</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a:t>
            </a:r>
            <a:endPar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endParaRPr>
          </a:p>
          <a:p>
            <a:pPr marL="0" marR="0" lvl="0" indent="0" algn="just" defTabSz="914400" rtl="0" eaLnBrk="0" fontAlgn="base" latinLnBrk="0" hangingPunct="0">
              <a:lnSpc>
                <a:spcPct val="150000"/>
              </a:lnSpc>
              <a:spcBef>
                <a:spcPct val="0"/>
              </a:spcBef>
              <a:spcAft>
                <a:spcPct val="0"/>
              </a:spcAft>
              <a:buClrTx/>
              <a:buSzTx/>
              <a:buFontTx/>
              <a:buNone/>
            </a:pP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C. Ma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sát</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giữa</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lốp</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xe</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với</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mặt</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đường</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khi</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xe</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đang</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chuyển</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động</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a:t>
            </a:r>
            <a:endPar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endParaRPr>
          </a:p>
          <a:p>
            <a:pPr marL="0" marR="0" lvl="0" indent="0" algn="just" defTabSz="914400" rtl="0" eaLnBrk="0" fontAlgn="base" latinLnBrk="0" hangingPunct="0">
              <a:lnSpc>
                <a:spcPct val="150000"/>
              </a:lnSpc>
              <a:spcBef>
                <a:spcPct val="0"/>
              </a:spcBef>
              <a:spcAft>
                <a:spcPct val="0"/>
              </a:spcAft>
              <a:buClrTx/>
              <a:buSzTx/>
              <a:buFontTx/>
              <a:buNone/>
            </a:pP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D. Ma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sát</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giữa</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má</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phanh</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với</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vành</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 </a:t>
            </a:r>
            <a:r>
              <a:rPr kumimoji="0" lang="en-US" altLang="en-US" sz="2800" b="0" i="0" u="none" strike="noStrike" cap="none" normalizeH="0" baseline="0" dirty="0" err="1">
                <a:ln>
                  <a:noFill/>
                </a:ln>
                <a:solidFill>
                  <a:schemeClr val="tx1"/>
                </a:solidFill>
                <a:effectLst/>
                <a:latin typeface="#9Slide03 Arima Madurai" panose="00000500000000000000" pitchFamily="2" charset="0"/>
                <a:cs typeface="#9Slide03 Arima Madurai" panose="00000500000000000000" pitchFamily="2" charset="0"/>
              </a:rPr>
              <a:t>xe</a:t>
            </a:r>
            <a:r>
              <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rPr>
              <a:t>.</a:t>
            </a:r>
            <a:endParaRPr kumimoji="0" lang="en-US" altLang="en-US" sz="2800" b="0" i="0" u="none" strike="noStrike" cap="none" normalizeH="0" baseline="0" dirty="0">
              <a:ln>
                <a:noFill/>
              </a:ln>
              <a:solidFill>
                <a:schemeClr val="tx1"/>
              </a:solidFill>
              <a:effectLst/>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image00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753476">
            <a:off x="5181600" y="1479550"/>
            <a:ext cx="4191000" cy="248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1" name="Picture 3"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800" y="2590800"/>
            <a:ext cx="3073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2" name="Picture 4"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819400"/>
            <a:ext cx="39195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3" name="Picture 5"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514600"/>
            <a:ext cx="1676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4" name="Text Box 6"/>
          <p:cNvSpPr txBox="1">
            <a:spLocks noChangeArrowheads="1"/>
          </p:cNvSpPr>
          <p:nvPr/>
        </p:nvSpPr>
        <p:spPr bwMode="auto">
          <a:xfrm>
            <a:off x="8534400" y="495300"/>
            <a:ext cx="1905000" cy="2800767"/>
          </a:xfrm>
          <a:prstGeom prst="rect">
            <a:avLst/>
          </a:prstGeom>
          <a:noFill/>
          <a:ln w="9525">
            <a:solidFill>
              <a:srgbClr val="FF00FF"/>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200">
                <a:latin typeface="#9Slide03 Arima Madurai" panose="00000500000000000000" pitchFamily="2" charset="0"/>
                <a:cs typeface="#9Slide03 Arima Madurai" panose="00000500000000000000" pitchFamily="2" charset="0"/>
              </a:rPr>
              <a:t>Lực ma sát trượt xuất hiện khi vật này trượt trên mặt vật khác và cản trở lại chuyển động.</a:t>
            </a:r>
            <a:endParaRPr lang="en-US" altLang="en-US" sz="2200">
              <a:latin typeface="#9Slide03 Arima Madurai" panose="00000500000000000000" pitchFamily="2" charset="0"/>
              <a:cs typeface="#9Slide03 Arima Madurai" panose="00000500000000000000" pitchFamily="2" charset="0"/>
            </a:endParaRPr>
          </a:p>
        </p:txBody>
      </p:sp>
      <p:sp>
        <p:nvSpPr>
          <p:cNvPr id="140295" name="Text Box 7"/>
          <p:cNvSpPr txBox="1">
            <a:spLocks noChangeArrowheads="1"/>
          </p:cNvSpPr>
          <p:nvPr/>
        </p:nvSpPr>
        <p:spPr bwMode="auto">
          <a:xfrm>
            <a:off x="8477250" y="3463926"/>
            <a:ext cx="2038350" cy="3139321"/>
          </a:xfrm>
          <a:prstGeom prst="rect">
            <a:avLst/>
          </a:prstGeom>
          <a:noFill/>
          <a:ln w="9525">
            <a:solidFill>
              <a:srgbClr val="0066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200">
                <a:latin typeface="#9Slide03 Arima Madurai" panose="00000500000000000000" pitchFamily="2" charset="0"/>
                <a:cs typeface="#9Slide03 Arima Madurai" panose="00000500000000000000" pitchFamily="2" charset="0"/>
              </a:rPr>
              <a:t>Lực ma sát lăn xuất hiện khi một vật chuyển động lăn trên mặt một vật khác và cản lại chuyển động ấy</a:t>
            </a:r>
            <a:endParaRPr lang="en-US" altLang="en-US" sz="2200">
              <a:latin typeface="#9Slide03 Arima Madurai" panose="00000500000000000000" pitchFamily="2" charset="0"/>
              <a:cs typeface="#9Slide03 Arima Madurai" panose="00000500000000000000" pitchFamily="2" charset="0"/>
            </a:endParaRPr>
          </a:p>
        </p:txBody>
      </p:sp>
      <p:sp>
        <p:nvSpPr>
          <p:cNvPr id="140297" name="Text Box 9"/>
          <p:cNvSpPr txBox="1">
            <a:spLocks noChangeArrowheads="1"/>
          </p:cNvSpPr>
          <p:nvPr/>
        </p:nvSpPr>
        <p:spPr bwMode="auto">
          <a:xfrm>
            <a:off x="1647825" y="2733675"/>
            <a:ext cx="1752600" cy="2462213"/>
          </a:xfrm>
          <a:prstGeom prst="rect">
            <a:avLst/>
          </a:prstGeom>
          <a:noFill/>
          <a:ln w="9525">
            <a:solidFill>
              <a:srgbClr val="990099"/>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200">
                <a:latin typeface="#9Slide03 Arima Madurai" panose="00000500000000000000" pitchFamily="2" charset="0"/>
                <a:cs typeface="#9Slide03 Arima Madurai" panose="00000500000000000000" pitchFamily="2" charset="0"/>
              </a:rPr>
              <a:t>Lực ma sát nghỉ giữ cho vật không trượt khi vật bị tác dụng của lực khác.</a:t>
            </a:r>
            <a:endParaRPr lang="en-US" altLang="en-US" sz="2200">
              <a:latin typeface="#9Slide03 Arima Madurai" panose="00000500000000000000" pitchFamily="2" charset="0"/>
              <a:cs typeface="#9Slide03 Arima Madurai" panose="00000500000000000000" pitchFamily="2" charset="0"/>
            </a:endParaRPr>
          </a:p>
        </p:txBody>
      </p:sp>
      <p:sp>
        <p:nvSpPr>
          <p:cNvPr id="140302" name="Rectangle 14"/>
          <p:cNvSpPr>
            <a:spLocks noChangeArrowheads="1"/>
          </p:cNvSpPr>
          <p:nvPr/>
        </p:nvSpPr>
        <p:spPr bwMode="auto">
          <a:xfrm>
            <a:off x="3963988" y="457200"/>
            <a:ext cx="1295400" cy="121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20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box(in)">
                                      <p:cBhvr>
                                        <p:cTn id="7" dur="500"/>
                                        <p:tgtEl>
                                          <p:spTgt spid="14029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0294"/>
                                        </p:tgtEl>
                                        <p:attrNameLst>
                                          <p:attrName>style.visibility</p:attrName>
                                        </p:attrNameLst>
                                      </p:cBhvr>
                                      <p:to>
                                        <p:strVal val="visible"/>
                                      </p:to>
                                    </p:set>
                                    <p:animEffect transition="in" filter="slide(fromBottom)">
                                      <p:cBhvr>
                                        <p:cTn id="12" dur="500"/>
                                        <p:tgtEl>
                                          <p:spTgt spid="14029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0291"/>
                                        </p:tgtEl>
                                        <p:attrNameLst>
                                          <p:attrName>style.visibility</p:attrName>
                                        </p:attrNameLst>
                                      </p:cBhvr>
                                      <p:to>
                                        <p:strVal val="visible"/>
                                      </p:to>
                                    </p:set>
                                    <p:animEffect transition="in" filter="box(in)">
                                      <p:cBhvr>
                                        <p:cTn id="17" dur="500"/>
                                        <p:tgtEl>
                                          <p:spTgt spid="140291"/>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140295"/>
                                        </p:tgtEl>
                                        <p:attrNameLst>
                                          <p:attrName>style.visibility</p:attrName>
                                        </p:attrNameLst>
                                      </p:cBhvr>
                                      <p:to>
                                        <p:strVal val="visible"/>
                                      </p:to>
                                    </p:set>
                                    <p:animEffect transition="in" filter="plus(in)">
                                      <p:cBhvr>
                                        <p:cTn id="22" dur="1000"/>
                                        <p:tgtEl>
                                          <p:spTgt spid="14029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40292"/>
                                        </p:tgtEl>
                                        <p:attrNameLst>
                                          <p:attrName>style.visibility</p:attrName>
                                        </p:attrNameLst>
                                      </p:cBhvr>
                                      <p:to>
                                        <p:strVal val="visible"/>
                                      </p:to>
                                    </p:set>
                                    <p:animEffect transition="in" filter="box(in)">
                                      <p:cBhvr>
                                        <p:cTn id="27" dur="500"/>
                                        <p:tgtEl>
                                          <p:spTgt spid="140292"/>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40297"/>
                                        </p:tgtEl>
                                        <p:attrNameLst>
                                          <p:attrName>style.visibility</p:attrName>
                                        </p:attrNameLst>
                                      </p:cBhvr>
                                      <p:to>
                                        <p:strVal val="visible"/>
                                      </p:to>
                                    </p:set>
                                    <p:animEffect transition="in" filter="slide(fromBottom)">
                                      <p:cBhvr>
                                        <p:cTn id="32" dur="500"/>
                                        <p:tgtEl>
                                          <p:spTgt spid="140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4" grpId="0" animBg="1"/>
      <p:bldP spid="140295" grpId="0" animBg="1"/>
      <p:bldP spid="14029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1"/>
          <p:cNvSpPr/>
          <p:nvPr/>
        </p:nvSpPr>
        <p:spPr>
          <a:xfrm>
            <a:off x="5927610" y="4680816"/>
            <a:ext cx="6077577" cy="1387475"/>
          </a:xfrm>
          <a:prstGeom prst="roundRect">
            <a:avLst/>
          </a:prstGeom>
          <a:solidFill>
            <a:srgbClr val="E7BC29">
              <a:lumMod val="20000"/>
              <a:lumOff val="80000"/>
            </a:srgbClr>
          </a:solidFill>
          <a:ln w="15875" cap="flat" cmpd="sng" algn="ctr">
            <a:solidFill>
              <a:srgbClr val="A5B592">
                <a:shade val="50000"/>
                <a:shade val="75000"/>
                <a:satMod val="125000"/>
                <a:lumMod val="75000"/>
              </a:srgb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en-US" sz="27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1"/>
          <a:stretch>
            <a:fillRect/>
          </a:stretch>
        </p:blipFill>
        <p:spPr>
          <a:xfrm>
            <a:off x="275304" y="2418735"/>
            <a:ext cx="5577377" cy="3115292"/>
          </a:xfrm>
          <a:prstGeom prst="rect">
            <a:avLst/>
          </a:prstGeom>
        </p:spPr>
      </p:pic>
      <p:sp>
        <p:nvSpPr>
          <p:cNvPr id="3" name="TextBox 2"/>
          <p:cNvSpPr txBox="1"/>
          <p:nvPr/>
        </p:nvSpPr>
        <p:spPr>
          <a:xfrm>
            <a:off x="884904" y="471949"/>
            <a:ext cx="10589341"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Khi </a:t>
            </a:r>
            <a:r>
              <a:rPr lang="en-US" sz="2800" b="1" dirty="0" err="1">
                <a:latin typeface="Times New Roman" panose="02020603050405020304" pitchFamily="18" charset="0"/>
                <a:cs typeface="Times New Roman" panose="02020603050405020304" pitchFamily="18" charset="0"/>
              </a:rPr>
              <a:t>thả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gỗ</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trượt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gỗ</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trượt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rồi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dừng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Theo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gỗ</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dừng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a:t>
            </a:r>
            <a:endParaRPr lang="en-GB"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873910" y="2330245"/>
            <a:ext cx="8318090" cy="2246769"/>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chuyển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gỗ</a:t>
            </a:r>
            <a:r>
              <a:rPr lang="en-US" sz="2800" b="1" dirty="0">
                <a:solidFill>
                  <a:srgbClr val="FF0000"/>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Lực</a:t>
            </a:r>
            <a:r>
              <a:rPr lang="en-US" sz="2800" kern="0" dirty="0">
                <a:solidFill>
                  <a:srgbClr val="0000FF"/>
                </a:solidFill>
                <a:latin typeface="Times New Roman" panose="02020603050405020304" pitchFamily="18" charset="0"/>
                <a:cs typeface="Times New Roman" panose="02020603050405020304" pitchFamily="18" charset="0"/>
              </a:rPr>
              <a:t> do </a:t>
            </a:r>
            <a:r>
              <a:rPr lang="en-US" sz="2800" kern="0" dirty="0" err="1">
                <a:solidFill>
                  <a:srgbClr val="0000FF"/>
                </a:solidFill>
                <a:latin typeface="Times New Roman" panose="02020603050405020304" pitchFamily="18" charset="0"/>
                <a:cs typeface="Times New Roman" panose="02020603050405020304" pitchFamily="18" charset="0"/>
              </a:rPr>
              <a:t>mặt</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phẳng</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nghiêng</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tác</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dụng</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lên</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bề</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mặt</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miếng</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gỗ</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tiếp</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xúc</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với</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mặt</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phẳng</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nghiêng</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làm</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miếng</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gỗ</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thay</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đổi</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chuyển</a:t>
            </a:r>
            <a:r>
              <a:rPr lang="en-US" sz="2800" kern="0" dirty="0">
                <a:solidFill>
                  <a:srgbClr val="0000FF"/>
                </a:solidFill>
                <a:latin typeface="Times New Roman" panose="02020603050405020304" pitchFamily="18" charset="0"/>
                <a:cs typeface="Times New Roman" panose="02020603050405020304" pitchFamily="18" charset="0"/>
              </a:rPr>
              <a:t> </a:t>
            </a:r>
            <a:r>
              <a:rPr lang="en-US" sz="2800" kern="0" dirty="0" err="1">
                <a:solidFill>
                  <a:srgbClr val="0000FF"/>
                </a:solidFill>
                <a:latin typeface="Times New Roman" panose="02020603050405020304" pitchFamily="18" charset="0"/>
                <a:cs typeface="Times New Roman" panose="02020603050405020304" pitchFamily="18" charset="0"/>
              </a:rPr>
              <a:t>động</a:t>
            </a:r>
            <a:r>
              <a:rPr lang="en-US" sz="2800" kern="0" dirty="0">
                <a:solidFill>
                  <a:srgbClr val="0000FF"/>
                </a:solidFill>
                <a:latin typeface="Times New Roman" panose="02020603050405020304" pitchFamily="18" charset="0"/>
                <a:cs typeface="Times New Roman" panose="02020603050405020304" pitchFamily="18" charset="0"/>
              </a:rPr>
              <a:t>.</a:t>
            </a:r>
            <a:endParaRPr lang="en-US" sz="2800" kern="0" dirty="0">
              <a:solidFill>
                <a:srgbClr val="FF0000"/>
              </a:solidFill>
              <a:latin typeface="Times New Roman" panose="02020603050405020304" pitchFamily="18" charset="0"/>
              <a:cs typeface="Times New Roman" panose="02020603050405020304" pitchFamily="18" charset="0"/>
            </a:endParaRPr>
          </a:p>
          <a:p>
            <a:endParaRPr lang="en-GB"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179574" y="4897499"/>
            <a:ext cx="5656034"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gọi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ma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Vậy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ma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endParaRPr lang="en-GB" sz="2800" b="1" dirty="0">
              <a:solidFill>
                <a:srgbClr val="FF0000"/>
              </a:solidFill>
              <a:latin typeface="Times New Roman" panose="02020603050405020304" pitchFamily="18" charset="0"/>
              <a:cs typeface="Times New Roman" panose="02020603050405020304" pitchFamily="18" charset="0"/>
            </a:endParaRPr>
          </a:p>
        </p:txBody>
      </p:sp>
      <p:sp>
        <p:nvSpPr>
          <p:cNvPr id="6" name="Arrow: Down 5"/>
          <p:cNvSpPr/>
          <p:nvPr/>
        </p:nvSpPr>
        <p:spPr>
          <a:xfrm>
            <a:off x="8032955" y="1632533"/>
            <a:ext cx="530942" cy="77259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p:cNvSpPr/>
          <p:nvPr/>
        </p:nvSpPr>
        <p:spPr>
          <a:xfrm>
            <a:off x="8216095" y="3847082"/>
            <a:ext cx="530942" cy="77259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5" grpId="0"/>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5739">
            <a:off x="10290229" y="4834739"/>
            <a:ext cx="2323115" cy="2388249"/>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925695">
            <a:off x="-717338" y="620534"/>
            <a:ext cx="1954299" cy="1954299"/>
          </a:xfrm>
          <a:prstGeom prst="rect">
            <a:avLst/>
          </a:prstGeom>
        </p:spPr>
      </p:pic>
      <p:sp>
        <p:nvSpPr>
          <p:cNvPr id="10" name="TextBox 10"/>
          <p:cNvSpPr txBox="1"/>
          <p:nvPr/>
        </p:nvSpPr>
        <p:spPr>
          <a:xfrm>
            <a:off x="2509454" y="996367"/>
            <a:ext cx="7173093" cy="674865"/>
          </a:xfrm>
          <a:prstGeom prst="rect">
            <a:avLst/>
          </a:prstGeom>
        </p:spPr>
        <p:txBody>
          <a:bodyPr lIns="0" tIns="0" rIns="0" bIns="0" rtlCol="0" anchor="t">
            <a:spAutoFit/>
          </a:bodyPr>
          <a:lstStyle/>
          <a:p>
            <a:pPr algn="ctr" defTabSz="609600">
              <a:lnSpc>
                <a:spcPts val="5600"/>
              </a:lnSpc>
              <a:spcBef>
                <a:spcPct val="0"/>
              </a:spcBef>
            </a:pPr>
            <a:r>
              <a:rPr lang="en-US" sz="4665" dirty="0" err="1">
                <a:solidFill>
                  <a:srgbClr val="272626"/>
                </a:solidFill>
                <a:latin typeface="Sriracha"/>
              </a:rPr>
              <a:t>Lực</a:t>
            </a:r>
            <a:r>
              <a:rPr lang="en-US" sz="4665" dirty="0">
                <a:solidFill>
                  <a:srgbClr val="272626"/>
                </a:solidFill>
                <a:latin typeface="Sriracha"/>
              </a:rPr>
              <a:t> ma </a:t>
            </a:r>
            <a:r>
              <a:rPr lang="en-US" sz="4665" dirty="0" err="1">
                <a:solidFill>
                  <a:srgbClr val="272626"/>
                </a:solidFill>
                <a:latin typeface="Sriracha"/>
              </a:rPr>
              <a:t>sát</a:t>
            </a:r>
            <a:r>
              <a:rPr lang="en-US" sz="4665" dirty="0">
                <a:solidFill>
                  <a:srgbClr val="272626"/>
                </a:solidFill>
                <a:latin typeface="Sriracha"/>
              </a:rPr>
              <a:t> </a:t>
            </a:r>
            <a:r>
              <a:rPr lang="en-US" sz="4665" dirty="0" err="1">
                <a:solidFill>
                  <a:srgbClr val="272626"/>
                </a:solidFill>
                <a:latin typeface="Sriracha"/>
              </a:rPr>
              <a:t>là</a:t>
            </a:r>
            <a:r>
              <a:rPr lang="en-US" sz="4665" dirty="0">
                <a:solidFill>
                  <a:srgbClr val="272626"/>
                </a:solidFill>
                <a:latin typeface="Sriracha"/>
              </a:rPr>
              <a:t> </a:t>
            </a:r>
            <a:r>
              <a:rPr lang="en-US" sz="4665" dirty="0" err="1">
                <a:solidFill>
                  <a:srgbClr val="272626"/>
                </a:solidFill>
                <a:latin typeface="Sriracha"/>
              </a:rPr>
              <a:t>gì</a:t>
            </a:r>
            <a:r>
              <a:rPr lang="en-US" sz="4665" dirty="0">
                <a:solidFill>
                  <a:srgbClr val="272626"/>
                </a:solidFill>
                <a:latin typeface="Sriracha"/>
              </a:rPr>
              <a:t>? </a:t>
            </a:r>
            <a:endParaRPr lang="en-US" sz="4665" dirty="0">
              <a:solidFill>
                <a:srgbClr val="272626"/>
              </a:solidFill>
              <a:latin typeface="Sriracha"/>
            </a:endParaRPr>
          </a:p>
        </p:txBody>
      </p:sp>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87215">
            <a:off x="10943244" y="2105775"/>
            <a:ext cx="528706" cy="2443600"/>
          </a:xfrm>
          <a:prstGeom prst="rect">
            <a:avLst/>
          </a:prstGeom>
        </p:spPr>
      </p:pic>
      <p:grpSp>
        <p:nvGrpSpPr>
          <p:cNvPr id="13" name="Group 20"/>
          <p:cNvGrpSpPr/>
          <p:nvPr/>
        </p:nvGrpSpPr>
        <p:grpSpPr>
          <a:xfrm>
            <a:off x="2467731" y="3546624"/>
            <a:ext cx="7256539" cy="2114457"/>
            <a:chOff x="0" y="0"/>
            <a:chExt cx="3907097" cy="1138475"/>
          </a:xfrm>
        </p:grpSpPr>
        <p:sp>
          <p:nvSpPr>
            <p:cNvPr id="15"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sp>
        <p:nvSpPr>
          <p:cNvPr id="17" name="Rectangle: Rounded Corners 16"/>
          <p:cNvSpPr/>
          <p:nvPr/>
        </p:nvSpPr>
        <p:spPr>
          <a:xfrm>
            <a:off x="2353400" y="4717108"/>
            <a:ext cx="8088248" cy="170408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lnSpc>
                <a:spcPct val="150000"/>
              </a:lnSpc>
            </a:pPr>
            <a:endParaRPr lang="en-US" sz="2665" dirty="0">
              <a:solidFill>
                <a:prstClr val="black"/>
              </a:solidFill>
              <a:latin typeface="#9Slide03 Arima Madurai Black" panose="00000A00000000000000" pitchFamily="2" charset="0"/>
              <a:cs typeface="#9Slide03 Arima Madurai Black" panose="00000A00000000000000" pitchFamily="2" charset="0"/>
            </a:endParaRPr>
          </a:p>
        </p:txBody>
      </p:sp>
      <p:sp>
        <p:nvSpPr>
          <p:cNvPr id="12" name="Rectangle 11"/>
          <p:cNvSpPr/>
          <p:nvPr/>
        </p:nvSpPr>
        <p:spPr>
          <a:xfrm>
            <a:off x="2473179" y="4010917"/>
            <a:ext cx="7366435" cy="3556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14" name="Rectangle 13"/>
          <p:cNvSpPr/>
          <p:nvPr/>
        </p:nvSpPr>
        <p:spPr>
          <a:xfrm>
            <a:off x="3887287" y="2767218"/>
            <a:ext cx="1497606" cy="1243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cxnSp>
        <p:nvCxnSpPr>
          <p:cNvPr id="22" name="Straight Arrow Connector 21"/>
          <p:cNvCxnSpPr/>
          <p:nvPr/>
        </p:nvCxnSpPr>
        <p:spPr>
          <a:xfrm flipH="1">
            <a:off x="7406448" y="4010547"/>
            <a:ext cx="1170911"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476" y="1308468"/>
            <a:ext cx="6342857" cy="3571429"/>
          </a:xfrm>
          <a:prstGeom prst="rect">
            <a:avLst/>
          </a:prstGeom>
        </p:spPr>
      </p:pic>
      <p:sp>
        <p:nvSpPr>
          <p:cNvPr id="19" name="TextBox 18"/>
          <p:cNvSpPr txBox="1"/>
          <p:nvPr/>
        </p:nvSpPr>
        <p:spPr>
          <a:xfrm>
            <a:off x="2570293" y="5032187"/>
            <a:ext cx="7678837" cy="954107"/>
          </a:xfrm>
          <a:prstGeom prst="rect">
            <a:avLst/>
          </a:prstGeom>
          <a:noFill/>
        </p:spPr>
        <p:txBody>
          <a:bodyPr wrap="square">
            <a:spAutoFit/>
          </a:bodyPr>
          <a:lstStyle/>
          <a:p>
            <a:pPr algn="just"/>
            <a:r>
              <a:rPr lang="en-GB" sz="2800" b="1" i="0" dirty="0" err="1">
                <a:solidFill>
                  <a:srgbClr val="000000"/>
                </a:solidFill>
                <a:effectLst/>
                <a:latin typeface="Times New Roman" panose="02020603050405020304" pitchFamily="18" charset="0"/>
                <a:cs typeface="Times New Roman" panose="02020603050405020304" pitchFamily="18" charset="0"/>
              </a:rPr>
              <a:t>Lực</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cản</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trở</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khi</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tủ</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gỗ</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chuyển</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động</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trên</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mặt</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bàn</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là</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lực</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tiếp</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xúc</a:t>
            </a:r>
            <a:r>
              <a:rPr lang="en-GB" sz="2800" b="1" i="0" dirty="0">
                <a:solidFill>
                  <a:srgbClr val="000000"/>
                </a:solidFill>
                <a:effectLst/>
                <a:latin typeface="Times New Roman" panose="02020603050405020304" pitchFamily="18" charset="0"/>
                <a:cs typeface="Times New Roman" panose="02020603050405020304" pitchFamily="18" charset="0"/>
              </a:rPr>
              <a:t> hay </a:t>
            </a:r>
            <a:r>
              <a:rPr lang="en-GB" sz="2800" b="1" i="0" dirty="0" err="1">
                <a:solidFill>
                  <a:srgbClr val="000000"/>
                </a:solidFill>
                <a:effectLst/>
                <a:latin typeface="Times New Roman" panose="02020603050405020304" pitchFamily="18" charset="0"/>
                <a:cs typeface="Times New Roman" panose="02020603050405020304" pitchFamily="18" charset="0"/>
              </a:rPr>
              <a:t>lực</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không</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tiếp</a:t>
            </a:r>
            <a:r>
              <a:rPr lang="en-GB" sz="2800" b="1" i="0" dirty="0">
                <a:solidFill>
                  <a:srgbClr val="000000"/>
                </a:solidFill>
                <a:effectLst/>
                <a:latin typeface="Times New Roman" panose="02020603050405020304" pitchFamily="18" charset="0"/>
                <a:cs typeface="Times New Roman" panose="02020603050405020304" pitchFamily="18" charset="0"/>
              </a:rPr>
              <a:t> </a:t>
            </a:r>
            <a:r>
              <a:rPr lang="en-GB" sz="2800" b="1" i="0" dirty="0" err="1">
                <a:solidFill>
                  <a:srgbClr val="000000"/>
                </a:solidFill>
                <a:effectLst/>
                <a:latin typeface="Times New Roman" panose="02020603050405020304" pitchFamily="18" charset="0"/>
                <a:cs typeface="Times New Roman" panose="02020603050405020304" pitchFamily="18" charset="0"/>
              </a:rPr>
              <a:t>xúc</a:t>
            </a:r>
            <a:r>
              <a:rPr lang="en-GB" sz="2800" b="1" i="0" dirty="0">
                <a:solidFill>
                  <a:srgbClr val="000000"/>
                </a:solidFill>
                <a:effectLst/>
                <a:latin typeface="Times New Roman" panose="02020603050405020304" pitchFamily="18" charset="0"/>
                <a:cs typeface="Times New Roman" panose="02020603050405020304" pitchFamily="18" charset="0"/>
              </a:rPr>
              <a:t>?</a:t>
            </a:r>
            <a:endParaRPr lang="en-GB" sz="2800" b="1"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0" nodeType="clickEffect">
                                  <p:stCondLst>
                                    <p:cond delay="0"/>
                                  </p:stCondLst>
                                  <p:childTnLst>
                                    <p:animMotion origin="layout" path="M 1.66667E-6 -1.48148E-6 L 0.32331 -0.00092 " pathEditMode="relative" rAng="0" ptsTypes="AA">
                                      <p:cBhvr>
                                        <p:cTn id="11" dur="2000" fill="hold"/>
                                        <p:tgtEl>
                                          <p:spTgt spid="14"/>
                                        </p:tgtEl>
                                        <p:attrNameLst>
                                          <p:attrName>ppt_x</p:attrName>
                                          <p:attrName>ppt_y</p:attrName>
                                        </p:attrNameLst>
                                      </p:cBhvr>
                                      <p:rCtr x="16159" y="-46"/>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925695">
            <a:off x="-717338" y="620534"/>
            <a:ext cx="1954299" cy="1954299"/>
          </a:xfrm>
          <a:prstGeom prst="rect">
            <a:avLst/>
          </a:prstGeom>
        </p:spPr>
      </p:pic>
      <p:sp>
        <p:nvSpPr>
          <p:cNvPr id="10" name="TextBox 10"/>
          <p:cNvSpPr txBox="1"/>
          <p:nvPr/>
        </p:nvSpPr>
        <p:spPr>
          <a:xfrm>
            <a:off x="2509454" y="996367"/>
            <a:ext cx="7173093" cy="674865"/>
          </a:xfrm>
          <a:prstGeom prst="rect">
            <a:avLst/>
          </a:prstGeom>
        </p:spPr>
        <p:txBody>
          <a:bodyPr lIns="0" tIns="0" rIns="0" bIns="0" rtlCol="0" anchor="t">
            <a:spAutoFit/>
          </a:bodyPr>
          <a:lstStyle/>
          <a:p>
            <a:pPr algn="ctr" defTabSz="609600">
              <a:lnSpc>
                <a:spcPts val="5600"/>
              </a:lnSpc>
              <a:spcBef>
                <a:spcPct val="0"/>
              </a:spcBef>
            </a:pPr>
            <a:r>
              <a:rPr lang="en-US" sz="4665" dirty="0" err="1">
                <a:solidFill>
                  <a:srgbClr val="272626"/>
                </a:solidFill>
                <a:latin typeface="Sriracha"/>
              </a:rPr>
              <a:t>Lực</a:t>
            </a:r>
            <a:r>
              <a:rPr lang="en-US" sz="4665" dirty="0">
                <a:solidFill>
                  <a:srgbClr val="272626"/>
                </a:solidFill>
                <a:latin typeface="Sriracha"/>
              </a:rPr>
              <a:t> ma </a:t>
            </a:r>
            <a:r>
              <a:rPr lang="en-US" sz="4665" dirty="0" err="1">
                <a:solidFill>
                  <a:srgbClr val="272626"/>
                </a:solidFill>
                <a:latin typeface="Sriracha"/>
              </a:rPr>
              <a:t>sát</a:t>
            </a:r>
            <a:r>
              <a:rPr lang="en-US" sz="4665" dirty="0">
                <a:solidFill>
                  <a:srgbClr val="272626"/>
                </a:solidFill>
                <a:latin typeface="Sriracha"/>
              </a:rPr>
              <a:t> </a:t>
            </a:r>
            <a:r>
              <a:rPr lang="en-US" sz="4665" dirty="0" err="1">
                <a:solidFill>
                  <a:srgbClr val="272626"/>
                </a:solidFill>
                <a:latin typeface="Sriracha"/>
              </a:rPr>
              <a:t>là</a:t>
            </a:r>
            <a:r>
              <a:rPr lang="en-US" sz="4665" dirty="0">
                <a:solidFill>
                  <a:srgbClr val="272626"/>
                </a:solidFill>
                <a:latin typeface="Sriracha"/>
              </a:rPr>
              <a:t> </a:t>
            </a:r>
            <a:r>
              <a:rPr lang="en-US" sz="4665" dirty="0" err="1">
                <a:solidFill>
                  <a:srgbClr val="272626"/>
                </a:solidFill>
                <a:latin typeface="Sriracha"/>
              </a:rPr>
              <a:t>gì</a:t>
            </a:r>
            <a:r>
              <a:rPr lang="en-US" sz="4665" dirty="0">
                <a:solidFill>
                  <a:srgbClr val="272626"/>
                </a:solidFill>
                <a:latin typeface="Sriracha"/>
              </a:rPr>
              <a:t>? </a:t>
            </a:r>
            <a:endParaRPr lang="en-US" sz="4665" dirty="0">
              <a:solidFill>
                <a:srgbClr val="272626"/>
              </a:solidFill>
              <a:latin typeface="Sriracha"/>
            </a:endParaRPr>
          </a:p>
        </p:txBody>
      </p:sp>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87215">
            <a:off x="10943244" y="2105775"/>
            <a:ext cx="528706" cy="2443600"/>
          </a:xfrm>
          <a:prstGeom prst="rect">
            <a:avLst/>
          </a:prstGeom>
        </p:spPr>
      </p:pic>
      <p:grpSp>
        <p:nvGrpSpPr>
          <p:cNvPr id="13" name="Group 20"/>
          <p:cNvGrpSpPr/>
          <p:nvPr/>
        </p:nvGrpSpPr>
        <p:grpSpPr>
          <a:xfrm>
            <a:off x="2467731" y="3546624"/>
            <a:ext cx="7256539" cy="2114457"/>
            <a:chOff x="0" y="0"/>
            <a:chExt cx="3907097" cy="1138475"/>
          </a:xfrm>
        </p:grpSpPr>
        <p:sp>
          <p:nvSpPr>
            <p:cNvPr id="15"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sp>
        <p:nvSpPr>
          <p:cNvPr id="17" name="Rectangle: Rounded Corners 16"/>
          <p:cNvSpPr/>
          <p:nvPr/>
        </p:nvSpPr>
        <p:spPr>
          <a:xfrm>
            <a:off x="1899138" y="4739609"/>
            <a:ext cx="8574463" cy="170408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Ghi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nhớ</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ma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tiếp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xúc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xuất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tiếp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xúc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giữa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chuyển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473179" y="4010917"/>
            <a:ext cx="7366435" cy="3556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14" name="Rectangle 13"/>
          <p:cNvSpPr/>
          <p:nvPr/>
        </p:nvSpPr>
        <p:spPr>
          <a:xfrm>
            <a:off x="3887287" y="2767218"/>
            <a:ext cx="1497606" cy="1243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cxnSp>
        <p:nvCxnSpPr>
          <p:cNvPr id="22" name="Straight Arrow Connector 21"/>
          <p:cNvCxnSpPr/>
          <p:nvPr/>
        </p:nvCxnSpPr>
        <p:spPr>
          <a:xfrm flipH="1">
            <a:off x="7406448" y="4010547"/>
            <a:ext cx="1170911"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476" y="1308468"/>
            <a:ext cx="6342857" cy="3571429"/>
          </a:xfrm>
          <a:prstGeom prst="rect">
            <a:avLst/>
          </a:prstGeom>
        </p:spPr>
      </p:pic>
      <p:sp>
        <p:nvSpPr>
          <p:cNvPr id="16" name="TextBox 15"/>
          <p:cNvSpPr txBox="1"/>
          <p:nvPr/>
        </p:nvSpPr>
        <p:spPr>
          <a:xfrm>
            <a:off x="7647358" y="4046584"/>
            <a:ext cx="1219236"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F </a:t>
            </a:r>
            <a:r>
              <a:rPr lang="en-US" sz="2000" b="1" dirty="0" err="1">
                <a:solidFill>
                  <a:schemeClr val="bg1"/>
                </a:solidFill>
                <a:latin typeface="Times New Roman" panose="02020603050405020304" pitchFamily="18" charset="0"/>
                <a:cs typeface="Times New Roman" panose="02020603050405020304" pitchFamily="18" charset="0"/>
              </a:rPr>
              <a:t>ms</a:t>
            </a:r>
            <a:endParaRPr lang="en-GB" sz="2000" b="1"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376539" y="5099342"/>
            <a:ext cx="6229978" cy="1077218"/>
          </a:xfrm>
          <a:prstGeom prst="rect">
            <a:avLst/>
          </a:prstGeom>
          <a:noFill/>
        </p:spPr>
        <p:txBody>
          <a:bodyPr wrap="square" rtlCol="0">
            <a:spAutoFit/>
          </a:bodyPr>
          <a:lstStyle/>
          <a:p>
            <a:pPr algn="ctr"/>
            <a:r>
              <a:rPr lang="en-US" sz="3200" b="1" dirty="0" err="1">
                <a:solidFill>
                  <a:schemeClr val="accent1">
                    <a:lumMod val="75000"/>
                  </a:schemeClr>
                </a:solidFill>
                <a:latin typeface="Times New Roman" panose="02020603050405020304" pitchFamily="18" charset="0"/>
                <a:cs typeface="Times New Roman" panose="02020603050405020304" pitchFamily="18" charset="0"/>
              </a:rPr>
              <a:t>Nhận</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xét</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về</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điểm</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đặt</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phương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chiều</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lực</a:t>
            </a:r>
            <a:r>
              <a:rPr lang="en-US" sz="3200" b="1" dirty="0">
                <a:solidFill>
                  <a:schemeClr val="accent1">
                    <a:lumMod val="75000"/>
                  </a:schemeClr>
                </a:solidFill>
                <a:latin typeface="Times New Roman" panose="02020603050405020304" pitchFamily="18" charset="0"/>
                <a:cs typeface="Times New Roman" panose="02020603050405020304" pitchFamily="18" charset="0"/>
              </a:rPr>
              <a:t> ma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sát</a:t>
            </a:r>
            <a:r>
              <a:rPr lang="en-US" sz="3200" b="1" dirty="0">
                <a:solidFill>
                  <a:schemeClr val="accent1">
                    <a:lumMod val="75000"/>
                  </a:schemeClr>
                </a:solidFill>
                <a:latin typeface="Times New Roman" panose="02020603050405020304" pitchFamily="18" charset="0"/>
                <a:cs typeface="Times New Roman" panose="02020603050405020304" pitchFamily="18" charset="0"/>
              </a:rPr>
              <a:t>?</a:t>
            </a:r>
            <a:endParaRPr lang="en-GB" sz="3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0" nodeType="clickEffect">
                                  <p:stCondLst>
                                    <p:cond delay="0"/>
                                  </p:stCondLst>
                                  <p:childTnLst>
                                    <p:animMotion origin="layout" path="M 1.66667E-6 -1.48148E-6 L 0.32331 -0.00092 " pathEditMode="relative" rAng="0" ptsTypes="AA">
                                      <p:cBhvr>
                                        <p:cTn id="11" dur="2000" fill="hold"/>
                                        <p:tgtEl>
                                          <p:spTgt spid="14"/>
                                        </p:tgtEl>
                                        <p:attrNameLst>
                                          <p:attrName>ppt_x</p:attrName>
                                          <p:attrName>ppt_y</p:attrName>
                                        </p:attrNameLst>
                                      </p:cBhvr>
                                      <p:rCtr x="16159" y="-46"/>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7" grpId="1" animBg="1"/>
      <p:bldP spid="14" grpId="0" animBg="1"/>
      <p:bldP spid="16" grpId="0"/>
      <p:bldP spid="18" grpId="0"/>
    </p:bldLst>
  </p:timing>
</p:sld>
</file>

<file path=ppt/tags/tag1.xml><?xml version="1.0" encoding="utf-8"?>
<p:tagLst xmlns:p="http://schemas.openxmlformats.org/presentationml/2006/main">
  <p:tag name="INKNOELEADERBOARD" val="-4957744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NI-Times"/>
        <a:ea typeface=""/>
        <a:cs typeface=""/>
      </a:majorFont>
      <a:minorFont>
        <a:latin typeface="VNI-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NI-Times"/>
        <a:ea typeface=""/>
        <a:cs typeface=""/>
      </a:majorFont>
      <a:minorFont>
        <a:latin typeface="VNI-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lipstream">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9647</Words>
  <Application>WPS Slides</Application>
  <PresentationFormat>Custom</PresentationFormat>
  <Paragraphs>261</Paragraphs>
  <Slides>65</Slides>
  <Notes>23</Notes>
  <HiddenSlides>0</HiddenSlides>
  <MMClips>0</MMClips>
  <ScaleCrop>false</ScaleCrop>
  <HeadingPairs>
    <vt:vector size="6" baseType="variant">
      <vt:variant>
        <vt:lpstr>已用的字体</vt:lpstr>
      </vt:variant>
      <vt:variant>
        <vt:i4>25</vt:i4>
      </vt:variant>
      <vt:variant>
        <vt:lpstr>主题</vt:lpstr>
      </vt:variant>
      <vt:variant>
        <vt:i4>8</vt:i4>
      </vt:variant>
      <vt:variant>
        <vt:lpstr>幻灯片标题</vt:lpstr>
      </vt:variant>
      <vt:variant>
        <vt:i4>65</vt:i4>
      </vt:variant>
    </vt:vector>
  </HeadingPairs>
  <TitlesOfParts>
    <vt:vector size="98" baseType="lpstr">
      <vt:lpstr>Arial</vt:lpstr>
      <vt:lpstr>SimSun</vt:lpstr>
      <vt:lpstr>Wingdings</vt:lpstr>
      <vt:lpstr>VNI-Times</vt:lpstr>
      <vt:lpstr>Segoe Print</vt:lpstr>
      <vt:lpstr>Garamond</vt:lpstr>
      <vt:lpstr>Trebuchet MS</vt:lpstr>
      <vt:lpstr>Times New Roman</vt:lpstr>
      <vt:lpstr>Tahoma</vt:lpstr>
      <vt:lpstr>Georgia</vt:lpstr>
      <vt:lpstr>Trebuchet MS</vt:lpstr>
      <vt:lpstr>#9Slide03 Arima Madurai Bold</vt:lpstr>
      <vt:lpstr>Sriracha</vt:lpstr>
      <vt:lpstr>#9Slide03 Arima Madurai Black</vt:lpstr>
      <vt:lpstr>Calibri</vt:lpstr>
      <vt:lpstr>Microsoft YaHei</vt:lpstr>
      <vt:lpstr>Arial Unicode MS</vt:lpstr>
      <vt:lpstr>Times New Roman</vt:lpstr>
      <vt:lpstr>#9Slide05 Filmotype Honey</vt:lpstr>
      <vt:lpstr>Wide Latin</vt:lpstr>
      <vt:lpstr>等线</vt:lpstr>
      <vt:lpstr>等线</vt:lpstr>
      <vt:lpstr>#9Slide03 Arima Madurai</vt:lpstr>
      <vt:lpstr>字魂70号-灵悦黑体</vt:lpstr>
      <vt:lpstr>VNI-Times</vt:lpstr>
      <vt:lpstr>Office Theme</vt:lpstr>
      <vt:lpstr>1_Default Design</vt:lpstr>
      <vt:lpstr>Edge</vt:lpstr>
      <vt:lpstr>1_Office Theme</vt:lpstr>
      <vt:lpstr>Default Design</vt:lpstr>
      <vt:lpstr>2_Office Theme</vt:lpstr>
      <vt:lpstr>Office 主题​​</vt:lpstr>
      <vt:lpstr>Slipstream</vt:lpstr>
      <vt:lpstr>Tại sao mặt dưới của đế giày lại gồ ghề?</vt:lpstr>
      <vt:lpstr>Sự khác nhau giữa trục bánh xe bò ngày xưa và trục bánh xe đạp, trục bánh xe ôtô ngày nay?</vt:lpstr>
      <vt:lpstr>Trục bánh xe bò</vt:lpstr>
      <vt:lpstr>Mất hàng chục thế kỉ để tạo ra sự khác biệt giữa hai loại trục bánh xe. Sự phát minh ra ổ bi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Ai nhanh hơn: Chia lớp thành 4 đội, mỗi đội hãy lấy ví dụ cho mỗi loại lực ma sát ghi vào bảng nhóm trong vòng 2 phút, đội nào ghi được nhiều đáp án chính xác nhất đội đó dành chiến thắng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Tại sao mặt dưới của đế giày lại gồ ghề?</dc:title>
  <dc:creator>thuy</dc:creator>
  <cp:lastModifiedBy>HOA HOÀNG</cp:lastModifiedBy>
  <cp:revision>59</cp:revision>
  <dcterms:created xsi:type="dcterms:W3CDTF">2022-03-14T13:38:00Z</dcterms:created>
  <dcterms:modified xsi:type="dcterms:W3CDTF">2025-05-10T16:08:07Z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B01A2C5ECF064D7D8E6DEDDAE9D4DF41_13</vt:lpwstr>
  </property>
  <property fmtid="{D5CDD505-2E9C-101B-9397-08002B2CF9AE}" pid="3" name="KSOProductBuildVer">
    <vt:lpwstr>1033-12.2.0.20795</vt:lpwstr>
  </property>
</Properties>
</file>