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02.svg" ContentType="image/svg+xml"/>
  <Override PartName="/ppt/media/image106.svg" ContentType="image/svg+xml"/>
  <Override PartName="/ppt/media/image108.svg" ContentType="image/svg+xml"/>
  <Override PartName="/ppt/media/image110.svg" ContentType="image/svg+xml"/>
  <Override PartName="/ppt/media/image113.svg" ContentType="image/svg+xml"/>
  <Override PartName="/ppt/media/image12.svg" ContentType="image/svg+xml"/>
  <Override PartName="/ppt/media/image120.svg" ContentType="image/svg+xml"/>
  <Override PartName="/ppt/media/image122.svg" ContentType="image/svg+xml"/>
  <Override PartName="/ppt/media/image124.svg" ContentType="image/svg+xml"/>
  <Override PartName="/ppt/media/image126.svg" ContentType="image/svg+xml"/>
  <Override PartName="/ppt/media/image128.svg" ContentType="image/svg+xml"/>
  <Override PartName="/ppt/media/image132.svg" ContentType="image/svg+xml"/>
  <Override PartName="/ppt/media/image135.svg" ContentType="image/svg+xml"/>
  <Override PartName="/ppt/media/image137.svg" ContentType="image/svg+xml"/>
  <Override PartName="/ppt/media/image139.svg" ContentType="image/svg+xml"/>
  <Override PartName="/ppt/media/image14.svg" ContentType="image/svg+xml"/>
  <Override PartName="/ppt/media/image141.svg" ContentType="image/svg+xml"/>
  <Override PartName="/ppt/media/image14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5.svg" ContentType="image/svg+xml"/>
  <Override PartName="/ppt/media/image57.svg" ContentType="image/svg+xml"/>
  <Override PartName="/ppt/media/image6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79.svg" ContentType="image/svg+xml"/>
  <Override PartName="/ppt/media/image8.svg" ContentType="image/svg+xml"/>
  <Override PartName="/ppt/media/image81.svg" ContentType="image/svg+xml"/>
  <Override PartName="/ppt/media/image83.svg" ContentType="image/svg+xml"/>
  <Override PartName="/ppt/media/image95.svg" ContentType="image/svg+xml"/>
  <Override PartName="/ppt/media/image9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87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18288000" cy="10287000"/>
  <p:notesSz cx="6858000" cy="9144000"/>
  <p:embeddedFontLst>
    <p:embeddedFont>
      <p:font typeface="Roboto" panose="02000000000000000000" pitchFamily="2" charset="0"/>
      <p:regular r:id="rId32"/>
      <p:bold r:id="rId33"/>
    </p:embeddedFont>
    <p:embeddedFont>
      <p:font typeface="Bungee Shade"/>
      <p:regular r:id="rId34"/>
    </p:embeddedFont>
    <p:embeddedFont>
      <p:font typeface="Calibri Light" panose="020F0302020204030204" charset="0"/>
      <p:regular r:id="rId35"/>
      <p:italic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  <p:embeddedFont>
      <p:font typeface="Muli Bold" panose="00000800000000000000"/>
      <p:bold r:id="rId41"/>
    </p:embeddedFont>
    <p:embeddedFont>
      <p:font typeface="DejaVu Serif Bold" panose="02060803050605020204"/>
      <p:bold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15" Type="http://schemas.openxmlformats.org/officeDocument/2006/relationships/image" Target="../media/image15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75.svg"/><Relationship Id="rId3" Type="http://schemas.openxmlformats.org/officeDocument/2006/relationships/image" Target="../media/image7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svg"/><Relationship Id="rId8" Type="http://schemas.openxmlformats.org/officeDocument/2006/relationships/image" Target="../media/image89.png"/><Relationship Id="rId7" Type="http://schemas.openxmlformats.org/officeDocument/2006/relationships/image" Target="../media/image84.png"/><Relationship Id="rId6" Type="http://schemas.openxmlformats.org/officeDocument/2006/relationships/image" Target="../media/image83.svg"/><Relationship Id="rId5" Type="http://schemas.openxmlformats.org/officeDocument/2006/relationships/image" Target="../media/image88.png"/><Relationship Id="rId4" Type="http://schemas.openxmlformats.org/officeDocument/2006/relationships/image" Target="../media/image81.svg"/><Relationship Id="rId3" Type="http://schemas.openxmlformats.org/officeDocument/2006/relationships/image" Target="../media/image87.png"/><Relationship Id="rId2" Type="http://schemas.openxmlformats.org/officeDocument/2006/relationships/image" Target="../media/image79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7.svg"/><Relationship Id="rId7" Type="http://schemas.openxmlformats.org/officeDocument/2006/relationships/image" Target="../media/image93.png"/><Relationship Id="rId6" Type="http://schemas.openxmlformats.org/officeDocument/2006/relationships/image" Target="../media/image75.svg"/><Relationship Id="rId5" Type="http://schemas.openxmlformats.org/officeDocument/2006/relationships/image" Target="../media/image92.png"/><Relationship Id="rId4" Type="http://schemas.openxmlformats.org/officeDocument/2006/relationships/image" Target="../media/image43.svg"/><Relationship Id="rId3" Type="http://schemas.openxmlformats.org/officeDocument/2006/relationships/image" Target="../media/image91.png"/><Relationship Id="rId2" Type="http://schemas.openxmlformats.org/officeDocument/2006/relationships/image" Target="../media/image39.svg"/><Relationship Id="rId1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svg"/><Relationship Id="rId8" Type="http://schemas.openxmlformats.org/officeDocument/2006/relationships/image" Target="../media/image89.png"/><Relationship Id="rId7" Type="http://schemas.openxmlformats.org/officeDocument/2006/relationships/image" Target="../media/image84.png"/><Relationship Id="rId6" Type="http://schemas.openxmlformats.org/officeDocument/2006/relationships/image" Target="../media/image83.svg"/><Relationship Id="rId5" Type="http://schemas.openxmlformats.org/officeDocument/2006/relationships/image" Target="../media/image88.png"/><Relationship Id="rId4" Type="http://schemas.openxmlformats.org/officeDocument/2006/relationships/image" Target="../media/image81.svg"/><Relationship Id="rId3" Type="http://schemas.openxmlformats.org/officeDocument/2006/relationships/image" Target="../media/image87.png"/><Relationship Id="rId2" Type="http://schemas.openxmlformats.org/officeDocument/2006/relationships/image" Target="../media/image79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svg"/><Relationship Id="rId8" Type="http://schemas.openxmlformats.org/officeDocument/2006/relationships/image" Target="../media/image101.png"/><Relationship Id="rId7" Type="http://schemas.openxmlformats.org/officeDocument/2006/relationships/image" Target="../media/image100.png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svg"/><Relationship Id="rId3" Type="http://schemas.openxmlformats.org/officeDocument/2006/relationships/image" Target="../media/image96.png"/><Relationship Id="rId2" Type="http://schemas.openxmlformats.org/officeDocument/2006/relationships/image" Target="../media/image95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3.GIF"/><Relationship Id="rId1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8" Type="http://schemas.openxmlformats.org/officeDocument/2006/relationships/image" Target="../media/image110.svg"/><Relationship Id="rId7" Type="http://schemas.openxmlformats.org/officeDocument/2006/relationships/image" Target="../media/image109.png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Relationship Id="rId3" Type="http://schemas.openxmlformats.org/officeDocument/2006/relationships/image" Target="../media/image105.png"/><Relationship Id="rId2" Type="http://schemas.openxmlformats.org/officeDocument/2006/relationships/image" Target="../media/image2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13.svg"/><Relationship Id="rId12" Type="http://schemas.openxmlformats.org/officeDocument/2006/relationships/image" Target="../media/image112.png"/><Relationship Id="rId11" Type="http://schemas.openxmlformats.org/officeDocument/2006/relationships/image" Target="../media/image111.GIF"/><Relationship Id="rId10" Type="http://schemas.openxmlformats.org/officeDocument/2006/relationships/image" Target="../media/image61.svg"/><Relationship Id="rId1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8.png"/><Relationship Id="rId8" Type="http://schemas.openxmlformats.org/officeDocument/2006/relationships/image" Target="../media/image50.svg"/><Relationship Id="rId7" Type="http://schemas.openxmlformats.org/officeDocument/2006/relationships/image" Target="../media/image117.png"/><Relationship Id="rId6" Type="http://schemas.openxmlformats.org/officeDocument/2006/relationships/image" Target="../media/image48.svg"/><Relationship Id="rId5" Type="http://schemas.openxmlformats.org/officeDocument/2006/relationships/image" Target="../media/image116.png"/><Relationship Id="rId4" Type="http://schemas.openxmlformats.org/officeDocument/2006/relationships/image" Target="../media/image35.svg"/><Relationship Id="rId3" Type="http://schemas.openxmlformats.org/officeDocument/2006/relationships/image" Target="../media/image115.png"/><Relationship Id="rId2" Type="http://schemas.openxmlformats.org/officeDocument/2006/relationships/image" Target="../media/image46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3.png"/><Relationship Id="rId10" Type="http://schemas.openxmlformats.org/officeDocument/2006/relationships/image" Target="../media/image52.svg"/><Relationship Id="rId1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6.svg"/><Relationship Id="rId7" Type="http://schemas.openxmlformats.org/officeDocument/2006/relationships/image" Target="../media/image125.png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svg"/><Relationship Id="rId3" Type="http://schemas.openxmlformats.org/officeDocument/2006/relationships/image" Target="../media/image121.png"/><Relationship Id="rId2" Type="http://schemas.openxmlformats.org/officeDocument/2006/relationships/image" Target="../media/image120.svg"/><Relationship Id="rId1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3.png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3" Type="http://schemas.openxmlformats.org/officeDocument/2006/relationships/image" Target="../media/image129.png"/><Relationship Id="rId2" Type="http://schemas.openxmlformats.org/officeDocument/2006/relationships/image" Target="../media/image128.svg"/><Relationship Id="rId1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1.svg"/><Relationship Id="rId7" Type="http://schemas.openxmlformats.org/officeDocument/2006/relationships/image" Target="../media/image140.png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37.svg"/><Relationship Id="rId3" Type="http://schemas.openxmlformats.org/officeDocument/2006/relationships/image" Target="../media/image136.png"/><Relationship Id="rId2" Type="http://schemas.openxmlformats.org/officeDocument/2006/relationships/image" Target="../media/image135.svg"/><Relationship Id="rId1" Type="http://schemas.openxmlformats.org/officeDocument/2006/relationships/image" Target="../media/image1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24.svg"/><Relationship Id="rId7" Type="http://schemas.openxmlformats.org/officeDocument/2006/relationships/image" Target="../media/image23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6.svg"/><Relationship Id="rId11" Type="http://schemas.openxmlformats.org/officeDocument/2006/relationships/image" Target="../media/image25.png"/><Relationship Id="rId10" Type="http://schemas.openxmlformats.org/officeDocument/2006/relationships/image" Target="../media/image10.svg"/><Relationship Id="rId1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2.GIF"/><Relationship Id="rId8" Type="http://schemas.openxmlformats.org/officeDocument/2006/relationships/image" Target="../media/image110.svg"/><Relationship Id="rId7" Type="http://schemas.openxmlformats.org/officeDocument/2006/relationships/image" Target="../media/image109.png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Relationship Id="rId3" Type="http://schemas.openxmlformats.org/officeDocument/2006/relationships/image" Target="../media/image105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1.svg"/><Relationship Id="rId7" Type="http://schemas.openxmlformats.org/officeDocument/2006/relationships/image" Target="../media/image140.png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37.svg"/><Relationship Id="rId3" Type="http://schemas.openxmlformats.org/officeDocument/2006/relationships/image" Target="../media/image136.png"/><Relationship Id="rId2" Type="http://schemas.openxmlformats.org/officeDocument/2006/relationships/image" Target="../media/image135.svg"/><Relationship Id="rId1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2.GIF"/><Relationship Id="rId8" Type="http://schemas.openxmlformats.org/officeDocument/2006/relationships/image" Target="../media/image110.svg"/><Relationship Id="rId7" Type="http://schemas.openxmlformats.org/officeDocument/2006/relationships/image" Target="../media/image109.png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Relationship Id="rId3" Type="http://schemas.openxmlformats.org/officeDocument/2006/relationships/image" Target="../media/image105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1.svg"/><Relationship Id="rId7" Type="http://schemas.openxmlformats.org/officeDocument/2006/relationships/image" Target="../media/image140.png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37.svg"/><Relationship Id="rId3" Type="http://schemas.openxmlformats.org/officeDocument/2006/relationships/image" Target="../media/image136.png"/><Relationship Id="rId2" Type="http://schemas.openxmlformats.org/officeDocument/2006/relationships/image" Target="../media/image135.svg"/><Relationship Id="rId1" Type="http://schemas.openxmlformats.org/officeDocument/2006/relationships/image" Target="../media/image13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2.GIF"/><Relationship Id="rId8" Type="http://schemas.openxmlformats.org/officeDocument/2006/relationships/image" Target="../media/image110.svg"/><Relationship Id="rId7" Type="http://schemas.openxmlformats.org/officeDocument/2006/relationships/image" Target="../media/image109.png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svg"/><Relationship Id="rId3" Type="http://schemas.openxmlformats.org/officeDocument/2006/relationships/image" Target="../media/image105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5.png"/><Relationship Id="rId2" Type="http://schemas.openxmlformats.org/officeDocument/2006/relationships/image" Target="../media/image144.svg"/><Relationship Id="rId1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3.sv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svg"/><Relationship Id="rId7" Type="http://schemas.openxmlformats.org/officeDocument/2006/relationships/image" Target="../media/image40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44.png"/><Relationship Id="rId10" Type="http://schemas.openxmlformats.org/officeDocument/2006/relationships/image" Target="../media/image43.svg"/><Relationship Id="rId1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svg"/><Relationship Id="rId7" Type="http://schemas.openxmlformats.org/officeDocument/2006/relationships/image" Target="../media/image49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5.svg"/><Relationship Id="rId3" Type="http://schemas.openxmlformats.org/officeDocument/2006/relationships/image" Target="../media/image34.png"/><Relationship Id="rId2" Type="http://schemas.openxmlformats.org/officeDocument/2006/relationships/image" Target="../media/image46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3.png"/><Relationship Id="rId10" Type="http://schemas.openxmlformats.org/officeDocument/2006/relationships/image" Target="../media/image52.svg"/><Relationship Id="rId1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svg"/><Relationship Id="rId7" Type="http://schemas.openxmlformats.org/officeDocument/2006/relationships/image" Target="../media/image60.png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3.svg"/><Relationship Id="rId1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svg"/><Relationship Id="rId7" Type="http://schemas.openxmlformats.org/officeDocument/2006/relationships/image" Target="../media/image70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52.svg"/><Relationship Id="rId13" Type="http://schemas.openxmlformats.org/officeDocument/2006/relationships/image" Target="../media/image51.png"/><Relationship Id="rId12" Type="http://schemas.openxmlformats.org/officeDocument/2006/relationships/image" Target="../media/image61.svg"/><Relationship Id="rId11" Type="http://schemas.openxmlformats.org/officeDocument/2006/relationships/image" Target="../media/image60.png"/><Relationship Id="rId10" Type="http://schemas.openxmlformats.org/officeDocument/2006/relationships/image" Target="../media/image73.svg"/><Relationship Id="rId1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7.svg"/><Relationship Id="rId7" Type="http://schemas.openxmlformats.org/officeDocument/2006/relationships/image" Target="../media/image76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43.svg"/><Relationship Id="rId3" Type="http://schemas.openxmlformats.org/officeDocument/2006/relationships/image" Target="../media/image42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svg"/><Relationship Id="rId8" Type="http://schemas.openxmlformats.org/officeDocument/2006/relationships/image" Target="../media/image60.png"/><Relationship Id="rId7" Type="http://schemas.openxmlformats.org/officeDocument/2006/relationships/image" Target="../media/image84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43933" y="2337185"/>
            <a:ext cx="5477868" cy="5805063"/>
          </a:xfrm>
          <a:custGeom>
            <a:avLst/>
            <a:gdLst/>
            <a:ahLst/>
            <a:cxnLst/>
            <a:rect l="l" t="t" r="r" b="b"/>
            <a:pathLst>
              <a:path w="5477868" h="5805063">
                <a:moveTo>
                  <a:pt x="0" y="0"/>
                </a:moveTo>
                <a:lnTo>
                  <a:pt x="5477868" y="0"/>
                </a:lnTo>
                <a:lnTo>
                  <a:pt x="5477868" y="5805063"/>
                </a:lnTo>
                <a:lnTo>
                  <a:pt x="0" y="580506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833801" y="2337185"/>
            <a:ext cx="5477868" cy="5805063"/>
          </a:xfrm>
          <a:custGeom>
            <a:avLst/>
            <a:gdLst/>
            <a:ahLst/>
            <a:cxnLst/>
            <a:rect l="l" t="t" r="r" b="b"/>
            <a:pathLst>
              <a:path w="5477868" h="5805063">
                <a:moveTo>
                  <a:pt x="0" y="0"/>
                </a:moveTo>
                <a:lnTo>
                  <a:pt x="5477868" y="0"/>
                </a:lnTo>
                <a:lnTo>
                  <a:pt x="5477868" y="5805063"/>
                </a:lnTo>
                <a:lnTo>
                  <a:pt x="0" y="580506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40164" y="6595542"/>
            <a:ext cx="21026456" cy="5237499"/>
          </a:xfrm>
          <a:custGeom>
            <a:avLst/>
            <a:gdLst/>
            <a:ahLst/>
            <a:cxnLst/>
            <a:rect l="l" t="t" r="r" b="b"/>
            <a:pathLst>
              <a:path w="21026456" h="5237499">
                <a:moveTo>
                  <a:pt x="0" y="0"/>
                </a:moveTo>
                <a:lnTo>
                  <a:pt x="21026456" y="0"/>
                </a:lnTo>
                <a:lnTo>
                  <a:pt x="21026456" y="5237499"/>
                </a:lnTo>
                <a:lnTo>
                  <a:pt x="0" y="523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97729" y="428526"/>
            <a:ext cx="2380542" cy="1545188"/>
          </a:xfrm>
          <a:custGeom>
            <a:avLst/>
            <a:gdLst/>
            <a:ahLst/>
            <a:cxnLst/>
            <a:rect l="l" t="t" r="r" b="b"/>
            <a:pathLst>
              <a:path w="2380542" h="1545188">
                <a:moveTo>
                  <a:pt x="0" y="0"/>
                </a:moveTo>
                <a:lnTo>
                  <a:pt x="2380542" y="0"/>
                </a:lnTo>
                <a:lnTo>
                  <a:pt x="2380542" y="1545188"/>
                </a:lnTo>
                <a:lnTo>
                  <a:pt x="0" y="1545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80020" y="6595542"/>
            <a:ext cx="13527961" cy="3090741"/>
            <a:chOff x="0" y="0"/>
            <a:chExt cx="18037281" cy="4120988"/>
          </a:xfrm>
        </p:grpSpPr>
        <p:sp>
          <p:nvSpPr>
            <p:cNvPr id="7" name="Freeform 7"/>
            <p:cNvSpPr/>
            <p:nvPr/>
          </p:nvSpPr>
          <p:spPr>
            <a:xfrm>
              <a:off x="0" y="718274"/>
              <a:ext cx="3197173" cy="2267086"/>
            </a:xfrm>
            <a:custGeom>
              <a:avLst/>
              <a:gdLst/>
              <a:ahLst/>
              <a:cxnLst/>
              <a:rect l="l" t="t" r="r" b="b"/>
              <a:pathLst>
                <a:path w="3197173" h="2267086">
                  <a:moveTo>
                    <a:pt x="0" y="0"/>
                  </a:moveTo>
                  <a:lnTo>
                    <a:pt x="3197173" y="0"/>
                  </a:lnTo>
                  <a:lnTo>
                    <a:pt x="3197173" y="2267086"/>
                  </a:lnTo>
                  <a:lnTo>
                    <a:pt x="0" y="2267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3917286" y="481260"/>
              <a:ext cx="1616186" cy="2141934"/>
            </a:xfrm>
            <a:custGeom>
              <a:avLst/>
              <a:gdLst/>
              <a:ahLst/>
              <a:cxnLst/>
              <a:rect l="l" t="t" r="r" b="b"/>
              <a:pathLst>
                <a:path w="1616186" h="2141934">
                  <a:moveTo>
                    <a:pt x="0" y="0"/>
                  </a:moveTo>
                  <a:lnTo>
                    <a:pt x="1616186" y="0"/>
                  </a:lnTo>
                  <a:lnTo>
                    <a:pt x="1616186" y="2141933"/>
                  </a:lnTo>
                  <a:lnTo>
                    <a:pt x="0" y="2141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141124" y="1040673"/>
              <a:ext cx="2331662" cy="2941317"/>
            </a:xfrm>
            <a:custGeom>
              <a:avLst/>
              <a:gdLst/>
              <a:ahLst/>
              <a:cxnLst/>
              <a:rect l="l" t="t" r="r" b="b"/>
              <a:pathLst>
                <a:path w="2331662" h="2941317">
                  <a:moveTo>
                    <a:pt x="0" y="0"/>
                  </a:moveTo>
                  <a:lnTo>
                    <a:pt x="2331662" y="0"/>
                  </a:lnTo>
                  <a:lnTo>
                    <a:pt x="2331662" y="2941317"/>
                  </a:lnTo>
                  <a:lnTo>
                    <a:pt x="0" y="2941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637344" y="0"/>
              <a:ext cx="7064820" cy="3981990"/>
            </a:xfrm>
            <a:custGeom>
              <a:avLst/>
              <a:gdLst/>
              <a:ahLst/>
              <a:cxnLst/>
              <a:rect l="l" t="t" r="r" b="b"/>
              <a:pathLst>
                <a:path w="7064820" h="3981990">
                  <a:moveTo>
                    <a:pt x="0" y="0"/>
                  </a:moveTo>
                  <a:lnTo>
                    <a:pt x="7064821" y="0"/>
                  </a:lnTo>
                  <a:lnTo>
                    <a:pt x="7064821" y="3981990"/>
                  </a:lnTo>
                  <a:lnTo>
                    <a:pt x="0" y="3981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5740943" y="481260"/>
              <a:ext cx="2296338" cy="3639729"/>
            </a:xfrm>
            <a:custGeom>
              <a:avLst/>
              <a:gdLst/>
              <a:ahLst/>
              <a:cxnLst/>
              <a:rect l="l" t="t" r="r" b="b"/>
              <a:pathLst>
                <a:path w="2296338" h="3639729">
                  <a:moveTo>
                    <a:pt x="0" y="0"/>
                  </a:moveTo>
                  <a:lnTo>
                    <a:pt x="2296338" y="0"/>
                  </a:lnTo>
                  <a:lnTo>
                    <a:pt x="2296338" y="3639728"/>
                  </a:lnTo>
                  <a:lnTo>
                    <a:pt x="0" y="3639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2035340" y="469306"/>
            <a:ext cx="7108660" cy="1867879"/>
            <a:chOff x="0" y="0"/>
            <a:chExt cx="1546652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46652" cy="406400"/>
            </a:xfrm>
            <a:custGeom>
              <a:avLst/>
              <a:gdLst/>
              <a:ahLst/>
              <a:cxnLst/>
              <a:rect l="l" t="t" r="r" b="b"/>
              <a:pathLst>
                <a:path w="1546652" h="406400">
                  <a:moveTo>
                    <a:pt x="1343452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1343452" y="406400"/>
                  </a:lnTo>
                  <a:lnTo>
                    <a:pt x="1546652" y="203200"/>
                  </a:lnTo>
                  <a:lnTo>
                    <a:pt x="1343452" y="0"/>
                  </a:lnTo>
                  <a:close/>
                </a:path>
              </a:pathLst>
            </a:custGeom>
            <a:solidFill>
              <a:srgbClr val="F3FB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432352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90"/>
                </a:lnSpc>
              </a:pPr>
              <a:r>
                <a:rPr lang="en-US" sz="4575" dirty="0">
                  <a:solidFill>
                    <a:srgbClr val="443237"/>
                  </a:solidFill>
                  <a:latin typeface="Roboto" panose="02000000000000000000" pitchFamily="2" charset="0"/>
                  <a:cs typeface="Times New Roman" panose="02020603050405020304" pitchFamily="18" charset="0"/>
                </a:rPr>
                <a:t>CHỦ ĐỀ 6: KIM LOẠI </a:t>
              </a:r>
              <a:endParaRPr lang="en-US" sz="4575" dirty="0">
                <a:solidFill>
                  <a:srgbClr val="443237"/>
                </a:solidFill>
                <a:latin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276531" y="2781300"/>
            <a:ext cx="11734938" cy="319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35"/>
              </a:lnSpc>
            </a:pPr>
            <a:r>
              <a:rPr lang="en-US" sz="9395" dirty="0">
                <a:solidFill>
                  <a:srgbClr val="DF4514"/>
                </a:solidFill>
                <a:latin typeface="Bungee Shade"/>
              </a:rPr>
              <a:t>DÃY HOẠT ĐỘNG HÓA HỌC </a:t>
            </a:r>
            <a:endParaRPr lang="en-US" sz="9395" dirty="0">
              <a:solidFill>
                <a:srgbClr val="DF4514"/>
              </a:solidFill>
              <a:latin typeface="Bungee Shade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2610" y="2055971"/>
            <a:ext cx="4069338" cy="261951"/>
          </a:xfrm>
          <a:custGeom>
            <a:avLst/>
            <a:gdLst/>
            <a:ahLst/>
            <a:cxnLst/>
            <a:rect l="l" t="t" r="r" b="b"/>
            <a:pathLst>
              <a:path w="4069338" h="261951">
                <a:moveTo>
                  <a:pt x="0" y="0"/>
                </a:moveTo>
                <a:lnTo>
                  <a:pt x="4069338" y="0"/>
                </a:lnTo>
                <a:lnTo>
                  <a:pt x="4069338" y="261952"/>
                </a:lnTo>
                <a:lnTo>
                  <a:pt x="0" y="26195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458051" r="-67932" b="-132501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0825" y="223944"/>
            <a:ext cx="1275903" cy="1609511"/>
          </a:xfrm>
          <a:custGeom>
            <a:avLst/>
            <a:gdLst/>
            <a:ahLst/>
            <a:cxnLst/>
            <a:rect l="l" t="t" r="r" b="b"/>
            <a:pathLst>
              <a:path w="1275903" h="1609511">
                <a:moveTo>
                  <a:pt x="0" y="0"/>
                </a:moveTo>
                <a:lnTo>
                  <a:pt x="1275903" y="0"/>
                </a:lnTo>
                <a:lnTo>
                  <a:pt x="1275903" y="1609512"/>
                </a:lnTo>
                <a:lnTo>
                  <a:pt x="0" y="1609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07333" y="639244"/>
            <a:ext cx="9933803" cy="758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55"/>
              </a:lnSpc>
            </a:pPr>
            <a:r>
              <a:rPr lang="en-US" sz="4500" spc="135" dirty="0">
                <a:solidFill>
                  <a:srgbClr val="FFFFFF"/>
                </a:solidFill>
                <a:latin typeface="Roboto" panose="02000000000000000000" pitchFamily="2" charset="0"/>
              </a:rPr>
              <a:t>THÍ NGHIỆM 2</a:t>
            </a:r>
            <a:endParaRPr lang="en-US" sz="4500" spc="135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624047" y="1494589"/>
            <a:ext cx="6492240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6" name="Freeform 6"/>
          <p:cNvSpPr/>
          <p:nvPr/>
        </p:nvSpPr>
        <p:spPr>
          <a:xfrm>
            <a:off x="15553341" y="223944"/>
            <a:ext cx="2184507" cy="2210708"/>
          </a:xfrm>
          <a:custGeom>
            <a:avLst/>
            <a:gdLst/>
            <a:ahLst/>
            <a:cxnLst/>
            <a:rect l="l" t="t" r="r" b="b"/>
            <a:pathLst>
              <a:path w="2184507" h="2210708">
                <a:moveTo>
                  <a:pt x="0" y="0"/>
                </a:moveTo>
                <a:lnTo>
                  <a:pt x="2184506" y="0"/>
                </a:lnTo>
                <a:lnTo>
                  <a:pt x="2184506" y="2210708"/>
                </a:lnTo>
                <a:lnTo>
                  <a:pt x="0" y="22107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52028" y="2333433"/>
            <a:ext cx="3633428" cy="6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0"/>
              </a:lnSpc>
            </a:pP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Chuẩn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bị</a:t>
            </a:r>
            <a:endParaRPr lang="en-US" sz="43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81400" y="2476500"/>
            <a:ext cx="11430000" cy="1394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Dụng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cụ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: 3 </a:t>
            </a: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ống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nghiệm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dán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nhãn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Roboto" panose="02000000000000000000" pitchFamily="2" charset="0"/>
              </a:rPr>
              <a:t>sẵn.</a:t>
            </a:r>
            <a:endParaRPr lang="vi-VN" sz="3200" dirty="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Hoá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chất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: </a:t>
            </a:r>
            <a:r>
              <a:rPr lang="vi-VN" sz="3200" dirty="0">
                <a:solidFill>
                  <a:srgbClr val="FFFFFF"/>
                </a:solidFill>
                <a:latin typeface="Roboto" panose="02000000000000000000" pitchFamily="2" charset="0"/>
              </a:rPr>
              <a:t>dd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 HCI 1M, </a:t>
            </a: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mảnh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 magnesium, </a:t>
            </a: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đinh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vi-VN" sz="3200" dirty="0">
                <a:solidFill>
                  <a:srgbClr val="FFFFFF"/>
                </a:solidFill>
                <a:latin typeface="Roboto" panose="02000000000000000000" pitchFamily="2" charset="0"/>
              </a:rPr>
              <a:t>sắ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t, </a:t>
            </a: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phoi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" panose="02000000000000000000" pitchFamily="2" charset="0"/>
              </a:rPr>
              <a:t>đồng</a:t>
            </a:r>
            <a:r>
              <a:rPr lang="en-US" sz="3200" dirty="0">
                <a:solidFill>
                  <a:srgbClr val="FFFFFF"/>
                </a:solidFill>
                <a:latin typeface="Roboto" panose="02000000000000000000" pitchFamily="2" charset="0"/>
              </a:rPr>
              <a:t>.</a:t>
            </a:r>
            <a:endParaRPr lang="en-US" sz="320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91254" y="4076700"/>
            <a:ext cx="9768654" cy="6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0"/>
              </a:lnSpc>
            </a:pP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Tiến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hành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thí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nghiệm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thảo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luận</a:t>
            </a:r>
            <a:endParaRPr lang="en-US" sz="43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8200" y="4991100"/>
            <a:ext cx="12109818" cy="2782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1845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100" u="sng" dirty="0">
                <a:solidFill>
                  <a:srgbClr val="FFFFFF"/>
                </a:solidFill>
                <a:latin typeface="Roboto" panose="02000000000000000000" pitchFamily="2" charset="0"/>
              </a:rPr>
              <a:t>C</a:t>
            </a:r>
            <a:r>
              <a:rPr lang="en-US" sz="3100" u="sng" dirty="0">
                <a:solidFill>
                  <a:srgbClr val="FFFFFF"/>
                </a:solidFill>
                <a:latin typeface="Roboto" panose="02000000000000000000" pitchFamily="2" charset="0"/>
              </a:rPr>
              <a:t>ho </a:t>
            </a:r>
            <a:r>
              <a:rPr lang="en-US" sz="3100" u="sng" dirty="0" err="1">
                <a:solidFill>
                  <a:srgbClr val="FFFFFF"/>
                </a:solidFill>
                <a:latin typeface="Roboto" panose="02000000000000000000" pitchFamily="2" charset="0"/>
              </a:rPr>
              <a:t>vào</a:t>
            </a:r>
            <a:r>
              <a:rPr lang="en-US" sz="3100" u="sng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100" u="sng" dirty="0" err="1">
                <a:solidFill>
                  <a:srgbClr val="FFFFFF"/>
                </a:solidFill>
                <a:latin typeface="Roboto" panose="02000000000000000000" pitchFamily="2" charset="0"/>
              </a:rPr>
              <a:t>mỗi</a:t>
            </a:r>
            <a:r>
              <a:rPr lang="en-US" sz="3100" u="sng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100" u="sng" dirty="0" err="1">
                <a:solidFill>
                  <a:srgbClr val="FFFFFF"/>
                </a:solidFill>
                <a:latin typeface="Roboto" panose="02000000000000000000" pitchFamily="2" charset="0"/>
              </a:rPr>
              <a:t>ống</a:t>
            </a:r>
            <a:r>
              <a:rPr lang="en-US" sz="3100" u="sng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vi-VN" sz="3100" u="sng" dirty="0">
                <a:solidFill>
                  <a:srgbClr val="FFFFFF"/>
                </a:solidFill>
                <a:latin typeface="Roboto" panose="02000000000000000000" pitchFamily="2" charset="0"/>
              </a:rPr>
              <a:t>nghiệm:</a:t>
            </a:r>
            <a:endParaRPr lang="vi-VN" sz="3100" u="sng" dirty="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3992245" lvl="8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3ml </a:t>
            </a:r>
            <a:r>
              <a:rPr lang="vi-VN" sz="3100" dirty="0">
                <a:solidFill>
                  <a:srgbClr val="FFFFFF"/>
                </a:solidFill>
                <a:latin typeface="Roboto" panose="02000000000000000000" pitchFamily="2" charset="0"/>
              </a:rPr>
              <a:t>dd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HCI</a:t>
            </a:r>
            <a:endParaRPr lang="vi-VN" sz="3100" dirty="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3992245" lvl="8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3100" dirty="0">
                <a:solidFill>
                  <a:srgbClr val="FFFFFF"/>
                </a:solidFill>
                <a:latin typeface="Roboto" panose="02000000000000000000" pitchFamily="2" charset="0"/>
              </a:rPr>
              <a:t>K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im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loại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Mg, Fe, Cu 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vào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vi-VN" sz="3100" dirty="0">
                <a:solidFill>
                  <a:srgbClr val="FFFFFF"/>
                </a:solidFill>
                <a:latin typeface="Roboto" panose="02000000000000000000" pitchFamily="2" charset="0"/>
              </a:rPr>
              <a:t>mỗ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i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ống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nghiệm</a:t>
            </a:r>
            <a:endParaRPr lang="vi-VN" sz="3100" dirty="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791845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Quan 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sát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vi-VN" sz="3100" dirty="0">
                <a:solidFill>
                  <a:srgbClr val="FFFFFF"/>
                </a:solidFill>
                <a:latin typeface="Roboto" panose="02000000000000000000" pitchFamily="2" charset="0"/>
              </a:rPr>
              <a:t>và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mô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tả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hiện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tượng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Roboto" panose="02000000000000000000" pitchFamily="2" charset="0"/>
              </a:rPr>
              <a:t>xảy</a:t>
            </a:r>
            <a:r>
              <a:rPr lang="en-US" sz="3100" dirty="0">
                <a:solidFill>
                  <a:srgbClr val="FFFFFF"/>
                </a:solidFill>
                <a:latin typeface="Roboto" panose="02000000000000000000" pitchFamily="2" charset="0"/>
              </a:rPr>
              <a:t> . </a:t>
            </a:r>
            <a:r>
              <a:rPr lang="vi-VN" sz="3100" dirty="0">
                <a:solidFill>
                  <a:srgbClr val="FFFFFF"/>
                </a:solidFill>
                <a:latin typeface="Roboto" panose="02000000000000000000" pitchFamily="2" charset="0"/>
              </a:rPr>
              <a:t>Giải thích?</a:t>
            </a:r>
            <a:endParaRPr lang="vi-VN" sz="310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8018" y="4949049"/>
            <a:ext cx="4816257" cy="485893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167306" y="-1061414"/>
            <a:ext cx="13675239" cy="9721852"/>
          </a:xfrm>
          <a:custGeom>
            <a:avLst/>
            <a:gdLst/>
            <a:ahLst/>
            <a:cxnLst/>
            <a:rect l="l" t="t" r="r" b="b"/>
            <a:pathLst>
              <a:path w="13675239" h="9721852">
                <a:moveTo>
                  <a:pt x="0" y="0"/>
                </a:moveTo>
                <a:lnTo>
                  <a:pt x="13675240" y="0"/>
                </a:lnTo>
                <a:lnTo>
                  <a:pt x="13675240" y="9721852"/>
                </a:lnTo>
                <a:lnTo>
                  <a:pt x="0" y="972185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3339">
            <a:off x="976620" y="5706224"/>
            <a:ext cx="7256026" cy="8563979"/>
          </a:xfrm>
          <a:custGeom>
            <a:avLst/>
            <a:gdLst/>
            <a:ahLst/>
            <a:cxnLst/>
            <a:rect l="l" t="t" r="r" b="b"/>
            <a:pathLst>
              <a:path w="7256026" h="8563979">
                <a:moveTo>
                  <a:pt x="0" y="0"/>
                </a:moveTo>
                <a:lnTo>
                  <a:pt x="7256025" y="0"/>
                </a:lnTo>
                <a:lnTo>
                  <a:pt x="7256025" y="8563979"/>
                </a:lnTo>
                <a:lnTo>
                  <a:pt x="0" y="8563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29633" y="4131279"/>
            <a:ext cx="2899591" cy="1012221"/>
          </a:xfrm>
          <a:custGeom>
            <a:avLst/>
            <a:gdLst/>
            <a:ahLst/>
            <a:cxnLst/>
            <a:rect l="l" t="t" r="r" b="b"/>
            <a:pathLst>
              <a:path w="2899591" h="1012221">
                <a:moveTo>
                  <a:pt x="0" y="0"/>
                </a:moveTo>
                <a:lnTo>
                  <a:pt x="2899591" y="0"/>
                </a:lnTo>
                <a:lnTo>
                  <a:pt x="2899591" y="1012221"/>
                </a:lnTo>
                <a:lnTo>
                  <a:pt x="0" y="10122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10140849" y="3559534"/>
            <a:ext cx="7766919" cy="6428679"/>
            <a:chOff x="0" y="0"/>
            <a:chExt cx="2045608" cy="1693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45608" cy="1693150"/>
            </a:xfrm>
            <a:custGeom>
              <a:avLst/>
              <a:gdLst/>
              <a:ahLst/>
              <a:cxnLst/>
              <a:rect l="l" t="t" r="r" b="b"/>
              <a:pathLst>
                <a:path w="2045608" h="1693150">
                  <a:moveTo>
                    <a:pt x="50836" y="0"/>
                  </a:moveTo>
                  <a:lnTo>
                    <a:pt x="1994772" y="0"/>
                  </a:lnTo>
                  <a:cubicBezTo>
                    <a:pt x="2008255" y="0"/>
                    <a:pt x="2021185" y="5356"/>
                    <a:pt x="2030719" y="14889"/>
                  </a:cubicBezTo>
                  <a:cubicBezTo>
                    <a:pt x="2040252" y="24423"/>
                    <a:pt x="2045608" y="37353"/>
                    <a:pt x="2045608" y="50836"/>
                  </a:cubicBezTo>
                  <a:lnTo>
                    <a:pt x="2045608" y="1642314"/>
                  </a:lnTo>
                  <a:cubicBezTo>
                    <a:pt x="2045608" y="1655797"/>
                    <a:pt x="2040252" y="1668727"/>
                    <a:pt x="2030719" y="1678261"/>
                  </a:cubicBezTo>
                  <a:cubicBezTo>
                    <a:pt x="2021185" y="1687794"/>
                    <a:pt x="2008255" y="1693150"/>
                    <a:pt x="1994772" y="1693150"/>
                  </a:cubicBezTo>
                  <a:lnTo>
                    <a:pt x="50836" y="1693150"/>
                  </a:lnTo>
                  <a:cubicBezTo>
                    <a:pt x="37353" y="1693150"/>
                    <a:pt x="24423" y="1687794"/>
                    <a:pt x="14889" y="1678261"/>
                  </a:cubicBezTo>
                  <a:cubicBezTo>
                    <a:pt x="5356" y="1668727"/>
                    <a:pt x="0" y="1655797"/>
                    <a:pt x="0" y="1642314"/>
                  </a:cubicBezTo>
                  <a:lnTo>
                    <a:pt x="0" y="50836"/>
                  </a:lnTo>
                  <a:cubicBezTo>
                    <a:pt x="0" y="37353"/>
                    <a:pt x="5356" y="24423"/>
                    <a:pt x="14889" y="14889"/>
                  </a:cubicBezTo>
                  <a:cubicBezTo>
                    <a:pt x="24423" y="5356"/>
                    <a:pt x="37353" y="0"/>
                    <a:pt x="50836" y="0"/>
                  </a:cubicBez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045608" cy="175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8" name="Freeform 8"/>
          <p:cNvSpPr/>
          <p:nvPr/>
        </p:nvSpPr>
        <p:spPr>
          <a:xfrm rot="664939">
            <a:off x="10512126" y="2952477"/>
            <a:ext cx="1101146" cy="1694070"/>
          </a:xfrm>
          <a:custGeom>
            <a:avLst/>
            <a:gdLst/>
            <a:ahLst/>
            <a:cxnLst/>
            <a:rect l="l" t="t" r="r" b="b"/>
            <a:pathLst>
              <a:path w="1101146" h="1694070">
                <a:moveTo>
                  <a:pt x="0" y="0"/>
                </a:moveTo>
                <a:lnTo>
                  <a:pt x="1101146" y="0"/>
                </a:lnTo>
                <a:lnTo>
                  <a:pt x="1101146" y="1694070"/>
                </a:lnTo>
                <a:lnTo>
                  <a:pt x="0" y="16940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53116">
            <a:off x="2268954" y="4175178"/>
            <a:ext cx="3623174" cy="9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0"/>
              </a:lnSpc>
            </a:pPr>
            <a:r>
              <a:rPr lang="en-US" sz="5635" dirty="0">
                <a:solidFill>
                  <a:srgbClr val="FFFFFF"/>
                </a:solidFill>
                <a:latin typeface="Roboto" panose="02000000000000000000" pitchFamily="2" charset="0"/>
              </a:rPr>
              <a:t>KẾT LUẬN </a:t>
            </a:r>
            <a:endParaRPr lang="en-US" sz="5635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88502" y="261493"/>
            <a:ext cx="13218098" cy="2289076"/>
          </a:xfrm>
          <a:custGeom>
            <a:avLst/>
            <a:gdLst/>
            <a:ahLst/>
            <a:cxnLst/>
            <a:rect l="l" t="t" r="r" b="b"/>
            <a:pathLst>
              <a:path w="11990396" h="2289076">
                <a:moveTo>
                  <a:pt x="0" y="0"/>
                </a:moveTo>
                <a:lnTo>
                  <a:pt x="11990396" y="0"/>
                </a:lnTo>
                <a:lnTo>
                  <a:pt x="11990396" y="2289076"/>
                </a:lnTo>
                <a:lnTo>
                  <a:pt x="0" y="2289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4097" y="933450"/>
            <a:ext cx="12418056" cy="764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>
                <a:solidFill>
                  <a:srgbClr val="101010"/>
                </a:solidFill>
                <a:latin typeface="Roboto" panose="02000000000000000000" pitchFamily="2" charset="0"/>
              </a:rPr>
              <a:t>XÂY DỰNG DÃY HOẠT ĐỘNG HÓA HỌC</a:t>
            </a:r>
            <a:endParaRPr lang="en-US" sz="44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808815" y="4592982"/>
            <a:ext cx="6430987" cy="512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5"/>
              </a:lnSpc>
            </a:pP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Từ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thí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nghiệm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2, ta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thể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xếp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được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dãy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giảm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dần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mức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độ</a:t>
            </a:r>
            <a:endParaRPr lang="en-US" sz="4175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845"/>
              </a:lnSpc>
            </a:pP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của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175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4175" dirty="0">
                <a:solidFill>
                  <a:srgbClr val="101010"/>
                </a:solidFill>
                <a:latin typeface="Roboto" panose="02000000000000000000" pitchFamily="2" charset="0"/>
              </a:rPr>
              <a:t> hydrogen: Mg. Fe. H. Cu.</a:t>
            </a:r>
            <a:endParaRPr lang="en-US" sz="4175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845"/>
              </a:lnSpc>
            </a:pPr>
            <a:endParaRPr lang="en-US" sz="4175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97381" y="7654018"/>
            <a:ext cx="4225814" cy="5547011"/>
          </a:xfrm>
          <a:custGeom>
            <a:avLst/>
            <a:gdLst/>
            <a:ahLst/>
            <a:cxnLst/>
            <a:rect l="l" t="t" r="r" b="b"/>
            <a:pathLst>
              <a:path w="4225814" h="5547011">
                <a:moveTo>
                  <a:pt x="0" y="0"/>
                </a:moveTo>
                <a:lnTo>
                  <a:pt x="4225814" y="0"/>
                </a:lnTo>
                <a:lnTo>
                  <a:pt x="4225814" y="5547011"/>
                </a:lnTo>
                <a:lnTo>
                  <a:pt x="0" y="55470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46136" y="1926057"/>
            <a:ext cx="4069338" cy="261951"/>
          </a:xfrm>
          <a:custGeom>
            <a:avLst/>
            <a:gdLst/>
            <a:ahLst/>
            <a:cxnLst/>
            <a:rect l="l" t="t" r="r" b="b"/>
            <a:pathLst>
              <a:path w="4069338" h="261951">
                <a:moveTo>
                  <a:pt x="0" y="0"/>
                </a:moveTo>
                <a:lnTo>
                  <a:pt x="4069338" y="0"/>
                </a:lnTo>
                <a:lnTo>
                  <a:pt x="4069338" y="261952"/>
                </a:lnTo>
                <a:lnTo>
                  <a:pt x="0" y="261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58051" r="-67932" b="-13250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0825" y="223944"/>
            <a:ext cx="1275903" cy="1609511"/>
          </a:xfrm>
          <a:custGeom>
            <a:avLst/>
            <a:gdLst/>
            <a:ahLst/>
            <a:cxnLst/>
            <a:rect l="l" t="t" r="r" b="b"/>
            <a:pathLst>
              <a:path w="1275903" h="1609511">
                <a:moveTo>
                  <a:pt x="0" y="0"/>
                </a:moveTo>
                <a:lnTo>
                  <a:pt x="1275903" y="0"/>
                </a:lnTo>
                <a:lnTo>
                  <a:pt x="1275903" y="1609512"/>
                </a:lnTo>
                <a:lnTo>
                  <a:pt x="0" y="1609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07333" y="639244"/>
            <a:ext cx="9933803" cy="154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6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0" i="0" u="none" strike="noStrike" kern="120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THÍ NGHIỆM 3</a:t>
            </a:r>
            <a:endParaRPr kumimoji="0" lang="en-US" sz="4500" b="0" i="0" u="none" strike="noStrike" kern="1200" cap="none" spc="13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ts val="6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500" b="0" i="0" u="none" strike="noStrike" kern="1200" cap="none" spc="13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5624047" y="1494589"/>
            <a:ext cx="6492240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7" name="Freeform 7"/>
          <p:cNvSpPr/>
          <p:nvPr/>
        </p:nvSpPr>
        <p:spPr>
          <a:xfrm>
            <a:off x="16297381" y="5408461"/>
            <a:ext cx="1662039" cy="2431174"/>
          </a:xfrm>
          <a:custGeom>
            <a:avLst/>
            <a:gdLst/>
            <a:ahLst/>
            <a:cxnLst/>
            <a:rect l="l" t="t" r="r" b="b"/>
            <a:pathLst>
              <a:path w="1662039" h="2431174">
                <a:moveTo>
                  <a:pt x="0" y="0"/>
                </a:moveTo>
                <a:lnTo>
                  <a:pt x="1662039" y="0"/>
                </a:lnTo>
                <a:lnTo>
                  <a:pt x="1662039" y="2431174"/>
                </a:lnTo>
                <a:lnTo>
                  <a:pt x="0" y="24311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80628" y="2476500"/>
            <a:ext cx="3633428" cy="6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Chuẩn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bị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10101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364555" y="2532379"/>
            <a:ext cx="14748401" cy="1772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defTabSz="457200" rtl="0" eaLnBrk="1" fontAlgn="auto" latinLnBrk="0" hangingPunct="1">
              <a:lnSpc>
                <a:spcPts val="4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: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thuỷ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250 ml)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dán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nhãn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571500" marR="0" lvl="0" indent="-571500" defTabSz="457200" rtl="0" eaLnBrk="1" fontAlgn="auto" latinLnBrk="0" hangingPunct="1">
              <a:lnSpc>
                <a:spcPts val="4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Hoá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magnesium,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natri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(</a:t>
            </a:r>
            <a:r>
              <a:rPr lang="vi-VN" sz="3600" dirty="0">
                <a:solidFill>
                  <a:srgbClr val="FFFFFF"/>
                </a:solidFill>
                <a:latin typeface="Roboto" panose="020000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hạt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đậu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),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phenolphthalein.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417941" y="4668063"/>
            <a:ext cx="9768654" cy="6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5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Tiến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hành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nghiệm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thảo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luận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10101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19200" y="5367926"/>
            <a:ext cx="14748401" cy="267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marR="0" lvl="0" indent="-571500" algn="just" defTabSz="457200" rtl="0" eaLnBrk="1" fontAlgn="auto" latinLnBrk="0" hangingPunct="1">
              <a:lnSpc>
                <a:spcPts val="5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Cho</a:t>
            </a:r>
            <a:r>
              <a:rPr kumimoji="0" lang="vi-VN" sz="3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vào</a:t>
            </a:r>
            <a:r>
              <a:rPr kumimoji="0" 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mỗi</a:t>
            </a:r>
            <a:r>
              <a:rPr kumimoji="0" 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cốc</a:t>
            </a:r>
            <a:r>
              <a:rPr kumimoji="0" 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thuỷ</a:t>
            </a:r>
            <a:r>
              <a:rPr kumimoji="0" 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3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tinh:</a:t>
            </a:r>
            <a:endParaRPr kumimoji="0" lang="vi-VN" sz="3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1943100" lvl="3" indent="-571500" algn="just">
              <a:lnSpc>
                <a:spcPts val="5320"/>
              </a:lnSpc>
              <a:buFont typeface="Wingdings" panose="05000000000000000000" pitchFamily="2" charset="2"/>
              <a:buChar char="ü"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K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hoảng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40 - 50 ml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nước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cất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endParaRPr lang="vi-VN" sz="3800" dirty="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1943100" lvl="3" indent="-571500" algn="just">
              <a:lnSpc>
                <a:spcPts val="5320"/>
              </a:lnSpc>
              <a:buFont typeface="Wingdings" panose="05000000000000000000" pitchFamily="2" charset="2"/>
              <a:buChar char="ü"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2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giọt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dd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phenolphthalein</a:t>
            </a:r>
            <a:endParaRPr lang="vi-VN" sz="3800" dirty="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1943100" lvl="3" indent="-571500" algn="just">
              <a:lnSpc>
                <a:spcPts val="5320"/>
              </a:lnSpc>
              <a:buFont typeface="Wingdings" panose="05000000000000000000" pitchFamily="2" charset="2"/>
              <a:buChar char="ü"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Cho Na, Mg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vào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cốc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đã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dán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nhãn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tương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ứng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</a:t>
            </a:r>
            <a:endParaRPr lang="vi-VN" sz="3800" noProof="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199" y="7962900"/>
            <a:ext cx="15129401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ts val="532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Quan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sát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thí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nghiệm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mô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tả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giải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thích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hiện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tượng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167306" y="-1061414"/>
            <a:ext cx="13675239" cy="9721852"/>
          </a:xfrm>
          <a:custGeom>
            <a:avLst/>
            <a:gdLst/>
            <a:ahLst/>
            <a:cxnLst/>
            <a:rect l="l" t="t" r="r" b="b"/>
            <a:pathLst>
              <a:path w="13675239" h="9721852">
                <a:moveTo>
                  <a:pt x="0" y="0"/>
                </a:moveTo>
                <a:lnTo>
                  <a:pt x="13675240" y="0"/>
                </a:lnTo>
                <a:lnTo>
                  <a:pt x="13675240" y="9721852"/>
                </a:lnTo>
                <a:lnTo>
                  <a:pt x="0" y="972185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3339">
            <a:off x="976620" y="5706224"/>
            <a:ext cx="7256026" cy="8563979"/>
          </a:xfrm>
          <a:custGeom>
            <a:avLst/>
            <a:gdLst/>
            <a:ahLst/>
            <a:cxnLst/>
            <a:rect l="l" t="t" r="r" b="b"/>
            <a:pathLst>
              <a:path w="7256026" h="8563979">
                <a:moveTo>
                  <a:pt x="0" y="0"/>
                </a:moveTo>
                <a:lnTo>
                  <a:pt x="7256025" y="0"/>
                </a:lnTo>
                <a:lnTo>
                  <a:pt x="7256025" y="8563979"/>
                </a:lnTo>
                <a:lnTo>
                  <a:pt x="0" y="8563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29633" y="4131279"/>
            <a:ext cx="2899591" cy="1012221"/>
          </a:xfrm>
          <a:custGeom>
            <a:avLst/>
            <a:gdLst/>
            <a:ahLst/>
            <a:cxnLst/>
            <a:rect l="l" t="t" r="r" b="b"/>
            <a:pathLst>
              <a:path w="2899591" h="1012221">
                <a:moveTo>
                  <a:pt x="0" y="0"/>
                </a:moveTo>
                <a:lnTo>
                  <a:pt x="2899591" y="0"/>
                </a:lnTo>
                <a:lnTo>
                  <a:pt x="2899591" y="1012221"/>
                </a:lnTo>
                <a:lnTo>
                  <a:pt x="0" y="10122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10140849" y="3559534"/>
            <a:ext cx="7766919" cy="6428679"/>
            <a:chOff x="0" y="0"/>
            <a:chExt cx="2045608" cy="1693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45608" cy="1693150"/>
            </a:xfrm>
            <a:custGeom>
              <a:avLst/>
              <a:gdLst/>
              <a:ahLst/>
              <a:cxnLst/>
              <a:rect l="l" t="t" r="r" b="b"/>
              <a:pathLst>
                <a:path w="2045608" h="1693150">
                  <a:moveTo>
                    <a:pt x="50836" y="0"/>
                  </a:moveTo>
                  <a:lnTo>
                    <a:pt x="1994772" y="0"/>
                  </a:lnTo>
                  <a:cubicBezTo>
                    <a:pt x="2008255" y="0"/>
                    <a:pt x="2021185" y="5356"/>
                    <a:pt x="2030719" y="14889"/>
                  </a:cubicBezTo>
                  <a:cubicBezTo>
                    <a:pt x="2040252" y="24423"/>
                    <a:pt x="2045608" y="37353"/>
                    <a:pt x="2045608" y="50836"/>
                  </a:cubicBezTo>
                  <a:lnTo>
                    <a:pt x="2045608" y="1642314"/>
                  </a:lnTo>
                  <a:cubicBezTo>
                    <a:pt x="2045608" y="1655797"/>
                    <a:pt x="2040252" y="1668727"/>
                    <a:pt x="2030719" y="1678261"/>
                  </a:cubicBezTo>
                  <a:cubicBezTo>
                    <a:pt x="2021185" y="1687794"/>
                    <a:pt x="2008255" y="1693150"/>
                    <a:pt x="1994772" y="1693150"/>
                  </a:cubicBezTo>
                  <a:lnTo>
                    <a:pt x="50836" y="1693150"/>
                  </a:lnTo>
                  <a:cubicBezTo>
                    <a:pt x="37353" y="1693150"/>
                    <a:pt x="24423" y="1687794"/>
                    <a:pt x="14889" y="1678261"/>
                  </a:cubicBezTo>
                  <a:cubicBezTo>
                    <a:pt x="5356" y="1668727"/>
                    <a:pt x="0" y="1655797"/>
                    <a:pt x="0" y="1642314"/>
                  </a:cubicBezTo>
                  <a:lnTo>
                    <a:pt x="0" y="50836"/>
                  </a:lnTo>
                  <a:cubicBezTo>
                    <a:pt x="0" y="37353"/>
                    <a:pt x="5356" y="24423"/>
                    <a:pt x="14889" y="14889"/>
                  </a:cubicBezTo>
                  <a:cubicBezTo>
                    <a:pt x="24423" y="5356"/>
                    <a:pt x="37353" y="0"/>
                    <a:pt x="50836" y="0"/>
                  </a:cubicBez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045608" cy="175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8" name="Freeform 8"/>
          <p:cNvSpPr/>
          <p:nvPr/>
        </p:nvSpPr>
        <p:spPr>
          <a:xfrm rot="664939">
            <a:off x="10512126" y="2952477"/>
            <a:ext cx="1101146" cy="1694070"/>
          </a:xfrm>
          <a:custGeom>
            <a:avLst/>
            <a:gdLst/>
            <a:ahLst/>
            <a:cxnLst/>
            <a:rect l="l" t="t" r="r" b="b"/>
            <a:pathLst>
              <a:path w="1101146" h="1694070">
                <a:moveTo>
                  <a:pt x="0" y="0"/>
                </a:moveTo>
                <a:lnTo>
                  <a:pt x="1101146" y="0"/>
                </a:lnTo>
                <a:lnTo>
                  <a:pt x="1101146" y="1694070"/>
                </a:lnTo>
                <a:lnTo>
                  <a:pt x="0" y="16940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53116">
            <a:off x="2268954" y="4175178"/>
            <a:ext cx="3623174" cy="9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0"/>
              </a:lnSpc>
            </a:pPr>
            <a:r>
              <a:rPr lang="en-US" sz="5635" dirty="0">
                <a:solidFill>
                  <a:srgbClr val="FFFFFF"/>
                </a:solidFill>
                <a:latin typeface="Roboto" panose="02000000000000000000" pitchFamily="2" charset="0"/>
              </a:rPr>
              <a:t>KẾT LUẬN </a:t>
            </a:r>
            <a:endParaRPr lang="en-US" sz="5635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014530" y="333388"/>
            <a:ext cx="11990396" cy="2289076"/>
          </a:xfrm>
          <a:custGeom>
            <a:avLst/>
            <a:gdLst/>
            <a:ahLst/>
            <a:cxnLst/>
            <a:rect l="l" t="t" r="r" b="b"/>
            <a:pathLst>
              <a:path w="11990396" h="2289076">
                <a:moveTo>
                  <a:pt x="0" y="0"/>
                </a:moveTo>
                <a:lnTo>
                  <a:pt x="11990396" y="0"/>
                </a:lnTo>
                <a:lnTo>
                  <a:pt x="11990396" y="2289076"/>
                </a:lnTo>
                <a:lnTo>
                  <a:pt x="0" y="2289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4097" y="933450"/>
            <a:ext cx="12418056" cy="764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>
                <a:solidFill>
                  <a:srgbClr val="101010"/>
                </a:solidFill>
                <a:latin typeface="Roboto" panose="02000000000000000000" pitchFamily="2" charset="0"/>
              </a:rPr>
              <a:t>XÂY DỰNG DÃY HOẠT ĐỘNG HÓA HỌC</a:t>
            </a:r>
            <a:endParaRPr lang="en-US" sz="44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139238" y="4528185"/>
            <a:ext cx="9525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10767746" y="4869932"/>
            <a:ext cx="6513125" cy="4036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Từ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thí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nghiệm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3. ta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thể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kết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luận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natri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mức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độ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mạnh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00" dirty="0" err="1">
                <a:solidFill>
                  <a:srgbClr val="101010"/>
                </a:solidFill>
                <a:latin typeface="Roboto" panose="02000000000000000000" pitchFamily="2" charset="0"/>
              </a:rPr>
              <a:t>hơn</a:t>
            </a:r>
            <a:r>
              <a:rPr lang="en-US" sz="4600" dirty="0">
                <a:solidFill>
                  <a:srgbClr val="101010"/>
                </a:solidFill>
                <a:latin typeface="Roboto" panose="02000000000000000000" pitchFamily="2" charset="0"/>
              </a:rPr>
              <a:t> magnesium</a:t>
            </a:r>
            <a:endParaRPr lang="en-US" sz="46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6440"/>
              </a:lnSpc>
            </a:pPr>
            <a:endParaRPr lang="en-US" sz="46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03182" y="8916560"/>
            <a:ext cx="22894364" cy="5244891"/>
          </a:xfrm>
          <a:custGeom>
            <a:avLst/>
            <a:gdLst/>
            <a:ahLst/>
            <a:cxnLst/>
            <a:rect l="l" t="t" r="r" b="b"/>
            <a:pathLst>
              <a:path w="22894364" h="5244891">
                <a:moveTo>
                  <a:pt x="0" y="0"/>
                </a:moveTo>
                <a:lnTo>
                  <a:pt x="22894364" y="0"/>
                </a:lnTo>
                <a:lnTo>
                  <a:pt x="22894364" y="5244891"/>
                </a:lnTo>
                <a:lnTo>
                  <a:pt x="0" y="524489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3464" y="5677243"/>
            <a:ext cx="2757971" cy="2757971"/>
          </a:xfrm>
          <a:custGeom>
            <a:avLst/>
            <a:gdLst/>
            <a:ahLst/>
            <a:cxnLst/>
            <a:rect l="l" t="t" r="r" b="b"/>
            <a:pathLst>
              <a:path w="2757971" h="2757971">
                <a:moveTo>
                  <a:pt x="0" y="0"/>
                </a:moveTo>
                <a:lnTo>
                  <a:pt x="2757971" y="0"/>
                </a:lnTo>
                <a:lnTo>
                  <a:pt x="2757971" y="2757971"/>
                </a:lnTo>
                <a:lnTo>
                  <a:pt x="0" y="27579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41723" y="5562542"/>
            <a:ext cx="4559546" cy="3034171"/>
          </a:xfrm>
          <a:custGeom>
            <a:avLst/>
            <a:gdLst/>
            <a:ahLst/>
            <a:cxnLst/>
            <a:rect l="l" t="t" r="r" b="b"/>
            <a:pathLst>
              <a:path w="4559546" h="3034171">
                <a:moveTo>
                  <a:pt x="0" y="0"/>
                </a:moveTo>
                <a:lnTo>
                  <a:pt x="4559546" y="0"/>
                </a:lnTo>
                <a:lnTo>
                  <a:pt x="4559546" y="3034171"/>
                </a:lnTo>
                <a:lnTo>
                  <a:pt x="0" y="303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18237" y="5543657"/>
            <a:ext cx="3111628" cy="3053056"/>
          </a:xfrm>
          <a:custGeom>
            <a:avLst/>
            <a:gdLst/>
            <a:ahLst/>
            <a:cxnLst/>
            <a:rect l="l" t="t" r="r" b="b"/>
            <a:pathLst>
              <a:path w="3111628" h="3053056">
                <a:moveTo>
                  <a:pt x="0" y="0"/>
                </a:moveTo>
                <a:lnTo>
                  <a:pt x="3111628" y="0"/>
                </a:lnTo>
                <a:lnTo>
                  <a:pt x="3111628" y="3053056"/>
                </a:lnTo>
                <a:lnTo>
                  <a:pt x="0" y="3053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67271" y="5515743"/>
            <a:ext cx="3610511" cy="3080970"/>
          </a:xfrm>
          <a:custGeom>
            <a:avLst/>
            <a:gdLst/>
            <a:ahLst/>
            <a:cxnLst/>
            <a:rect l="l" t="t" r="r" b="b"/>
            <a:pathLst>
              <a:path w="3610511" h="3080970">
                <a:moveTo>
                  <a:pt x="0" y="0"/>
                </a:moveTo>
                <a:lnTo>
                  <a:pt x="3610511" y="0"/>
                </a:lnTo>
                <a:lnTo>
                  <a:pt x="3610511" y="3080970"/>
                </a:lnTo>
                <a:lnTo>
                  <a:pt x="0" y="30809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35651">
            <a:off x="15379628" y="-335890"/>
            <a:ext cx="2272662" cy="2729179"/>
          </a:xfrm>
          <a:custGeom>
            <a:avLst/>
            <a:gdLst/>
            <a:ahLst/>
            <a:cxnLst/>
            <a:rect l="l" t="t" r="r" b="b"/>
            <a:pathLst>
              <a:path w="2272662" h="2729179">
                <a:moveTo>
                  <a:pt x="0" y="0"/>
                </a:moveTo>
                <a:lnTo>
                  <a:pt x="2272661" y="0"/>
                </a:lnTo>
                <a:lnTo>
                  <a:pt x="2272661" y="2729180"/>
                </a:lnTo>
                <a:lnTo>
                  <a:pt x="0" y="27291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001435" y="1141614"/>
            <a:ext cx="2477911" cy="321806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776765" y="2261499"/>
            <a:ext cx="12178374" cy="243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101010"/>
                </a:solidFill>
                <a:latin typeface="Muli Bold" panose="00000800000000000000"/>
              </a:rPr>
              <a:t>Từ các thí nghiệm 1,2 và 3, hãy sắp xếp các kim loại Mg, Fe, Cu, Ag, Na thành dãy theo chiều giảm dần mức độ hoạt động hoá học.</a:t>
            </a:r>
            <a:endParaRPr lang="en-US" sz="4000">
              <a:solidFill>
                <a:srgbClr val="101010"/>
              </a:solidFill>
              <a:latin typeface="Muli Bold" panose="00000800000000000000"/>
            </a:endParaRPr>
          </a:p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endParaRPr lang="en-US" sz="4000">
              <a:solidFill>
                <a:srgbClr val="101010"/>
              </a:solidFill>
              <a:latin typeface="Muli Bold" panose="00000800000000000000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9637" y="5826565"/>
            <a:ext cx="5085688" cy="5389457"/>
          </a:xfrm>
          <a:custGeom>
            <a:avLst/>
            <a:gdLst/>
            <a:ahLst/>
            <a:cxnLst/>
            <a:rect l="l" t="t" r="r" b="b"/>
            <a:pathLst>
              <a:path w="5085688" h="5389457">
                <a:moveTo>
                  <a:pt x="0" y="0"/>
                </a:moveTo>
                <a:lnTo>
                  <a:pt x="5085688" y="0"/>
                </a:lnTo>
                <a:lnTo>
                  <a:pt x="5085688" y="5389457"/>
                </a:lnTo>
                <a:lnTo>
                  <a:pt x="0" y="53894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2601898" y="7314478"/>
            <a:ext cx="12547217" cy="2580566"/>
            <a:chOff x="0" y="0"/>
            <a:chExt cx="1769134" cy="3638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0023" cy="366903"/>
            </a:xfrm>
            <a:custGeom>
              <a:avLst/>
              <a:gdLst/>
              <a:ahLst/>
              <a:cxnLst/>
              <a:rect l="l" t="t" r="r" b="b"/>
              <a:pathLst>
                <a:path w="1770023" h="366903">
                  <a:moveTo>
                    <a:pt x="1707793" y="362077"/>
                  </a:moveTo>
                  <a:cubicBezTo>
                    <a:pt x="1715032" y="360045"/>
                    <a:pt x="1722525" y="356997"/>
                    <a:pt x="1729129" y="352806"/>
                  </a:cubicBezTo>
                  <a:cubicBezTo>
                    <a:pt x="1722144" y="357124"/>
                    <a:pt x="1714651" y="360299"/>
                    <a:pt x="1707793" y="362077"/>
                  </a:cubicBezTo>
                  <a:close/>
                  <a:moveTo>
                    <a:pt x="1769134" y="268097"/>
                  </a:moveTo>
                  <a:cubicBezTo>
                    <a:pt x="1768880" y="279527"/>
                    <a:pt x="1768499" y="279908"/>
                    <a:pt x="1768118" y="279908"/>
                  </a:cubicBezTo>
                  <a:cubicBezTo>
                    <a:pt x="1767864" y="279908"/>
                    <a:pt x="1767737" y="279781"/>
                    <a:pt x="1767483" y="280797"/>
                  </a:cubicBezTo>
                  <a:cubicBezTo>
                    <a:pt x="1767229" y="282067"/>
                    <a:pt x="1767356" y="283210"/>
                    <a:pt x="1766721" y="291084"/>
                  </a:cubicBezTo>
                  <a:cubicBezTo>
                    <a:pt x="1766848" y="297434"/>
                    <a:pt x="1765324" y="308737"/>
                    <a:pt x="1759228" y="320675"/>
                  </a:cubicBezTo>
                  <a:cubicBezTo>
                    <a:pt x="1753259" y="332613"/>
                    <a:pt x="1742591" y="344805"/>
                    <a:pt x="1729129" y="352806"/>
                  </a:cubicBezTo>
                  <a:cubicBezTo>
                    <a:pt x="1744115" y="343916"/>
                    <a:pt x="1755672" y="328422"/>
                    <a:pt x="1760625" y="315468"/>
                  </a:cubicBezTo>
                  <a:cubicBezTo>
                    <a:pt x="1765705" y="302387"/>
                    <a:pt x="1765578" y="292989"/>
                    <a:pt x="1764943" y="294132"/>
                  </a:cubicBezTo>
                  <a:cubicBezTo>
                    <a:pt x="1763673" y="304546"/>
                    <a:pt x="1761133" y="310007"/>
                    <a:pt x="1759990" y="313182"/>
                  </a:cubicBezTo>
                  <a:cubicBezTo>
                    <a:pt x="1758720" y="316357"/>
                    <a:pt x="1757831" y="317246"/>
                    <a:pt x="1757196" y="318389"/>
                  </a:cubicBezTo>
                  <a:cubicBezTo>
                    <a:pt x="1756434" y="319659"/>
                    <a:pt x="1755799" y="320675"/>
                    <a:pt x="1754148" y="323469"/>
                  </a:cubicBezTo>
                  <a:cubicBezTo>
                    <a:pt x="1753894" y="323977"/>
                    <a:pt x="1753513" y="324612"/>
                    <a:pt x="1753132" y="325120"/>
                  </a:cubicBezTo>
                  <a:cubicBezTo>
                    <a:pt x="1753132" y="325120"/>
                    <a:pt x="1751862" y="329946"/>
                    <a:pt x="1741956" y="339598"/>
                  </a:cubicBezTo>
                  <a:lnTo>
                    <a:pt x="1740813" y="342773"/>
                  </a:lnTo>
                  <a:cubicBezTo>
                    <a:pt x="1736368" y="347218"/>
                    <a:pt x="1729383" y="352044"/>
                    <a:pt x="1721890" y="355727"/>
                  </a:cubicBezTo>
                  <a:cubicBezTo>
                    <a:pt x="1703094" y="366903"/>
                    <a:pt x="1687092" y="363093"/>
                    <a:pt x="1687092" y="363093"/>
                  </a:cubicBezTo>
                  <a:lnTo>
                    <a:pt x="1661311" y="359664"/>
                  </a:lnTo>
                  <a:lnTo>
                    <a:pt x="1654453" y="360045"/>
                  </a:lnTo>
                  <a:lnTo>
                    <a:pt x="1607590" y="356870"/>
                  </a:lnTo>
                  <a:cubicBezTo>
                    <a:pt x="1466545" y="358394"/>
                    <a:pt x="1271917" y="356362"/>
                    <a:pt x="1145615" y="355981"/>
                  </a:cubicBezTo>
                  <a:cubicBezTo>
                    <a:pt x="1090303" y="356108"/>
                    <a:pt x="945959" y="355600"/>
                    <a:pt x="869054" y="356870"/>
                  </a:cubicBezTo>
                  <a:lnTo>
                    <a:pt x="872603" y="355727"/>
                  </a:lnTo>
                  <a:cubicBezTo>
                    <a:pt x="780613" y="355981"/>
                    <a:pt x="654016" y="357759"/>
                    <a:pt x="598408" y="358140"/>
                  </a:cubicBezTo>
                  <a:lnTo>
                    <a:pt x="599887" y="357632"/>
                  </a:lnTo>
                  <a:cubicBezTo>
                    <a:pt x="562913" y="357759"/>
                    <a:pt x="465895" y="358902"/>
                    <a:pt x="477726" y="361061"/>
                  </a:cubicBezTo>
                  <a:cubicBezTo>
                    <a:pt x="388398" y="360426"/>
                    <a:pt x="404075" y="358394"/>
                    <a:pt x="290788" y="359537"/>
                  </a:cubicBezTo>
                  <a:lnTo>
                    <a:pt x="308240" y="359791"/>
                  </a:lnTo>
                  <a:cubicBezTo>
                    <a:pt x="275703" y="359791"/>
                    <a:pt x="211813" y="359918"/>
                    <a:pt x="170688" y="359918"/>
                  </a:cubicBezTo>
                  <a:cubicBezTo>
                    <a:pt x="153670" y="359918"/>
                    <a:pt x="135001" y="359791"/>
                    <a:pt x="115570" y="359791"/>
                  </a:cubicBezTo>
                  <a:cubicBezTo>
                    <a:pt x="105791" y="359791"/>
                    <a:pt x="95885" y="359791"/>
                    <a:pt x="85852" y="359664"/>
                  </a:cubicBezTo>
                  <a:cubicBezTo>
                    <a:pt x="80645" y="359537"/>
                    <a:pt x="76708" y="359791"/>
                    <a:pt x="68453" y="359283"/>
                  </a:cubicBezTo>
                  <a:cubicBezTo>
                    <a:pt x="61087" y="358394"/>
                    <a:pt x="53975" y="356616"/>
                    <a:pt x="47117" y="353822"/>
                  </a:cubicBezTo>
                  <a:cubicBezTo>
                    <a:pt x="19558" y="342646"/>
                    <a:pt x="1143" y="314071"/>
                    <a:pt x="1270" y="286004"/>
                  </a:cubicBezTo>
                  <a:cubicBezTo>
                    <a:pt x="1270" y="266573"/>
                    <a:pt x="1270" y="248158"/>
                    <a:pt x="1397" y="231521"/>
                  </a:cubicBezTo>
                  <a:cubicBezTo>
                    <a:pt x="1270" y="198501"/>
                    <a:pt x="1270" y="172593"/>
                    <a:pt x="1270" y="171450"/>
                  </a:cubicBezTo>
                  <a:lnTo>
                    <a:pt x="1651" y="171450"/>
                  </a:lnTo>
                  <a:cubicBezTo>
                    <a:pt x="508" y="171450"/>
                    <a:pt x="1778" y="171450"/>
                    <a:pt x="0" y="171450"/>
                  </a:cubicBezTo>
                  <a:cubicBezTo>
                    <a:pt x="1016" y="171450"/>
                    <a:pt x="2413" y="171450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513517" y="508"/>
                    <a:pt x="1285819" y="635"/>
                    <a:pt x="1618893" y="0"/>
                  </a:cubicBezTo>
                  <a:lnTo>
                    <a:pt x="1614702" y="254"/>
                  </a:lnTo>
                  <a:cubicBezTo>
                    <a:pt x="1627910" y="254"/>
                    <a:pt x="1646071" y="127"/>
                    <a:pt x="1667788" y="127"/>
                  </a:cubicBezTo>
                  <a:cubicBezTo>
                    <a:pt x="1673249" y="127"/>
                    <a:pt x="1678837" y="127"/>
                    <a:pt x="1684806" y="127"/>
                  </a:cubicBezTo>
                  <a:lnTo>
                    <a:pt x="1687092" y="127"/>
                  </a:lnTo>
                  <a:lnTo>
                    <a:pt x="1690521" y="254"/>
                  </a:lnTo>
                  <a:cubicBezTo>
                    <a:pt x="1692807" y="381"/>
                    <a:pt x="1695093" y="381"/>
                    <a:pt x="1697379" y="762"/>
                  </a:cubicBezTo>
                  <a:cubicBezTo>
                    <a:pt x="1701951" y="1270"/>
                    <a:pt x="1706650" y="2413"/>
                    <a:pt x="1711222" y="3810"/>
                  </a:cubicBezTo>
                  <a:cubicBezTo>
                    <a:pt x="1729510" y="9525"/>
                    <a:pt x="1746655" y="22860"/>
                    <a:pt x="1756688" y="41656"/>
                  </a:cubicBezTo>
                  <a:cubicBezTo>
                    <a:pt x="1761641" y="51054"/>
                    <a:pt x="1764943" y="61722"/>
                    <a:pt x="1765705" y="72771"/>
                  </a:cubicBezTo>
                  <a:cubicBezTo>
                    <a:pt x="1766086" y="79121"/>
                    <a:pt x="1765959" y="81915"/>
                    <a:pt x="1765959" y="85725"/>
                  </a:cubicBezTo>
                  <a:cubicBezTo>
                    <a:pt x="1765959" y="89408"/>
                    <a:pt x="1765959" y="93091"/>
                    <a:pt x="1765959" y="96901"/>
                  </a:cubicBezTo>
                  <a:cubicBezTo>
                    <a:pt x="1765959" y="111887"/>
                    <a:pt x="1766086" y="127254"/>
                    <a:pt x="1766086" y="143002"/>
                  </a:cubicBezTo>
                  <a:cubicBezTo>
                    <a:pt x="1766213" y="171450"/>
                    <a:pt x="1766340" y="171450"/>
                    <a:pt x="1766467" y="171450"/>
                  </a:cubicBezTo>
                  <a:cubicBezTo>
                    <a:pt x="1766721" y="171450"/>
                    <a:pt x="1767102" y="171450"/>
                    <a:pt x="1767229" y="171450"/>
                  </a:cubicBezTo>
                  <a:lnTo>
                    <a:pt x="1768499" y="171450"/>
                  </a:lnTo>
                  <a:cubicBezTo>
                    <a:pt x="1767483" y="171450"/>
                    <a:pt x="1768245" y="171450"/>
                    <a:pt x="1767483" y="171450"/>
                  </a:cubicBezTo>
                  <a:cubicBezTo>
                    <a:pt x="1767610" y="171450"/>
                    <a:pt x="1768626" y="171450"/>
                    <a:pt x="1768880" y="171450"/>
                  </a:cubicBezTo>
                  <a:cubicBezTo>
                    <a:pt x="1768118" y="171450"/>
                    <a:pt x="1769134" y="171450"/>
                    <a:pt x="1768372" y="171450"/>
                  </a:cubicBezTo>
                  <a:lnTo>
                    <a:pt x="1767991" y="171450"/>
                  </a:lnTo>
                  <a:cubicBezTo>
                    <a:pt x="1766721" y="171450"/>
                    <a:pt x="1770023" y="171450"/>
                    <a:pt x="1768626" y="212344"/>
                  </a:cubicBezTo>
                  <a:lnTo>
                    <a:pt x="1768372" y="211963"/>
                  </a:lnTo>
                  <a:cubicBezTo>
                    <a:pt x="1767483" y="230632"/>
                    <a:pt x="1768753" y="251841"/>
                    <a:pt x="1769134" y="268097"/>
                  </a:cubicBezTo>
                  <a:close/>
                  <a:moveTo>
                    <a:pt x="1726716" y="352425"/>
                  </a:moveTo>
                  <a:cubicBezTo>
                    <a:pt x="1726081" y="352806"/>
                    <a:pt x="1725573" y="353187"/>
                    <a:pt x="1725065" y="353568"/>
                  </a:cubicBezTo>
                  <a:cubicBezTo>
                    <a:pt x="1725573" y="353314"/>
                    <a:pt x="1726081" y="353187"/>
                    <a:pt x="1726589" y="352806"/>
                  </a:cubicBezTo>
                  <a:cubicBezTo>
                    <a:pt x="1726589" y="352806"/>
                    <a:pt x="1726716" y="352552"/>
                    <a:pt x="1726716" y="3524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209495" y="-696636"/>
            <a:ext cx="3792512" cy="2530640"/>
          </a:xfrm>
          <a:custGeom>
            <a:avLst/>
            <a:gdLst/>
            <a:ahLst/>
            <a:cxnLst/>
            <a:rect l="l" t="t" r="r" b="b"/>
            <a:pathLst>
              <a:path w="3792512" h="2530640">
                <a:moveTo>
                  <a:pt x="0" y="0"/>
                </a:moveTo>
                <a:lnTo>
                  <a:pt x="3792512" y="0"/>
                </a:lnTo>
                <a:lnTo>
                  <a:pt x="3792512" y="2530639"/>
                </a:lnTo>
                <a:lnTo>
                  <a:pt x="0" y="2530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738062" y="568683"/>
            <a:ext cx="3792512" cy="2530640"/>
          </a:xfrm>
          <a:custGeom>
            <a:avLst/>
            <a:gdLst/>
            <a:ahLst/>
            <a:cxnLst/>
            <a:rect l="l" t="t" r="r" b="b"/>
            <a:pathLst>
              <a:path w="3792512" h="2530640">
                <a:moveTo>
                  <a:pt x="0" y="0"/>
                </a:moveTo>
                <a:lnTo>
                  <a:pt x="3792512" y="0"/>
                </a:lnTo>
                <a:lnTo>
                  <a:pt x="3792512" y="2530640"/>
                </a:lnTo>
                <a:lnTo>
                  <a:pt x="0" y="2530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06765" y="-696636"/>
            <a:ext cx="2884699" cy="2152707"/>
          </a:xfrm>
          <a:custGeom>
            <a:avLst/>
            <a:gdLst/>
            <a:ahLst/>
            <a:cxnLst/>
            <a:rect l="l" t="t" r="r" b="b"/>
            <a:pathLst>
              <a:path w="2884699" h="2152707">
                <a:moveTo>
                  <a:pt x="0" y="0"/>
                </a:moveTo>
                <a:lnTo>
                  <a:pt x="2884699" y="0"/>
                </a:lnTo>
                <a:lnTo>
                  <a:pt x="2884699" y="2152706"/>
                </a:lnTo>
                <a:lnTo>
                  <a:pt x="0" y="21527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82393" y="553454"/>
            <a:ext cx="11990396" cy="2289076"/>
          </a:xfrm>
          <a:custGeom>
            <a:avLst/>
            <a:gdLst/>
            <a:ahLst/>
            <a:cxnLst/>
            <a:rect l="l" t="t" r="r" b="b"/>
            <a:pathLst>
              <a:path w="11990396" h="2289076">
                <a:moveTo>
                  <a:pt x="0" y="0"/>
                </a:moveTo>
                <a:lnTo>
                  <a:pt x="11990396" y="0"/>
                </a:lnTo>
                <a:lnTo>
                  <a:pt x="11990396" y="2289076"/>
                </a:lnTo>
                <a:lnTo>
                  <a:pt x="0" y="2289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5105" y="5008349"/>
            <a:ext cx="3072233" cy="321699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6252017" y="5143500"/>
            <a:ext cx="4123088" cy="1845608"/>
          </a:xfrm>
          <a:custGeom>
            <a:avLst/>
            <a:gdLst/>
            <a:ahLst/>
            <a:cxnLst/>
            <a:rect l="l" t="t" r="r" b="b"/>
            <a:pathLst>
              <a:path w="4123088" h="1845608">
                <a:moveTo>
                  <a:pt x="0" y="0"/>
                </a:moveTo>
                <a:lnTo>
                  <a:pt x="4123088" y="0"/>
                </a:lnTo>
                <a:lnTo>
                  <a:pt x="4123088" y="1845608"/>
                </a:lnTo>
                <a:lnTo>
                  <a:pt x="0" y="1845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23046" y="3307627"/>
            <a:ext cx="16441908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Từ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các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kết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quả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trên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kết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quả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của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một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số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thí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nghiệm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khác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,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người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ta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đã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thiết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lập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được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dãy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500" dirty="0" err="1">
                <a:solidFill>
                  <a:srgbClr val="101010"/>
                </a:solidFill>
                <a:latin typeface="Roboto" panose="02000000000000000000" pitchFamily="2" charset="0"/>
              </a:rPr>
              <a:t>sau</a:t>
            </a:r>
            <a:r>
              <a:rPr lang="en-US" sz="4500" dirty="0">
                <a:solidFill>
                  <a:srgbClr val="101010"/>
                </a:solidFill>
                <a:latin typeface="Roboto" panose="02000000000000000000" pitchFamily="2" charset="0"/>
              </a:rPr>
              <a:t>:</a:t>
            </a:r>
            <a:endParaRPr lang="en-US" sz="4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850"/>
              </a:lnSpc>
            </a:pPr>
            <a:endParaRPr lang="en-US" sz="45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1579" y="1069461"/>
            <a:ext cx="12418056" cy="764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>
                <a:solidFill>
                  <a:srgbClr val="101010"/>
                </a:solidFill>
                <a:latin typeface="Roboto" panose="02000000000000000000" pitchFamily="2" charset="0"/>
              </a:rPr>
              <a:t>XÂY DỰNG DÃY HOẠT ĐỘNG HÓA HỌC</a:t>
            </a:r>
            <a:endParaRPr lang="en-US" sz="44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749188" y="7741160"/>
            <a:ext cx="12547217" cy="863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101010"/>
                </a:solidFill>
                <a:latin typeface="Roboto" panose="02000000000000000000" pitchFamily="2" charset="0"/>
              </a:rPr>
              <a:t>K, Na, Mg, Al, Zn, Fe, Pb, (H), Cu, Ag, Au</a:t>
            </a:r>
            <a:endParaRPr lang="en-US" sz="50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38828" y="8888730"/>
            <a:ext cx="9367937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Chiều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giảm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dần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mức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độ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97827"/>
            <a:ext cx="18288000" cy="3491345"/>
          </a:xfrm>
          <a:custGeom>
            <a:avLst/>
            <a:gdLst/>
            <a:ahLst/>
            <a:cxnLst/>
            <a:rect l="l" t="t" r="r" b="b"/>
            <a:pathLst>
              <a:path w="18288000" h="3491345">
                <a:moveTo>
                  <a:pt x="0" y="0"/>
                </a:moveTo>
                <a:lnTo>
                  <a:pt x="18288000" y="0"/>
                </a:lnTo>
                <a:lnTo>
                  <a:pt x="18288000" y="3491346"/>
                </a:lnTo>
                <a:lnTo>
                  <a:pt x="0" y="34913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39554" y="8173127"/>
            <a:ext cx="21026456" cy="5237499"/>
          </a:xfrm>
          <a:custGeom>
            <a:avLst/>
            <a:gdLst/>
            <a:ahLst/>
            <a:cxnLst/>
            <a:rect l="l" t="t" r="r" b="b"/>
            <a:pathLst>
              <a:path w="21026456" h="5237499">
                <a:moveTo>
                  <a:pt x="0" y="0"/>
                </a:moveTo>
                <a:lnTo>
                  <a:pt x="21026456" y="0"/>
                </a:lnTo>
                <a:lnTo>
                  <a:pt x="21026456" y="5237499"/>
                </a:lnTo>
                <a:lnTo>
                  <a:pt x="0" y="523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0268">
            <a:off x="13847801" y="6115727"/>
            <a:ext cx="4066032" cy="4114800"/>
          </a:xfrm>
          <a:custGeom>
            <a:avLst/>
            <a:gdLst/>
            <a:ahLst/>
            <a:cxnLst/>
            <a:rect l="l" t="t" r="r" b="b"/>
            <a:pathLst>
              <a:path w="4066032" h="4114800">
                <a:moveTo>
                  <a:pt x="0" y="0"/>
                </a:moveTo>
                <a:lnTo>
                  <a:pt x="4066032" y="0"/>
                </a:lnTo>
                <a:lnTo>
                  <a:pt x="4066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44049">
            <a:off x="14334342" y="451240"/>
            <a:ext cx="3092951" cy="2862386"/>
          </a:xfrm>
          <a:custGeom>
            <a:avLst/>
            <a:gdLst/>
            <a:ahLst/>
            <a:cxnLst/>
            <a:rect l="l" t="t" r="r" b="b"/>
            <a:pathLst>
              <a:path w="3092951" h="2862386">
                <a:moveTo>
                  <a:pt x="0" y="0"/>
                </a:moveTo>
                <a:lnTo>
                  <a:pt x="3092951" y="0"/>
                </a:lnTo>
                <a:lnTo>
                  <a:pt x="3092951" y="2862385"/>
                </a:lnTo>
                <a:lnTo>
                  <a:pt x="0" y="28623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8774" y="5746997"/>
            <a:ext cx="1935507" cy="4114800"/>
          </a:xfrm>
          <a:custGeom>
            <a:avLst/>
            <a:gdLst/>
            <a:ahLst/>
            <a:cxnLst/>
            <a:rect l="l" t="t" r="r" b="b"/>
            <a:pathLst>
              <a:path w="1935507" h="4114800">
                <a:moveTo>
                  <a:pt x="0" y="0"/>
                </a:moveTo>
                <a:lnTo>
                  <a:pt x="1935508" y="0"/>
                </a:lnTo>
                <a:lnTo>
                  <a:pt x="1935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5428" y="24558"/>
            <a:ext cx="3522052" cy="3843985"/>
          </a:xfrm>
          <a:custGeom>
            <a:avLst/>
            <a:gdLst/>
            <a:ahLst/>
            <a:cxnLst/>
            <a:rect l="l" t="t" r="r" b="b"/>
            <a:pathLst>
              <a:path w="3522052" h="3843985">
                <a:moveTo>
                  <a:pt x="0" y="0"/>
                </a:moveTo>
                <a:lnTo>
                  <a:pt x="3522051" y="0"/>
                </a:lnTo>
                <a:lnTo>
                  <a:pt x="3522051" y="3843985"/>
                </a:lnTo>
                <a:lnTo>
                  <a:pt x="0" y="3843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96454" y="4776398"/>
            <a:ext cx="15471231" cy="83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0"/>
              </a:lnSpc>
              <a:spcBef>
                <a:spcPct val="0"/>
              </a:spcBef>
            </a:pPr>
            <a:r>
              <a:rPr lang="en-US" sz="5325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Roboto" panose="02000000000000000000" pitchFamily="2" charset="0"/>
              </a:rPr>
              <a:t>Ii</a:t>
            </a:r>
            <a:r>
              <a:rPr lang="en-US" sz="5325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Roboto" panose="02000000000000000000" pitchFamily="2" charset="0"/>
              </a:rPr>
              <a:t>.  Ý NGHĨA CỦA DÃY HOẠT ĐỘNG HÓA HỌC</a:t>
            </a:r>
            <a:endParaRPr lang="en-US" sz="5325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513" y="2940286"/>
            <a:ext cx="8557997" cy="3018639"/>
          </a:xfrm>
          <a:custGeom>
            <a:avLst/>
            <a:gdLst/>
            <a:ahLst/>
            <a:cxnLst/>
            <a:rect l="l" t="t" r="r" b="b"/>
            <a:pathLst>
              <a:path w="8557997" h="3018639">
                <a:moveTo>
                  <a:pt x="0" y="0"/>
                </a:moveTo>
                <a:lnTo>
                  <a:pt x="8557997" y="0"/>
                </a:lnTo>
                <a:lnTo>
                  <a:pt x="8557997" y="3018640"/>
                </a:lnTo>
                <a:lnTo>
                  <a:pt x="0" y="301864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4513" y="6616153"/>
            <a:ext cx="8557997" cy="3018639"/>
          </a:xfrm>
          <a:custGeom>
            <a:avLst/>
            <a:gdLst/>
            <a:ahLst/>
            <a:cxnLst/>
            <a:rect l="l" t="t" r="r" b="b"/>
            <a:pathLst>
              <a:path w="8557997" h="3018639">
                <a:moveTo>
                  <a:pt x="0" y="0"/>
                </a:moveTo>
                <a:lnTo>
                  <a:pt x="8557997" y="0"/>
                </a:lnTo>
                <a:lnTo>
                  <a:pt x="8557997" y="3018639"/>
                </a:lnTo>
                <a:lnTo>
                  <a:pt x="0" y="301863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78512" y="2877424"/>
            <a:ext cx="8557997" cy="3018639"/>
          </a:xfrm>
          <a:custGeom>
            <a:avLst/>
            <a:gdLst/>
            <a:ahLst/>
            <a:cxnLst/>
            <a:rect l="l" t="t" r="r" b="b"/>
            <a:pathLst>
              <a:path w="8557997" h="3018639">
                <a:moveTo>
                  <a:pt x="0" y="0"/>
                </a:moveTo>
                <a:lnTo>
                  <a:pt x="8557998" y="0"/>
                </a:lnTo>
                <a:lnTo>
                  <a:pt x="8557998" y="3018639"/>
                </a:lnTo>
                <a:lnTo>
                  <a:pt x="0" y="301863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78512" y="6553288"/>
            <a:ext cx="8557997" cy="3018639"/>
          </a:xfrm>
          <a:custGeom>
            <a:avLst/>
            <a:gdLst/>
            <a:ahLst/>
            <a:cxnLst/>
            <a:rect l="l" t="t" r="r" b="b"/>
            <a:pathLst>
              <a:path w="8557997" h="3018639">
                <a:moveTo>
                  <a:pt x="0" y="0"/>
                </a:moveTo>
                <a:lnTo>
                  <a:pt x="8557998" y="0"/>
                </a:lnTo>
                <a:lnTo>
                  <a:pt x="8557998" y="3018639"/>
                </a:lnTo>
                <a:lnTo>
                  <a:pt x="0" y="301863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03182" y="-3024694"/>
            <a:ext cx="22894364" cy="5244891"/>
          </a:xfrm>
          <a:custGeom>
            <a:avLst/>
            <a:gdLst/>
            <a:ahLst/>
            <a:cxnLst/>
            <a:rect l="l" t="t" r="r" b="b"/>
            <a:pathLst>
              <a:path w="22894364" h="5244891">
                <a:moveTo>
                  <a:pt x="0" y="0"/>
                </a:moveTo>
                <a:lnTo>
                  <a:pt x="22894364" y="0"/>
                </a:lnTo>
                <a:lnTo>
                  <a:pt x="22894364" y="5244890"/>
                </a:lnTo>
                <a:lnTo>
                  <a:pt x="0" y="5244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15010" y="5527062"/>
            <a:ext cx="2886283" cy="1672581"/>
          </a:xfrm>
          <a:custGeom>
            <a:avLst/>
            <a:gdLst/>
            <a:ahLst/>
            <a:cxnLst/>
            <a:rect l="l" t="t" r="r" b="b"/>
            <a:pathLst>
              <a:path w="2886283" h="1672581">
                <a:moveTo>
                  <a:pt x="0" y="0"/>
                </a:moveTo>
                <a:lnTo>
                  <a:pt x="2886283" y="0"/>
                </a:lnTo>
                <a:lnTo>
                  <a:pt x="2886283" y="1672581"/>
                </a:lnTo>
                <a:lnTo>
                  <a:pt x="0" y="1672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1490" y="450938"/>
            <a:ext cx="3004363" cy="1155524"/>
          </a:xfrm>
          <a:custGeom>
            <a:avLst/>
            <a:gdLst/>
            <a:ahLst/>
            <a:cxnLst/>
            <a:rect l="l" t="t" r="r" b="b"/>
            <a:pathLst>
              <a:path w="3004363" h="1155524">
                <a:moveTo>
                  <a:pt x="0" y="0"/>
                </a:moveTo>
                <a:lnTo>
                  <a:pt x="3004364" y="0"/>
                </a:lnTo>
                <a:lnTo>
                  <a:pt x="3004364" y="1155524"/>
                </a:lnTo>
                <a:lnTo>
                  <a:pt x="0" y="1155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13749" y="561975"/>
            <a:ext cx="12848461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Roboto" panose="02000000000000000000" pitchFamily="2" charset="0"/>
              </a:rPr>
              <a:t>Dãy</a:t>
            </a:r>
            <a:r>
              <a:rPr lang="en-US" sz="60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Roboto" panose="02000000000000000000" pitchFamily="2" charset="0"/>
              </a:rPr>
              <a:t>hoạt</a:t>
            </a:r>
            <a:r>
              <a:rPr lang="en-US" sz="60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Roboto" panose="02000000000000000000" pitchFamily="2" charset="0"/>
              </a:rPr>
              <a:t>động</a:t>
            </a:r>
            <a:r>
              <a:rPr lang="en-US" sz="60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Roboto" panose="02000000000000000000" pitchFamily="2" charset="0"/>
              </a:rPr>
              <a:t>hoá</a:t>
            </a:r>
            <a:r>
              <a:rPr lang="en-US" sz="60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Roboto" panose="02000000000000000000" pitchFamily="2" charset="0"/>
              </a:rPr>
              <a:t>học</a:t>
            </a:r>
            <a:r>
              <a:rPr lang="en-US" sz="60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Roboto" panose="02000000000000000000" pitchFamily="2" charset="0"/>
              </a:rPr>
              <a:t>cho</a:t>
            </a:r>
            <a:r>
              <a:rPr lang="en-US" sz="60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Roboto" panose="02000000000000000000" pitchFamily="2" charset="0"/>
              </a:rPr>
              <a:t>biết</a:t>
            </a:r>
            <a:endParaRPr lang="en-US" sz="600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1490" y="3938447"/>
            <a:ext cx="7574382" cy="118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Mức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độ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của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giảm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dần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từ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trái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sang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phải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.</a:t>
            </a:r>
            <a:endParaRPr lang="en-US" sz="36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633708" y="3371377"/>
            <a:ext cx="7437139" cy="237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Các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đứng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trước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H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tác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dụng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được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hydrochloric acid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hoặc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sulfuric acid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loãng</a:t>
            </a:r>
            <a:endParaRPr lang="en-US" sz="36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27286" y="7152018"/>
            <a:ext cx="8130865" cy="177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Các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đứng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trước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Mg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phản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mạnh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nước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ở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điều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kiện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thường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tạo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thành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kiềm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khí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hydrogen</a:t>
            </a:r>
            <a:endParaRPr lang="en-US" sz="36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74135" y="7214883"/>
            <a:ext cx="6566752" cy="177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Kim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đứng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trước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(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trừ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K. Na....)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đẩy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được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đứng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sau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ra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khỏi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rgbClr val="101010"/>
                </a:solidFill>
                <a:latin typeface="Roboto" panose="02000000000000000000" pitchFamily="2" charset="0"/>
              </a:rPr>
              <a:t>muối</a:t>
            </a:r>
            <a:r>
              <a:rPr lang="en-US" sz="3600" dirty="0">
                <a:solidFill>
                  <a:srgbClr val="101010"/>
                </a:solidFill>
                <a:latin typeface="Roboto" panose="02000000000000000000" pitchFamily="2" charset="0"/>
              </a:rPr>
              <a:t>.</a:t>
            </a:r>
            <a:endParaRPr lang="en-US" sz="36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67666" y="-5722809"/>
            <a:ext cx="24185232" cy="16226092"/>
          </a:xfrm>
          <a:custGeom>
            <a:avLst/>
            <a:gdLst/>
            <a:ahLst/>
            <a:cxnLst/>
            <a:rect l="l" t="t" r="r" b="b"/>
            <a:pathLst>
              <a:path w="24185232" h="16226092">
                <a:moveTo>
                  <a:pt x="0" y="0"/>
                </a:moveTo>
                <a:lnTo>
                  <a:pt x="24185232" y="0"/>
                </a:lnTo>
                <a:lnTo>
                  <a:pt x="24185232" y="16226092"/>
                </a:lnTo>
                <a:lnTo>
                  <a:pt x="0" y="1622609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18253" y="377345"/>
            <a:ext cx="12741047" cy="1747768"/>
            <a:chOff x="0" y="0"/>
            <a:chExt cx="3355667" cy="4603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5667" cy="460318"/>
            </a:xfrm>
            <a:custGeom>
              <a:avLst/>
              <a:gdLst/>
              <a:ahLst/>
              <a:cxnLst/>
              <a:rect l="l" t="t" r="r" b="b"/>
              <a:pathLst>
                <a:path w="3355667" h="460318">
                  <a:moveTo>
                    <a:pt x="0" y="0"/>
                  </a:moveTo>
                  <a:lnTo>
                    <a:pt x="3355667" y="0"/>
                  </a:lnTo>
                  <a:lnTo>
                    <a:pt x="3355667" y="460318"/>
                  </a:lnTo>
                  <a:lnTo>
                    <a:pt x="0" y="460318"/>
                  </a:lnTo>
                  <a:close/>
                </a:path>
              </a:pathLst>
            </a:custGeom>
            <a:solidFill>
              <a:srgbClr val="FFFFFE"/>
            </a:solidFill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355667" cy="517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3426057" y="6377995"/>
            <a:ext cx="3632316" cy="3632316"/>
          </a:xfrm>
          <a:custGeom>
            <a:avLst/>
            <a:gdLst/>
            <a:ahLst/>
            <a:cxnLst/>
            <a:rect l="l" t="t" r="r" b="b"/>
            <a:pathLst>
              <a:path w="3632316" h="3632316">
                <a:moveTo>
                  <a:pt x="0" y="0"/>
                </a:moveTo>
                <a:lnTo>
                  <a:pt x="3632317" y="0"/>
                </a:lnTo>
                <a:lnTo>
                  <a:pt x="3632317" y="3632316"/>
                </a:lnTo>
                <a:lnTo>
                  <a:pt x="0" y="3632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283" y="3083299"/>
            <a:ext cx="3310657" cy="4651336"/>
          </a:xfrm>
          <a:custGeom>
            <a:avLst/>
            <a:gdLst/>
            <a:ahLst/>
            <a:cxnLst/>
            <a:rect l="l" t="t" r="r" b="b"/>
            <a:pathLst>
              <a:path w="3310657" h="4651336">
                <a:moveTo>
                  <a:pt x="0" y="0"/>
                </a:moveTo>
                <a:lnTo>
                  <a:pt x="3310656" y="0"/>
                </a:lnTo>
                <a:lnTo>
                  <a:pt x="3310656" y="4651335"/>
                </a:lnTo>
                <a:lnTo>
                  <a:pt x="0" y="46513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75252" y="3083299"/>
            <a:ext cx="1023253" cy="3145772"/>
          </a:xfrm>
          <a:custGeom>
            <a:avLst/>
            <a:gdLst/>
            <a:ahLst/>
            <a:cxnLst/>
            <a:rect l="l" t="t" r="r" b="b"/>
            <a:pathLst>
              <a:path w="1023253" h="3145772">
                <a:moveTo>
                  <a:pt x="0" y="0"/>
                </a:moveTo>
                <a:lnTo>
                  <a:pt x="1023253" y="0"/>
                </a:lnTo>
                <a:lnTo>
                  <a:pt x="1023253" y="3145771"/>
                </a:lnTo>
                <a:lnTo>
                  <a:pt x="0" y="31457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8797" y="377345"/>
            <a:ext cx="3877992" cy="2278320"/>
          </a:xfrm>
          <a:custGeom>
            <a:avLst/>
            <a:gdLst/>
            <a:ahLst/>
            <a:cxnLst/>
            <a:rect l="l" t="t" r="r" b="b"/>
            <a:pathLst>
              <a:path w="3877992" h="2278320">
                <a:moveTo>
                  <a:pt x="0" y="0"/>
                </a:moveTo>
                <a:lnTo>
                  <a:pt x="3877992" y="0"/>
                </a:lnTo>
                <a:lnTo>
                  <a:pt x="3877992" y="2278320"/>
                </a:lnTo>
                <a:lnTo>
                  <a:pt x="0" y="22783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554717" y="3007099"/>
            <a:ext cx="9704583" cy="3925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Kim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kali (potassium, K)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là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mạnh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. Ở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ngay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điều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kiện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thường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, kali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thể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phản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các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tác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nhân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trong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không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khí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như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O2, CO2,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hơi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nước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… do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đó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,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để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bảo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quản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kali,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người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ta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thường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ngâm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chìm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nó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trong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dầu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00" dirty="0" err="1">
                <a:solidFill>
                  <a:srgbClr val="101010"/>
                </a:solidFill>
                <a:latin typeface="Roboto" panose="02000000000000000000" pitchFamily="2" charset="0"/>
              </a:rPr>
              <a:t>hoả</a:t>
            </a:r>
            <a:r>
              <a:rPr lang="en-US" sz="3700" dirty="0">
                <a:solidFill>
                  <a:srgbClr val="101010"/>
                </a:solidFill>
                <a:latin typeface="Roboto" panose="02000000000000000000" pitchFamily="2" charset="0"/>
              </a:rPr>
              <a:t>.</a:t>
            </a:r>
            <a:endParaRPr lang="en-US" sz="37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970480" y="622579"/>
            <a:ext cx="11836592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50"/>
              </a:lnSpc>
              <a:spcBef>
                <a:spcPct val="0"/>
              </a:spcBef>
            </a:pPr>
            <a:r>
              <a:rPr lang="en-US" sz="4125" spc="123" dirty="0">
                <a:solidFill>
                  <a:srgbClr val="101010"/>
                </a:solidFill>
                <a:latin typeface="Roboto" panose="02000000000000000000" pitchFamily="2" charset="0"/>
              </a:rPr>
              <a:t>TÌM HIỂU VÀ GIẢI THÍCH CÁCH BẢO QUẢN KIM LOẠI</a:t>
            </a:r>
            <a:endParaRPr lang="en-US" sz="4125" spc="123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37480" y="2856049"/>
            <a:ext cx="8597498" cy="7003053"/>
          </a:xfrm>
          <a:custGeom>
            <a:avLst/>
            <a:gdLst/>
            <a:ahLst/>
            <a:cxnLst/>
            <a:rect l="l" t="t" r="r" b="b"/>
            <a:pathLst>
              <a:path w="8597498" h="7003053">
                <a:moveTo>
                  <a:pt x="8597499" y="0"/>
                </a:moveTo>
                <a:lnTo>
                  <a:pt x="0" y="0"/>
                </a:lnTo>
                <a:lnTo>
                  <a:pt x="0" y="7003053"/>
                </a:lnTo>
                <a:lnTo>
                  <a:pt x="8597499" y="7003053"/>
                </a:lnTo>
                <a:lnTo>
                  <a:pt x="8597499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36988" y="542333"/>
            <a:ext cx="1782783" cy="1782783"/>
            <a:chOff x="0" y="0"/>
            <a:chExt cx="2377044" cy="2377044"/>
          </a:xfrm>
        </p:grpSpPr>
        <p:grpSp>
          <p:nvGrpSpPr>
            <p:cNvPr id="4" name="Group 4"/>
            <p:cNvGrpSpPr/>
            <p:nvPr/>
          </p:nvGrpSpPr>
          <p:grpSpPr>
            <a:xfrm rot="520674">
              <a:off x="145439" y="145439"/>
              <a:ext cx="2086166" cy="2086166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1F29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520674">
              <a:off x="509792" y="390870"/>
              <a:ext cx="1357459" cy="1595304"/>
            </a:xfrm>
            <a:custGeom>
              <a:avLst/>
              <a:gdLst/>
              <a:ahLst/>
              <a:cxnLst/>
              <a:rect l="l" t="t" r="r" b="b"/>
              <a:pathLst>
                <a:path w="1357459" h="1595304">
                  <a:moveTo>
                    <a:pt x="0" y="0"/>
                  </a:moveTo>
                  <a:lnTo>
                    <a:pt x="1357459" y="0"/>
                  </a:lnTo>
                  <a:lnTo>
                    <a:pt x="1357459" y="1595304"/>
                  </a:lnTo>
                  <a:lnTo>
                    <a:pt x="0" y="1595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444011" y="1811239"/>
            <a:ext cx="4532130" cy="4326124"/>
          </a:xfrm>
          <a:custGeom>
            <a:avLst/>
            <a:gdLst/>
            <a:ahLst/>
            <a:cxnLst/>
            <a:rect l="l" t="t" r="r" b="b"/>
            <a:pathLst>
              <a:path w="4532130" h="4326124">
                <a:moveTo>
                  <a:pt x="0" y="0"/>
                </a:moveTo>
                <a:lnTo>
                  <a:pt x="4532130" y="0"/>
                </a:lnTo>
                <a:lnTo>
                  <a:pt x="4532130" y="4326124"/>
                </a:lnTo>
                <a:lnTo>
                  <a:pt x="0" y="4326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166122" y="5058913"/>
            <a:ext cx="7937763" cy="4269256"/>
            <a:chOff x="0" y="0"/>
            <a:chExt cx="2090604" cy="11244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0604" cy="1124413"/>
            </a:xfrm>
            <a:custGeom>
              <a:avLst/>
              <a:gdLst/>
              <a:ahLst/>
              <a:cxnLst/>
              <a:rect l="l" t="t" r="r" b="b"/>
              <a:pathLst>
                <a:path w="2090604" h="1124413">
                  <a:moveTo>
                    <a:pt x="0" y="0"/>
                  </a:moveTo>
                  <a:lnTo>
                    <a:pt x="2090604" y="0"/>
                  </a:lnTo>
                  <a:lnTo>
                    <a:pt x="2090604" y="1124413"/>
                  </a:lnTo>
                  <a:lnTo>
                    <a:pt x="0" y="1124413"/>
                  </a:lnTo>
                  <a:close/>
                </a:path>
              </a:pathLst>
            </a:custGeom>
            <a:solidFill>
              <a:srgbClr val="F3FB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090604" cy="1181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640737" y="2325116"/>
            <a:ext cx="4120687" cy="2330061"/>
          </a:xfrm>
          <a:custGeom>
            <a:avLst/>
            <a:gdLst/>
            <a:ahLst/>
            <a:cxnLst/>
            <a:rect l="l" t="t" r="r" b="b"/>
            <a:pathLst>
              <a:path w="4120687" h="2330061">
                <a:moveTo>
                  <a:pt x="0" y="0"/>
                </a:moveTo>
                <a:lnTo>
                  <a:pt x="4120687" y="0"/>
                </a:lnTo>
                <a:lnTo>
                  <a:pt x="4120687" y="2330061"/>
                </a:lnTo>
                <a:lnTo>
                  <a:pt x="0" y="23300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793954" y="2507630"/>
            <a:ext cx="3832245" cy="215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101010"/>
                </a:solidFill>
                <a:latin typeface="Roboto" panose="02000000000000000000" pitchFamily="2" charset="0"/>
              </a:rPr>
              <a:t>TRẢ LỜI CÁC CÂU HỎI SAU ĐÂY</a:t>
            </a:r>
            <a:endParaRPr lang="en-US" sz="41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477312" y="5137804"/>
            <a:ext cx="7344881" cy="432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1.Các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phản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dưới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đây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xảy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ra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không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?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Nếu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,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hãy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hoàn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thành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phương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trình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của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phản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đó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.</a:t>
            </a: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a)Fe + HCI -&gt;</a:t>
            </a: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b)Cu + HCI -&gt;</a:t>
            </a: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69228" y="7460468"/>
            <a:ext cx="21026456" cy="5237499"/>
          </a:xfrm>
          <a:custGeom>
            <a:avLst/>
            <a:gdLst/>
            <a:ahLst/>
            <a:cxnLst/>
            <a:rect l="l" t="t" r="r" b="b"/>
            <a:pathLst>
              <a:path w="21026456" h="5237499">
                <a:moveTo>
                  <a:pt x="0" y="0"/>
                </a:moveTo>
                <a:lnTo>
                  <a:pt x="21026456" y="0"/>
                </a:lnTo>
                <a:lnTo>
                  <a:pt x="21026456" y="5237499"/>
                </a:lnTo>
                <a:lnTo>
                  <a:pt x="0" y="523749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3509" flipH="1">
            <a:off x="12849438" y="5283489"/>
            <a:ext cx="8023813" cy="10007023"/>
          </a:xfrm>
          <a:custGeom>
            <a:avLst/>
            <a:gdLst/>
            <a:ahLst/>
            <a:cxnLst/>
            <a:rect l="l" t="t" r="r" b="b"/>
            <a:pathLst>
              <a:path w="8023813" h="10007023">
                <a:moveTo>
                  <a:pt x="8023813" y="0"/>
                </a:moveTo>
                <a:lnTo>
                  <a:pt x="0" y="0"/>
                </a:lnTo>
                <a:lnTo>
                  <a:pt x="0" y="10007022"/>
                </a:lnTo>
                <a:lnTo>
                  <a:pt x="8023813" y="10007022"/>
                </a:lnTo>
                <a:lnTo>
                  <a:pt x="80238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51942" y="455361"/>
            <a:ext cx="4672115" cy="3032628"/>
          </a:xfrm>
          <a:custGeom>
            <a:avLst/>
            <a:gdLst/>
            <a:ahLst/>
            <a:cxnLst/>
            <a:rect l="l" t="t" r="r" b="b"/>
            <a:pathLst>
              <a:path w="4672115" h="3032628">
                <a:moveTo>
                  <a:pt x="0" y="0"/>
                </a:moveTo>
                <a:lnTo>
                  <a:pt x="4672116" y="0"/>
                </a:lnTo>
                <a:lnTo>
                  <a:pt x="4672116" y="3032628"/>
                </a:lnTo>
                <a:lnTo>
                  <a:pt x="0" y="3032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144000" y="8930237"/>
            <a:ext cx="4225814" cy="5854276"/>
            <a:chOff x="0" y="0"/>
            <a:chExt cx="5634418" cy="78057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34418" cy="590775"/>
            </a:xfrm>
            <a:custGeom>
              <a:avLst/>
              <a:gdLst/>
              <a:ahLst/>
              <a:cxnLst/>
              <a:rect l="l" t="t" r="r" b="b"/>
              <a:pathLst>
                <a:path w="5634418" h="590775">
                  <a:moveTo>
                    <a:pt x="0" y="0"/>
                  </a:moveTo>
                  <a:lnTo>
                    <a:pt x="5634418" y="0"/>
                  </a:lnTo>
                  <a:lnTo>
                    <a:pt x="5634418" y="590775"/>
                  </a:lnTo>
                  <a:lnTo>
                    <a:pt x="0" y="590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b="-115191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409688"/>
              <a:ext cx="5634418" cy="7396014"/>
            </a:xfrm>
            <a:custGeom>
              <a:avLst/>
              <a:gdLst/>
              <a:ahLst/>
              <a:cxnLst/>
              <a:rect l="l" t="t" r="r" b="b"/>
              <a:pathLst>
                <a:path w="5634418" h="7396014">
                  <a:moveTo>
                    <a:pt x="0" y="0"/>
                  </a:moveTo>
                  <a:lnTo>
                    <a:pt x="5634418" y="0"/>
                  </a:lnTo>
                  <a:lnTo>
                    <a:pt x="5634418" y="7396014"/>
                  </a:lnTo>
                  <a:lnTo>
                    <a:pt x="0" y="7396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616106" y="7819340"/>
            <a:ext cx="1085761" cy="1438960"/>
          </a:xfrm>
          <a:custGeom>
            <a:avLst/>
            <a:gdLst/>
            <a:ahLst/>
            <a:cxnLst/>
            <a:rect l="l" t="t" r="r" b="b"/>
            <a:pathLst>
              <a:path w="1085761" h="1438960">
                <a:moveTo>
                  <a:pt x="0" y="0"/>
                </a:moveTo>
                <a:lnTo>
                  <a:pt x="1085761" y="0"/>
                </a:lnTo>
                <a:lnTo>
                  <a:pt x="1085761" y="1438960"/>
                </a:lnTo>
                <a:lnTo>
                  <a:pt x="0" y="1438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562" y="2575404"/>
            <a:ext cx="1001839" cy="912584"/>
          </a:xfrm>
          <a:custGeom>
            <a:avLst/>
            <a:gdLst/>
            <a:ahLst/>
            <a:cxnLst/>
            <a:rect l="l" t="t" r="r" b="b"/>
            <a:pathLst>
              <a:path w="1001839" h="912584">
                <a:moveTo>
                  <a:pt x="0" y="0"/>
                </a:moveTo>
                <a:lnTo>
                  <a:pt x="1001839" y="0"/>
                </a:lnTo>
                <a:lnTo>
                  <a:pt x="1001839" y="912585"/>
                </a:lnTo>
                <a:lnTo>
                  <a:pt x="0" y="912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83123" y="1028700"/>
            <a:ext cx="4988819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40"/>
              </a:lnSpc>
              <a:spcBef>
                <a:spcPct val="0"/>
              </a:spcBef>
            </a:pPr>
            <a:r>
              <a:rPr lang="en-US" sz="6200" spc="185" dirty="0">
                <a:solidFill>
                  <a:srgbClr val="101010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MỤC TIÊU</a:t>
            </a:r>
            <a:endParaRPr lang="en-US" sz="6200" spc="185" dirty="0">
              <a:solidFill>
                <a:srgbClr val="101010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2376" y="2696210"/>
            <a:ext cx="14468830" cy="244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Tiến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hành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được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một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số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thí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nghiêm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hoặc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mô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tả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được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thí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nghiệm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(qua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hình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vẽ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hoặc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liệu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điện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tử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thí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nghiêm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)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khi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cho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tiếp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xúc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nước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, hydrochloric acid,...</a:t>
            </a:r>
            <a:endParaRPr lang="en-US" sz="34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760"/>
              </a:lnSpc>
            </a:pPr>
            <a:endParaRPr lang="en-US" sz="34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02376" y="4595810"/>
            <a:ext cx="11799791" cy="184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Nêu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được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dãy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(K, Na, Ca, Mg, Al, Zn, Fe, Pb, H, Cu, Ag, Au).</a:t>
            </a:r>
            <a:endParaRPr lang="en-US" sz="34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760"/>
              </a:lnSpc>
            </a:pPr>
            <a:endParaRPr lang="en-US" sz="34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02376" y="6309675"/>
            <a:ext cx="9679186" cy="179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Trinh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bày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được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ý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nghĩa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của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dãy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4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3400" dirty="0">
                <a:solidFill>
                  <a:srgbClr val="101010"/>
                </a:solidFill>
                <a:latin typeface="Roboto" panose="02000000000000000000" pitchFamily="2" charset="0"/>
              </a:rPr>
              <a:t>.</a:t>
            </a:r>
            <a:endParaRPr lang="en-US" sz="34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760"/>
              </a:lnSpc>
            </a:pPr>
            <a:endParaRPr lang="en-US" sz="34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9562" y="4394916"/>
            <a:ext cx="1001839" cy="912584"/>
          </a:xfrm>
          <a:custGeom>
            <a:avLst/>
            <a:gdLst/>
            <a:ahLst/>
            <a:cxnLst/>
            <a:rect l="l" t="t" r="r" b="b"/>
            <a:pathLst>
              <a:path w="1001839" h="912584">
                <a:moveTo>
                  <a:pt x="0" y="0"/>
                </a:moveTo>
                <a:lnTo>
                  <a:pt x="1001839" y="0"/>
                </a:lnTo>
                <a:lnTo>
                  <a:pt x="1001839" y="912584"/>
                </a:lnTo>
                <a:lnTo>
                  <a:pt x="0" y="9125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562" y="6212375"/>
            <a:ext cx="1001839" cy="912584"/>
          </a:xfrm>
          <a:custGeom>
            <a:avLst/>
            <a:gdLst/>
            <a:ahLst/>
            <a:cxnLst/>
            <a:rect l="l" t="t" r="r" b="b"/>
            <a:pathLst>
              <a:path w="1001839" h="912584">
                <a:moveTo>
                  <a:pt x="0" y="0"/>
                </a:moveTo>
                <a:lnTo>
                  <a:pt x="1001839" y="0"/>
                </a:lnTo>
                <a:lnTo>
                  <a:pt x="1001839" y="912585"/>
                </a:lnTo>
                <a:lnTo>
                  <a:pt x="0" y="912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9637" y="5826565"/>
            <a:ext cx="5085688" cy="5389457"/>
          </a:xfrm>
          <a:custGeom>
            <a:avLst/>
            <a:gdLst/>
            <a:ahLst/>
            <a:cxnLst/>
            <a:rect l="l" t="t" r="r" b="b"/>
            <a:pathLst>
              <a:path w="5085688" h="5389457">
                <a:moveTo>
                  <a:pt x="0" y="0"/>
                </a:moveTo>
                <a:lnTo>
                  <a:pt x="5085688" y="0"/>
                </a:lnTo>
                <a:lnTo>
                  <a:pt x="5085688" y="5389457"/>
                </a:lnTo>
                <a:lnTo>
                  <a:pt x="0" y="53894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3076866" y="5666776"/>
            <a:ext cx="12547217" cy="2580566"/>
            <a:chOff x="0" y="0"/>
            <a:chExt cx="1769134" cy="3638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0023" cy="366903"/>
            </a:xfrm>
            <a:custGeom>
              <a:avLst/>
              <a:gdLst/>
              <a:ahLst/>
              <a:cxnLst/>
              <a:rect l="l" t="t" r="r" b="b"/>
              <a:pathLst>
                <a:path w="1770023" h="366903">
                  <a:moveTo>
                    <a:pt x="1707793" y="362077"/>
                  </a:moveTo>
                  <a:cubicBezTo>
                    <a:pt x="1715032" y="360045"/>
                    <a:pt x="1722525" y="356997"/>
                    <a:pt x="1729129" y="352806"/>
                  </a:cubicBezTo>
                  <a:cubicBezTo>
                    <a:pt x="1722144" y="357124"/>
                    <a:pt x="1714651" y="360299"/>
                    <a:pt x="1707793" y="362077"/>
                  </a:cubicBezTo>
                  <a:close/>
                  <a:moveTo>
                    <a:pt x="1769134" y="268097"/>
                  </a:moveTo>
                  <a:cubicBezTo>
                    <a:pt x="1768880" y="279527"/>
                    <a:pt x="1768499" y="279908"/>
                    <a:pt x="1768118" y="279908"/>
                  </a:cubicBezTo>
                  <a:cubicBezTo>
                    <a:pt x="1767864" y="279908"/>
                    <a:pt x="1767737" y="279781"/>
                    <a:pt x="1767483" y="280797"/>
                  </a:cubicBezTo>
                  <a:cubicBezTo>
                    <a:pt x="1767229" y="282067"/>
                    <a:pt x="1767356" y="283210"/>
                    <a:pt x="1766721" y="291084"/>
                  </a:cubicBezTo>
                  <a:cubicBezTo>
                    <a:pt x="1766848" y="297434"/>
                    <a:pt x="1765324" y="308737"/>
                    <a:pt x="1759228" y="320675"/>
                  </a:cubicBezTo>
                  <a:cubicBezTo>
                    <a:pt x="1753259" y="332613"/>
                    <a:pt x="1742591" y="344805"/>
                    <a:pt x="1729129" y="352806"/>
                  </a:cubicBezTo>
                  <a:cubicBezTo>
                    <a:pt x="1744115" y="343916"/>
                    <a:pt x="1755672" y="328422"/>
                    <a:pt x="1760625" y="315468"/>
                  </a:cubicBezTo>
                  <a:cubicBezTo>
                    <a:pt x="1765705" y="302387"/>
                    <a:pt x="1765578" y="292989"/>
                    <a:pt x="1764943" y="294132"/>
                  </a:cubicBezTo>
                  <a:cubicBezTo>
                    <a:pt x="1763673" y="304546"/>
                    <a:pt x="1761133" y="310007"/>
                    <a:pt x="1759990" y="313182"/>
                  </a:cubicBezTo>
                  <a:cubicBezTo>
                    <a:pt x="1758720" y="316357"/>
                    <a:pt x="1757831" y="317246"/>
                    <a:pt x="1757196" y="318389"/>
                  </a:cubicBezTo>
                  <a:cubicBezTo>
                    <a:pt x="1756434" y="319659"/>
                    <a:pt x="1755799" y="320675"/>
                    <a:pt x="1754148" y="323469"/>
                  </a:cubicBezTo>
                  <a:cubicBezTo>
                    <a:pt x="1753894" y="323977"/>
                    <a:pt x="1753513" y="324612"/>
                    <a:pt x="1753132" y="325120"/>
                  </a:cubicBezTo>
                  <a:cubicBezTo>
                    <a:pt x="1753132" y="325120"/>
                    <a:pt x="1751862" y="329946"/>
                    <a:pt x="1741956" y="339598"/>
                  </a:cubicBezTo>
                  <a:lnTo>
                    <a:pt x="1740813" y="342773"/>
                  </a:lnTo>
                  <a:cubicBezTo>
                    <a:pt x="1736368" y="347218"/>
                    <a:pt x="1729383" y="352044"/>
                    <a:pt x="1721890" y="355727"/>
                  </a:cubicBezTo>
                  <a:cubicBezTo>
                    <a:pt x="1703094" y="366903"/>
                    <a:pt x="1687092" y="363093"/>
                    <a:pt x="1687092" y="363093"/>
                  </a:cubicBezTo>
                  <a:lnTo>
                    <a:pt x="1661311" y="359664"/>
                  </a:lnTo>
                  <a:lnTo>
                    <a:pt x="1654453" y="360045"/>
                  </a:lnTo>
                  <a:lnTo>
                    <a:pt x="1607590" y="356870"/>
                  </a:lnTo>
                  <a:cubicBezTo>
                    <a:pt x="1466545" y="358394"/>
                    <a:pt x="1271917" y="356362"/>
                    <a:pt x="1145615" y="355981"/>
                  </a:cubicBezTo>
                  <a:cubicBezTo>
                    <a:pt x="1090303" y="356108"/>
                    <a:pt x="945959" y="355600"/>
                    <a:pt x="869054" y="356870"/>
                  </a:cubicBezTo>
                  <a:lnTo>
                    <a:pt x="872603" y="355727"/>
                  </a:lnTo>
                  <a:cubicBezTo>
                    <a:pt x="780613" y="355981"/>
                    <a:pt x="654016" y="357759"/>
                    <a:pt x="598408" y="358140"/>
                  </a:cubicBezTo>
                  <a:lnTo>
                    <a:pt x="599887" y="357632"/>
                  </a:lnTo>
                  <a:cubicBezTo>
                    <a:pt x="562913" y="357759"/>
                    <a:pt x="465895" y="358902"/>
                    <a:pt x="477726" y="361061"/>
                  </a:cubicBezTo>
                  <a:cubicBezTo>
                    <a:pt x="388398" y="360426"/>
                    <a:pt x="404075" y="358394"/>
                    <a:pt x="290788" y="359537"/>
                  </a:cubicBezTo>
                  <a:lnTo>
                    <a:pt x="308240" y="359791"/>
                  </a:lnTo>
                  <a:cubicBezTo>
                    <a:pt x="275703" y="359791"/>
                    <a:pt x="211813" y="359918"/>
                    <a:pt x="170688" y="359918"/>
                  </a:cubicBezTo>
                  <a:cubicBezTo>
                    <a:pt x="153670" y="359918"/>
                    <a:pt x="135001" y="359791"/>
                    <a:pt x="115570" y="359791"/>
                  </a:cubicBezTo>
                  <a:cubicBezTo>
                    <a:pt x="105791" y="359791"/>
                    <a:pt x="95885" y="359791"/>
                    <a:pt x="85852" y="359664"/>
                  </a:cubicBezTo>
                  <a:cubicBezTo>
                    <a:pt x="80645" y="359537"/>
                    <a:pt x="76708" y="359791"/>
                    <a:pt x="68453" y="359283"/>
                  </a:cubicBezTo>
                  <a:cubicBezTo>
                    <a:pt x="61087" y="358394"/>
                    <a:pt x="53975" y="356616"/>
                    <a:pt x="47117" y="353822"/>
                  </a:cubicBezTo>
                  <a:cubicBezTo>
                    <a:pt x="19558" y="342646"/>
                    <a:pt x="1143" y="314071"/>
                    <a:pt x="1270" y="286004"/>
                  </a:cubicBezTo>
                  <a:cubicBezTo>
                    <a:pt x="1270" y="266573"/>
                    <a:pt x="1270" y="248158"/>
                    <a:pt x="1397" y="231521"/>
                  </a:cubicBezTo>
                  <a:cubicBezTo>
                    <a:pt x="1270" y="198501"/>
                    <a:pt x="1270" y="172593"/>
                    <a:pt x="1270" y="171450"/>
                  </a:cubicBezTo>
                  <a:lnTo>
                    <a:pt x="1651" y="171450"/>
                  </a:lnTo>
                  <a:cubicBezTo>
                    <a:pt x="508" y="171450"/>
                    <a:pt x="1778" y="171450"/>
                    <a:pt x="0" y="171450"/>
                  </a:cubicBezTo>
                  <a:cubicBezTo>
                    <a:pt x="1016" y="171450"/>
                    <a:pt x="2413" y="171450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513517" y="508"/>
                    <a:pt x="1285819" y="635"/>
                    <a:pt x="1618893" y="0"/>
                  </a:cubicBezTo>
                  <a:lnTo>
                    <a:pt x="1614702" y="254"/>
                  </a:lnTo>
                  <a:cubicBezTo>
                    <a:pt x="1627910" y="254"/>
                    <a:pt x="1646071" y="127"/>
                    <a:pt x="1667788" y="127"/>
                  </a:cubicBezTo>
                  <a:cubicBezTo>
                    <a:pt x="1673249" y="127"/>
                    <a:pt x="1678837" y="127"/>
                    <a:pt x="1684806" y="127"/>
                  </a:cubicBezTo>
                  <a:lnTo>
                    <a:pt x="1687092" y="127"/>
                  </a:lnTo>
                  <a:lnTo>
                    <a:pt x="1690521" y="254"/>
                  </a:lnTo>
                  <a:cubicBezTo>
                    <a:pt x="1692807" y="381"/>
                    <a:pt x="1695093" y="381"/>
                    <a:pt x="1697379" y="762"/>
                  </a:cubicBezTo>
                  <a:cubicBezTo>
                    <a:pt x="1701951" y="1270"/>
                    <a:pt x="1706650" y="2413"/>
                    <a:pt x="1711222" y="3810"/>
                  </a:cubicBezTo>
                  <a:cubicBezTo>
                    <a:pt x="1729510" y="9525"/>
                    <a:pt x="1746655" y="22860"/>
                    <a:pt x="1756688" y="41656"/>
                  </a:cubicBezTo>
                  <a:cubicBezTo>
                    <a:pt x="1761641" y="51054"/>
                    <a:pt x="1764943" y="61722"/>
                    <a:pt x="1765705" y="72771"/>
                  </a:cubicBezTo>
                  <a:cubicBezTo>
                    <a:pt x="1766086" y="79121"/>
                    <a:pt x="1765959" y="81915"/>
                    <a:pt x="1765959" y="85725"/>
                  </a:cubicBezTo>
                  <a:cubicBezTo>
                    <a:pt x="1765959" y="89408"/>
                    <a:pt x="1765959" y="93091"/>
                    <a:pt x="1765959" y="96901"/>
                  </a:cubicBezTo>
                  <a:cubicBezTo>
                    <a:pt x="1765959" y="111887"/>
                    <a:pt x="1766086" y="127254"/>
                    <a:pt x="1766086" y="143002"/>
                  </a:cubicBezTo>
                  <a:cubicBezTo>
                    <a:pt x="1766213" y="171450"/>
                    <a:pt x="1766340" y="171450"/>
                    <a:pt x="1766467" y="171450"/>
                  </a:cubicBezTo>
                  <a:cubicBezTo>
                    <a:pt x="1766721" y="171450"/>
                    <a:pt x="1767102" y="171450"/>
                    <a:pt x="1767229" y="171450"/>
                  </a:cubicBezTo>
                  <a:lnTo>
                    <a:pt x="1768499" y="171450"/>
                  </a:lnTo>
                  <a:cubicBezTo>
                    <a:pt x="1767483" y="171450"/>
                    <a:pt x="1768245" y="171450"/>
                    <a:pt x="1767483" y="171450"/>
                  </a:cubicBezTo>
                  <a:cubicBezTo>
                    <a:pt x="1767610" y="171450"/>
                    <a:pt x="1768626" y="171450"/>
                    <a:pt x="1768880" y="171450"/>
                  </a:cubicBezTo>
                  <a:cubicBezTo>
                    <a:pt x="1768118" y="171450"/>
                    <a:pt x="1769134" y="171450"/>
                    <a:pt x="1768372" y="171450"/>
                  </a:cubicBezTo>
                  <a:lnTo>
                    <a:pt x="1767991" y="171450"/>
                  </a:lnTo>
                  <a:cubicBezTo>
                    <a:pt x="1766721" y="171450"/>
                    <a:pt x="1770023" y="171450"/>
                    <a:pt x="1768626" y="212344"/>
                  </a:cubicBezTo>
                  <a:lnTo>
                    <a:pt x="1768372" y="211963"/>
                  </a:lnTo>
                  <a:cubicBezTo>
                    <a:pt x="1767483" y="230632"/>
                    <a:pt x="1768753" y="251841"/>
                    <a:pt x="1769134" y="268097"/>
                  </a:cubicBezTo>
                  <a:close/>
                  <a:moveTo>
                    <a:pt x="1726716" y="352425"/>
                  </a:moveTo>
                  <a:cubicBezTo>
                    <a:pt x="1726081" y="352806"/>
                    <a:pt x="1725573" y="353187"/>
                    <a:pt x="1725065" y="353568"/>
                  </a:cubicBezTo>
                  <a:cubicBezTo>
                    <a:pt x="1725573" y="353314"/>
                    <a:pt x="1726081" y="353187"/>
                    <a:pt x="1726589" y="352806"/>
                  </a:cubicBezTo>
                  <a:cubicBezTo>
                    <a:pt x="1726589" y="352806"/>
                    <a:pt x="1726716" y="352552"/>
                    <a:pt x="1726716" y="3524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209495" y="-696636"/>
            <a:ext cx="3792512" cy="2530640"/>
          </a:xfrm>
          <a:custGeom>
            <a:avLst/>
            <a:gdLst/>
            <a:ahLst/>
            <a:cxnLst/>
            <a:rect l="l" t="t" r="r" b="b"/>
            <a:pathLst>
              <a:path w="3792512" h="2530640">
                <a:moveTo>
                  <a:pt x="0" y="0"/>
                </a:moveTo>
                <a:lnTo>
                  <a:pt x="3792512" y="0"/>
                </a:lnTo>
                <a:lnTo>
                  <a:pt x="3792512" y="2530639"/>
                </a:lnTo>
                <a:lnTo>
                  <a:pt x="0" y="2530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738062" y="568683"/>
            <a:ext cx="3792512" cy="2530640"/>
          </a:xfrm>
          <a:custGeom>
            <a:avLst/>
            <a:gdLst/>
            <a:ahLst/>
            <a:cxnLst/>
            <a:rect l="l" t="t" r="r" b="b"/>
            <a:pathLst>
              <a:path w="3792512" h="2530640">
                <a:moveTo>
                  <a:pt x="0" y="0"/>
                </a:moveTo>
                <a:lnTo>
                  <a:pt x="3792512" y="0"/>
                </a:lnTo>
                <a:lnTo>
                  <a:pt x="3792512" y="2530640"/>
                </a:lnTo>
                <a:lnTo>
                  <a:pt x="0" y="2530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06765" y="-696636"/>
            <a:ext cx="2884699" cy="2152707"/>
          </a:xfrm>
          <a:custGeom>
            <a:avLst/>
            <a:gdLst/>
            <a:ahLst/>
            <a:cxnLst/>
            <a:rect l="l" t="t" r="r" b="b"/>
            <a:pathLst>
              <a:path w="2884699" h="2152707">
                <a:moveTo>
                  <a:pt x="0" y="0"/>
                </a:moveTo>
                <a:lnTo>
                  <a:pt x="2884699" y="0"/>
                </a:lnTo>
                <a:lnTo>
                  <a:pt x="2884699" y="2152706"/>
                </a:lnTo>
                <a:lnTo>
                  <a:pt x="0" y="21527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221094">
            <a:off x="3075729" y="1551446"/>
            <a:ext cx="3659811" cy="364151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700790" y="5966475"/>
            <a:ext cx="10233161" cy="416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Chỉ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phản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(a)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xảy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ra.</a:t>
            </a: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Phương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trình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:</a:t>
            </a: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Fe + 2HCl → FeCl2 + H2</a:t>
            </a: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50422" y="2946923"/>
            <a:ext cx="6933898" cy="132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>
                <a:solidFill>
                  <a:srgbClr val="101010"/>
                </a:solidFill>
                <a:latin typeface="DejaVu Serif Bold" panose="02060803050605020204"/>
              </a:rPr>
              <a:t>ĐÁP ÁN</a:t>
            </a:r>
            <a:endParaRPr lang="en-US" sz="7700">
              <a:solidFill>
                <a:srgbClr val="101010"/>
              </a:solidFill>
              <a:latin typeface="DejaVu Serif Bold" panose="02060803050605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37480" y="2856049"/>
            <a:ext cx="8597498" cy="7003053"/>
          </a:xfrm>
          <a:custGeom>
            <a:avLst/>
            <a:gdLst/>
            <a:ahLst/>
            <a:cxnLst/>
            <a:rect l="l" t="t" r="r" b="b"/>
            <a:pathLst>
              <a:path w="8597498" h="7003053">
                <a:moveTo>
                  <a:pt x="8597499" y="0"/>
                </a:moveTo>
                <a:lnTo>
                  <a:pt x="0" y="0"/>
                </a:lnTo>
                <a:lnTo>
                  <a:pt x="0" y="7003053"/>
                </a:lnTo>
                <a:lnTo>
                  <a:pt x="8597499" y="7003053"/>
                </a:lnTo>
                <a:lnTo>
                  <a:pt x="8597499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36988" y="542333"/>
            <a:ext cx="1782783" cy="1782783"/>
            <a:chOff x="0" y="0"/>
            <a:chExt cx="2377044" cy="2377044"/>
          </a:xfrm>
        </p:grpSpPr>
        <p:grpSp>
          <p:nvGrpSpPr>
            <p:cNvPr id="4" name="Group 4"/>
            <p:cNvGrpSpPr/>
            <p:nvPr/>
          </p:nvGrpSpPr>
          <p:grpSpPr>
            <a:xfrm rot="520674">
              <a:off x="145439" y="145439"/>
              <a:ext cx="2086166" cy="2086166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1F29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520674">
              <a:off x="509792" y="390870"/>
              <a:ext cx="1357459" cy="1595304"/>
            </a:xfrm>
            <a:custGeom>
              <a:avLst/>
              <a:gdLst/>
              <a:ahLst/>
              <a:cxnLst/>
              <a:rect l="l" t="t" r="r" b="b"/>
              <a:pathLst>
                <a:path w="1357459" h="1595304">
                  <a:moveTo>
                    <a:pt x="0" y="0"/>
                  </a:moveTo>
                  <a:lnTo>
                    <a:pt x="1357459" y="0"/>
                  </a:lnTo>
                  <a:lnTo>
                    <a:pt x="1357459" y="1595304"/>
                  </a:lnTo>
                  <a:lnTo>
                    <a:pt x="0" y="1595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444011" y="1811239"/>
            <a:ext cx="4532130" cy="4326124"/>
          </a:xfrm>
          <a:custGeom>
            <a:avLst/>
            <a:gdLst/>
            <a:ahLst/>
            <a:cxnLst/>
            <a:rect l="l" t="t" r="r" b="b"/>
            <a:pathLst>
              <a:path w="4532130" h="4326124">
                <a:moveTo>
                  <a:pt x="0" y="0"/>
                </a:moveTo>
                <a:lnTo>
                  <a:pt x="4532130" y="0"/>
                </a:lnTo>
                <a:lnTo>
                  <a:pt x="4532130" y="4326124"/>
                </a:lnTo>
                <a:lnTo>
                  <a:pt x="0" y="4326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574890" y="3627135"/>
            <a:ext cx="7641322" cy="6231967"/>
            <a:chOff x="0" y="0"/>
            <a:chExt cx="2012529" cy="16413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2529" cy="1641341"/>
            </a:xfrm>
            <a:custGeom>
              <a:avLst/>
              <a:gdLst/>
              <a:ahLst/>
              <a:cxnLst/>
              <a:rect l="l" t="t" r="r" b="b"/>
              <a:pathLst>
                <a:path w="2012529" h="1641341">
                  <a:moveTo>
                    <a:pt x="0" y="0"/>
                  </a:moveTo>
                  <a:lnTo>
                    <a:pt x="2012529" y="0"/>
                  </a:lnTo>
                  <a:lnTo>
                    <a:pt x="2012529" y="1641341"/>
                  </a:lnTo>
                  <a:lnTo>
                    <a:pt x="0" y="1641341"/>
                  </a:lnTo>
                  <a:close/>
                </a:path>
              </a:pathLst>
            </a:custGeom>
            <a:solidFill>
              <a:srgbClr val="F3FB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012529" cy="1698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792621" y="1028700"/>
            <a:ext cx="4120687" cy="2330061"/>
          </a:xfrm>
          <a:custGeom>
            <a:avLst/>
            <a:gdLst/>
            <a:ahLst/>
            <a:cxnLst/>
            <a:rect l="l" t="t" r="r" b="b"/>
            <a:pathLst>
              <a:path w="4120687" h="2330061">
                <a:moveTo>
                  <a:pt x="0" y="0"/>
                </a:moveTo>
                <a:lnTo>
                  <a:pt x="4120687" y="0"/>
                </a:lnTo>
                <a:lnTo>
                  <a:pt x="4120687" y="2330061"/>
                </a:lnTo>
                <a:lnTo>
                  <a:pt x="0" y="23300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793954" y="2507630"/>
            <a:ext cx="3832245" cy="215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101010"/>
                </a:solidFill>
                <a:latin typeface="Roboto" panose="02000000000000000000" pitchFamily="2" charset="0"/>
              </a:rPr>
              <a:t>TRẢ LỜI CÁC CÂU HỎI SAU ĐÂY</a:t>
            </a:r>
            <a:endParaRPr lang="en-US" sz="41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723111" y="3925306"/>
            <a:ext cx="7344881" cy="555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2.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Mức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độ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phản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của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H2SO4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loãng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tương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tự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như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HCI.</a:t>
            </a: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a)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Trong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hai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Mg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Cu,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nào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phản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được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H2SO4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loãng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?</a:t>
            </a: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b)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Viết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phương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trình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của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phàn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xảy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ra</a:t>
            </a: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9637" y="5826565"/>
            <a:ext cx="5085688" cy="5389457"/>
          </a:xfrm>
          <a:custGeom>
            <a:avLst/>
            <a:gdLst/>
            <a:ahLst/>
            <a:cxnLst/>
            <a:rect l="l" t="t" r="r" b="b"/>
            <a:pathLst>
              <a:path w="5085688" h="5389457">
                <a:moveTo>
                  <a:pt x="0" y="0"/>
                </a:moveTo>
                <a:lnTo>
                  <a:pt x="5085688" y="0"/>
                </a:lnTo>
                <a:lnTo>
                  <a:pt x="5085688" y="5389457"/>
                </a:lnTo>
                <a:lnTo>
                  <a:pt x="0" y="53894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3076866" y="5666776"/>
            <a:ext cx="12547217" cy="2580566"/>
            <a:chOff x="0" y="0"/>
            <a:chExt cx="1769134" cy="3638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0023" cy="366903"/>
            </a:xfrm>
            <a:custGeom>
              <a:avLst/>
              <a:gdLst/>
              <a:ahLst/>
              <a:cxnLst/>
              <a:rect l="l" t="t" r="r" b="b"/>
              <a:pathLst>
                <a:path w="1770023" h="366903">
                  <a:moveTo>
                    <a:pt x="1707793" y="362077"/>
                  </a:moveTo>
                  <a:cubicBezTo>
                    <a:pt x="1715032" y="360045"/>
                    <a:pt x="1722525" y="356997"/>
                    <a:pt x="1729129" y="352806"/>
                  </a:cubicBezTo>
                  <a:cubicBezTo>
                    <a:pt x="1722144" y="357124"/>
                    <a:pt x="1714651" y="360299"/>
                    <a:pt x="1707793" y="362077"/>
                  </a:cubicBezTo>
                  <a:close/>
                  <a:moveTo>
                    <a:pt x="1769134" y="268097"/>
                  </a:moveTo>
                  <a:cubicBezTo>
                    <a:pt x="1768880" y="279527"/>
                    <a:pt x="1768499" y="279908"/>
                    <a:pt x="1768118" y="279908"/>
                  </a:cubicBezTo>
                  <a:cubicBezTo>
                    <a:pt x="1767864" y="279908"/>
                    <a:pt x="1767737" y="279781"/>
                    <a:pt x="1767483" y="280797"/>
                  </a:cubicBezTo>
                  <a:cubicBezTo>
                    <a:pt x="1767229" y="282067"/>
                    <a:pt x="1767356" y="283210"/>
                    <a:pt x="1766721" y="291084"/>
                  </a:cubicBezTo>
                  <a:cubicBezTo>
                    <a:pt x="1766848" y="297434"/>
                    <a:pt x="1765324" y="308737"/>
                    <a:pt x="1759228" y="320675"/>
                  </a:cubicBezTo>
                  <a:cubicBezTo>
                    <a:pt x="1753259" y="332613"/>
                    <a:pt x="1742591" y="344805"/>
                    <a:pt x="1729129" y="352806"/>
                  </a:cubicBezTo>
                  <a:cubicBezTo>
                    <a:pt x="1744115" y="343916"/>
                    <a:pt x="1755672" y="328422"/>
                    <a:pt x="1760625" y="315468"/>
                  </a:cubicBezTo>
                  <a:cubicBezTo>
                    <a:pt x="1765705" y="302387"/>
                    <a:pt x="1765578" y="292989"/>
                    <a:pt x="1764943" y="294132"/>
                  </a:cubicBezTo>
                  <a:cubicBezTo>
                    <a:pt x="1763673" y="304546"/>
                    <a:pt x="1761133" y="310007"/>
                    <a:pt x="1759990" y="313182"/>
                  </a:cubicBezTo>
                  <a:cubicBezTo>
                    <a:pt x="1758720" y="316357"/>
                    <a:pt x="1757831" y="317246"/>
                    <a:pt x="1757196" y="318389"/>
                  </a:cubicBezTo>
                  <a:cubicBezTo>
                    <a:pt x="1756434" y="319659"/>
                    <a:pt x="1755799" y="320675"/>
                    <a:pt x="1754148" y="323469"/>
                  </a:cubicBezTo>
                  <a:cubicBezTo>
                    <a:pt x="1753894" y="323977"/>
                    <a:pt x="1753513" y="324612"/>
                    <a:pt x="1753132" y="325120"/>
                  </a:cubicBezTo>
                  <a:cubicBezTo>
                    <a:pt x="1753132" y="325120"/>
                    <a:pt x="1751862" y="329946"/>
                    <a:pt x="1741956" y="339598"/>
                  </a:cubicBezTo>
                  <a:lnTo>
                    <a:pt x="1740813" y="342773"/>
                  </a:lnTo>
                  <a:cubicBezTo>
                    <a:pt x="1736368" y="347218"/>
                    <a:pt x="1729383" y="352044"/>
                    <a:pt x="1721890" y="355727"/>
                  </a:cubicBezTo>
                  <a:cubicBezTo>
                    <a:pt x="1703094" y="366903"/>
                    <a:pt x="1687092" y="363093"/>
                    <a:pt x="1687092" y="363093"/>
                  </a:cubicBezTo>
                  <a:lnTo>
                    <a:pt x="1661311" y="359664"/>
                  </a:lnTo>
                  <a:lnTo>
                    <a:pt x="1654453" y="360045"/>
                  </a:lnTo>
                  <a:lnTo>
                    <a:pt x="1607590" y="356870"/>
                  </a:lnTo>
                  <a:cubicBezTo>
                    <a:pt x="1466545" y="358394"/>
                    <a:pt x="1271917" y="356362"/>
                    <a:pt x="1145615" y="355981"/>
                  </a:cubicBezTo>
                  <a:cubicBezTo>
                    <a:pt x="1090303" y="356108"/>
                    <a:pt x="945959" y="355600"/>
                    <a:pt x="869054" y="356870"/>
                  </a:cubicBezTo>
                  <a:lnTo>
                    <a:pt x="872603" y="355727"/>
                  </a:lnTo>
                  <a:cubicBezTo>
                    <a:pt x="780613" y="355981"/>
                    <a:pt x="654016" y="357759"/>
                    <a:pt x="598408" y="358140"/>
                  </a:cubicBezTo>
                  <a:lnTo>
                    <a:pt x="599887" y="357632"/>
                  </a:lnTo>
                  <a:cubicBezTo>
                    <a:pt x="562913" y="357759"/>
                    <a:pt x="465895" y="358902"/>
                    <a:pt x="477726" y="361061"/>
                  </a:cubicBezTo>
                  <a:cubicBezTo>
                    <a:pt x="388398" y="360426"/>
                    <a:pt x="404075" y="358394"/>
                    <a:pt x="290788" y="359537"/>
                  </a:cubicBezTo>
                  <a:lnTo>
                    <a:pt x="308240" y="359791"/>
                  </a:lnTo>
                  <a:cubicBezTo>
                    <a:pt x="275703" y="359791"/>
                    <a:pt x="211813" y="359918"/>
                    <a:pt x="170688" y="359918"/>
                  </a:cubicBezTo>
                  <a:cubicBezTo>
                    <a:pt x="153670" y="359918"/>
                    <a:pt x="135001" y="359791"/>
                    <a:pt x="115570" y="359791"/>
                  </a:cubicBezTo>
                  <a:cubicBezTo>
                    <a:pt x="105791" y="359791"/>
                    <a:pt x="95885" y="359791"/>
                    <a:pt x="85852" y="359664"/>
                  </a:cubicBezTo>
                  <a:cubicBezTo>
                    <a:pt x="80645" y="359537"/>
                    <a:pt x="76708" y="359791"/>
                    <a:pt x="68453" y="359283"/>
                  </a:cubicBezTo>
                  <a:cubicBezTo>
                    <a:pt x="61087" y="358394"/>
                    <a:pt x="53975" y="356616"/>
                    <a:pt x="47117" y="353822"/>
                  </a:cubicBezTo>
                  <a:cubicBezTo>
                    <a:pt x="19558" y="342646"/>
                    <a:pt x="1143" y="314071"/>
                    <a:pt x="1270" y="286004"/>
                  </a:cubicBezTo>
                  <a:cubicBezTo>
                    <a:pt x="1270" y="266573"/>
                    <a:pt x="1270" y="248158"/>
                    <a:pt x="1397" y="231521"/>
                  </a:cubicBezTo>
                  <a:cubicBezTo>
                    <a:pt x="1270" y="198501"/>
                    <a:pt x="1270" y="172593"/>
                    <a:pt x="1270" y="171450"/>
                  </a:cubicBezTo>
                  <a:lnTo>
                    <a:pt x="1651" y="171450"/>
                  </a:lnTo>
                  <a:cubicBezTo>
                    <a:pt x="508" y="171450"/>
                    <a:pt x="1778" y="171450"/>
                    <a:pt x="0" y="171450"/>
                  </a:cubicBezTo>
                  <a:cubicBezTo>
                    <a:pt x="1016" y="171450"/>
                    <a:pt x="2413" y="171450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513517" y="508"/>
                    <a:pt x="1285819" y="635"/>
                    <a:pt x="1618893" y="0"/>
                  </a:cubicBezTo>
                  <a:lnTo>
                    <a:pt x="1614702" y="254"/>
                  </a:lnTo>
                  <a:cubicBezTo>
                    <a:pt x="1627910" y="254"/>
                    <a:pt x="1646071" y="127"/>
                    <a:pt x="1667788" y="127"/>
                  </a:cubicBezTo>
                  <a:cubicBezTo>
                    <a:pt x="1673249" y="127"/>
                    <a:pt x="1678837" y="127"/>
                    <a:pt x="1684806" y="127"/>
                  </a:cubicBezTo>
                  <a:lnTo>
                    <a:pt x="1687092" y="127"/>
                  </a:lnTo>
                  <a:lnTo>
                    <a:pt x="1690521" y="254"/>
                  </a:lnTo>
                  <a:cubicBezTo>
                    <a:pt x="1692807" y="381"/>
                    <a:pt x="1695093" y="381"/>
                    <a:pt x="1697379" y="762"/>
                  </a:cubicBezTo>
                  <a:cubicBezTo>
                    <a:pt x="1701951" y="1270"/>
                    <a:pt x="1706650" y="2413"/>
                    <a:pt x="1711222" y="3810"/>
                  </a:cubicBezTo>
                  <a:cubicBezTo>
                    <a:pt x="1729510" y="9525"/>
                    <a:pt x="1746655" y="22860"/>
                    <a:pt x="1756688" y="41656"/>
                  </a:cubicBezTo>
                  <a:cubicBezTo>
                    <a:pt x="1761641" y="51054"/>
                    <a:pt x="1764943" y="61722"/>
                    <a:pt x="1765705" y="72771"/>
                  </a:cubicBezTo>
                  <a:cubicBezTo>
                    <a:pt x="1766086" y="79121"/>
                    <a:pt x="1765959" y="81915"/>
                    <a:pt x="1765959" y="85725"/>
                  </a:cubicBezTo>
                  <a:cubicBezTo>
                    <a:pt x="1765959" y="89408"/>
                    <a:pt x="1765959" y="93091"/>
                    <a:pt x="1765959" y="96901"/>
                  </a:cubicBezTo>
                  <a:cubicBezTo>
                    <a:pt x="1765959" y="111887"/>
                    <a:pt x="1766086" y="127254"/>
                    <a:pt x="1766086" y="143002"/>
                  </a:cubicBezTo>
                  <a:cubicBezTo>
                    <a:pt x="1766213" y="171450"/>
                    <a:pt x="1766340" y="171450"/>
                    <a:pt x="1766467" y="171450"/>
                  </a:cubicBezTo>
                  <a:cubicBezTo>
                    <a:pt x="1766721" y="171450"/>
                    <a:pt x="1767102" y="171450"/>
                    <a:pt x="1767229" y="171450"/>
                  </a:cubicBezTo>
                  <a:lnTo>
                    <a:pt x="1768499" y="171450"/>
                  </a:lnTo>
                  <a:cubicBezTo>
                    <a:pt x="1767483" y="171450"/>
                    <a:pt x="1768245" y="171450"/>
                    <a:pt x="1767483" y="171450"/>
                  </a:cubicBezTo>
                  <a:cubicBezTo>
                    <a:pt x="1767610" y="171450"/>
                    <a:pt x="1768626" y="171450"/>
                    <a:pt x="1768880" y="171450"/>
                  </a:cubicBezTo>
                  <a:cubicBezTo>
                    <a:pt x="1768118" y="171450"/>
                    <a:pt x="1769134" y="171450"/>
                    <a:pt x="1768372" y="171450"/>
                  </a:cubicBezTo>
                  <a:lnTo>
                    <a:pt x="1767991" y="171450"/>
                  </a:lnTo>
                  <a:cubicBezTo>
                    <a:pt x="1766721" y="171450"/>
                    <a:pt x="1770023" y="171450"/>
                    <a:pt x="1768626" y="212344"/>
                  </a:cubicBezTo>
                  <a:lnTo>
                    <a:pt x="1768372" y="211963"/>
                  </a:lnTo>
                  <a:cubicBezTo>
                    <a:pt x="1767483" y="230632"/>
                    <a:pt x="1768753" y="251841"/>
                    <a:pt x="1769134" y="268097"/>
                  </a:cubicBezTo>
                  <a:close/>
                  <a:moveTo>
                    <a:pt x="1726716" y="352425"/>
                  </a:moveTo>
                  <a:cubicBezTo>
                    <a:pt x="1726081" y="352806"/>
                    <a:pt x="1725573" y="353187"/>
                    <a:pt x="1725065" y="353568"/>
                  </a:cubicBezTo>
                  <a:cubicBezTo>
                    <a:pt x="1725573" y="353314"/>
                    <a:pt x="1726081" y="353187"/>
                    <a:pt x="1726589" y="352806"/>
                  </a:cubicBezTo>
                  <a:cubicBezTo>
                    <a:pt x="1726589" y="352806"/>
                    <a:pt x="1726716" y="352552"/>
                    <a:pt x="1726716" y="3524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209495" y="-696636"/>
            <a:ext cx="3792512" cy="2530640"/>
          </a:xfrm>
          <a:custGeom>
            <a:avLst/>
            <a:gdLst/>
            <a:ahLst/>
            <a:cxnLst/>
            <a:rect l="l" t="t" r="r" b="b"/>
            <a:pathLst>
              <a:path w="3792512" h="2530640">
                <a:moveTo>
                  <a:pt x="0" y="0"/>
                </a:moveTo>
                <a:lnTo>
                  <a:pt x="3792512" y="0"/>
                </a:lnTo>
                <a:lnTo>
                  <a:pt x="3792512" y="2530639"/>
                </a:lnTo>
                <a:lnTo>
                  <a:pt x="0" y="2530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738062" y="568683"/>
            <a:ext cx="3792512" cy="2530640"/>
          </a:xfrm>
          <a:custGeom>
            <a:avLst/>
            <a:gdLst/>
            <a:ahLst/>
            <a:cxnLst/>
            <a:rect l="l" t="t" r="r" b="b"/>
            <a:pathLst>
              <a:path w="3792512" h="2530640">
                <a:moveTo>
                  <a:pt x="0" y="0"/>
                </a:moveTo>
                <a:lnTo>
                  <a:pt x="3792512" y="0"/>
                </a:lnTo>
                <a:lnTo>
                  <a:pt x="3792512" y="2530640"/>
                </a:lnTo>
                <a:lnTo>
                  <a:pt x="0" y="2530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06765" y="-696636"/>
            <a:ext cx="2884699" cy="2152707"/>
          </a:xfrm>
          <a:custGeom>
            <a:avLst/>
            <a:gdLst/>
            <a:ahLst/>
            <a:cxnLst/>
            <a:rect l="l" t="t" r="r" b="b"/>
            <a:pathLst>
              <a:path w="2884699" h="2152707">
                <a:moveTo>
                  <a:pt x="0" y="0"/>
                </a:moveTo>
                <a:lnTo>
                  <a:pt x="2884699" y="0"/>
                </a:lnTo>
                <a:lnTo>
                  <a:pt x="2884699" y="2152706"/>
                </a:lnTo>
                <a:lnTo>
                  <a:pt x="0" y="21527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221094">
            <a:off x="3075729" y="1551446"/>
            <a:ext cx="3659811" cy="364151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76866" y="5966475"/>
            <a:ext cx="12547217" cy="6282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a)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Trong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hai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Mg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Cu,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chỉ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Mg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phản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được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H2SO4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loãng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.</a:t>
            </a: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B) Mg + 2H2SO4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loãng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→ MgSO4 + H2</a:t>
            </a: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50422" y="2946923"/>
            <a:ext cx="6933898" cy="132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>
                <a:solidFill>
                  <a:srgbClr val="101010"/>
                </a:solidFill>
                <a:latin typeface="DejaVu Serif Bold" panose="02060803050605020204"/>
              </a:rPr>
              <a:t>ĐÁP ÁN</a:t>
            </a:r>
            <a:endParaRPr lang="en-US" sz="7700">
              <a:solidFill>
                <a:srgbClr val="101010"/>
              </a:solidFill>
              <a:latin typeface="DejaVu Serif Bold" panose="02060803050605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37480" y="2856049"/>
            <a:ext cx="8597498" cy="7003053"/>
          </a:xfrm>
          <a:custGeom>
            <a:avLst/>
            <a:gdLst/>
            <a:ahLst/>
            <a:cxnLst/>
            <a:rect l="l" t="t" r="r" b="b"/>
            <a:pathLst>
              <a:path w="8597498" h="7003053">
                <a:moveTo>
                  <a:pt x="8597499" y="0"/>
                </a:moveTo>
                <a:lnTo>
                  <a:pt x="0" y="0"/>
                </a:lnTo>
                <a:lnTo>
                  <a:pt x="0" y="7003053"/>
                </a:lnTo>
                <a:lnTo>
                  <a:pt x="8597499" y="7003053"/>
                </a:lnTo>
                <a:lnTo>
                  <a:pt x="8597499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36988" y="542333"/>
            <a:ext cx="1782783" cy="1782783"/>
            <a:chOff x="0" y="0"/>
            <a:chExt cx="2377044" cy="2377044"/>
          </a:xfrm>
        </p:grpSpPr>
        <p:grpSp>
          <p:nvGrpSpPr>
            <p:cNvPr id="4" name="Group 4"/>
            <p:cNvGrpSpPr/>
            <p:nvPr/>
          </p:nvGrpSpPr>
          <p:grpSpPr>
            <a:xfrm rot="520674">
              <a:off x="145439" y="145439"/>
              <a:ext cx="2086166" cy="2086166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C1F29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520674">
              <a:off x="509792" y="390870"/>
              <a:ext cx="1357459" cy="1595304"/>
            </a:xfrm>
            <a:custGeom>
              <a:avLst/>
              <a:gdLst/>
              <a:ahLst/>
              <a:cxnLst/>
              <a:rect l="l" t="t" r="r" b="b"/>
              <a:pathLst>
                <a:path w="1357459" h="1595304">
                  <a:moveTo>
                    <a:pt x="0" y="0"/>
                  </a:moveTo>
                  <a:lnTo>
                    <a:pt x="1357459" y="0"/>
                  </a:lnTo>
                  <a:lnTo>
                    <a:pt x="1357459" y="1595304"/>
                  </a:lnTo>
                  <a:lnTo>
                    <a:pt x="0" y="1595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444011" y="1811239"/>
            <a:ext cx="4532130" cy="4326124"/>
          </a:xfrm>
          <a:custGeom>
            <a:avLst/>
            <a:gdLst/>
            <a:ahLst/>
            <a:cxnLst/>
            <a:rect l="l" t="t" r="r" b="b"/>
            <a:pathLst>
              <a:path w="4532130" h="4326124">
                <a:moveTo>
                  <a:pt x="0" y="0"/>
                </a:moveTo>
                <a:lnTo>
                  <a:pt x="4532130" y="0"/>
                </a:lnTo>
                <a:lnTo>
                  <a:pt x="4532130" y="4326124"/>
                </a:lnTo>
                <a:lnTo>
                  <a:pt x="0" y="4326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574890" y="3627135"/>
            <a:ext cx="7641322" cy="6231967"/>
            <a:chOff x="0" y="0"/>
            <a:chExt cx="2012529" cy="16413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2529" cy="1641341"/>
            </a:xfrm>
            <a:custGeom>
              <a:avLst/>
              <a:gdLst/>
              <a:ahLst/>
              <a:cxnLst/>
              <a:rect l="l" t="t" r="r" b="b"/>
              <a:pathLst>
                <a:path w="2012529" h="1641341">
                  <a:moveTo>
                    <a:pt x="0" y="0"/>
                  </a:moveTo>
                  <a:lnTo>
                    <a:pt x="2012529" y="0"/>
                  </a:lnTo>
                  <a:lnTo>
                    <a:pt x="2012529" y="1641341"/>
                  </a:lnTo>
                  <a:lnTo>
                    <a:pt x="0" y="1641341"/>
                  </a:lnTo>
                  <a:close/>
                </a:path>
              </a:pathLst>
            </a:custGeom>
            <a:solidFill>
              <a:srgbClr val="F3FB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012529" cy="1698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792621" y="1028700"/>
            <a:ext cx="4120687" cy="2330061"/>
          </a:xfrm>
          <a:custGeom>
            <a:avLst/>
            <a:gdLst/>
            <a:ahLst/>
            <a:cxnLst/>
            <a:rect l="l" t="t" r="r" b="b"/>
            <a:pathLst>
              <a:path w="4120687" h="2330061">
                <a:moveTo>
                  <a:pt x="0" y="0"/>
                </a:moveTo>
                <a:lnTo>
                  <a:pt x="4120687" y="0"/>
                </a:lnTo>
                <a:lnTo>
                  <a:pt x="4120687" y="2330061"/>
                </a:lnTo>
                <a:lnTo>
                  <a:pt x="0" y="23300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793954" y="2507630"/>
            <a:ext cx="3832245" cy="2153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101010"/>
                </a:solidFill>
                <a:latin typeface="Roboto" panose="02000000000000000000" pitchFamily="2" charset="0"/>
              </a:rPr>
              <a:t>TRẢ LỜI CÁC CÂU HỎI SAU ĐÂY</a:t>
            </a:r>
            <a:endParaRPr lang="en-US" sz="41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723111" y="3925306"/>
            <a:ext cx="7344881" cy="7495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3.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Dựa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vào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dãy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,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hãy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hoàn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thành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các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phương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trinh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cùa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phản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xảy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ra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giữa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các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cặp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chất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dưới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đây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(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nếu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).</a:t>
            </a: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         a) Zn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HCI.                                b) Zn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MgSO4</a:t>
            </a: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          c) Zn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CuSO4                          d) Zn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50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500" dirty="0">
                <a:solidFill>
                  <a:srgbClr val="101010"/>
                </a:solidFill>
                <a:latin typeface="Roboto" panose="02000000000000000000" pitchFamily="2" charset="0"/>
              </a:rPr>
              <a:t> FeCI2.</a:t>
            </a: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9637" y="5826565"/>
            <a:ext cx="5085688" cy="5389457"/>
          </a:xfrm>
          <a:custGeom>
            <a:avLst/>
            <a:gdLst/>
            <a:ahLst/>
            <a:cxnLst/>
            <a:rect l="l" t="t" r="r" b="b"/>
            <a:pathLst>
              <a:path w="5085688" h="5389457">
                <a:moveTo>
                  <a:pt x="0" y="0"/>
                </a:moveTo>
                <a:lnTo>
                  <a:pt x="5085688" y="0"/>
                </a:lnTo>
                <a:lnTo>
                  <a:pt x="5085688" y="5389457"/>
                </a:lnTo>
                <a:lnTo>
                  <a:pt x="0" y="53894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4165048" y="5876425"/>
            <a:ext cx="10211790" cy="3381875"/>
            <a:chOff x="0" y="0"/>
            <a:chExt cx="1267544" cy="4197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8433" cy="422825"/>
            </a:xfrm>
            <a:custGeom>
              <a:avLst/>
              <a:gdLst/>
              <a:ahLst/>
              <a:cxnLst/>
              <a:rect l="l" t="t" r="r" b="b"/>
              <a:pathLst>
                <a:path w="1268433" h="422825">
                  <a:moveTo>
                    <a:pt x="1206203" y="417999"/>
                  </a:moveTo>
                  <a:cubicBezTo>
                    <a:pt x="1213442" y="415967"/>
                    <a:pt x="1220935" y="412919"/>
                    <a:pt x="1227539" y="408728"/>
                  </a:cubicBezTo>
                  <a:cubicBezTo>
                    <a:pt x="1220554" y="413046"/>
                    <a:pt x="1213061" y="416221"/>
                    <a:pt x="1206203" y="417999"/>
                  </a:cubicBezTo>
                  <a:close/>
                  <a:moveTo>
                    <a:pt x="1267544" y="324019"/>
                  </a:moveTo>
                  <a:cubicBezTo>
                    <a:pt x="1267290" y="335449"/>
                    <a:pt x="1266909" y="335830"/>
                    <a:pt x="1266528" y="335830"/>
                  </a:cubicBezTo>
                  <a:cubicBezTo>
                    <a:pt x="1266274" y="335830"/>
                    <a:pt x="1266147" y="335703"/>
                    <a:pt x="1265893" y="336719"/>
                  </a:cubicBezTo>
                  <a:cubicBezTo>
                    <a:pt x="1265639" y="337989"/>
                    <a:pt x="1265766" y="339132"/>
                    <a:pt x="1265131" y="347006"/>
                  </a:cubicBezTo>
                  <a:cubicBezTo>
                    <a:pt x="1265258" y="353356"/>
                    <a:pt x="1263734" y="364659"/>
                    <a:pt x="1257638" y="376597"/>
                  </a:cubicBezTo>
                  <a:cubicBezTo>
                    <a:pt x="1251669" y="388535"/>
                    <a:pt x="1241001" y="400727"/>
                    <a:pt x="1227539" y="408728"/>
                  </a:cubicBezTo>
                  <a:cubicBezTo>
                    <a:pt x="1242525" y="399838"/>
                    <a:pt x="1254082" y="384344"/>
                    <a:pt x="1259035" y="371390"/>
                  </a:cubicBezTo>
                  <a:cubicBezTo>
                    <a:pt x="1264115" y="358309"/>
                    <a:pt x="1263988" y="348911"/>
                    <a:pt x="1263353" y="350054"/>
                  </a:cubicBezTo>
                  <a:cubicBezTo>
                    <a:pt x="1262083" y="360468"/>
                    <a:pt x="1259543" y="365929"/>
                    <a:pt x="1258400" y="369104"/>
                  </a:cubicBezTo>
                  <a:cubicBezTo>
                    <a:pt x="1257130" y="372279"/>
                    <a:pt x="1256241" y="373168"/>
                    <a:pt x="1255606" y="374311"/>
                  </a:cubicBezTo>
                  <a:cubicBezTo>
                    <a:pt x="1254844" y="375581"/>
                    <a:pt x="1254209" y="376597"/>
                    <a:pt x="1252558" y="379391"/>
                  </a:cubicBezTo>
                  <a:cubicBezTo>
                    <a:pt x="1252304" y="379899"/>
                    <a:pt x="1251923" y="380534"/>
                    <a:pt x="1251542" y="381042"/>
                  </a:cubicBezTo>
                  <a:cubicBezTo>
                    <a:pt x="1251542" y="381042"/>
                    <a:pt x="1250272" y="385868"/>
                    <a:pt x="1240366" y="395520"/>
                  </a:cubicBezTo>
                  <a:lnTo>
                    <a:pt x="1239223" y="398695"/>
                  </a:lnTo>
                  <a:cubicBezTo>
                    <a:pt x="1234778" y="403140"/>
                    <a:pt x="1227793" y="407966"/>
                    <a:pt x="1220300" y="411649"/>
                  </a:cubicBezTo>
                  <a:cubicBezTo>
                    <a:pt x="1201504" y="422825"/>
                    <a:pt x="1185502" y="419015"/>
                    <a:pt x="1185502" y="419015"/>
                  </a:cubicBezTo>
                  <a:lnTo>
                    <a:pt x="1159721" y="415586"/>
                  </a:lnTo>
                  <a:lnTo>
                    <a:pt x="1152863" y="415967"/>
                  </a:lnTo>
                  <a:lnTo>
                    <a:pt x="1106000" y="412792"/>
                  </a:lnTo>
                  <a:cubicBezTo>
                    <a:pt x="1008376" y="414316"/>
                    <a:pt x="884120" y="412284"/>
                    <a:pt x="803486" y="411903"/>
                  </a:cubicBezTo>
                  <a:cubicBezTo>
                    <a:pt x="768173" y="412030"/>
                    <a:pt x="676020" y="411522"/>
                    <a:pt x="626921" y="412792"/>
                  </a:cubicBezTo>
                  <a:lnTo>
                    <a:pt x="629188" y="411649"/>
                  </a:lnTo>
                  <a:cubicBezTo>
                    <a:pt x="570459" y="411903"/>
                    <a:pt x="489636" y="413681"/>
                    <a:pt x="454134" y="414062"/>
                  </a:cubicBezTo>
                  <a:lnTo>
                    <a:pt x="455078" y="413554"/>
                  </a:lnTo>
                  <a:cubicBezTo>
                    <a:pt x="431473" y="413681"/>
                    <a:pt x="369534" y="414824"/>
                    <a:pt x="377087" y="416983"/>
                  </a:cubicBezTo>
                  <a:cubicBezTo>
                    <a:pt x="320058" y="416348"/>
                    <a:pt x="330067" y="414316"/>
                    <a:pt x="257741" y="415459"/>
                  </a:cubicBezTo>
                  <a:lnTo>
                    <a:pt x="268883" y="415713"/>
                  </a:lnTo>
                  <a:cubicBezTo>
                    <a:pt x="248110" y="415713"/>
                    <a:pt x="207321" y="415840"/>
                    <a:pt x="170688" y="415840"/>
                  </a:cubicBezTo>
                  <a:cubicBezTo>
                    <a:pt x="153670" y="415840"/>
                    <a:pt x="135001" y="415713"/>
                    <a:pt x="115570" y="415713"/>
                  </a:cubicBezTo>
                  <a:cubicBezTo>
                    <a:pt x="105791" y="415713"/>
                    <a:pt x="95885" y="415713"/>
                    <a:pt x="85852" y="415586"/>
                  </a:cubicBezTo>
                  <a:cubicBezTo>
                    <a:pt x="80645" y="415459"/>
                    <a:pt x="76708" y="415713"/>
                    <a:pt x="68453" y="415205"/>
                  </a:cubicBezTo>
                  <a:cubicBezTo>
                    <a:pt x="61087" y="414316"/>
                    <a:pt x="53975" y="412538"/>
                    <a:pt x="47117" y="409744"/>
                  </a:cubicBezTo>
                  <a:cubicBezTo>
                    <a:pt x="19558" y="398568"/>
                    <a:pt x="1143" y="369993"/>
                    <a:pt x="1270" y="341926"/>
                  </a:cubicBezTo>
                  <a:cubicBezTo>
                    <a:pt x="1270" y="322495"/>
                    <a:pt x="1270" y="304080"/>
                    <a:pt x="1397" y="287443"/>
                  </a:cubicBezTo>
                  <a:cubicBezTo>
                    <a:pt x="1270" y="254423"/>
                    <a:pt x="1270" y="228515"/>
                    <a:pt x="1270" y="226376"/>
                  </a:cubicBezTo>
                  <a:lnTo>
                    <a:pt x="1651" y="226782"/>
                  </a:lnTo>
                  <a:cubicBezTo>
                    <a:pt x="508" y="222706"/>
                    <a:pt x="1778" y="217519"/>
                    <a:pt x="0" y="213363"/>
                  </a:cubicBezTo>
                  <a:cubicBezTo>
                    <a:pt x="1016" y="205628"/>
                    <a:pt x="2413" y="172284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399937" y="508"/>
                    <a:pt x="892996" y="635"/>
                    <a:pt x="1117303" y="0"/>
                  </a:cubicBezTo>
                  <a:lnTo>
                    <a:pt x="1113112" y="254"/>
                  </a:lnTo>
                  <a:cubicBezTo>
                    <a:pt x="1126320" y="254"/>
                    <a:pt x="1144481" y="127"/>
                    <a:pt x="1166198" y="127"/>
                  </a:cubicBezTo>
                  <a:cubicBezTo>
                    <a:pt x="1171659" y="127"/>
                    <a:pt x="1177247" y="127"/>
                    <a:pt x="1183216" y="127"/>
                  </a:cubicBezTo>
                  <a:lnTo>
                    <a:pt x="1185502" y="127"/>
                  </a:lnTo>
                  <a:lnTo>
                    <a:pt x="1188931" y="254"/>
                  </a:lnTo>
                  <a:cubicBezTo>
                    <a:pt x="1191217" y="381"/>
                    <a:pt x="1193503" y="381"/>
                    <a:pt x="1195789" y="762"/>
                  </a:cubicBezTo>
                  <a:cubicBezTo>
                    <a:pt x="1200361" y="1270"/>
                    <a:pt x="1205060" y="2413"/>
                    <a:pt x="1209632" y="3810"/>
                  </a:cubicBezTo>
                  <a:cubicBezTo>
                    <a:pt x="1227920" y="9525"/>
                    <a:pt x="1245065" y="22860"/>
                    <a:pt x="1255098" y="41656"/>
                  </a:cubicBezTo>
                  <a:cubicBezTo>
                    <a:pt x="1260051" y="51054"/>
                    <a:pt x="1263353" y="61722"/>
                    <a:pt x="1264115" y="72771"/>
                  </a:cubicBezTo>
                  <a:cubicBezTo>
                    <a:pt x="1264496" y="79121"/>
                    <a:pt x="1264369" y="81915"/>
                    <a:pt x="1264369" y="85725"/>
                  </a:cubicBezTo>
                  <a:cubicBezTo>
                    <a:pt x="1264369" y="89408"/>
                    <a:pt x="1264369" y="93091"/>
                    <a:pt x="1264369" y="96901"/>
                  </a:cubicBezTo>
                  <a:cubicBezTo>
                    <a:pt x="1264369" y="111887"/>
                    <a:pt x="1264496" y="127254"/>
                    <a:pt x="1264496" y="143002"/>
                  </a:cubicBezTo>
                  <a:cubicBezTo>
                    <a:pt x="1264623" y="171728"/>
                    <a:pt x="1264750" y="174703"/>
                    <a:pt x="1264877" y="177679"/>
                  </a:cubicBezTo>
                  <a:cubicBezTo>
                    <a:pt x="1265131" y="189593"/>
                    <a:pt x="1265512" y="201495"/>
                    <a:pt x="1265639" y="206300"/>
                  </a:cubicBezTo>
                  <a:lnTo>
                    <a:pt x="1266909" y="208233"/>
                  </a:lnTo>
                  <a:cubicBezTo>
                    <a:pt x="1265893" y="210248"/>
                    <a:pt x="1266655" y="212135"/>
                    <a:pt x="1265893" y="214902"/>
                  </a:cubicBezTo>
                  <a:cubicBezTo>
                    <a:pt x="1266020" y="216350"/>
                    <a:pt x="1267036" y="215748"/>
                    <a:pt x="1267290" y="215065"/>
                  </a:cubicBezTo>
                  <a:cubicBezTo>
                    <a:pt x="1266528" y="217473"/>
                    <a:pt x="1267544" y="220089"/>
                    <a:pt x="1266782" y="221421"/>
                  </a:cubicBezTo>
                  <a:lnTo>
                    <a:pt x="1266401" y="221016"/>
                  </a:lnTo>
                  <a:cubicBezTo>
                    <a:pt x="1265131" y="224779"/>
                    <a:pt x="1268433" y="226967"/>
                    <a:pt x="1267036" y="268266"/>
                  </a:cubicBezTo>
                  <a:lnTo>
                    <a:pt x="1266782" y="267885"/>
                  </a:lnTo>
                  <a:cubicBezTo>
                    <a:pt x="1265893" y="286554"/>
                    <a:pt x="1267163" y="307763"/>
                    <a:pt x="1267544" y="324019"/>
                  </a:cubicBezTo>
                  <a:close/>
                  <a:moveTo>
                    <a:pt x="1225126" y="408347"/>
                  </a:moveTo>
                  <a:cubicBezTo>
                    <a:pt x="1224491" y="408728"/>
                    <a:pt x="1223983" y="409109"/>
                    <a:pt x="1223475" y="409490"/>
                  </a:cubicBezTo>
                  <a:cubicBezTo>
                    <a:pt x="1223983" y="409236"/>
                    <a:pt x="1224491" y="409109"/>
                    <a:pt x="1224999" y="408728"/>
                  </a:cubicBezTo>
                  <a:cubicBezTo>
                    <a:pt x="1224999" y="408728"/>
                    <a:pt x="1225126" y="408474"/>
                    <a:pt x="1225126" y="40834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3209495" y="-696636"/>
            <a:ext cx="3792512" cy="2530640"/>
          </a:xfrm>
          <a:custGeom>
            <a:avLst/>
            <a:gdLst/>
            <a:ahLst/>
            <a:cxnLst/>
            <a:rect l="l" t="t" r="r" b="b"/>
            <a:pathLst>
              <a:path w="3792512" h="2530640">
                <a:moveTo>
                  <a:pt x="0" y="0"/>
                </a:moveTo>
                <a:lnTo>
                  <a:pt x="3792512" y="0"/>
                </a:lnTo>
                <a:lnTo>
                  <a:pt x="3792512" y="2530639"/>
                </a:lnTo>
                <a:lnTo>
                  <a:pt x="0" y="2530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738062" y="568683"/>
            <a:ext cx="3792512" cy="2530640"/>
          </a:xfrm>
          <a:custGeom>
            <a:avLst/>
            <a:gdLst/>
            <a:ahLst/>
            <a:cxnLst/>
            <a:rect l="l" t="t" r="r" b="b"/>
            <a:pathLst>
              <a:path w="3792512" h="2530640">
                <a:moveTo>
                  <a:pt x="0" y="0"/>
                </a:moveTo>
                <a:lnTo>
                  <a:pt x="3792512" y="0"/>
                </a:lnTo>
                <a:lnTo>
                  <a:pt x="3792512" y="2530640"/>
                </a:lnTo>
                <a:lnTo>
                  <a:pt x="0" y="2530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06765" y="-696636"/>
            <a:ext cx="2884699" cy="2152707"/>
          </a:xfrm>
          <a:custGeom>
            <a:avLst/>
            <a:gdLst/>
            <a:ahLst/>
            <a:cxnLst/>
            <a:rect l="l" t="t" r="r" b="b"/>
            <a:pathLst>
              <a:path w="2884699" h="2152707">
                <a:moveTo>
                  <a:pt x="0" y="0"/>
                </a:moveTo>
                <a:lnTo>
                  <a:pt x="2884699" y="0"/>
                </a:lnTo>
                <a:lnTo>
                  <a:pt x="2884699" y="2152706"/>
                </a:lnTo>
                <a:lnTo>
                  <a:pt x="0" y="21527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221094">
            <a:off x="3075729" y="1551446"/>
            <a:ext cx="3659811" cy="364151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76866" y="5966475"/>
            <a:ext cx="12547217" cy="769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a) Zn + 2HCl → ZnCl2 + H2;</a:t>
            </a: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b) Zn + MgSO4 →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không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phản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90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;</a:t>
            </a: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c) Zn + CuSO4 → ZnSO4 + Cu;</a:t>
            </a: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r>
              <a:rPr lang="en-US" sz="3900" dirty="0">
                <a:solidFill>
                  <a:srgbClr val="101010"/>
                </a:solidFill>
                <a:latin typeface="Roboto" panose="02000000000000000000" pitchFamily="2" charset="0"/>
              </a:rPr>
              <a:t>d) Zn + FeCl2 → ZnCl2 + Fe.</a:t>
            </a: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50422" y="2946923"/>
            <a:ext cx="6933898" cy="132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>
                <a:solidFill>
                  <a:srgbClr val="101010"/>
                </a:solidFill>
                <a:latin typeface="DejaVu Serif Bold" panose="02060803050605020204"/>
              </a:rPr>
              <a:t>ĐÁP ÁN</a:t>
            </a:r>
            <a:endParaRPr lang="en-US" sz="7700">
              <a:solidFill>
                <a:srgbClr val="101010"/>
              </a:solidFill>
              <a:latin typeface="DejaVu Serif Bold" panose="02060803050605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418" y="401939"/>
            <a:ext cx="2707054" cy="3201892"/>
          </a:xfrm>
          <a:custGeom>
            <a:avLst/>
            <a:gdLst/>
            <a:ahLst/>
            <a:cxnLst/>
            <a:rect l="l" t="t" r="r" b="b"/>
            <a:pathLst>
              <a:path w="2707054" h="3201892">
                <a:moveTo>
                  <a:pt x="0" y="0"/>
                </a:moveTo>
                <a:lnTo>
                  <a:pt x="2707054" y="0"/>
                </a:lnTo>
                <a:lnTo>
                  <a:pt x="2707054" y="3201892"/>
                </a:lnTo>
                <a:lnTo>
                  <a:pt x="0" y="320189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0418" y="3896822"/>
            <a:ext cx="17259300" cy="6037776"/>
          </a:xfrm>
          <a:custGeom>
            <a:avLst/>
            <a:gdLst/>
            <a:ahLst/>
            <a:cxnLst/>
            <a:rect l="l" t="t" r="r" b="b"/>
            <a:pathLst>
              <a:path w="17259300" h="6037776">
                <a:moveTo>
                  <a:pt x="0" y="0"/>
                </a:moveTo>
                <a:lnTo>
                  <a:pt x="17259300" y="0"/>
                </a:lnTo>
                <a:lnTo>
                  <a:pt x="17259300" y="6037776"/>
                </a:lnTo>
                <a:lnTo>
                  <a:pt x="0" y="6037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05446" y="1821910"/>
            <a:ext cx="12282353" cy="1535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</a:rPr>
              <a:t>TỔNG KẾT BÀI HỌC</a:t>
            </a:r>
            <a:endParaRPr lang="en-US" sz="9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359349" y="1028700"/>
            <a:ext cx="9569302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24495" y="4093528"/>
            <a:ext cx="16839009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Bungee Shade"/>
              </a:rPr>
              <a:t>THANKS FOR WATCHING</a:t>
            </a:r>
            <a:endParaRPr lang="en-US" sz="9200">
              <a:solidFill>
                <a:srgbClr val="000000"/>
              </a:solidFill>
              <a:latin typeface="Bungee Shade"/>
            </a:endParaRP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C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059449" y="5075670"/>
            <a:ext cx="10050511" cy="7473926"/>
          </a:xfrm>
          <a:custGeom>
            <a:avLst/>
            <a:gdLst/>
            <a:ahLst/>
            <a:cxnLst/>
            <a:rect l="l" t="t" r="r" b="b"/>
            <a:pathLst>
              <a:path w="10050511" h="7473926">
                <a:moveTo>
                  <a:pt x="10050511" y="0"/>
                </a:moveTo>
                <a:lnTo>
                  <a:pt x="0" y="0"/>
                </a:lnTo>
                <a:lnTo>
                  <a:pt x="0" y="7473926"/>
                </a:lnTo>
                <a:lnTo>
                  <a:pt x="10050511" y="7473926"/>
                </a:lnTo>
                <a:lnTo>
                  <a:pt x="10050511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081" t="-7722" r="-5591" b="-195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9891" y="2106854"/>
            <a:ext cx="8542995" cy="6073293"/>
          </a:xfrm>
          <a:custGeom>
            <a:avLst/>
            <a:gdLst/>
            <a:ahLst/>
            <a:cxnLst/>
            <a:rect l="l" t="t" r="r" b="b"/>
            <a:pathLst>
              <a:path w="8542995" h="6073293">
                <a:moveTo>
                  <a:pt x="0" y="0"/>
                </a:moveTo>
                <a:lnTo>
                  <a:pt x="8542995" y="0"/>
                </a:lnTo>
                <a:lnTo>
                  <a:pt x="8542995" y="6073292"/>
                </a:lnTo>
                <a:lnTo>
                  <a:pt x="0" y="607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55677" y="1013045"/>
            <a:ext cx="3454283" cy="4475184"/>
          </a:xfrm>
          <a:custGeom>
            <a:avLst/>
            <a:gdLst/>
            <a:ahLst/>
            <a:cxnLst/>
            <a:rect l="l" t="t" r="r" b="b"/>
            <a:pathLst>
              <a:path w="3454283" h="4475184">
                <a:moveTo>
                  <a:pt x="0" y="0"/>
                </a:moveTo>
                <a:lnTo>
                  <a:pt x="3454283" y="0"/>
                </a:lnTo>
                <a:lnTo>
                  <a:pt x="3454283" y="4475184"/>
                </a:lnTo>
                <a:lnTo>
                  <a:pt x="0" y="4475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29891" y="2753623"/>
            <a:ext cx="8363156" cy="4563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5"/>
              </a:lnSpc>
              <a:spcBef>
                <a:spcPct val="0"/>
              </a:spcBef>
            </a:pP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Quan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sát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hiện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tượng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xảy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ra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khi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nhúng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lá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kẽm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vào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copper(II) sulfate,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thể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kết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luận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rằng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kẽm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là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mức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độ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mạnh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hơn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640" dirty="0" err="1">
                <a:solidFill>
                  <a:srgbClr val="101010"/>
                </a:solidFill>
                <a:latin typeface="Roboto" panose="02000000000000000000" pitchFamily="2" charset="0"/>
              </a:rPr>
              <a:t>đồng</a:t>
            </a:r>
            <a:r>
              <a:rPr lang="en-US" sz="4640" dirty="0">
                <a:solidFill>
                  <a:srgbClr val="101010"/>
                </a:solidFill>
                <a:latin typeface="Roboto" panose="02000000000000000000" pitchFamily="2" charset="0"/>
              </a:rPr>
              <a:t>.</a:t>
            </a:r>
            <a:endParaRPr lang="en-US" sz="464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6" name="Freeform 6"/>
          <p:cNvSpPr/>
          <p:nvPr/>
        </p:nvSpPr>
        <p:spPr>
          <a:xfrm rot="-374738">
            <a:off x="161126" y="1343923"/>
            <a:ext cx="2272492" cy="3086100"/>
          </a:xfrm>
          <a:custGeom>
            <a:avLst/>
            <a:gdLst/>
            <a:ahLst/>
            <a:cxnLst/>
            <a:rect l="l" t="t" r="r" b="b"/>
            <a:pathLst>
              <a:path w="2272492" h="3086100">
                <a:moveTo>
                  <a:pt x="0" y="0"/>
                </a:moveTo>
                <a:lnTo>
                  <a:pt x="2272492" y="0"/>
                </a:lnTo>
                <a:lnTo>
                  <a:pt x="2272492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39554" y="8173127"/>
            <a:ext cx="21026456" cy="5237499"/>
          </a:xfrm>
          <a:custGeom>
            <a:avLst/>
            <a:gdLst/>
            <a:ahLst/>
            <a:cxnLst/>
            <a:rect l="l" t="t" r="r" b="b"/>
            <a:pathLst>
              <a:path w="21026456" h="5237499">
                <a:moveTo>
                  <a:pt x="0" y="0"/>
                </a:moveTo>
                <a:lnTo>
                  <a:pt x="21026456" y="0"/>
                </a:lnTo>
                <a:lnTo>
                  <a:pt x="21026456" y="5237499"/>
                </a:lnTo>
                <a:lnTo>
                  <a:pt x="0" y="523749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95104" y="6434160"/>
            <a:ext cx="3133455" cy="3076483"/>
          </a:xfrm>
          <a:custGeom>
            <a:avLst/>
            <a:gdLst/>
            <a:ahLst/>
            <a:cxnLst/>
            <a:rect l="l" t="t" r="r" b="b"/>
            <a:pathLst>
              <a:path w="3133455" h="3076483">
                <a:moveTo>
                  <a:pt x="0" y="0"/>
                </a:moveTo>
                <a:lnTo>
                  <a:pt x="3133455" y="0"/>
                </a:lnTo>
                <a:lnTo>
                  <a:pt x="3133455" y="3076483"/>
                </a:lnTo>
                <a:lnTo>
                  <a:pt x="0" y="3076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7096006" y="6177933"/>
            <a:ext cx="2538919" cy="3332710"/>
          </a:xfrm>
          <a:custGeom>
            <a:avLst/>
            <a:gdLst/>
            <a:ahLst/>
            <a:cxnLst/>
            <a:rect l="l" t="t" r="r" b="b"/>
            <a:pathLst>
              <a:path w="2538919" h="3332710">
                <a:moveTo>
                  <a:pt x="2538919" y="0"/>
                </a:moveTo>
                <a:lnTo>
                  <a:pt x="0" y="0"/>
                </a:lnTo>
                <a:lnTo>
                  <a:pt x="0" y="3332710"/>
                </a:lnTo>
                <a:lnTo>
                  <a:pt x="2538919" y="3332710"/>
                </a:lnTo>
                <a:lnTo>
                  <a:pt x="25389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269251" y="4460454"/>
            <a:ext cx="1370171" cy="1728427"/>
          </a:xfrm>
          <a:custGeom>
            <a:avLst/>
            <a:gdLst/>
            <a:ahLst/>
            <a:cxnLst/>
            <a:rect l="l" t="t" r="r" b="b"/>
            <a:pathLst>
              <a:path w="1370171" h="1728427">
                <a:moveTo>
                  <a:pt x="0" y="0"/>
                </a:moveTo>
                <a:lnTo>
                  <a:pt x="1370171" y="0"/>
                </a:lnTo>
                <a:lnTo>
                  <a:pt x="1370171" y="1728427"/>
                </a:lnTo>
                <a:lnTo>
                  <a:pt x="0" y="1728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84249" y="6714987"/>
            <a:ext cx="4069338" cy="261951"/>
          </a:xfrm>
          <a:custGeom>
            <a:avLst/>
            <a:gdLst/>
            <a:ahLst/>
            <a:cxnLst/>
            <a:rect l="l" t="t" r="r" b="b"/>
            <a:pathLst>
              <a:path w="4069338" h="261951">
                <a:moveTo>
                  <a:pt x="0" y="0"/>
                </a:moveTo>
                <a:lnTo>
                  <a:pt x="4069338" y="0"/>
                </a:lnTo>
                <a:lnTo>
                  <a:pt x="4069338" y="261951"/>
                </a:lnTo>
                <a:lnTo>
                  <a:pt x="0" y="2619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458051" r="-67932" b="-132501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7057" y="706463"/>
            <a:ext cx="4493590" cy="4527547"/>
          </a:xfrm>
          <a:custGeom>
            <a:avLst/>
            <a:gdLst/>
            <a:ahLst/>
            <a:cxnLst/>
            <a:rect l="l" t="t" r="r" b="b"/>
            <a:pathLst>
              <a:path w="4493590" h="4527547">
                <a:moveTo>
                  <a:pt x="0" y="0"/>
                </a:moveTo>
                <a:lnTo>
                  <a:pt x="4493590" y="0"/>
                </a:lnTo>
                <a:lnTo>
                  <a:pt x="4493590" y="4527547"/>
                </a:lnTo>
                <a:lnTo>
                  <a:pt x="0" y="45275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4249" y="3462847"/>
            <a:ext cx="10545500" cy="4485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Đề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xuất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phương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án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thí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nghiệm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để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so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sánh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mức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độ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hoạt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động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hoá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học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giữa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các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kim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loại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natri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,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sắt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và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5500" dirty="0" err="1">
                <a:solidFill>
                  <a:srgbClr val="FFFFFF"/>
                </a:solidFill>
                <a:latin typeface="Roboto" panose="02000000000000000000" pitchFamily="2" charset="0"/>
              </a:rPr>
              <a:t>đồng</a:t>
            </a:r>
            <a:r>
              <a:rPr lang="en-US" sz="5500" dirty="0">
                <a:solidFill>
                  <a:srgbClr val="FFFFFF"/>
                </a:solidFill>
                <a:latin typeface="Roboto" panose="02000000000000000000" pitchFamily="2" charset="0"/>
              </a:rPr>
              <a:t>.</a:t>
            </a:r>
            <a:endParaRPr lang="en-US" sz="5500" dirty="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endParaRPr lang="en-US" sz="550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97827"/>
            <a:ext cx="18288000" cy="3491345"/>
          </a:xfrm>
          <a:custGeom>
            <a:avLst/>
            <a:gdLst/>
            <a:ahLst/>
            <a:cxnLst/>
            <a:rect l="l" t="t" r="r" b="b"/>
            <a:pathLst>
              <a:path w="18288000" h="3491345">
                <a:moveTo>
                  <a:pt x="0" y="0"/>
                </a:moveTo>
                <a:lnTo>
                  <a:pt x="18288000" y="0"/>
                </a:lnTo>
                <a:lnTo>
                  <a:pt x="18288000" y="3491346"/>
                </a:lnTo>
                <a:lnTo>
                  <a:pt x="0" y="349134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39554" y="8173127"/>
            <a:ext cx="21026456" cy="5237499"/>
          </a:xfrm>
          <a:custGeom>
            <a:avLst/>
            <a:gdLst/>
            <a:ahLst/>
            <a:cxnLst/>
            <a:rect l="l" t="t" r="r" b="b"/>
            <a:pathLst>
              <a:path w="21026456" h="5237499">
                <a:moveTo>
                  <a:pt x="0" y="0"/>
                </a:moveTo>
                <a:lnTo>
                  <a:pt x="21026456" y="0"/>
                </a:lnTo>
                <a:lnTo>
                  <a:pt x="21026456" y="5237499"/>
                </a:lnTo>
                <a:lnTo>
                  <a:pt x="0" y="523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0268">
            <a:off x="13847801" y="6115727"/>
            <a:ext cx="4066032" cy="4114800"/>
          </a:xfrm>
          <a:custGeom>
            <a:avLst/>
            <a:gdLst/>
            <a:ahLst/>
            <a:cxnLst/>
            <a:rect l="l" t="t" r="r" b="b"/>
            <a:pathLst>
              <a:path w="4066032" h="4114800">
                <a:moveTo>
                  <a:pt x="0" y="0"/>
                </a:moveTo>
                <a:lnTo>
                  <a:pt x="4066032" y="0"/>
                </a:lnTo>
                <a:lnTo>
                  <a:pt x="4066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44049">
            <a:off x="14334342" y="451240"/>
            <a:ext cx="3092951" cy="2862386"/>
          </a:xfrm>
          <a:custGeom>
            <a:avLst/>
            <a:gdLst/>
            <a:ahLst/>
            <a:cxnLst/>
            <a:rect l="l" t="t" r="r" b="b"/>
            <a:pathLst>
              <a:path w="3092951" h="2862386">
                <a:moveTo>
                  <a:pt x="0" y="0"/>
                </a:moveTo>
                <a:lnTo>
                  <a:pt x="3092951" y="0"/>
                </a:lnTo>
                <a:lnTo>
                  <a:pt x="3092951" y="2862385"/>
                </a:lnTo>
                <a:lnTo>
                  <a:pt x="0" y="28623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143500"/>
            <a:ext cx="1935507" cy="4114800"/>
          </a:xfrm>
          <a:custGeom>
            <a:avLst/>
            <a:gdLst/>
            <a:ahLst/>
            <a:cxnLst/>
            <a:rect l="l" t="t" r="r" b="b"/>
            <a:pathLst>
              <a:path w="1935507" h="4114800">
                <a:moveTo>
                  <a:pt x="0" y="0"/>
                </a:moveTo>
                <a:lnTo>
                  <a:pt x="1935507" y="0"/>
                </a:lnTo>
                <a:lnTo>
                  <a:pt x="19355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5428" y="24558"/>
            <a:ext cx="3522052" cy="3843985"/>
          </a:xfrm>
          <a:custGeom>
            <a:avLst/>
            <a:gdLst/>
            <a:ahLst/>
            <a:cxnLst/>
            <a:rect l="l" t="t" r="r" b="b"/>
            <a:pathLst>
              <a:path w="3522052" h="3843985">
                <a:moveTo>
                  <a:pt x="0" y="0"/>
                </a:moveTo>
                <a:lnTo>
                  <a:pt x="3522051" y="0"/>
                </a:lnTo>
                <a:lnTo>
                  <a:pt x="3522051" y="3843985"/>
                </a:lnTo>
                <a:lnTo>
                  <a:pt x="0" y="3843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8758" y="4577238"/>
            <a:ext cx="14920542" cy="83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0"/>
              </a:lnSpc>
              <a:spcBef>
                <a:spcPct val="0"/>
              </a:spcBef>
            </a:pPr>
            <a:r>
              <a:rPr lang="en-US" sz="5325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Roboto" panose="02000000000000000000" pitchFamily="2" charset="0"/>
                <a:cs typeface="Times New Roman" panose="02020603050405020304" pitchFamily="18" charset="0"/>
              </a:rPr>
              <a:t>I.  XÂY DỰNG DÃY HOẠT ĐỘNG HÓA HỌC</a:t>
            </a:r>
            <a:endParaRPr lang="en-US" sz="5325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04055" y="-964909"/>
            <a:ext cx="12239071" cy="12216818"/>
          </a:xfrm>
          <a:custGeom>
            <a:avLst/>
            <a:gdLst/>
            <a:ahLst/>
            <a:cxnLst/>
            <a:rect l="l" t="t" r="r" b="b"/>
            <a:pathLst>
              <a:path w="12239071" h="12216818">
                <a:moveTo>
                  <a:pt x="0" y="0"/>
                </a:moveTo>
                <a:lnTo>
                  <a:pt x="12239071" y="0"/>
                </a:lnTo>
                <a:lnTo>
                  <a:pt x="12239071" y="12216818"/>
                </a:lnTo>
                <a:lnTo>
                  <a:pt x="0" y="1221681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79354" y="3656196"/>
            <a:ext cx="3758707" cy="3779322"/>
          </a:xfrm>
          <a:custGeom>
            <a:avLst/>
            <a:gdLst/>
            <a:ahLst/>
            <a:cxnLst/>
            <a:rect l="l" t="t" r="r" b="b"/>
            <a:pathLst>
              <a:path w="3758707" h="3779322">
                <a:moveTo>
                  <a:pt x="0" y="0"/>
                </a:moveTo>
                <a:lnTo>
                  <a:pt x="3758708" y="0"/>
                </a:lnTo>
                <a:lnTo>
                  <a:pt x="3758708" y="3779322"/>
                </a:lnTo>
                <a:lnTo>
                  <a:pt x="0" y="3779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12744" y="2996888"/>
            <a:ext cx="3229486" cy="6945130"/>
          </a:xfrm>
          <a:custGeom>
            <a:avLst/>
            <a:gdLst/>
            <a:ahLst/>
            <a:cxnLst/>
            <a:rect l="l" t="t" r="r" b="b"/>
            <a:pathLst>
              <a:path w="3229486" h="6945130">
                <a:moveTo>
                  <a:pt x="0" y="0"/>
                </a:moveTo>
                <a:lnTo>
                  <a:pt x="3229485" y="0"/>
                </a:lnTo>
                <a:lnTo>
                  <a:pt x="3229485" y="6945130"/>
                </a:lnTo>
                <a:lnTo>
                  <a:pt x="0" y="694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1170" y="5733426"/>
            <a:ext cx="2375148" cy="229201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143000" y="317650"/>
            <a:ext cx="14325599" cy="2289076"/>
          </a:xfrm>
          <a:custGeom>
            <a:avLst/>
            <a:gdLst/>
            <a:ahLst/>
            <a:cxnLst/>
            <a:rect l="l" t="t" r="r" b="b"/>
            <a:pathLst>
              <a:path w="11990396" h="2289076">
                <a:moveTo>
                  <a:pt x="0" y="0"/>
                </a:moveTo>
                <a:lnTo>
                  <a:pt x="11990396" y="0"/>
                </a:lnTo>
                <a:lnTo>
                  <a:pt x="11990396" y="2289076"/>
                </a:lnTo>
                <a:lnTo>
                  <a:pt x="0" y="22890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79188" y="6738609"/>
            <a:ext cx="3180112" cy="3203409"/>
          </a:xfrm>
          <a:custGeom>
            <a:avLst/>
            <a:gdLst/>
            <a:ahLst/>
            <a:cxnLst/>
            <a:rect l="l" t="t" r="r" b="b"/>
            <a:pathLst>
              <a:path w="3180112" h="3203409">
                <a:moveTo>
                  <a:pt x="0" y="0"/>
                </a:moveTo>
                <a:lnTo>
                  <a:pt x="3180112" y="0"/>
                </a:lnTo>
                <a:lnTo>
                  <a:pt x="3180112" y="3203409"/>
                </a:lnTo>
                <a:lnTo>
                  <a:pt x="0" y="3203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886318" y="3399393"/>
            <a:ext cx="8896799" cy="348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Dựa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vào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khả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năng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mức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độ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phản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ứng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của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các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một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số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chất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ta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thể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so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sánh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được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mức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độ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của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chúng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230" dirty="0" err="1">
                <a:solidFill>
                  <a:srgbClr val="101010"/>
                </a:solidFill>
                <a:latin typeface="Roboto" panose="02000000000000000000" pitchFamily="2" charset="0"/>
              </a:rPr>
              <a:t>nhau</a:t>
            </a:r>
            <a:r>
              <a:rPr lang="en-US" sz="4230" dirty="0">
                <a:solidFill>
                  <a:srgbClr val="101010"/>
                </a:solidFill>
                <a:latin typeface="Roboto" panose="02000000000000000000" pitchFamily="2" charset="0"/>
              </a:rPr>
              <a:t>.</a:t>
            </a:r>
            <a:endParaRPr lang="en-US" sz="4230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marL="0" lvl="0" indent="0" algn="ctr">
              <a:lnSpc>
                <a:spcPts val="5500"/>
              </a:lnSpc>
              <a:spcBef>
                <a:spcPct val="0"/>
              </a:spcBef>
            </a:pPr>
            <a:endParaRPr lang="en-US" sz="423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4097" y="933450"/>
            <a:ext cx="12418056" cy="73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>
                <a:solidFill>
                  <a:srgbClr val="101010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XÂY DỰNG DÃY HOẠT ĐỘNG HÓA HỌC</a:t>
            </a:r>
            <a:endParaRPr lang="en-US" sz="4400" dirty="0">
              <a:solidFill>
                <a:srgbClr val="101010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8659" y="-1091029"/>
            <a:ext cx="18585318" cy="12469059"/>
          </a:xfrm>
          <a:custGeom>
            <a:avLst/>
            <a:gdLst/>
            <a:ahLst/>
            <a:cxnLst/>
            <a:rect l="l" t="t" r="r" b="b"/>
            <a:pathLst>
              <a:path w="18585318" h="12469059">
                <a:moveTo>
                  <a:pt x="0" y="0"/>
                </a:moveTo>
                <a:lnTo>
                  <a:pt x="18585318" y="0"/>
                </a:lnTo>
                <a:lnTo>
                  <a:pt x="18585318" y="12469058"/>
                </a:lnTo>
                <a:lnTo>
                  <a:pt x="0" y="1246905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3356929" y="4361774"/>
            <a:ext cx="11270922" cy="347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5"/>
              </a:lnSpc>
            </a:pP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Tiến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hành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các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thí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nghiệm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sau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để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so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sánh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mức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độ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khi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cho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kim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loại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tiếp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xúc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nước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, hydrochloric acid,...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Từ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đó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.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xây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dựng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dãy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065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4065" dirty="0">
                <a:solidFill>
                  <a:srgbClr val="101010"/>
                </a:solidFill>
                <a:latin typeface="Roboto" panose="02000000000000000000" pitchFamily="2" charset="0"/>
              </a:rPr>
              <a:t>.</a:t>
            </a:r>
            <a:endParaRPr lang="en-US" sz="4065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485"/>
              </a:lnSpc>
            </a:pPr>
            <a:endParaRPr lang="en-US" sz="4065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4627851" y="6306786"/>
            <a:ext cx="7824274" cy="6060256"/>
          </a:xfrm>
          <a:custGeom>
            <a:avLst/>
            <a:gdLst/>
            <a:ahLst/>
            <a:cxnLst/>
            <a:rect l="l" t="t" r="r" b="b"/>
            <a:pathLst>
              <a:path w="7824274" h="6060256">
                <a:moveTo>
                  <a:pt x="7824275" y="0"/>
                </a:moveTo>
                <a:lnTo>
                  <a:pt x="0" y="0"/>
                </a:lnTo>
                <a:lnTo>
                  <a:pt x="0" y="6060256"/>
                </a:lnTo>
                <a:lnTo>
                  <a:pt x="7824275" y="6060256"/>
                </a:lnTo>
                <a:lnTo>
                  <a:pt x="782427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78960" y="5580525"/>
            <a:ext cx="1459215" cy="2312877"/>
          </a:xfrm>
          <a:custGeom>
            <a:avLst/>
            <a:gdLst/>
            <a:ahLst/>
            <a:cxnLst/>
            <a:rect l="l" t="t" r="r" b="b"/>
            <a:pathLst>
              <a:path w="1459215" h="2312877">
                <a:moveTo>
                  <a:pt x="0" y="0"/>
                </a:moveTo>
                <a:lnTo>
                  <a:pt x="1459215" y="0"/>
                </a:lnTo>
                <a:lnTo>
                  <a:pt x="1459215" y="2312877"/>
                </a:lnTo>
                <a:lnTo>
                  <a:pt x="0" y="2312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96449" y="6736963"/>
            <a:ext cx="872585" cy="1156438"/>
          </a:xfrm>
          <a:custGeom>
            <a:avLst/>
            <a:gdLst/>
            <a:ahLst/>
            <a:cxnLst/>
            <a:rect l="l" t="t" r="r" b="b"/>
            <a:pathLst>
              <a:path w="872585" h="1156438">
                <a:moveTo>
                  <a:pt x="0" y="0"/>
                </a:moveTo>
                <a:lnTo>
                  <a:pt x="872585" y="0"/>
                </a:lnTo>
                <a:lnTo>
                  <a:pt x="872585" y="1156439"/>
                </a:lnTo>
                <a:lnTo>
                  <a:pt x="0" y="1156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6583077" y="2710041"/>
            <a:ext cx="2420186" cy="2433459"/>
          </a:xfrm>
          <a:custGeom>
            <a:avLst/>
            <a:gdLst/>
            <a:ahLst/>
            <a:cxnLst/>
            <a:rect l="l" t="t" r="r" b="b"/>
            <a:pathLst>
              <a:path w="2420186" h="2433459">
                <a:moveTo>
                  <a:pt x="2420186" y="0"/>
                </a:moveTo>
                <a:lnTo>
                  <a:pt x="0" y="0"/>
                </a:lnTo>
                <a:lnTo>
                  <a:pt x="0" y="2433459"/>
                </a:lnTo>
                <a:lnTo>
                  <a:pt x="2420186" y="2433459"/>
                </a:lnTo>
                <a:lnTo>
                  <a:pt x="242018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0409" y="844921"/>
            <a:ext cx="13752203" cy="2289076"/>
          </a:xfrm>
          <a:custGeom>
            <a:avLst/>
            <a:gdLst/>
            <a:ahLst/>
            <a:cxnLst/>
            <a:rect l="l" t="t" r="r" b="b"/>
            <a:pathLst>
              <a:path w="11990396" h="2289076">
                <a:moveTo>
                  <a:pt x="0" y="0"/>
                </a:moveTo>
                <a:lnTo>
                  <a:pt x="11990396" y="0"/>
                </a:lnTo>
                <a:lnTo>
                  <a:pt x="11990396" y="2289076"/>
                </a:lnTo>
                <a:lnTo>
                  <a:pt x="0" y="22890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2493" y="4428449"/>
            <a:ext cx="2755728" cy="5858551"/>
          </a:xfrm>
          <a:custGeom>
            <a:avLst/>
            <a:gdLst/>
            <a:ahLst/>
            <a:cxnLst/>
            <a:rect l="l" t="t" r="r" b="b"/>
            <a:pathLst>
              <a:path w="2755728" h="5858551">
                <a:moveTo>
                  <a:pt x="0" y="0"/>
                </a:moveTo>
                <a:lnTo>
                  <a:pt x="2755728" y="0"/>
                </a:lnTo>
                <a:lnTo>
                  <a:pt x="2755728" y="5858551"/>
                </a:lnTo>
                <a:lnTo>
                  <a:pt x="0" y="58585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4800" y="1409700"/>
            <a:ext cx="12418056" cy="764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>
                <a:solidFill>
                  <a:srgbClr val="101010"/>
                </a:solidFill>
                <a:latin typeface="Roboto" panose="02000000000000000000" pitchFamily="2" charset="0"/>
              </a:rPr>
              <a:t>XÂY DỰNG DÃY HOẠT ĐỘNG HÓA HỌC</a:t>
            </a:r>
            <a:endParaRPr lang="en-US" sz="44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048849" y="6889363"/>
            <a:ext cx="872585" cy="1156438"/>
          </a:xfrm>
          <a:custGeom>
            <a:avLst/>
            <a:gdLst/>
            <a:ahLst/>
            <a:cxnLst/>
            <a:rect l="l" t="t" r="r" b="b"/>
            <a:pathLst>
              <a:path w="872585" h="1156438">
                <a:moveTo>
                  <a:pt x="0" y="0"/>
                </a:moveTo>
                <a:lnTo>
                  <a:pt x="872585" y="0"/>
                </a:lnTo>
                <a:lnTo>
                  <a:pt x="872585" y="1156439"/>
                </a:lnTo>
                <a:lnTo>
                  <a:pt x="0" y="1156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97381" y="7654018"/>
            <a:ext cx="4225814" cy="5547011"/>
          </a:xfrm>
          <a:custGeom>
            <a:avLst/>
            <a:gdLst/>
            <a:ahLst/>
            <a:cxnLst/>
            <a:rect l="l" t="t" r="r" b="b"/>
            <a:pathLst>
              <a:path w="4225814" h="5547011">
                <a:moveTo>
                  <a:pt x="0" y="0"/>
                </a:moveTo>
                <a:lnTo>
                  <a:pt x="4225814" y="0"/>
                </a:lnTo>
                <a:lnTo>
                  <a:pt x="4225814" y="5547011"/>
                </a:lnTo>
                <a:lnTo>
                  <a:pt x="0" y="554701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52610" y="4247959"/>
            <a:ext cx="4069338" cy="261951"/>
          </a:xfrm>
          <a:custGeom>
            <a:avLst/>
            <a:gdLst/>
            <a:ahLst/>
            <a:cxnLst/>
            <a:rect l="l" t="t" r="r" b="b"/>
            <a:pathLst>
              <a:path w="4069338" h="261951">
                <a:moveTo>
                  <a:pt x="0" y="0"/>
                </a:moveTo>
                <a:lnTo>
                  <a:pt x="4069338" y="0"/>
                </a:lnTo>
                <a:lnTo>
                  <a:pt x="4069338" y="261951"/>
                </a:lnTo>
                <a:lnTo>
                  <a:pt x="0" y="261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58051" r="-67932" b="-13250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67815" y="4247959"/>
            <a:ext cx="4069338" cy="261951"/>
          </a:xfrm>
          <a:custGeom>
            <a:avLst/>
            <a:gdLst/>
            <a:ahLst/>
            <a:cxnLst/>
            <a:rect l="l" t="t" r="r" b="b"/>
            <a:pathLst>
              <a:path w="4069338" h="261951">
                <a:moveTo>
                  <a:pt x="0" y="0"/>
                </a:moveTo>
                <a:lnTo>
                  <a:pt x="4069338" y="0"/>
                </a:lnTo>
                <a:lnTo>
                  <a:pt x="4069338" y="261951"/>
                </a:lnTo>
                <a:lnTo>
                  <a:pt x="0" y="261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58051" r="-67932" b="-132501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4666" y="2695597"/>
            <a:ext cx="1275903" cy="1609511"/>
          </a:xfrm>
          <a:custGeom>
            <a:avLst/>
            <a:gdLst/>
            <a:ahLst/>
            <a:cxnLst/>
            <a:rect l="l" t="t" r="r" b="b"/>
            <a:pathLst>
              <a:path w="1275903" h="1609511">
                <a:moveTo>
                  <a:pt x="0" y="0"/>
                </a:moveTo>
                <a:lnTo>
                  <a:pt x="1275904" y="0"/>
                </a:lnTo>
                <a:lnTo>
                  <a:pt x="1275904" y="1609512"/>
                </a:lnTo>
                <a:lnTo>
                  <a:pt x="0" y="1609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07333" y="639244"/>
            <a:ext cx="9933803" cy="154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5"/>
              </a:lnSpc>
            </a:pPr>
            <a:r>
              <a:rPr lang="en-US" sz="4500" spc="135" dirty="0">
                <a:solidFill>
                  <a:srgbClr val="FFFFFF"/>
                </a:solidFill>
                <a:latin typeface="Roboto" panose="02000000000000000000" pitchFamily="2" charset="0"/>
              </a:rPr>
              <a:t>THÍ NGHIỆM 1</a:t>
            </a:r>
            <a:endParaRPr lang="en-US" sz="4500" spc="135" dirty="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0" lvl="0" indent="0" algn="ctr">
              <a:lnSpc>
                <a:spcPts val="6255"/>
              </a:lnSpc>
            </a:pPr>
            <a:endParaRPr lang="en-US" sz="4500" spc="135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5624047" y="1494589"/>
            <a:ext cx="6492240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8" name="Freeform 8"/>
          <p:cNvSpPr/>
          <p:nvPr/>
        </p:nvSpPr>
        <p:spPr>
          <a:xfrm>
            <a:off x="16297381" y="5408461"/>
            <a:ext cx="1662039" cy="2431174"/>
          </a:xfrm>
          <a:custGeom>
            <a:avLst/>
            <a:gdLst/>
            <a:ahLst/>
            <a:cxnLst/>
            <a:rect l="l" t="t" r="r" b="b"/>
            <a:pathLst>
              <a:path w="1662039" h="2431174">
                <a:moveTo>
                  <a:pt x="0" y="0"/>
                </a:moveTo>
                <a:lnTo>
                  <a:pt x="1662039" y="0"/>
                </a:lnTo>
                <a:lnTo>
                  <a:pt x="1662039" y="2431174"/>
                </a:lnTo>
                <a:lnTo>
                  <a:pt x="0" y="24311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14772" y="2562033"/>
            <a:ext cx="3633428" cy="6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0"/>
              </a:lnSpc>
            </a:pP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Chuẩn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bị</a:t>
            </a:r>
            <a:endParaRPr lang="en-US" sz="43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230588" y="3009900"/>
            <a:ext cx="12762012" cy="63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ctr">
              <a:lnSpc>
                <a:spcPts val="532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Dụng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cụ</a:t>
            </a:r>
            <a:r>
              <a:rPr lang="vi-VN" sz="3800" dirty="0">
                <a:solidFill>
                  <a:srgbClr val="FFFFFF"/>
                </a:solidFill>
                <a:latin typeface="Roboto" panose="02000000000000000000" pitchFamily="2" charset="0"/>
              </a:rPr>
              <a:t> &amp; h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oá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chất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: dung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dịch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AgNO3 0,1 M,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phoi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đống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.</a:t>
            </a:r>
            <a:endParaRPr lang="en-US" sz="380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66800" y="4238433"/>
            <a:ext cx="9768654" cy="6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0"/>
              </a:lnSpc>
            </a:pP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Tiến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hành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thí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nghiệm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và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thảo</a:t>
            </a:r>
            <a:r>
              <a:rPr lang="en-US" sz="4300" b="1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4300" b="1" dirty="0" err="1">
                <a:solidFill>
                  <a:srgbClr val="101010"/>
                </a:solidFill>
                <a:latin typeface="Roboto" panose="02000000000000000000" pitchFamily="2" charset="0"/>
              </a:rPr>
              <a:t>luận</a:t>
            </a:r>
            <a:endParaRPr lang="en-US" sz="43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657600" y="5448300"/>
            <a:ext cx="13639800" cy="3410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Cho 2 - 3 ml AgNO3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vào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ống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nghiệm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chứa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phoi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đồng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.</a:t>
            </a:r>
            <a:endParaRPr lang="vi-VN" sz="3800" dirty="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Quan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sát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,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mô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tả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và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giải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thích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các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hiên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tượng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xảy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ra. </a:t>
            </a:r>
            <a:endParaRPr lang="vi-VN" sz="3800" dirty="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Viết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phương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trình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hoá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học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minh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hoạ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.</a:t>
            </a:r>
            <a:endParaRPr lang="vi-VN" sz="3800" dirty="0">
              <a:solidFill>
                <a:srgbClr val="FFFFFF"/>
              </a:solidFill>
              <a:latin typeface="Roboto" panose="02000000000000000000" pitchFamily="2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So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sánh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mức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độ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hoạt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động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hoá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học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giửa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đống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và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Roboto" panose="02000000000000000000" pitchFamily="2" charset="0"/>
              </a:rPr>
              <a:t>bạc</a:t>
            </a:r>
            <a:r>
              <a:rPr lang="en-US" sz="3800" dirty="0">
                <a:solidFill>
                  <a:srgbClr val="FFFFFF"/>
                </a:solidFill>
                <a:latin typeface="Roboto" panose="02000000000000000000" pitchFamily="2" charset="0"/>
              </a:rPr>
              <a:t>.</a:t>
            </a:r>
            <a:endParaRPr lang="en-US" sz="3800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7167306" y="-1061414"/>
            <a:ext cx="13675239" cy="9721852"/>
          </a:xfrm>
          <a:custGeom>
            <a:avLst/>
            <a:gdLst/>
            <a:ahLst/>
            <a:cxnLst/>
            <a:rect l="l" t="t" r="r" b="b"/>
            <a:pathLst>
              <a:path w="13675239" h="9721852">
                <a:moveTo>
                  <a:pt x="0" y="0"/>
                </a:moveTo>
                <a:lnTo>
                  <a:pt x="13675240" y="0"/>
                </a:lnTo>
                <a:lnTo>
                  <a:pt x="13675240" y="9721852"/>
                </a:lnTo>
                <a:lnTo>
                  <a:pt x="0" y="972185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03339">
            <a:off x="976620" y="5706224"/>
            <a:ext cx="7256026" cy="8563979"/>
          </a:xfrm>
          <a:custGeom>
            <a:avLst/>
            <a:gdLst/>
            <a:ahLst/>
            <a:cxnLst/>
            <a:rect l="l" t="t" r="r" b="b"/>
            <a:pathLst>
              <a:path w="7256026" h="8563979">
                <a:moveTo>
                  <a:pt x="0" y="0"/>
                </a:moveTo>
                <a:lnTo>
                  <a:pt x="7256025" y="0"/>
                </a:lnTo>
                <a:lnTo>
                  <a:pt x="7256025" y="8563979"/>
                </a:lnTo>
                <a:lnTo>
                  <a:pt x="0" y="8563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29633" y="4131279"/>
            <a:ext cx="2899591" cy="1012221"/>
          </a:xfrm>
          <a:custGeom>
            <a:avLst/>
            <a:gdLst/>
            <a:ahLst/>
            <a:cxnLst/>
            <a:rect l="l" t="t" r="r" b="b"/>
            <a:pathLst>
              <a:path w="2899591" h="1012221">
                <a:moveTo>
                  <a:pt x="0" y="0"/>
                </a:moveTo>
                <a:lnTo>
                  <a:pt x="2899591" y="0"/>
                </a:lnTo>
                <a:lnTo>
                  <a:pt x="2899591" y="1012221"/>
                </a:lnTo>
                <a:lnTo>
                  <a:pt x="0" y="10122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10140849" y="3559534"/>
            <a:ext cx="7766919" cy="6428679"/>
            <a:chOff x="0" y="0"/>
            <a:chExt cx="2045608" cy="1693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45608" cy="1693150"/>
            </a:xfrm>
            <a:custGeom>
              <a:avLst/>
              <a:gdLst/>
              <a:ahLst/>
              <a:cxnLst/>
              <a:rect l="l" t="t" r="r" b="b"/>
              <a:pathLst>
                <a:path w="2045608" h="1693150">
                  <a:moveTo>
                    <a:pt x="50836" y="0"/>
                  </a:moveTo>
                  <a:lnTo>
                    <a:pt x="1994772" y="0"/>
                  </a:lnTo>
                  <a:cubicBezTo>
                    <a:pt x="2008255" y="0"/>
                    <a:pt x="2021185" y="5356"/>
                    <a:pt x="2030719" y="14889"/>
                  </a:cubicBezTo>
                  <a:cubicBezTo>
                    <a:pt x="2040252" y="24423"/>
                    <a:pt x="2045608" y="37353"/>
                    <a:pt x="2045608" y="50836"/>
                  </a:cubicBezTo>
                  <a:lnTo>
                    <a:pt x="2045608" y="1642314"/>
                  </a:lnTo>
                  <a:cubicBezTo>
                    <a:pt x="2045608" y="1655797"/>
                    <a:pt x="2040252" y="1668727"/>
                    <a:pt x="2030719" y="1678261"/>
                  </a:cubicBezTo>
                  <a:cubicBezTo>
                    <a:pt x="2021185" y="1687794"/>
                    <a:pt x="2008255" y="1693150"/>
                    <a:pt x="1994772" y="1693150"/>
                  </a:cubicBezTo>
                  <a:lnTo>
                    <a:pt x="50836" y="1693150"/>
                  </a:lnTo>
                  <a:cubicBezTo>
                    <a:pt x="37353" y="1693150"/>
                    <a:pt x="24423" y="1687794"/>
                    <a:pt x="14889" y="1678261"/>
                  </a:cubicBezTo>
                  <a:cubicBezTo>
                    <a:pt x="5356" y="1668727"/>
                    <a:pt x="0" y="1655797"/>
                    <a:pt x="0" y="1642314"/>
                  </a:cubicBezTo>
                  <a:lnTo>
                    <a:pt x="0" y="50836"/>
                  </a:lnTo>
                  <a:cubicBezTo>
                    <a:pt x="0" y="37353"/>
                    <a:pt x="5356" y="24423"/>
                    <a:pt x="14889" y="14889"/>
                  </a:cubicBezTo>
                  <a:cubicBezTo>
                    <a:pt x="24423" y="5356"/>
                    <a:pt x="37353" y="0"/>
                    <a:pt x="50836" y="0"/>
                  </a:cubicBez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045608" cy="1750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</a:p>
          </p:txBody>
        </p:sp>
      </p:grpSp>
      <p:sp>
        <p:nvSpPr>
          <p:cNvPr id="8" name="Freeform 8"/>
          <p:cNvSpPr/>
          <p:nvPr/>
        </p:nvSpPr>
        <p:spPr>
          <a:xfrm rot="664939">
            <a:off x="10512126" y="2952477"/>
            <a:ext cx="1101146" cy="1694070"/>
          </a:xfrm>
          <a:custGeom>
            <a:avLst/>
            <a:gdLst/>
            <a:ahLst/>
            <a:cxnLst/>
            <a:rect l="l" t="t" r="r" b="b"/>
            <a:pathLst>
              <a:path w="1101146" h="1694070">
                <a:moveTo>
                  <a:pt x="0" y="0"/>
                </a:moveTo>
                <a:lnTo>
                  <a:pt x="1101146" y="0"/>
                </a:lnTo>
                <a:lnTo>
                  <a:pt x="1101146" y="1694070"/>
                </a:lnTo>
                <a:lnTo>
                  <a:pt x="0" y="16940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53116">
            <a:off x="2268954" y="4175178"/>
            <a:ext cx="3623174" cy="9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10"/>
              </a:lnSpc>
            </a:pPr>
            <a:r>
              <a:rPr lang="en-US" sz="5635" dirty="0">
                <a:solidFill>
                  <a:srgbClr val="FFFFFF"/>
                </a:solidFill>
                <a:latin typeface="Roboto" panose="02000000000000000000" pitchFamily="2" charset="0"/>
              </a:rPr>
              <a:t>KẾT LUẬN </a:t>
            </a:r>
            <a:endParaRPr lang="en-US" sz="5635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062699" y="4156764"/>
            <a:ext cx="6469983" cy="5374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0"/>
              </a:lnSpc>
            </a:pP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Thực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tế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không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quan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sát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thấy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hiện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tượng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biến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đổi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xảy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ra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khi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cho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lá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bạc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vào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dung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dịch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CuSO4.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Từ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đó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kết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hợp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với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kết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quả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của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thí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nghiệm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1 ta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thê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kết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luận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đồng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có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mức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độ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hoạt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động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hoá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học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mạnh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hơn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 </a:t>
            </a:r>
            <a:r>
              <a:rPr lang="en-US" sz="3765" dirty="0" err="1">
                <a:solidFill>
                  <a:srgbClr val="101010"/>
                </a:solidFill>
                <a:latin typeface="Roboto" panose="02000000000000000000" pitchFamily="2" charset="0"/>
              </a:rPr>
              <a:t>Bạc</a:t>
            </a:r>
            <a:r>
              <a:rPr lang="en-US" sz="3765" dirty="0">
                <a:solidFill>
                  <a:srgbClr val="101010"/>
                </a:solidFill>
                <a:latin typeface="Roboto" panose="02000000000000000000" pitchFamily="2" charset="0"/>
              </a:rPr>
              <a:t>.</a:t>
            </a:r>
            <a:endParaRPr lang="en-US" sz="3765" dirty="0">
              <a:solidFill>
                <a:srgbClr val="101010"/>
              </a:solidFill>
              <a:latin typeface="Roboto" panose="02000000000000000000" pitchFamily="2" charset="0"/>
            </a:endParaRPr>
          </a:p>
          <a:p>
            <a:pPr algn="ctr">
              <a:lnSpc>
                <a:spcPts val="5270"/>
              </a:lnSpc>
            </a:pPr>
            <a:endParaRPr lang="en-US" sz="3765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38093" y="298787"/>
            <a:ext cx="13682670" cy="2289076"/>
          </a:xfrm>
          <a:custGeom>
            <a:avLst/>
            <a:gdLst/>
            <a:ahLst/>
            <a:cxnLst/>
            <a:rect l="l" t="t" r="r" b="b"/>
            <a:pathLst>
              <a:path w="11990396" h="2289076">
                <a:moveTo>
                  <a:pt x="0" y="0"/>
                </a:moveTo>
                <a:lnTo>
                  <a:pt x="11990396" y="0"/>
                </a:lnTo>
                <a:lnTo>
                  <a:pt x="11990396" y="2289076"/>
                </a:lnTo>
                <a:lnTo>
                  <a:pt x="0" y="2289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20605" y="953238"/>
            <a:ext cx="12418056" cy="764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0"/>
              </a:lnSpc>
              <a:spcBef>
                <a:spcPct val="0"/>
              </a:spcBef>
            </a:pPr>
            <a:r>
              <a:rPr lang="en-US" sz="4400" dirty="0">
                <a:solidFill>
                  <a:srgbClr val="101010"/>
                </a:solidFill>
                <a:latin typeface="Roboto" panose="02000000000000000000" pitchFamily="2" charset="0"/>
              </a:rPr>
              <a:t>XÂY DỰNG DÃY HOẠT ĐỘNG HÓA HỌC</a:t>
            </a:r>
            <a:endParaRPr lang="en-US" sz="4400" dirty="0">
              <a:solidFill>
                <a:srgbClr val="101010"/>
              </a:solidFill>
              <a:latin typeface="Roboto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4602</Words>
  <Application>WPS Slides</Application>
  <PresentationFormat>Custom</PresentationFormat>
  <Paragraphs>189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SimSun</vt:lpstr>
      <vt:lpstr>Wingdings</vt:lpstr>
      <vt:lpstr>Roboto</vt:lpstr>
      <vt:lpstr>Times New Roman</vt:lpstr>
      <vt:lpstr>Bungee Shade</vt:lpstr>
      <vt:lpstr>Microsoft YaHei</vt:lpstr>
      <vt:lpstr>Arial Unicode MS</vt:lpstr>
      <vt:lpstr>Calibri Light</vt:lpstr>
      <vt:lpstr>Calibri</vt:lpstr>
      <vt:lpstr>Muli Bold</vt:lpstr>
      <vt:lpstr>DejaVu Serif 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DÃY HOẠT ĐỘNG HÓA HỌC</dc:title>
  <dc:creator/>
  <cp:lastModifiedBy>HOA HOÀNG</cp:lastModifiedBy>
  <cp:revision>14</cp:revision>
  <dcterms:created xsi:type="dcterms:W3CDTF">2006-08-16T00:00:00Z</dcterms:created>
  <dcterms:modified xsi:type="dcterms:W3CDTF">2025-05-11T11:43:46Z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02DCA8DAF617424FBFB7CC0260B1EA8C_13</vt:lpwstr>
  </property>
  <property fmtid="{D5CDD505-2E9C-101B-9397-08002B2CF9AE}" pid="3" name="KSOProductBuildVer">
    <vt:lpwstr>1033-12.2.0.20795</vt:lpwstr>
  </property>
</Properties>
</file>