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419" r:id="rId4"/>
    <p:sldId id="416" r:id="rId5"/>
    <p:sldId id="417" r:id="rId6"/>
    <p:sldId id="425" r:id="rId7"/>
    <p:sldId id="418" r:id="rId8"/>
    <p:sldId id="420" r:id="rId9"/>
    <p:sldId id="421" r:id="rId10"/>
    <p:sldId id="422" r:id="rId11"/>
    <p:sldId id="423" r:id="rId12"/>
    <p:sldId id="424" r:id="rId13"/>
    <p:sldId id="426" r:id="rId14"/>
    <p:sldId id="428" r:id="rId15"/>
    <p:sldId id="427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4" r:id="rId31"/>
    <p:sldId id="445" r:id="rId32"/>
    <p:sldId id="447" r:id="rId33"/>
    <p:sldId id="446" r:id="rId34"/>
    <p:sldId id="448" r:id="rId35"/>
    <p:sldId id="449" r:id="rId36"/>
    <p:sldId id="450" r:id="rId37"/>
    <p:sldId id="452" r:id="rId38"/>
    <p:sldId id="453" r:id="rId39"/>
    <p:sldId id="451" r:id="rId40"/>
    <p:sldId id="410" r:id="rId41"/>
    <p:sldId id="413" r:id="rId42"/>
    <p:sldId id="41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060"/>
    <a:srgbClr val="FFFADD"/>
    <a:srgbClr val="FFEED1"/>
    <a:srgbClr val="E7F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2E9DF-FF19-401E-83A9-CAAD97DA790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714AC-7316-4888-8888-BCC026BF355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1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7" y="0"/>
            <a:ext cx="1184096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044" y="710684"/>
            <a:ext cx="5311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nâng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lên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theo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thẳng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đứng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  <a:endParaRPr lang="en-US" sz="36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44233" y="365850"/>
            <a:ext cx="6647800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233" y="365850"/>
            <a:ext cx="606077" cy="606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310" y="393045"/>
            <a:ext cx="574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2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0" name="Graphic 9" descr="Arrow Slight curve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271" y="5815583"/>
            <a:ext cx="914400" cy="91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28608" y="5980396"/>
            <a:ext cx="8621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9315" y="1366724"/>
            <a:ext cx="457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Mô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hình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giản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464" y="4988018"/>
            <a:ext cx="9504240" cy="3168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5464880" y="3899882"/>
            <a:ext cx="1262238" cy="108813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582465">
            <a:off x="2321508" y="3796253"/>
            <a:ext cx="7548983" cy="1008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Graphic 26" descr="Line arrow Slight curve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90625">
            <a:off x="5936510" y="3799326"/>
            <a:ext cx="880872" cy="6190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843656" y="3146223"/>
            <a:ext cx="1000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31290" y="4854034"/>
            <a:ext cx="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A</a:t>
            </a:r>
            <a:endParaRPr lang="en-US" sz="36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10951" y="2112704"/>
            <a:ext cx="62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B</a:t>
            </a:r>
            <a:endParaRPr lang="en-US" sz="36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59802">
            <a:off x="1732593" y="3908536"/>
            <a:ext cx="1073657" cy="9913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3200" dirty="0"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cxnSp>
        <p:nvCxnSpPr>
          <p:cNvPr id="1025" name="Straight Arrow Connector 1024"/>
          <p:cNvCxnSpPr/>
          <p:nvPr/>
        </p:nvCxnSpPr>
        <p:spPr>
          <a:xfrm>
            <a:off x="9694615" y="2697479"/>
            <a:ext cx="217482" cy="71658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/>
          <p:cNvSpPr txBox="1"/>
          <p:nvPr/>
        </p:nvSpPr>
        <p:spPr>
          <a:xfrm>
            <a:off x="6879518" y="4294989"/>
            <a:ext cx="151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 animBg="1"/>
      <p:bldP spid="24" grpId="0" animBg="1"/>
      <p:bldP spid="25" grpId="0" animBg="1"/>
      <p:bldP spid="28" grpId="0"/>
      <p:bldP spid="29" grpId="0"/>
      <p:bldP spid="30" grpId="0"/>
      <p:bldP spid="31" grpId="0" animBg="1"/>
      <p:bldP spid="10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2011" y="418133"/>
            <a:ext cx="4967978" cy="49679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7738" y="5166655"/>
            <a:ext cx="5796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CÁC LOẠI ĐÒN BẨY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8391" y="1453749"/>
            <a:ext cx="44561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cụ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tập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kế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phương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án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tiến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hành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thí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lựuc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thí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nghiệm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này</a:t>
            </a:r>
            <a:r>
              <a:rPr lang="en-US" sz="4000" dirty="0">
                <a:solidFill>
                  <a:srgbClr val="002060"/>
                </a:solidFill>
                <a:latin typeface="Roboto Condensed" panose="02000000000000000000" pitchFamily="2" charset="0"/>
              </a:rPr>
              <a:t>.</a:t>
            </a:r>
            <a:endParaRPr lang="en-US" sz="4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44233" y="340618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9" y="268660"/>
            <a:ext cx="749992" cy="749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868" y="382046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25945" y="365850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580" y="407278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332046"/>
            <a:ext cx="1079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trên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phân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thành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3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2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5350" y="5732584"/>
            <a:ext cx="4196041" cy="383619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390">
              <a:defRPr/>
            </a:pP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 — Đ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nằm giữa</a:t>
            </a:r>
            <a:endParaRPr lang="vi-VN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38" name="Group 1037"/>
          <p:cNvGrpSpPr/>
          <p:nvPr/>
        </p:nvGrpSpPr>
        <p:grpSpPr>
          <a:xfrm>
            <a:off x="1697649" y="2599643"/>
            <a:ext cx="7394702" cy="2365298"/>
            <a:chOff x="472531" y="2298551"/>
            <a:chExt cx="4389521" cy="1404049"/>
          </a:xfrm>
        </p:grpSpPr>
        <p:grpSp>
          <p:nvGrpSpPr>
            <p:cNvPr id="1033" name="Group 1032"/>
            <p:cNvGrpSpPr/>
            <p:nvPr/>
          </p:nvGrpSpPr>
          <p:grpSpPr>
            <a:xfrm>
              <a:off x="472531" y="2298551"/>
              <a:ext cx="4389521" cy="1404049"/>
              <a:chOff x="4652482" y="4005027"/>
              <a:chExt cx="4273296" cy="1366872"/>
            </a:xfrm>
          </p:grpSpPr>
          <p:sp>
            <p:nvSpPr>
              <p:cNvPr id="14" name="Isosceles Triangle 13"/>
              <p:cNvSpPr/>
              <p:nvPr/>
            </p:nvSpPr>
            <p:spPr>
              <a:xfrm flipH="1">
                <a:off x="5489451" y="464957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 rot="21028135" flipH="1">
                <a:off x="4706729" y="4005027"/>
                <a:ext cx="515155" cy="668261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4964306" y="4382517"/>
                <a:ext cx="0" cy="65761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4719737" y="4998393"/>
                <a:ext cx="489138" cy="373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  <a:endParaRPr lang="en-US" sz="36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cxnSp>
            <p:nvCxnSpPr>
              <p:cNvPr id="1026" name="Straight Arrow Connector 1025"/>
              <p:cNvCxnSpPr/>
              <p:nvPr/>
            </p:nvCxnSpPr>
            <p:spPr>
              <a:xfrm>
                <a:off x="8584546" y="4076494"/>
                <a:ext cx="153937" cy="76663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32" name="TextBox 1031"/>
              <p:cNvSpPr txBox="1"/>
              <p:nvPr/>
            </p:nvSpPr>
            <p:spPr>
              <a:xfrm>
                <a:off x="7973749" y="4359986"/>
                <a:ext cx="684987" cy="337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37" name="TextBox 1036"/>
              <p:cNvSpPr txBox="1"/>
              <p:nvPr/>
            </p:nvSpPr>
            <p:spPr>
              <a:xfrm>
                <a:off x="6251211" y="4875155"/>
                <a:ext cx="1370414" cy="337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36" name="Straight Connector 1035"/>
            <p:cNvCxnSpPr/>
            <p:nvPr/>
          </p:nvCxnSpPr>
          <p:spPr>
            <a:xfrm>
              <a:off x="1666116" y="2955454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25945" y="365850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580" y="407278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57820"/>
            <a:ext cx="1079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trên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phân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thành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3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2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051" name="TextBox 1050"/>
          <p:cNvSpPr txBox="1"/>
          <p:nvPr/>
        </p:nvSpPr>
        <p:spPr>
          <a:xfrm>
            <a:off x="1288112" y="6060209"/>
            <a:ext cx="8766054" cy="383619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390">
              <a:defRPr/>
            </a:pP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— Đ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giữa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bên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kia </a:t>
            </a:r>
            <a:endParaRPr lang="vi-VN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52" name="Group 1051"/>
          <p:cNvGrpSpPr/>
          <p:nvPr/>
        </p:nvGrpSpPr>
        <p:grpSpPr>
          <a:xfrm>
            <a:off x="2378711" y="1920232"/>
            <a:ext cx="7207465" cy="3590029"/>
            <a:chOff x="451179" y="1566372"/>
            <a:chExt cx="4410875" cy="2197051"/>
          </a:xfrm>
        </p:grpSpPr>
        <p:grpSp>
          <p:nvGrpSpPr>
            <p:cNvPr id="1053" name="Group 1052"/>
            <p:cNvGrpSpPr/>
            <p:nvPr/>
          </p:nvGrpSpPr>
          <p:grpSpPr>
            <a:xfrm>
              <a:off x="451179" y="1566372"/>
              <a:ext cx="4410875" cy="2197051"/>
              <a:chOff x="4631694" y="3292237"/>
              <a:chExt cx="4294084" cy="2138879"/>
            </a:xfrm>
          </p:grpSpPr>
          <p:sp>
            <p:nvSpPr>
              <p:cNvPr id="1055" name="Isosceles Triangle 1054"/>
              <p:cNvSpPr/>
              <p:nvPr/>
            </p:nvSpPr>
            <p:spPr>
              <a:xfrm flipH="1">
                <a:off x="4631694" y="485713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Rectangle: Rounded Corners 1055"/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Rectangle: Rounded Corners 1056"/>
              <p:cNvSpPr/>
              <p:nvPr/>
            </p:nvSpPr>
            <p:spPr>
              <a:xfrm rot="21028135" flipH="1">
                <a:off x="6530055" y="3708025"/>
                <a:ext cx="515155" cy="628657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6790910" y="4085246"/>
                <a:ext cx="0" cy="61864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9" name="TextBox 1058"/>
              <p:cNvSpPr txBox="1"/>
              <p:nvPr/>
            </p:nvSpPr>
            <p:spPr>
              <a:xfrm>
                <a:off x="6580781" y="4622787"/>
                <a:ext cx="489138" cy="38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  <a:endParaRPr lang="en-US" sz="36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cxnSp>
            <p:nvCxnSpPr>
              <p:cNvPr id="1060" name="Straight Arrow Connector 1059"/>
              <p:cNvCxnSpPr/>
              <p:nvPr/>
            </p:nvCxnSpPr>
            <p:spPr>
              <a:xfrm flipH="1" flipV="1">
                <a:off x="8433391" y="3292237"/>
                <a:ext cx="151155" cy="7842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61" name="TextBox 1060"/>
              <p:cNvSpPr txBox="1"/>
              <p:nvPr/>
            </p:nvSpPr>
            <p:spPr>
              <a:xfrm>
                <a:off x="7853114" y="3462291"/>
                <a:ext cx="684987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62" name="TextBox 1061"/>
              <p:cNvSpPr txBox="1"/>
              <p:nvPr/>
            </p:nvSpPr>
            <p:spPr>
              <a:xfrm>
                <a:off x="5393452" y="5082717"/>
                <a:ext cx="1370414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54" name="Straight Connector 1053"/>
            <p:cNvCxnSpPr/>
            <p:nvPr/>
          </p:nvCxnSpPr>
          <p:spPr>
            <a:xfrm>
              <a:off x="785029" y="3168660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25945" y="365850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1" y="293892"/>
            <a:ext cx="749992" cy="749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580" y="407278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57820"/>
            <a:ext cx="1079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trên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phân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thành</a:t>
            </a:r>
            <a:r>
              <a:rPr lang="en-US" sz="22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3 </a:t>
            </a:r>
            <a:r>
              <a:rPr lang="en-US" sz="22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endParaRPr lang="en-US" sz="22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051" name="TextBox 1050"/>
          <p:cNvSpPr txBox="1"/>
          <p:nvPr/>
        </p:nvSpPr>
        <p:spPr>
          <a:xfrm>
            <a:off x="1168842" y="5897342"/>
            <a:ext cx="8766054" cy="671334"/>
          </a:xfrm>
          <a:prstGeom prst="roundRect">
            <a:avLst>
              <a:gd name="adj" fmla="val 7119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390">
              <a:defRPr/>
            </a:pP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 I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II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— Đ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òn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đ</a:t>
            </a:r>
            <a:r>
              <a:rPr lang="vi-VN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iểm tựa 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bên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kia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khoảng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giữa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hai</a:t>
            </a:r>
            <a:r>
              <a:rPr lang="en-US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endParaRPr lang="vi-VN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052" name="Group 1051"/>
          <p:cNvGrpSpPr/>
          <p:nvPr/>
        </p:nvGrpSpPr>
        <p:grpSpPr>
          <a:xfrm>
            <a:off x="2116317" y="1990043"/>
            <a:ext cx="7207465" cy="3416014"/>
            <a:chOff x="451179" y="1672866"/>
            <a:chExt cx="4410875" cy="2090556"/>
          </a:xfrm>
        </p:grpSpPr>
        <p:grpSp>
          <p:nvGrpSpPr>
            <p:cNvPr id="1053" name="Group 1052"/>
            <p:cNvGrpSpPr/>
            <p:nvPr/>
          </p:nvGrpSpPr>
          <p:grpSpPr>
            <a:xfrm>
              <a:off x="451179" y="1672866"/>
              <a:ext cx="4410875" cy="2090556"/>
              <a:chOff x="4631694" y="3395912"/>
              <a:chExt cx="4294084" cy="2035204"/>
            </a:xfrm>
          </p:grpSpPr>
          <p:sp>
            <p:nvSpPr>
              <p:cNvPr id="1055" name="Isosceles Triangle 1054"/>
              <p:cNvSpPr/>
              <p:nvPr/>
            </p:nvSpPr>
            <p:spPr>
              <a:xfrm flipH="1">
                <a:off x="4631694" y="4857134"/>
                <a:ext cx="667506" cy="567475"/>
              </a:xfrm>
              <a:prstGeom prst="triangle">
                <a:avLst/>
              </a:prstGeom>
              <a:solidFill>
                <a:srgbClr val="0070C0"/>
              </a:solidFill>
              <a:ln w="19050">
                <a:solidFill>
                  <a:srgbClr val="00206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Rectangle: Rounded Corners 1055"/>
              <p:cNvSpPr/>
              <p:nvPr/>
            </p:nvSpPr>
            <p:spPr>
              <a:xfrm rot="20961419" flipH="1">
                <a:off x="4652482" y="4333876"/>
                <a:ext cx="4273296" cy="11698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Rectangle: Rounded Corners 1056"/>
              <p:cNvSpPr/>
              <p:nvPr/>
            </p:nvSpPr>
            <p:spPr>
              <a:xfrm rot="21028135" flipH="1">
                <a:off x="8204528" y="3395912"/>
                <a:ext cx="515155" cy="628657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glow rad="63500">
                  <a:schemeClr val="tx1">
                    <a:alpha val="40000"/>
                  </a:schemeClr>
                </a:glow>
              </a:effec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26390">
                  <a:defRPr/>
                </a:pPr>
                <a:endParaRPr lang="en-US" sz="1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058" name="Straight Arrow Connector 1057"/>
              <p:cNvCxnSpPr/>
              <p:nvPr/>
            </p:nvCxnSpPr>
            <p:spPr>
              <a:xfrm>
                <a:off x="8465383" y="3773132"/>
                <a:ext cx="0" cy="61864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59" name="TextBox 1058"/>
              <p:cNvSpPr txBox="1"/>
              <p:nvPr/>
            </p:nvSpPr>
            <p:spPr>
              <a:xfrm>
                <a:off x="8255254" y="4310674"/>
                <a:ext cx="489138" cy="38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P</a:t>
                </a:r>
                <a:endParaRPr lang="en-US" sz="36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cxnSp>
            <p:nvCxnSpPr>
              <p:cNvPr id="1060" name="Straight Arrow Connector 1059"/>
              <p:cNvCxnSpPr/>
              <p:nvPr/>
            </p:nvCxnSpPr>
            <p:spPr>
              <a:xfrm flipH="1" flipV="1">
                <a:off x="6631797" y="3531970"/>
                <a:ext cx="151155" cy="784256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61" name="TextBox 1060"/>
              <p:cNvSpPr txBox="1"/>
              <p:nvPr/>
            </p:nvSpPr>
            <p:spPr>
              <a:xfrm>
                <a:off x="6051520" y="3702024"/>
                <a:ext cx="684987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Lực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  <p:sp>
            <p:nvSpPr>
              <p:cNvPr id="1062" name="TextBox 1061"/>
              <p:cNvSpPr txBox="1"/>
              <p:nvPr/>
            </p:nvSpPr>
            <p:spPr>
              <a:xfrm>
                <a:off x="5393452" y="5082717"/>
                <a:ext cx="1370414" cy="34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Điểm</a:t>
                </a:r>
                <a:r>
                  <a:rPr lang="en-US" sz="3200" dirty="0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Roboto Condensed" panose="02000000000000000000" pitchFamily="2" charset="0"/>
                  </a:rPr>
                  <a:t>tựa</a:t>
                </a:r>
                <a:endParaRPr lang="en-US" sz="3200" dirty="0">
                  <a:solidFill>
                    <a:srgbClr val="002060"/>
                  </a:solidFill>
                  <a:latin typeface="Roboto Condensed" panose="02000000000000000000" pitchFamily="2" charset="0"/>
                </a:endParaRPr>
              </a:p>
            </p:txBody>
          </p:sp>
        </p:grpSp>
        <p:cxnSp>
          <p:nvCxnSpPr>
            <p:cNvPr id="1054" name="Straight Connector 1053"/>
            <p:cNvCxnSpPr/>
            <p:nvPr/>
          </p:nvCxnSpPr>
          <p:spPr>
            <a:xfrm>
              <a:off x="785029" y="3168660"/>
              <a:ext cx="703617" cy="2914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7868" y="1992229"/>
            <a:ext cx="4456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Nêu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ví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mỗi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loại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thực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tiễn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44233" y="340618"/>
            <a:ext cx="3547479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9" y="268660"/>
            <a:ext cx="749992" cy="749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868" y="382046"/>
            <a:ext cx="289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Các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Loại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6023" y="317241"/>
            <a:ext cx="12015977" cy="6540759"/>
            <a:chOff x="176023" y="167951"/>
            <a:chExt cx="12015977" cy="65407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D5F1FF"/>
                </a:clrFrom>
                <a:clrTo>
                  <a:srgbClr val="D5F1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8"/>
            <a:stretch>
              <a:fillRect/>
            </a:stretch>
          </p:blipFill>
          <p:spPr>
            <a:xfrm>
              <a:off x="176023" y="326571"/>
              <a:ext cx="11839954" cy="638213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585789" y="167951"/>
              <a:ext cx="1922106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Thuyền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Chèo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16287" y="3865983"/>
              <a:ext cx="1228529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Cái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Kéo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53601" y="914400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377127" y="2401077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68768" y="3592285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42632" y="662474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56998" y="1220755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8575" y="3764900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02577" y="4752390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81294" y="4961556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66348" y="6189696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79415" y="242915"/>
            <a:ext cx="2170038" cy="465892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</a:t>
            </a:r>
            <a:endParaRPr lang="vi-VN" sz="20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9415" y="242915"/>
            <a:ext cx="2170038" cy="465892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II</a:t>
            </a:r>
            <a:endParaRPr lang="vi-VN" sz="20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38510" y="527482"/>
            <a:ext cx="11624311" cy="6201143"/>
            <a:chOff x="538510" y="527482"/>
            <a:chExt cx="11624311" cy="62011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>
              <a:clrChange>
                <a:clrFrom>
                  <a:srgbClr val="FBDFEB"/>
                </a:clrFrom>
                <a:clrTo>
                  <a:srgbClr val="FBDFE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62"/>
            <a:stretch>
              <a:fillRect/>
            </a:stretch>
          </p:blipFill>
          <p:spPr>
            <a:xfrm>
              <a:off x="591823" y="527482"/>
              <a:ext cx="11008353" cy="6201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349588" y="2988906"/>
              <a:ext cx="1922106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Kẹp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quả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102485" y="6122826"/>
              <a:ext cx="1508448" cy="494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Xe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cút</a:t>
              </a:r>
              <a:r>
                <a:rPr lang="en-US" sz="2800" dirty="0">
                  <a:solidFill>
                    <a:srgbClr val="C00000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Roboto Condensed" panose="02000000000000000000" pitchFamily="2" charset="0"/>
                </a:rPr>
                <a:t>kít</a:t>
              </a:r>
              <a:endParaRPr lang="en-US" sz="2800" dirty="0">
                <a:solidFill>
                  <a:srgbClr val="C00000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030409" y="1750275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215536" y="1926003"/>
              <a:ext cx="814873" cy="314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4816" y="1856791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52625" y="2991273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12194" y="930037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8510" y="2797628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63453" y="5013647"/>
              <a:ext cx="1732382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lực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tác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dụng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70134" y="4133459"/>
              <a:ext cx="814873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73858" y="6150817"/>
              <a:ext cx="1361641" cy="438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Điểm</a:t>
              </a:r>
              <a:r>
                <a:rPr lang="en-US" sz="2800" dirty="0">
                  <a:solidFill>
                    <a:schemeClr val="tx1"/>
                  </a:solidFill>
                  <a:latin typeface="Roboto Condensed" panose="02000000000000000000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Roboto Condensed" panose="02000000000000000000" pitchFamily="2" charset="0"/>
                </a:rPr>
                <a:t>tựa</a:t>
              </a:r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942151" y="5103541"/>
              <a:ext cx="3220670" cy="1625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Roboto Condensed" panose="02000000000000000000" pitchFamily="2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010981" y="401536"/>
            <a:ext cx="2170038" cy="465892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000" dirty="0">
                <a:solidFill>
                  <a:prstClr val="white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III</a:t>
            </a:r>
            <a:endParaRPr lang="vi-VN" sz="2000" dirty="0">
              <a:solidFill>
                <a:prstClr val="white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26" name="Picture 2" descr="Phân loại búa nhổ đinh - Hướng dẫn cách chọn và sử dụng búa tốt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8" y="1434229"/>
            <a:ext cx="7710628" cy="513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2990" y="1694292"/>
            <a:ext cx="1732382" cy="43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dụng</a:t>
            </a:r>
            <a:endParaRPr lang="en-US" sz="2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3967" y="4903805"/>
            <a:ext cx="1361641" cy="43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 Condensed" panose="02000000000000000000" pitchFamily="2" charset="0"/>
              </a:rPr>
              <a:t>tựa</a:t>
            </a:r>
            <a:endParaRPr lang="en-US" sz="2800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527355" y="2340436"/>
            <a:ext cx="1218885" cy="27213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271797" y="3043639"/>
            <a:ext cx="90009" cy="77072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3000"/>
            </a:schemeClr>
          </a:solidFill>
        </p:spPr>
        <p:txBody>
          <a:bodyPr wrap="square">
            <a:spAutoFit/>
          </a:bodyPr>
          <a:lstStyle/>
          <a:p>
            <a:pPr defTabSz="326390">
              <a:defRPr/>
            </a:pPr>
            <a:endParaRPr lang="vi-VN" sz="855" dirty="0">
              <a:solidFill>
                <a:prstClr val="white"/>
              </a:solidFill>
              <a:latin typeface="Averta Std CY" panose="00000500000000000000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36" y="1613015"/>
            <a:ext cx="7442063" cy="5261537"/>
          </a:xfrm>
          <a:prstGeom prst="rect">
            <a:avLst/>
          </a:prstGeom>
          <a:effectLst>
            <a:glow rad="190500">
              <a:sysClr val="window" lastClr="FFFFFF"/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2260876" y="505019"/>
            <a:ext cx="7442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Black" panose="02000000000000000000" pitchFamily="2" charset="0"/>
              </a:rPr>
              <a:t>BÀI 19: ĐÒN BẨY</a:t>
            </a:r>
            <a:endParaRPr lang="en-US" sz="6600" dirty="0">
              <a:solidFill>
                <a:schemeClr val="bg1"/>
              </a:solidFill>
              <a:latin typeface="Roboto Black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0513" y="813024"/>
            <a:ext cx="3430974" cy="34309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68558" y="4561239"/>
            <a:ext cx="6654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SỬ DỤNG ĐÒN BẨY TRONG THỰC TIỄN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023893" y="4112144"/>
            <a:ext cx="4039709" cy="2744035"/>
            <a:chOff x="3238500" y="1676400"/>
            <a:chExt cx="5715000" cy="3515912"/>
          </a:xfrm>
        </p:grpSpPr>
        <p:pic>
          <p:nvPicPr>
            <p:cNvPr id="24" name="Picture 2" descr="Lever: Definition, Parts, Types, and Examples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07"/>
            <a:stretch>
              <a:fillRect/>
            </a:stretch>
          </p:blipFill>
          <p:spPr bwMode="auto">
            <a:xfrm>
              <a:off x="3238500" y="1676400"/>
              <a:ext cx="5715000" cy="325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545367" y="2574524"/>
              <a:ext cx="639192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650419">
              <a:off x="5255580" y="3977198"/>
              <a:ext cx="639192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23247" y="4616388"/>
              <a:ext cx="798989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85717" y="2814221"/>
              <a:ext cx="798989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24258" y="1676400"/>
              <a:ext cx="1597978" cy="565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08619" y="3429001"/>
              <a:ext cx="908071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Vật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17523" y="3477193"/>
              <a:ext cx="798989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24" name="TextBox 1023"/>
            <p:cNvSpPr txBox="1"/>
            <p:nvPr/>
          </p:nvSpPr>
          <p:spPr>
            <a:xfrm>
              <a:off x="4284036" y="3081689"/>
              <a:ext cx="798989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25" name="TextBox 1024"/>
            <p:cNvSpPr txBox="1"/>
            <p:nvPr/>
          </p:nvSpPr>
          <p:spPr>
            <a:xfrm>
              <a:off x="5826747" y="4679654"/>
              <a:ext cx="1781553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27" name="TextBox 1026"/>
            <p:cNvSpPr txBox="1"/>
            <p:nvPr/>
          </p:nvSpPr>
          <p:spPr>
            <a:xfrm>
              <a:off x="3851986" y="1894617"/>
              <a:ext cx="1092877" cy="51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260779" y="583564"/>
            <a:ext cx="5277872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879" y="1373838"/>
            <a:ext cx="3718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sử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noProof="0" dirty="0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ta </a:t>
            </a:r>
            <a:r>
              <a:rPr lang="en-US" sz="2800" noProof="0" dirty="0" err="1">
                <a:solidFill>
                  <a:prstClr val="black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79" y="627091"/>
            <a:ext cx="519022" cy="519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901" y="601055"/>
            <a:ext cx="4598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Sử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Tiễn</a:t>
            </a:r>
            <a:endParaRPr lang="en-US" dirty="0">
              <a:latin typeface="Roboto Condensed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98" y="2085615"/>
            <a:ext cx="435247" cy="4352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2045" y="2089975"/>
            <a:ext cx="4371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Chọn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thích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hợp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98" y="2638609"/>
            <a:ext cx="435247" cy="435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2045" y="2642969"/>
            <a:ext cx="8612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Tạo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hoặc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lựa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chọn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định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98" y="3211467"/>
            <a:ext cx="435247" cy="435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2045" y="3215827"/>
            <a:ext cx="8612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Bố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98" y="3784326"/>
            <a:ext cx="435247" cy="4352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2045" y="3788686"/>
            <a:ext cx="8882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Tìm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vị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trí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ở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người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thuận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lợi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3" grpId="0"/>
      <p:bldP spid="6" grpId="0"/>
      <p:bldP spid="11" grpId="0"/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065192" y="-105350"/>
            <a:ext cx="7549888" cy="1218486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91440" bIns="9144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nhiều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đời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kĩ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thuật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4" y="862272"/>
            <a:ext cx="5089021" cy="29164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31805"/>
          <a:stretch>
            <a:fillRect/>
          </a:stretch>
        </p:blipFill>
        <p:spPr>
          <a:xfrm>
            <a:off x="5773461" y="862271"/>
            <a:ext cx="6265388" cy="291649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166" r="6294"/>
          <a:stretch>
            <a:fillRect/>
          </a:stretch>
        </p:blipFill>
        <p:spPr>
          <a:xfrm>
            <a:off x="3417952" y="3883127"/>
            <a:ext cx="4711018" cy="282935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2851" y="1887454"/>
            <a:ext cx="44561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Mỗi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19.7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tương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ứng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với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loại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41729" y="390037"/>
            <a:ext cx="5277872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29" y="433564"/>
            <a:ext cx="519022" cy="5190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851" y="407528"/>
            <a:ext cx="4598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aliho Script" pitchFamily="2" charset="-93"/>
              </a:defRPr>
            </a:lvl1pPr>
          </a:lstStyle>
          <a:p>
            <a:r>
              <a:rPr lang="en-US" dirty="0" err="1">
                <a:latin typeface="Roboto Condensed" panose="02000000000000000000" pitchFamily="2" charset="0"/>
              </a:rPr>
              <a:t>Sử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Dụng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Đòn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Bẩy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Trong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Thực</a:t>
            </a:r>
            <a:r>
              <a:rPr lang="en-US" dirty="0">
                <a:latin typeface="Roboto Condensed" panose="02000000000000000000" pitchFamily="2" charset="0"/>
              </a:rPr>
              <a:t> </a:t>
            </a:r>
            <a:r>
              <a:rPr lang="en-US" dirty="0" err="1">
                <a:latin typeface="Roboto Condensed" panose="02000000000000000000" pitchFamily="2" charset="0"/>
              </a:rPr>
              <a:t>Tiễn</a:t>
            </a:r>
            <a:endParaRPr lang="en-US" dirty="0"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52743" y="390525"/>
            <a:ext cx="9686514" cy="5550435"/>
            <a:chOff x="1462088" y="1418514"/>
            <a:chExt cx="8884968" cy="50911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0"/>
            <a:stretch>
              <a:fillRect/>
            </a:stretch>
          </p:blipFill>
          <p:spPr>
            <a:xfrm>
              <a:off x="1462088" y="1418514"/>
              <a:ext cx="8873990" cy="509114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33525" y="3495675"/>
              <a:ext cx="1704975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62088" y="5441808"/>
              <a:ext cx="2043113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Khớp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khuỷa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05126" y="4873430"/>
              <a:ext cx="60007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O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67350" y="3783599"/>
              <a:ext cx="111442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30611" y="4326672"/>
              <a:ext cx="467452" cy="423463"/>
            </a:xfrm>
            <a:prstGeom prst="rect">
              <a:avLst/>
            </a:prstGeom>
            <a:solidFill>
              <a:srgbClr val="FFEED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67350" y="2752725"/>
              <a:ext cx="3697698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(co)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86525" y="3214390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48625" y="1961958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008521" y="2383393"/>
              <a:ext cx="1338535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54286" y="5678661"/>
              <a:ext cx="1619977" cy="76223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algn="ctr"/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10259" y="5447828"/>
              <a:ext cx="1826178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Xương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quay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0736" y="5678660"/>
              <a:ext cx="1619977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9619" y="1664844"/>
              <a:ext cx="4088444" cy="423463"/>
            </a:xfrm>
            <a:prstGeom prst="rect">
              <a:avLst/>
            </a:prstGeom>
            <a:solidFill>
              <a:srgbClr val="E7F1D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cánh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dãn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3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1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31805"/>
          <a:stretch>
            <a:fillRect/>
          </a:stretch>
        </p:blipFill>
        <p:spPr>
          <a:xfrm>
            <a:off x="0" y="382834"/>
            <a:ext cx="12192000" cy="56752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82102" y="5221178"/>
            <a:ext cx="1595232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77110" y="2968821"/>
            <a:ext cx="1214961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9104" y="4044688"/>
            <a:ext cx="8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5" t="14166" r="6294"/>
          <a:stretch>
            <a:fillRect/>
          </a:stretch>
        </p:blipFill>
        <p:spPr>
          <a:xfrm>
            <a:off x="1185093" y="197402"/>
            <a:ext cx="9821814" cy="58988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79718" y="6158869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7343" y="5097353"/>
            <a:ext cx="1595232" cy="461665"/>
          </a:xfrm>
          <a:prstGeom prst="rect">
            <a:avLst/>
          </a:prstGeom>
          <a:solidFill>
            <a:srgbClr val="E7F1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tựa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06121" y="258468"/>
            <a:ext cx="1214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9029" y="1175157"/>
            <a:ext cx="83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endParaRPr lang="en-US" sz="2400" dirty="0">
              <a:solidFill>
                <a:prstClr val="black"/>
              </a:solidFill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5928"/>
            <a:ext cx="10515600" cy="4839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50" r="93650">
                        <a14:foregroundMark x1="15850" y1="26850" x2="18650" y2="31950"/>
                        <a14:foregroundMark x1="29500" y1="34300" x2="11950" y2="50350"/>
                        <a14:foregroundMark x1="11950" y1="50350" x2="11500" y2="51800"/>
                        <a14:foregroundMark x1="21200" y1="47550" x2="15750" y2="71050"/>
                        <a14:foregroundMark x1="13650" y1="55850" x2="15400" y2="74950"/>
                        <a14:foregroundMark x1="18150" y1="74800" x2="61600" y2="87000"/>
                        <a14:foregroundMark x1="84250" y1="29150" x2="82550" y2="35150"/>
                        <a14:foregroundMark x1="74500" y1="41350" x2="84600" y2="57550"/>
                        <a14:foregroundMark x1="86350" y1="30150" x2="85950" y2="34550"/>
                        <a14:foregroundMark x1="83650" y1="35150" x2="79650" y2="37200"/>
                        <a14:foregroundMark x1="72100" y1="28300" x2="72100" y2="28300"/>
                        <a14:foregroundMark x1="73900" y1="28700" x2="73900" y2="28700"/>
                        <a14:foregroundMark x1="72450" y1="27950" x2="72350" y2="29400"/>
                        <a14:foregroundMark x1="85850" y1="39150" x2="86700" y2="39650"/>
                        <a14:foregroundMark x1="89750" y1="68000" x2="77200" y2="81250"/>
                        <a14:foregroundMark x1="89250" y1="74100" x2="82050" y2="80650"/>
                        <a14:foregroundMark x1="83150" y1="48150" x2="86450" y2="57300"/>
                        <a14:foregroundMark x1="75500" y1="41350" x2="80850" y2="46450"/>
                        <a14:foregroundMark x1="73050" y1="69350" x2="71700" y2="82700"/>
                        <a14:foregroundMark x1="91200" y1="68100" x2="93650" y2="74800"/>
                        <a14:foregroundMark x1="70500" y1="73350" x2="68200" y2="78950"/>
                        <a14:foregroundMark x1="9300" y1="67850" x2="16000" y2="76900"/>
                        <a14:foregroundMark x1="6250" y1="73250" x2="12200" y2="7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9" y="117609"/>
            <a:ext cx="2134569" cy="21345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9650" y="584728"/>
            <a:ext cx="983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Quan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19.8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sự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thay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endParaRPr lang="en-US" sz="36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" y="659515"/>
            <a:ext cx="12034671" cy="5538970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 flipH="1">
            <a:off x="5293393" y="3470415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90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557827" y="1443308"/>
            <a:ext cx="646125" cy="151390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03952" y="2844225"/>
            <a:ext cx="114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5955" y="4613868"/>
            <a:ext cx="230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9548099" y="3470415"/>
            <a:ext cx="692494" cy="162254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62888" y="2641856"/>
            <a:ext cx="332073" cy="6307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962888" y="3585439"/>
            <a:ext cx="332073" cy="5671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53561" y="246507"/>
            <a:ext cx="5169828" cy="100345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hỗ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trợ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việc</a:t>
            </a:r>
            <a:endParaRPr lang="en-US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giã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gạo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dùng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sức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nước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966"/>
            <a:ext cx="7638025" cy="5442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1847" y="2117872"/>
            <a:ext cx="403772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Máng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thân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sẽ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quay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quanh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trục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nâng</a:t>
            </a:r>
            <a:r>
              <a:rPr lang="en-US" sz="2200" noProof="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noProof="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02221" y="1682884"/>
            <a:ext cx="1293779" cy="12743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22044" y="3971298"/>
            <a:ext cx="107982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Trục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93206" y="3136191"/>
            <a:ext cx="528838" cy="8351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99551" y="2957207"/>
            <a:ext cx="0" cy="79858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488904" y="2402732"/>
            <a:ext cx="0" cy="84456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11847" y="3608121"/>
            <a:ext cx="403772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nâng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chảy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ra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khỏi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máng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chày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giã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xuống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cối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1847" y="5098370"/>
            <a:ext cx="4037720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Sau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đó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quá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trình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lặp</a:t>
            </a:r>
            <a:r>
              <a:rPr lang="en-US" sz="2200" dirty="0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Roboto" panose="02000000000000000000" pitchFamily="2" charset="0"/>
                <a:cs typeface="#9Slide03 Arima Madurai Black" panose="00000A00000000000000" pitchFamily="2" charset="-93"/>
              </a:rPr>
              <a:t>lại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2723" y="1002169"/>
            <a:ext cx="7442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Roboto Black" panose="02000000000000000000" pitchFamily="2" charset="0"/>
              </a:rPr>
              <a:t>NỘI DUNG BÀI HỌC</a:t>
            </a:r>
            <a:endParaRPr lang="en-US" sz="4800" dirty="0">
              <a:solidFill>
                <a:srgbClr val="002060"/>
              </a:solidFill>
              <a:latin typeface="Roboto Black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8947" y="2536618"/>
            <a:ext cx="1455197" cy="1455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742" y="2536618"/>
            <a:ext cx="1455197" cy="14551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188" y="2536618"/>
            <a:ext cx="1455197" cy="14551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3445" y="4243998"/>
            <a:ext cx="400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ĐÒN BẨY LÀM ĐỔI HƯỚNG TÁC DỤNG 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2560" y="4243998"/>
            <a:ext cx="2062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CÁC LOẠI ĐÒN BẨY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23226" y="4243998"/>
            <a:ext cx="3423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SỬ DỤNG ĐÒN BẨY TRONG THỰC TIỄN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392" y="1536174"/>
            <a:ext cx="4828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19.9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bộ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phận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nào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vai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trò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như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?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86" y="177525"/>
            <a:ext cx="9343828" cy="6502949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 flipH="1">
            <a:off x="5128023" y="1443308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90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13444" y="1218705"/>
            <a:ext cx="0" cy="872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38120" y="3272562"/>
            <a:ext cx="2300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132213" y="583660"/>
            <a:ext cx="0" cy="7741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 flipH="1">
            <a:off x="5128023" y="4802349"/>
            <a:ext cx="1120385" cy="952486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90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07479" y="4299626"/>
            <a:ext cx="0" cy="8675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30655" y="4160991"/>
            <a:ext cx="0" cy="100620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029837" y="400096"/>
            <a:ext cx="8132325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thống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bơm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tay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đẩy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70" y="999101"/>
            <a:ext cx="9433138" cy="569651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392" y="1536174"/>
            <a:ext cx="4828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Chỉ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bộ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phận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đóng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vai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trò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như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ở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hình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19.10?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0" y="285472"/>
            <a:ext cx="10411040" cy="6287056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 flipH="1">
            <a:off x="4320626" y="1862876"/>
            <a:ext cx="1120385" cy="952486"/>
          </a:xfrm>
          <a:prstGeom prst="triangl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390">
              <a:defRPr/>
            </a:pP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00993" y="3577404"/>
            <a:ext cx="0" cy="8727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48895" y="2997493"/>
            <a:ext cx="146384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tựa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815081" y="739303"/>
            <a:ext cx="0" cy="77414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40389" y="4565504"/>
            <a:ext cx="92120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6250" r="93650">
                        <a14:foregroundMark x1="15850" y1="26850" x2="18650" y2="31950"/>
                        <a14:foregroundMark x1="29500" y1="34300" x2="11950" y2="50350"/>
                        <a14:foregroundMark x1="11950" y1="50350" x2="11500" y2="51800"/>
                        <a14:foregroundMark x1="21200" y1="47550" x2="15750" y2="71050"/>
                        <a14:foregroundMark x1="13650" y1="55850" x2="15400" y2="74950"/>
                        <a14:foregroundMark x1="18150" y1="74800" x2="61600" y2="87000"/>
                        <a14:foregroundMark x1="84250" y1="29150" x2="82550" y2="35150"/>
                        <a14:foregroundMark x1="74500" y1="41350" x2="84600" y2="57550"/>
                        <a14:foregroundMark x1="86350" y1="30150" x2="85950" y2="34550"/>
                        <a14:foregroundMark x1="83650" y1="35150" x2="79650" y2="37200"/>
                        <a14:foregroundMark x1="72100" y1="28300" x2="72100" y2="28300"/>
                        <a14:foregroundMark x1="73900" y1="28700" x2="73900" y2="28700"/>
                        <a14:foregroundMark x1="72450" y1="27950" x2="72350" y2="29400"/>
                        <a14:foregroundMark x1="85850" y1="39150" x2="86700" y2="39650"/>
                        <a14:foregroundMark x1="89750" y1="68000" x2="77200" y2="81250"/>
                        <a14:foregroundMark x1="89250" y1="74100" x2="82050" y2="80650"/>
                        <a14:foregroundMark x1="83150" y1="48150" x2="86450" y2="57300"/>
                        <a14:foregroundMark x1="75500" y1="41350" x2="80850" y2="46450"/>
                        <a14:foregroundMark x1="73050" y1="69350" x2="71700" y2="82700"/>
                        <a14:foregroundMark x1="91200" y1="68100" x2="93650" y2="74800"/>
                        <a14:foregroundMark x1="70500" y1="73350" x2="68200" y2="78950"/>
                        <a14:foregroundMark x1="9300" y1="67850" x2="16000" y2="76900"/>
                        <a14:foregroundMark x1="6250" y1="73250" x2="12200" y2="77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7" y="117610"/>
            <a:ext cx="1667448" cy="16674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8016" y="351169"/>
            <a:ext cx="9834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nhổ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khỏi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tấm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gỗ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búa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nhổ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đinh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kìm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hãy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5089" y="1578673"/>
            <a:ext cx="983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Mô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tả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cụ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089" y="2225004"/>
            <a:ext cx="10867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b)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Vận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kĩ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năng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giải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cách</a:t>
            </a:r>
            <a:r>
              <a:rPr lang="en-US" sz="36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8160" r="1522"/>
          <a:stretch>
            <a:fillRect/>
          </a:stretch>
        </p:blipFill>
        <p:spPr>
          <a:xfrm>
            <a:off x="1650257" y="2987255"/>
            <a:ext cx="9256676" cy="370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4324" y="148482"/>
            <a:ext cx="9847707" cy="6561035"/>
            <a:chOff x="2313794" y="860397"/>
            <a:chExt cx="7710628" cy="5137206"/>
          </a:xfrm>
        </p:grpSpPr>
        <p:pic>
          <p:nvPicPr>
            <p:cNvPr id="1026" name="Picture 2" descr="Phân loại búa nhổ đinh - Hướng dẫn cách chọn và sử dụng búa tốt nhất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3794" y="860397"/>
              <a:ext cx="7710628" cy="5137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276777" y="1445833"/>
              <a:ext cx="1732382" cy="43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lực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tác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dụng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558391" y="4489922"/>
              <a:ext cx="1361641" cy="438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 Condensed" panose="02000000000000000000" pitchFamily="2" charset="0"/>
                  <a:ea typeface="+mn-ea"/>
                  <a:cs typeface="+mn-cs"/>
                </a:rPr>
                <a:t>tựa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751091" y="1766604"/>
              <a:ext cx="1218885" cy="27213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5495533" y="2469807"/>
              <a:ext cx="90009" cy="77072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Girl holding a book isolated cartoon character. elementary  school student with backpack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61822" y="1997839"/>
            <a:ext cx="4088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trong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thể</a:t>
            </a:r>
            <a:r>
              <a:rPr lang="en-US" sz="60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người</a:t>
            </a:r>
            <a:endParaRPr lang="en-US" sz="60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5801" y="1527243"/>
            <a:ext cx="11624958" cy="5227451"/>
            <a:chOff x="1116083" y="1033463"/>
            <a:chExt cx="9600114" cy="4116813"/>
          </a:xfrm>
        </p:grpSpPr>
        <p:pic>
          <p:nvPicPr>
            <p:cNvPr id="3074" name="Picture 2" descr="PHCN Online - SINH CƠ HỌC. HỆ ĐÒN BẨY VÀ CÁC LOẠI ĐÒN BẨY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7"/>
            <a:stretch>
              <a:fillRect/>
            </a:stretch>
          </p:blipFill>
          <p:spPr bwMode="auto">
            <a:xfrm>
              <a:off x="2185988" y="1033463"/>
              <a:ext cx="7820025" cy="4035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80444" y="1335065"/>
              <a:ext cx="2618911" cy="520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75885" y="1257525"/>
              <a:ext cx="1769939" cy="39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51684" y="3030627"/>
              <a:ext cx="905200" cy="555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96300" y="2907114"/>
              <a:ext cx="1260583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cổ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58863" y="4085972"/>
              <a:ext cx="930998" cy="264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94070" y="4053216"/>
              <a:ext cx="1260583" cy="34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9720" y="2936170"/>
              <a:ext cx="1515722" cy="59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5383" y="3151550"/>
              <a:ext cx="1515722" cy="593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6083" y="2761181"/>
              <a:ext cx="2379359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lượng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94267" y="1283970"/>
              <a:ext cx="2618911" cy="433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62944" y="1794309"/>
              <a:ext cx="1505234" cy="540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37078" y="1663079"/>
              <a:ext cx="1802121" cy="6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dụng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quả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408090" y="1250284"/>
              <a:ext cx="1804191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95828" y="1897096"/>
              <a:ext cx="1420369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quả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25926" y="2983782"/>
              <a:ext cx="1804191" cy="413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02427" y="3777427"/>
              <a:ext cx="1804191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Hướng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vận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động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15467" y="3190306"/>
              <a:ext cx="524526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10361" y="3128003"/>
              <a:ext cx="905200" cy="654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295030">
              <a:off x="7063369" y="4527372"/>
              <a:ext cx="1804191" cy="6229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43867" y="4569112"/>
              <a:ext cx="2149466" cy="341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09004" y="1247944"/>
              <a:ext cx="1505234" cy="39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Ném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66305" y="417204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1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15958" y="876937"/>
            <a:ext cx="9328042" cy="5981063"/>
            <a:chOff x="6079562" y="2755103"/>
            <a:chExt cx="6011135" cy="3854290"/>
          </a:xfrm>
        </p:grpSpPr>
        <p:pic>
          <p:nvPicPr>
            <p:cNvPr id="5" name="Picture 2" descr="PHCN Online - SINH CƠ HỌC. HỆ ĐÒN BẨY VÀ CÁC LOẠI ĐÒN BẨY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32" t="48362" r="3735" b="2686"/>
            <a:stretch>
              <a:fillRect/>
            </a:stretch>
          </p:blipFill>
          <p:spPr bwMode="auto">
            <a:xfrm>
              <a:off x="6079562" y="2755103"/>
              <a:ext cx="6011135" cy="3854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307263" y="5998774"/>
              <a:ext cx="1260583" cy="323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59264" y="2800610"/>
              <a:ext cx="3649330" cy="3232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nâng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gót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654165" y="3401066"/>
              <a:ext cx="2067187" cy="630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tam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51577" y="3651650"/>
              <a:ext cx="1791268" cy="630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trọng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lượng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022662" y="445825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2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0665" y="808402"/>
            <a:ext cx="3670668" cy="36706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99729" y="4775682"/>
            <a:ext cx="5792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Roboto Condensed" panose="02000000000000000000" pitchFamily="2" charset="0"/>
              </a:rPr>
              <a:t>ĐÒN BẨY LÀM ĐỔI HƯỚNG TÁC DỤNG LỰC</a:t>
            </a:r>
            <a:endParaRPr lang="en-US" sz="44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169165" y="605557"/>
            <a:ext cx="2671297" cy="501729"/>
          </a:xfrm>
          <a:prstGeom prst="roundRect">
            <a:avLst>
              <a:gd name="adj" fmla="val 25080"/>
            </a:avLst>
          </a:prstGeom>
          <a:solidFill>
            <a:srgbClr val="002060"/>
          </a:solidFill>
        </p:spPr>
        <p:txBody>
          <a:bodyPr wrap="square" tIns="0" bIns="0" anchor="ctr" anchorCtr="0">
            <a:spAutoFit/>
          </a:bodyPr>
          <a:lstStyle/>
          <a:p>
            <a:pPr algn="ctr" defTabSz="326390">
              <a:defRPr/>
            </a:pP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loại</a:t>
            </a:r>
            <a:r>
              <a:rPr lang="en-US" sz="2800" dirty="0">
                <a:solidFill>
                  <a:prstClr val="white"/>
                </a:solidFill>
                <a:latin typeface="Roboto Condensed" panose="02000000000000000000" pitchFamily="2" charset="0"/>
                <a:cs typeface="#9Slide03 Arima Madurai Black" panose="00000A00000000000000" pitchFamily="2" charset="-93"/>
              </a:rPr>
              <a:t> 3</a:t>
            </a:r>
            <a:endParaRPr lang="vi-VN" sz="2800" dirty="0">
              <a:solidFill>
                <a:prstClr val="white"/>
              </a:solidFill>
              <a:latin typeface="Roboto Condensed" panose="02000000000000000000" pitchFamily="2" charset="0"/>
              <a:cs typeface="#9Slide03 Arima Madurai Black" panose="00000A00000000000000" pitchFamily="2" charset="-93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6093" y="767896"/>
            <a:ext cx="11119813" cy="5572663"/>
            <a:chOff x="536093" y="1059726"/>
            <a:chExt cx="11119813" cy="5572663"/>
          </a:xfrm>
        </p:grpSpPr>
        <p:sp>
          <p:nvSpPr>
            <p:cNvPr id="4" name="Rectangle 3"/>
            <p:cNvSpPr/>
            <p:nvPr/>
          </p:nvSpPr>
          <p:spPr>
            <a:xfrm>
              <a:off x="3301992" y="1059726"/>
              <a:ext cx="2618911" cy="264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63048" y="2007151"/>
              <a:ext cx="1086033" cy="344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HCN Online - SINH CƠ HỌC. HỆ ĐÒN BẨY VÀ CÁC LOẠI ĐÒN BẨY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" t="47900" r="9261" b="4676"/>
            <a:stretch>
              <a:fillRect/>
            </a:stretch>
          </p:blipFill>
          <p:spPr bwMode="auto">
            <a:xfrm>
              <a:off x="536093" y="1323811"/>
              <a:ext cx="11119813" cy="5308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377573" y="1538354"/>
              <a:ext cx="5717788" cy="5699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98833" y="2179263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51233" y="2331663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nhị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95361" y="3078366"/>
              <a:ext cx="2279788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cản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bàn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tay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2553" y="5194062"/>
              <a:ext cx="2498936" cy="978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2000">
                  <a:latin typeface="Myriad Pro SemiCond" panose="020B0503030403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Điểm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tựa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khuỷu</a:t>
              </a:r>
              <a:r>
                <a:rPr lang="en-US" sz="2400" dirty="0">
                  <a:solidFill>
                    <a:prstClr val="black"/>
                  </a:solidFill>
                  <a:latin typeface="Roboto" panose="02000000000000000000" pitchFamily="2" charset="0"/>
                  <a:cs typeface="#9Slide03 Arima Madurai Black" panose="00000A00000000000000" pitchFamily="2" charset="-93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44233" y="365850"/>
            <a:ext cx="6609328" cy="606077"/>
          </a:xfrm>
          <a:prstGeom prst="roundRect">
            <a:avLst>
              <a:gd name="adj" fmla="val 210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233" y="365850"/>
            <a:ext cx="606077" cy="606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309" y="393045"/>
            <a:ext cx="573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endParaRPr lang="en-US" sz="2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026" name="Picture 2" descr="1st Class Lever.avi on Make a 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t="2573" r="23398" b="24494"/>
          <a:stretch>
            <a:fillRect/>
          </a:stretch>
        </p:blipFill>
        <p:spPr bwMode="auto">
          <a:xfrm>
            <a:off x="3581263" y="2545889"/>
            <a:ext cx="5029472" cy="410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7271" y="1246319"/>
            <a:ext cx="11210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Khi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quay do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chịu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nó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lên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một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vật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khác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  <p:pic>
        <p:nvPicPr>
          <p:cNvPr id="10" name="Graphic 9" descr="Arrow Slight curve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6921" y="1657882"/>
            <a:ext cx="914400" cy="914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6343" y="1834549"/>
            <a:ext cx="1839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cs typeface="#9Slide03 Arima Madurai Black" panose="00000A00000000000000" pitchFamily="2" charset="-93"/>
              </a:rPr>
              <a:t>Bẩy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cs typeface="#9Slide03 Arima Madurai Black" panose="00000A00000000000000" pitchFamily="2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7271" y="2625316"/>
            <a:ext cx="762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Đòn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bẩy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có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thể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làm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thay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đổi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hướng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lực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tác</a:t>
            </a:r>
            <a:r>
              <a:rPr lang="en-US" sz="2400" dirty="0">
                <a:latin typeface="Roboto" panose="02000000000000000000" pitchFamily="2" charset="0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latin typeface="Roboto" panose="02000000000000000000" pitchFamily="2" charset="0"/>
                <a:cs typeface="#9Slide03 Arima Madurai Black" panose="00000A00000000000000" pitchFamily="2" charset="-93"/>
              </a:rPr>
              <a:t>dụng</a:t>
            </a:r>
            <a:endParaRPr lang="en-US" sz="2400" dirty="0">
              <a:latin typeface="Roboto" panose="02000000000000000000" pitchFamily="2" charset="0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69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52" y="0"/>
            <a:ext cx="1040004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352" y="1069701"/>
            <a:ext cx="1505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giản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cụ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tập</a:t>
            </a:r>
            <a:endParaRPr lang="en-US" sz="32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3960" y="1536174"/>
            <a:ext cx="41300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Nêu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đòn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bẩy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hướng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lực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Roboto Condensed" panose="02000000000000000000" pitchFamily="2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Roboto Condensed" panose="02000000000000000000" pitchFamily="2" charset="0"/>
              </a:rPr>
              <a:t>dụng</a:t>
            </a:r>
            <a:endParaRPr lang="en-US" sz="4800" dirty="0">
              <a:solidFill>
                <a:srgbClr val="002060"/>
              </a:solidFill>
              <a:latin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61" y="125915"/>
            <a:ext cx="9339278" cy="660617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01600"/>
          </a:effectLst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t="1" r="13555" b="1233"/>
          <a:stretch>
            <a:fillRect/>
          </a:stretch>
        </p:blipFill>
        <p:spPr>
          <a:xfrm>
            <a:off x="459516" y="905256"/>
            <a:ext cx="5534793" cy="536045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143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93" y="905256"/>
            <a:ext cx="5683074" cy="5360450"/>
          </a:xfrm>
          <a:prstGeom prst="rect">
            <a:avLst/>
          </a:prstGeom>
          <a:effectLst>
            <a:glow rad="127000">
              <a:schemeClr val="accent4">
                <a:lumMod val="20000"/>
                <a:lumOff val="80000"/>
              </a:schemeClr>
            </a:glow>
            <a:softEdge rad="101600"/>
          </a:effec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3416</Words>
  <Application>WPS Slides</Application>
  <PresentationFormat>Widescreen</PresentationFormat>
  <Paragraphs>289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61" baseType="lpstr">
      <vt:lpstr>Arial</vt:lpstr>
      <vt:lpstr>SimSun</vt:lpstr>
      <vt:lpstr>Wingdings</vt:lpstr>
      <vt:lpstr>Roboto Condensed</vt:lpstr>
      <vt:lpstr>Wide Latin</vt:lpstr>
      <vt:lpstr>Averta Std CY</vt:lpstr>
      <vt:lpstr>Roboto Black</vt:lpstr>
      <vt:lpstr>Roboto</vt:lpstr>
      <vt:lpstr>#9Slide03 Arima Madurai Black</vt:lpstr>
      <vt:lpstr>Microsoft YaHei</vt:lpstr>
      <vt:lpstr>Arial Unicode MS</vt:lpstr>
      <vt:lpstr>Calibri Light</vt:lpstr>
      <vt:lpstr>Calibri</vt:lpstr>
      <vt:lpstr>#9Slide07 IcielBaliho Script</vt:lpstr>
      <vt:lpstr>Segoe Print</vt:lpstr>
      <vt:lpstr>Calibri</vt:lpstr>
      <vt:lpstr>Times New Roman</vt:lpstr>
      <vt:lpstr>Myriad Pro SemiCond</vt:lpstr>
      <vt:lpstr>Yu Gothic UI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</dc:creator>
  <cp:lastModifiedBy>HOA HOÀNG</cp:lastModifiedBy>
  <cp:revision>8</cp:revision>
  <dcterms:created xsi:type="dcterms:W3CDTF">2023-02-26T10:52:00Z</dcterms:created>
  <dcterms:modified xsi:type="dcterms:W3CDTF">2025-05-11T11:01:49Z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6C73DB87FC614069BFEECC4F420ACE4D_13</vt:lpwstr>
  </property>
  <property fmtid="{D5CDD505-2E9C-101B-9397-08002B2CF9AE}" pid="3" name="KSOProductBuildVer">
    <vt:lpwstr>1033-12.2.0.20795</vt:lpwstr>
  </property>
</Properties>
</file>