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4.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6" r:id="rId4"/>
    <p:sldMasterId id="2147483678" r:id="rId5"/>
  </p:sldMasterIdLst>
  <p:notesMasterIdLst>
    <p:notesMasterId r:id="rId33"/>
  </p:notesMasterIdLst>
  <p:sldIdLst>
    <p:sldId id="313" r:id="rId6"/>
    <p:sldId id="314" r:id="rId7"/>
    <p:sldId id="306" r:id="rId8"/>
    <p:sldId id="320" r:id="rId9"/>
    <p:sldId id="315" r:id="rId10"/>
    <p:sldId id="316" r:id="rId11"/>
    <p:sldId id="317" r:id="rId12"/>
    <p:sldId id="318" r:id="rId13"/>
    <p:sldId id="319" r:id="rId14"/>
    <p:sldId id="326" r:id="rId15"/>
    <p:sldId id="321" r:id="rId16"/>
    <p:sldId id="322" r:id="rId17"/>
    <p:sldId id="323" r:id="rId18"/>
    <p:sldId id="324" r:id="rId19"/>
    <p:sldId id="327" r:id="rId20"/>
    <p:sldId id="329" r:id="rId21"/>
    <p:sldId id="328" r:id="rId22"/>
    <p:sldId id="330" r:id="rId23"/>
    <p:sldId id="332" r:id="rId24"/>
    <p:sldId id="331" r:id="rId25"/>
    <p:sldId id="333" r:id="rId26"/>
    <p:sldId id="334" r:id="rId27"/>
    <p:sldId id="269" r:id="rId28"/>
    <p:sldId id="270" r:id="rId29"/>
    <p:sldId id="271" r:id="rId30"/>
    <p:sldId id="335" r:id="rId31"/>
    <p:sldId id="560" r:id="rId32"/>
    <p:sldId id="561" r:id="rId34"/>
    <p:sldId id="565" r:id="rId35"/>
    <p:sldId id="567" r:id="rId36"/>
    <p:sldId id="564" r:id="rId37"/>
    <p:sldId id="573" r:id="rId38"/>
    <p:sldId id="572" r:id="rId39"/>
    <p:sldId id="5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DD"/>
    <a:srgbClr val="26264F"/>
    <a:srgbClr val="FF7B54"/>
    <a:srgbClr val="F89074"/>
    <a:srgbClr val="FDE9E9"/>
    <a:srgbClr val="FCD7D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7" autoAdjust="0"/>
    <p:restoredTop sz="94660"/>
  </p:normalViewPr>
  <p:slideViewPr>
    <p:cSldViewPr snapToGrid="0">
      <p:cViewPr varScale="1">
        <p:scale>
          <a:sx n="72" d="100"/>
          <a:sy n="72" d="100"/>
        </p:scale>
        <p:origin x="7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notesMaster" Target="notesMasters/notesMaster1.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366E3-D263-4BB4-B9E2-7578FE57385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00A8C-8D45-4588-AA5C-07CC6B9BA4E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9"/>
        <p:cNvGrpSpPr/>
        <p:nvPr/>
      </p:nvGrpSpPr>
      <p:grpSpPr>
        <a:xfrm>
          <a:off x="0" y="0"/>
          <a:ext cx="0" cy="0"/>
          <a:chOff x="0" y="0"/>
          <a:chExt cx="0" cy="0"/>
        </a:xfrm>
      </p:grpSpPr>
      <p:sp>
        <p:nvSpPr>
          <p:cNvPr id="270" name="Google Shape;270;g965b441237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965b441237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5"/>
        <p:cNvGrpSpPr/>
        <p:nvPr/>
      </p:nvGrpSpPr>
      <p:grpSpPr>
        <a:xfrm>
          <a:off x="0" y="0"/>
          <a:ext cx="0" cy="0"/>
          <a:chOff x="0" y="0"/>
          <a:chExt cx="0" cy="0"/>
        </a:xfrm>
      </p:grpSpPr>
      <p:sp>
        <p:nvSpPr>
          <p:cNvPr id="296" name="Google Shape;296;g965b441237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65b441237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0"/>
        <p:cNvGrpSpPr/>
        <p:nvPr/>
      </p:nvGrpSpPr>
      <p:grpSpPr>
        <a:xfrm>
          <a:off x="0" y="0"/>
          <a:ext cx="0" cy="0"/>
          <a:chOff x="0" y="0"/>
          <a:chExt cx="0" cy="0"/>
        </a:xfrm>
      </p:grpSpPr>
      <p:sp>
        <p:nvSpPr>
          <p:cNvPr id="661" name="Google Shape;661;g93bd779a4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93bd779a4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6"/>
        <p:cNvGrpSpPr/>
        <p:nvPr/>
      </p:nvGrpSpPr>
      <p:grpSpPr>
        <a:xfrm>
          <a:off x="0" y="0"/>
          <a:ext cx="0" cy="0"/>
          <a:chOff x="0" y="0"/>
          <a:chExt cx="0" cy="0"/>
        </a:xfrm>
      </p:grpSpPr>
      <p:sp>
        <p:nvSpPr>
          <p:cNvPr id="787" name="Google Shape;787;g93bd779a4d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93bd779a4d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2"/>
        <p:cNvGrpSpPr/>
        <p:nvPr/>
      </p:nvGrpSpPr>
      <p:grpSpPr>
        <a:xfrm>
          <a:off x="0" y="0"/>
          <a:ext cx="0" cy="0"/>
          <a:chOff x="0" y="0"/>
          <a:chExt cx="0" cy="0"/>
        </a:xfrm>
      </p:grpSpPr>
      <p:sp>
        <p:nvSpPr>
          <p:cNvPr id="423" name="Google Shape;423;g93bd779a4d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93bd779a4d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1"/>
        <p:cNvGrpSpPr/>
        <p:nvPr/>
      </p:nvGrpSpPr>
      <p:grpSpPr>
        <a:xfrm>
          <a:off x="0" y="0"/>
          <a:ext cx="0" cy="0"/>
          <a:chOff x="0" y="0"/>
          <a:chExt cx="0" cy="0"/>
        </a:xfrm>
      </p:grpSpPr>
      <p:sp>
        <p:nvSpPr>
          <p:cNvPr id="1462" name="Google Shape;1462;g952d7eb04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952d7eb04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1"/>
        <p:cNvGrpSpPr/>
        <p:nvPr/>
      </p:nvGrpSpPr>
      <p:grpSpPr>
        <a:xfrm>
          <a:off x="0" y="0"/>
          <a:ext cx="0" cy="0"/>
          <a:chOff x="0" y="0"/>
          <a:chExt cx="0" cy="0"/>
        </a:xfrm>
      </p:grpSpPr>
      <p:sp>
        <p:nvSpPr>
          <p:cNvPr id="1462" name="Google Shape;1462;g952d7eb04f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952d7eb04f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E47DEA5-1345-4E11-AC8F-F3A3F1925F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E47DEA5-1345-4E11-AC8F-F3A3F1925F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E47DEA5-1345-4E11-AC8F-F3A3F1925F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55963-6440-4C45-BA09-4E6A99D1BBE0}"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E47DEA5-1345-4E11-AC8F-F3A3F1925F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5"/>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5"/>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E47DEA5-1345-4E11-AC8F-F3A3F1925F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600" lvl="0" indent="-406400">
              <a:spcBef>
                <a:spcPts val="0"/>
              </a:spcBef>
              <a:spcAft>
                <a:spcPts val="0"/>
              </a:spcAft>
              <a:buSzPts val="1200"/>
              <a:buChar char="●"/>
              <a:defRPr sz="1600"/>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600" lvl="0" indent="-3048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600" lvl="0" indent="-457200" algn="ctr">
              <a:spcBef>
                <a:spcPts val="0"/>
              </a:spcBef>
              <a:spcAft>
                <a:spcPts val="0"/>
              </a:spcAft>
              <a:buSzPts val="1800"/>
              <a:buChar char="●"/>
              <a:defRPr/>
            </a:lvl1pPr>
            <a:lvl2pPr marL="1219200" lvl="1" indent="-423545" algn="ctr">
              <a:spcBef>
                <a:spcPts val="2135"/>
              </a:spcBef>
              <a:spcAft>
                <a:spcPts val="0"/>
              </a:spcAft>
              <a:buSzPts val="1400"/>
              <a:buChar char="○"/>
              <a:defRPr/>
            </a:lvl2pPr>
            <a:lvl3pPr marL="1828800" lvl="2" indent="-423545" algn="ctr">
              <a:spcBef>
                <a:spcPts val="2135"/>
              </a:spcBef>
              <a:spcAft>
                <a:spcPts val="0"/>
              </a:spcAft>
              <a:buSzPts val="1400"/>
              <a:buChar char="■"/>
              <a:defRPr/>
            </a:lvl3pPr>
            <a:lvl4pPr marL="2438400" lvl="3" indent="-423545" algn="ctr">
              <a:spcBef>
                <a:spcPts val="2135"/>
              </a:spcBef>
              <a:spcAft>
                <a:spcPts val="0"/>
              </a:spcAft>
              <a:buSzPts val="1400"/>
              <a:buChar char="●"/>
              <a:defRPr/>
            </a:lvl4pPr>
            <a:lvl5pPr marL="3048000" lvl="4" indent="-423545" algn="ctr">
              <a:spcBef>
                <a:spcPts val="2135"/>
              </a:spcBef>
              <a:spcAft>
                <a:spcPts val="0"/>
              </a:spcAft>
              <a:buSzPts val="1400"/>
              <a:buChar char="○"/>
              <a:defRPr/>
            </a:lvl5pPr>
            <a:lvl6pPr marL="3657600" lvl="5" indent="-423545" algn="ctr">
              <a:spcBef>
                <a:spcPts val="2135"/>
              </a:spcBef>
              <a:spcAft>
                <a:spcPts val="0"/>
              </a:spcAft>
              <a:buSzPts val="14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E47DEA5-1345-4E11-AC8F-F3A3F1925F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E47DEA5-1345-4E11-AC8F-F3A3F1925F7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E47DEA5-1345-4E11-AC8F-F3A3F1925F7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7DEA5-1345-4E11-AC8F-F3A3F1925F7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E47DEA5-1345-4E11-AC8F-F3A3F1925F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E47DEA5-1345-4E11-AC8F-F3A3F1925F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E1C8D-5EDE-4A6B-B182-4F5344A01F3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2" Type="http://schemas.openxmlformats.org/officeDocument/2006/relationships/theme" Target="../theme/theme4.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7DEA5-1345-4E11-AC8F-F3A3F1925F7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E1C8D-5EDE-4A6B-B182-4F5344A01F3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9Slide.vn - 2019"/>
          <p:cNvSpPr txBox="1"/>
          <p:nvPr userDrawn="1"/>
        </p:nvSpPr>
        <p:spPr>
          <a:xfrm>
            <a:off x="5207936" y="-1512332"/>
            <a:ext cx="1776127" cy="369332"/>
          </a:xfrm>
          <a:prstGeom prst="rect">
            <a:avLst/>
          </a:prstGeom>
          <a:noFill/>
        </p:spPr>
        <p:txBody>
          <a:bodyPr vert="horz" wrap="none" lIns="0" tIns="0" rIns="0" bIns="0" rtlCol="0">
            <a:spAutoFit/>
          </a:bodyPr>
          <a:lstStyle/>
          <a:p>
            <a:pPr algn="ctr"/>
            <a:r>
              <a:rPr lang="en-US" sz="2400" dirty="0">
                <a:solidFill>
                  <a:srgbClr val="CFCFCF"/>
                </a:solidFill>
                <a:latin typeface="Roboto Condensed" panose="02000000000000000000" pitchFamily="2" charset="0"/>
              </a:rPr>
              <a:t>www.9slide.vn</a:t>
            </a:r>
            <a:endParaRPr lang="en-US" sz="2400" dirty="0">
              <a:solidFill>
                <a:srgbClr val="CFCFCF"/>
              </a:solidFill>
              <a:latin typeface="Roboto Condensed" panose="02000000000000000000" pitchFamily="2"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Condensed" panose="02000000000000000000" pitchFamily="2" charset="0"/>
              </a:defRPr>
            </a:lvl1pPr>
          </a:lstStyle>
          <a:p>
            <a:fld id="{E69B9EE9-F3BF-4B40-83E7-C9BC68FDDB0E}"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Condensed"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Condensed" panose="02000000000000000000" pitchFamily="2" charset="0"/>
              </a:defRPr>
            </a:lvl1pPr>
          </a:lstStyle>
          <a:p>
            <a:fld id="{17F55963-6440-4C45-BA09-4E6A99D1BBE0}" type="slidenum">
              <a:rPr lang="en-US" smtClean="0"/>
            </a:fld>
            <a:endParaRPr lang="en-US" dirty="0"/>
          </a:p>
        </p:txBody>
      </p:sp>
      <p:grpSp>
        <p:nvGrpSpPr>
          <p:cNvPr id="11" name="Group 10"/>
          <p:cNvGrpSpPr>
            <a:grpSpLocks noGrp="1" noSelect="1" noRot="1" noMove="1" noResize="1"/>
          </p:cNvGrpSpPr>
          <p:nvPr userDrawn="1">
            <p:custDataLst>
              <p:tags r:id="rId6"/>
            </p:custDataLst>
          </p:nvPr>
        </p:nvGrpSpPr>
        <p:grpSpPr>
          <a:xfrm>
            <a:off x="-2202100" y="-2224223"/>
            <a:ext cx="16596200" cy="11284323"/>
            <a:chOff x="-2202100" y="-2224223"/>
            <a:chExt cx="16596200" cy="11284323"/>
          </a:xfrm>
        </p:grpSpPr>
        <p:sp>
          <p:nvSpPr>
            <p:cNvPr id="12" name="Rectangle 11"/>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Roboto Condensed" panose="02000000000000000000" pitchFamily="2" charset="0"/>
              </a:endParaRPr>
            </a:p>
          </p:txBody>
        </p:sp>
        <p:sp>
          <p:nvSpPr>
            <p:cNvPr id="13" name="TextBox 12"/>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panose="02000000000000000000" pitchFamily="2" charset="0"/>
              </a:endParaRPr>
            </a:p>
          </p:txBody>
        </p:sp>
      </p:grpSp>
      <p:sp>
        <p:nvSpPr>
          <p:cNvPr id="50" name="9Slide.vn"/>
          <p:cNvSpPr>
            <a:spLocks noSelect="1"/>
          </p:cNvSpPr>
          <p:nvPr userDrawn="1">
            <p:custDataLst>
              <p:tags r:id="rId7"/>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panose="02000000000000000000" pitchFamily="2" charset="0"/>
            </a:endParaRPr>
          </a:p>
        </p:txBody>
      </p:sp>
      <p:sp>
        <p:nvSpPr>
          <p:cNvPr id="51" name="9Slide.vn"/>
          <p:cNvSpPr>
            <a:spLocks noSelect="1"/>
          </p:cNvSpPr>
          <p:nvPr userDrawn="1">
            <p:custDataLst>
              <p:tags r:id="rId8"/>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Condensed" panose="02000000000000000000" pitchFamily="2"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Roboto Black"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Roboto Condensed"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Roboto Condensed"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Roboto Condensed"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Roboto Condensed"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Roboto Condensed"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5">
                <a:solidFill>
                  <a:schemeClr val="dk2"/>
                </a:solidFill>
              </a:defRPr>
            </a:lvl1pPr>
            <a:lvl2pPr lvl="1" algn="r">
              <a:buNone/>
              <a:defRPr sz="1335">
                <a:solidFill>
                  <a:schemeClr val="dk2"/>
                </a:solidFill>
              </a:defRPr>
            </a:lvl2pPr>
            <a:lvl3pPr lvl="2" algn="r">
              <a:buNone/>
              <a:defRPr sz="1335">
                <a:solidFill>
                  <a:schemeClr val="dk2"/>
                </a:solidFill>
              </a:defRPr>
            </a:lvl3pPr>
            <a:lvl4pPr lvl="3" algn="r">
              <a:buNone/>
              <a:defRPr sz="1335">
                <a:solidFill>
                  <a:schemeClr val="dk2"/>
                </a:solidFill>
              </a:defRPr>
            </a:lvl4pPr>
            <a:lvl5pPr lvl="4" algn="r">
              <a:buNone/>
              <a:defRPr sz="1335">
                <a:solidFill>
                  <a:schemeClr val="dk2"/>
                </a:solidFill>
              </a:defRPr>
            </a:lvl5pPr>
            <a:lvl6pPr lvl="5" algn="r">
              <a:buNone/>
              <a:defRPr sz="1335">
                <a:solidFill>
                  <a:schemeClr val="dk2"/>
                </a:solidFill>
              </a:defRPr>
            </a:lvl6pPr>
            <a:lvl7pPr lvl="6" algn="r">
              <a:buNone/>
              <a:defRPr sz="1335">
                <a:solidFill>
                  <a:schemeClr val="dk2"/>
                </a:solidFill>
              </a:defRPr>
            </a:lvl7pPr>
            <a:lvl8pPr lvl="7" algn="r">
              <a:buNone/>
              <a:defRPr sz="1335">
                <a:solidFill>
                  <a:schemeClr val="dk2"/>
                </a:solidFill>
              </a:defRPr>
            </a:lvl8pPr>
            <a:lvl9pPr lvl="8" algn="r">
              <a:buNone/>
              <a:defRPr sz="1335">
                <a:solidFill>
                  <a:schemeClr val="dk2"/>
                </a:solidFill>
              </a:defRPr>
            </a:lvl9pPr>
          </a:lstStyle>
          <a:p>
            <a:fld id="{00000000-1234-1234-1234-123412341234}" type="slidenum">
              <a:rPr lang="en-GB" smtClean="0"/>
            </a:fld>
            <a:endParaRPr lang="en-GB"/>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khoahoc.vietjack.com/question/1203157/dat-mot-chiec-thia-vao-coc-nuoc-nong-hinh-241-mot-luc-sau-cham-tay-vao-thia-ta-cam-thay-nong-dieu-gi"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7.pn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svg"/><Relationship Id="rId3" Type="http://schemas.openxmlformats.org/officeDocument/2006/relationships/image" Target="../media/image18.png"/><Relationship Id="rId2" Type="http://schemas.openxmlformats.org/officeDocument/2006/relationships/hyperlink" Target="https://khoahoc.vietjack.com/question/1203157/dat-mot-chiec-thia-vao-coc-nuoc-nong-hinh-241-mot-luc-sau-cham-tay-vao-thia-ta-cam-thay-nong-dieu-gi" TargetMode="Externa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png"/><Relationship Id="rId7" Type="http://schemas.openxmlformats.org/officeDocument/2006/relationships/image" Target="../media/image21.jpeg"/><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18.png"/><Relationship Id="rId3" Type="http://schemas.openxmlformats.org/officeDocument/2006/relationships/image" Target="../media/image20.png"/><Relationship Id="rId2" Type="http://schemas.openxmlformats.org/officeDocument/2006/relationships/hyperlink" Target="https://khoahoc.vietjack.com/question/1203157/dat-mot-chiec-thia-vao-coc-nuoc-nong-hinh-241-mot-luc-sau-cham-tay-vao-thia-ta-cam-thay-nong-dieu-gi" TargetMode="Externa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png"/><Relationship Id="rId3" Type="http://schemas.openxmlformats.org/officeDocument/2006/relationships/hyperlink" Target="https://khoahoc.vietjack.com/question/1203157/dat-mot-chiec-thia-vao-coc-nuoc-nong-hinh-241-mot-luc-sau-cham-tay-vao-thia-ta-cam-thay-nong-dieu-gi" TargetMode="External"/><Relationship Id="rId2" Type="http://schemas.openxmlformats.org/officeDocument/2006/relationships/image" Target="../media/image8.pn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sv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4.jpeg"/><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5.jpeg"/><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0.xml"/><Relationship Id="rId4" Type="http://schemas.openxmlformats.org/officeDocument/2006/relationships/image" Target="../media/image25.png"/><Relationship Id="rId3"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svg"/><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hyperlink" Target="https://khoahoc.vietjack.com/question/1203157/dat-mot-chiec-thia-vao-coc-nuoc-nong-hinh-241-mot-luc-sau-cham-tay-vao-thia-ta-cam-thay-nong-dieu-gi" TargetMode="Externa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4.sv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hyperlink" Target="https://khoahoc.vietjack.com/question/1203157/dat-mot-chiec-thia-vao-coc-nuoc-nong-hinh-241-mot-luc-sau-cham-tay-vao-thia-ta-cam-thay-nong-dieu-gi" TargetMode="Externa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hyperlink" Target="https://khoahoc.vietjack.com/question/1203157/dat-mot-chiec-thia-vao-coc-nuoc-nong-hinh-241-mot-luc-sau-cham-tay-vao-thia-ta-cam-thay-nong-dieu-gi" TargetMode="Externa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khoahoc.vietjack.com/question/1203157/dat-mot-chiec-thia-vao-coc-nuoc-nong-hinh-241-mot-luc-sau-cham-tay-vao-thia-ta-cam-thay-nong-dieu-gi" TargetMode="Externa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0588" t="19117" r="18792" b="11764"/>
          <a:stretch>
            <a:fillRect/>
          </a:stretch>
        </p:blipFill>
        <p:spPr bwMode="auto">
          <a:xfrm>
            <a:off x="354348" y="1091703"/>
            <a:ext cx="6503651" cy="4943476"/>
          </a:xfrm>
          <a:prstGeom prst="rect">
            <a:avLst/>
          </a:prstGeom>
          <a:noFill/>
          <a:effectLst>
            <a:glow rad="139700">
              <a:srgbClr val="26264F">
                <a:alpha val="40000"/>
              </a:srgbClr>
            </a:glow>
          </a:effectLst>
          <a:extLst>
            <a:ext uri="{909E8E84-426E-40DD-AFC4-6F175D3DCCD1}">
              <a14:hiddenFill xmlns:a14="http://schemas.microsoft.com/office/drawing/2010/main">
                <a:solidFill>
                  <a:srgbClr val="FFFFFF"/>
                </a:solidFill>
              </a14:hiddenFill>
            </a:ext>
          </a:extLst>
        </p:spPr>
      </p:pic>
      <p:sp>
        <p:nvSpPr>
          <p:cNvPr id="2" name="Google Shape;7076;p53"/>
          <p:cNvSpPr/>
          <p:nvPr/>
        </p:nvSpPr>
        <p:spPr>
          <a:xfrm>
            <a:off x="7732682" y="614783"/>
            <a:ext cx="2595553" cy="292274"/>
          </a:xfrm>
          <a:custGeom>
            <a:avLst/>
            <a:gdLst/>
            <a:ahLst/>
            <a:cxnLst/>
            <a:rect l="l" t="t" r="r" b="b"/>
            <a:pathLst>
              <a:path w="158881" h="17895" extrusionOk="0">
                <a:moveTo>
                  <a:pt x="0" y="0"/>
                </a:moveTo>
                <a:lnTo>
                  <a:pt x="17767" y="17895"/>
                </a:lnTo>
                <a:lnTo>
                  <a:pt x="35279" y="256"/>
                </a:lnTo>
                <a:lnTo>
                  <a:pt x="53046" y="17767"/>
                </a:lnTo>
                <a:lnTo>
                  <a:pt x="70685" y="256"/>
                </a:lnTo>
                <a:lnTo>
                  <a:pt x="88196" y="17767"/>
                </a:lnTo>
                <a:lnTo>
                  <a:pt x="105963" y="256"/>
                </a:lnTo>
                <a:lnTo>
                  <a:pt x="123730" y="17767"/>
                </a:lnTo>
                <a:lnTo>
                  <a:pt x="141369" y="128"/>
                </a:lnTo>
                <a:lnTo>
                  <a:pt x="158881" y="17895"/>
                </a:lnTo>
              </a:path>
            </a:pathLst>
          </a:custGeom>
          <a:noFill/>
          <a:ln w="38100" cap="flat" cmpd="sng">
            <a:solidFill>
              <a:schemeClr val="accent2">
                <a:lumMod val="75000"/>
              </a:schemeClr>
            </a:solidFill>
            <a:prstDash val="solid"/>
            <a:round/>
            <a:headEnd type="none" w="med" len="med"/>
            <a:tailEnd type="none" w="med" len="med"/>
          </a:ln>
        </p:spPr>
      </p:sp>
      <p:sp>
        <p:nvSpPr>
          <p:cNvPr id="4" name="TextBox 3"/>
          <p:cNvSpPr txBox="1"/>
          <p:nvPr/>
        </p:nvSpPr>
        <p:spPr>
          <a:xfrm>
            <a:off x="6857999" y="1710273"/>
            <a:ext cx="4689436" cy="3896836"/>
          </a:xfrm>
          <a:prstGeom prst="rect">
            <a:avLst/>
          </a:prstGeom>
          <a:noFill/>
        </p:spPr>
        <p:txBody>
          <a:bodyPr wrap="square">
            <a:spAutoFit/>
          </a:bodyPr>
          <a:lstStyle/>
          <a:p>
            <a:pPr algn="ctr">
              <a:lnSpc>
                <a:spcPct val="150000"/>
              </a:lnSpc>
            </a:pPr>
            <a:r>
              <a:rPr lang="vi-VN" sz="2800" b="0" i="0" dirty="0">
                <a:solidFill>
                  <a:srgbClr val="333333"/>
                </a:solidFill>
                <a:effectLst/>
                <a:latin typeface="Roboto" panose="02000000000000000000" pitchFamily="2" charset="0"/>
              </a:rPr>
              <a:t>Đặt một chiếc thìa vào cốc nước nóng (hình 24.1). Một lúc sau chạm tay vào thìa, ta cảm thấy nóng. Điều gì đã thay đổi ở chiếc thìa mà nhiệt độ của thìa tăng lên?</a:t>
            </a:r>
            <a:endParaRPr lang="vi-VN" sz="2800" dirty="0">
              <a:hlinkClick r:id="rId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 r="-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111692" y="-283210"/>
            <a:ext cx="11968616" cy="7261790"/>
            <a:chOff x="111692" y="-283210"/>
            <a:chExt cx="11968616" cy="726179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2" y="-283210"/>
              <a:ext cx="11968616" cy="7261790"/>
            </a:xfrm>
            <a:prstGeom prst="rect">
              <a:avLst/>
            </a:prstGeom>
          </p:spPr>
        </p:pic>
        <p:sp>
          <p:nvSpPr>
            <p:cNvPr id="4" name="Rectangle 3"/>
            <p:cNvSpPr/>
            <p:nvPr/>
          </p:nvSpPr>
          <p:spPr>
            <a:xfrm>
              <a:off x="411982" y="371789"/>
              <a:ext cx="361741" cy="34164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41417" y="1336112"/>
            <a:ext cx="3903890" cy="3535599"/>
            <a:chOff x="5305424" y="2127021"/>
            <a:chExt cx="1581150" cy="1431985"/>
          </a:xfrm>
        </p:grpSpPr>
        <p:sp>
          <p:nvSpPr>
            <p:cNvPr id="8" name="Rectangle: Rounded Corners 7"/>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3174219" y="4937540"/>
            <a:ext cx="602592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Nội</a:t>
            </a:r>
            <a:r>
              <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Của</a:t>
            </a:r>
            <a:r>
              <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Vật</a:t>
            </a:r>
            <a:endPar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4722" y="319421"/>
            <a:ext cx="29136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Nội</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Của</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Vật</a:t>
            </a:r>
            <a:endPar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sp>
        <p:nvSpPr>
          <p:cNvPr id="7" name="Rectangle: Rounded Corners 6"/>
          <p:cNvSpPr/>
          <p:nvPr/>
        </p:nvSpPr>
        <p:spPr>
          <a:xfrm>
            <a:off x="3581806" y="919451"/>
            <a:ext cx="5327188" cy="542925"/>
          </a:xfrm>
          <a:prstGeom prst="roundRect">
            <a:avLst>
              <a:gd name="adj" fmla="val 50000"/>
            </a:avLst>
          </a:prstGeom>
          <a:solidFill>
            <a:schemeClr val="bg1"/>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3689292" y="962313"/>
            <a:ext cx="466725" cy="466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50271" y="863828"/>
            <a:ext cx="4390258" cy="542456"/>
          </a:xfrm>
          <a:prstGeom prst="rect">
            <a:avLst/>
          </a:prstGeom>
          <a:noFill/>
        </p:spPr>
        <p:txBody>
          <a:bodyPr wrap="square"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Nội</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năng</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của</a:t>
            </a:r>
            <a:r>
              <a:rPr kumimoji="0" lang="en-US" sz="2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một</a:t>
            </a:r>
            <a:r>
              <a:rPr kumimoji="0" lang="en-US" sz="2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vật</a:t>
            </a:r>
            <a:r>
              <a:rPr kumimoji="0" lang="en-US" sz="2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là</a:t>
            </a:r>
            <a:r>
              <a:rPr kumimoji="0" lang="en-US" sz="2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gì</a:t>
            </a:r>
            <a:r>
              <a:rPr kumimoji="0" lang="en-US" sz="2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a:t>
            </a: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ndParaRPr>
          </a:p>
        </p:txBody>
      </p:sp>
      <p:sp>
        <p:nvSpPr>
          <p:cNvPr id="4099" name="Rectangle 4098"/>
          <p:cNvSpPr/>
          <p:nvPr/>
        </p:nvSpPr>
        <p:spPr>
          <a:xfrm>
            <a:off x="1787070" y="1750015"/>
            <a:ext cx="3524837" cy="2258891"/>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00" name="Oval 4099"/>
          <p:cNvSpPr/>
          <p:nvPr/>
        </p:nvSpPr>
        <p:spPr>
          <a:xfrm>
            <a:off x="2279798" y="254709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1" name="Oval 4100"/>
          <p:cNvSpPr/>
          <p:nvPr/>
        </p:nvSpPr>
        <p:spPr>
          <a:xfrm>
            <a:off x="4093776" y="2182094"/>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02" name="Oval 4101"/>
          <p:cNvSpPr/>
          <p:nvPr/>
        </p:nvSpPr>
        <p:spPr>
          <a:xfrm>
            <a:off x="3684294" y="2865418"/>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3" name="Oval 4102"/>
          <p:cNvSpPr/>
          <p:nvPr/>
        </p:nvSpPr>
        <p:spPr>
          <a:xfrm>
            <a:off x="2838905" y="344192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4" name="Oval 4103"/>
          <p:cNvSpPr/>
          <p:nvPr/>
        </p:nvSpPr>
        <p:spPr>
          <a:xfrm>
            <a:off x="2723562" y="228894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5" name="Oval 4104"/>
          <p:cNvSpPr/>
          <p:nvPr/>
        </p:nvSpPr>
        <p:spPr>
          <a:xfrm>
            <a:off x="2456512" y="3496960"/>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6" name="Oval 4105"/>
          <p:cNvSpPr/>
          <p:nvPr/>
        </p:nvSpPr>
        <p:spPr>
          <a:xfrm>
            <a:off x="2733651" y="2879461"/>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7" name="Oval 4106"/>
          <p:cNvSpPr/>
          <p:nvPr/>
        </p:nvSpPr>
        <p:spPr>
          <a:xfrm>
            <a:off x="3990282" y="314046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8" name="Oval 4107"/>
          <p:cNvSpPr/>
          <p:nvPr/>
        </p:nvSpPr>
        <p:spPr>
          <a:xfrm>
            <a:off x="3548805" y="3350750"/>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9" name="Oval 4108"/>
          <p:cNvSpPr/>
          <p:nvPr/>
        </p:nvSpPr>
        <p:spPr>
          <a:xfrm>
            <a:off x="4369189" y="2653844"/>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0" name="Oval 4109"/>
          <p:cNvSpPr/>
          <p:nvPr/>
        </p:nvSpPr>
        <p:spPr>
          <a:xfrm>
            <a:off x="3283057" y="246838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11" name="Oval 4110"/>
          <p:cNvSpPr/>
          <p:nvPr/>
        </p:nvSpPr>
        <p:spPr>
          <a:xfrm>
            <a:off x="2270580" y="3053185"/>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2" name="Oval 4111"/>
          <p:cNvSpPr/>
          <p:nvPr/>
        </p:nvSpPr>
        <p:spPr>
          <a:xfrm>
            <a:off x="3093861" y="186965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3" name="Oval 4112"/>
          <p:cNvSpPr/>
          <p:nvPr/>
        </p:nvSpPr>
        <p:spPr>
          <a:xfrm>
            <a:off x="4100015" y="3437097"/>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14" name="Oval 4113"/>
          <p:cNvSpPr/>
          <p:nvPr/>
        </p:nvSpPr>
        <p:spPr>
          <a:xfrm>
            <a:off x="4371157" y="213807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5" name="TextBox 4114"/>
          <p:cNvSpPr txBox="1"/>
          <p:nvPr/>
        </p:nvSpPr>
        <p:spPr>
          <a:xfrm>
            <a:off x="2035594" y="4098832"/>
            <a:ext cx="3026421" cy="769441"/>
          </a:xfrm>
          <a:prstGeom prst="rect">
            <a:avLst/>
          </a:prstGeom>
          <a:no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Các</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phân</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tử</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chuyển</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động</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không</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ngừng</a:t>
            </a:r>
            <a:endParaRPr kumimoji="0" lang="vi-VN" sz="2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hlinkClick r:id="rId2"/>
            </a:endParaRPr>
          </a:p>
        </p:txBody>
      </p:sp>
      <p:pic>
        <p:nvPicPr>
          <p:cNvPr id="4117" name="Graphic 4116" descr="Arrow Slight curve"/>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9218" y="4818119"/>
            <a:ext cx="914400" cy="914400"/>
          </a:xfrm>
          <a:prstGeom prst="rect">
            <a:avLst/>
          </a:prstGeom>
        </p:spPr>
      </p:pic>
      <p:grpSp>
        <p:nvGrpSpPr>
          <p:cNvPr id="4122" name="Group 4121"/>
          <p:cNvGrpSpPr/>
          <p:nvPr/>
        </p:nvGrpSpPr>
        <p:grpSpPr>
          <a:xfrm>
            <a:off x="2541558" y="4994087"/>
            <a:ext cx="1930698" cy="562465"/>
            <a:chOff x="6850829" y="5216311"/>
            <a:chExt cx="2250431" cy="655612"/>
          </a:xfrm>
          <a:solidFill>
            <a:srgbClr val="26264F"/>
          </a:solidFill>
        </p:grpSpPr>
        <p:sp>
          <p:nvSpPr>
            <p:cNvPr id="4119" name="Rectangle: Rounded Corners 4118"/>
            <p:cNvSpPr/>
            <p:nvPr/>
          </p:nvSpPr>
          <p:spPr>
            <a:xfrm>
              <a:off x="6850829" y="5216311"/>
              <a:ext cx="2250431" cy="6556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21" name="TextBox 4120"/>
            <p:cNvSpPr txBox="1"/>
            <p:nvPr/>
          </p:nvSpPr>
          <p:spPr>
            <a:xfrm>
              <a:off x="6941555" y="5289193"/>
              <a:ext cx="2029508"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Động</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Năng</a:t>
              </a:r>
              <a:endPar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grpSp>
      <p:pic>
        <p:nvPicPr>
          <p:cNvPr id="4124" name="Graphic 4123" descr="Arrow Slight curve"/>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699206" y="4818119"/>
            <a:ext cx="914400" cy="914400"/>
          </a:xfrm>
          <a:prstGeom prst="rect">
            <a:avLst/>
          </a:prstGeom>
        </p:spPr>
      </p:pic>
      <p:grpSp>
        <p:nvGrpSpPr>
          <p:cNvPr id="2" name="Group 1"/>
          <p:cNvGrpSpPr/>
          <p:nvPr/>
        </p:nvGrpSpPr>
        <p:grpSpPr>
          <a:xfrm>
            <a:off x="272106" y="208496"/>
            <a:ext cx="728028" cy="659346"/>
            <a:chOff x="5305424" y="2127021"/>
            <a:chExt cx="1581150" cy="1431985"/>
          </a:xfrm>
        </p:grpSpPr>
        <p:sp>
          <p:nvSpPr>
            <p:cNvPr id="3" name="Rectangle: Rounded Corners 2"/>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6708138" y="1795376"/>
            <a:ext cx="3524837" cy="2258891"/>
            <a:chOff x="6708138" y="1795376"/>
            <a:chExt cx="3524837" cy="2258891"/>
          </a:xfrm>
        </p:grpSpPr>
        <p:sp>
          <p:nvSpPr>
            <p:cNvPr id="12" name="Rectangle 11"/>
            <p:cNvSpPr/>
            <p:nvPr/>
          </p:nvSpPr>
          <p:spPr>
            <a:xfrm>
              <a:off x="6708138" y="1795376"/>
              <a:ext cx="3524837" cy="2258891"/>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roup 27"/>
            <p:cNvGrpSpPr/>
            <p:nvPr/>
          </p:nvGrpSpPr>
          <p:grpSpPr>
            <a:xfrm>
              <a:off x="7269449" y="2213058"/>
              <a:ext cx="2466039" cy="1575698"/>
              <a:chOff x="7904411" y="2471144"/>
              <a:chExt cx="1422874" cy="909158"/>
            </a:xfrm>
          </p:grpSpPr>
          <p:sp>
            <p:nvSpPr>
              <p:cNvPr id="13" name="Oval 12"/>
              <p:cNvSpPr/>
              <p:nvPr/>
            </p:nvSpPr>
            <p:spPr>
              <a:xfrm>
                <a:off x="7904411" y="2471144"/>
                <a:ext cx="394174" cy="394174"/>
              </a:xfrm>
              <a:prstGeom prst="ellipse">
                <a:avLst/>
              </a:prstGeom>
              <a:solidFill>
                <a:srgbClr val="FF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390">
                  <a:defRPr/>
                </a:pPr>
                <a:endParaRPr lang="en-US" sz="1285">
                  <a:solidFill>
                    <a:prstClr val="white"/>
                  </a:solidFill>
                  <a:latin typeface="Calibri" panose="020F0502020204030204"/>
                </a:endParaRPr>
              </a:p>
            </p:txBody>
          </p:sp>
          <p:sp>
            <p:nvSpPr>
              <p:cNvPr id="14" name="Oval 13"/>
              <p:cNvSpPr/>
              <p:nvPr/>
            </p:nvSpPr>
            <p:spPr>
              <a:xfrm>
                <a:off x="8933111" y="2986128"/>
                <a:ext cx="394174" cy="394174"/>
              </a:xfrm>
              <a:prstGeom prst="ellipse">
                <a:avLst/>
              </a:prstGeom>
              <a:solidFill>
                <a:srgbClr val="FFC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390">
                  <a:defRPr/>
                </a:pPr>
                <a:endParaRPr lang="en-US" sz="1285">
                  <a:solidFill>
                    <a:prstClr val="white"/>
                  </a:solidFill>
                  <a:latin typeface="Calibri" panose="020F0502020204030204"/>
                </a:endParaRPr>
              </a:p>
            </p:txBody>
          </p:sp>
          <p:cxnSp>
            <p:nvCxnSpPr>
              <p:cNvPr id="16" name="Connector: Curved 15"/>
              <p:cNvCxnSpPr>
                <a:stCxn id="13" idx="7"/>
                <a:endCxn id="14" idx="0"/>
              </p:cNvCxnSpPr>
              <p:nvPr/>
            </p:nvCxnSpPr>
            <p:spPr>
              <a:xfrm rot="16200000" flipH="1">
                <a:off x="8456901" y="2312831"/>
                <a:ext cx="457259" cy="889339"/>
              </a:xfrm>
              <a:prstGeom prst="curvedConnector3">
                <a:avLst>
                  <a:gd name="adj1" fmla="val -28099"/>
                </a:avLst>
              </a:prstGeom>
              <a:ln>
                <a:solidFill>
                  <a:srgbClr val="0070C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p:cNvCxnSpPr>
                <a:stCxn id="13" idx="6"/>
                <a:endCxn id="14" idx="1"/>
              </p:cNvCxnSpPr>
              <p:nvPr/>
            </p:nvCxnSpPr>
            <p:spPr>
              <a:xfrm>
                <a:off x="8298587" y="2668233"/>
                <a:ext cx="692251" cy="375623"/>
              </a:xfrm>
              <a:prstGeom prst="curvedConnector2">
                <a:avLst/>
              </a:prstGeom>
              <a:ln>
                <a:solidFill>
                  <a:srgbClr val="0070C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p:cNvCxnSpPr>
                <a:stCxn id="13" idx="5"/>
                <a:endCxn id="14" idx="2"/>
              </p:cNvCxnSpPr>
              <p:nvPr/>
            </p:nvCxnSpPr>
            <p:spPr>
              <a:xfrm rot="16200000" flipH="1">
                <a:off x="8399176" y="2649280"/>
                <a:ext cx="375623" cy="692251"/>
              </a:xfrm>
              <a:prstGeom prst="curvedConnector2">
                <a:avLst/>
              </a:prstGeom>
              <a:ln>
                <a:solidFill>
                  <a:srgbClr val="0070C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p:cNvCxnSpPr>
                <a:stCxn id="13" idx="4"/>
                <a:endCxn id="14" idx="3"/>
              </p:cNvCxnSpPr>
              <p:nvPr/>
            </p:nvCxnSpPr>
            <p:spPr>
              <a:xfrm rot="16200000" flipH="1">
                <a:off x="8317540" y="2649280"/>
                <a:ext cx="457259" cy="889339"/>
              </a:xfrm>
              <a:prstGeom prst="curvedConnector3">
                <a:avLst>
                  <a:gd name="adj1" fmla="val 105483"/>
                </a:avLst>
              </a:prstGeom>
              <a:ln>
                <a:solidFill>
                  <a:srgbClr val="0070C0"/>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30" name="TextBox 29"/>
          <p:cNvSpPr txBox="1"/>
          <p:nvPr/>
        </p:nvSpPr>
        <p:spPr>
          <a:xfrm>
            <a:off x="6957345" y="4150989"/>
            <a:ext cx="3026421" cy="769441"/>
          </a:xfrm>
          <a:prstGeom prst="rect">
            <a:avLst/>
          </a:prstGeom>
          <a:no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Các</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phân</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tử</a:t>
            </a: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tương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tác</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và</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có</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khoảng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cách</a:t>
            </a:r>
            <a:endParaRPr kumimoji="0" lang="vi-VN" sz="2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hlinkClick r:id="rId2"/>
            </a:endParaRPr>
          </a:p>
        </p:txBody>
      </p:sp>
      <p:grpSp>
        <p:nvGrpSpPr>
          <p:cNvPr id="31" name="Group 30"/>
          <p:cNvGrpSpPr/>
          <p:nvPr/>
        </p:nvGrpSpPr>
        <p:grpSpPr>
          <a:xfrm>
            <a:off x="7611032" y="5066075"/>
            <a:ext cx="1827558" cy="532418"/>
            <a:chOff x="6850829" y="5216311"/>
            <a:chExt cx="2250431" cy="655612"/>
          </a:xfrm>
          <a:solidFill>
            <a:srgbClr val="26264F"/>
          </a:solidFill>
        </p:grpSpPr>
        <p:sp>
          <p:nvSpPr>
            <p:cNvPr id="4096" name="Rectangle: Rounded Corners 4095"/>
            <p:cNvSpPr/>
            <p:nvPr/>
          </p:nvSpPr>
          <p:spPr>
            <a:xfrm>
              <a:off x="6850829" y="5216311"/>
              <a:ext cx="2250431" cy="6556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97" name="TextBox 4096"/>
            <p:cNvSpPr txBox="1"/>
            <p:nvPr/>
          </p:nvSpPr>
          <p:spPr>
            <a:xfrm>
              <a:off x="6961291" y="5256826"/>
              <a:ext cx="2029508" cy="46166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400" b="1" dirty="0" err="1">
                  <a:solidFill>
                    <a:prstClr val="white"/>
                  </a:solidFill>
                  <a:latin typeface="Roboto" panose="02000000000000000000" pitchFamily="2" charset="0"/>
                  <a:ea typeface="Roboto" panose="02000000000000000000" pitchFamily="2" charset="0"/>
                </a:rPr>
                <a:t>Thế</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Năng</a:t>
              </a:r>
              <a:endPar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grpSp>
      <p:sp>
        <p:nvSpPr>
          <p:cNvPr id="4116" name="Plus Sign 4115"/>
          <p:cNvSpPr/>
          <p:nvPr/>
        </p:nvSpPr>
        <p:spPr>
          <a:xfrm>
            <a:off x="5619554" y="4922477"/>
            <a:ext cx="844179" cy="844179"/>
          </a:xfrm>
          <a:prstGeom prst="mathPlu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8" name="Group 4117"/>
          <p:cNvGrpSpPr/>
          <p:nvPr/>
        </p:nvGrpSpPr>
        <p:grpSpPr>
          <a:xfrm>
            <a:off x="5062015" y="5938116"/>
            <a:ext cx="1946191" cy="655612"/>
            <a:chOff x="6850829" y="5216311"/>
            <a:chExt cx="1946191" cy="655612"/>
          </a:xfrm>
        </p:grpSpPr>
        <p:sp>
          <p:nvSpPr>
            <p:cNvPr id="4120" name="Rectangle: Rounded Corners 4119"/>
            <p:cNvSpPr/>
            <p:nvPr/>
          </p:nvSpPr>
          <p:spPr>
            <a:xfrm>
              <a:off x="6850829" y="5216311"/>
              <a:ext cx="1946191" cy="6556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TextBox 3071"/>
            <p:cNvSpPr txBox="1"/>
            <p:nvPr/>
          </p:nvSpPr>
          <p:spPr>
            <a:xfrm>
              <a:off x="6938716" y="5319647"/>
              <a:ext cx="1858304" cy="461665"/>
            </a:xfrm>
            <a:prstGeom prst="rect">
              <a:avLst/>
            </a:prstGeom>
            <a:noFill/>
          </p:spPr>
          <p:txBody>
            <a:bodyPr wrap="square" rtlCol="0">
              <a:spAutoFit/>
            </a:bodyPr>
            <a:lstStyle/>
            <a:p>
              <a:pPr algn="ctr"/>
              <a:r>
                <a:rPr lang="en-US" sz="2400" b="1" dirty="0">
                  <a:solidFill>
                    <a:schemeClr val="bg1"/>
                  </a:solidFill>
                  <a:latin typeface="Roboto" panose="02000000000000000000" pitchFamily="2" charset="0"/>
                  <a:ea typeface="Roboto" panose="02000000000000000000" pitchFamily="2" charset="0"/>
                </a:rPr>
                <a:t>NỘI NĂNG</a:t>
              </a:r>
              <a:endParaRPr lang="en-US" sz="2400" b="1" dirty="0">
                <a:solidFill>
                  <a:schemeClr val="bg1"/>
                </a:solidFill>
                <a:latin typeface="Roboto" panose="02000000000000000000" pitchFamily="2" charset="0"/>
                <a:ea typeface="Roboto" panose="02000000000000000000" pitchFamily="2"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left)">
                                      <p:cBhvr>
                                        <p:cTn id="10" dur="500"/>
                                        <p:tgtEl>
                                          <p:spTgt spid="409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fade">
                                      <p:cBhvr>
                                        <p:cTn id="19" dur="500"/>
                                        <p:tgtEl>
                                          <p:spTgt spid="410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111"/>
                                        </p:tgtEl>
                                        <p:attrNameLst>
                                          <p:attrName>style.visibility</p:attrName>
                                        </p:attrNameLst>
                                      </p:cBhvr>
                                      <p:to>
                                        <p:strVal val="visible"/>
                                      </p:to>
                                    </p:set>
                                    <p:animEffect transition="in" filter="fade">
                                      <p:cBhvr>
                                        <p:cTn id="28" dur="500"/>
                                        <p:tgtEl>
                                          <p:spTgt spid="41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112"/>
                                        </p:tgtEl>
                                        <p:attrNameLst>
                                          <p:attrName>style.visibility</p:attrName>
                                        </p:attrNameLst>
                                      </p:cBhvr>
                                      <p:to>
                                        <p:strVal val="visible"/>
                                      </p:to>
                                    </p:set>
                                    <p:animEffect transition="in" filter="fade">
                                      <p:cBhvr>
                                        <p:cTn id="31" dur="500"/>
                                        <p:tgtEl>
                                          <p:spTgt spid="411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110"/>
                                        </p:tgtEl>
                                        <p:attrNameLst>
                                          <p:attrName>style.visibility</p:attrName>
                                        </p:attrNameLst>
                                      </p:cBhvr>
                                      <p:to>
                                        <p:strVal val="visible"/>
                                      </p:to>
                                    </p:set>
                                    <p:animEffect transition="in" filter="fade">
                                      <p:cBhvr>
                                        <p:cTn id="34" dur="500"/>
                                        <p:tgtEl>
                                          <p:spTgt spid="4110"/>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500"/>
                                        <p:tgtEl>
                                          <p:spTgt spid="4105"/>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fade">
                                      <p:cBhvr>
                                        <p:cTn id="40" dur="500"/>
                                        <p:tgtEl>
                                          <p:spTgt spid="4103"/>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4108"/>
                                        </p:tgtEl>
                                        <p:attrNameLst>
                                          <p:attrName>style.visibility</p:attrName>
                                        </p:attrNameLst>
                                      </p:cBhvr>
                                      <p:to>
                                        <p:strVal val="visible"/>
                                      </p:to>
                                    </p:set>
                                    <p:animEffect transition="in" filter="fade">
                                      <p:cBhvr>
                                        <p:cTn id="43" dur="500"/>
                                        <p:tgtEl>
                                          <p:spTgt spid="4108"/>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4102"/>
                                        </p:tgtEl>
                                        <p:attrNameLst>
                                          <p:attrName>style.visibility</p:attrName>
                                        </p:attrNameLst>
                                      </p:cBhvr>
                                      <p:to>
                                        <p:strVal val="visible"/>
                                      </p:to>
                                    </p:set>
                                    <p:animEffect transition="in" filter="fade">
                                      <p:cBhvr>
                                        <p:cTn id="46" dur="500"/>
                                        <p:tgtEl>
                                          <p:spTgt spid="410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107"/>
                                        </p:tgtEl>
                                        <p:attrNameLst>
                                          <p:attrName>style.visibility</p:attrName>
                                        </p:attrNameLst>
                                      </p:cBhvr>
                                      <p:to>
                                        <p:strVal val="visible"/>
                                      </p:to>
                                    </p:set>
                                    <p:animEffect transition="in" filter="fade">
                                      <p:cBhvr>
                                        <p:cTn id="49" dur="500"/>
                                        <p:tgtEl>
                                          <p:spTgt spid="4107"/>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114"/>
                                        </p:tgtEl>
                                        <p:attrNameLst>
                                          <p:attrName>style.visibility</p:attrName>
                                        </p:attrNameLst>
                                      </p:cBhvr>
                                      <p:to>
                                        <p:strVal val="visible"/>
                                      </p:to>
                                    </p:set>
                                    <p:animEffect transition="in" filter="fade">
                                      <p:cBhvr>
                                        <p:cTn id="52" dur="500"/>
                                        <p:tgtEl>
                                          <p:spTgt spid="411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4109"/>
                                        </p:tgtEl>
                                        <p:attrNameLst>
                                          <p:attrName>style.visibility</p:attrName>
                                        </p:attrNameLst>
                                      </p:cBhvr>
                                      <p:to>
                                        <p:strVal val="visible"/>
                                      </p:to>
                                    </p:set>
                                    <p:animEffect transition="in" filter="fade">
                                      <p:cBhvr>
                                        <p:cTn id="55" dur="500"/>
                                        <p:tgtEl>
                                          <p:spTgt spid="4109"/>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4101"/>
                                        </p:tgtEl>
                                        <p:attrNameLst>
                                          <p:attrName>style.visibility</p:attrName>
                                        </p:attrNameLst>
                                      </p:cBhvr>
                                      <p:to>
                                        <p:strVal val="visible"/>
                                      </p:to>
                                    </p:set>
                                    <p:animEffect transition="in" filter="fade">
                                      <p:cBhvr>
                                        <p:cTn id="58" dur="500"/>
                                        <p:tgtEl>
                                          <p:spTgt spid="4101"/>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4113"/>
                                        </p:tgtEl>
                                        <p:attrNameLst>
                                          <p:attrName>style.visibility</p:attrName>
                                        </p:attrNameLst>
                                      </p:cBhvr>
                                      <p:to>
                                        <p:strVal val="visible"/>
                                      </p:to>
                                    </p:set>
                                    <p:animEffect transition="in" filter="fade">
                                      <p:cBhvr>
                                        <p:cTn id="61" dur="500"/>
                                        <p:tgtEl>
                                          <p:spTgt spid="41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99"/>
                                        </p:tgtEl>
                                        <p:attrNameLst>
                                          <p:attrName>style.visibility</p:attrName>
                                        </p:attrNameLst>
                                      </p:cBhvr>
                                      <p:to>
                                        <p:strVal val="visible"/>
                                      </p:to>
                                    </p:set>
                                    <p:animEffect transition="in" filter="fade">
                                      <p:cBhvr>
                                        <p:cTn id="64" dur="500"/>
                                        <p:tgtEl>
                                          <p:spTgt spid="4099"/>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4115"/>
                                        </p:tgtEl>
                                        <p:attrNameLst>
                                          <p:attrName>style.visibility</p:attrName>
                                        </p:attrNameLst>
                                      </p:cBhvr>
                                      <p:to>
                                        <p:strVal val="visible"/>
                                      </p:to>
                                    </p:set>
                                    <p:animEffect transition="in" filter="randombar(horizontal)">
                                      <p:cBhvr>
                                        <p:cTn id="69" dur="500"/>
                                        <p:tgtEl>
                                          <p:spTgt spid="4115"/>
                                        </p:tgtEl>
                                      </p:cBhvr>
                                    </p:animEffect>
                                  </p:childTnLst>
                                </p:cTn>
                              </p:par>
                              <p:par>
                                <p:cTn id="70" presetID="0" presetClass="path" presetSubtype="0" repeatCount="indefinite" accel="50000" decel="50000" fill="remove" grpId="0" nodeType="withEffect">
                                  <p:stCondLst>
                                    <p:cond delay="0"/>
                                  </p:stCondLst>
                                  <p:childTnLst>
                                    <p:animMotion origin="layout" path="M -2.5E-6 -4.44444E-6 L 0.03386 -0.00486 L 0.02461 -0.05208 L 0.09011 -0.10324 L 0.17396 -0.03981 L 0.13776 0.08334 " pathEditMode="relative" rAng="0" ptsTypes="AAAAAA">
                                      <p:cBhvr>
                                        <p:cTn id="71" dur="2000" fill="hold"/>
                                        <p:tgtEl>
                                          <p:spTgt spid="4106"/>
                                        </p:tgtEl>
                                        <p:attrNameLst>
                                          <p:attrName>ppt_x</p:attrName>
                                          <p:attrName>ppt_y</p:attrName>
                                        </p:attrNameLst>
                                      </p:cBhvr>
                                      <p:rCtr x="8698" y="-995"/>
                                    </p:animMotion>
                                  </p:childTnLst>
                                </p:cTn>
                              </p:par>
                              <p:par>
                                <p:cTn id="72" presetID="0" presetClass="path" presetSubtype="0" repeatCount="indefinite" accel="50000" decel="50000" fill="remove" grpId="0" nodeType="withEffect">
                                  <p:stCondLst>
                                    <p:cond delay="0"/>
                                  </p:stCondLst>
                                  <p:childTnLst>
                                    <p:animMotion origin="layout" path="M 4.79167E-6 -2.22222E-6 L -0.0543 -0.04977 L -0.0612 0.04653 L -0.04909 0.21667 L 0.05872 0.15764 " pathEditMode="relative" rAng="0" ptsTypes="AAAAA">
                                      <p:cBhvr>
                                        <p:cTn id="73" dur="2000" fill="hold"/>
                                        <p:tgtEl>
                                          <p:spTgt spid="4104"/>
                                        </p:tgtEl>
                                        <p:attrNameLst>
                                          <p:attrName>ppt_x</p:attrName>
                                          <p:attrName>ppt_y</p:attrName>
                                        </p:attrNameLst>
                                      </p:cBhvr>
                                      <p:rCtr x="-130" y="8333"/>
                                    </p:animMotion>
                                  </p:childTnLst>
                                </p:cTn>
                              </p:par>
                              <p:par>
                                <p:cTn id="74" presetID="0" presetClass="path" presetSubtype="0" repeatCount="indefinite" accel="50000" decel="50000" fill="remove" grpId="0" nodeType="withEffect">
                                  <p:stCondLst>
                                    <p:cond delay="0"/>
                                  </p:stCondLst>
                                  <p:childTnLst>
                                    <p:animMotion origin="layout" path="M -0.00469 -0.03148 L 0.03281 0.09838 L 0.09974 0.04306 L 0.10494 -0.0544 L 0.175 -0.00926 L 0.16927 0.10625 " pathEditMode="relative" rAng="0" ptsTypes="AAAAAA">
                                      <p:cBhvr>
                                        <p:cTn id="75" dur="2000" fill="hold"/>
                                        <p:tgtEl>
                                          <p:spTgt spid="4100"/>
                                        </p:tgtEl>
                                        <p:attrNameLst>
                                          <p:attrName>ppt_x</p:attrName>
                                          <p:attrName>ppt_y</p:attrName>
                                        </p:attrNameLst>
                                      </p:cBhvr>
                                      <p:rCtr x="8984" y="5741"/>
                                    </p:animMotion>
                                  </p:childTnLst>
                                </p:cTn>
                              </p:par>
                              <p:par>
                                <p:cTn id="76" presetID="0" presetClass="path" presetSubtype="0" repeatCount="indefinite" accel="50000" decel="50000" fill="remove" grpId="0" nodeType="withEffect">
                                  <p:stCondLst>
                                    <p:cond delay="0"/>
                                  </p:stCondLst>
                                  <p:childTnLst>
                                    <p:animMotion origin="layout" path="M 4.375E-6 -4.81481E-6 L 0.05208 0.01297 L 0.05468 -0.0824 L 0.125 -0.05833 L 0.15572 0.03426 L 0.10572 0.08982 L 0.08385 0.06667 " pathEditMode="relative" rAng="0" ptsTypes="AAAAAAA">
                                      <p:cBhvr>
                                        <p:cTn id="77" dur="2000" fill="hold"/>
                                        <p:tgtEl>
                                          <p:spTgt spid="4111"/>
                                        </p:tgtEl>
                                        <p:attrNameLst>
                                          <p:attrName>ppt_x</p:attrName>
                                          <p:attrName>ppt_y</p:attrName>
                                        </p:attrNameLst>
                                      </p:cBhvr>
                                      <p:rCtr x="7786" y="370"/>
                                    </p:animMotion>
                                  </p:childTnLst>
                                </p:cTn>
                              </p:par>
                              <p:par>
                                <p:cTn id="78" presetID="0" presetClass="path" presetSubtype="0" repeatCount="indefinite" accel="50000" decel="50000" fill="remove" grpId="0" nodeType="withEffect">
                                  <p:stCondLst>
                                    <p:cond delay="0"/>
                                  </p:stCondLst>
                                  <p:childTnLst>
                                    <p:animMotion origin="layout" path="M -0.0108 0.04468 L 0.03724 0.00602 L 0.12904 0.03658 L 0.10586 0.15417 L -0.00052 0.09259 L -0.07135 0.06736 " pathEditMode="relative" rAng="0" ptsTypes="AAAAAA">
                                      <p:cBhvr>
                                        <p:cTn id="79" dur="2000" fill="hold"/>
                                        <p:tgtEl>
                                          <p:spTgt spid="4112"/>
                                        </p:tgtEl>
                                        <p:attrNameLst>
                                          <p:attrName>ppt_x</p:attrName>
                                          <p:attrName>ppt_y</p:attrName>
                                        </p:attrNameLst>
                                      </p:cBhvr>
                                      <p:rCtr x="3958" y="3542"/>
                                    </p:animMotion>
                                  </p:childTnLst>
                                </p:cTn>
                              </p:par>
                              <p:par>
                                <p:cTn id="80" presetID="0" presetClass="path" presetSubtype="0" repeatCount="indefinite" accel="50000" decel="50000" fill="remove" grpId="0" nodeType="withEffect">
                                  <p:stCondLst>
                                    <p:cond delay="0"/>
                                  </p:stCondLst>
                                  <p:childTnLst>
                                    <p:animMotion origin="layout" path="M 1.45833E-6 3.7037E-7 L 0.07578 0.07731 L 0.1194 0.08148 L 0.08242 0.16065 L -0.01706 0.11944 L -0.04128 -0.00301 " pathEditMode="relative" rAng="0" ptsTypes="AAAAAA">
                                      <p:cBhvr>
                                        <p:cTn id="81" dur="2000" fill="hold"/>
                                        <p:tgtEl>
                                          <p:spTgt spid="4110"/>
                                        </p:tgtEl>
                                        <p:attrNameLst>
                                          <p:attrName>ppt_x</p:attrName>
                                          <p:attrName>ppt_y</p:attrName>
                                        </p:attrNameLst>
                                      </p:cBhvr>
                                      <p:rCtr x="3906" y="7870"/>
                                    </p:animMotion>
                                  </p:childTnLst>
                                </p:cTn>
                              </p:par>
                              <p:par>
                                <p:cTn id="82" presetID="0" presetClass="path" presetSubtype="0" repeatCount="indefinite" accel="50000" decel="50000" fill="remove" grpId="0" nodeType="withEffect">
                                  <p:stCondLst>
                                    <p:cond delay="0"/>
                                  </p:stCondLst>
                                  <p:childTnLst>
                                    <p:animMotion origin="layout" path="M 2.77556E-17 3.7037E-7 L 0.06263 0.02569 L 0.15104 -0.05139 L 0.08307 -0.14213 L 0.15443 -0.25463 L 0.20951 -0.16528 " pathEditMode="relative" rAng="0" ptsTypes="AAAAAA">
                                      <p:cBhvr>
                                        <p:cTn id="83" dur="2000" fill="hold"/>
                                        <p:tgtEl>
                                          <p:spTgt spid="4105"/>
                                        </p:tgtEl>
                                        <p:attrNameLst>
                                          <p:attrName>ppt_x</p:attrName>
                                          <p:attrName>ppt_y</p:attrName>
                                        </p:attrNameLst>
                                      </p:cBhvr>
                                      <p:rCtr x="10469" y="-11458"/>
                                    </p:animMotion>
                                  </p:childTnLst>
                                </p:cTn>
                              </p:par>
                              <p:par>
                                <p:cTn id="84" presetID="0" presetClass="path" presetSubtype="0" repeatCount="indefinite" accel="50000" decel="50000" fill="remove" grpId="0" nodeType="withEffect">
                                  <p:stCondLst>
                                    <p:cond delay="0"/>
                                  </p:stCondLst>
                                  <p:childTnLst>
                                    <p:animMotion origin="layout" path="M -0.04648 0.00578 L -0.06602 -0.06019 L -0.04245 -0.14491 L -0.05911 -0.19769 L -0.0918 -0.19722 L -0.05872 -0.08982 " pathEditMode="relative" rAng="0" ptsTypes="AAAAAA">
                                      <p:cBhvr>
                                        <p:cTn id="85" dur="2000" fill="hold"/>
                                        <p:tgtEl>
                                          <p:spTgt spid="4103"/>
                                        </p:tgtEl>
                                        <p:attrNameLst>
                                          <p:attrName>ppt_x</p:attrName>
                                          <p:attrName>ppt_y</p:attrName>
                                        </p:attrNameLst>
                                      </p:cBhvr>
                                      <p:rCtr x="-2070" y="-10185"/>
                                    </p:animMotion>
                                  </p:childTnLst>
                                </p:cTn>
                              </p:par>
                              <p:par>
                                <p:cTn id="86" presetID="0" presetClass="path" presetSubtype="0" repeatCount="indefinite" accel="50000" decel="50000" fill="remove" grpId="0" nodeType="withEffect">
                                  <p:stCondLst>
                                    <p:cond delay="0"/>
                                  </p:stCondLst>
                                  <p:childTnLst>
                                    <p:animMotion origin="layout" path="M -0.02096 0.02315 L 0.08581 0.07084 L 0.09154 -0.0875 L 0.02214 -0.06111 L -0.00924 -0.17963 " pathEditMode="relative" rAng="0" ptsTypes="AAAAA">
                                      <p:cBhvr>
                                        <p:cTn id="87" dur="2000" fill="hold"/>
                                        <p:tgtEl>
                                          <p:spTgt spid="4108"/>
                                        </p:tgtEl>
                                        <p:attrNameLst>
                                          <p:attrName>ppt_x</p:attrName>
                                          <p:attrName>ppt_y</p:attrName>
                                        </p:attrNameLst>
                                      </p:cBhvr>
                                      <p:rCtr x="5625" y="-7755"/>
                                    </p:animMotion>
                                  </p:childTnLst>
                                </p:cTn>
                              </p:par>
                              <p:par>
                                <p:cTn id="88" presetID="0" presetClass="path" presetSubtype="0" repeatCount="indefinite" accel="50000" decel="50000" fill="remove" grpId="0" nodeType="withEffect">
                                  <p:stCondLst>
                                    <p:cond delay="0"/>
                                  </p:stCondLst>
                                  <p:childTnLst>
                                    <p:animMotion origin="layout" path="M -0.01823 -0.00671 L 0.00091 0.10625 L 0.06068 0.06528 L -0.0039 -0.06458 L -0.05612 0.00278 L -0.0918 -0.04907 " pathEditMode="relative" rAng="0" ptsTypes="AAAAAA">
                                      <p:cBhvr>
                                        <p:cTn id="89" dur="2000" fill="hold"/>
                                        <p:tgtEl>
                                          <p:spTgt spid="4102"/>
                                        </p:tgtEl>
                                        <p:attrNameLst>
                                          <p:attrName>ppt_x</p:attrName>
                                          <p:attrName>ppt_y</p:attrName>
                                        </p:attrNameLst>
                                      </p:cBhvr>
                                      <p:rCtr x="260" y="2755"/>
                                    </p:animMotion>
                                  </p:childTnLst>
                                </p:cTn>
                              </p:par>
                              <p:par>
                                <p:cTn id="90" presetID="0" presetClass="path" presetSubtype="0" repeatCount="indefinite" accel="50000" decel="50000" fill="remove" grpId="0" nodeType="withEffect">
                                  <p:stCondLst>
                                    <p:cond delay="0"/>
                                  </p:stCondLst>
                                  <p:childTnLst>
                                    <p:animMotion origin="layout" path="M -0.04518 0.03356 L -0.1819 -0.07014 L -0.07435 -0.21436 L -0.06575 -0.10649 L -0.00364 -0.0125 " pathEditMode="relative" rAng="0" ptsTypes="AAAAA">
                                      <p:cBhvr>
                                        <p:cTn id="91" dur="2000" fill="hold"/>
                                        <p:tgtEl>
                                          <p:spTgt spid="4107"/>
                                        </p:tgtEl>
                                        <p:attrNameLst>
                                          <p:attrName>ppt_x</p:attrName>
                                          <p:attrName>ppt_y</p:attrName>
                                        </p:attrNameLst>
                                      </p:cBhvr>
                                      <p:rCtr x="-4766" y="-12407"/>
                                    </p:animMotion>
                                  </p:childTnLst>
                                </p:cTn>
                              </p:par>
                              <p:par>
                                <p:cTn id="92" presetID="0" presetClass="path" presetSubtype="0" repeatCount="indefinite" accel="50000" decel="50000" fill="remove" grpId="0" nodeType="withEffect">
                                  <p:stCondLst>
                                    <p:cond delay="0"/>
                                  </p:stCondLst>
                                  <p:childTnLst>
                                    <p:animMotion origin="layout" path="M -0.07669 -0.00278 L -0.09219 -0.04167 L -0.11367 -0.00532 L -0.20651 -0.02199 L -0.20729 0.03241 L -0.17213 0.19583 " pathEditMode="relative" rAng="0" ptsTypes="AAAAAA">
                                      <p:cBhvr>
                                        <p:cTn id="93" dur="2000" fill="hold"/>
                                        <p:tgtEl>
                                          <p:spTgt spid="4114"/>
                                        </p:tgtEl>
                                        <p:attrNameLst>
                                          <p:attrName>ppt_x</p:attrName>
                                          <p:attrName>ppt_y</p:attrName>
                                        </p:attrNameLst>
                                      </p:cBhvr>
                                      <p:rCtr x="-6536" y="7986"/>
                                    </p:animMotion>
                                  </p:childTnLst>
                                </p:cTn>
                              </p:par>
                              <p:par>
                                <p:cTn id="94" presetID="0" presetClass="path" presetSubtype="0" repeatCount="indefinite" accel="50000" decel="50000" fill="remove" grpId="0" nodeType="withEffect">
                                  <p:stCondLst>
                                    <p:cond delay="0"/>
                                  </p:stCondLst>
                                  <p:childTnLst>
                                    <p:animMotion origin="layout" path="M -0.00716 0.0419 L -0.04062 0.14398 L -0.10156 0.04908 L -0.1293 -0.07893 L -0.06536 -0.00254 " pathEditMode="relative" rAng="0" ptsTypes="AAAAA">
                                      <p:cBhvr>
                                        <p:cTn id="95" dur="2000" fill="hold"/>
                                        <p:tgtEl>
                                          <p:spTgt spid="4109"/>
                                        </p:tgtEl>
                                        <p:attrNameLst>
                                          <p:attrName>ppt_x</p:attrName>
                                          <p:attrName>ppt_y</p:attrName>
                                        </p:attrNameLst>
                                      </p:cBhvr>
                                      <p:rCtr x="-6107" y="-949"/>
                                    </p:animMotion>
                                  </p:childTnLst>
                                </p:cTn>
                              </p:par>
                              <p:par>
                                <p:cTn id="96" presetID="0" presetClass="path" presetSubtype="0" repeatCount="indefinite" accel="50000" decel="50000" fill="remove" grpId="0" nodeType="withEffect">
                                  <p:stCondLst>
                                    <p:cond delay="0"/>
                                  </p:stCondLst>
                                  <p:childTnLst>
                                    <p:animMotion origin="layout" path="M 0.07527 0.02639 L 0.03073 -0.05277 L -0.10092 -0.025 L -0.0664 0.07223 L -0.07435 0.21644 " pathEditMode="relative" rAng="0" ptsTypes="AAAAA">
                                      <p:cBhvr>
                                        <p:cTn id="97" dur="2000" fill="hold"/>
                                        <p:tgtEl>
                                          <p:spTgt spid="4101"/>
                                        </p:tgtEl>
                                        <p:attrNameLst>
                                          <p:attrName>ppt_x</p:attrName>
                                          <p:attrName>ppt_y</p:attrName>
                                        </p:attrNameLst>
                                      </p:cBhvr>
                                      <p:rCtr x="-8815" y="5532"/>
                                    </p:animMotion>
                                  </p:childTnLst>
                                </p:cTn>
                              </p:par>
                              <p:par>
                                <p:cTn id="98" presetID="0" presetClass="path" presetSubtype="0" repeatCount="indefinite" accel="50000" decel="50000" fill="remove" grpId="0" nodeType="withEffect">
                                  <p:stCondLst>
                                    <p:cond delay="0"/>
                                  </p:stCondLst>
                                  <p:childTnLst>
                                    <p:animMotion origin="layout" path="M 0.02005 -0.04629 L -0.00925 -0.03703 L -0.03464 -0.08865 L 4.16667E-6 -0.13796 L -0.04232 -0.20115 L 0.0319 -0.20301 L 0.06393 -0.21689 " pathEditMode="relative" rAng="0" ptsTypes="AAAAAAA">
                                      <p:cBhvr>
                                        <p:cTn id="99" dur="2000" fill="hold"/>
                                        <p:tgtEl>
                                          <p:spTgt spid="4113"/>
                                        </p:tgtEl>
                                        <p:attrNameLst>
                                          <p:attrName>ppt_x</p:attrName>
                                          <p:attrName>ppt_y</p:attrName>
                                        </p:attrNameLst>
                                      </p:cBhvr>
                                      <p:rCtr x="-924" y="-8079"/>
                                    </p:animMotion>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4117"/>
                                        </p:tgtEl>
                                        <p:attrNameLst>
                                          <p:attrName>style.visibility</p:attrName>
                                        </p:attrNameLst>
                                      </p:cBhvr>
                                      <p:to>
                                        <p:strVal val="visible"/>
                                      </p:to>
                                    </p:set>
                                    <p:animEffect transition="in" filter="wipe(left)">
                                      <p:cBhvr>
                                        <p:cTn id="104" dur="500"/>
                                        <p:tgtEl>
                                          <p:spTgt spid="4117"/>
                                        </p:tgtEl>
                                      </p:cBhvr>
                                    </p:animEffect>
                                  </p:childTnLst>
                                </p:cTn>
                              </p:par>
                            </p:childTnLst>
                          </p:cTn>
                        </p:par>
                        <p:par>
                          <p:cTn id="105" fill="hold">
                            <p:stCondLst>
                              <p:cond delay="500"/>
                            </p:stCondLst>
                            <p:childTnLst>
                              <p:par>
                                <p:cTn id="106" presetID="14" presetClass="entr" presetSubtype="10" fill="hold" nodeType="afterEffect">
                                  <p:stCondLst>
                                    <p:cond delay="0"/>
                                  </p:stCondLst>
                                  <p:childTnLst>
                                    <p:set>
                                      <p:cBhvr>
                                        <p:cTn id="107" dur="1" fill="hold">
                                          <p:stCondLst>
                                            <p:cond delay="0"/>
                                          </p:stCondLst>
                                        </p:cTn>
                                        <p:tgtEl>
                                          <p:spTgt spid="4122"/>
                                        </p:tgtEl>
                                        <p:attrNameLst>
                                          <p:attrName>style.visibility</p:attrName>
                                        </p:attrNameLst>
                                      </p:cBhvr>
                                      <p:to>
                                        <p:strVal val="visible"/>
                                      </p:to>
                                    </p:set>
                                    <p:animEffect transition="in" filter="randombar(horizontal)">
                                      <p:cBhvr>
                                        <p:cTn id="108" dur="500"/>
                                        <p:tgtEl>
                                          <p:spTgt spid="4122"/>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nodeType="click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fltVal val="0"/>
                                          </p:val>
                                        </p:tav>
                                        <p:tav tm="100000">
                                          <p:val>
                                            <p:strVal val="#ppt_h"/>
                                          </p:val>
                                        </p:tav>
                                      </p:tavLst>
                                    </p:anim>
                                    <p:animEffect transition="in" filter="fade">
                                      <p:cBhvr>
                                        <p:cTn id="115" dur="500"/>
                                        <p:tgtEl>
                                          <p:spTgt spid="29"/>
                                        </p:tgtEl>
                                      </p:cBhvr>
                                    </p:animEffect>
                                  </p:childTnLst>
                                </p:cTn>
                              </p:par>
                            </p:childTnLst>
                          </p:cTn>
                        </p:par>
                        <p:par>
                          <p:cTn id="116" fill="hold">
                            <p:stCondLst>
                              <p:cond delay="500"/>
                            </p:stCondLst>
                            <p:childTnLst>
                              <p:par>
                                <p:cTn id="117" presetID="14" presetClass="entr" presetSubtype="10"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randombar(horizontal)">
                                      <p:cBhvr>
                                        <p:cTn id="119" dur="500"/>
                                        <p:tgtEl>
                                          <p:spTgt spid="30"/>
                                        </p:tgtEl>
                                      </p:cBhvr>
                                    </p:animEffect>
                                  </p:childTnLst>
                                </p:cTn>
                              </p:par>
                            </p:childTnLst>
                          </p:cTn>
                        </p:par>
                        <p:par>
                          <p:cTn id="120" fill="hold">
                            <p:stCondLst>
                              <p:cond delay="1000"/>
                            </p:stCondLst>
                            <p:childTnLst>
                              <p:par>
                                <p:cTn id="121" presetID="22" presetClass="entr" presetSubtype="2" fill="hold" nodeType="afterEffect">
                                  <p:stCondLst>
                                    <p:cond delay="0"/>
                                  </p:stCondLst>
                                  <p:childTnLst>
                                    <p:set>
                                      <p:cBhvr>
                                        <p:cTn id="122" dur="1" fill="hold">
                                          <p:stCondLst>
                                            <p:cond delay="0"/>
                                          </p:stCondLst>
                                        </p:cTn>
                                        <p:tgtEl>
                                          <p:spTgt spid="4124"/>
                                        </p:tgtEl>
                                        <p:attrNameLst>
                                          <p:attrName>style.visibility</p:attrName>
                                        </p:attrNameLst>
                                      </p:cBhvr>
                                      <p:to>
                                        <p:strVal val="visible"/>
                                      </p:to>
                                    </p:set>
                                    <p:animEffect transition="in" filter="wipe(right)">
                                      <p:cBhvr>
                                        <p:cTn id="123" dur="500"/>
                                        <p:tgtEl>
                                          <p:spTgt spid="4124"/>
                                        </p:tgtEl>
                                      </p:cBhvr>
                                    </p:animEffect>
                                  </p:childTnLst>
                                </p:cTn>
                              </p:par>
                            </p:childTnLst>
                          </p:cTn>
                        </p:par>
                        <p:par>
                          <p:cTn id="124" fill="hold">
                            <p:stCondLst>
                              <p:cond delay="1500"/>
                            </p:stCondLst>
                            <p:childTnLst>
                              <p:par>
                                <p:cTn id="125" presetID="14" presetClass="entr" presetSubtype="10" fill="hold"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randombar(horizontal)">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4116"/>
                                        </p:tgtEl>
                                        <p:attrNameLst>
                                          <p:attrName>style.visibility</p:attrName>
                                        </p:attrNameLst>
                                      </p:cBhvr>
                                      <p:to>
                                        <p:strVal val="visible"/>
                                      </p:to>
                                    </p:set>
                                    <p:anim calcmode="lin" valueType="num">
                                      <p:cBhvr>
                                        <p:cTn id="132" dur="500" fill="hold"/>
                                        <p:tgtEl>
                                          <p:spTgt spid="4116"/>
                                        </p:tgtEl>
                                        <p:attrNameLst>
                                          <p:attrName>ppt_w</p:attrName>
                                        </p:attrNameLst>
                                      </p:cBhvr>
                                      <p:tavLst>
                                        <p:tav tm="0">
                                          <p:val>
                                            <p:fltVal val="0"/>
                                          </p:val>
                                        </p:tav>
                                        <p:tav tm="100000">
                                          <p:val>
                                            <p:strVal val="#ppt_w"/>
                                          </p:val>
                                        </p:tav>
                                      </p:tavLst>
                                    </p:anim>
                                    <p:anim calcmode="lin" valueType="num">
                                      <p:cBhvr>
                                        <p:cTn id="133" dur="500" fill="hold"/>
                                        <p:tgtEl>
                                          <p:spTgt spid="4116"/>
                                        </p:tgtEl>
                                        <p:attrNameLst>
                                          <p:attrName>ppt_h</p:attrName>
                                        </p:attrNameLst>
                                      </p:cBhvr>
                                      <p:tavLst>
                                        <p:tav tm="0">
                                          <p:val>
                                            <p:fltVal val="0"/>
                                          </p:val>
                                        </p:tav>
                                        <p:tav tm="100000">
                                          <p:val>
                                            <p:strVal val="#ppt_h"/>
                                          </p:val>
                                        </p:tav>
                                      </p:tavLst>
                                    </p:anim>
                                    <p:animEffect transition="in" filter="fade">
                                      <p:cBhvr>
                                        <p:cTn id="134" dur="500"/>
                                        <p:tgtEl>
                                          <p:spTgt spid="4116"/>
                                        </p:tgtEl>
                                      </p:cBhvr>
                                    </p:animEffect>
                                  </p:childTnLst>
                                </p:cTn>
                              </p:par>
                            </p:childTnLst>
                          </p:cTn>
                        </p:par>
                        <p:par>
                          <p:cTn id="135" fill="hold">
                            <p:stCondLst>
                              <p:cond delay="500"/>
                            </p:stCondLst>
                            <p:childTnLst>
                              <p:par>
                                <p:cTn id="136" presetID="14" presetClass="entr" presetSubtype="10" fill="hold" nodeType="afterEffect">
                                  <p:stCondLst>
                                    <p:cond delay="0"/>
                                  </p:stCondLst>
                                  <p:childTnLst>
                                    <p:set>
                                      <p:cBhvr>
                                        <p:cTn id="137" dur="1" fill="hold">
                                          <p:stCondLst>
                                            <p:cond delay="0"/>
                                          </p:stCondLst>
                                        </p:cTn>
                                        <p:tgtEl>
                                          <p:spTgt spid="4118"/>
                                        </p:tgtEl>
                                        <p:attrNameLst>
                                          <p:attrName>style.visibility</p:attrName>
                                        </p:attrNameLst>
                                      </p:cBhvr>
                                      <p:to>
                                        <p:strVal val="visible"/>
                                      </p:to>
                                    </p:set>
                                    <p:animEffect transition="in" filter="randombar(horizontal)">
                                      <p:cBhvr>
                                        <p:cTn id="138" dur="500"/>
                                        <p:tgtEl>
                                          <p:spTgt spid="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4099" grpId="0" animBg="1"/>
      <p:bldP spid="4100" grpId="0" animBg="1"/>
      <p:bldP spid="4100" grpId="1" animBg="1"/>
      <p:bldP spid="4101" grpId="0" animBg="1"/>
      <p:bldP spid="4101" grpId="1" animBg="1"/>
      <p:bldP spid="4102" grpId="0" animBg="1"/>
      <p:bldP spid="4102" grpId="1" animBg="1"/>
      <p:bldP spid="4103" grpId="0" animBg="1"/>
      <p:bldP spid="4103" grpId="1" animBg="1"/>
      <p:bldP spid="4104" grpId="0" animBg="1"/>
      <p:bldP spid="4104" grpId="1" animBg="1"/>
      <p:bldP spid="4105" grpId="0" animBg="1"/>
      <p:bldP spid="4105" grpId="1" animBg="1"/>
      <p:bldP spid="4106" grpId="0" animBg="1"/>
      <p:bldP spid="4106" grpId="1" animBg="1"/>
      <p:bldP spid="4107" grpId="0" animBg="1"/>
      <p:bldP spid="4107" grpId="1" animBg="1"/>
      <p:bldP spid="4108" grpId="0" animBg="1"/>
      <p:bldP spid="4108" grpId="1" animBg="1"/>
      <p:bldP spid="4109" grpId="0" animBg="1"/>
      <p:bldP spid="4109" grpId="1" animBg="1"/>
      <p:bldP spid="4110" grpId="0" animBg="1"/>
      <p:bldP spid="4110" grpId="1" animBg="1"/>
      <p:bldP spid="4111" grpId="0" animBg="1"/>
      <p:bldP spid="4111" grpId="1" animBg="1"/>
      <p:bldP spid="4112" grpId="0" animBg="1"/>
      <p:bldP spid="4112" grpId="1" animBg="1"/>
      <p:bldP spid="4113" grpId="0" animBg="1"/>
      <p:bldP spid="4113" grpId="1" animBg="1"/>
      <p:bldP spid="4114" grpId="0" animBg="1"/>
      <p:bldP spid="4114" grpId="1" animBg="1"/>
      <p:bldP spid="4115" grpId="0"/>
      <p:bldP spid="30" grpId="0"/>
      <p:bldP spid="41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4722" y="319421"/>
            <a:ext cx="29136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Nội</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Của</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Vật</a:t>
            </a:r>
            <a:endPar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sp>
        <p:nvSpPr>
          <p:cNvPr id="7" name="Rectangle: Rounded Corners 6"/>
          <p:cNvSpPr/>
          <p:nvPr/>
        </p:nvSpPr>
        <p:spPr>
          <a:xfrm>
            <a:off x="1445095" y="919451"/>
            <a:ext cx="9565027" cy="542925"/>
          </a:xfrm>
          <a:prstGeom prst="roundRect">
            <a:avLst>
              <a:gd name="adj" fmla="val 50000"/>
            </a:avLst>
          </a:prstGeom>
          <a:solidFill>
            <a:schemeClr val="bg1"/>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1552582" y="962313"/>
            <a:ext cx="466725" cy="466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75289" y="845499"/>
            <a:ext cx="7976888" cy="542456"/>
          </a:xfrm>
          <a:prstGeom prst="rect">
            <a:avLst/>
          </a:prstGeom>
          <a:noFill/>
        </p:spPr>
        <p:txBody>
          <a:bodyPr wrap="square"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Nội</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năng</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của</a:t>
            </a:r>
            <a:r>
              <a:rPr kumimoji="0" lang="en-US" sz="2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vật</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có</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liên</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hệ</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với</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năng</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lượng</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nhiệt</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không</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Vì</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sao</a:t>
            </a: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ndParaRPr>
          </a:p>
        </p:txBody>
      </p:sp>
      <p:sp>
        <p:nvSpPr>
          <p:cNvPr id="4099" name="Rectangle 4098"/>
          <p:cNvSpPr/>
          <p:nvPr/>
        </p:nvSpPr>
        <p:spPr>
          <a:xfrm>
            <a:off x="1338363" y="1750015"/>
            <a:ext cx="3524837" cy="2258891"/>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00" name="Oval 4099"/>
          <p:cNvSpPr/>
          <p:nvPr/>
        </p:nvSpPr>
        <p:spPr>
          <a:xfrm>
            <a:off x="1831091" y="254709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1" name="Oval 4100"/>
          <p:cNvSpPr/>
          <p:nvPr/>
        </p:nvSpPr>
        <p:spPr>
          <a:xfrm>
            <a:off x="3645069" y="2182094"/>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02" name="Oval 4101"/>
          <p:cNvSpPr/>
          <p:nvPr/>
        </p:nvSpPr>
        <p:spPr>
          <a:xfrm>
            <a:off x="3235587" y="2865418"/>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3" name="Oval 4102"/>
          <p:cNvSpPr/>
          <p:nvPr/>
        </p:nvSpPr>
        <p:spPr>
          <a:xfrm>
            <a:off x="2390198" y="344192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4" name="Oval 4103"/>
          <p:cNvSpPr/>
          <p:nvPr/>
        </p:nvSpPr>
        <p:spPr>
          <a:xfrm>
            <a:off x="2274855" y="228894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5" name="Oval 4104"/>
          <p:cNvSpPr/>
          <p:nvPr/>
        </p:nvSpPr>
        <p:spPr>
          <a:xfrm>
            <a:off x="2007805" y="3496960"/>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6" name="Oval 4105"/>
          <p:cNvSpPr/>
          <p:nvPr/>
        </p:nvSpPr>
        <p:spPr>
          <a:xfrm>
            <a:off x="2284944" y="2879461"/>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7" name="Oval 4106"/>
          <p:cNvSpPr/>
          <p:nvPr/>
        </p:nvSpPr>
        <p:spPr>
          <a:xfrm>
            <a:off x="3541575" y="314046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8" name="Oval 4107"/>
          <p:cNvSpPr/>
          <p:nvPr/>
        </p:nvSpPr>
        <p:spPr>
          <a:xfrm>
            <a:off x="3100098" y="3350750"/>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9" name="Oval 4108"/>
          <p:cNvSpPr/>
          <p:nvPr/>
        </p:nvSpPr>
        <p:spPr>
          <a:xfrm>
            <a:off x="3920482" y="2653844"/>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0" name="Oval 4109"/>
          <p:cNvSpPr/>
          <p:nvPr/>
        </p:nvSpPr>
        <p:spPr>
          <a:xfrm>
            <a:off x="2834350" y="246838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11" name="Oval 4110"/>
          <p:cNvSpPr/>
          <p:nvPr/>
        </p:nvSpPr>
        <p:spPr>
          <a:xfrm>
            <a:off x="1821873" y="3053185"/>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2" name="Oval 4111"/>
          <p:cNvSpPr/>
          <p:nvPr/>
        </p:nvSpPr>
        <p:spPr>
          <a:xfrm>
            <a:off x="2645154" y="186965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3" name="Oval 4112"/>
          <p:cNvSpPr/>
          <p:nvPr/>
        </p:nvSpPr>
        <p:spPr>
          <a:xfrm>
            <a:off x="3651308" y="3437097"/>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14" name="Oval 4113"/>
          <p:cNvSpPr/>
          <p:nvPr/>
        </p:nvSpPr>
        <p:spPr>
          <a:xfrm>
            <a:off x="3922450" y="213807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4115" name="TextBox 4114"/>
              <p:cNvSpPr txBox="1"/>
              <p:nvPr/>
            </p:nvSpPr>
            <p:spPr>
              <a:xfrm>
                <a:off x="974157" y="4218526"/>
                <a:ext cx="4187927" cy="1446550"/>
              </a:xfrm>
              <a:prstGeom prst="rect">
                <a:avLst/>
              </a:prstGeom>
              <a:noFill/>
            </p:spPr>
            <p:txBody>
              <a:bodyPr wrap="square" anchor="ctr" anchorCtr="0">
                <a:spAutoFit/>
              </a:bodyPr>
              <a:lstStyle/>
              <a:p>
                <a:pPr algn="ctr">
                  <a:defRPr/>
                </a:pPr>
                <a:r>
                  <a:rPr kumimoji="0" lang="en-US" sz="2200" b="1" i="0" u="none" strike="noStrike" kern="1200" cap="none" spc="0" normalizeH="0" baseline="0" noProof="0" dirty="0">
                    <a:ln>
                      <a:noFill/>
                    </a:ln>
                    <a:solidFill>
                      <a:prstClr val="black">
                        <a:lumMod val="95000"/>
                        <a:lumOff val="5000"/>
                      </a:prstClr>
                    </a:solidFill>
                    <a:effectLst/>
                    <a:uLnTx/>
                    <a:uFillTx/>
                    <a:latin typeface="Roboto" panose="02000000000000000000" pitchFamily="2" charset="0"/>
                    <a:ea typeface="+mn-ea"/>
                    <a:cs typeface="+mn-cs"/>
                  </a:rPr>
                  <a:t>Nội</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năng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càng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lớn</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14:m>
                  <m:oMath xmlns:m="http://schemas.openxmlformats.org/officeDocument/2006/math">
                    <m:groupChr>
                      <m:groupChrPr>
                        <m:chr m:val="→"/>
                        <m:vertJc m:val="bot"/>
                        <m:ctrl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ctrlPr>
                      </m:groupChrPr>
                      <m:e>
                        <m:r>
                          <m:rPr>
                            <m:brk m:alnAt="2"/>
                          </m:r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e>
                    </m:groupChr>
                  </m:oMath>
                </a14:m>
                <a:r>
                  <a:rPr kumimoji="0" lang="en-US" sz="2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rPr>
                  <a:t>  </a:t>
                </a:r>
                <a:r>
                  <a:rPr lang="en-US" sz="2200" b="1" dirty="0">
                    <a:solidFill>
                      <a:prstClr val="black">
                        <a:lumMod val="95000"/>
                        <a:lumOff val="5000"/>
                      </a:prstClr>
                    </a:solidFill>
                    <a:latin typeface="Roboto" panose="02000000000000000000" pitchFamily="2" charset="0"/>
                  </a:rPr>
                  <a:t>Các phân tử tạo nên vật chuyển động </a:t>
                </a:r>
                <a:r>
                  <a:rPr lang="en-US" sz="2200" b="1" dirty="0" err="1">
                    <a:solidFill>
                      <a:prstClr val="black">
                        <a:lumMod val="95000"/>
                        <a:lumOff val="5000"/>
                      </a:prstClr>
                    </a:solidFill>
                    <a:latin typeface="Roboto" panose="02000000000000000000" pitchFamily="2" charset="0"/>
                  </a:rPr>
                  <a:t>càng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nhanh</a:t>
                </a:r>
                <a:endParaRPr lang="en-US" sz="2200" b="1" dirty="0">
                  <a:solidFill>
                    <a:prstClr val="black">
                      <a:lumMod val="95000"/>
                      <a:lumOff val="5000"/>
                    </a:prstClr>
                  </a:solidFill>
                  <a:latin typeface="Roboto" panose="02000000000000000000" pitchFamily="2" charset="0"/>
                </a:endParaRPr>
              </a:p>
              <a:p>
                <a:pPr algn="ctr">
                  <a:defRPr/>
                </a:pPr>
                <a14:m>
                  <m:oMath xmlns:m="http://schemas.openxmlformats.org/officeDocument/2006/math">
                    <m:groupChr>
                      <m:groupChrPr>
                        <m:chr m:val="→"/>
                        <m:vertJc m:val="bot"/>
                        <m:ctrlPr>
                          <a:rPr lang="en-US" sz="2200" b="1" i="1">
                            <a:solidFill>
                              <a:prstClr val="black">
                                <a:lumMod val="95000"/>
                                <a:lumOff val="5000"/>
                              </a:prstClr>
                            </a:solidFill>
                            <a:latin typeface="Cambria Math" panose="02040503050406030204" pitchFamily="18" charset="0"/>
                          </a:rPr>
                        </m:ctrlPr>
                      </m:groupChrPr>
                      <m:e>
                        <m:r>
                          <m:rPr>
                            <m:brk m:alnAt="2"/>
                          </m:rPr>
                          <a:rPr lang="en-US" sz="2200" b="1" i="1">
                            <a:solidFill>
                              <a:prstClr val="black">
                                <a:lumMod val="95000"/>
                                <a:lumOff val="5000"/>
                              </a:prstClr>
                            </a:solidFill>
                            <a:latin typeface="Cambria Math" panose="02040503050406030204" pitchFamily="18" charset="0"/>
                          </a:rPr>
                          <m:t> </m:t>
                        </m:r>
                        <m:r>
                          <a:rPr lang="en-US" sz="2200" b="1" i="1">
                            <a:solidFill>
                              <a:prstClr val="black">
                                <a:lumMod val="95000"/>
                                <a:lumOff val="5000"/>
                              </a:prstClr>
                            </a:solidFill>
                            <a:latin typeface="Cambria Math" panose="02040503050406030204" pitchFamily="18" charset="0"/>
                          </a:rPr>
                          <m:t>          </m:t>
                        </m:r>
                      </m:e>
                    </m:groupChr>
                  </m:oMath>
                </a14:m>
                <a:r>
                  <a:rPr lang="en-US" sz="2200" b="1" dirty="0">
                    <a:solidFill>
                      <a:prstClr val="black">
                        <a:lumMod val="95000"/>
                        <a:lumOff val="5000"/>
                      </a:prstClr>
                    </a:solidFill>
                    <a:latin typeface="Arial" panose="020B0604020202020204" pitchFamily="34" charset="0"/>
                  </a:rPr>
                  <a:t>  </a:t>
                </a:r>
                <a:r>
                  <a:rPr lang="en-US" sz="2200" b="1" dirty="0" err="1">
                    <a:solidFill>
                      <a:prstClr val="black">
                        <a:lumMod val="95000"/>
                        <a:lumOff val="5000"/>
                      </a:prstClr>
                    </a:solidFill>
                    <a:latin typeface="Roboto" panose="02000000000000000000" pitchFamily="2" charset="0"/>
                  </a:rPr>
                  <a:t>Năng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lượng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nhiệt</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càng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lớn</a:t>
                </a:r>
                <a:endParaRPr lang="en-US" sz="2200" b="1" dirty="0">
                  <a:solidFill>
                    <a:prstClr val="black">
                      <a:lumMod val="95000"/>
                      <a:lumOff val="5000"/>
                    </a:prstClr>
                  </a:solidFill>
                  <a:latin typeface="Roboto" panose="02000000000000000000" pitchFamily="2" charset="0"/>
                </a:endParaRPr>
              </a:p>
            </p:txBody>
          </p:sp>
        </mc:Choice>
        <mc:Fallback>
          <p:sp>
            <p:nvSpPr>
              <p:cNvPr id="4115" name="TextBox 4114"/>
              <p:cNvSpPr txBox="1">
                <a:spLocks noRot="1" noChangeAspect="1" noMove="1" noResize="1" noEditPoints="1" noAdjustHandles="1" noChangeArrowheads="1" noChangeShapeType="1" noTextEdit="1"/>
              </p:cNvSpPr>
              <p:nvPr/>
            </p:nvSpPr>
            <p:spPr>
              <a:xfrm>
                <a:off x="974157" y="4218526"/>
                <a:ext cx="4187927" cy="1446550"/>
              </a:xfrm>
              <a:prstGeom prst="rect">
                <a:avLst/>
              </a:prstGeom>
              <a:blipFill rotWithShape="1">
                <a:blip r:embed="rId3"/>
                <a:stretch>
                  <a:fillRect l="-2" t="-2517" r="4" b="-2573"/>
                </a:stretch>
              </a:blipFill>
            </p:spPr>
            <p:txBody>
              <a:bodyPr/>
              <a:lstStyle/>
              <a:p>
                <a:r>
                  <a:rPr lang="en-US" altLang="en-US">
                    <a:noFill/>
                  </a:rPr>
                  <a:t> </a:t>
                </a:r>
              </a:p>
            </p:txBody>
          </p:sp>
        </mc:Fallback>
      </mc:AlternateContent>
      <p:pic>
        <p:nvPicPr>
          <p:cNvPr id="4117" name="Graphic 4116" descr="Arrow Slight curve"/>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1786" y="5755711"/>
            <a:ext cx="914400" cy="914400"/>
          </a:xfrm>
          <a:prstGeom prst="rect">
            <a:avLst/>
          </a:prstGeom>
        </p:spPr>
      </p:pic>
      <p:grpSp>
        <p:nvGrpSpPr>
          <p:cNvPr id="4122" name="Group 4121"/>
          <p:cNvGrpSpPr/>
          <p:nvPr/>
        </p:nvGrpSpPr>
        <p:grpSpPr>
          <a:xfrm>
            <a:off x="2206187" y="5931679"/>
            <a:ext cx="7992172" cy="562465"/>
            <a:chOff x="6850829" y="5216311"/>
            <a:chExt cx="2250431" cy="655612"/>
          </a:xfrm>
          <a:solidFill>
            <a:srgbClr val="26264F"/>
          </a:solidFill>
        </p:grpSpPr>
        <p:sp>
          <p:nvSpPr>
            <p:cNvPr id="4119" name="Rectangle: Rounded Corners 4118"/>
            <p:cNvSpPr/>
            <p:nvPr/>
          </p:nvSpPr>
          <p:spPr>
            <a:xfrm>
              <a:off x="6850829" y="5216311"/>
              <a:ext cx="2250431" cy="6556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21" name="TextBox 4120"/>
            <p:cNvSpPr txBox="1"/>
            <p:nvPr/>
          </p:nvSpPr>
          <p:spPr>
            <a:xfrm>
              <a:off x="6941555" y="5289193"/>
              <a:ext cx="2029508" cy="538119"/>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Nội</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năng</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của</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vật</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có</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liên</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hệ</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với</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năng</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lượng</a:t>
              </a:r>
              <a:r>
                <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a:t>
              </a:r>
              <a:r>
                <a:rPr kumimoji="0" lang="en-US"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mn-cs"/>
                </a:rPr>
                <a:t>nhiệt</a:t>
              </a:r>
              <a:endParaRPr kumimoji="0" lang="en-US" sz="2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grpSp>
      <p:grpSp>
        <p:nvGrpSpPr>
          <p:cNvPr id="2" name="Group 1"/>
          <p:cNvGrpSpPr/>
          <p:nvPr/>
        </p:nvGrpSpPr>
        <p:grpSpPr>
          <a:xfrm>
            <a:off x="272106" y="208496"/>
            <a:ext cx="728028" cy="659346"/>
            <a:chOff x="5305424" y="2127021"/>
            <a:chExt cx="1581150" cy="1431985"/>
          </a:xfrm>
        </p:grpSpPr>
        <p:sp>
          <p:nvSpPr>
            <p:cNvPr id="3" name="Rectangle: Rounded Corners 2"/>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Free vector two thermometers for winter and summer"/>
          <p:cNvPicPr>
            <a:picLocks noChangeAspect="1" noChangeArrowheads="1"/>
          </p:cNvPicPr>
          <p:nvPr/>
        </p:nvPicPr>
        <p:blipFill rotWithShape="1">
          <a:blip r:embed="rId7">
            <a:extLst>
              <a:ext uri="{28A0092B-C50C-407E-A947-70E740481C1C}">
                <a14:useLocalDpi xmlns:a14="http://schemas.microsoft.com/office/drawing/2010/main" val="0"/>
              </a:ext>
            </a:extLst>
          </a:blip>
          <a:srcRect l="49609"/>
          <a:stretch>
            <a:fillRect/>
          </a:stretch>
        </p:blipFill>
        <p:spPr bwMode="auto">
          <a:xfrm>
            <a:off x="8073284" y="1839587"/>
            <a:ext cx="1843861" cy="20516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3" name="TextBox 22"/>
              <p:cNvSpPr txBox="1"/>
              <p:nvPr/>
            </p:nvSpPr>
            <p:spPr>
              <a:xfrm>
                <a:off x="6822195" y="3947614"/>
                <a:ext cx="4187927" cy="1785104"/>
              </a:xfrm>
              <a:prstGeom prst="rect">
                <a:avLst/>
              </a:prstGeom>
              <a:noFill/>
            </p:spPr>
            <p:txBody>
              <a:bodyPr wrap="square" anchor="ctr" anchorCtr="0">
                <a:spAutoFit/>
              </a:bodyPr>
              <a:lstStyle/>
              <a:p>
                <a:pPr algn="ctr">
                  <a:defRPr/>
                </a:pP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Nhiệt</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độ</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càng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cao</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14:m>
                  <m:oMath xmlns:m="http://schemas.openxmlformats.org/officeDocument/2006/math">
                    <m:groupChr>
                      <m:groupChrPr>
                        <m:chr m:val="→"/>
                        <m:vertJc m:val="bot"/>
                        <m:ctrlPr>
                          <a:rPr lang="en-US" sz="2200" b="1" i="1">
                            <a:solidFill>
                              <a:prstClr val="black">
                                <a:lumMod val="95000"/>
                                <a:lumOff val="5000"/>
                              </a:prstClr>
                            </a:solidFill>
                            <a:latin typeface="Cambria Math" panose="02040503050406030204" pitchFamily="18" charset="0"/>
                          </a:rPr>
                        </m:ctrlPr>
                      </m:groupChrPr>
                      <m:e>
                        <m:r>
                          <m:rPr>
                            <m:brk m:alnAt="2"/>
                          </m:rPr>
                          <a:rPr lang="en-US" sz="2200" b="1" i="1">
                            <a:solidFill>
                              <a:prstClr val="black">
                                <a:lumMod val="95000"/>
                                <a:lumOff val="5000"/>
                              </a:prstClr>
                            </a:solidFill>
                            <a:latin typeface="Cambria Math" panose="02040503050406030204" pitchFamily="18" charset="0"/>
                          </a:rPr>
                          <m:t> </m:t>
                        </m:r>
                        <m:r>
                          <a:rPr lang="en-US" sz="2200" b="1" i="1">
                            <a:solidFill>
                              <a:prstClr val="black">
                                <a:lumMod val="95000"/>
                                <a:lumOff val="5000"/>
                              </a:prstClr>
                            </a:solidFill>
                            <a:latin typeface="Cambria Math" panose="02040503050406030204" pitchFamily="18" charset="0"/>
                          </a:rPr>
                          <m:t>          </m:t>
                        </m:r>
                      </m:e>
                    </m:groupChr>
                  </m:oMath>
                </a14:m>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Năng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lượng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nhiệt</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càng</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kumimoji="0" lang="en-US" sz="2200" b="1" i="0" u="none" strike="noStrike" kern="1200" cap="none" spc="0" normalizeH="0" noProof="0" dirty="0" err="1">
                    <a:ln>
                      <a:noFill/>
                    </a:ln>
                    <a:solidFill>
                      <a:prstClr val="black">
                        <a:lumMod val="95000"/>
                        <a:lumOff val="5000"/>
                      </a:prstClr>
                    </a:solidFill>
                    <a:effectLst/>
                    <a:uLnTx/>
                    <a:uFillTx/>
                    <a:latin typeface="Roboto" panose="02000000000000000000" pitchFamily="2" charset="0"/>
                    <a:ea typeface="+mn-ea"/>
                    <a:cs typeface="+mn-cs"/>
                  </a:rPr>
                  <a:t>lớn</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14:m>
                  <m:oMath xmlns:m="http://schemas.openxmlformats.org/officeDocument/2006/math">
                    <m:groupChr>
                      <m:groupChrPr>
                        <m:chr m:val="→"/>
                        <m:vertJc m:val="bot"/>
                        <m:ctrl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ctrlPr>
                      </m:groupChrPr>
                      <m:e>
                        <m:r>
                          <m:rPr>
                            <m:brk m:alnAt="2"/>
                          </m:r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e>
                    </m:groupChr>
                  </m:oMath>
                </a14:m>
                <a:r>
                  <a:rPr kumimoji="0" lang="en-US" sz="2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rPr>
                  <a:t> </a:t>
                </a:r>
                <a:r>
                  <a:rPr lang="en-US" sz="2200" b="1" dirty="0">
                    <a:solidFill>
                      <a:prstClr val="black">
                        <a:lumMod val="95000"/>
                        <a:lumOff val="5000"/>
                      </a:prstClr>
                    </a:solidFill>
                    <a:latin typeface="Roboto" panose="02000000000000000000" pitchFamily="2" charset="0"/>
                  </a:rPr>
                  <a:t>Các phân tử tạo nên vật chuyển động </a:t>
                </a:r>
                <a:r>
                  <a:rPr lang="en-US" sz="2200" b="1" dirty="0" err="1">
                    <a:solidFill>
                      <a:prstClr val="black">
                        <a:lumMod val="95000"/>
                        <a:lumOff val="5000"/>
                      </a:prstClr>
                    </a:solidFill>
                    <a:latin typeface="Roboto" panose="02000000000000000000" pitchFamily="2" charset="0"/>
                  </a:rPr>
                  <a:t>càng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nhanh</a:t>
                </a:r>
                <a:endParaRPr lang="en-US" sz="2200" b="1" dirty="0">
                  <a:solidFill>
                    <a:prstClr val="black">
                      <a:lumMod val="95000"/>
                      <a:lumOff val="5000"/>
                    </a:prstClr>
                  </a:solidFill>
                  <a:latin typeface="Roboto" panose="02000000000000000000" pitchFamily="2" charset="0"/>
                </a:endParaRPr>
              </a:p>
              <a:p>
                <a:pPr algn="ctr">
                  <a:defRPr/>
                </a:pPr>
                <a14:m>
                  <m:oMath xmlns:m="http://schemas.openxmlformats.org/officeDocument/2006/math">
                    <m:groupChr>
                      <m:groupChrPr>
                        <m:chr m:val="→"/>
                        <m:vertJc m:val="bot"/>
                        <m:ctrlPr>
                          <a:rPr lang="en-US" sz="2200" b="1" i="1">
                            <a:solidFill>
                              <a:prstClr val="black">
                                <a:lumMod val="95000"/>
                                <a:lumOff val="5000"/>
                              </a:prstClr>
                            </a:solidFill>
                            <a:latin typeface="Cambria Math" panose="02040503050406030204" pitchFamily="18" charset="0"/>
                          </a:rPr>
                        </m:ctrlPr>
                      </m:groupChrPr>
                      <m:e>
                        <m:r>
                          <m:rPr>
                            <m:brk m:alnAt="2"/>
                          </m:rPr>
                          <a:rPr lang="en-US" sz="2200" b="1" i="1">
                            <a:solidFill>
                              <a:prstClr val="black">
                                <a:lumMod val="95000"/>
                                <a:lumOff val="5000"/>
                              </a:prstClr>
                            </a:solidFill>
                            <a:latin typeface="Cambria Math" panose="02040503050406030204" pitchFamily="18" charset="0"/>
                          </a:rPr>
                          <m:t> </m:t>
                        </m:r>
                        <m:r>
                          <a:rPr lang="en-US" sz="2200" b="1" i="1">
                            <a:solidFill>
                              <a:prstClr val="black">
                                <a:lumMod val="95000"/>
                                <a:lumOff val="5000"/>
                              </a:prstClr>
                            </a:solidFill>
                            <a:latin typeface="Cambria Math" panose="02040503050406030204" pitchFamily="18" charset="0"/>
                          </a:rPr>
                          <m:t>          </m:t>
                        </m:r>
                      </m:e>
                    </m:groupChr>
                  </m:oMath>
                </a14:m>
                <a:r>
                  <a:rPr lang="en-US" sz="2200" b="1" dirty="0">
                    <a:solidFill>
                      <a:prstClr val="black">
                        <a:lumMod val="95000"/>
                        <a:lumOff val="5000"/>
                      </a:prstClr>
                    </a:solidFill>
                    <a:latin typeface="Arial" panose="020B0604020202020204" pitchFamily="34" charset="0"/>
                  </a:rPr>
                  <a:t>  </a:t>
                </a:r>
                <a:r>
                  <a:rPr lang="en-US" sz="2200" b="1" dirty="0" err="1">
                    <a:solidFill>
                      <a:prstClr val="black">
                        <a:lumMod val="95000"/>
                        <a:lumOff val="5000"/>
                      </a:prstClr>
                    </a:solidFill>
                    <a:latin typeface="Roboto" panose="02000000000000000000" pitchFamily="2" charset="0"/>
                  </a:rPr>
                  <a:t>Nội</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năng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càng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lớn</a:t>
                </a:r>
                <a:endParaRPr lang="en-US" sz="2200" b="1" dirty="0">
                  <a:solidFill>
                    <a:prstClr val="black">
                      <a:lumMod val="95000"/>
                      <a:lumOff val="5000"/>
                    </a:prstClr>
                  </a:solidFill>
                  <a:latin typeface="Roboto" panose="02000000000000000000" pitchFamily="2"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6822195" y="3947614"/>
                <a:ext cx="4187927" cy="1785104"/>
              </a:xfrm>
              <a:prstGeom prst="rect">
                <a:avLst/>
              </a:prstGeom>
              <a:blipFill rotWithShape="1">
                <a:blip r:embed="rId8"/>
                <a:stretch>
                  <a:fillRect l="-9" t="-4472" r="12" b="-4486"/>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left)">
                                      <p:cBhvr>
                                        <p:cTn id="10" dur="500"/>
                                        <p:tgtEl>
                                          <p:spTgt spid="409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fade">
                                      <p:cBhvr>
                                        <p:cTn id="19" dur="500"/>
                                        <p:tgtEl>
                                          <p:spTgt spid="410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111"/>
                                        </p:tgtEl>
                                        <p:attrNameLst>
                                          <p:attrName>style.visibility</p:attrName>
                                        </p:attrNameLst>
                                      </p:cBhvr>
                                      <p:to>
                                        <p:strVal val="visible"/>
                                      </p:to>
                                    </p:set>
                                    <p:animEffect transition="in" filter="fade">
                                      <p:cBhvr>
                                        <p:cTn id="28" dur="500"/>
                                        <p:tgtEl>
                                          <p:spTgt spid="41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112"/>
                                        </p:tgtEl>
                                        <p:attrNameLst>
                                          <p:attrName>style.visibility</p:attrName>
                                        </p:attrNameLst>
                                      </p:cBhvr>
                                      <p:to>
                                        <p:strVal val="visible"/>
                                      </p:to>
                                    </p:set>
                                    <p:animEffect transition="in" filter="fade">
                                      <p:cBhvr>
                                        <p:cTn id="31" dur="500"/>
                                        <p:tgtEl>
                                          <p:spTgt spid="411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110"/>
                                        </p:tgtEl>
                                        <p:attrNameLst>
                                          <p:attrName>style.visibility</p:attrName>
                                        </p:attrNameLst>
                                      </p:cBhvr>
                                      <p:to>
                                        <p:strVal val="visible"/>
                                      </p:to>
                                    </p:set>
                                    <p:animEffect transition="in" filter="fade">
                                      <p:cBhvr>
                                        <p:cTn id="34" dur="500"/>
                                        <p:tgtEl>
                                          <p:spTgt spid="4110"/>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500"/>
                                        <p:tgtEl>
                                          <p:spTgt spid="4105"/>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fade">
                                      <p:cBhvr>
                                        <p:cTn id="40" dur="500"/>
                                        <p:tgtEl>
                                          <p:spTgt spid="4103"/>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4108"/>
                                        </p:tgtEl>
                                        <p:attrNameLst>
                                          <p:attrName>style.visibility</p:attrName>
                                        </p:attrNameLst>
                                      </p:cBhvr>
                                      <p:to>
                                        <p:strVal val="visible"/>
                                      </p:to>
                                    </p:set>
                                    <p:animEffect transition="in" filter="fade">
                                      <p:cBhvr>
                                        <p:cTn id="43" dur="500"/>
                                        <p:tgtEl>
                                          <p:spTgt spid="4108"/>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4102"/>
                                        </p:tgtEl>
                                        <p:attrNameLst>
                                          <p:attrName>style.visibility</p:attrName>
                                        </p:attrNameLst>
                                      </p:cBhvr>
                                      <p:to>
                                        <p:strVal val="visible"/>
                                      </p:to>
                                    </p:set>
                                    <p:animEffect transition="in" filter="fade">
                                      <p:cBhvr>
                                        <p:cTn id="46" dur="500"/>
                                        <p:tgtEl>
                                          <p:spTgt spid="410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107"/>
                                        </p:tgtEl>
                                        <p:attrNameLst>
                                          <p:attrName>style.visibility</p:attrName>
                                        </p:attrNameLst>
                                      </p:cBhvr>
                                      <p:to>
                                        <p:strVal val="visible"/>
                                      </p:to>
                                    </p:set>
                                    <p:animEffect transition="in" filter="fade">
                                      <p:cBhvr>
                                        <p:cTn id="49" dur="500"/>
                                        <p:tgtEl>
                                          <p:spTgt spid="4107"/>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114"/>
                                        </p:tgtEl>
                                        <p:attrNameLst>
                                          <p:attrName>style.visibility</p:attrName>
                                        </p:attrNameLst>
                                      </p:cBhvr>
                                      <p:to>
                                        <p:strVal val="visible"/>
                                      </p:to>
                                    </p:set>
                                    <p:animEffect transition="in" filter="fade">
                                      <p:cBhvr>
                                        <p:cTn id="52" dur="500"/>
                                        <p:tgtEl>
                                          <p:spTgt spid="411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4109"/>
                                        </p:tgtEl>
                                        <p:attrNameLst>
                                          <p:attrName>style.visibility</p:attrName>
                                        </p:attrNameLst>
                                      </p:cBhvr>
                                      <p:to>
                                        <p:strVal val="visible"/>
                                      </p:to>
                                    </p:set>
                                    <p:animEffect transition="in" filter="fade">
                                      <p:cBhvr>
                                        <p:cTn id="55" dur="500"/>
                                        <p:tgtEl>
                                          <p:spTgt spid="4109"/>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4101"/>
                                        </p:tgtEl>
                                        <p:attrNameLst>
                                          <p:attrName>style.visibility</p:attrName>
                                        </p:attrNameLst>
                                      </p:cBhvr>
                                      <p:to>
                                        <p:strVal val="visible"/>
                                      </p:to>
                                    </p:set>
                                    <p:animEffect transition="in" filter="fade">
                                      <p:cBhvr>
                                        <p:cTn id="58" dur="500"/>
                                        <p:tgtEl>
                                          <p:spTgt spid="4101"/>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4113"/>
                                        </p:tgtEl>
                                        <p:attrNameLst>
                                          <p:attrName>style.visibility</p:attrName>
                                        </p:attrNameLst>
                                      </p:cBhvr>
                                      <p:to>
                                        <p:strVal val="visible"/>
                                      </p:to>
                                    </p:set>
                                    <p:animEffect transition="in" filter="fade">
                                      <p:cBhvr>
                                        <p:cTn id="61" dur="500"/>
                                        <p:tgtEl>
                                          <p:spTgt spid="41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99"/>
                                        </p:tgtEl>
                                        <p:attrNameLst>
                                          <p:attrName>style.visibility</p:attrName>
                                        </p:attrNameLst>
                                      </p:cBhvr>
                                      <p:to>
                                        <p:strVal val="visible"/>
                                      </p:to>
                                    </p:set>
                                    <p:animEffect transition="in" filter="fade">
                                      <p:cBhvr>
                                        <p:cTn id="64" dur="500"/>
                                        <p:tgtEl>
                                          <p:spTgt spid="4099"/>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4115"/>
                                        </p:tgtEl>
                                        <p:attrNameLst>
                                          <p:attrName>style.visibility</p:attrName>
                                        </p:attrNameLst>
                                      </p:cBhvr>
                                      <p:to>
                                        <p:strVal val="visible"/>
                                      </p:to>
                                    </p:set>
                                    <p:animEffect transition="in" filter="randombar(horizontal)">
                                      <p:cBhvr>
                                        <p:cTn id="69" dur="500"/>
                                        <p:tgtEl>
                                          <p:spTgt spid="4115"/>
                                        </p:tgtEl>
                                      </p:cBhvr>
                                    </p:animEffect>
                                  </p:childTnLst>
                                </p:cTn>
                              </p:par>
                              <p:par>
                                <p:cTn id="70" presetID="0" presetClass="path" presetSubtype="0" repeatCount="indefinite" accel="50000" decel="50000" fill="remove" grpId="0" nodeType="withEffect">
                                  <p:stCondLst>
                                    <p:cond delay="0"/>
                                  </p:stCondLst>
                                  <p:childTnLst>
                                    <p:animMotion origin="layout" path="M 2.5E-6 -3.33333E-6 L 0.03385 -0.00486 L 0.02461 -0.05208 L 0.0901 -0.10324 L 0.17396 -0.03981 L 0.13776 0.08334 " pathEditMode="relative" rAng="0" ptsTypes="AAAAAA">
                                      <p:cBhvr>
                                        <p:cTn id="71" dur="1000" fill="hold"/>
                                        <p:tgtEl>
                                          <p:spTgt spid="4106"/>
                                        </p:tgtEl>
                                        <p:attrNameLst>
                                          <p:attrName>ppt_x</p:attrName>
                                          <p:attrName>ppt_y</p:attrName>
                                        </p:attrNameLst>
                                      </p:cBhvr>
                                      <p:rCtr x="8698" y="-995"/>
                                    </p:animMotion>
                                  </p:childTnLst>
                                </p:cTn>
                              </p:par>
                              <p:par>
                                <p:cTn id="72" presetID="0" presetClass="path" presetSubtype="0" repeatCount="indefinite" accel="50000" decel="50000" fill="remove" grpId="0" nodeType="withEffect">
                                  <p:stCondLst>
                                    <p:cond delay="0"/>
                                  </p:stCondLst>
                                  <p:childTnLst>
                                    <p:animMotion origin="layout" path="M 3.75E-6 -2.22222E-6 L -0.0543 -0.04977 L -0.0612 0.04653 L -0.04909 0.21667 L 0.05872 0.15764 " pathEditMode="relative" rAng="0" ptsTypes="AAAAA">
                                      <p:cBhvr>
                                        <p:cTn id="73" dur="1000" fill="hold"/>
                                        <p:tgtEl>
                                          <p:spTgt spid="4104"/>
                                        </p:tgtEl>
                                        <p:attrNameLst>
                                          <p:attrName>ppt_x</p:attrName>
                                          <p:attrName>ppt_y</p:attrName>
                                        </p:attrNameLst>
                                      </p:cBhvr>
                                      <p:rCtr x="-130" y="8333"/>
                                    </p:animMotion>
                                  </p:childTnLst>
                                </p:cTn>
                              </p:par>
                              <p:par>
                                <p:cTn id="74" presetID="0" presetClass="path" presetSubtype="0" repeatCount="indefinite" accel="50000" decel="50000" fill="remove" grpId="0" nodeType="withEffect">
                                  <p:stCondLst>
                                    <p:cond delay="0"/>
                                  </p:stCondLst>
                                  <p:childTnLst>
                                    <p:animMotion origin="layout" path="M -0.00469 -0.03148 L 0.03281 0.09838 L 0.09974 0.04306 L 0.10495 -0.0544 L 0.175 -0.00926 L 0.16927 0.10625 " pathEditMode="relative" rAng="0" ptsTypes="AAAAAA">
                                      <p:cBhvr>
                                        <p:cTn id="75" dur="1000" fill="hold"/>
                                        <p:tgtEl>
                                          <p:spTgt spid="4100"/>
                                        </p:tgtEl>
                                        <p:attrNameLst>
                                          <p:attrName>ppt_x</p:attrName>
                                          <p:attrName>ppt_y</p:attrName>
                                        </p:attrNameLst>
                                      </p:cBhvr>
                                      <p:rCtr x="8984" y="5741"/>
                                    </p:animMotion>
                                  </p:childTnLst>
                                </p:cTn>
                              </p:par>
                              <p:par>
                                <p:cTn id="76" presetID="0" presetClass="path" presetSubtype="0" repeatCount="indefinite" accel="50000" decel="50000" fill="remove" grpId="0" nodeType="withEffect">
                                  <p:stCondLst>
                                    <p:cond delay="0"/>
                                  </p:stCondLst>
                                  <p:childTnLst>
                                    <p:animMotion origin="layout" path="M 3.125E-6 -4.81481E-6 L 0.05208 0.01297 L 0.05468 -0.0824 L 0.125 -0.05833 L 0.15573 0.03426 L 0.10573 0.08982 L 0.08385 0.06667 " pathEditMode="relative" rAng="0" ptsTypes="AAAAAAA">
                                      <p:cBhvr>
                                        <p:cTn id="77" dur="1000" fill="hold"/>
                                        <p:tgtEl>
                                          <p:spTgt spid="4111"/>
                                        </p:tgtEl>
                                        <p:attrNameLst>
                                          <p:attrName>ppt_x</p:attrName>
                                          <p:attrName>ppt_y</p:attrName>
                                        </p:attrNameLst>
                                      </p:cBhvr>
                                      <p:rCtr x="7786" y="370"/>
                                    </p:animMotion>
                                  </p:childTnLst>
                                </p:cTn>
                              </p:par>
                              <p:par>
                                <p:cTn id="78" presetID="0" presetClass="path" presetSubtype="0" repeatCount="indefinite" accel="50000" decel="50000" fill="remove" grpId="0" nodeType="withEffect">
                                  <p:stCondLst>
                                    <p:cond delay="0"/>
                                  </p:stCondLst>
                                  <p:childTnLst>
                                    <p:animMotion origin="layout" path="M -0.0108 0.04468 L 0.03724 0.00602 L 0.12904 0.03658 L 0.10586 0.15417 L -0.00052 0.09259 L -0.07135 0.06736 " pathEditMode="relative" rAng="0" ptsTypes="AAAAAA">
                                      <p:cBhvr>
                                        <p:cTn id="79" dur="1000" fill="hold"/>
                                        <p:tgtEl>
                                          <p:spTgt spid="4112"/>
                                        </p:tgtEl>
                                        <p:attrNameLst>
                                          <p:attrName>ppt_x</p:attrName>
                                          <p:attrName>ppt_y</p:attrName>
                                        </p:attrNameLst>
                                      </p:cBhvr>
                                      <p:rCtr x="3958" y="3542"/>
                                    </p:animMotion>
                                  </p:childTnLst>
                                </p:cTn>
                              </p:par>
                              <p:par>
                                <p:cTn id="80" presetID="0" presetClass="path" presetSubtype="0" repeatCount="indefinite" accel="50000" decel="50000" fill="remove" grpId="0" nodeType="withEffect">
                                  <p:stCondLst>
                                    <p:cond delay="0"/>
                                  </p:stCondLst>
                                  <p:childTnLst>
                                    <p:animMotion origin="layout" path="M 4.16667E-7 3.7037E-7 L 0.07578 0.07731 L 0.1194 0.08148 L 0.08242 0.16065 L -0.01706 0.11944 L -0.04128 -0.00301 " pathEditMode="relative" rAng="0" ptsTypes="AAAAAA">
                                      <p:cBhvr>
                                        <p:cTn id="81" dur="1000" fill="hold"/>
                                        <p:tgtEl>
                                          <p:spTgt spid="4110"/>
                                        </p:tgtEl>
                                        <p:attrNameLst>
                                          <p:attrName>ppt_x</p:attrName>
                                          <p:attrName>ppt_y</p:attrName>
                                        </p:attrNameLst>
                                      </p:cBhvr>
                                      <p:rCtr x="3906" y="7870"/>
                                    </p:animMotion>
                                  </p:childTnLst>
                                </p:cTn>
                              </p:par>
                              <p:par>
                                <p:cTn id="82" presetID="0" presetClass="path" presetSubtype="0" repeatCount="indefinite" accel="50000" decel="50000" fill="remove" grpId="0" nodeType="withEffect">
                                  <p:stCondLst>
                                    <p:cond delay="0"/>
                                  </p:stCondLst>
                                  <p:childTnLst>
                                    <p:animMotion origin="layout" path="M -1.25E-6 3.7037E-7 L 0.06263 0.02569 L 0.15104 -0.05139 L 0.08307 -0.14213 L 0.15443 -0.25463 L 0.20951 -0.16528 " pathEditMode="relative" rAng="0" ptsTypes="AAAAAA">
                                      <p:cBhvr>
                                        <p:cTn id="83" dur="1000" fill="hold"/>
                                        <p:tgtEl>
                                          <p:spTgt spid="4105"/>
                                        </p:tgtEl>
                                        <p:attrNameLst>
                                          <p:attrName>ppt_x</p:attrName>
                                          <p:attrName>ppt_y</p:attrName>
                                        </p:attrNameLst>
                                      </p:cBhvr>
                                      <p:rCtr x="10469" y="-11458"/>
                                    </p:animMotion>
                                  </p:childTnLst>
                                </p:cTn>
                              </p:par>
                              <p:par>
                                <p:cTn id="84" presetID="0" presetClass="path" presetSubtype="0" repeatCount="indefinite" accel="50000" decel="50000" fill="remove" grpId="0" nodeType="withEffect">
                                  <p:stCondLst>
                                    <p:cond delay="0"/>
                                  </p:stCondLst>
                                  <p:childTnLst>
                                    <p:animMotion origin="layout" path="M -0.04648 0.00578 L -0.06601 -0.06019 L -0.04245 -0.14491 L -0.05911 -0.19769 L -0.0918 -0.19722 L -0.05872 -0.08982 " pathEditMode="relative" rAng="0" ptsTypes="AAAAAA">
                                      <p:cBhvr>
                                        <p:cTn id="85" dur="1000" fill="hold"/>
                                        <p:tgtEl>
                                          <p:spTgt spid="4103"/>
                                        </p:tgtEl>
                                        <p:attrNameLst>
                                          <p:attrName>ppt_x</p:attrName>
                                          <p:attrName>ppt_y</p:attrName>
                                        </p:attrNameLst>
                                      </p:cBhvr>
                                      <p:rCtr x="-2070" y="-10185"/>
                                    </p:animMotion>
                                  </p:childTnLst>
                                </p:cTn>
                              </p:par>
                              <p:par>
                                <p:cTn id="86" presetID="0" presetClass="path" presetSubtype="0" repeatCount="indefinite" accel="50000" decel="50000" fill="remove" grpId="0" nodeType="withEffect">
                                  <p:stCondLst>
                                    <p:cond delay="0"/>
                                  </p:stCondLst>
                                  <p:childTnLst>
                                    <p:animMotion origin="layout" path="M -0.02096 0.02315 L 0.08581 0.07084 L 0.09154 -0.0875 L 0.02214 -0.06111 L -0.00924 -0.17963 " pathEditMode="relative" rAng="0" ptsTypes="AAAAA">
                                      <p:cBhvr>
                                        <p:cTn id="87" dur="1000" fill="hold"/>
                                        <p:tgtEl>
                                          <p:spTgt spid="4108"/>
                                        </p:tgtEl>
                                        <p:attrNameLst>
                                          <p:attrName>ppt_x</p:attrName>
                                          <p:attrName>ppt_y</p:attrName>
                                        </p:attrNameLst>
                                      </p:cBhvr>
                                      <p:rCtr x="5625" y="-7755"/>
                                    </p:animMotion>
                                  </p:childTnLst>
                                </p:cTn>
                              </p:par>
                              <p:par>
                                <p:cTn id="88" presetID="0" presetClass="path" presetSubtype="0" repeatCount="indefinite" accel="50000" decel="50000" fill="remove" grpId="0" nodeType="withEffect">
                                  <p:stCondLst>
                                    <p:cond delay="0"/>
                                  </p:stCondLst>
                                  <p:childTnLst>
                                    <p:animMotion origin="layout" path="M -0.01823 -0.00671 L 0.00091 0.10625 L 0.06068 0.06528 L -0.0039 -0.06458 L -0.05612 0.00278 L -0.09179 -0.04907 " pathEditMode="relative" rAng="0" ptsTypes="AAAAAA">
                                      <p:cBhvr>
                                        <p:cTn id="89" dur="1000" fill="hold"/>
                                        <p:tgtEl>
                                          <p:spTgt spid="4102"/>
                                        </p:tgtEl>
                                        <p:attrNameLst>
                                          <p:attrName>ppt_x</p:attrName>
                                          <p:attrName>ppt_y</p:attrName>
                                        </p:attrNameLst>
                                      </p:cBhvr>
                                      <p:rCtr x="260" y="2755"/>
                                    </p:animMotion>
                                  </p:childTnLst>
                                </p:cTn>
                              </p:par>
                              <p:par>
                                <p:cTn id="90" presetID="0" presetClass="path" presetSubtype="0" repeatCount="indefinite" accel="50000" decel="50000" fill="remove" grpId="0" nodeType="withEffect">
                                  <p:stCondLst>
                                    <p:cond delay="0"/>
                                  </p:stCondLst>
                                  <p:childTnLst>
                                    <p:animMotion origin="layout" path="M -0.04518 0.03356 L -0.1819 -0.07014 L -0.07435 -0.21436 L -0.06575 -0.10649 L -0.00364 -0.0125 " pathEditMode="relative" rAng="0" ptsTypes="AAAAA">
                                      <p:cBhvr>
                                        <p:cTn id="91" dur="1000" fill="hold"/>
                                        <p:tgtEl>
                                          <p:spTgt spid="4107"/>
                                        </p:tgtEl>
                                        <p:attrNameLst>
                                          <p:attrName>ppt_x</p:attrName>
                                          <p:attrName>ppt_y</p:attrName>
                                        </p:attrNameLst>
                                      </p:cBhvr>
                                      <p:rCtr x="-4766" y="-12407"/>
                                    </p:animMotion>
                                  </p:childTnLst>
                                </p:cTn>
                              </p:par>
                              <p:par>
                                <p:cTn id="92" presetID="0" presetClass="path" presetSubtype="0" repeatCount="indefinite" accel="50000" decel="50000" fill="remove" grpId="0" nodeType="withEffect">
                                  <p:stCondLst>
                                    <p:cond delay="0"/>
                                  </p:stCondLst>
                                  <p:childTnLst>
                                    <p:animMotion origin="layout" path="M -0.07669 -0.00278 L -0.09218 -0.04167 L -0.11367 -0.00532 L -0.20651 -0.02199 L -0.20729 0.03241 L -0.17213 0.19583 " pathEditMode="relative" rAng="0" ptsTypes="AAAAAA">
                                      <p:cBhvr>
                                        <p:cTn id="93" dur="1000" fill="hold"/>
                                        <p:tgtEl>
                                          <p:spTgt spid="4114"/>
                                        </p:tgtEl>
                                        <p:attrNameLst>
                                          <p:attrName>ppt_x</p:attrName>
                                          <p:attrName>ppt_y</p:attrName>
                                        </p:attrNameLst>
                                      </p:cBhvr>
                                      <p:rCtr x="-6536" y="7986"/>
                                    </p:animMotion>
                                  </p:childTnLst>
                                </p:cTn>
                              </p:par>
                              <p:par>
                                <p:cTn id="94" presetID="0" presetClass="path" presetSubtype="0" repeatCount="indefinite" accel="50000" decel="50000" fill="remove" grpId="0" nodeType="withEffect">
                                  <p:stCondLst>
                                    <p:cond delay="0"/>
                                  </p:stCondLst>
                                  <p:childTnLst>
                                    <p:animMotion origin="layout" path="M -0.00716 0.0419 L -0.04062 0.14398 L -0.10156 0.04908 L -0.12929 -0.07893 L -0.06536 -0.00254 " pathEditMode="relative" rAng="0" ptsTypes="AAAAA">
                                      <p:cBhvr>
                                        <p:cTn id="95" dur="1000" fill="hold"/>
                                        <p:tgtEl>
                                          <p:spTgt spid="4109"/>
                                        </p:tgtEl>
                                        <p:attrNameLst>
                                          <p:attrName>ppt_x</p:attrName>
                                          <p:attrName>ppt_y</p:attrName>
                                        </p:attrNameLst>
                                      </p:cBhvr>
                                      <p:rCtr x="-6107" y="-949"/>
                                    </p:animMotion>
                                  </p:childTnLst>
                                </p:cTn>
                              </p:par>
                              <p:par>
                                <p:cTn id="96" presetID="0" presetClass="path" presetSubtype="0" repeatCount="indefinite" accel="50000" decel="50000" fill="remove" grpId="0" nodeType="withEffect">
                                  <p:stCondLst>
                                    <p:cond delay="0"/>
                                  </p:stCondLst>
                                  <p:childTnLst>
                                    <p:animMotion origin="layout" path="M 0.07526 0.02639 L 0.03073 -0.05277 L -0.10092 -0.025 L -0.06641 0.07223 L -0.07435 0.21644 " pathEditMode="relative" rAng="0" ptsTypes="AAAAA">
                                      <p:cBhvr>
                                        <p:cTn id="97" dur="1000" fill="hold"/>
                                        <p:tgtEl>
                                          <p:spTgt spid="4101"/>
                                        </p:tgtEl>
                                        <p:attrNameLst>
                                          <p:attrName>ppt_x</p:attrName>
                                          <p:attrName>ppt_y</p:attrName>
                                        </p:attrNameLst>
                                      </p:cBhvr>
                                      <p:rCtr x="-8815" y="5532"/>
                                    </p:animMotion>
                                  </p:childTnLst>
                                </p:cTn>
                              </p:par>
                              <p:par>
                                <p:cTn id="98" presetID="0" presetClass="path" presetSubtype="0" repeatCount="indefinite" accel="50000" decel="50000" fill="remove" grpId="0" nodeType="withEffect">
                                  <p:stCondLst>
                                    <p:cond delay="0"/>
                                  </p:stCondLst>
                                  <p:childTnLst>
                                    <p:animMotion origin="layout" path="M 0.02005 -0.04629 L -0.00925 -0.03703 L -0.03464 -0.08865 L 3.125E-6 -0.13796 L -0.04232 -0.20115 L 0.0319 -0.20301 L 0.06393 -0.21689 " pathEditMode="relative" rAng="0" ptsTypes="AAAAAAA">
                                      <p:cBhvr>
                                        <p:cTn id="99" dur="1000" fill="hold"/>
                                        <p:tgtEl>
                                          <p:spTgt spid="4113"/>
                                        </p:tgtEl>
                                        <p:attrNameLst>
                                          <p:attrName>ppt_x</p:attrName>
                                          <p:attrName>ppt_y</p:attrName>
                                        </p:attrNameLst>
                                      </p:cBhvr>
                                      <p:rCtr x="-924" y="-8079"/>
                                    </p:animMotion>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500"/>
                            </p:stCondLst>
                            <p:childTnLst>
                              <p:par>
                                <p:cTn id="108" presetID="14" presetClass="entr" presetSubtype="10"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randombar(horizontal)">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4117"/>
                                        </p:tgtEl>
                                        <p:attrNameLst>
                                          <p:attrName>style.visibility</p:attrName>
                                        </p:attrNameLst>
                                      </p:cBhvr>
                                      <p:to>
                                        <p:strVal val="visible"/>
                                      </p:to>
                                    </p:set>
                                    <p:animEffect transition="in" filter="wipe(left)">
                                      <p:cBhvr>
                                        <p:cTn id="115" dur="500"/>
                                        <p:tgtEl>
                                          <p:spTgt spid="4117"/>
                                        </p:tgtEl>
                                      </p:cBhvr>
                                    </p:animEffect>
                                  </p:childTnLst>
                                </p:cTn>
                              </p:par>
                            </p:childTnLst>
                          </p:cTn>
                        </p:par>
                        <p:par>
                          <p:cTn id="116" fill="hold">
                            <p:stCondLst>
                              <p:cond delay="500"/>
                            </p:stCondLst>
                            <p:childTnLst>
                              <p:par>
                                <p:cTn id="117" presetID="14" presetClass="entr" presetSubtype="10" fill="hold" nodeType="afterEffect">
                                  <p:stCondLst>
                                    <p:cond delay="0"/>
                                  </p:stCondLst>
                                  <p:childTnLst>
                                    <p:set>
                                      <p:cBhvr>
                                        <p:cTn id="118" dur="1" fill="hold">
                                          <p:stCondLst>
                                            <p:cond delay="0"/>
                                          </p:stCondLst>
                                        </p:cTn>
                                        <p:tgtEl>
                                          <p:spTgt spid="4122"/>
                                        </p:tgtEl>
                                        <p:attrNameLst>
                                          <p:attrName>style.visibility</p:attrName>
                                        </p:attrNameLst>
                                      </p:cBhvr>
                                      <p:to>
                                        <p:strVal val="visible"/>
                                      </p:to>
                                    </p:set>
                                    <p:animEffect transition="in" filter="randombar(horizontal)">
                                      <p:cBhvr>
                                        <p:cTn id="119" dur="500"/>
                                        <p:tgtEl>
                                          <p:spTgt spid="4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4099" grpId="0" animBg="1"/>
      <p:bldP spid="4100" grpId="0" animBg="1"/>
      <p:bldP spid="4100" grpId="1" animBg="1"/>
      <p:bldP spid="4101" grpId="0" animBg="1"/>
      <p:bldP spid="4101" grpId="1" animBg="1"/>
      <p:bldP spid="4102" grpId="0" animBg="1"/>
      <p:bldP spid="4102" grpId="1" animBg="1"/>
      <p:bldP spid="4103" grpId="0" animBg="1"/>
      <p:bldP spid="4103" grpId="1" animBg="1"/>
      <p:bldP spid="4104" grpId="0" animBg="1"/>
      <p:bldP spid="4104" grpId="1" animBg="1"/>
      <p:bldP spid="4105" grpId="0" animBg="1"/>
      <p:bldP spid="4105" grpId="1" animBg="1"/>
      <p:bldP spid="4106" grpId="0" animBg="1"/>
      <p:bldP spid="4106" grpId="1" animBg="1"/>
      <p:bldP spid="4107" grpId="0" animBg="1"/>
      <p:bldP spid="4107" grpId="1" animBg="1"/>
      <p:bldP spid="4108" grpId="0" animBg="1"/>
      <p:bldP spid="4108" grpId="1" animBg="1"/>
      <p:bldP spid="4109" grpId="0" animBg="1"/>
      <p:bldP spid="4109" grpId="1" animBg="1"/>
      <p:bldP spid="4110" grpId="0" animBg="1"/>
      <p:bldP spid="4110" grpId="1" animBg="1"/>
      <p:bldP spid="4111" grpId="0" animBg="1"/>
      <p:bldP spid="4111" grpId="1" animBg="1"/>
      <p:bldP spid="4112" grpId="0" animBg="1"/>
      <p:bldP spid="4112" grpId="1" animBg="1"/>
      <p:bldP spid="4113" grpId="0" animBg="1"/>
      <p:bldP spid="4113" grpId="1" animBg="1"/>
      <p:bldP spid="4114" grpId="0" animBg="1"/>
      <p:bldP spid="4114" grpId="1" animBg="1"/>
      <p:bldP spid="4115"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Vector cold warm hot measurement thermometer scale temperature medical blue yellow and red color flat"/>
          <p:cNvPicPr>
            <a:picLocks noChangeAspect="1" noChangeArrowheads="1"/>
          </p:cNvPicPr>
          <p:nvPr/>
        </p:nvPicPr>
        <p:blipFill rotWithShape="1">
          <a:blip r:embed="rId1">
            <a:extLst>
              <a:ext uri="{28A0092B-C50C-407E-A947-70E740481C1C}">
                <a14:useLocalDpi xmlns:a14="http://schemas.microsoft.com/office/drawing/2010/main" val="0"/>
              </a:ext>
            </a:extLst>
          </a:blip>
          <a:srcRect l="63035" t="8006" r="9277" b="22514"/>
          <a:stretch>
            <a:fillRect/>
          </a:stretch>
        </p:blipFill>
        <p:spPr bwMode="auto">
          <a:xfrm>
            <a:off x="1785944" y="1978459"/>
            <a:ext cx="867747" cy="14505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14722" y="319421"/>
            <a:ext cx="29136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Nội</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Của</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Vật</a:t>
            </a:r>
            <a:endPar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sp>
        <p:nvSpPr>
          <p:cNvPr id="7" name="Rectangle: Rounded Corners 6"/>
          <p:cNvSpPr/>
          <p:nvPr/>
        </p:nvSpPr>
        <p:spPr>
          <a:xfrm>
            <a:off x="1445095" y="919451"/>
            <a:ext cx="9565027" cy="542925"/>
          </a:xfrm>
          <a:prstGeom prst="roundRect">
            <a:avLst>
              <a:gd name="adj" fmla="val 50000"/>
            </a:avLst>
          </a:prstGeom>
          <a:solidFill>
            <a:schemeClr val="bg1"/>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552582" y="962313"/>
            <a:ext cx="466725" cy="466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03678" y="826782"/>
            <a:ext cx="7976888" cy="542456"/>
          </a:xfrm>
          <a:prstGeom prst="rect">
            <a:avLst/>
          </a:prstGeom>
          <a:noFill/>
        </p:spPr>
        <p:txBody>
          <a:bodyPr wrap="square"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22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So </a:t>
            </a:r>
            <a:r>
              <a:rPr kumimoji="0" lang="en-US" sz="2200" b="0" i="0" u="none" strike="noStrike" kern="1200" cap="none" spc="0" normalizeH="0" baseline="0" noProof="0" dirty="0" err="1">
                <a:ln>
                  <a:noFill/>
                </a:ln>
                <a:solidFill>
                  <a:srgbClr val="333333"/>
                </a:solidFill>
                <a:effectLst/>
                <a:uLnTx/>
                <a:uFillTx/>
                <a:latin typeface="Roboto" panose="02000000000000000000" pitchFamily="2" charset="0"/>
                <a:ea typeface="+mn-ea"/>
                <a:cs typeface="+mn-cs"/>
              </a:rPr>
              <a:t>sánh</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nội</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năng</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của</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cốc</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nước</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nóng</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và</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cốc</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nước</a:t>
            </a:r>
            <a:r>
              <a:rPr kumimoji="0" lang="en-US" sz="2200" b="0" i="0" u="none" strike="noStrike" kern="1200" cap="none" spc="0" normalizeH="0" noProof="0" dirty="0">
                <a:ln>
                  <a:noFill/>
                </a:ln>
                <a:solidFill>
                  <a:srgbClr val="333333"/>
                </a:solidFill>
                <a:effectLst/>
                <a:uLnTx/>
                <a:uFillTx/>
                <a:latin typeface="Roboto" panose="02000000000000000000" pitchFamily="2" charset="0"/>
                <a:ea typeface="+mn-ea"/>
                <a:cs typeface="+mn-cs"/>
              </a:rPr>
              <a:t> </a:t>
            </a:r>
            <a:r>
              <a:rPr kumimoji="0" lang="en-US" sz="2200" b="0" i="0" u="none" strike="noStrike" kern="1200" cap="none" spc="0" normalizeH="0" noProof="0" dirty="0" err="1">
                <a:ln>
                  <a:noFill/>
                </a:ln>
                <a:solidFill>
                  <a:srgbClr val="333333"/>
                </a:solidFill>
                <a:effectLst/>
                <a:uLnTx/>
                <a:uFillTx/>
                <a:latin typeface="Roboto" panose="02000000000000000000" pitchFamily="2" charset="0"/>
                <a:ea typeface="+mn-ea"/>
                <a:cs typeface="+mn-cs"/>
              </a:rPr>
              <a:t>lạnh</a:t>
            </a:r>
            <a:endParaRPr kumimoji="0" lang="vi-VN" sz="2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endParaRPr>
          </a:p>
        </p:txBody>
      </p:sp>
      <p:grpSp>
        <p:nvGrpSpPr>
          <p:cNvPr id="2" name="Group 1"/>
          <p:cNvGrpSpPr/>
          <p:nvPr/>
        </p:nvGrpSpPr>
        <p:grpSpPr>
          <a:xfrm>
            <a:off x="272106" y="208496"/>
            <a:ext cx="728028" cy="659346"/>
            <a:chOff x="5305424" y="2127021"/>
            <a:chExt cx="1581150" cy="1431985"/>
          </a:xfrm>
        </p:grpSpPr>
        <p:sp>
          <p:nvSpPr>
            <p:cNvPr id="3" name="Rectangle: Rounded Corners 2"/>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034" y="2111039"/>
            <a:ext cx="1913787" cy="1913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055" y="2574285"/>
            <a:ext cx="1450541" cy="1450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Vector cold warm hot measurement thermometer scale temperature medical blue yellow and red color flat"/>
          <p:cNvPicPr>
            <a:picLocks noChangeAspect="1" noChangeArrowheads="1"/>
          </p:cNvPicPr>
          <p:nvPr/>
        </p:nvPicPr>
        <p:blipFill rotWithShape="1">
          <a:blip r:embed="rId1">
            <a:extLst>
              <a:ext uri="{28A0092B-C50C-407E-A947-70E740481C1C}">
                <a14:useLocalDpi xmlns:a14="http://schemas.microsoft.com/office/drawing/2010/main" val="0"/>
              </a:ext>
            </a:extLst>
          </a:blip>
          <a:srcRect l="12324" t="10091" r="65254" b="20429"/>
          <a:stretch>
            <a:fillRect/>
          </a:stretch>
        </p:blipFill>
        <p:spPr bwMode="auto">
          <a:xfrm>
            <a:off x="9255967" y="1978459"/>
            <a:ext cx="702731" cy="14505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1" name="TextBox 10"/>
              <p:cNvSpPr txBox="1"/>
              <p:nvPr/>
            </p:nvSpPr>
            <p:spPr>
              <a:xfrm>
                <a:off x="1140811" y="4223406"/>
                <a:ext cx="4034090" cy="1785104"/>
              </a:xfrm>
              <a:prstGeom prst="rect">
                <a:avLst/>
              </a:prstGeom>
              <a:noFill/>
            </p:spPr>
            <p:txBody>
              <a:bodyPr wrap="square" anchor="ctr" anchorCtr="0">
                <a:spAutoFit/>
              </a:bodyPr>
              <a:lstStyle/>
              <a:p>
                <a:pPr algn="ctr">
                  <a:defRPr/>
                </a:pP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Nhiệt</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lang="en-US" sz="2200" b="1" dirty="0" err="1">
                    <a:solidFill>
                      <a:prstClr val="black">
                        <a:lumMod val="95000"/>
                        <a:lumOff val="5000"/>
                      </a:prstClr>
                    </a:solidFill>
                    <a:latin typeface="Roboto" panose="02000000000000000000" pitchFamily="2" charset="0"/>
                  </a:rPr>
                  <a:t>độ</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cao</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r>
                  <a:rPr lang="en-US" sz="2200" b="1" dirty="0">
                    <a:solidFill>
                      <a:prstClr val="black">
                        <a:lumMod val="95000"/>
                        <a:lumOff val="5000"/>
                      </a:prstClr>
                    </a:solidFill>
                    <a:latin typeface="Roboto" panose="02000000000000000000" pitchFamily="2" charset="0"/>
                  </a:rPr>
                  <a:t> </a:t>
                </a:r>
                <a14:m>
                  <m:oMath xmlns:m="http://schemas.openxmlformats.org/officeDocument/2006/math">
                    <m:groupChr>
                      <m:groupChrPr>
                        <m:chr m:val="→"/>
                        <m:vertJc m:val="bot"/>
                        <m:ctrl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ctrlPr>
                      </m:groupChrPr>
                      <m:e>
                        <m:r>
                          <m:rPr>
                            <m:brk m:alnAt="2"/>
                          </m:r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e>
                    </m:groupChr>
                  </m:oMath>
                </a14:m>
                <a:r>
                  <a:rPr kumimoji="0" lang="en-US" sz="2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rPr>
                  <a:t>  </a:t>
                </a:r>
                <a:r>
                  <a:rPr lang="en-US" sz="2200" b="1" dirty="0">
                    <a:solidFill>
                      <a:prstClr val="black">
                        <a:lumMod val="95000"/>
                        <a:lumOff val="5000"/>
                      </a:prstClr>
                    </a:solidFill>
                    <a:latin typeface="Roboto" panose="02000000000000000000" pitchFamily="2" charset="0"/>
                  </a:rPr>
                  <a:t>Các phân tử tạo nên vật chuyển </a:t>
                </a:r>
                <a:r>
                  <a:rPr lang="en-US" sz="2200" b="1" dirty="0" err="1">
                    <a:solidFill>
                      <a:prstClr val="black">
                        <a:lumMod val="95000"/>
                        <a:lumOff val="5000"/>
                      </a:prstClr>
                    </a:solidFill>
                    <a:latin typeface="Roboto" panose="02000000000000000000" pitchFamily="2" charset="0"/>
                  </a:rPr>
                  <a:t>động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nhanh</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endParaRPr lang="en-US" sz="2200" b="1" dirty="0">
                  <a:solidFill>
                    <a:prstClr val="black">
                      <a:lumMod val="95000"/>
                      <a:lumOff val="5000"/>
                    </a:prstClr>
                  </a:solidFill>
                  <a:latin typeface="Roboto" panose="02000000000000000000" pitchFamily="2" charset="0"/>
                </a:endParaRPr>
              </a:p>
              <a:p>
                <a:pPr algn="ctr">
                  <a:defRPr/>
                </a:pPr>
                <a14:m>
                  <m:oMath xmlns:m="http://schemas.openxmlformats.org/officeDocument/2006/math">
                    <m:groupChr>
                      <m:groupChrPr>
                        <m:chr m:val="→"/>
                        <m:vertJc m:val="bot"/>
                        <m:ctrlPr>
                          <a:rPr lang="en-US" sz="2200" b="1" i="1">
                            <a:solidFill>
                              <a:prstClr val="black">
                                <a:lumMod val="95000"/>
                                <a:lumOff val="5000"/>
                              </a:prstClr>
                            </a:solidFill>
                            <a:latin typeface="Cambria Math" panose="02040503050406030204" pitchFamily="18" charset="0"/>
                          </a:rPr>
                        </m:ctrlPr>
                      </m:groupChrPr>
                      <m:e>
                        <m:r>
                          <m:rPr>
                            <m:brk m:alnAt="2"/>
                          </m:rPr>
                          <a:rPr lang="en-US" sz="2200" b="1" i="1">
                            <a:solidFill>
                              <a:prstClr val="black">
                                <a:lumMod val="95000"/>
                                <a:lumOff val="5000"/>
                              </a:prstClr>
                            </a:solidFill>
                            <a:latin typeface="Cambria Math" panose="02040503050406030204" pitchFamily="18" charset="0"/>
                          </a:rPr>
                          <m:t> </m:t>
                        </m:r>
                        <m:r>
                          <a:rPr lang="en-US" sz="2200" b="1" i="1">
                            <a:solidFill>
                              <a:prstClr val="black">
                                <a:lumMod val="95000"/>
                                <a:lumOff val="5000"/>
                              </a:prstClr>
                            </a:solidFill>
                            <a:latin typeface="Cambria Math" panose="02040503050406030204" pitchFamily="18" charset="0"/>
                          </a:rPr>
                          <m:t>          </m:t>
                        </m:r>
                      </m:e>
                    </m:groupChr>
                  </m:oMath>
                </a14:m>
                <a:r>
                  <a:rPr lang="en-US" sz="2200" b="1" dirty="0">
                    <a:solidFill>
                      <a:prstClr val="black">
                        <a:lumMod val="95000"/>
                        <a:lumOff val="5000"/>
                      </a:prstClr>
                    </a:solidFill>
                    <a:latin typeface="Arial" panose="020B0604020202020204" pitchFamily="34" charset="0"/>
                  </a:rPr>
                  <a:t>  </a:t>
                </a:r>
                <a:r>
                  <a:rPr lang="en-US" sz="2200" b="1" dirty="0" err="1">
                    <a:solidFill>
                      <a:prstClr val="black">
                        <a:lumMod val="95000"/>
                        <a:lumOff val="5000"/>
                      </a:prstClr>
                    </a:solidFill>
                    <a:latin typeface="Roboto" panose="02000000000000000000" pitchFamily="2" charset="0"/>
                  </a:rPr>
                  <a:t>Tổng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động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năng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cao</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r>
                  <a:rPr lang="en-US" sz="2200" b="1" dirty="0">
                    <a:solidFill>
                      <a:prstClr val="black">
                        <a:lumMod val="95000"/>
                        <a:lumOff val="5000"/>
                      </a:prstClr>
                    </a:solidFill>
                    <a:latin typeface="Roboto" panose="02000000000000000000" pitchFamily="2" charset="0"/>
                  </a:rPr>
                  <a:t> </a:t>
                </a:r>
                <a14:m>
                  <m:oMath xmlns:m="http://schemas.openxmlformats.org/officeDocument/2006/math">
                    <m:groupChr>
                      <m:groupChrPr>
                        <m:chr m:val="→"/>
                        <m:vertJc m:val="bot"/>
                        <m:ctrlPr>
                          <a:rPr lang="en-US" sz="2200" b="1" i="1">
                            <a:solidFill>
                              <a:prstClr val="black">
                                <a:lumMod val="95000"/>
                                <a:lumOff val="5000"/>
                              </a:prstClr>
                            </a:solidFill>
                            <a:latin typeface="Cambria Math" panose="02040503050406030204" pitchFamily="18" charset="0"/>
                          </a:rPr>
                        </m:ctrlPr>
                      </m:groupChrPr>
                      <m:e>
                        <m:r>
                          <m:rPr>
                            <m:brk m:alnAt="2"/>
                          </m:rPr>
                          <a:rPr lang="en-US" sz="2200" b="1" i="1">
                            <a:solidFill>
                              <a:prstClr val="black">
                                <a:lumMod val="95000"/>
                                <a:lumOff val="5000"/>
                              </a:prstClr>
                            </a:solidFill>
                            <a:latin typeface="Cambria Math" panose="02040503050406030204" pitchFamily="18" charset="0"/>
                          </a:rPr>
                          <m:t> </m:t>
                        </m:r>
                        <m:r>
                          <a:rPr lang="en-US" sz="2200" b="1" i="1">
                            <a:solidFill>
                              <a:prstClr val="black">
                                <a:lumMod val="95000"/>
                                <a:lumOff val="5000"/>
                              </a:prstClr>
                            </a:solidFill>
                            <a:latin typeface="Cambria Math" panose="02040503050406030204" pitchFamily="18" charset="0"/>
                          </a:rPr>
                          <m:t>          </m:t>
                        </m:r>
                      </m:e>
                    </m:groupChr>
                  </m:oMath>
                </a14:m>
                <a:r>
                  <a:rPr lang="en-US" sz="2200" b="1" dirty="0">
                    <a:solidFill>
                      <a:prstClr val="black">
                        <a:lumMod val="95000"/>
                        <a:lumOff val="5000"/>
                      </a:prstClr>
                    </a:solidFill>
                    <a:latin typeface="Arial" panose="020B0604020202020204" pitchFamily="34" charset="0"/>
                  </a:rPr>
                  <a:t>  </a:t>
                </a:r>
                <a:r>
                  <a:rPr lang="en-US" sz="2200" b="1" dirty="0" err="1">
                    <a:solidFill>
                      <a:prstClr val="black">
                        <a:lumMod val="95000"/>
                        <a:lumOff val="5000"/>
                      </a:prstClr>
                    </a:solidFill>
                    <a:latin typeface="Roboto" panose="02000000000000000000" pitchFamily="2" charset="0"/>
                  </a:rPr>
                  <a:t>Nội</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năng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cao</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r>
                  <a:rPr lang="en-US" sz="2200" b="1" dirty="0">
                    <a:solidFill>
                      <a:prstClr val="black">
                        <a:lumMod val="95000"/>
                        <a:lumOff val="5000"/>
                      </a:prstClr>
                    </a:solidFill>
                    <a:latin typeface="Roboto" panose="02000000000000000000" pitchFamily="2" charset="0"/>
                  </a:rPr>
                  <a:t> </a:t>
                </a:r>
                <a:endParaRPr lang="en-US" sz="2200" b="1" dirty="0">
                  <a:solidFill>
                    <a:prstClr val="black">
                      <a:lumMod val="95000"/>
                      <a:lumOff val="5000"/>
                    </a:prstClr>
                  </a:solidFill>
                  <a:latin typeface="Roboto" panose="02000000000000000000" pitchFamily="2"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1140811" y="4223406"/>
                <a:ext cx="4034090" cy="1785104"/>
              </a:xfrm>
              <a:prstGeom prst="rect">
                <a:avLst/>
              </a:prstGeom>
              <a:blipFill rotWithShape="1">
                <a:blip r:embed="rId7"/>
                <a:stretch>
                  <a:fillRect l="-9" t="-4448" r="7" b="-45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6392122" y="4223406"/>
                <a:ext cx="4188792" cy="1785104"/>
              </a:xfrm>
              <a:prstGeom prst="rect">
                <a:avLst/>
              </a:prstGeom>
              <a:noFill/>
            </p:spPr>
            <p:txBody>
              <a:bodyPr wrap="square" anchor="ctr" anchorCtr="0">
                <a:spAutoFit/>
              </a:bodyPr>
              <a:lstStyle/>
              <a:p>
                <a:pPr algn="ctr">
                  <a:defRPr/>
                </a:pPr>
                <a:r>
                  <a:rPr kumimoji="0" lang="en-US" sz="2200" b="1" i="0" u="none" strike="noStrike" kern="1200" cap="none" spc="0" normalizeH="0" baseline="0" noProof="0" dirty="0" err="1">
                    <a:ln>
                      <a:noFill/>
                    </a:ln>
                    <a:solidFill>
                      <a:prstClr val="black">
                        <a:lumMod val="95000"/>
                        <a:lumOff val="5000"/>
                      </a:prstClr>
                    </a:solidFill>
                    <a:effectLst/>
                    <a:uLnTx/>
                    <a:uFillTx/>
                    <a:latin typeface="Roboto" panose="02000000000000000000" pitchFamily="2" charset="0"/>
                    <a:ea typeface="+mn-ea"/>
                    <a:cs typeface="+mn-cs"/>
                  </a:rPr>
                  <a:t>Nhiệt</a:t>
                </a:r>
                <a:r>
                  <a:rPr kumimoji="0" lang="en-US" sz="2200" b="1" i="0" u="none" strike="noStrike" kern="1200" cap="none" spc="0" normalizeH="0" noProof="0" dirty="0">
                    <a:ln>
                      <a:noFill/>
                    </a:ln>
                    <a:solidFill>
                      <a:prstClr val="black">
                        <a:lumMod val="95000"/>
                        <a:lumOff val="5000"/>
                      </a:prstClr>
                    </a:solidFill>
                    <a:effectLst/>
                    <a:uLnTx/>
                    <a:uFillTx/>
                    <a:latin typeface="Roboto" panose="02000000000000000000" pitchFamily="2" charset="0"/>
                    <a:ea typeface="+mn-ea"/>
                    <a:cs typeface="+mn-cs"/>
                  </a:rPr>
                  <a:t> </a:t>
                </a:r>
                <a:r>
                  <a:rPr lang="en-US" sz="2200" b="1" dirty="0" err="1">
                    <a:solidFill>
                      <a:prstClr val="black">
                        <a:lumMod val="95000"/>
                        <a:lumOff val="5000"/>
                      </a:prstClr>
                    </a:solidFill>
                    <a:latin typeface="Roboto" panose="02000000000000000000" pitchFamily="2" charset="0"/>
                  </a:rPr>
                  <a:t>độ</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thấp</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r>
                  <a:rPr lang="en-US" sz="2200" b="1" dirty="0">
                    <a:solidFill>
                      <a:prstClr val="black">
                        <a:lumMod val="95000"/>
                        <a:lumOff val="5000"/>
                      </a:prstClr>
                    </a:solidFill>
                    <a:latin typeface="Roboto" panose="02000000000000000000" pitchFamily="2" charset="0"/>
                  </a:rPr>
                  <a:t> </a:t>
                </a:r>
                <a14:m>
                  <m:oMath xmlns:m="http://schemas.openxmlformats.org/officeDocument/2006/math">
                    <m:groupChr>
                      <m:groupChrPr>
                        <m:chr m:val="→"/>
                        <m:vertJc m:val="bot"/>
                        <m:ctrl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ctrlPr>
                      </m:groupChrPr>
                      <m:e>
                        <m:r>
                          <m:rPr>
                            <m:brk m:alnAt="2"/>
                          </m:rP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r>
                          <a:rPr kumimoji="0" lang="en-US" sz="2200" b="1" i="1" u="none" strike="noStrike" kern="1200" cap="none" spc="0" normalizeH="0" noProof="0" smtClean="0">
                            <a:ln>
                              <a:noFill/>
                            </a:ln>
                            <a:solidFill>
                              <a:prstClr val="black">
                                <a:lumMod val="95000"/>
                                <a:lumOff val="5000"/>
                              </a:prstClr>
                            </a:solidFill>
                            <a:effectLst/>
                            <a:uLnTx/>
                            <a:uFillTx/>
                            <a:latin typeface="Cambria Math" panose="02040503050406030204" pitchFamily="18" charset="0"/>
                            <a:ea typeface="+mn-ea"/>
                            <a:cs typeface="+mn-cs"/>
                          </a:rPr>
                          <m:t>          </m:t>
                        </m:r>
                      </m:e>
                    </m:groupChr>
                  </m:oMath>
                </a14:m>
                <a:r>
                  <a:rPr kumimoji="0" lang="en-US" sz="22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mn-cs"/>
                  </a:rPr>
                  <a:t>  </a:t>
                </a:r>
                <a:r>
                  <a:rPr lang="en-US" sz="2200" b="1" dirty="0">
                    <a:solidFill>
                      <a:prstClr val="black">
                        <a:lumMod val="95000"/>
                        <a:lumOff val="5000"/>
                      </a:prstClr>
                    </a:solidFill>
                    <a:latin typeface="Roboto" panose="02000000000000000000" pitchFamily="2" charset="0"/>
                  </a:rPr>
                  <a:t>Các phân tử tạo nên vật chuyển </a:t>
                </a:r>
                <a:r>
                  <a:rPr lang="en-US" sz="2200" b="1" dirty="0" err="1">
                    <a:solidFill>
                      <a:prstClr val="black">
                        <a:lumMod val="95000"/>
                        <a:lumOff val="5000"/>
                      </a:prstClr>
                    </a:solidFill>
                    <a:latin typeface="Roboto" panose="02000000000000000000" pitchFamily="2" charset="0"/>
                  </a:rPr>
                  <a:t>động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chậm</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endParaRPr lang="en-US" sz="2200" b="1" dirty="0">
                  <a:solidFill>
                    <a:prstClr val="black">
                      <a:lumMod val="95000"/>
                      <a:lumOff val="5000"/>
                    </a:prstClr>
                  </a:solidFill>
                  <a:latin typeface="Roboto" panose="02000000000000000000" pitchFamily="2" charset="0"/>
                </a:endParaRPr>
              </a:p>
              <a:p>
                <a:pPr algn="ctr">
                  <a:defRPr/>
                </a:pPr>
                <a14:m>
                  <m:oMath xmlns:m="http://schemas.openxmlformats.org/officeDocument/2006/math">
                    <m:groupChr>
                      <m:groupChrPr>
                        <m:chr m:val="→"/>
                        <m:vertJc m:val="bot"/>
                        <m:ctrlPr>
                          <a:rPr lang="en-US" sz="2200" b="1" i="1">
                            <a:solidFill>
                              <a:prstClr val="black">
                                <a:lumMod val="95000"/>
                                <a:lumOff val="5000"/>
                              </a:prstClr>
                            </a:solidFill>
                            <a:latin typeface="Cambria Math" panose="02040503050406030204" pitchFamily="18" charset="0"/>
                          </a:rPr>
                        </m:ctrlPr>
                      </m:groupChrPr>
                      <m:e>
                        <m:r>
                          <m:rPr>
                            <m:brk m:alnAt="2"/>
                          </m:rPr>
                          <a:rPr lang="en-US" sz="2200" b="1" i="1">
                            <a:solidFill>
                              <a:prstClr val="black">
                                <a:lumMod val="95000"/>
                                <a:lumOff val="5000"/>
                              </a:prstClr>
                            </a:solidFill>
                            <a:latin typeface="Cambria Math" panose="02040503050406030204" pitchFamily="18" charset="0"/>
                          </a:rPr>
                          <m:t> </m:t>
                        </m:r>
                        <m:r>
                          <a:rPr lang="en-US" sz="2200" b="1" i="1">
                            <a:solidFill>
                              <a:prstClr val="black">
                                <a:lumMod val="95000"/>
                                <a:lumOff val="5000"/>
                              </a:prstClr>
                            </a:solidFill>
                            <a:latin typeface="Cambria Math" panose="02040503050406030204" pitchFamily="18" charset="0"/>
                          </a:rPr>
                          <m:t>          </m:t>
                        </m:r>
                      </m:e>
                    </m:groupChr>
                  </m:oMath>
                </a14:m>
                <a:r>
                  <a:rPr lang="en-US" sz="2200" b="1" dirty="0">
                    <a:solidFill>
                      <a:prstClr val="black">
                        <a:lumMod val="95000"/>
                        <a:lumOff val="5000"/>
                      </a:prstClr>
                    </a:solidFill>
                    <a:latin typeface="Arial" panose="020B0604020202020204" pitchFamily="34" charset="0"/>
                  </a:rPr>
                  <a:t>  </a:t>
                </a:r>
                <a:r>
                  <a:rPr lang="en-US" sz="2200" b="1" dirty="0" err="1">
                    <a:solidFill>
                      <a:prstClr val="black">
                        <a:lumMod val="95000"/>
                        <a:lumOff val="5000"/>
                      </a:prstClr>
                    </a:solidFill>
                    <a:latin typeface="Roboto" panose="02000000000000000000" pitchFamily="2" charset="0"/>
                  </a:rPr>
                  <a:t>Tổng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động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năng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thấp</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r>
                  <a:rPr lang="en-US" sz="2200" b="1" dirty="0">
                    <a:solidFill>
                      <a:prstClr val="black">
                        <a:lumMod val="95000"/>
                        <a:lumOff val="5000"/>
                      </a:prstClr>
                    </a:solidFill>
                    <a:latin typeface="Roboto" panose="02000000000000000000" pitchFamily="2" charset="0"/>
                  </a:rPr>
                  <a:t> </a:t>
                </a:r>
                <a14:m>
                  <m:oMath xmlns:m="http://schemas.openxmlformats.org/officeDocument/2006/math">
                    <m:groupChr>
                      <m:groupChrPr>
                        <m:chr m:val="→"/>
                        <m:vertJc m:val="bot"/>
                        <m:ctrlPr>
                          <a:rPr lang="en-US" sz="2200" b="1" i="1">
                            <a:solidFill>
                              <a:prstClr val="black">
                                <a:lumMod val="95000"/>
                                <a:lumOff val="5000"/>
                              </a:prstClr>
                            </a:solidFill>
                            <a:latin typeface="Cambria Math" panose="02040503050406030204" pitchFamily="18" charset="0"/>
                          </a:rPr>
                        </m:ctrlPr>
                      </m:groupChrPr>
                      <m:e>
                        <m:r>
                          <m:rPr>
                            <m:brk m:alnAt="2"/>
                          </m:rPr>
                          <a:rPr lang="en-US" sz="2200" b="1" i="1">
                            <a:solidFill>
                              <a:prstClr val="black">
                                <a:lumMod val="95000"/>
                                <a:lumOff val="5000"/>
                              </a:prstClr>
                            </a:solidFill>
                            <a:latin typeface="Cambria Math" panose="02040503050406030204" pitchFamily="18" charset="0"/>
                          </a:rPr>
                          <m:t> </m:t>
                        </m:r>
                        <m:r>
                          <a:rPr lang="en-US" sz="2200" b="1" i="1">
                            <a:solidFill>
                              <a:prstClr val="black">
                                <a:lumMod val="95000"/>
                                <a:lumOff val="5000"/>
                              </a:prstClr>
                            </a:solidFill>
                            <a:latin typeface="Cambria Math" panose="02040503050406030204" pitchFamily="18" charset="0"/>
                          </a:rPr>
                          <m:t>          </m:t>
                        </m:r>
                      </m:e>
                    </m:groupChr>
                  </m:oMath>
                </a14:m>
                <a:r>
                  <a:rPr lang="en-US" sz="2200" b="1" dirty="0">
                    <a:solidFill>
                      <a:prstClr val="black">
                        <a:lumMod val="95000"/>
                        <a:lumOff val="5000"/>
                      </a:prstClr>
                    </a:solidFill>
                    <a:latin typeface="Arial" panose="020B0604020202020204" pitchFamily="34" charset="0"/>
                  </a:rPr>
                  <a:t>  </a:t>
                </a:r>
                <a:r>
                  <a:rPr lang="en-US" sz="2200" b="1" dirty="0" err="1">
                    <a:solidFill>
                      <a:prstClr val="black">
                        <a:lumMod val="95000"/>
                        <a:lumOff val="5000"/>
                      </a:prstClr>
                    </a:solidFill>
                    <a:latin typeface="Roboto" panose="02000000000000000000" pitchFamily="2" charset="0"/>
                  </a:rPr>
                  <a:t>Nội</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năng</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thấp</a:t>
                </a:r>
                <a:r>
                  <a:rPr lang="en-US" sz="2200" b="1" dirty="0">
                    <a:solidFill>
                      <a:prstClr val="black">
                        <a:lumMod val="95000"/>
                        <a:lumOff val="5000"/>
                      </a:prstClr>
                    </a:solidFill>
                    <a:latin typeface="Roboto" panose="02000000000000000000" pitchFamily="2" charset="0"/>
                  </a:rPr>
                  <a:t> </a:t>
                </a:r>
                <a:r>
                  <a:rPr lang="en-US" sz="2200" b="1" dirty="0" err="1">
                    <a:solidFill>
                      <a:prstClr val="black">
                        <a:lumMod val="95000"/>
                        <a:lumOff val="5000"/>
                      </a:prstClr>
                    </a:solidFill>
                    <a:latin typeface="Roboto" panose="02000000000000000000" pitchFamily="2" charset="0"/>
                  </a:rPr>
                  <a:t>hơn</a:t>
                </a:r>
                <a:r>
                  <a:rPr lang="en-US" sz="2200" b="1" dirty="0">
                    <a:solidFill>
                      <a:prstClr val="black">
                        <a:lumMod val="95000"/>
                        <a:lumOff val="5000"/>
                      </a:prstClr>
                    </a:solidFill>
                    <a:latin typeface="Roboto" panose="02000000000000000000" pitchFamily="2" charset="0"/>
                  </a:rPr>
                  <a:t> </a:t>
                </a:r>
                <a:endParaRPr lang="en-US" sz="2200" b="1" dirty="0">
                  <a:solidFill>
                    <a:prstClr val="black">
                      <a:lumMod val="95000"/>
                      <a:lumOff val="5000"/>
                    </a:prstClr>
                  </a:solidFill>
                  <a:latin typeface="Roboto" panose="02000000000000000000" pitchFamily="2"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6392122" y="4223406"/>
                <a:ext cx="4188792" cy="1785104"/>
              </a:xfrm>
              <a:prstGeom prst="rect">
                <a:avLst/>
              </a:prstGeom>
              <a:blipFill rotWithShape="1">
                <a:blip r:embed="rId8"/>
                <a:stretch>
                  <a:fillRect l="-5" t="-4448" r="13" b="-4510"/>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left)">
                                      <p:cBhvr>
                                        <p:cTn id="10" dur="500"/>
                                        <p:tgtEl>
                                          <p:spTgt spid="409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66775" y="556087"/>
            <a:ext cx="30023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Nội</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Của</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Vật</a:t>
            </a:r>
            <a:endPar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grpSp>
        <p:nvGrpSpPr>
          <p:cNvPr id="2" name="Group 1"/>
          <p:cNvGrpSpPr/>
          <p:nvPr/>
        </p:nvGrpSpPr>
        <p:grpSpPr>
          <a:xfrm>
            <a:off x="324159" y="445162"/>
            <a:ext cx="728028" cy="659346"/>
            <a:chOff x="5305424" y="2127021"/>
            <a:chExt cx="1581150" cy="1431985"/>
          </a:xfrm>
        </p:grpSpPr>
        <p:sp>
          <p:nvSpPr>
            <p:cNvPr id="3" name="Rectangle: Rounded Corners 2"/>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2"/>
          <a:stretch>
            <a:fillRect/>
          </a:stretch>
        </p:blipFill>
        <p:spPr>
          <a:xfrm>
            <a:off x="1981822" y="2553956"/>
            <a:ext cx="1662869" cy="3274357"/>
          </a:xfrm>
          <a:prstGeom prst="rect">
            <a:avLst/>
          </a:prstGeom>
        </p:spPr>
      </p:pic>
      <p:sp>
        <p:nvSpPr>
          <p:cNvPr id="16" name="Rectangle 15"/>
          <p:cNvSpPr/>
          <p:nvPr/>
        </p:nvSpPr>
        <p:spPr>
          <a:xfrm rot="7426761">
            <a:off x="3320507" y="1439375"/>
            <a:ext cx="1497204" cy="351692"/>
          </a:xfrm>
          <a:prstGeom prst="rect">
            <a:avLst/>
          </a:prstGeom>
          <a:solidFill>
            <a:srgbClr val="F89074"/>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27656" y="2666866"/>
            <a:ext cx="6094324" cy="2862322"/>
          </a:xfrm>
          <a:prstGeom prst="rect">
            <a:avLst/>
          </a:prstGeom>
          <a:noFill/>
        </p:spPr>
        <p:txBody>
          <a:bodyPr wrap="square">
            <a:spAutoFit/>
          </a:bodyPr>
          <a:lstStyle/>
          <a:p>
            <a:r>
              <a:rPr lang="en-US" sz="3600" b="1" i="0" dirty="0">
                <a:solidFill>
                  <a:srgbClr val="26264F"/>
                </a:solidFill>
                <a:effectLst/>
                <a:latin typeface="Roboto" panose="02000000000000000000" pitchFamily="2" charset="0"/>
              </a:rPr>
              <a:t>T</a:t>
            </a:r>
            <a:r>
              <a:rPr lang="vi-VN" sz="3600" b="1" i="0" dirty="0">
                <a:solidFill>
                  <a:srgbClr val="26264F"/>
                </a:solidFill>
                <a:effectLst/>
                <a:latin typeface="Roboto" panose="02000000000000000000" pitchFamily="2" charset="0"/>
              </a:rPr>
              <a:t>hả một miếng sắt nóng vào một cốc nước lạnh. Nội năng của miếng sắt và của nước trong cốc thay đổi thế nào? Giải thích</a:t>
            </a:r>
            <a:endParaRPr lang="en-US" sz="3600" b="1" dirty="0">
              <a:solidFill>
                <a:srgbClr val="26264F"/>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95833E-6 -0.00047 L -3.95833E-6 -0.00023 C -0.00781 -0.00093 -0.01914 -0.00278 -0.02669 -0.00047 C -0.02851 0.00023 -0.02981 0.00301 -0.03151 0.00463 C -0.03372 0.00671 -0.03606 0.00879 -0.03854 0.01064 C -0.04075 0.01203 -0.04336 0.01227 -0.04544 0.01435 C -0.05755 0.02477 -0.07174 0.04051 -0.07942 0.06064 C -0.08281 0.06921 -0.08711 0.07662 -0.08932 0.08634 C -0.09296 0.10393 -0.09127 0.0949 -0.09414 0.11296 C -0.0944 0.12222 -0.09466 0.13171 -0.09492 0.14097 C -0.09544 0.19699 -0.09544 0.19745 -0.09544 0.23009 L -0.09544 0.23032 " pathEditMode="relative" rAng="0" ptsTypes="AAAAAAAAAAAA">
                                      <p:cBhvr>
                                        <p:cTn id="6" dur="2000" fill="hold"/>
                                        <p:tgtEl>
                                          <p:spTgt spid="16"/>
                                        </p:tgtEl>
                                        <p:attrNameLst>
                                          <p:attrName>ppt_x</p:attrName>
                                          <p:attrName>ppt_y</p:attrName>
                                        </p:attrNameLst>
                                      </p:cBhvr>
                                      <p:rCtr x="-4779" y="1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405128" y="1735708"/>
            <a:ext cx="7021739" cy="4172713"/>
          </a:xfrm>
          <a:prstGeom prst="roundRect">
            <a:avLst/>
          </a:prstGeom>
          <a:solidFill>
            <a:srgbClr val="FFF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97888" y="856704"/>
            <a:ext cx="30023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Nội</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Của</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Vật</a:t>
            </a:r>
            <a:endPar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grpSp>
        <p:nvGrpSpPr>
          <p:cNvPr id="2" name="Group 1"/>
          <p:cNvGrpSpPr/>
          <p:nvPr/>
        </p:nvGrpSpPr>
        <p:grpSpPr>
          <a:xfrm>
            <a:off x="555272" y="745779"/>
            <a:ext cx="728028" cy="659346"/>
            <a:chOff x="5305424" y="2127021"/>
            <a:chExt cx="1581150" cy="1431985"/>
          </a:xfrm>
        </p:grpSpPr>
        <p:sp>
          <p:nvSpPr>
            <p:cNvPr id="3" name="Rectangle: Rounded Corners 2"/>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2"/>
          <a:stretch>
            <a:fillRect/>
          </a:stretch>
        </p:blipFill>
        <p:spPr>
          <a:xfrm>
            <a:off x="9357313" y="2403231"/>
            <a:ext cx="1662869" cy="3274357"/>
          </a:xfrm>
          <a:prstGeom prst="rect">
            <a:avLst/>
          </a:prstGeom>
        </p:spPr>
      </p:pic>
      <p:sp>
        <p:nvSpPr>
          <p:cNvPr id="16" name="Rectangle 15"/>
          <p:cNvSpPr/>
          <p:nvPr/>
        </p:nvSpPr>
        <p:spPr>
          <a:xfrm rot="6147853">
            <a:off x="9773416" y="2564790"/>
            <a:ext cx="1497204" cy="351692"/>
          </a:xfrm>
          <a:prstGeom prst="rect">
            <a:avLst/>
          </a:prstGeom>
          <a:solidFill>
            <a:srgbClr val="F89074"/>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22001" y="1948904"/>
            <a:ext cx="6187991" cy="3590727"/>
          </a:xfrm>
          <a:prstGeom prst="rect">
            <a:avLst/>
          </a:prstGeom>
          <a:noFill/>
        </p:spPr>
        <p:txBody>
          <a:bodyPr wrap="square" anchor="ctr" anchorCtr="0">
            <a:spAutoFit/>
          </a:bodyPr>
          <a:lstStyle>
            <a:defPPr>
              <a:defRPr lang="en-US"/>
            </a:defPPr>
            <a:lvl1pPr algn="ctr">
              <a:defRPr kumimoji="0" sz="2200" b="1" i="0" u="none" strike="noStrike" cap="none" spc="0" normalizeH="0" baseline="0">
                <a:ln>
                  <a:noFill/>
                </a:ln>
                <a:solidFill>
                  <a:prstClr val="black">
                    <a:lumMod val="95000"/>
                    <a:lumOff val="5000"/>
                  </a:prstClr>
                </a:solidFill>
                <a:effectLst/>
                <a:uLnTx/>
                <a:uFillTx/>
                <a:latin typeface="Roboto" panose="02000000000000000000" pitchFamily="2" charset="0"/>
              </a:defRPr>
            </a:lvl1pPr>
          </a:lstStyle>
          <a:p>
            <a:pPr algn="l">
              <a:lnSpc>
                <a:spcPct val="150000"/>
              </a:lnSpc>
            </a:pPr>
            <a:r>
              <a:rPr lang="vi-VN" dirty="0">
                <a:solidFill>
                  <a:srgbClr val="26264F"/>
                </a:solidFill>
              </a:rPr>
              <a:t>Nội năng của miếng sắt giảm đi còn nội năng của nước trong cốc tăng lên. Vì khi thả miếng sắt nóng vào cốc nước lạnh sẽ có sự truyền nhiệt từ miếng sắt sang cốc nước làm cốc nước tăng nhiệt độ khiến các phân tử nước chuyển động nhanh lên còn miếng sắt bị giảm nhiệt độ làm các phân tử sắt chuyển động chậm lại.</a:t>
            </a:r>
            <a:endParaRPr lang="en-US" dirty="0">
              <a:solidFill>
                <a:srgbClr val="26264F"/>
              </a:solidFill>
            </a:endParaRPr>
          </a:p>
        </p:txBody>
      </p:sp>
      <p:pic>
        <p:nvPicPr>
          <p:cNvPr id="9" name="Graphic 8" descr="Line arrow Counter clockwise curve"/>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74655" flipH="1" flipV="1">
            <a:off x="9647425" y="2959913"/>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525" y="0"/>
            <a:ext cx="6858000" cy="6858000"/>
          </a:xfrm>
          <a:prstGeom prst="rect">
            <a:avLst/>
          </a:prstGeom>
        </p:spPr>
      </p:pic>
      <p:sp>
        <p:nvSpPr>
          <p:cNvPr id="5" name="TextBox 4"/>
          <p:cNvSpPr txBox="1"/>
          <p:nvPr/>
        </p:nvSpPr>
        <p:spPr>
          <a:xfrm>
            <a:off x="7056457" y="2023771"/>
            <a:ext cx="4770453" cy="3416320"/>
          </a:xfrm>
          <a:prstGeom prst="rect">
            <a:avLst/>
          </a:prstGeom>
          <a:noFill/>
        </p:spPr>
        <p:txBody>
          <a:bodyPr wrap="square">
            <a:spAutoFit/>
          </a:bodyPr>
          <a:lstStyle/>
          <a:p>
            <a:r>
              <a:rPr lang="vi-VN" sz="5400" b="1" i="0" dirty="0">
                <a:solidFill>
                  <a:srgbClr val="26264F"/>
                </a:solidFill>
                <a:effectLst/>
                <a:latin typeface="Roboto" panose="02000000000000000000" pitchFamily="2" charset="0"/>
              </a:rPr>
              <a:t>Khi vật lạnh đi, nội năng của vật thay đổi như thế nào?</a:t>
            </a:r>
            <a:endParaRPr lang="en-US" sz="5400" b="1" dirty="0">
              <a:solidFill>
                <a:srgbClr val="26264F"/>
              </a:solidFill>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6807" y="1437393"/>
            <a:ext cx="6216895" cy="4247317"/>
          </a:xfrm>
          <a:prstGeom prst="rect">
            <a:avLst/>
          </a:prstGeom>
          <a:noFill/>
        </p:spPr>
        <p:txBody>
          <a:bodyPr wrap="square">
            <a:spAutoFit/>
          </a:bodyPr>
          <a:lstStyle/>
          <a:p>
            <a:r>
              <a:rPr lang="vi-VN" sz="5400" b="1" i="0" dirty="0">
                <a:solidFill>
                  <a:srgbClr val="26264F"/>
                </a:solidFill>
                <a:effectLst/>
                <a:latin typeface="Roboto" panose="02000000000000000000" pitchFamily="2" charset="0"/>
              </a:rPr>
              <a:t>Khi vật lạnh </a:t>
            </a:r>
            <a:r>
              <a:rPr lang="en-US" sz="5400" b="1" dirty="0" err="1">
                <a:solidFill>
                  <a:srgbClr val="26264F"/>
                </a:solidFill>
                <a:latin typeface="Roboto" panose="02000000000000000000" pitchFamily="2" charset="0"/>
              </a:rPr>
              <a:t>đi</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các</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phân</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tử</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tạo</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nên</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vật</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chuyển</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động</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chậm</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dần</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nên</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nội</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năng</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của</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vật</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giảm</a:t>
            </a:r>
            <a:r>
              <a:rPr lang="en-US" sz="5400" b="1" dirty="0">
                <a:solidFill>
                  <a:srgbClr val="26264F"/>
                </a:solidFill>
                <a:latin typeface="Roboto" panose="02000000000000000000" pitchFamily="2" charset="0"/>
              </a:rPr>
              <a:t> </a:t>
            </a:r>
            <a:r>
              <a:rPr lang="en-US" sz="5400" b="1" dirty="0" err="1">
                <a:solidFill>
                  <a:srgbClr val="26264F"/>
                </a:solidFill>
                <a:latin typeface="Roboto" panose="02000000000000000000" pitchFamily="2" charset="0"/>
              </a:rPr>
              <a:t>đi</a:t>
            </a:r>
            <a:endParaRPr lang="en-US" sz="5400" b="1" dirty="0">
              <a:solidFill>
                <a:srgbClr val="26264F"/>
              </a:solidFill>
            </a:endParaRPr>
          </a:p>
        </p:txBody>
      </p:sp>
      <p:pic>
        <p:nvPicPr>
          <p:cNvPr id="6" name="Picture 2" descr="Free vector two thermometers for winter and summer"/>
          <p:cNvPicPr>
            <a:picLocks noChangeAspect="1" noChangeArrowheads="1"/>
          </p:cNvPicPr>
          <p:nvPr/>
        </p:nvPicPr>
        <p:blipFill rotWithShape="1">
          <a:blip r:embed="rId1">
            <a:extLst>
              <a:ext uri="{28A0092B-C50C-407E-A947-70E740481C1C}">
                <a14:useLocalDpi xmlns:a14="http://schemas.microsoft.com/office/drawing/2010/main" val="0"/>
              </a:ext>
            </a:extLst>
          </a:blip>
          <a:srcRect r="50136"/>
          <a:stretch>
            <a:fillRect/>
          </a:stretch>
        </p:blipFill>
        <p:spPr bwMode="auto">
          <a:xfrm>
            <a:off x="7144378" y="1203675"/>
            <a:ext cx="4074473" cy="45815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p:cNvSpPr/>
          <p:nvPr/>
        </p:nvSpPr>
        <p:spPr>
          <a:xfrm>
            <a:off x="1940158" y="2130251"/>
            <a:ext cx="8035488" cy="3724918"/>
          </a:xfrm>
          <a:prstGeom prst="roundRect">
            <a:avLst/>
          </a:prstGeom>
          <a:solidFill>
            <a:srgbClr val="FFF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55488" y="905253"/>
            <a:ext cx="30023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Nội</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Của</a:t>
            </a:r>
            <a:r>
              <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Vật</a:t>
            </a:r>
            <a:endParaRPr kumimoji="0" lang="en-US" sz="2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grpSp>
        <p:nvGrpSpPr>
          <p:cNvPr id="2" name="Group 1"/>
          <p:cNvGrpSpPr/>
          <p:nvPr/>
        </p:nvGrpSpPr>
        <p:grpSpPr>
          <a:xfrm>
            <a:off x="4212872" y="794328"/>
            <a:ext cx="728028" cy="659346"/>
            <a:chOff x="5305424" y="2127021"/>
            <a:chExt cx="1581150" cy="1431985"/>
          </a:xfrm>
        </p:grpSpPr>
        <p:sp>
          <p:nvSpPr>
            <p:cNvPr id="3" name="Rectangle: Rounded Corners 2"/>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2588143" y="2592326"/>
            <a:ext cx="7015714" cy="2800767"/>
          </a:xfrm>
          <a:prstGeom prst="rect">
            <a:avLst/>
          </a:prstGeom>
          <a:noFill/>
        </p:spPr>
        <p:txBody>
          <a:bodyPr wrap="square" anchor="ctr" anchorCtr="0">
            <a:spAutoFit/>
          </a:bodyPr>
          <a:lstStyle>
            <a:defPPr>
              <a:defRPr lang="en-US"/>
            </a:defPPr>
            <a:lvl1pPr algn="ctr">
              <a:defRPr kumimoji="0" sz="2200" b="1" i="0" u="none" strike="noStrike" cap="none" spc="0" normalizeH="0" baseline="0">
                <a:ln>
                  <a:noFill/>
                </a:ln>
                <a:solidFill>
                  <a:prstClr val="black">
                    <a:lumMod val="95000"/>
                    <a:lumOff val="5000"/>
                  </a:prstClr>
                </a:solidFill>
                <a:effectLst/>
                <a:uLnTx/>
                <a:uFillTx/>
                <a:latin typeface="Roboto" panose="02000000000000000000" pitchFamily="2" charset="0"/>
              </a:defRPr>
            </a:lvl1pPr>
          </a:lstStyle>
          <a:p>
            <a:pPr>
              <a:lnSpc>
                <a:spcPct val="150000"/>
              </a:lnSpc>
            </a:pPr>
            <a:r>
              <a:rPr lang="vi-VN" sz="2400" dirty="0">
                <a:solidFill>
                  <a:srgbClr val="26264F"/>
                </a:solidFill>
              </a:rPr>
              <a:t>Nội năng của </a:t>
            </a:r>
            <a:r>
              <a:rPr lang="en-US" sz="2400" dirty="0" err="1">
                <a:solidFill>
                  <a:srgbClr val="26264F"/>
                </a:solidFill>
              </a:rPr>
              <a:t>vật</a:t>
            </a:r>
            <a:r>
              <a:rPr lang="en-US" sz="2400" dirty="0">
                <a:solidFill>
                  <a:srgbClr val="26264F"/>
                </a:solidFill>
              </a:rPr>
              <a:t> </a:t>
            </a:r>
            <a:r>
              <a:rPr lang="en-US" sz="2400" dirty="0" err="1">
                <a:solidFill>
                  <a:srgbClr val="26264F"/>
                </a:solidFill>
              </a:rPr>
              <a:t>còn</a:t>
            </a:r>
            <a:r>
              <a:rPr lang="en-US" sz="2400" dirty="0">
                <a:solidFill>
                  <a:srgbClr val="26264F"/>
                </a:solidFill>
              </a:rPr>
              <a:t> </a:t>
            </a:r>
            <a:r>
              <a:rPr lang="en-US" sz="2400" dirty="0" err="1">
                <a:solidFill>
                  <a:srgbClr val="26264F"/>
                </a:solidFill>
              </a:rPr>
              <a:t>phụ</a:t>
            </a:r>
            <a:r>
              <a:rPr lang="en-US" sz="2400" dirty="0">
                <a:solidFill>
                  <a:srgbClr val="26264F"/>
                </a:solidFill>
              </a:rPr>
              <a:t> </a:t>
            </a:r>
            <a:r>
              <a:rPr lang="en-US" sz="2400" dirty="0" err="1">
                <a:solidFill>
                  <a:srgbClr val="26264F"/>
                </a:solidFill>
              </a:rPr>
              <a:t>thuộc</a:t>
            </a:r>
            <a:r>
              <a:rPr lang="en-US" sz="2400" dirty="0">
                <a:solidFill>
                  <a:srgbClr val="26264F"/>
                </a:solidFill>
              </a:rPr>
              <a:t> </a:t>
            </a:r>
            <a:r>
              <a:rPr lang="en-US" sz="2400" dirty="0" err="1">
                <a:solidFill>
                  <a:srgbClr val="26264F"/>
                </a:solidFill>
              </a:rPr>
              <a:t>vào</a:t>
            </a:r>
            <a:r>
              <a:rPr lang="en-US" sz="2400" dirty="0">
                <a:solidFill>
                  <a:srgbClr val="26264F"/>
                </a:solidFill>
              </a:rPr>
              <a:t> </a:t>
            </a:r>
            <a:r>
              <a:rPr lang="en-US" sz="2400" dirty="0" err="1">
                <a:solidFill>
                  <a:srgbClr val="26264F"/>
                </a:solidFill>
              </a:rPr>
              <a:t>khối</a:t>
            </a:r>
            <a:r>
              <a:rPr lang="en-US" sz="2400" dirty="0">
                <a:solidFill>
                  <a:srgbClr val="26264F"/>
                </a:solidFill>
              </a:rPr>
              <a:t> </a:t>
            </a:r>
            <a:r>
              <a:rPr lang="en-US" sz="2400" dirty="0" err="1">
                <a:solidFill>
                  <a:srgbClr val="26264F"/>
                </a:solidFill>
              </a:rPr>
              <a:t>lượng</a:t>
            </a:r>
            <a:r>
              <a:rPr lang="en-US" sz="2400" dirty="0">
                <a:solidFill>
                  <a:srgbClr val="26264F"/>
                </a:solidFill>
              </a:rPr>
              <a:t> </a:t>
            </a:r>
            <a:r>
              <a:rPr lang="en-US" sz="2400" dirty="0" err="1">
                <a:solidFill>
                  <a:srgbClr val="26264F"/>
                </a:solidFill>
              </a:rPr>
              <a:t>của</a:t>
            </a:r>
            <a:r>
              <a:rPr lang="en-US" sz="2400" dirty="0">
                <a:solidFill>
                  <a:srgbClr val="26264F"/>
                </a:solidFill>
              </a:rPr>
              <a:t> </a:t>
            </a:r>
            <a:r>
              <a:rPr lang="en-US" sz="2400" dirty="0" err="1">
                <a:solidFill>
                  <a:srgbClr val="26264F"/>
                </a:solidFill>
              </a:rPr>
              <a:t>vật</a:t>
            </a:r>
            <a:r>
              <a:rPr lang="en-US" sz="2400" dirty="0">
                <a:solidFill>
                  <a:srgbClr val="26264F"/>
                </a:solidFill>
              </a:rPr>
              <a:t>. </a:t>
            </a:r>
            <a:r>
              <a:rPr lang="en-US" sz="2400" dirty="0" err="1">
                <a:solidFill>
                  <a:srgbClr val="26264F"/>
                </a:solidFill>
              </a:rPr>
              <a:t>Cùng</a:t>
            </a:r>
            <a:r>
              <a:rPr lang="en-US" sz="2400" dirty="0">
                <a:solidFill>
                  <a:srgbClr val="26264F"/>
                </a:solidFill>
              </a:rPr>
              <a:t> </a:t>
            </a:r>
            <a:r>
              <a:rPr lang="en-US" sz="2400" dirty="0" err="1">
                <a:solidFill>
                  <a:srgbClr val="26264F"/>
                </a:solidFill>
              </a:rPr>
              <a:t>làm</a:t>
            </a:r>
            <a:r>
              <a:rPr lang="en-US" sz="2400" dirty="0">
                <a:solidFill>
                  <a:srgbClr val="26264F"/>
                </a:solidFill>
              </a:rPr>
              <a:t> </a:t>
            </a:r>
            <a:r>
              <a:rPr lang="en-US" sz="2400" dirty="0" err="1">
                <a:solidFill>
                  <a:srgbClr val="26264F"/>
                </a:solidFill>
              </a:rPr>
              <a:t>từ</a:t>
            </a:r>
            <a:r>
              <a:rPr lang="en-US" sz="2400" dirty="0">
                <a:solidFill>
                  <a:srgbClr val="26264F"/>
                </a:solidFill>
              </a:rPr>
              <a:t> 1 </a:t>
            </a:r>
            <a:r>
              <a:rPr lang="en-US" sz="2400" dirty="0" err="1">
                <a:solidFill>
                  <a:srgbClr val="26264F"/>
                </a:solidFill>
              </a:rPr>
              <a:t>chất</a:t>
            </a:r>
            <a:r>
              <a:rPr lang="en-US" sz="2400" dirty="0">
                <a:solidFill>
                  <a:srgbClr val="26264F"/>
                </a:solidFill>
              </a:rPr>
              <a:t>, </a:t>
            </a:r>
            <a:r>
              <a:rPr lang="en-US" sz="2400" dirty="0" err="1">
                <a:solidFill>
                  <a:srgbClr val="26264F"/>
                </a:solidFill>
              </a:rPr>
              <a:t>vật</a:t>
            </a:r>
            <a:r>
              <a:rPr lang="en-US" sz="2400" dirty="0">
                <a:solidFill>
                  <a:srgbClr val="26264F"/>
                </a:solidFill>
              </a:rPr>
              <a:t> </a:t>
            </a:r>
            <a:r>
              <a:rPr lang="en-US" sz="2400" dirty="0" err="1">
                <a:solidFill>
                  <a:srgbClr val="26264F"/>
                </a:solidFill>
              </a:rPr>
              <a:t>có</a:t>
            </a:r>
            <a:r>
              <a:rPr lang="en-US" sz="2400" dirty="0">
                <a:solidFill>
                  <a:srgbClr val="26264F"/>
                </a:solidFill>
              </a:rPr>
              <a:t> </a:t>
            </a:r>
            <a:r>
              <a:rPr lang="en-US" sz="2400" dirty="0" err="1">
                <a:solidFill>
                  <a:srgbClr val="26264F"/>
                </a:solidFill>
              </a:rPr>
              <a:t>khối</a:t>
            </a:r>
            <a:r>
              <a:rPr lang="en-US" sz="2400" dirty="0">
                <a:solidFill>
                  <a:srgbClr val="26264F"/>
                </a:solidFill>
              </a:rPr>
              <a:t> </a:t>
            </a:r>
            <a:r>
              <a:rPr lang="en-US" sz="2400" dirty="0" err="1">
                <a:solidFill>
                  <a:srgbClr val="26264F"/>
                </a:solidFill>
              </a:rPr>
              <a:t>lượng</a:t>
            </a:r>
            <a:r>
              <a:rPr lang="en-US" sz="2400" dirty="0">
                <a:solidFill>
                  <a:srgbClr val="26264F"/>
                </a:solidFill>
              </a:rPr>
              <a:t> </a:t>
            </a:r>
            <a:r>
              <a:rPr lang="en-US" sz="2400" dirty="0" err="1">
                <a:solidFill>
                  <a:srgbClr val="26264F"/>
                </a:solidFill>
              </a:rPr>
              <a:t>lớn</a:t>
            </a:r>
            <a:r>
              <a:rPr lang="en-US" sz="2400" dirty="0">
                <a:solidFill>
                  <a:srgbClr val="26264F"/>
                </a:solidFill>
              </a:rPr>
              <a:t>, </a:t>
            </a:r>
            <a:r>
              <a:rPr lang="en-US" sz="2400" dirty="0" err="1">
                <a:solidFill>
                  <a:srgbClr val="26264F"/>
                </a:solidFill>
              </a:rPr>
              <a:t>chứa</a:t>
            </a:r>
            <a:r>
              <a:rPr lang="en-US" sz="2400" dirty="0">
                <a:solidFill>
                  <a:srgbClr val="26264F"/>
                </a:solidFill>
              </a:rPr>
              <a:t> </a:t>
            </a:r>
            <a:r>
              <a:rPr lang="en-US" sz="2400" dirty="0" err="1">
                <a:solidFill>
                  <a:srgbClr val="26264F"/>
                </a:solidFill>
              </a:rPr>
              <a:t>nhiều</a:t>
            </a:r>
            <a:r>
              <a:rPr lang="en-US" sz="2400" dirty="0">
                <a:solidFill>
                  <a:srgbClr val="26264F"/>
                </a:solidFill>
              </a:rPr>
              <a:t> </a:t>
            </a:r>
            <a:r>
              <a:rPr lang="en-US" sz="2400" dirty="0" err="1">
                <a:solidFill>
                  <a:srgbClr val="26264F"/>
                </a:solidFill>
              </a:rPr>
              <a:t>phân</a:t>
            </a:r>
            <a:r>
              <a:rPr lang="en-US" sz="2400" dirty="0">
                <a:solidFill>
                  <a:srgbClr val="26264F"/>
                </a:solidFill>
              </a:rPr>
              <a:t> </a:t>
            </a:r>
            <a:r>
              <a:rPr lang="en-US" sz="2400" dirty="0" err="1">
                <a:solidFill>
                  <a:srgbClr val="26264F"/>
                </a:solidFill>
              </a:rPr>
              <a:t>tử</a:t>
            </a:r>
            <a:r>
              <a:rPr lang="en-US" sz="2400" dirty="0">
                <a:solidFill>
                  <a:srgbClr val="26264F"/>
                </a:solidFill>
              </a:rPr>
              <a:t> </a:t>
            </a:r>
            <a:r>
              <a:rPr lang="en-US" sz="2400" dirty="0" err="1">
                <a:solidFill>
                  <a:srgbClr val="26264F"/>
                </a:solidFill>
              </a:rPr>
              <a:t>hơn</a:t>
            </a:r>
            <a:r>
              <a:rPr lang="en-US" sz="2400" dirty="0">
                <a:solidFill>
                  <a:srgbClr val="26264F"/>
                </a:solidFill>
              </a:rPr>
              <a:t> </a:t>
            </a:r>
            <a:r>
              <a:rPr lang="en-US" sz="2400" dirty="0" err="1">
                <a:solidFill>
                  <a:srgbClr val="26264F"/>
                </a:solidFill>
              </a:rPr>
              <a:t>vật</a:t>
            </a:r>
            <a:r>
              <a:rPr lang="en-US" sz="2400" dirty="0">
                <a:solidFill>
                  <a:srgbClr val="26264F"/>
                </a:solidFill>
              </a:rPr>
              <a:t> </a:t>
            </a:r>
            <a:r>
              <a:rPr lang="en-US" sz="2400" dirty="0" err="1">
                <a:solidFill>
                  <a:srgbClr val="26264F"/>
                </a:solidFill>
              </a:rPr>
              <a:t>có</a:t>
            </a:r>
            <a:r>
              <a:rPr lang="en-US" sz="2400" dirty="0">
                <a:solidFill>
                  <a:srgbClr val="26264F"/>
                </a:solidFill>
              </a:rPr>
              <a:t> </a:t>
            </a:r>
            <a:r>
              <a:rPr lang="en-US" sz="2400" dirty="0" err="1">
                <a:solidFill>
                  <a:srgbClr val="26264F"/>
                </a:solidFill>
              </a:rPr>
              <a:t>khối</a:t>
            </a:r>
            <a:r>
              <a:rPr lang="en-US" sz="2400" dirty="0">
                <a:solidFill>
                  <a:srgbClr val="26264F"/>
                </a:solidFill>
              </a:rPr>
              <a:t> </a:t>
            </a:r>
            <a:r>
              <a:rPr lang="en-US" sz="2400" dirty="0" err="1">
                <a:solidFill>
                  <a:srgbClr val="26264F"/>
                </a:solidFill>
              </a:rPr>
              <a:t>lượng</a:t>
            </a:r>
            <a:r>
              <a:rPr lang="en-US" sz="2400" dirty="0">
                <a:solidFill>
                  <a:srgbClr val="26264F"/>
                </a:solidFill>
              </a:rPr>
              <a:t> </a:t>
            </a:r>
            <a:r>
              <a:rPr lang="en-US" sz="2400" dirty="0" err="1">
                <a:solidFill>
                  <a:srgbClr val="26264F"/>
                </a:solidFill>
              </a:rPr>
              <a:t>nhỏ</a:t>
            </a:r>
            <a:r>
              <a:rPr lang="en-US" sz="2400" dirty="0">
                <a:solidFill>
                  <a:srgbClr val="26264F"/>
                </a:solidFill>
              </a:rPr>
              <a:t>, do </a:t>
            </a:r>
            <a:r>
              <a:rPr lang="en-US" sz="2400" dirty="0" err="1">
                <a:solidFill>
                  <a:srgbClr val="26264F"/>
                </a:solidFill>
              </a:rPr>
              <a:t>đó</a:t>
            </a:r>
            <a:r>
              <a:rPr lang="en-US" sz="2400" dirty="0">
                <a:solidFill>
                  <a:srgbClr val="26264F"/>
                </a:solidFill>
              </a:rPr>
              <a:t> ở </a:t>
            </a:r>
            <a:r>
              <a:rPr lang="en-US" sz="2400" dirty="0" err="1">
                <a:solidFill>
                  <a:srgbClr val="26264F"/>
                </a:solidFill>
              </a:rPr>
              <a:t>cùng</a:t>
            </a:r>
            <a:r>
              <a:rPr lang="en-US" sz="2400" dirty="0">
                <a:solidFill>
                  <a:srgbClr val="26264F"/>
                </a:solidFill>
              </a:rPr>
              <a:t> </a:t>
            </a:r>
            <a:r>
              <a:rPr lang="en-US" sz="2400" dirty="0" err="1">
                <a:solidFill>
                  <a:srgbClr val="26264F"/>
                </a:solidFill>
              </a:rPr>
              <a:t>nhiệt</a:t>
            </a:r>
            <a:r>
              <a:rPr lang="en-US" sz="2400" dirty="0">
                <a:solidFill>
                  <a:srgbClr val="26264F"/>
                </a:solidFill>
              </a:rPr>
              <a:t> </a:t>
            </a:r>
            <a:r>
              <a:rPr lang="en-US" sz="2400" dirty="0" err="1">
                <a:solidFill>
                  <a:srgbClr val="26264F"/>
                </a:solidFill>
              </a:rPr>
              <a:t>độ</a:t>
            </a:r>
            <a:r>
              <a:rPr lang="en-US" sz="2400" dirty="0">
                <a:solidFill>
                  <a:srgbClr val="26264F"/>
                </a:solidFill>
              </a:rPr>
              <a:t> </a:t>
            </a:r>
            <a:r>
              <a:rPr lang="en-US" sz="2400" dirty="0" err="1">
                <a:solidFill>
                  <a:srgbClr val="26264F"/>
                </a:solidFill>
              </a:rPr>
              <a:t>thì</a:t>
            </a:r>
            <a:r>
              <a:rPr lang="en-US" sz="2400" dirty="0">
                <a:solidFill>
                  <a:srgbClr val="26264F"/>
                </a:solidFill>
              </a:rPr>
              <a:t> </a:t>
            </a:r>
            <a:r>
              <a:rPr lang="en-US" sz="2400" dirty="0" err="1">
                <a:solidFill>
                  <a:srgbClr val="26264F"/>
                </a:solidFill>
              </a:rPr>
              <a:t>vật</a:t>
            </a:r>
            <a:r>
              <a:rPr lang="en-US" sz="2400" dirty="0">
                <a:solidFill>
                  <a:srgbClr val="26264F"/>
                </a:solidFill>
              </a:rPr>
              <a:t> </a:t>
            </a:r>
            <a:r>
              <a:rPr lang="en-US" sz="2400" dirty="0" err="1">
                <a:solidFill>
                  <a:srgbClr val="26264F"/>
                </a:solidFill>
              </a:rPr>
              <a:t>có</a:t>
            </a:r>
            <a:r>
              <a:rPr lang="en-US" sz="2400" dirty="0">
                <a:solidFill>
                  <a:srgbClr val="26264F"/>
                </a:solidFill>
              </a:rPr>
              <a:t> </a:t>
            </a:r>
            <a:r>
              <a:rPr lang="en-US" sz="2400" dirty="0" err="1">
                <a:solidFill>
                  <a:srgbClr val="26264F"/>
                </a:solidFill>
              </a:rPr>
              <a:t>khối</a:t>
            </a:r>
            <a:r>
              <a:rPr lang="en-US" sz="2400" dirty="0">
                <a:solidFill>
                  <a:srgbClr val="26264F"/>
                </a:solidFill>
              </a:rPr>
              <a:t> </a:t>
            </a:r>
            <a:r>
              <a:rPr lang="en-US" sz="2400" dirty="0" err="1">
                <a:solidFill>
                  <a:srgbClr val="26264F"/>
                </a:solidFill>
              </a:rPr>
              <a:t>lượng</a:t>
            </a:r>
            <a:r>
              <a:rPr lang="en-US" sz="2400" dirty="0">
                <a:solidFill>
                  <a:srgbClr val="26264F"/>
                </a:solidFill>
              </a:rPr>
              <a:t> </a:t>
            </a:r>
            <a:r>
              <a:rPr lang="en-US" sz="2400" dirty="0" err="1">
                <a:solidFill>
                  <a:srgbClr val="26264F"/>
                </a:solidFill>
              </a:rPr>
              <a:t>lớn</a:t>
            </a:r>
            <a:r>
              <a:rPr lang="en-US" sz="2400" dirty="0">
                <a:solidFill>
                  <a:srgbClr val="26264F"/>
                </a:solidFill>
              </a:rPr>
              <a:t> </a:t>
            </a:r>
            <a:r>
              <a:rPr lang="en-US" sz="2400" dirty="0" err="1">
                <a:solidFill>
                  <a:srgbClr val="26264F"/>
                </a:solidFill>
              </a:rPr>
              <a:t>hơn</a:t>
            </a:r>
            <a:r>
              <a:rPr lang="en-US" sz="2400" dirty="0">
                <a:solidFill>
                  <a:srgbClr val="26264F"/>
                </a:solidFill>
              </a:rPr>
              <a:t> </a:t>
            </a:r>
            <a:r>
              <a:rPr lang="en-US" sz="2400" dirty="0" err="1">
                <a:solidFill>
                  <a:srgbClr val="26264F"/>
                </a:solidFill>
              </a:rPr>
              <a:t>có</a:t>
            </a:r>
            <a:r>
              <a:rPr lang="en-US" sz="2400" dirty="0">
                <a:solidFill>
                  <a:srgbClr val="26264F"/>
                </a:solidFill>
              </a:rPr>
              <a:t> </a:t>
            </a:r>
            <a:r>
              <a:rPr lang="en-US" sz="2400" dirty="0" err="1">
                <a:solidFill>
                  <a:srgbClr val="26264F"/>
                </a:solidFill>
              </a:rPr>
              <a:t>nội</a:t>
            </a:r>
            <a:r>
              <a:rPr lang="en-US" sz="2400" dirty="0">
                <a:solidFill>
                  <a:srgbClr val="26264F"/>
                </a:solidFill>
              </a:rPr>
              <a:t> </a:t>
            </a:r>
            <a:r>
              <a:rPr lang="en-US" sz="2400" dirty="0" err="1">
                <a:solidFill>
                  <a:srgbClr val="26264F"/>
                </a:solidFill>
              </a:rPr>
              <a:t>năng</a:t>
            </a:r>
            <a:r>
              <a:rPr lang="en-US" sz="2400" dirty="0">
                <a:solidFill>
                  <a:srgbClr val="26264F"/>
                </a:solidFill>
              </a:rPr>
              <a:t> </a:t>
            </a:r>
            <a:r>
              <a:rPr lang="en-US" sz="2400" dirty="0" err="1">
                <a:solidFill>
                  <a:srgbClr val="26264F"/>
                </a:solidFill>
              </a:rPr>
              <a:t>lớn</a:t>
            </a:r>
            <a:r>
              <a:rPr lang="en-US" sz="2400" dirty="0">
                <a:solidFill>
                  <a:srgbClr val="26264F"/>
                </a:solidFill>
              </a:rPr>
              <a:t> </a:t>
            </a:r>
            <a:r>
              <a:rPr lang="en-US" sz="2400" dirty="0" err="1">
                <a:solidFill>
                  <a:srgbClr val="26264F"/>
                </a:solidFill>
              </a:rPr>
              <a:t>hơn</a:t>
            </a:r>
            <a:endParaRPr lang="en-US" sz="2400" dirty="0">
              <a:solidFill>
                <a:srgbClr val="26264F"/>
              </a:solidFill>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869031" y="1514346"/>
            <a:ext cx="8453934" cy="5141492"/>
          </a:xfrm>
          <a:prstGeom prst="rect">
            <a:avLst/>
          </a:prstGeom>
        </p:spPr>
      </p:pic>
      <p:sp>
        <p:nvSpPr>
          <p:cNvPr id="4" name="TextBox 3"/>
          <p:cNvSpPr txBox="1"/>
          <p:nvPr/>
        </p:nvSpPr>
        <p:spPr>
          <a:xfrm>
            <a:off x="1490751" y="397607"/>
            <a:ext cx="9420045" cy="995144"/>
          </a:xfrm>
          <a:prstGeom prst="rect">
            <a:avLst/>
          </a:prstGeom>
          <a:noFill/>
        </p:spPr>
        <p:txBody>
          <a:bodyPr wrap="square" rtlCol="0">
            <a:spAutoFit/>
          </a:bodyPr>
          <a:lstStyle/>
          <a:p>
            <a:pPr algn="ctr">
              <a:lnSpc>
                <a:spcPct val="150000"/>
              </a:lnSpc>
            </a:pPr>
            <a:r>
              <a:rPr lang="en-US" sz="4400" dirty="0">
                <a:latin typeface="Roboto Black" panose="02000000000000000000" pitchFamily="2" charset="0"/>
                <a:ea typeface="Roboto Black" panose="02000000000000000000" pitchFamily="2" charset="0"/>
              </a:rPr>
              <a:t>BÀI 24: NĂNG LƯỢNG NHIỆT</a:t>
            </a:r>
            <a:endParaRPr lang="en-US" sz="4400" dirty="0">
              <a:latin typeface="Roboto Black" panose="02000000000000000000" pitchFamily="2" charset="0"/>
              <a:ea typeface="Roboto Black" panose="020000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206118" y="1128722"/>
            <a:ext cx="3779763" cy="3423182"/>
            <a:chOff x="9220198" y="2127021"/>
            <a:chExt cx="1581150" cy="1431985"/>
          </a:xfrm>
        </p:grpSpPr>
        <p:sp>
          <p:nvSpPr>
            <p:cNvPr id="11" name="Rectangle: Rounded Corners 10"/>
            <p:cNvSpPr/>
            <p:nvPr/>
          </p:nvSpPr>
          <p:spPr>
            <a:xfrm>
              <a:off x="9220198"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13397" y="2257025"/>
              <a:ext cx="1194752" cy="119475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2039816" y="5046638"/>
            <a:ext cx="794299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Đo</a:t>
            </a:r>
            <a:r>
              <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Năng</a:t>
            </a:r>
            <a:r>
              <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Lượng</a:t>
            </a:r>
            <a:r>
              <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Roboto Black" panose="02000000000000000000" pitchFamily="2" charset="0"/>
                <a:ea typeface="Roboto Black" panose="02000000000000000000" pitchFamily="2" charset="0"/>
                <a:cs typeface="+mn-cs"/>
              </a:rPr>
              <a:t>Nhiệt</a:t>
            </a:r>
            <a:endParaRPr kumimoji="0" lang="en-US" sz="5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p:cNvSpPr/>
          <p:nvPr/>
        </p:nvSpPr>
        <p:spPr>
          <a:xfrm rot="858400" flipH="1">
            <a:off x="-1671972" y="-1000092"/>
            <a:ext cx="8338551" cy="9105879"/>
          </a:xfrm>
          <a:custGeom>
            <a:avLst/>
            <a:gdLst>
              <a:gd name="connsiteX0" fmla="*/ 1145843 w 8143415"/>
              <a:gd name="connsiteY0" fmla="*/ 43589 h 7710482"/>
              <a:gd name="connsiteX1" fmla="*/ 1145843 w 8143415"/>
              <a:gd name="connsiteY1" fmla="*/ 43589 h 7710482"/>
              <a:gd name="connsiteX2" fmla="*/ 1628164 w 8143415"/>
              <a:gd name="connsiteY2" fmla="*/ 3396 h 7710482"/>
              <a:gd name="connsiteX3" fmla="*/ 3798608 w 8143415"/>
              <a:gd name="connsiteY3" fmla="*/ 123976 h 7710482"/>
              <a:gd name="connsiteX4" fmla="*/ 7516498 w 8143415"/>
              <a:gd name="connsiteY4" fmla="*/ 777119 h 7710482"/>
              <a:gd name="connsiteX5" fmla="*/ 7998819 w 8143415"/>
              <a:gd name="connsiteY5" fmla="*/ 1018280 h 7710482"/>
              <a:gd name="connsiteX6" fmla="*/ 8119399 w 8143415"/>
              <a:gd name="connsiteY6" fmla="*/ 1229295 h 7710482"/>
              <a:gd name="connsiteX7" fmla="*/ 7958626 w 8143415"/>
              <a:gd name="connsiteY7" fmla="*/ 1952776 h 7710482"/>
              <a:gd name="connsiteX8" fmla="*/ 7717465 w 8143415"/>
              <a:gd name="connsiteY8" fmla="*/ 2284372 h 7710482"/>
              <a:gd name="connsiteX9" fmla="*/ 7606933 w 8143415"/>
              <a:gd name="connsiteY9" fmla="*/ 2515484 h 7710482"/>
              <a:gd name="connsiteX10" fmla="*/ 7616982 w 8143415"/>
              <a:gd name="connsiteY10" fmla="*/ 2796838 h 7710482"/>
              <a:gd name="connsiteX11" fmla="*/ 7988771 w 8143415"/>
              <a:gd name="connsiteY11" fmla="*/ 3399739 h 7710482"/>
              <a:gd name="connsiteX12" fmla="*/ 8119399 w 8143415"/>
              <a:gd name="connsiteY12" fmla="*/ 3741383 h 7710482"/>
              <a:gd name="connsiteX13" fmla="*/ 8139496 w 8143415"/>
              <a:gd name="connsiteY13" fmla="*/ 4193559 h 7710482"/>
              <a:gd name="connsiteX14" fmla="*/ 7878239 w 8143415"/>
              <a:gd name="connsiteY14" fmla="*/ 4977330 h 7710482"/>
              <a:gd name="connsiteX15" fmla="*/ 7546643 w 8143415"/>
              <a:gd name="connsiteY15" fmla="*/ 5590280 h 7710482"/>
              <a:gd name="connsiteX16" fmla="*/ 7064322 w 8143415"/>
              <a:gd name="connsiteY16" fmla="*/ 6715695 h 7710482"/>
              <a:gd name="connsiteX17" fmla="*/ 7044226 w 8143415"/>
              <a:gd name="connsiteY17" fmla="*/ 7017146 h 7710482"/>
              <a:gd name="connsiteX18" fmla="*/ 7345676 w 8143415"/>
              <a:gd name="connsiteY18" fmla="*/ 7449225 h 7710482"/>
              <a:gd name="connsiteX19" fmla="*/ 8049061 w 8143415"/>
              <a:gd name="connsiteY19" fmla="*/ 7710482 h 7710482"/>
              <a:gd name="connsiteX20" fmla="*/ 8008867 w 8143415"/>
              <a:gd name="connsiteY20" fmla="*/ 7630095 h 7710482"/>
              <a:gd name="connsiteX21" fmla="*/ 7817949 w 8143415"/>
              <a:gd name="connsiteY21" fmla="*/ 7609998 h 7710482"/>
              <a:gd name="connsiteX22" fmla="*/ 7516498 w 8143415"/>
              <a:gd name="connsiteY22" fmla="*/ 7559757 h 7710482"/>
              <a:gd name="connsiteX23" fmla="*/ 6612146 w 8143415"/>
              <a:gd name="connsiteY23" fmla="*/ 7409031 h 7710482"/>
              <a:gd name="connsiteX24" fmla="*/ 6089632 w 8143415"/>
              <a:gd name="connsiteY24" fmla="*/ 7378886 h 7710482"/>
              <a:gd name="connsiteX25" fmla="*/ 4692911 w 8143415"/>
              <a:gd name="connsiteY25" fmla="*/ 7328644 h 7710482"/>
              <a:gd name="connsiteX26" fmla="*/ 3316287 w 8143415"/>
              <a:gd name="connsiteY26" fmla="*/ 7288451 h 7710482"/>
              <a:gd name="connsiteX27" fmla="*/ 2813870 w 8143415"/>
              <a:gd name="connsiteY27" fmla="*/ 7268354 h 7710482"/>
              <a:gd name="connsiteX28" fmla="*/ 2170775 w 8143415"/>
              <a:gd name="connsiteY28" fmla="*/ 7198016 h 7710482"/>
              <a:gd name="connsiteX29" fmla="*/ 1266423 w 8143415"/>
              <a:gd name="connsiteY29" fmla="*/ 7127677 h 7710482"/>
              <a:gd name="connsiteX30" fmla="*/ 944876 w 8143415"/>
              <a:gd name="connsiteY30" fmla="*/ 6976952 h 7710482"/>
              <a:gd name="connsiteX31" fmla="*/ 402265 w 8143415"/>
              <a:gd name="connsiteY31" fmla="*/ 6243422 h 7710482"/>
              <a:gd name="connsiteX32" fmla="*/ 151056 w 8143415"/>
              <a:gd name="connsiteY32" fmla="*/ 5369216 h 7710482"/>
              <a:gd name="connsiteX33" fmla="*/ 10379 w 8143415"/>
              <a:gd name="connsiteY33" fmla="*/ 3691141 h 7710482"/>
              <a:gd name="connsiteX34" fmla="*/ 120911 w 8143415"/>
              <a:gd name="connsiteY34" fmla="*/ 2525532 h 7710482"/>
              <a:gd name="connsiteX35" fmla="*/ 10379 w 8143415"/>
              <a:gd name="connsiteY35" fmla="*/ 1852293 h 7710482"/>
              <a:gd name="connsiteX36" fmla="*/ 40525 w 8143415"/>
              <a:gd name="connsiteY36" fmla="*/ 1279537 h 7710482"/>
              <a:gd name="connsiteX37" fmla="*/ 341975 w 8143415"/>
              <a:gd name="connsiteY37" fmla="*/ 887651 h 7710482"/>
              <a:gd name="connsiteX38" fmla="*/ 563039 w 8143415"/>
              <a:gd name="connsiteY38" fmla="*/ 726877 h 7710482"/>
              <a:gd name="connsiteX39" fmla="*/ 693667 w 8143415"/>
              <a:gd name="connsiteY39" fmla="*/ 616346 h 7710482"/>
              <a:gd name="connsiteX40" fmla="*/ 733861 w 8143415"/>
              <a:gd name="connsiteY40" fmla="*/ 535959 h 7710482"/>
              <a:gd name="connsiteX41" fmla="*/ 753957 w 8143415"/>
              <a:gd name="connsiteY41" fmla="*/ 485717 h 7710482"/>
              <a:gd name="connsiteX42" fmla="*/ 854441 w 8143415"/>
              <a:gd name="connsiteY42" fmla="*/ 304847 h 7710482"/>
              <a:gd name="connsiteX43" fmla="*/ 1065456 w 8143415"/>
              <a:gd name="connsiteY43" fmla="*/ 164170 h 7710482"/>
              <a:gd name="connsiteX44" fmla="*/ 1105650 w 8143415"/>
              <a:gd name="connsiteY44" fmla="*/ 113928 h 7710482"/>
              <a:gd name="connsiteX45" fmla="*/ 1196085 w 8143415"/>
              <a:gd name="connsiteY45" fmla="*/ 23493 h 7710482"/>
              <a:gd name="connsiteX46" fmla="*/ 1196085 w 8143415"/>
              <a:gd name="connsiteY46" fmla="*/ 23493 h 771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143415" h="7710482">
                <a:moveTo>
                  <a:pt x="1145843" y="43589"/>
                </a:moveTo>
                <a:lnTo>
                  <a:pt x="1145843" y="43589"/>
                </a:lnTo>
                <a:cubicBezTo>
                  <a:pt x="1306617" y="30191"/>
                  <a:pt x="1466872" y="6928"/>
                  <a:pt x="1628164" y="3396"/>
                </a:cubicBezTo>
                <a:cubicBezTo>
                  <a:pt x="2396293" y="-13424"/>
                  <a:pt x="3017648" y="33071"/>
                  <a:pt x="3798608" y="123976"/>
                </a:cubicBezTo>
                <a:cubicBezTo>
                  <a:pt x="5272439" y="295533"/>
                  <a:pt x="6211348" y="339464"/>
                  <a:pt x="7516498" y="777119"/>
                </a:cubicBezTo>
                <a:cubicBezTo>
                  <a:pt x="7686922" y="834267"/>
                  <a:pt x="7838045" y="937893"/>
                  <a:pt x="7998819" y="1018280"/>
                </a:cubicBezTo>
                <a:cubicBezTo>
                  <a:pt x="8039012" y="1088618"/>
                  <a:pt x="8122880" y="1148358"/>
                  <a:pt x="8119399" y="1229295"/>
                </a:cubicBezTo>
                <a:cubicBezTo>
                  <a:pt x="8108783" y="1476110"/>
                  <a:pt x="8046572" y="1721917"/>
                  <a:pt x="7958626" y="1952776"/>
                </a:cubicBezTo>
                <a:cubicBezTo>
                  <a:pt x="7909971" y="2080495"/>
                  <a:pt x="7789901" y="2168474"/>
                  <a:pt x="7717465" y="2284372"/>
                </a:cubicBezTo>
                <a:cubicBezTo>
                  <a:pt x="7672206" y="2356786"/>
                  <a:pt x="7643777" y="2438447"/>
                  <a:pt x="7606933" y="2515484"/>
                </a:cubicBezTo>
                <a:cubicBezTo>
                  <a:pt x="7610283" y="2609269"/>
                  <a:pt x="7588651" y="2707372"/>
                  <a:pt x="7616982" y="2796838"/>
                </a:cubicBezTo>
                <a:cubicBezTo>
                  <a:pt x="7693243" y="3037661"/>
                  <a:pt x="7876423" y="3182065"/>
                  <a:pt x="7988771" y="3399739"/>
                </a:cubicBezTo>
                <a:cubicBezTo>
                  <a:pt x="8044690" y="3508081"/>
                  <a:pt x="8075856" y="3627502"/>
                  <a:pt x="8119399" y="3741383"/>
                </a:cubicBezTo>
                <a:cubicBezTo>
                  <a:pt x="8126098" y="3892108"/>
                  <a:pt x="8153471" y="4043333"/>
                  <a:pt x="8139496" y="4193559"/>
                </a:cubicBezTo>
                <a:cubicBezTo>
                  <a:pt x="8115811" y="4448176"/>
                  <a:pt x="7991197" y="4751413"/>
                  <a:pt x="7878239" y="4977330"/>
                </a:cubicBezTo>
                <a:cubicBezTo>
                  <a:pt x="7774352" y="5185104"/>
                  <a:pt x="7644467" y="5379583"/>
                  <a:pt x="7546643" y="5590280"/>
                </a:cubicBezTo>
                <a:cubicBezTo>
                  <a:pt x="7113273" y="6523691"/>
                  <a:pt x="7249681" y="6139022"/>
                  <a:pt x="7064322" y="6715695"/>
                </a:cubicBezTo>
                <a:cubicBezTo>
                  <a:pt x="7057623" y="6816179"/>
                  <a:pt x="7031735" y="6917217"/>
                  <a:pt x="7044226" y="7017146"/>
                </a:cubicBezTo>
                <a:cubicBezTo>
                  <a:pt x="7073112" y="7248235"/>
                  <a:pt x="7152545" y="7334024"/>
                  <a:pt x="7345676" y="7449225"/>
                </a:cubicBezTo>
                <a:cubicBezTo>
                  <a:pt x="7638553" y="7623924"/>
                  <a:pt x="7733450" y="7626938"/>
                  <a:pt x="8049061" y="7710482"/>
                </a:cubicBezTo>
                <a:cubicBezTo>
                  <a:pt x="8112171" y="7689445"/>
                  <a:pt x="8190645" y="7680241"/>
                  <a:pt x="8008867" y="7630095"/>
                </a:cubicBezTo>
                <a:cubicBezTo>
                  <a:pt x="7947180" y="7613078"/>
                  <a:pt x="7881297" y="7619048"/>
                  <a:pt x="7817949" y="7609998"/>
                </a:cubicBezTo>
                <a:cubicBezTo>
                  <a:pt x="7717103" y="7595592"/>
                  <a:pt x="7616226" y="7580534"/>
                  <a:pt x="7516498" y="7559757"/>
                </a:cubicBezTo>
                <a:cubicBezTo>
                  <a:pt x="6908358" y="7433062"/>
                  <a:pt x="7270559" y="7461704"/>
                  <a:pt x="6612146" y="7409031"/>
                </a:cubicBezTo>
                <a:cubicBezTo>
                  <a:pt x="6438241" y="7395119"/>
                  <a:pt x="6263893" y="7387241"/>
                  <a:pt x="6089632" y="7378886"/>
                </a:cubicBezTo>
                <a:cubicBezTo>
                  <a:pt x="5150540" y="7333861"/>
                  <a:pt x="5385473" y="7344940"/>
                  <a:pt x="4692911" y="7328644"/>
                </a:cubicBezTo>
                <a:lnTo>
                  <a:pt x="3316287" y="7288451"/>
                </a:lnTo>
                <a:lnTo>
                  <a:pt x="2813870" y="7268354"/>
                </a:lnTo>
                <a:cubicBezTo>
                  <a:pt x="2599505" y="7244908"/>
                  <a:pt x="2385933" y="7212480"/>
                  <a:pt x="2170775" y="7198016"/>
                </a:cubicBezTo>
                <a:cubicBezTo>
                  <a:pt x="1183108" y="7131619"/>
                  <a:pt x="2003764" y="7254080"/>
                  <a:pt x="1266423" y="7127677"/>
                </a:cubicBezTo>
                <a:cubicBezTo>
                  <a:pt x="1159241" y="7077435"/>
                  <a:pt x="1040539" y="7046672"/>
                  <a:pt x="944876" y="6976952"/>
                </a:cubicBezTo>
                <a:cubicBezTo>
                  <a:pt x="680824" y="6784507"/>
                  <a:pt x="566205" y="6516654"/>
                  <a:pt x="402265" y="6243422"/>
                </a:cubicBezTo>
                <a:cubicBezTo>
                  <a:pt x="318529" y="5952020"/>
                  <a:pt x="212378" y="5666144"/>
                  <a:pt x="151056" y="5369216"/>
                </a:cubicBezTo>
                <a:cubicBezTo>
                  <a:pt x="-4215" y="4617376"/>
                  <a:pt x="20458" y="4396635"/>
                  <a:pt x="10379" y="3691141"/>
                </a:cubicBezTo>
                <a:cubicBezTo>
                  <a:pt x="65169" y="3318568"/>
                  <a:pt x="154329" y="2909841"/>
                  <a:pt x="120911" y="2525532"/>
                </a:cubicBezTo>
                <a:cubicBezTo>
                  <a:pt x="101210" y="2298970"/>
                  <a:pt x="10379" y="1852293"/>
                  <a:pt x="10379" y="1852293"/>
                </a:cubicBezTo>
                <a:cubicBezTo>
                  <a:pt x="4539" y="1671232"/>
                  <a:pt x="-21444" y="1458153"/>
                  <a:pt x="40525" y="1279537"/>
                </a:cubicBezTo>
                <a:cubicBezTo>
                  <a:pt x="102754" y="1100170"/>
                  <a:pt x="201151" y="1003199"/>
                  <a:pt x="341975" y="887651"/>
                </a:cubicBezTo>
                <a:cubicBezTo>
                  <a:pt x="412414" y="829855"/>
                  <a:pt x="490896" y="782530"/>
                  <a:pt x="563039" y="726877"/>
                </a:cubicBezTo>
                <a:cubicBezTo>
                  <a:pt x="608201" y="692038"/>
                  <a:pt x="650124" y="653190"/>
                  <a:pt x="693667" y="616346"/>
                </a:cubicBezTo>
                <a:cubicBezTo>
                  <a:pt x="707065" y="589550"/>
                  <a:pt x="721307" y="563160"/>
                  <a:pt x="733861" y="535959"/>
                </a:cubicBezTo>
                <a:cubicBezTo>
                  <a:pt x="741420" y="519582"/>
                  <a:pt x="746852" y="502296"/>
                  <a:pt x="753957" y="485717"/>
                </a:cubicBezTo>
                <a:cubicBezTo>
                  <a:pt x="778598" y="428221"/>
                  <a:pt x="809094" y="350195"/>
                  <a:pt x="854441" y="304847"/>
                </a:cubicBezTo>
                <a:cubicBezTo>
                  <a:pt x="919268" y="240020"/>
                  <a:pt x="988304" y="207031"/>
                  <a:pt x="1065456" y="164170"/>
                </a:cubicBezTo>
                <a:cubicBezTo>
                  <a:pt x="1078854" y="147423"/>
                  <a:pt x="1091158" y="129738"/>
                  <a:pt x="1105650" y="113928"/>
                </a:cubicBezTo>
                <a:cubicBezTo>
                  <a:pt x="1105704" y="113869"/>
                  <a:pt x="1174536" y="45041"/>
                  <a:pt x="1196085" y="23493"/>
                </a:cubicBezTo>
                <a:lnTo>
                  <a:pt x="1196085" y="23493"/>
                </a:lnTo>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57116" y="294709"/>
            <a:ext cx="753748" cy="682640"/>
            <a:chOff x="9220198" y="2127021"/>
            <a:chExt cx="1581150" cy="1431985"/>
          </a:xfrm>
        </p:grpSpPr>
        <p:sp>
          <p:nvSpPr>
            <p:cNvPr id="11" name="Rectangle: Rounded Corners 10"/>
            <p:cNvSpPr/>
            <p:nvPr/>
          </p:nvSpPr>
          <p:spPr>
            <a:xfrm>
              <a:off x="9220198"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9413397" y="2257025"/>
              <a:ext cx="1194752" cy="119475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918765" y="405196"/>
            <a:ext cx="3466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schemeClr val="bg1"/>
                </a:solidFill>
                <a:effectLst/>
                <a:uLnTx/>
                <a:uFillTx/>
                <a:latin typeface="Roboto Black" panose="02000000000000000000" pitchFamily="2" charset="0"/>
                <a:ea typeface="Roboto Black" panose="02000000000000000000" pitchFamily="2" charset="0"/>
                <a:cs typeface="+mn-cs"/>
              </a:rPr>
              <a:t>Đo</a:t>
            </a:r>
            <a:r>
              <a:rPr kumimoji="0" lang="en-US" sz="24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schemeClr val="bg1"/>
                </a:solidFill>
                <a:effectLst/>
                <a:uLnTx/>
                <a:uFillTx/>
                <a:latin typeface="Roboto Black" panose="02000000000000000000" pitchFamily="2" charset="0"/>
                <a:ea typeface="Roboto Black" panose="02000000000000000000" pitchFamily="2" charset="0"/>
                <a:cs typeface="+mn-cs"/>
              </a:rPr>
              <a:t>Năng</a:t>
            </a:r>
            <a:r>
              <a:rPr kumimoji="0" lang="en-US" sz="24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schemeClr val="bg1"/>
                </a:solidFill>
                <a:effectLst/>
                <a:uLnTx/>
                <a:uFillTx/>
                <a:latin typeface="Roboto Black" panose="02000000000000000000" pitchFamily="2" charset="0"/>
                <a:ea typeface="Roboto Black" panose="02000000000000000000" pitchFamily="2" charset="0"/>
                <a:cs typeface="+mn-cs"/>
              </a:rPr>
              <a:t>Lượng</a:t>
            </a:r>
            <a:r>
              <a:rPr kumimoji="0" lang="en-US" sz="24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rPr>
              <a:t> </a:t>
            </a:r>
            <a:r>
              <a:rPr kumimoji="0" lang="en-US" sz="2400" b="0" i="0" u="none" strike="noStrike" kern="1200" cap="none" spc="0" normalizeH="0" baseline="0" noProof="0" dirty="0" err="1">
                <a:ln>
                  <a:noFill/>
                </a:ln>
                <a:solidFill>
                  <a:schemeClr val="bg1"/>
                </a:solidFill>
                <a:effectLst/>
                <a:uLnTx/>
                <a:uFillTx/>
                <a:latin typeface="Roboto Black" panose="02000000000000000000" pitchFamily="2" charset="0"/>
                <a:ea typeface="Roboto Black" panose="02000000000000000000" pitchFamily="2" charset="0"/>
                <a:cs typeface="+mn-cs"/>
              </a:rPr>
              <a:t>Nhiệt</a:t>
            </a:r>
            <a:endParaRPr kumimoji="0" lang="en-US" sz="2400" b="0"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43"/>
          <a:stretch>
            <a:fillRect/>
          </a:stretch>
        </p:blipFill>
        <p:spPr>
          <a:xfrm>
            <a:off x="119306" y="1848531"/>
            <a:ext cx="5586550" cy="3969464"/>
          </a:xfrm>
          <a:prstGeom prst="rect">
            <a:avLst/>
          </a:prstGeom>
        </p:spPr>
      </p:pic>
      <p:sp>
        <p:nvSpPr>
          <p:cNvPr id="5" name="TextBox 4"/>
          <p:cNvSpPr txBox="1"/>
          <p:nvPr/>
        </p:nvSpPr>
        <p:spPr>
          <a:xfrm>
            <a:off x="7219057" y="1105634"/>
            <a:ext cx="4570607" cy="830997"/>
          </a:xfrm>
          <a:prstGeom prst="rect">
            <a:avLst/>
          </a:prstGeom>
          <a:noFill/>
        </p:spPr>
        <p:txBody>
          <a:bodyPr wrap="square">
            <a:spAutoFit/>
          </a:bodyPr>
          <a:lstStyle/>
          <a:p>
            <a:r>
              <a:rPr lang="en-US" sz="2400" dirty="0">
                <a:solidFill>
                  <a:srgbClr val="26264F"/>
                </a:solidFill>
                <a:latin typeface="Roboto" panose="02000000000000000000" pitchFamily="2" charset="0"/>
              </a:rPr>
              <a:t>(1) </a:t>
            </a:r>
            <a:r>
              <a:rPr lang="en-US" sz="2400" dirty="0" err="1">
                <a:solidFill>
                  <a:srgbClr val="26264F"/>
                </a:solidFill>
                <a:latin typeface="Roboto" panose="02000000000000000000" pitchFamily="2" charset="0"/>
              </a:rPr>
              <a:t>Một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bình</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chứa</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nước</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kín</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có</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vỏ</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cách</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nhiệt</a:t>
            </a:r>
            <a:endParaRPr lang="en-US" sz="2400" dirty="0">
              <a:solidFill>
                <a:srgbClr val="26264F"/>
              </a:solidFill>
            </a:endParaRPr>
          </a:p>
        </p:txBody>
      </p:sp>
      <p:sp>
        <p:nvSpPr>
          <p:cNvPr id="6" name="TextBox 5"/>
          <p:cNvSpPr txBox="1"/>
          <p:nvPr/>
        </p:nvSpPr>
        <p:spPr>
          <a:xfrm>
            <a:off x="7219057" y="1998186"/>
            <a:ext cx="4570607" cy="830997"/>
          </a:xfrm>
          <a:prstGeom prst="rect">
            <a:avLst/>
          </a:prstGeom>
          <a:noFill/>
        </p:spPr>
        <p:txBody>
          <a:bodyPr wrap="square">
            <a:spAutoFit/>
          </a:bodyPr>
          <a:lstStyle/>
          <a:p>
            <a:r>
              <a:rPr lang="en-US" sz="2400" dirty="0">
                <a:solidFill>
                  <a:srgbClr val="26264F"/>
                </a:solidFill>
                <a:latin typeface="Roboto" panose="02000000000000000000" pitchFamily="2" charset="0"/>
              </a:rPr>
              <a:t>(2) </a:t>
            </a:r>
            <a:r>
              <a:rPr lang="en-US" sz="2400" dirty="0" err="1">
                <a:solidFill>
                  <a:srgbClr val="26264F"/>
                </a:solidFill>
                <a:latin typeface="Roboto" panose="02000000000000000000" pitchFamily="2" charset="0"/>
              </a:rPr>
              <a:t>Một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dây</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cấp</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nhiệt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được</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nhúng</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trong</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bình</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nước</a:t>
            </a:r>
            <a:endParaRPr lang="en-US" sz="2400" dirty="0">
              <a:solidFill>
                <a:srgbClr val="26264F"/>
              </a:solidFill>
            </a:endParaRPr>
          </a:p>
        </p:txBody>
      </p:sp>
      <p:sp>
        <p:nvSpPr>
          <p:cNvPr id="7" name="TextBox 6"/>
          <p:cNvSpPr txBox="1"/>
          <p:nvPr/>
        </p:nvSpPr>
        <p:spPr>
          <a:xfrm>
            <a:off x="7219057" y="2940711"/>
            <a:ext cx="4570607" cy="830997"/>
          </a:xfrm>
          <a:prstGeom prst="rect">
            <a:avLst/>
          </a:prstGeom>
          <a:noFill/>
        </p:spPr>
        <p:txBody>
          <a:bodyPr wrap="square">
            <a:spAutoFit/>
          </a:bodyPr>
          <a:lstStyle/>
          <a:p>
            <a:r>
              <a:rPr lang="en-US" sz="2400" dirty="0">
                <a:solidFill>
                  <a:srgbClr val="26264F"/>
                </a:solidFill>
                <a:latin typeface="Roboto" panose="02000000000000000000" pitchFamily="2" charset="0"/>
              </a:rPr>
              <a:t>(3) </a:t>
            </a:r>
            <a:r>
              <a:rPr lang="en-US" sz="2400" dirty="0" err="1">
                <a:solidFill>
                  <a:srgbClr val="26264F"/>
                </a:solidFill>
                <a:latin typeface="Roboto" panose="02000000000000000000" pitchFamily="2" charset="0"/>
              </a:rPr>
              <a:t>Một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nhiệt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kế</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cắm</a:t>
            </a:r>
            <a:r>
              <a:rPr lang="en-US" sz="2400" dirty="0">
                <a:solidFill>
                  <a:srgbClr val="26264F"/>
                </a:solidFill>
                <a:latin typeface="Roboto" panose="02000000000000000000" pitchFamily="2" charset="0"/>
              </a:rPr>
              <a:t> 1 </a:t>
            </a:r>
            <a:r>
              <a:rPr lang="en-US" sz="2400" dirty="0" err="1">
                <a:solidFill>
                  <a:srgbClr val="26264F"/>
                </a:solidFill>
                <a:latin typeface="Roboto" panose="02000000000000000000" pitchFamily="2" charset="0"/>
              </a:rPr>
              <a:t>đầu</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vào</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trong</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bình</a:t>
            </a:r>
            <a:endParaRPr lang="en-US" sz="2400" dirty="0">
              <a:solidFill>
                <a:srgbClr val="26264F"/>
              </a:solidFill>
            </a:endParaRPr>
          </a:p>
        </p:txBody>
      </p:sp>
      <p:sp>
        <p:nvSpPr>
          <p:cNvPr id="8" name="TextBox 7"/>
          <p:cNvSpPr txBox="1"/>
          <p:nvPr/>
        </p:nvSpPr>
        <p:spPr>
          <a:xfrm>
            <a:off x="7219056" y="3815059"/>
            <a:ext cx="4570607" cy="461665"/>
          </a:xfrm>
          <a:prstGeom prst="rect">
            <a:avLst/>
          </a:prstGeom>
          <a:noFill/>
        </p:spPr>
        <p:txBody>
          <a:bodyPr wrap="square">
            <a:spAutoFit/>
          </a:bodyPr>
          <a:lstStyle/>
          <a:p>
            <a:r>
              <a:rPr lang="en-US" sz="2400" dirty="0">
                <a:solidFill>
                  <a:srgbClr val="26264F"/>
                </a:solidFill>
                <a:latin typeface="Roboto" panose="02000000000000000000" pitchFamily="2" charset="0"/>
              </a:rPr>
              <a:t>(4) </a:t>
            </a:r>
            <a:r>
              <a:rPr lang="en-US" sz="2400" dirty="0" err="1">
                <a:solidFill>
                  <a:srgbClr val="26264F"/>
                </a:solidFill>
                <a:latin typeface="Roboto" panose="02000000000000000000" pitchFamily="2" charset="0"/>
              </a:rPr>
              <a:t>Một</a:t>
            </a:r>
            <a:r>
              <a:rPr lang="en-US" sz="2400" dirty="0">
                <a:solidFill>
                  <a:srgbClr val="26264F"/>
                </a:solidFill>
                <a:latin typeface="Roboto" panose="02000000000000000000" pitchFamily="2" charset="0"/>
              </a:rPr>
              <a:t> que </a:t>
            </a:r>
            <a:r>
              <a:rPr lang="en-US" sz="2400" dirty="0" err="1">
                <a:solidFill>
                  <a:srgbClr val="26264F"/>
                </a:solidFill>
                <a:latin typeface="Roboto" panose="02000000000000000000" pitchFamily="2" charset="0"/>
              </a:rPr>
              <a:t>khuấy</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nước</a:t>
            </a:r>
            <a:endParaRPr lang="en-US" sz="2400" dirty="0">
              <a:solidFill>
                <a:srgbClr val="26264F"/>
              </a:solidFill>
            </a:endParaRPr>
          </a:p>
        </p:txBody>
      </p:sp>
      <p:sp>
        <p:nvSpPr>
          <p:cNvPr id="9" name="TextBox 8"/>
          <p:cNvSpPr txBox="1"/>
          <p:nvPr/>
        </p:nvSpPr>
        <p:spPr>
          <a:xfrm>
            <a:off x="7219055" y="4356651"/>
            <a:ext cx="4570607" cy="461665"/>
          </a:xfrm>
          <a:prstGeom prst="rect">
            <a:avLst/>
          </a:prstGeom>
          <a:noFill/>
        </p:spPr>
        <p:txBody>
          <a:bodyPr wrap="square">
            <a:spAutoFit/>
          </a:bodyPr>
          <a:lstStyle/>
          <a:p>
            <a:r>
              <a:rPr lang="en-US" sz="2400" dirty="0">
                <a:solidFill>
                  <a:srgbClr val="26264F"/>
                </a:solidFill>
                <a:latin typeface="Roboto" panose="02000000000000000000" pitchFamily="2" charset="0"/>
              </a:rPr>
              <a:t>(5) </a:t>
            </a:r>
            <a:r>
              <a:rPr lang="en-US" sz="2400" dirty="0" err="1">
                <a:solidFill>
                  <a:srgbClr val="26264F"/>
                </a:solidFill>
                <a:latin typeface="Roboto" panose="02000000000000000000" pitchFamily="2" charset="0"/>
              </a:rPr>
              <a:t>Một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nguồn</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điện</a:t>
            </a:r>
            <a:endParaRPr lang="en-US" sz="2400" dirty="0">
              <a:solidFill>
                <a:srgbClr val="26264F"/>
              </a:solidFill>
            </a:endParaRPr>
          </a:p>
        </p:txBody>
      </p:sp>
      <p:sp>
        <p:nvSpPr>
          <p:cNvPr id="10" name="TextBox 9"/>
          <p:cNvSpPr txBox="1"/>
          <p:nvPr/>
        </p:nvSpPr>
        <p:spPr>
          <a:xfrm>
            <a:off x="7219055" y="4837511"/>
            <a:ext cx="4570607" cy="830997"/>
          </a:xfrm>
          <a:prstGeom prst="rect">
            <a:avLst/>
          </a:prstGeom>
          <a:noFill/>
        </p:spPr>
        <p:txBody>
          <a:bodyPr wrap="square">
            <a:spAutoFit/>
          </a:bodyPr>
          <a:lstStyle/>
          <a:p>
            <a:r>
              <a:rPr lang="en-US" sz="2400" dirty="0">
                <a:solidFill>
                  <a:srgbClr val="26264F"/>
                </a:solidFill>
                <a:latin typeface="Roboto" panose="02000000000000000000" pitchFamily="2" charset="0"/>
              </a:rPr>
              <a:t>(6) </a:t>
            </a:r>
            <a:r>
              <a:rPr lang="en-US" sz="2400" dirty="0" err="1">
                <a:solidFill>
                  <a:srgbClr val="26264F"/>
                </a:solidFill>
                <a:latin typeface="Roboto" panose="02000000000000000000" pitchFamily="2" charset="0"/>
              </a:rPr>
              <a:t>Một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oát</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kế</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dùng</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để</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đo</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năng</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lượng</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cấp</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cho</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bình</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chứa</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nước</a:t>
            </a:r>
            <a:endParaRPr lang="en-US" sz="2400" dirty="0">
              <a:solidFill>
                <a:srgbClr val="26264F"/>
              </a:solidFill>
            </a:endParaRPr>
          </a:p>
        </p:txBody>
      </p:sp>
      <p:sp>
        <p:nvSpPr>
          <p:cNvPr id="12" name="TextBox 11"/>
          <p:cNvSpPr txBox="1"/>
          <p:nvPr/>
        </p:nvSpPr>
        <p:spPr>
          <a:xfrm>
            <a:off x="7219055" y="5710279"/>
            <a:ext cx="4570607" cy="461665"/>
          </a:xfrm>
          <a:prstGeom prst="rect">
            <a:avLst/>
          </a:prstGeom>
          <a:noFill/>
        </p:spPr>
        <p:txBody>
          <a:bodyPr wrap="square">
            <a:spAutoFit/>
          </a:bodyPr>
          <a:lstStyle/>
          <a:p>
            <a:r>
              <a:rPr lang="en-US" sz="2400" dirty="0">
                <a:solidFill>
                  <a:srgbClr val="26264F"/>
                </a:solidFill>
                <a:latin typeface="Roboto" panose="02000000000000000000" pitchFamily="2" charset="0"/>
              </a:rPr>
              <a:t>(7) </a:t>
            </a:r>
            <a:r>
              <a:rPr lang="en-US" sz="2400" dirty="0" err="1">
                <a:solidFill>
                  <a:srgbClr val="26264F"/>
                </a:solidFill>
                <a:latin typeface="Roboto" panose="02000000000000000000" pitchFamily="2" charset="0"/>
              </a:rPr>
              <a:t>Các</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dây</a:t>
            </a:r>
            <a:r>
              <a:rPr lang="en-US" sz="2400" dirty="0">
                <a:solidFill>
                  <a:srgbClr val="26264F"/>
                </a:solidFill>
                <a:latin typeface="Roboto" panose="02000000000000000000" pitchFamily="2" charset="0"/>
              </a:rPr>
              <a:t> </a:t>
            </a:r>
            <a:r>
              <a:rPr lang="en-US" sz="2400" dirty="0" err="1">
                <a:solidFill>
                  <a:srgbClr val="26264F"/>
                </a:solidFill>
                <a:latin typeface="Roboto" panose="02000000000000000000" pitchFamily="2" charset="0"/>
              </a:rPr>
              <a:t>nối</a:t>
            </a:r>
            <a:endParaRPr lang="en-US" sz="2400" dirty="0">
              <a:solidFill>
                <a:srgbClr val="26264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525" y="0"/>
            <a:ext cx="6858000" cy="6858000"/>
          </a:xfrm>
          <a:prstGeom prst="rect">
            <a:avLst/>
          </a:prstGeom>
        </p:spPr>
      </p:pic>
      <p:sp>
        <p:nvSpPr>
          <p:cNvPr id="5" name="TextBox 4"/>
          <p:cNvSpPr txBox="1"/>
          <p:nvPr/>
        </p:nvSpPr>
        <p:spPr>
          <a:xfrm>
            <a:off x="6981932" y="1243483"/>
            <a:ext cx="5135543" cy="5016758"/>
          </a:xfrm>
          <a:prstGeom prst="rect">
            <a:avLst/>
          </a:prstGeom>
          <a:noFill/>
        </p:spPr>
        <p:txBody>
          <a:bodyPr wrap="square">
            <a:spAutoFit/>
          </a:bodyPr>
          <a:lstStyle/>
          <a:p>
            <a:r>
              <a:rPr lang="en-US" sz="4000" b="1" dirty="0">
                <a:solidFill>
                  <a:srgbClr val="26264F"/>
                </a:solidFill>
                <a:latin typeface="Roboto" panose="02000000000000000000" pitchFamily="2" charset="0"/>
              </a:rPr>
              <a:t>Ở </a:t>
            </a:r>
            <a:r>
              <a:rPr lang="vi-VN" sz="4000" b="1" dirty="0">
                <a:solidFill>
                  <a:srgbClr val="26264F"/>
                </a:solidFill>
                <a:latin typeface="Roboto" panose="02000000000000000000" pitchFamily="2" charset="0"/>
              </a:rPr>
              <a:t>thí nghiệm nhóm em tiến hành, khi nhiệt độ nước tăng thêm 20</a:t>
            </a:r>
            <a:r>
              <a:rPr lang="vi-VN" sz="4000" b="1" baseline="30000" dirty="0">
                <a:solidFill>
                  <a:srgbClr val="26264F"/>
                </a:solidFill>
                <a:latin typeface="Roboto" panose="02000000000000000000" pitchFamily="2" charset="0"/>
              </a:rPr>
              <a:t>0</a:t>
            </a:r>
            <a:r>
              <a:rPr lang="vi-VN" sz="4000" b="1" dirty="0">
                <a:solidFill>
                  <a:srgbClr val="26264F"/>
                </a:solidFill>
                <a:latin typeface="Roboto" panose="02000000000000000000" pitchFamily="2" charset="0"/>
              </a:rPr>
              <a:t>C so với nhiệt độ ban đầu thì nhiệt lượng mà nước trong bình nhận được là bao nhiêu Jun?</a:t>
            </a:r>
            <a:endParaRPr lang="en-US" sz="4000" b="1" dirty="0">
              <a:solidFill>
                <a:srgbClr val="26264F"/>
              </a:solidFill>
              <a:latin typeface="Roboto" panose="02000000000000000000" pitchFamily="2" charset="0"/>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11582400" y="0"/>
            <a:ext cx="609600" cy="6858000"/>
          </a:xfrm>
          <a:prstGeom prst="rect">
            <a:avLst/>
          </a:prstGeom>
          <a:gradFill flip="none" rotWithShape="1">
            <a:gsLst>
              <a:gs pos="0">
                <a:schemeClr val="accent4"/>
              </a:gs>
              <a:gs pos="73000">
                <a:schemeClr val="accent3"/>
              </a:gs>
              <a:gs pos="100000">
                <a:schemeClr val="accent3">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boto Condensed" panose="02000000000000000000" pitchFamily="2" charset="0"/>
              <a:ea typeface="+mn-ea"/>
              <a:cs typeface="+mn-cs"/>
            </a:endParaRPr>
          </a:p>
        </p:txBody>
      </p:sp>
      <p:cxnSp>
        <p:nvCxnSpPr>
          <p:cNvPr id="26" name="Straight Connector 25"/>
          <p:cNvCxnSpPr/>
          <p:nvPr/>
        </p:nvCxnSpPr>
        <p:spPr>
          <a:xfrm>
            <a:off x="-152400" y="838200"/>
            <a:ext cx="1249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7752" y="284202"/>
            <a:ext cx="2502288"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222831">
                    <a:lumMod val="90000"/>
                    <a:lumOff val="10000"/>
                  </a:srgbClr>
                </a:solidFill>
                <a:effectLst/>
                <a:uLnTx/>
                <a:uFillTx/>
                <a:latin typeface="Roboto Black" panose="02000000000000000000" pitchFamily="2" charset="0"/>
                <a:ea typeface="+mn-ea"/>
                <a:cs typeface="+mn-cs"/>
              </a:rPr>
              <a:t>EM CÓ BIẾT</a:t>
            </a:r>
            <a:endParaRPr kumimoji="0" lang="en-US" sz="3600" b="0" i="0" u="none" strike="noStrike" kern="1200" cap="none" spc="0" normalizeH="0" baseline="0" noProof="0" dirty="0">
              <a:ln>
                <a:noFill/>
              </a:ln>
              <a:solidFill>
                <a:srgbClr val="222831">
                  <a:lumMod val="90000"/>
                  <a:lumOff val="10000"/>
                </a:srgbClr>
              </a:solidFill>
              <a:effectLst/>
              <a:uLnTx/>
              <a:uFillTx/>
              <a:latin typeface="Roboto Black" panose="02000000000000000000" pitchFamily="2" charset="0"/>
              <a:ea typeface="+mn-ea"/>
              <a:cs typeface="+mn-cs"/>
            </a:endParaRPr>
          </a:p>
        </p:txBody>
      </p:sp>
      <p:pic>
        <p:nvPicPr>
          <p:cNvPr id="3074" name="Picture 2" descr="Khói bụi - Tin Tức về khói bụi mới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08176" y="1690868"/>
            <a:ext cx="8686800" cy="4882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3430" y="1176665"/>
            <a:ext cx="9363141" cy="36933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Các phân tử chuyển động không ngừng làm bụi lan truyền trong không khí.</a:t>
            </a:r>
            <a:endParaRPr kumimoji="0" lang="en-US" sz="24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11582400" y="0"/>
            <a:ext cx="609600" cy="6858000"/>
          </a:xfrm>
          <a:prstGeom prst="rect">
            <a:avLst/>
          </a:prstGeom>
          <a:gradFill flip="none" rotWithShape="1">
            <a:gsLst>
              <a:gs pos="0">
                <a:schemeClr val="accent4"/>
              </a:gs>
              <a:gs pos="73000">
                <a:schemeClr val="accent3"/>
              </a:gs>
              <a:gs pos="100000">
                <a:schemeClr val="accent3">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boto Condensed" panose="02000000000000000000" pitchFamily="2" charset="0"/>
              <a:ea typeface="+mn-ea"/>
              <a:cs typeface="+mn-cs"/>
            </a:endParaRPr>
          </a:p>
        </p:txBody>
      </p:sp>
      <p:cxnSp>
        <p:nvCxnSpPr>
          <p:cNvPr id="26" name="Straight Connector 25"/>
          <p:cNvCxnSpPr/>
          <p:nvPr/>
        </p:nvCxnSpPr>
        <p:spPr>
          <a:xfrm>
            <a:off x="-152400" y="838200"/>
            <a:ext cx="1249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7752" y="284202"/>
            <a:ext cx="2502288"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222831">
                    <a:lumMod val="90000"/>
                    <a:lumOff val="10000"/>
                  </a:srgbClr>
                </a:solidFill>
                <a:effectLst/>
                <a:uLnTx/>
                <a:uFillTx/>
                <a:latin typeface="Roboto Black" panose="02000000000000000000" pitchFamily="2" charset="0"/>
                <a:ea typeface="+mn-ea"/>
                <a:cs typeface="+mn-cs"/>
              </a:rPr>
              <a:t>EM CÓ BIẾT</a:t>
            </a:r>
            <a:endParaRPr kumimoji="0" lang="en-US" sz="3600" b="0" i="0" u="none" strike="noStrike" kern="1200" cap="none" spc="0" normalizeH="0" baseline="0" noProof="0" dirty="0">
              <a:ln>
                <a:noFill/>
              </a:ln>
              <a:solidFill>
                <a:srgbClr val="222831">
                  <a:lumMod val="90000"/>
                  <a:lumOff val="10000"/>
                </a:srgbClr>
              </a:solidFill>
              <a:effectLst/>
              <a:uLnTx/>
              <a:uFillTx/>
              <a:latin typeface="Roboto Black" panose="02000000000000000000" pitchFamily="2" charset="0"/>
              <a:ea typeface="+mn-ea"/>
              <a:cs typeface="+mn-cs"/>
            </a:endParaRPr>
          </a:p>
        </p:txBody>
      </p:sp>
      <p:sp>
        <p:nvSpPr>
          <p:cNvPr id="3" name="Rectangle 2"/>
          <p:cNvSpPr>
            <a:spLocks noChangeAspect="1"/>
          </p:cNvSpPr>
          <p:nvPr>
            <p:custDataLst>
              <p:tags r:id="rId1"/>
            </p:custDataLst>
          </p:nvPr>
        </p:nvSpPr>
        <p:spPr>
          <a:xfrm>
            <a:off x="595564" y="1392198"/>
            <a:ext cx="3833248" cy="4952999"/>
          </a:xfrm>
          <a:prstGeom prst="rect">
            <a:avLst/>
          </a:prstGeom>
          <a:blipFill dpi="0" rotWithShape="0">
            <a:blip r:embed="rId2">
              <a:extLst>
                <a:ext uri="{28A0092B-C50C-407E-A947-70E740481C1C}">
                  <a14:useLocalDpi xmlns:a14="http://schemas.microsoft.com/office/drawing/2010/main" val="0"/>
                </a:ext>
              </a:extLst>
            </a:blip>
            <a:srcRect/>
            <a:stretch>
              <a:fillRect l="-14404" r="-144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boto Condensed" panose="02000000000000000000" pitchFamily="2" charset="0"/>
              <a:ea typeface="+mn-ea"/>
              <a:cs typeface="+mn-cs"/>
            </a:endParaRPr>
          </a:p>
        </p:txBody>
      </p:sp>
      <p:sp>
        <p:nvSpPr>
          <p:cNvPr id="4" name="TextBox 3"/>
          <p:cNvSpPr txBox="1"/>
          <p:nvPr/>
        </p:nvSpPr>
        <p:spPr>
          <a:xfrm>
            <a:off x="4776318" y="1981200"/>
            <a:ext cx="6458576"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srgbClr val="F05454"/>
                </a:solidFill>
                <a:effectLst/>
                <a:uLnTx/>
                <a:uFillTx/>
                <a:latin typeface="#9Slide03 Saira SemiCondensed M" panose="00000606000000000000" pitchFamily="2" charset="0"/>
                <a:ea typeface="+mn-ea"/>
                <a:cs typeface="+mn-cs"/>
              </a:rPr>
              <a:t>Hiện tượng này xảy ra thường xuyên sẽ ảnh hưởng đến sức khỏe như thế nào?</a:t>
            </a:r>
            <a:endParaRPr kumimoji="0" lang="en-US" sz="2800" b="0" i="0" u="none" strike="noStrike" kern="1200" cap="none" spc="0" normalizeH="0" baseline="0" noProof="0">
              <a:ln>
                <a:noFill/>
              </a:ln>
              <a:solidFill>
                <a:srgbClr val="F05454"/>
              </a:solidFill>
              <a:effectLst/>
              <a:uLnTx/>
              <a:uFillTx/>
              <a:latin typeface="#9Slide03 Saira SemiCondensed M" panose="00000606000000000000" pitchFamily="2" charset="0"/>
              <a:ea typeface="+mn-ea"/>
              <a:cs typeface="+mn-cs"/>
            </a:endParaRPr>
          </a:p>
        </p:txBody>
      </p:sp>
      <p:sp>
        <p:nvSpPr>
          <p:cNvPr id="9" name="TextBox 8"/>
          <p:cNvSpPr txBox="1"/>
          <p:nvPr/>
        </p:nvSpPr>
        <p:spPr>
          <a:xfrm>
            <a:off x="4776318" y="3027402"/>
            <a:ext cx="6458576" cy="2400657"/>
          </a:xfrm>
          <a:prstGeom prst="rect">
            <a:avLst/>
          </a:prstGeom>
          <a:noFill/>
        </p:spPr>
        <p:txBody>
          <a:bodyPr wrap="square" lIns="0" tIns="0" rIns="0" bIns="0"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Gây ra các bệnh về đường hô hấp: viêm mũi, viêm phổi, viêm phế quản,… </a:t>
            </a:r>
            <a:endPar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Gây ra các bệnh ngoài da: viêm da, lở loét, da bị ngứa,… </a:t>
            </a:r>
            <a:endPar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Các bệnh về mắt: chấn thương mắt, viêm màng tiếp hợp, viêm mi mắt,…</a:t>
            </a:r>
            <a:endParaRPr kumimoji="0" lang="en-US"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p:nvPr/>
        </p:nvSpPr>
        <p:spPr>
          <a:xfrm>
            <a:off x="11582400" y="0"/>
            <a:ext cx="609600" cy="6858000"/>
          </a:xfrm>
          <a:prstGeom prst="rect">
            <a:avLst/>
          </a:prstGeom>
          <a:gradFill flip="none" rotWithShape="1">
            <a:gsLst>
              <a:gs pos="0">
                <a:schemeClr val="accent4"/>
              </a:gs>
              <a:gs pos="73000">
                <a:schemeClr val="accent3"/>
              </a:gs>
              <a:gs pos="100000">
                <a:schemeClr val="accent3">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boto Condensed" panose="02000000000000000000" pitchFamily="2" charset="0"/>
              <a:ea typeface="+mn-ea"/>
              <a:cs typeface="+mn-cs"/>
            </a:endParaRPr>
          </a:p>
        </p:txBody>
      </p:sp>
      <p:cxnSp>
        <p:nvCxnSpPr>
          <p:cNvPr id="26" name="Straight Connector 25"/>
          <p:cNvCxnSpPr/>
          <p:nvPr/>
        </p:nvCxnSpPr>
        <p:spPr>
          <a:xfrm>
            <a:off x="-152400" y="838200"/>
            <a:ext cx="1249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7752" y="284202"/>
            <a:ext cx="2502288" cy="55399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srgbClr val="222831">
                    <a:lumMod val="90000"/>
                    <a:lumOff val="10000"/>
                  </a:srgbClr>
                </a:solidFill>
                <a:effectLst/>
                <a:uLnTx/>
                <a:uFillTx/>
                <a:latin typeface="Roboto Black" panose="02000000000000000000" pitchFamily="2" charset="0"/>
                <a:ea typeface="+mn-ea"/>
                <a:cs typeface="+mn-cs"/>
              </a:rPr>
              <a:t>EM CÓ BIẾT</a:t>
            </a:r>
            <a:endParaRPr kumimoji="0" lang="en-US" sz="3600" b="0" i="0" u="none" strike="noStrike" kern="1200" cap="none" spc="0" normalizeH="0" baseline="0" noProof="0" dirty="0">
              <a:ln>
                <a:noFill/>
              </a:ln>
              <a:solidFill>
                <a:srgbClr val="222831">
                  <a:lumMod val="90000"/>
                  <a:lumOff val="10000"/>
                </a:srgbClr>
              </a:solidFill>
              <a:effectLst/>
              <a:uLnTx/>
              <a:uFillTx/>
              <a:latin typeface="Roboto Black" panose="02000000000000000000" pitchFamily="2" charset="0"/>
              <a:ea typeface="+mn-ea"/>
              <a:cs typeface="+mn-cs"/>
            </a:endParaRPr>
          </a:p>
        </p:txBody>
      </p:sp>
      <p:sp>
        <p:nvSpPr>
          <p:cNvPr id="3" name="Rectangle 2"/>
          <p:cNvSpPr>
            <a:spLocks noChangeAspect="1"/>
          </p:cNvSpPr>
          <p:nvPr>
            <p:custDataLst>
              <p:tags r:id="rId1"/>
            </p:custDataLst>
          </p:nvPr>
        </p:nvSpPr>
        <p:spPr>
          <a:xfrm>
            <a:off x="7363546" y="1371601"/>
            <a:ext cx="3833248" cy="4952999"/>
          </a:xfrm>
          <a:prstGeom prst="rect">
            <a:avLst/>
          </a:prstGeom>
          <a:blipFill dpi="0" rotWithShape="0">
            <a:blip r:embed="rId2">
              <a:extLst>
                <a:ext uri="{28A0092B-C50C-407E-A947-70E740481C1C}">
                  <a14:useLocalDpi xmlns:a14="http://schemas.microsoft.com/office/drawing/2010/main" val="0"/>
                </a:ext>
              </a:extLst>
            </a:blip>
            <a:srcRect/>
            <a:stretch>
              <a:fillRect l="-40463" r="-40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Roboto Condensed" panose="02000000000000000000" pitchFamily="2" charset="0"/>
              <a:ea typeface="+mn-ea"/>
              <a:cs typeface="+mn-cs"/>
            </a:endParaRPr>
          </a:p>
        </p:txBody>
      </p:sp>
      <p:sp>
        <p:nvSpPr>
          <p:cNvPr id="4" name="TextBox 3"/>
          <p:cNvSpPr txBox="1"/>
          <p:nvPr/>
        </p:nvSpPr>
        <p:spPr>
          <a:xfrm>
            <a:off x="769834" y="1536920"/>
            <a:ext cx="5957636"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a:ln>
                  <a:noFill/>
                </a:ln>
                <a:solidFill>
                  <a:srgbClr val="F05454"/>
                </a:solidFill>
                <a:effectLst/>
                <a:uLnTx/>
                <a:uFillTx/>
                <a:latin typeface="#9Slide03 Saira SemiCondensed M" panose="00000606000000000000" pitchFamily="2" charset="0"/>
                <a:ea typeface="+mn-ea"/>
                <a:cs typeface="+mn-cs"/>
              </a:rPr>
              <a:t>Nêu những biện pháp để giảm nồng độ bụi trong môi trường, gia tăng chất lượng cuộc sống ?</a:t>
            </a:r>
            <a:endParaRPr kumimoji="0" lang="en-US" sz="2800" b="0" i="0" u="none" strike="noStrike" kern="1200" cap="none" spc="0" normalizeH="0" baseline="0" noProof="0">
              <a:ln>
                <a:noFill/>
              </a:ln>
              <a:solidFill>
                <a:srgbClr val="F05454"/>
              </a:solidFill>
              <a:effectLst/>
              <a:uLnTx/>
              <a:uFillTx/>
              <a:latin typeface="#9Slide03 Saira SemiCondensed M" panose="00000606000000000000" pitchFamily="2" charset="0"/>
              <a:ea typeface="+mn-ea"/>
              <a:cs typeface="+mn-cs"/>
            </a:endParaRPr>
          </a:p>
        </p:txBody>
      </p:sp>
      <p:sp>
        <p:nvSpPr>
          <p:cNvPr id="9" name="TextBox 8"/>
          <p:cNvSpPr txBox="1"/>
          <p:nvPr/>
        </p:nvSpPr>
        <p:spPr>
          <a:xfrm>
            <a:off x="519364" y="3115330"/>
            <a:ext cx="6458576" cy="3200876"/>
          </a:xfrm>
          <a:prstGeom prst="rect">
            <a:avLst/>
          </a:prstGeom>
          <a:noFill/>
        </p:spPr>
        <p:txBody>
          <a:bodyPr wrap="square" lIns="0" tIns="0" rIns="0" bIns="0"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Trồng nhiều cây xanh. </a:t>
            </a:r>
            <a:endPar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Giảm thiểu việc xây dựng các khu công nghiệp, khu chế xuất trong thành phố, … </a:t>
            </a:r>
            <a:endPar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Khuyến khích người dân đi lại bằng các phương tiện công cộng</a:t>
            </a:r>
            <a:endPar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vi-VN"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rPr>
              <a:t>Tăng cường tuyên truyền, giáo dục mọi người có ý thức hạn chế việc xả thải các chất ô nhiễm từ sinh hoạt vào bầu khí quyển, …</a:t>
            </a:r>
            <a:endParaRPr kumimoji="0" lang="en-US" sz="2600" b="0" i="0" u="none" strike="noStrike" kern="1200" cap="none" spc="0" normalizeH="0" baseline="0" noProof="0" dirty="0">
              <a:ln>
                <a:noFill/>
              </a:ln>
              <a:solidFill>
                <a:srgbClr val="222831"/>
              </a:solidFill>
              <a:effectLst/>
              <a:uLnTx/>
              <a:uFillTx/>
              <a:latin typeface="Roboto Condensed" panose="02000000000000000000" pitchFamily="2"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7784" y="182880"/>
            <a:ext cx="6858000" cy="6858000"/>
          </a:xfrm>
          <a:prstGeom prst="rect">
            <a:avLst/>
          </a:prstGeom>
        </p:spPr>
      </p:pic>
      <p:sp>
        <p:nvSpPr>
          <p:cNvPr id="4" name="TextBox 3"/>
          <p:cNvSpPr txBox="1"/>
          <p:nvPr/>
        </p:nvSpPr>
        <p:spPr>
          <a:xfrm>
            <a:off x="7185272" y="3200769"/>
            <a:ext cx="4898777" cy="1107996"/>
          </a:xfrm>
          <a:prstGeom prst="rect">
            <a:avLst/>
          </a:prstGeom>
          <a:noFill/>
        </p:spPr>
        <p:txBody>
          <a:bodyPr wrap="none" lIns="0" tIns="0" rIns="0" bIns="0" rtlCol="0">
            <a:spAutoFit/>
          </a:bodyPr>
          <a:lstStyle/>
          <a:p>
            <a:pPr>
              <a:defRPr/>
            </a:pPr>
            <a:r>
              <a:rPr lang="en-US" sz="7200" dirty="0">
                <a:solidFill>
                  <a:srgbClr val="222831">
                    <a:lumMod val="90000"/>
                    <a:lumOff val="10000"/>
                  </a:srgbClr>
                </a:solidFill>
                <a:latin typeface="Roboto Black" panose="02000000000000000000" pitchFamily="2" charset="0"/>
              </a:rPr>
              <a:t>LUYỆN TẬP</a:t>
            </a:r>
            <a:endParaRPr lang="en-US" sz="7200" dirty="0">
              <a:solidFill>
                <a:srgbClr val="222831">
                  <a:lumMod val="90000"/>
                  <a:lumOff val="10000"/>
                </a:srgbClr>
              </a:solidFill>
              <a:latin typeface="Roboto Black" panose="02000000000000000000" pitchFamily="2" charset="0"/>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415600" y="380787"/>
            <a:ext cx="11360800" cy="763600"/>
          </a:xfrm>
          <a:prstGeom prst="rect">
            <a:avLst/>
          </a:prstGeom>
        </p:spPr>
        <p:txBody>
          <a:bodyPr spcFirstLastPara="1" wrap="square" lIns="121900" tIns="121900" rIns="121900" bIns="121900" anchor="ctr" anchorCtr="0">
            <a:noAutofit/>
          </a:bodyPr>
          <a:lstStyle/>
          <a:p>
            <a:pPr algn="ctr"/>
            <a:r>
              <a:rPr lang="en-GB" sz="3600" dirty="0">
                <a:latin typeface="Roboto Black" panose="02000000000000000000" pitchFamily="2" charset="0"/>
                <a:ea typeface="Roboto Black" panose="02000000000000000000" pitchFamily="2" charset="0"/>
                <a:cs typeface="Fira Sans Black"/>
                <a:sym typeface="Fira Sans Black"/>
              </a:rPr>
              <a:t>Câu 1: </a:t>
            </a:r>
            <a:r>
              <a:rPr lang="en-US" sz="3600" dirty="0" err="1">
                <a:latin typeface="Roboto Black" panose="02000000000000000000" pitchFamily="2" charset="0"/>
                <a:ea typeface="Roboto Black" panose="02000000000000000000" pitchFamily="2" charset="0"/>
              </a:rPr>
              <a:t>Nhiệt</a:t>
            </a:r>
            <a:r>
              <a:rPr lang="en-US" sz="3600" dirty="0">
                <a:latin typeface="Roboto Black" panose="02000000000000000000" pitchFamily="2" charset="0"/>
                <a:ea typeface="Roboto Black" panose="02000000000000000000" pitchFamily="2" charset="0"/>
              </a:rPr>
              <a:t> </a:t>
            </a:r>
            <a:r>
              <a:rPr lang="en-US" sz="3600" dirty="0" err="1">
                <a:latin typeface="Roboto Black" panose="02000000000000000000" pitchFamily="2" charset="0"/>
                <a:ea typeface="Roboto Black" panose="02000000000000000000" pitchFamily="2" charset="0"/>
              </a:rPr>
              <a:t>năng</a:t>
            </a:r>
            <a:r>
              <a:rPr lang="en-US" sz="3600" dirty="0">
                <a:latin typeface="Roboto Black" panose="02000000000000000000" pitchFamily="2" charset="0"/>
                <a:ea typeface="Roboto Black" panose="02000000000000000000" pitchFamily="2" charset="0"/>
              </a:rPr>
              <a:t> </a:t>
            </a:r>
            <a:r>
              <a:rPr lang="en-US" sz="3600" dirty="0" err="1">
                <a:latin typeface="Roboto Black" panose="02000000000000000000" pitchFamily="2" charset="0"/>
                <a:ea typeface="Roboto Black" panose="02000000000000000000" pitchFamily="2" charset="0"/>
              </a:rPr>
              <a:t>của</a:t>
            </a:r>
            <a:r>
              <a:rPr lang="en-US" sz="3600" dirty="0">
                <a:latin typeface="Roboto Black" panose="02000000000000000000" pitchFamily="2" charset="0"/>
                <a:ea typeface="Roboto Black" panose="02000000000000000000" pitchFamily="2" charset="0"/>
              </a:rPr>
              <a:t> </a:t>
            </a:r>
            <a:r>
              <a:rPr lang="en-US" sz="3600" dirty="0" err="1">
                <a:latin typeface="Roboto Black" panose="02000000000000000000" pitchFamily="2" charset="0"/>
                <a:ea typeface="Roboto Black" panose="02000000000000000000" pitchFamily="2" charset="0"/>
              </a:rPr>
              <a:t>một</a:t>
            </a:r>
            <a:r>
              <a:rPr lang="en-US" sz="3600" dirty="0">
                <a:latin typeface="Roboto Black" panose="02000000000000000000" pitchFamily="2" charset="0"/>
                <a:ea typeface="Roboto Black" panose="02000000000000000000" pitchFamily="2" charset="0"/>
              </a:rPr>
              <a:t> </a:t>
            </a:r>
            <a:r>
              <a:rPr lang="en-US" sz="3600" dirty="0" err="1">
                <a:latin typeface="Roboto Black" panose="02000000000000000000" pitchFamily="2" charset="0"/>
                <a:ea typeface="Roboto Black" panose="02000000000000000000" pitchFamily="2" charset="0"/>
              </a:rPr>
              <a:t>vật</a:t>
            </a:r>
            <a:r>
              <a:rPr lang="en-US" sz="3600" dirty="0">
                <a:latin typeface="Roboto Black" panose="02000000000000000000" pitchFamily="2" charset="0"/>
                <a:ea typeface="Roboto Black" panose="02000000000000000000" pitchFamily="2" charset="0"/>
              </a:rPr>
              <a:t> </a:t>
            </a:r>
            <a:r>
              <a:rPr lang="en-US" sz="3600" dirty="0" err="1">
                <a:latin typeface="Roboto Black" panose="02000000000000000000" pitchFamily="2" charset="0"/>
                <a:ea typeface="Roboto Black" panose="02000000000000000000" pitchFamily="2" charset="0"/>
              </a:rPr>
              <a:t>là</a:t>
            </a:r>
            <a:r>
              <a:rPr lang="en-GB" sz="3600" dirty="0">
                <a:latin typeface="Roboto Black" panose="02000000000000000000" pitchFamily="2" charset="0"/>
                <a:ea typeface="Roboto Black" panose="02000000000000000000" pitchFamily="2" charset="0"/>
                <a:sym typeface="Fira Sans Black"/>
              </a:rPr>
              <a:t> </a:t>
            </a:r>
            <a:endParaRPr sz="3600" dirty="0">
              <a:latin typeface="Roboto Black" panose="02000000000000000000" pitchFamily="2" charset="0"/>
              <a:ea typeface="Roboto Black" panose="02000000000000000000" pitchFamily="2" charset="0"/>
              <a:sym typeface="Fira Sans"/>
            </a:endParaRPr>
          </a:p>
        </p:txBody>
      </p:sp>
      <p:grpSp>
        <p:nvGrpSpPr>
          <p:cNvPr id="274" name="Google Shape;274;p31"/>
          <p:cNvGrpSpPr/>
          <p:nvPr/>
        </p:nvGrpSpPr>
        <p:grpSpPr>
          <a:xfrm>
            <a:off x="415600" y="1240307"/>
            <a:ext cx="5460368" cy="1251501"/>
            <a:chOff x="464101" y="1543138"/>
            <a:chExt cx="4095276" cy="938626"/>
          </a:xfrm>
        </p:grpSpPr>
        <p:sp>
          <p:nvSpPr>
            <p:cNvPr id="275" name="Google Shape;275;p31"/>
            <p:cNvSpPr/>
            <p:nvPr/>
          </p:nvSpPr>
          <p:spPr>
            <a:xfrm>
              <a:off x="3732277" y="1654101"/>
              <a:ext cx="827100" cy="716700"/>
            </a:xfrm>
            <a:prstGeom prst="hexagon">
              <a:avLst>
                <a:gd name="adj" fmla="val 25000"/>
                <a:gd name="vf" fmla="val 115470"/>
              </a:avLst>
            </a:pr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6" name="Google Shape;276;p31"/>
            <p:cNvSpPr/>
            <p:nvPr/>
          </p:nvSpPr>
          <p:spPr>
            <a:xfrm>
              <a:off x="1106325" y="1654162"/>
              <a:ext cx="2815484" cy="716579"/>
            </a:xfrm>
            <a:custGeom>
              <a:avLst/>
              <a:gdLst/>
              <a:ahLst/>
              <a:cxnLst/>
              <a:rect l="l" t="t" r="r" b="b"/>
              <a:pathLst>
                <a:path w="13557" h="3922" extrusionOk="0">
                  <a:moveTo>
                    <a:pt x="1" y="0"/>
                  </a:moveTo>
                  <a:lnTo>
                    <a:pt x="1" y="3921"/>
                  </a:lnTo>
                  <a:lnTo>
                    <a:pt x="13556" y="3921"/>
                  </a:lnTo>
                  <a:lnTo>
                    <a:pt x="13556" y="1954"/>
                  </a:lnTo>
                  <a:lnTo>
                    <a:pt x="13556"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7" name="Google Shape;277;p31"/>
            <p:cNvSpPr/>
            <p:nvPr/>
          </p:nvSpPr>
          <p:spPr>
            <a:xfrm>
              <a:off x="827932" y="1654100"/>
              <a:ext cx="855635" cy="716701"/>
            </a:xfrm>
            <a:custGeom>
              <a:avLst/>
              <a:gdLst/>
              <a:ahLst/>
              <a:cxnLst/>
              <a:rect l="l" t="t" r="r" b="b"/>
              <a:pathLst>
                <a:path w="4698" h="3935" extrusionOk="0">
                  <a:moveTo>
                    <a:pt x="1" y="0"/>
                  </a:moveTo>
                  <a:lnTo>
                    <a:pt x="1" y="3934"/>
                  </a:lnTo>
                  <a:lnTo>
                    <a:pt x="3560" y="3934"/>
                  </a:lnTo>
                  <a:lnTo>
                    <a:pt x="4698" y="1967"/>
                  </a:lnTo>
                  <a:lnTo>
                    <a:pt x="3560" y="0"/>
                  </a:lnTo>
                  <a:close/>
                </a:path>
              </a:pathLst>
            </a:custGeom>
            <a:solidFill>
              <a:srgbClr val="E0A17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8" name="Google Shape;278;p31"/>
            <p:cNvSpPr/>
            <p:nvPr/>
          </p:nvSpPr>
          <p:spPr>
            <a:xfrm>
              <a:off x="464101" y="1543138"/>
              <a:ext cx="1082625" cy="938626"/>
            </a:xfrm>
            <a:custGeom>
              <a:avLst/>
              <a:gdLst/>
              <a:ahLst/>
              <a:cxnLst/>
              <a:rect l="l" t="t" r="r" b="b"/>
              <a:pathLst>
                <a:path w="6638" h="5755" extrusionOk="0">
                  <a:moveTo>
                    <a:pt x="1660" y="0"/>
                  </a:moveTo>
                  <a:lnTo>
                    <a:pt x="0" y="2877"/>
                  </a:lnTo>
                  <a:lnTo>
                    <a:pt x="1660" y="5754"/>
                  </a:lnTo>
                  <a:lnTo>
                    <a:pt x="4978" y="5754"/>
                  </a:lnTo>
                  <a:lnTo>
                    <a:pt x="6638" y="2877"/>
                  </a:lnTo>
                  <a:lnTo>
                    <a:pt x="4978"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79" name="Google Shape;279;p31"/>
          <p:cNvSpPr txBox="1"/>
          <p:nvPr/>
        </p:nvSpPr>
        <p:spPr>
          <a:xfrm>
            <a:off x="688139" y="1484257"/>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effectLst/>
                <a:uLnTx/>
                <a:uFillTx/>
                <a:latin typeface="Roboto Black" panose="02000000000000000000" pitchFamily="2" charset="0"/>
                <a:ea typeface="Roboto Black" panose="02000000000000000000" pitchFamily="2" charset="0"/>
                <a:cs typeface="Fira Sans"/>
                <a:sym typeface="Fira Sans"/>
              </a:rPr>
              <a:t>A</a:t>
            </a:r>
            <a:endParaRPr kumimoji="0" sz="4000" b="1" i="0" u="none" strike="noStrike" kern="0" cap="none" spc="0" normalizeH="0" baseline="0" noProof="0" dirty="0">
              <a:ln>
                <a:noFill/>
              </a:ln>
              <a:effectLst/>
              <a:uLnTx/>
              <a:uFillTx/>
              <a:latin typeface="Roboto Black" panose="02000000000000000000" pitchFamily="2" charset="0"/>
              <a:ea typeface="Roboto Black" panose="02000000000000000000" pitchFamily="2" charset="0"/>
              <a:cs typeface="Fira Sans"/>
              <a:sym typeface="Fira Sans"/>
            </a:endParaRPr>
          </a:p>
        </p:txBody>
      </p:sp>
      <p:sp>
        <p:nvSpPr>
          <p:cNvPr id="280" name="Google Shape;280;p31"/>
          <p:cNvSpPr txBox="1"/>
          <p:nvPr/>
        </p:nvSpPr>
        <p:spPr>
          <a:xfrm>
            <a:off x="2071647" y="1417715"/>
            <a:ext cx="3495116" cy="955600"/>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en-US" dirty="0" err="1"/>
              <a:t>Tổng</a:t>
            </a:r>
            <a:r>
              <a:rPr lang="en-US" dirty="0"/>
              <a:t> </a:t>
            </a:r>
            <a:r>
              <a:rPr lang="en-US" dirty="0" err="1"/>
              <a:t>thế</a:t>
            </a:r>
            <a:r>
              <a:rPr lang="en-US" dirty="0"/>
              <a:t> </a:t>
            </a:r>
            <a:r>
              <a:rPr lang="en-US" dirty="0" err="1"/>
              <a:t>năng</a:t>
            </a:r>
            <a:r>
              <a:rPr lang="en-US" dirty="0"/>
              <a:t> </a:t>
            </a:r>
            <a:r>
              <a:rPr lang="en-US" dirty="0" err="1"/>
              <a:t>của</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cấu</a:t>
            </a:r>
            <a:r>
              <a:rPr lang="en-US" dirty="0"/>
              <a:t> </a:t>
            </a:r>
            <a:r>
              <a:rPr lang="en-US" dirty="0" err="1"/>
              <a:t>tạo</a:t>
            </a:r>
            <a:r>
              <a:rPr lang="en-US" dirty="0"/>
              <a:t> </a:t>
            </a:r>
            <a:r>
              <a:rPr lang="en-US" dirty="0" err="1"/>
              <a:t>nên</a:t>
            </a:r>
            <a:r>
              <a:rPr lang="en-US" dirty="0"/>
              <a:t> </a:t>
            </a:r>
            <a:r>
              <a:rPr lang="en-US" dirty="0" err="1"/>
              <a:t>vật</a:t>
            </a:r>
            <a:r>
              <a:rPr lang="en-US" dirty="0"/>
              <a:t>.</a:t>
            </a:r>
            <a:endParaRPr dirty="0">
              <a:sym typeface="Roboto"/>
            </a:endParaRPr>
          </a:p>
        </p:txBody>
      </p:sp>
      <p:grpSp>
        <p:nvGrpSpPr>
          <p:cNvPr id="281" name="Google Shape;281;p31"/>
          <p:cNvGrpSpPr/>
          <p:nvPr/>
        </p:nvGrpSpPr>
        <p:grpSpPr>
          <a:xfrm>
            <a:off x="1950649" y="2550885"/>
            <a:ext cx="5460368" cy="1251501"/>
            <a:chOff x="2519679" y="2669450"/>
            <a:chExt cx="4095276" cy="938626"/>
          </a:xfrm>
        </p:grpSpPr>
        <p:sp>
          <p:nvSpPr>
            <p:cNvPr id="282" name="Google Shape;282;p31"/>
            <p:cNvSpPr/>
            <p:nvPr/>
          </p:nvSpPr>
          <p:spPr>
            <a:xfrm>
              <a:off x="5787855" y="2780414"/>
              <a:ext cx="827100" cy="716700"/>
            </a:xfrm>
            <a:prstGeom prst="hexagon">
              <a:avLst>
                <a:gd name="adj" fmla="val 25000"/>
                <a:gd name="vf" fmla="val 115470"/>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3" name="Google Shape;283;p31"/>
            <p:cNvSpPr/>
            <p:nvPr/>
          </p:nvSpPr>
          <p:spPr>
            <a:xfrm>
              <a:off x="3161904" y="2780474"/>
              <a:ext cx="2815484" cy="716579"/>
            </a:xfrm>
            <a:custGeom>
              <a:avLst/>
              <a:gdLst/>
              <a:ahLst/>
              <a:cxnLst/>
              <a:rect l="l" t="t" r="r" b="b"/>
              <a:pathLst>
                <a:path w="13557" h="3922" extrusionOk="0">
                  <a:moveTo>
                    <a:pt x="1" y="0"/>
                  </a:moveTo>
                  <a:lnTo>
                    <a:pt x="1" y="3921"/>
                  </a:lnTo>
                  <a:lnTo>
                    <a:pt x="13556" y="3921"/>
                  </a:lnTo>
                  <a:lnTo>
                    <a:pt x="13556" y="1954"/>
                  </a:lnTo>
                  <a:lnTo>
                    <a:pt x="13556"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31"/>
            <p:cNvSpPr/>
            <p:nvPr/>
          </p:nvSpPr>
          <p:spPr>
            <a:xfrm>
              <a:off x="2883510" y="2780413"/>
              <a:ext cx="855635" cy="716701"/>
            </a:xfrm>
            <a:custGeom>
              <a:avLst/>
              <a:gdLst/>
              <a:ahLst/>
              <a:cxnLst/>
              <a:rect l="l" t="t" r="r" b="b"/>
              <a:pathLst>
                <a:path w="4698" h="3935" extrusionOk="0">
                  <a:moveTo>
                    <a:pt x="1" y="0"/>
                  </a:moveTo>
                  <a:lnTo>
                    <a:pt x="1" y="3934"/>
                  </a:lnTo>
                  <a:lnTo>
                    <a:pt x="3560" y="3934"/>
                  </a:lnTo>
                  <a:lnTo>
                    <a:pt x="4698" y="1967"/>
                  </a:lnTo>
                  <a:lnTo>
                    <a:pt x="3560" y="0"/>
                  </a:lnTo>
                  <a:close/>
                </a:path>
              </a:pathLst>
            </a:custGeom>
            <a:solidFill>
              <a:srgbClr val="F3506E"/>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5" name="Google Shape;285;p31"/>
            <p:cNvSpPr/>
            <p:nvPr/>
          </p:nvSpPr>
          <p:spPr>
            <a:xfrm>
              <a:off x="2519679" y="2669450"/>
              <a:ext cx="1082625" cy="938626"/>
            </a:xfrm>
            <a:custGeom>
              <a:avLst/>
              <a:gdLst/>
              <a:ahLst/>
              <a:cxnLst/>
              <a:rect l="l" t="t" r="r" b="b"/>
              <a:pathLst>
                <a:path w="6638" h="5755" extrusionOk="0">
                  <a:moveTo>
                    <a:pt x="1660" y="0"/>
                  </a:moveTo>
                  <a:lnTo>
                    <a:pt x="0" y="2877"/>
                  </a:lnTo>
                  <a:lnTo>
                    <a:pt x="1660" y="5754"/>
                  </a:lnTo>
                  <a:lnTo>
                    <a:pt x="4978" y="5754"/>
                  </a:lnTo>
                  <a:lnTo>
                    <a:pt x="6638" y="2877"/>
                  </a:lnTo>
                  <a:lnTo>
                    <a:pt x="497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86" name="Google Shape;286;p31"/>
          <p:cNvSpPr txBox="1"/>
          <p:nvPr/>
        </p:nvSpPr>
        <p:spPr>
          <a:xfrm>
            <a:off x="2223189" y="2794837"/>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B</a:t>
            </a:r>
            <a:endParaRPr kumimoji="0"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287" name="Google Shape;287;p31"/>
          <p:cNvSpPr txBox="1"/>
          <p:nvPr/>
        </p:nvSpPr>
        <p:spPr>
          <a:xfrm>
            <a:off x="3411463" y="2698756"/>
            <a:ext cx="3854854" cy="955600"/>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en-US" dirty="0" err="1">
                <a:solidFill>
                  <a:schemeClr val="bg1"/>
                </a:solidFill>
              </a:rPr>
              <a:t>Tổng</a:t>
            </a:r>
            <a:r>
              <a:rPr lang="en-US" dirty="0">
                <a:solidFill>
                  <a:schemeClr val="bg1"/>
                </a:solidFill>
              </a:rPr>
              <a:t> </a:t>
            </a:r>
            <a:r>
              <a:rPr lang="en-US" dirty="0" err="1">
                <a:solidFill>
                  <a:schemeClr val="bg1"/>
                </a:solidFill>
              </a:rPr>
              <a:t>động</a:t>
            </a:r>
            <a:r>
              <a:rPr lang="en-US" dirty="0">
                <a:solidFill>
                  <a:schemeClr val="bg1"/>
                </a:solidFill>
              </a:rPr>
              <a:t> </a:t>
            </a:r>
            <a:r>
              <a:rPr lang="en-US" dirty="0" err="1">
                <a:solidFill>
                  <a:schemeClr val="bg1"/>
                </a:solidFill>
              </a:rPr>
              <a:t>năng</a:t>
            </a:r>
            <a:r>
              <a:rPr lang="en-US" dirty="0">
                <a:solidFill>
                  <a:schemeClr val="bg1"/>
                </a:solidFill>
              </a:rPr>
              <a:t> </a:t>
            </a:r>
            <a:r>
              <a:rPr lang="en-US" dirty="0" err="1">
                <a:solidFill>
                  <a:schemeClr val="bg1"/>
                </a:solidFill>
              </a:rPr>
              <a:t>của</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phân</a:t>
            </a:r>
            <a:r>
              <a:rPr lang="en-US" dirty="0">
                <a:solidFill>
                  <a:schemeClr val="bg1"/>
                </a:solidFill>
              </a:rPr>
              <a:t> </a:t>
            </a:r>
            <a:r>
              <a:rPr lang="en-US" dirty="0" err="1">
                <a:solidFill>
                  <a:schemeClr val="bg1"/>
                </a:solidFill>
              </a:rPr>
              <a:t>tử</a:t>
            </a:r>
            <a:r>
              <a:rPr lang="en-US" dirty="0">
                <a:solidFill>
                  <a:schemeClr val="bg1"/>
                </a:solidFill>
              </a:rPr>
              <a:t> </a:t>
            </a:r>
            <a:r>
              <a:rPr lang="en-US" dirty="0" err="1">
                <a:solidFill>
                  <a:schemeClr val="bg1"/>
                </a:solidFill>
              </a:rPr>
              <a:t>cấu</a:t>
            </a:r>
            <a:r>
              <a:rPr lang="en-US" dirty="0">
                <a:solidFill>
                  <a:schemeClr val="bg1"/>
                </a:solidFill>
              </a:rPr>
              <a:t> </a:t>
            </a:r>
            <a:r>
              <a:rPr lang="en-US" dirty="0" err="1">
                <a:solidFill>
                  <a:schemeClr val="bg1"/>
                </a:solidFill>
              </a:rPr>
              <a:t>tạo</a:t>
            </a:r>
            <a:r>
              <a:rPr lang="en-US" dirty="0">
                <a:solidFill>
                  <a:schemeClr val="bg1"/>
                </a:solidFill>
              </a:rPr>
              <a:t> </a:t>
            </a:r>
            <a:r>
              <a:rPr lang="en-US" dirty="0" err="1">
                <a:solidFill>
                  <a:schemeClr val="bg1"/>
                </a:solidFill>
              </a:rPr>
              <a:t>nên</a:t>
            </a:r>
            <a:r>
              <a:rPr lang="en-US" dirty="0">
                <a:solidFill>
                  <a:schemeClr val="bg1"/>
                </a:solidFill>
              </a:rPr>
              <a:t> </a:t>
            </a:r>
            <a:r>
              <a:rPr lang="en-US" dirty="0" err="1">
                <a:solidFill>
                  <a:schemeClr val="bg1"/>
                </a:solidFill>
              </a:rPr>
              <a:t>vật</a:t>
            </a:r>
            <a:r>
              <a:rPr lang="en-US" dirty="0">
                <a:solidFill>
                  <a:schemeClr val="bg1"/>
                </a:solidFill>
              </a:rPr>
              <a:t>.</a:t>
            </a:r>
            <a:endParaRPr dirty="0">
              <a:solidFill>
                <a:schemeClr val="bg1"/>
              </a:solidFill>
              <a:sym typeface="Roboto"/>
            </a:endParaRPr>
          </a:p>
        </p:txBody>
      </p:sp>
      <p:grpSp>
        <p:nvGrpSpPr>
          <p:cNvPr id="288" name="Google Shape;288;p31"/>
          <p:cNvGrpSpPr/>
          <p:nvPr/>
        </p:nvGrpSpPr>
        <p:grpSpPr>
          <a:xfrm>
            <a:off x="3394149" y="3898225"/>
            <a:ext cx="5460368" cy="1251501"/>
            <a:chOff x="4581763" y="3795763"/>
            <a:chExt cx="4095276" cy="938626"/>
          </a:xfrm>
        </p:grpSpPr>
        <p:sp>
          <p:nvSpPr>
            <p:cNvPr id="289" name="Google Shape;289;p31"/>
            <p:cNvSpPr/>
            <p:nvPr/>
          </p:nvSpPr>
          <p:spPr>
            <a:xfrm>
              <a:off x="7849939" y="3906726"/>
              <a:ext cx="827100" cy="716700"/>
            </a:xfrm>
            <a:prstGeom prst="hexagon">
              <a:avLst>
                <a:gd name="adj" fmla="val 25000"/>
                <a:gd name="vf" fmla="val 115470"/>
              </a:avLst>
            </a:pr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31"/>
            <p:cNvSpPr/>
            <p:nvPr/>
          </p:nvSpPr>
          <p:spPr>
            <a:xfrm>
              <a:off x="5223988" y="3906787"/>
              <a:ext cx="2815484" cy="716579"/>
            </a:xfrm>
            <a:custGeom>
              <a:avLst/>
              <a:gdLst/>
              <a:ahLst/>
              <a:cxnLst/>
              <a:rect l="l" t="t" r="r" b="b"/>
              <a:pathLst>
                <a:path w="13557" h="3922" extrusionOk="0">
                  <a:moveTo>
                    <a:pt x="1" y="0"/>
                  </a:moveTo>
                  <a:lnTo>
                    <a:pt x="1" y="3921"/>
                  </a:lnTo>
                  <a:lnTo>
                    <a:pt x="13556" y="3921"/>
                  </a:lnTo>
                  <a:lnTo>
                    <a:pt x="13556" y="1954"/>
                  </a:lnTo>
                  <a:lnTo>
                    <a:pt x="1355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1" name="Google Shape;291;p31"/>
            <p:cNvSpPr/>
            <p:nvPr/>
          </p:nvSpPr>
          <p:spPr>
            <a:xfrm>
              <a:off x="4945594" y="3906725"/>
              <a:ext cx="855635" cy="716701"/>
            </a:xfrm>
            <a:custGeom>
              <a:avLst/>
              <a:gdLst/>
              <a:ahLst/>
              <a:cxnLst/>
              <a:rect l="l" t="t" r="r" b="b"/>
              <a:pathLst>
                <a:path w="4698" h="3935" extrusionOk="0">
                  <a:moveTo>
                    <a:pt x="1" y="0"/>
                  </a:moveTo>
                  <a:lnTo>
                    <a:pt x="1" y="3934"/>
                  </a:lnTo>
                  <a:lnTo>
                    <a:pt x="3560" y="3934"/>
                  </a:lnTo>
                  <a:lnTo>
                    <a:pt x="4698" y="1967"/>
                  </a:lnTo>
                  <a:lnTo>
                    <a:pt x="3560" y="0"/>
                  </a:lnTo>
                  <a:close/>
                </a:path>
              </a:pathLst>
            </a:custGeom>
            <a:solidFill>
              <a:srgbClr val="87465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2" name="Google Shape;292;p31"/>
            <p:cNvSpPr/>
            <p:nvPr/>
          </p:nvSpPr>
          <p:spPr>
            <a:xfrm>
              <a:off x="4581763" y="3795763"/>
              <a:ext cx="1082625" cy="938626"/>
            </a:xfrm>
            <a:custGeom>
              <a:avLst/>
              <a:gdLst/>
              <a:ahLst/>
              <a:cxnLst/>
              <a:rect l="l" t="t" r="r" b="b"/>
              <a:pathLst>
                <a:path w="6638" h="5755" extrusionOk="0">
                  <a:moveTo>
                    <a:pt x="1660" y="0"/>
                  </a:moveTo>
                  <a:lnTo>
                    <a:pt x="0" y="2877"/>
                  </a:lnTo>
                  <a:lnTo>
                    <a:pt x="1660" y="5754"/>
                  </a:lnTo>
                  <a:lnTo>
                    <a:pt x="4978" y="5754"/>
                  </a:lnTo>
                  <a:lnTo>
                    <a:pt x="6638" y="2877"/>
                  </a:lnTo>
                  <a:lnTo>
                    <a:pt x="4978"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93" name="Google Shape;293;p31"/>
          <p:cNvSpPr txBox="1"/>
          <p:nvPr/>
        </p:nvSpPr>
        <p:spPr>
          <a:xfrm>
            <a:off x="3666689" y="4142175"/>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effectLst/>
                <a:uLnTx/>
                <a:uFillTx/>
                <a:latin typeface="Roboto Black" panose="02000000000000000000" pitchFamily="2" charset="0"/>
                <a:ea typeface="Roboto Black" panose="02000000000000000000" pitchFamily="2" charset="0"/>
                <a:cs typeface="Fira Sans"/>
                <a:sym typeface="Fira Sans"/>
              </a:rPr>
              <a:t>C</a:t>
            </a:r>
            <a:endParaRPr kumimoji="0" sz="4000" b="1" i="0" u="none" strike="noStrike" kern="0" cap="none" spc="0" normalizeH="0" baseline="0" noProof="0" dirty="0">
              <a:ln>
                <a:noFill/>
              </a:ln>
              <a:effectLst/>
              <a:uLnTx/>
              <a:uFillTx/>
              <a:latin typeface="Roboto Black" panose="02000000000000000000" pitchFamily="2" charset="0"/>
              <a:ea typeface="Roboto Black" panose="02000000000000000000" pitchFamily="2" charset="0"/>
              <a:cs typeface="Fira Sans"/>
              <a:sym typeface="Fira Sans"/>
            </a:endParaRPr>
          </a:p>
        </p:txBody>
      </p:sp>
      <p:sp>
        <p:nvSpPr>
          <p:cNvPr id="294" name="Google Shape;294;p31"/>
          <p:cNvSpPr txBox="1"/>
          <p:nvPr/>
        </p:nvSpPr>
        <p:spPr>
          <a:xfrm>
            <a:off x="4964742" y="4094014"/>
            <a:ext cx="3753980" cy="955600"/>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en-US" dirty="0" err="1"/>
              <a:t>Hiệu</a:t>
            </a:r>
            <a:r>
              <a:rPr lang="en-US" dirty="0"/>
              <a:t> </a:t>
            </a:r>
            <a:r>
              <a:rPr lang="en-US" dirty="0" err="1"/>
              <a:t>thế</a:t>
            </a:r>
            <a:r>
              <a:rPr lang="en-US" dirty="0"/>
              <a:t> </a:t>
            </a:r>
            <a:r>
              <a:rPr lang="en-US" dirty="0" err="1"/>
              <a:t>năng</a:t>
            </a:r>
            <a:r>
              <a:rPr lang="en-US" dirty="0"/>
              <a:t> </a:t>
            </a:r>
            <a:r>
              <a:rPr lang="en-US" dirty="0" err="1"/>
              <a:t>của</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cấu</a:t>
            </a:r>
            <a:r>
              <a:rPr lang="en-US" dirty="0"/>
              <a:t> </a:t>
            </a:r>
            <a:r>
              <a:rPr lang="en-US" dirty="0" err="1"/>
              <a:t>tạo</a:t>
            </a:r>
            <a:r>
              <a:rPr lang="en-US" dirty="0"/>
              <a:t> </a:t>
            </a:r>
            <a:r>
              <a:rPr lang="en-US" dirty="0" err="1"/>
              <a:t>nên</a:t>
            </a:r>
            <a:r>
              <a:rPr lang="en-US" dirty="0"/>
              <a:t> </a:t>
            </a:r>
            <a:r>
              <a:rPr lang="en-US" dirty="0" err="1"/>
              <a:t>vật</a:t>
            </a:r>
            <a:r>
              <a:rPr lang="en-US" dirty="0"/>
              <a:t>.</a:t>
            </a:r>
            <a:endParaRPr dirty="0">
              <a:sym typeface="Roboto"/>
            </a:endParaRPr>
          </a:p>
        </p:txBody>
      </p:sp>
      <p:grpSp>
        <p:nvGrpSpPr>
          <p:cNvPr id="2" name="Google Shape;288;p31"/>
          <p:cNvGrpSpPr/>
          <p:nvPr/>
        </p:nvGrpSpPr>
        <p:grpSpPr>
          <a:xfrm>
            <a:off x="5020104" y="5245564"/>
            <a:ext cx="5460368" cy="1251501"/>
            <a:chOff x="4581763" y="3795763"/>
            <a:chExt cx="4095276" cy="938626"/>
          </a:xfrm>
        </p:grpSpPr>
        <p:sp>
          <p:nvSpPr>
            <p:cNvPr id="3" name="Google Shape;289;p31"/>
            <p:cNvSpPr/>
            <p:nvPr/>
          </p:nvSpPr>
          <p:spPr>
            <a:xfrm>
              <a:off x="7849939" y="3906726"/>
              <a:ext cx="827100" cy="716700"/>
            </a:xfrm>
            <a:prstGeom prst="hexagon">
              <a:avLst>
                <a:gd name="adj" fmla="val 25000"/>
                <a:gd name="vf" fmla="val 115470"/>
              </a:avLst>
            </a:prstGeom>
            <a:solidFill>
              <a:schemeClr val="accent4">
                <a:lumMod val="5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Google Shape;290;p31"/>
            <p:cNvSpPr/>
            <p:nvPr/>
          </p:nvSpPr>
          <p:spPr>
            <a:xfrm>
              <a:off x="5223988" y="3906787"/>
              <a:ext cx="2815484" cy="716579"/>
            </a:xfrm>
            <a:custGeom>
              <a:avLst/>
              <a:gdLst/>
              <a:ahLst/>
              <a:cxnLst/>
              <a:rect l="l" t="t" r="r" b="b"/>
              <a:pathLst>
                <a:path w="13557" h="3922" extrusionOk="0">
                  <a:moveTo>
                    <a:pt x="1" y="0"/>
                  </a:moveTo>
                  <a:lnTo>
                    <a:pt x="1" y="3921"/>
                  </a:lnTo>
                  <a:lnTo>
                    <a:pt x="13556" y="3921"/>
                  </a:lnTo>
                  <a:lnTo>
                    <a:pt x="13556" y="1954"/>
                  </a:lnTo>
                  <a:lnTo>
                    <a:pt x="13556" y="0"/>
                  </a:lnTo>
                  <a:close/>
                </a:path>
              </a:pathLst>
            </a:custGeom>
            <a:solidFill>
              <a:schemeClr val="accent4">
                <a:lumMod val="5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 name="Google Shape;291;p31"/>
            <p:cNvSpPr/>
            <p:nvPr/>
          </p:nvSpPr>
          <p:spPr>
            <a:xfrm>
              <a:off x="4945594" y="3906725"/>
              <a:ext cx="855635" cy="716701"/>
            </a:xfrm>
            <a:custGeom>
              <a:avLst/>
              <a:gdLst/>
              <a:ahLst/>
              <a:cxnLst/>
              <a:rect l="l" t="t" r="r" b="b"/>
              <a:pathLst>
                <a:path w="4698" h="3935" extrusionOk="0">
                  <a:moveTo>
                    <a:pt x="1" y="0"/>
                  </a:moveTo>
                  <a:lnTo>
                    <a:pt x="1" y="3934"/>
                  </a:lnTo>
                  <a:lnTo>
                    <a:pt x="3560" y="3934"/>
                  </a:lnTo>
                  <a:lnTo>
                    <a:pt x="4698" y="1967"/>
                  </a:lnTo>
                  <a:lnTo>
                    <a:pt x="3560" y="0"/>
                  </a:ln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292;p31"/>
            <p:cNvSpPr/>
            <p:nvPr/>
          </p:nvSpPr>
          <p:spPr>
            <a:xfrm>
              <a:off x="4581763" y="3795763"/>
              <a:ext cx="1082625" cy="938626"/>
            </a:xfrm>
            <a:custGeom>
              <a:avLst/>
              <a:gdLst/>
              <a:ahLst/>
              <a:cxnLst/>
              <a:rect l="l" t="t" r="r" b="b"/>
              <a:pathLst>
                <a:path w="6638" h="5755" extrusionOk="0">
                  <a:moveTo>
                    <a:pt x="1660" y="0"/>
                  </a:moveTo>
                  <a:lnTo>
                    <a:pt x="0" y="2877"/>
                  </a:lnTo>
                  <a:lnTo>
                    <a:pt x="1660" y="5754"/>
                  </a:lnTo>
                  <a:lnTo>
                    <a:pt x="4978" y="5754"/>
                  </a:lnTo>
                  <a:lnTo>
                    <a:pt x="6638" y="2877"/>
                  </a:lnTo>
                  <a:lnTo>
                    <a:pt x="4978" y="0"/>
                  </a:lnTo>
                  <a:close/>
                </a:path>
              </a:pathLst>
            </a:custGeom>
            <a:solidFill>
              <a:schemeClr val="accent4">
                <a:lumMod val="5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7" name="Google Shape;293;p31"/>
          <p:cNvSpPr txBox="1"/>
          <p:nvPr/>
        </p:nvSpPr>
        <p:spPr>
          <a:xfrm>
            <a:off x="5292644" y="5489514"/>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D</a:t>
            </a:r>
            <a:endParaRPr kumimoji="0"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8" name="Google Shape;294;p31"/>
          <p:cNvSpPr txBox="1"/>
          <p:nvPr/>
        </p:nvSpPr>
        <p:spPr>
          <a:xfrm>
            <a:off x="6560929" y="5375256"/>
            <a:ext cx="3846264" cy="955600"/>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chemeClr val="bg1"/>
                </a:solidFill>
                <a:effectLst/>
                <a:uLnTx/>
                <a:uFillTx/>
                <a:latin typeface="Roboto"/>
                <a:ea typeface="Roboto"/>
                <a:cs typeface="Roboto"/>
              </a:defRPr>
            </a:lvl1pPr>
          </a:lstStyle>
          <a:p>
            <a:r>
              <a:rPr lang="en-US" dirty="0" err="1"/>
              <a:t>Hiệu</a:t>
            </a:r>
            <a:r>
              <a:rPr lang="en-US" dirty="0"/>
              <a:t> </a:t>
            </a:r>
            <a:r>
              <a:rPr lang="en-US" dirty="0" err="1"/>
              <a:t>động</a:t>
            </a:r>
            <a:r>
              <a:rPr lang="en-US" dirty="0"/>
              <a:t> </a:t>
            </a:r>
            <a:r>
              <a:rPr lang="en-US" dirty="0" err="1"/>
              <a:t>năng</a:t>
            </a:r>
            <a:r>
              <a:rPr lang="en-US" dirty="0"/>
              <a:t> </a:t>
            </a:r>
            <a:r>
              <a:rPr lang="en-US" dirty="0" err="1"/>
              <a:t>của</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cấu</a:t>
            </a:r>
            <a:r>
              <a:rPr lang="en-US" dirty="0"/>
              <a:t> </a:t>
            </a:r>
            <a:r>
              <a:rPr lang="en-US" dirty="0" err="1"/>
              <a:t>tạo</a:t>
            </a:r>
            <a:r>
              <a:rPr lang="en-US" dirty="0"/>
              <a:t> </a:t>
            </a:r>
            <a:r>
              <a:rPr lang="en-US" dirty="0" err="1"/>
              <a:t>nên</a:t>
            </a:r>
            <a:r>
              <a:rPr lang="en-US" dirty="0"/>
              <a:t> </a:t>
            </a:r>
            <a:r>
              <a:rPr lang="en-US" dirty="0" err="1"/>
              <a:t>vật</a:t>
            </a:r>
            <a:r>
              <a:rPr lang="en-US" dirty="0"/>
              <a:t>.</a:t>
            </a:r>
            <a:endParaRPr dirty="0">
              <a:sym typeface="Roboto"/>
            </a:endParaRPr>
          </a:p>
        </p:txBody>
      </p:sp>
      <p:sp>
        <p:nvSpPr>
          <p:cNvPr id="9" name="Rectangle: Rounded Corners 8"/>
          <p:cNvSpPr/>
          <p:nvPr/>
        </p:nvSpPr>
        <p:spPr>
          <a:xfrm>
            <a:off x="1730829" y="2491808"/>
            <a:ext cx="6273599" cy="1388158"/>
          </a:xfrm>
          <a:prstGeom prst="roundRect">
            <a:avLst/>
          </a:prstGeom>
          <a:noFill/>
          <a:ln w="571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2"/>
          <p:cNvSpPr txBox="1">
            <a:spLocks noGrp="1"/>
          </p:cNvSpPr>
          <p:nvPr>
            <p:ph type="title"/>
          </p:nvPr>
        </p:nvSpPr>
        <p:spPr>
          <a:xfrm>
            <a:off x="109828" y="519693"/>
            <a:ext cx="11972343" cy="763600"/>
          </a:xfrm>
          <a:prstGeom prst="rect">
            <a:avLst/>
          </a:prstGeom>
          <a:noFill/>
          <a:ln>
            <a:noFill/>
          </a:ln>
        </p:spPr>
        <p:txBody>
          <a:bodyPr spcFirstLastPara="1" wrap="square" lIns="121900" tIns="121900" rIns="121900" bIns="121900" anchor="ctr" anchorCtr="0">
            <a:noAutofit/>
          </a:bodyPr>
          <a:lstStyle/>
          <a:p>
            <a:pPr algn="ctr"/>
            <a:r>
              <a:rPr lang="en-GB" dirty="0">
                <a:latin typeface="Roboto Black" panose="02000000000000000000" pitchFamily="2" charset="0"/>
                <a:ea typeface="Roboto Black" panose="02000000000000000000" pitchFamily="2" charset="0"/>
                <a:sym typeface="Fira Sans Black"/>
              </a:rPr>
              <a:t>Câu 2: </a:t>
            </a:r>
            <a:r>
              <a:rPr lang="en-US" dirty="0" err="1">
                <a:latin typeface="Roboto Black" panose="02000000000000000000" pitchFamily="2" charset="0"/>
                <a:ea typeface="Roboto Black" panose="02000000000000000000" pitchFamily="2" charset="0"/>
              </a:rPr>
              <a:t>Chọn</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phát</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biểu</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đúng</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về</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mối</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quan</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hệ</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giữa</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nhiệt</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năng</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và</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nhiệt</a:t>
            </a:r>
            <a:r>
              <a:rPr lang="en-US" dirty="0">
                <a:latin typeface="Roboto Black" panose="02000000000000000000" pitchFamily="2" charset="0"/>
                <a:ea typeface="Roboto Black" panose="02000000000000000000" pitchFamily="2" charset="0"/>
              </a:rPr>
              <a:t> </a:t>
            </a:r>
            <a:r>
              <a:rPr lang="en-US" dirty="0" err="1">
                <a:latin typeface="Roboto Black" panose="02000000000000000000" pitchFamily="2" charset="0"/>
                <a:ea typeface="Roboto Black" panose="02000000000000000000" pitchFamily="2" charset="0"/>
              </a:rPr>
              <a:t>độ</a:t>
            </a:r>
            <a:r>
              <a:rPr lang="en-US" dirty="0">
                <a:latin typeface="Roboto Black" panose="02000000000000000000" pitchFamily="2" charset="0"/>
                <a:ea typeface="Roboto Black" panose="02000000000000000000" pitchFamily="2" charset="0"/>
              </a:rPr>
              <a:t>:</a:t>
            </a:r>
            <a:endParaRPr dirty="0">
              <a:latin typeface="Roboto Black" panose="02000000000000000000" pitchFamily="2" charset="0"/>
              <a:ea typeface="Roboto Black" panose="02000000000000000000" pitchFamily="2" charset="0"/>
              <a:sym typeface="Fira Sans"/>
            </a:endParaRPr>
          </a:p>
        </p:txBody>
      </p:sp>
      <p:grpSp>
        <p:nvGrpSpPr>
          <p:cNvPr id="302" name="Google Shape;302;p32"/>
          <p:cNvGrpSpPr/>
          <p:nvPr/>
        </p:nvGrpSpPr>
        <p:grpSpPr>
          <a:xfrm>
            <a:off x="2117210" y="1549620"/>
            <a:ext cx="7333974" cy="1029105"/>
            <a:chOff x="3170604" y="1140244"/>
            <a:chExt cx="5500481" cy="771829"/>
          </a:xfrm>
        </p:grpSpPr>
        <p:grpSp>
          <p:nvGrpSpPr>
            <p:cNvPr id="303" name="Google Shape;303;p32"/>
            <p:cNvGrpSpPr/>
            <p:nvPr/>
          </p:nvGrpSpPr>
          <p:grpSpPr>
            <a:xfrm>
              <a:off x="3170605" y="1140244"/>
              <a:ext cx="5500480" cy="771829"/>
              <a:chOff x="1025926" y="1749504"/>
              <a:chExt cx="6001614" cy="842148"/>
            </a:xfrm>
          </p:grpSpPr>
          <p:sp>
            <p:nvSpPr>
              <p:cNvPr id="304" name="Google Shape;304;p32"/>
              <p:cNvSpPr/>
              <p:nvPr/>
            </p:nvSpPr>
            <p:spPr>
              <a:xfrm>
                <a:off x="1025926" y="1749504"/>
                <a:ext cx="5514003" cy="842093"/>
              </a:xfrm>
              <a:custGeom>
                <a:avLst/>
                <a:gdLst/>
                <a:ahLst/>
                <a:cxnLst/>
                <a:rect l="l" t="t" r="r" b="b"/>
                <a:pathLst>
                  <a:path w="13557" h="3922" extrusionOk="0">
                    <a:moveTo>
                      <a:pt x="1" y="0"/>
                    </a:moveTo>
                    <a:lnTo>
                      <a:pt x="1" y="3921"/>
                    </a:lnTo>
                    <a:lnTo>
                      <a:pt x="13556" y="3921"/>
                    </a:lnTo>
                    <a:lnTo>
                      <a:pt x="13556" y="1954"/>
                    </a:lnTo>
                    <a:lnTo>
                      <a:pt x="13556"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5" name="Google Shape;305;p32"/>
              <p:cNvSpPr/>
              <p:nvPr/>
            </p:nvSpPr>
            <p:spPr>
              <a:xfrm>
                <a:off x="6185440" y="1749552"/>
                <a:ext cx="842100" cy="842100"/>
              </a:xfrm>
              <a:prstGeom prst="flowChartDelay">
                <a:avLst/>
              </a:pr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6" name="Google Shape;306;p32"/>
            <p:cNvSpPr/>
            <p:nvPr/>
          </p:nvSpPr>
          <p:spPr>
            <a:xfrm>
              <a:off x="3170604" y="1141177"/>
              <a:ext cx="377223" cy="769902"/>
            </a:xfrm>
            <a:custGeom>
              <a:avLst/>
              <a:gdLst/>
              <a:ahLst/>
              <a:cxnLst/>
              <a:rect l="l" t="t" r="r" b="b"/>
              <a:pathLst>
                <a:path w="1928" h="3935" extrusionOk="0">
                  <a:moveTo>
                    <a:pt x="161" y="0"/>
                  </a:moveTo>
                  <a:cubicBezTo>
                    <a:pt x="81" y="0"/>
                    <a:pt x="1" y="67"/>
                    <a:pt x="1" y="161"/>
                  </a:cubicBezTo>
                  <a:lnTo>
                    <a:pt x="1" y="3761"/>
                  </a:lnTo>
                  <a:cubicBezTo>
                    <a:pt x="1" y="3854"/>
                    <a:pt x="68" y="3934"/>
                    <a:pt x="161" y="3934"/>
                  </a:cubicBezTo>
                  <a:lnTo>
                    <a:pt x="1031" y="3934"/>
                  </a:lnTo>
                  <a:cubicBezTo>
                    <a:pt x="1928" y="2770"/>
                    <a:pt x="1928" y="1164"/>
                    <a:pt x="1031" y="0"/>
                  </a:cubicBezTo>
                  <a:close/>
                </a:path>
              </a:pathLst>
            </a:custGeom>
            <a:solidFill>
              <a:srgbClr val="BA8367"/>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07" name="Google Shape;307;p32"/>
          <p:cNvSpPr/>
          <p:nvPr/>
        </p:nvSpPr>
        <p:spPr>
          <a:xfrm>
            <a:off x="1124403" y="1383595"/>
            <a:ext cx="1460405" cy="1327895"/>
          </a:xfrm>
          <a:custGeom>
            <a:avLst/>
            <a:gdLst/>
            <a:ahLst/>
            <a:cxnLst/>
            <a:rect l="l" t="t" r="r" b="b"/>
            <a:pathLst>
              <a:path w="6304" h="5732" extrusionOk="0">
                <a:moveTo>
                  <a:pt x="3147" y="0"/>
                </a:moveTo>
                <a:cubicBezTo>
                  <a:pt x="2413" y="0"/>
                  <a:pt x="1680" y="278"/>
                  <a:pt x="1125" y="833"/>
                </a:cubicBezTo>
                <a:cubicBezTo>
                  <a:pt x="1" y="1957"/>
                  <a:pt x="1" y="3777"/>
                  <a:pt x="1125" y="4888"/>
                </a:cubicBezTo>
                <a:cubicBezTo>
                  <a:pt x="1680" y="5450"/>
                  <a:pt x="2413" y="5731"/>
                  <a:pt x="3147" y="5731"/>
                </a:cubicBezTo>
                <a:cubicBezTo>
                  <a:pt x="3881" y="5731"/>
                  <a:pt x="4617" y="5450"/>
                  <a:pt x="5179" y="4888"/>
                </a:cubicBezTo>
                <a:cubicBezTo>
                  <a:pt x="6303" y="3777"/>
                  <a:pt x="6303" y="1957"/>
                  <a:pt x="5179" y="833"/>
                </a:cubicBezTo>
                <a:cubicBezTo>
                  <a:pt x="4617" y="278"/>
                  <a:pt x="3881" y="0"/>
                  <a:pt x="314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8" name="Google Shape;308;p32"/>
          <p:cNvSpPr txBox="1"/>
          <p:nvPr/>
        </p:nvSpPr>
        <p:spPr>
          <a:xfrm>
            <a:off x="2609288" y="1627922"/>
            <a:ext cx="6738112" cy="967500"/>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en-US" dirty="0" err="1"/>
              <a:t>Nhiệt</a:t>
            </a:r>
            <a:r>
              <a:rPr lang="en-US" dirty="0"/>
              <a:t> </a:t>
            </a:r>
            <a:r>
              <a:rPr lang="en-US" dirty="0" err="1"/>
              <a:t>độ</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cao</a:t>
            </a:r>
            <a:r>
              <a:rPr lang="en-US" dirty="0"/>
              <a:t> </a:t>
            </a:r>
            <a:r>
              <a:rPr lang="en-US" dirty="0" err="1"/>
              <a:t>thì</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cấu</a:t>
            </a:r>
            <a:r>
              <a:rPr lang="en-US" dirty="0"/>
              <a:t> </a:t>
            </a:r>
            <a:r>
              <a:rPr lang="en-US" dirty="0" err="1"/>
              <a:t>tạo</a:t>
            </a:r>
            <a:r>
              <a:rPr lang="en-US" dirty="0"/>
              <a:t> </a:t>
            </a:r>
            <a:r>
              <a:rPr lang="en-US" dirty="0" err="1"/>
              <a:t>nên</a:t>
            </a:r>
            <a:r>
              <a:rPr lang="en-US" dirty="0"/>
              <a:t> </a:t>
            </a:r>
            <a:r>
              <a:rPr lang="en-US" dirty="0" err="1"/>
              <a:t>vật</a:t>
            </a:r>
            <a:r>
              <a:rPr lang="en-US" dirty="0"/>
              <a:t> </a:t>
            </a:r>
            <a:r>
              <a:rPr lang="en-US" dirty="0" err="1"/>
              <a:t>chuyển</a:t>
            </a:r>
            <a:r>
              <a:rPr lang="en-US" dirty="0"/>
              <a:t> </a:t>
            </a:r>
            <a:r>
              <a:rPr lang="en-US" dirty="0" err="1"/>
              <a:t>động</a:t>
            </a:r>
            <a:r>
              <a:rPr lang="en-US" dirty="0"/>
              <a:t> </a:t>
            </a:r>
            <a:r>
              <a:rPr lang="en-US" dirty="0" err="1"/>
              <a:t>càng</a:t>
            </a:r>
            <a:r>
              <a:rPr lang="en-US" dirty="0"/>
              <a:t> </a:t>
            </a:r>
            <a:r>
              <a:rPr lang="en-US" dirty="0" err="1"/>
              <a:t>chậm</a:t>
            </a:r>
            <a:r>
              <a:rPr lang="en-US" dirty="0"/>
              <a:t> </a:t>
            </a:r>
            <a:r>
              <a:rPr lang="en-US" dirty="0" err="1"/>
              <a:t>và</a:t>
            </a:r>
            <a:r>
              <a:rPr lang="en-US" dirty="0"/>
              <a:t> </a:t>
            </a:r>
            <a:r>
              <a:rPr lang="en-US" dirty="0" err="1"/>
              <a:t>nhiệt</a:t>
            </a:r>
            <a:r>
              <a:rPr lang="en-US" dirty="0"/>
              <a:t> </a:t>
            </a:r>
            <a:r>
              <a:rPr lang="en-US" dirty="0" err="1"/>
              <a:t>năng</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nhỏ</a:t>
            </a:r>
            <a:r>
              <a:rPr lang="en-US" dirty="0"/>
              <a:t>.</a:t>
            </a:r>
            <a:endParaRPr dirty="0">
              <a:sym typeface="Roboto"/>
            </a:endParaRPr>
          </a:p>
        </p:txBody>
      </p:sp>
      <p:sp>
        <p:nvSpPr>
          <p:cNvPr id="309" name="Google Shape;309;p32"/>
          <p:cNvSpPr txBox="1"/>
          <p:nvPr/>
        </p:nvSpPr>
        <p:spPr>
          <a:xfrm>
            <a:off x="1405400" y="1665715"/>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rPr>
              <a:t>A</a:t>
            </a:r>
            <a:endParaRPr kumimoji="0" sz="40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endParaRPr>
          </a:p>
        </p:txBody>
      </p:sp>
      <p:grpSp>
        <p:nvGrpSpPr>
          <p:cNvPr id="313" name="Google Shape;313;p32"/>
          <p:cNvGrpSpPr/>
          <p:nvPr/>
        </p:nvGrpSpPr>
        <p:grpSpPr>
          <a:xfrm flipH="1">
            <a:off x="2988205" y="2728120"/>
            <a:ext cx="7042542" cy="1029105"/>
            <a:chOff x="1025926" y="1749504"/>
            <a:chExt cx="5763127" cy="842148"/>
          </a:xfrm>
        </p:grpSpPr>
        <p:sp>
          <p:nvSpPr>
            <p:cNvPr id="314" name="Google Shape;314;p32"/>
            <p:cNvSpPr/>
            <p:nvPr/>
          </p:nvSpPr>
          <p:spPr>
            <a:xfrm>
              <a:off x="1025926" y="1749504"/>
              <a:ext cx="5010454" cy="842093"/>
            </a:xfrm>
            <a:custGeom>
              <a:avLst/>
              <a:gdLst/>
              <a:ahLst/>
              <a:cxnLst/>
              <a:rect l="l" t="t" r="r" b="b"/>
              <a:pathLst>
                <a:path w="13557" h="3922" extrusionOk="0">
                  <a:moveTo>
                    <a:pt x="1" y="0"/>
                  </a:moveTo>
                  <a:lnTo>
                    <a:pt x="1" y="3921"/>
                  </a:lnTo>
                  <a:lnTo>
                    <a:pt x="13556" y="3921"/>
                  </a:lnTo>
                  <a:lnTo>
                    <a:pt x="13556" y="1954"/>
                  </a:lnTo>
                  <a:lnTo>
                    <a:pt x="1355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5" name="Google Shape;315;p32"/>
            <p:cNvSpPr/>
            <p:nvPr/>
          </p:nvSpPr>
          <p:spPr>
            <a:xfrm>
              <a:off x="5946953" y="1749552"/>
              <a:ext cx="842100" cy="842100"/>
            </a:xfrm>
            <a:prstGeom prst="flowChartDelay">
              <a:avLst/>
            </a:pr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16" name="Google Shape;316;p32"/>
          <p:cNvSpPr txBox="1"/>
          <p:nvPr/>
        </p:nvSpPr>
        <p:spPr>
          <a:xfrm flipH="1">
            <a:off x="3253559" y="2769496"/>
            <a:ext cx="6267318" cy="1026535"/>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chemeClr val="bg1"/>
                </a:solidFill>
                <a:effectLst/>
                <a:uLnTx/>
                <a:uFillTx/>
                <a:latin typeface="Roboto"/>
                <a:ea typeface="Roboto"/>
                <a:cs typeface="Roboto"/>
              </a:defRPr>
            </a:lvl1pPr>
          </a:lstStyle>
          <a:p>
            <a:pPr algn="r"/>
            <a:r>
              <a:rPr lang="en-US" dirty="0" err="1"/>
              <a:t>Nhiệt</a:t>
            </a:r>
            <a:r>
              <a:rPr lang="en-US" dirty="0"/>
              <a:t> </a:t>
            </a:r>
            <a:r>
              <a:rPr lang="en-US" dirty="0" err="1"/>
              <a:t>độ</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thấp</a:t>
            </a:r>
            <a:r>
              <a:rPr lang="en-US" dirty="0"/>
              <a:t> </a:t>
            </a:r>
            <a:r>
              <a:rPr lang="en-US" dirty="0" err="1"/>
              <a:t>thì</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cấu</a:t>
            </a:r>
            <a:r>
              <a:rPr lang="en-US" dirty="0"/>
              <a:t> </a:t>
            </a:r>
            <a:r>
              <a:rPr lang="en-US" dirty="0" err="1"/>
              <a:t>tạo</a:t>
            </a:r>
            <a:r>
              <a:rPr lang="en-US" dirty="0"/>
              <a:t> </a:t>
            </a:r>
            <a:r>
              <a:rPr lang="en-US" dirty="0" err="1"/>
              <a:t>nên</a:t>
            </a:r>
            <a:r>
              <a:rPr lang="en-US" dirty="0"/>
              <a:t> </a:t>
            </a:r>
            <a:r>
              <a:rPr lang="en-US" dirty="0" err="1"/>
              <a:t>vật</a:t>
            </a:r>
            <a:r>
              <a:rPr lang="en-US" dirty="0"/>
              <a:t> </a:t>
            </a:r>
            <a:r>
              <a:rPr lang="en-US" dirty="0" err="1"/>
              <a:t>chuyển</a:t>
            </a:r>
            <a:r>
              <a:rPr lang="en-US" dirty="0"/>
              <a:t> </a:t>
            </a:r>
            <a:r>
              <a:rPr lang="en-US" dirty="0" err="1"/>
              <a:t>động</a:t>
            </a:r>
            <a:r>
              <a:rPr lang="en-US" dirty="0"/>
              <a:t> </a:t>
            </a:r>
            <a:r>
              <a:rPr lang="en-US" dirty="0" err="1"/>
              <a:t>càng</a:t>
            </a:r>
            <a:r>
              <a:rPr lang="en-US" dirty="0"/>
              <a:t> </a:t>
            </a:r>
            <a:r>
              <a:rPr lang="en-US" dirty="0" err="1"/>
              <a:t>nhanh</a:t>
            </a:r>
            <a:r>
              <a:rPr lang="en-US" dirty="0"/>
              <a:t> </a:t>
            </a:r>
            <a:r>
              <a:rPr lang="en-US" dirty="0" err="1"/>
              <a:t>và</a:t>
            </a:r>
            <a:r>
              <a:rPr lang="en-US" dirty="0"/>
              <a:t> </a:t>
            </a:r>
            <a:r>
              <a:rPr lang="en-US" dirty="0" err="1"/>
              <a:t>nhiệt</a:t>
            </a:r>
            <a:r>
              <a:rPr lang="en-US" dirty="0"/>
              <a:t> </a:t>
            </a:r>
            <a:r>
              <a:rPr lang="en-US" dirty="0" err="1"/>
              <a:t>năng</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lớn</a:t>
            </a:r>
            <a:r>
              <a:rPr lang="en-US" dirty="0"/>
              <a:t>.</a:t>
            </a:r>
            <a:endParaRPr dirty="0">
              <a:sym typeface="Roboto"/>
            </a:endParaRPr>
          </a:p>
        </p:txBody>
      </p:sp>
      <p:sp>
        <p:nvSpPr>
          <p:cNvPr id="317" name="Google Shape;317;p32"/>
          <p:cNvSpPr/>
          <p:nvPr/>
        </p:nvSpPr>
        <p:spPr>
          <a:xfrm flipH="1">
            <a:off x="9527785" y="2729364"/>
            <a:ext cx="502964" cy="1026536"/>
          </a:xfrm>
          <a:custGeom>
            <a:avLst/>
            <a:gdLst/>
            <a:ahLst/>
            <a:cxnLst/>
            <a:rect l="l" t="t" r="r" b="b"/>
            <a:pathLst>
              <a:path w="1928" h="3935" extrusionOk="0">
                <a:moveTo>
                  <a:pt x="161" y="0"/>
                </a:moveTo>
                <a:cubicBezTo>
                  <a:pt x="81" y="0"/>
                  <a:pt x="1" y="67"/>
                  <a:pt x="1" y="161"/>
                </a:cubicBezTo>
                <a:lnTo>
                  <a:pt x="1" y="3761"/>
                </a:lnTo>
                <a:cubicBezTo>
                  <a:pt x="1" y="3854"/>
                  <a:pt x="68" y="3934"/>
                  <a:pt x="161" y="3934"/>
                </a:cubicBezTo>
                <a:lnTo>
                  <a:pt x="1031" y="3934"/>
                </a:lnTo>
                <a:cubicBezTo>
                  <a:pt x="1928" y="2770"/>
                  <a:pt x="1928" y="1164"/>
                  <a:pt x="1031" y="0"/>
                </a:cubicBezTo>
                <a:close/>
              </a:path>
            </a:pathLst>
          </a:custGeom>
          <a:solidFill>
            <a:srgbClr val="503E5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8" name="Google Shape;318;p32"/>
          <p:cNvSpPr/>
          <p:nvPr/>
        </p:nvSpPr>
        <p:spPr>
          <a:xfrm flipH="1">
            <a:off x="9590570" y="2578725"/>
            <a:ext cx="1460405" cy="1327895"/>
          </a:xfrm>
          <a:custGeom>
            <a:avLst/>
            <a:gdLst/>
            <a:ahLst/>
            <a:cxnLst/>
            <a:rect l="l" t="t" r="r" b="b"/>
            <a:pathLst>
              <a:path w="6304" h="5732" extrusionOk="0">
                <a:moveTo>
                  <a:pt x="3147" y="0"/>
                </a:moveTo>
                <a:cubicBezTo>
                  <a:pt x="2413" y="0"/>
                  <a:pt x="1680" y="278"/>
                  <a:pt x="1125" y="833"/>
                </a:cubicBezTo>
                <a:cubicBezTo>
                  <a:pt x="1" y="1957"/>
                  <a:pt x="1" y="3777"/>
                  <a:pt x="1125" y="4888"/>
                </a:cubicBezTo>
                <a:cubicBezTo>
                  <a:pt x="1680" y="5450"/>
                  <a:pt x="2413" y="5731"/>
                  <a:pt x="3147" y="5731"/>
                </a:cubicBezTo>
                <a:cubicBezTo>
                  <a:pt x="3881" y="5731"/>
                  <a:pt x="4617" y="5450"/>
                  <a:pt x="5179" y="4888"/>
                </a:cubicBezTo>
                <a:cubicBezTo>
                  <a:pt x="6303" y="3777"/>
                  <a:pt x="6303" y="1957"/>
                  <a:pt x="5179" y="833"/>
                </a:cubicBezTo>
                <a:cubicBezTo>
                  <a:pt x="4617" y="278"/>
                  <a:pt x="3881" y="0"/>
                  <a:pt x="31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9" name="Google Shape;319;p32"/>
          <p:cNvSpPr txBox="1"/>
          <p:nvPr/>
        </p:nvSpPr>
        <p:spPr>
          <a:xfrm flipH="1">
            <a:off x="9871578" y="2860845"/>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B</a:t>
            </a:r>
            <a:endParaRPr kumimoji="0"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grpSp>
        <p:nvGrpSpPr>
          <p:cNvPr id="323" name="Google Shape;323;p32"/>
          <p:cNvGrpSpPr/>
          <p:nvPr/>
        </p:nvGrpSpPr>
        <p:grpSpPr>
          <a:xfrm>
            <a:off x="2213865" y="3928729"/>
            <a:ext cx="7347001" cy="1029105"/>
            <a:chOff x="1025926" y="1749504"/>
            <a:chExt cx="6012275" cy="842148"/>
          </a:xfrm>
        </p:grpSpPr>
        <p:sp>
          <p:nvSpPr>
            <p:cNvPr id="324" name="Google Shape;324;p32"/>
            <p:cNvSpPr/>
            <p:nvPr/>
          </p:nvSpPr>
          <p:spPr>
            <a:xfrm>
              <a:off x="1025926" y="1749504"/>
              <a:ext cx="5457346" cy="842093"/>
            </a:xfrm>
            <a:custGeom>
              <a:avLst/>
              <a:gdLst/>
              <a:ahLst/>
              <a:cxnLst/>
              <a:rect l="l" t="t" r="r" b="b"/>
              <a:pathLst>
                <a:path w="13557" h="3922" extrusionOk="0">
                  <a:moveTo>
                    <a:pt x="1" y="0"/>
                  </a:moveTo>
                  <a:lnTo>
                    <a:pt x="1" y="3921"/>
                  </a:lnTo>
                  <a:lnTo>
                    <a:pt x="13556" y="3921"/>
                  </a:lnTo>
                  <a:lnTo>
                    <a:pt x="13556" y="1954"/>
                  </a:lnTo>
                  <a:lnTo>
                    <a:pt x="13556"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5" name="Google Shape;325;p32"/>
            <p:cNvSpPr/>
            <p:nvPr/>
          </p:nvSpPr>
          <p:spPr>
            <a:xfrm>
              <a:off x="6196101" y="1749552"/>
              <a:ext cx="842100" cy="842100"/>
            </a:xfrm>
            <a:prstGeom prst="flowChartDelay">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326" name="Google Shape;326;p32"/>
          <p:cNvSpPr txBox="1"/>
          <p:nvPr/>
        </p:nvSpPr>
        <p:spPr>
          <a:xfrm>
            <a:off x="2766009" y="4061469"/>
            <a:ext cx="6410648" cy="763600"/>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en-US" dirty="0" err="1"/>
              <a:t>Nhiệt</a:t>
            </a:r>
            <a:r>
              <a:rPr lang="en-US" dirty="0"/>
              <a:t> </a:t>
            </a:r>
            <a:r>
              <a:rPr lang="en-US" dirty="0" err="1"/>
              <a:t>độ</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thấp</a:t>
            </a:r>
            <a:r>
              <a:rPr lang="en-US" dirty="0"/>
              <a:t> </a:t>
            </a:r>
            <a:r>
              <a:rPr lang="en-US" dirty="0" err="1"/>
              <a:t>thì</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cấu</a:t>
            </a:r>
            <a:r>
              <a:rPr lang="en-US" dirty="0"/>
              <a:t> </a:t>
            </a:r>
            <a:r>
              <a:rPr lang="en-US" dirty="0" err="1"/>
              <a:t>tạo</a:t>
            </a:r>
            <a:r>
              <a:rPr lang="en-US" dirty="0"/>
              <a:t> </a:t>
            </a:r>
            <a:r>
              <a:rPr lang="en-US" dirty="0" err="1"/>
              <a:t>nên</a:t>
            </a:r>
            <a:r>
              <a:rPr lang="en-US" dirty="0"/>
              <a:t> </a:t>
            </a:r>
            <a:r>
              <a:rPr lang="en-US" dirty="0" err="1"/>
              <a:t>vật</a:t>
            </a:r>
            <a:r>
              <a:rPr lang="en-US" dirty="0"/>
              <a:t> </a:t>
            </a:r>
            <a:r>
              <a:rPr lang="en-US" dirty="0" err="1"/>
              <a:t>chuyển</a:t>
            </a:r>
            <a:r>
              <a:rPr lang="en-US" dirty="0"/>
              <a:t> </a:t>
            </a:r>
            <a:r>
              <a:rPr lang="en-US" dirty="0" err="1"/>
              <a:t>động</a:t>
            </a:r>
            <a:r>
              <a:rPr lang="en-US" dirty="0"/>
              <a:t> </a:t>
            </a:r>
            <a:r>
              <a:rPr lang="en-US" dirty="0" err="1"/>
              <a:t>càng</a:t>
            </a:r>
            <a:r>
              <a:rPr lang="en-US" dirty="0"/>
              <a:t> </a:t>
            </a:r>
            <a:r>
              <a:rPr lang="en-US" dirty="0" err="1"/>
              <a:t>chậm</a:t>
            </a:r>
            <a:r>
              <a:rPr lang="en-US" dirty="0"/>
              <a:t> </a:t>
            </a:r>
            <a:r>
              <a:rPr lang="en-US" dirty="0" err="1"/>
              <a:t>và</a:t>
            </a:r>
            <a:r>
              <a:rPr lang="en-US" dirty="0"/>
              <a:t> </a:t>
            </a:r>
            <a:r>
              <a:rPr lang="en-US" dirty="0" err="1"/>
              <a:t>nhiệt</a:t>
            </a:r>
            <a:r>
              <a:rPr lang="en-US" dirty="0"/>
              <a:t> </a:t>
            </a:r>
            <a:r>
              <a:rPr lang="en-US" dirty="0" err="1"/>
              <a:t>năng</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lớn</a:t>
            </a:r>
            <a:r>
              <a:rPr lang="en-US" dirty="0"/>
              <a:t>.</a:t>
            </a:r>
            <a:endParaRPr dirty="0">
              <a:sym typeface="Roboto"/>
            </a:endParaRPr>
          </a:p>
        </p:txBody>
      </p:sp>
      <p:sp>
        <p:nvSpPr>
          <p:cNvPr id="327" name="Google Shape;327;p32"/>
          <p:cNvSpPr/>
          <p:nvPr/>
        </p:nvSpPr>
        <p:spPr>
          <a:xfrm>
            <a:off x="2213865" y="3929973"/>
            <a:ext cx="502964" cy="1026536"/>
          </a:xfrm>
          <a:custGeom>
            <a:avLst/>
            <a:gdLst/>
            <a:ahLst/>
            <a:cxnLst/>
            <a:rect l="l" t="t" r="r" b="b"/>
            <a:pathLst>
              <a:path w="1928" h="3935" extrusionOk="0">
                <a:moveTo>
                  <a:pt x="161" y="0"/>
                </a:moveTo>
                <a:cubicBezTo>
                  <a:pt x="81" y="0"/>
                  <a:pt x="1" y="67"/>
                  <a:pt x="1" y="161"/>
                </a:cubicBezTo>
                <a:lnTo>
                  <a:pt x="1" y="3761"/>
                </a:lnTo>
                <a:cubicBezTo>
                  <a:pt x="1" y="3854"/>
                  <a:pt x="68" y="3934"/>
                  <a:pt x="161" y="3934"/>
                </a:cubicBezTo>
                <a:lnTo>
                  <a:pt x="1031" y="3934"/>
                </a:lnTo>
                <a:cubicBezTo>
                  <a:pt x="1928" y="2770"/>
                  <a:pt x="1928" y="1164"/>
                  <a:pt x="1031" y="0"/>
                </a:cubicBezTo>
                <a:close/>
              </a:path>
            </a:pathLst>
          </a:custGeom>
          <a:solidFill>
            <a:srgbClr val="FA4C77"/>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8" name="Google Shape;328;p32"/>
          <p:cNvSpPr/>
          <p:nvPr/>
        </p:nvSpPr>
        <p:spPr>
          <a:xfrm>
            <a:off x="1193637" y="3779334"/>
            <a:ext cx="1460405" cy="1327895"/>
          </a:xfrm>
          <a:custGeom>
            <a:avLst/>
            <a:gdLst/>
            <a:ahLst/>
            <a:cxnLst/>
            <a:rect l="l" t="t" r="r" b="b"/>
            <a:pathLst>
              <a:path w="6304" h="5732" extrusionOk="0">
                <a:moveTo>
                  <a:pt x="3147" y="0"/>
                </a:moveTo>
                <a:cubicBezTo>
                  <a:pt x="2413" y="0"/>
                  <a:pt x="1680" y="278"/>
                  <a:pt x="1125" y="833"/>
                </a:cubicBezTo>
                <a:cubicBezTo>
                  <a:pt x="1" y="1957"/>
                  <a:pt x="1" y="3777"/>
                  <a:pt x="1125" y="4888"/>
                </a:cubicBezTo>
                <a:cubicBezTo>
                  <a:pt x="1680" y="5450"/>
                  <a:pt x="2413" y="5731"/>
                  <a:pt x="3147" y="5731"/>
                </a:cubicBezTo>
                <a:cubicBezTo>
                  <a:pt x="3881" y="5731"/>
                  <a:pt x="4617" y="5450"/>
                  <a:pt x="5179" y="4888"/>
                </a:cubicBezTo>
                <a:cubicBezTo>
                  <a:pt x="6303" y="3777"/>
                  <a:pt x="6303" y="1957"/>
                  <a:pt x="5179" y="833"/>
                </a:cubicBezTo>
                <a:cubicBezTo>
                  <a:pt x="4617" y="278"/>
                  <a:pt x="3881" y="0"/>
                  <a:pt x="314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9" name="Google Shape;329;p32"/>
          <p:cNvSpPr txBox="1"/>
          <p:nvPr/>
        </p:nvSpPr>
        <p:spPr>
          <a:xfrm>
            <a:off x="1474634" y="4061454"/>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rPr>
              <a:t>C</a:t>
            </a:r>
            <a:endParaRPr kumimoji="0" sz="40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endParaRPr>
          </a:p>
        </p:txBody>
      </p:sp>
      <p:grpSp>
        <p:nvGrpSpPr>
          <p:cNvPr id="3" name="Google Shape;313;p32"/>
          <p:cNvGrpSpPr/>
          <p:nvPr/>
        </p:nvGrpSpPr>
        <p:grpSpPr>
          <a:xfrm flipH="1">
            <a:off x="2988205" y="5256557"/>
            <a:ext cx="7042542" cy="1029105"/>
            <a:chOff x="1025926" y="1749504"/>
            <a:chExt cx="5763127" cy="842148"/>
          </a:xfrm>
          <a:solidFill>
            <a:schemeClr val="accent4">
              <a:lumMod val="50000"/>
            </a:schemeClr>
          </a:solidFill>
        </p:grpSpPr>
        <p:sp>
          <p:nvSpPr>
            <p:cNvPr id="8" name="Google Shape;314;p32"/>
            <p:cNvSpPr/>
            <p:nvPr/>
          </p:nvSpPr>
          <p:spPr>
            <a:xfrm>
              <a:off x="1025926" y="1749504"/>
              <a:ext cx="5081719" cy="842093"/>
            </a:xfrm>
            <a:custGeom>
              <a:avLst/>
              <a:gdLst/>
              <a:ahLst/>
              <a:cxnLst/>
              <a:rect l="l" t="t" r="r" b="b"/>
              <a:pathLst>
                <a:path w="13557" h="3922" extrusionOk="0">
                  <a:moveTo>
                    <a:pt x="1" y="0"/>
                  </a:moveTo>
                  <a:lnTo>
                    <a:pt x="1" y="3921"/>
                  </a:lnTo>
                  <a:lnTo>
                    <a:pt x="13556" y="3921"/>
                  </a:lnTo>
                  <a:lnTo>
                    <a:pt x="13556" y="1954"/>
                  </a:lnTo>
                  <a:lnTo>
                    <a:pt x="13556" y="0"/>
                  </a:lnTo>
                  <a:close/>
                </a:path>
              </a:pathLst>
            </a:cu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315;p32"/>
            <p:cNvSpPr/>
            <p:nvPr/>
          </p:nvSpPr>
          <p:spPr>
            <a:xfrm>
              <a:off x="5946953" y="1749552"/>
              <a:ext cx="842100" cy="842100"/>
            </a:xfrm>
            <a:prstGeom prst="flowChartDelay">
              <a:avLst/>
            </a:prstGeom>
            <a:grp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 name="Google Shape;316;p32"/>
          <p:cNvSpPr txBox="1"/>
          <p:nvPr/>
        </p:nvSpPr>
        <p:spPr>
          <a:xfrm flipH="1">
            <a:off x="3526971" y="5389297"/>
            <a:ext cx="5951633" cy="763600"/>
          </a:xfrm>
          <a:prstGeom prst="rect">
            <a:avLst/>
          </a:prstGeom>
          <a:noFill/>
          <a:ln>
            <a:noFill/>
          </a:ln>
        </p:spPr>
        <p:txBody>
          <a:bodyPr spcFirstLastPara="1" wrap="square" lIns="121900" tIns="121900" rIns="121900" bIns="121900" anchor="ctr" anchorCtr="0">
            <a:noAutofit/>
          </a:bodyPr>
          <a:lstStyle>
            <a:defPPr>
              <a:defRPr lang="en-US"/>
            </a:defPPr>
            <a:lvl1pPr marR="0" lvl="0" indent="0" algn="r"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chemeClr val="bg1"/>
                </a:solidFill>
                <a:effectLst/>
                <a:uLnTx/>
                <a:uFillTx/>
                <a:latin typeface="Roboto"/>
                <a:ea typeface="Roboto"/>
                <a:cs typeface="Roboto"/>
              </a:defRPr>
            </a:lvl1pPr>
          </a:lstStyle>
          <a:p>
            <a:r>
              <a:rPr lang="en-US" dirty="0" err="1"/>
              <a:t>Nhiệt</a:t>
            </a:r>
            <a:r>
              <a:rPr lang="en-US" dirty="0"/>
              <a:t> </a:t>
            </a:r>
            <a:r>
              <a:rPr lang="en-US" dirty="0" err="1"/>
              <a:t>độ</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cao</a:t>
            </a:r>
            <a:r>
              <a:rPr lang="en-US" dirty="0"/>
              <a:t> </a:t>
            </a:r>
            <a:r>
              <a:rPr lang="en-US" dirty="0" err="1"/>
              <a:t>thì</a:t>
            </a:r>
            <a:r>
              <a:rPr lang="en-US" dirty="0"/>
              <a:t> </a:t>
            </a:r>
            <a:r>
              <a:rPr lang="en-US" dirty="0" err="1"/>
              <a:t>các</a:t>
            </a:r>
            <a:r>
              <a:rPr lang="en-US" dirty="0"/>
              <a:t> </a:t>
            </a:r>
            <a:r>
              <a:rPr lang="en-US" dirty="0" err="1"/>
              <a:t>phân</a:t>
            </a:r>
            <a:r>
              <a:rPr lang="en-US" dirty="0"/>
              <a:t> </a:t>
            </a:r>
            <a:r>
              <a:rPr lang="en-US" dirty="0" err="1"/>
              <a:t>tử</a:t>
            </a:r>
            <a:r>
              <a:rPr lang="en-US" dirty="0"/>
              <a:t> </a:t>
            </a:r>
            <a:r>
              <a:rPr lang="en-US" dirty="0" err="1"/>
              <a:t>cấu</a:t>
            </a:r>
            <a:r>
              <a:rPr lang="en-US" dirty="0"/>
              <a:t> </a:t>
            </a:r>
            <a:r>
              <a:rPr lang="en-US" dirty="0" err="1"/>
              <a:t>tạo</a:t>
            </a:r>
            <a:r>
              <a:rPr lang="en-US" dirty="0"/>
              <a:t> </a:t>
            </a:r>
            <a:r>
              <a:rPr lang="en-US" dirty="0" err="1"/>
              <a:t>nên</a:t>
            </a:r>
            <a:r>
              <a:rPr lang="en-US" dirty="0"/>
              <a:t> </a:t>
            </a:r>
            <a:r>
              <a:rPr lang="en-US" dirty="0" err="1"/>
              <a:t>vật</a:t>
            </a:r>
            <a:r>
              <a:rPr lang="en-US" dirty="0"/>
              <a:t> </a:t>
            </a:r>
            <a:r>
              <a:rPr lang="en-US" dirty="0" err="1"/>
              <a:t>chuyển</a:t>
            </a:r>
            <a:r>
              <a:rPr lang="en-US" dirty="0"/>
              <a:t> </a:t>
            </a:r>
            <a:r>
              <a:rPr lang="en-US" dirty="0" err="1"/>
              <a:t>động</a:t>
            </a:r>
            <a:r>
              <a:rPr lang="en-US" dirty="0"/>
              <a:t> </a:t>
            </a:r>
            <a:r>
              <a:rPr lang="en-US" dirty="0" err="1"/>
              <a:t>càng</a:t>
            </a:r>
            <a:r>
              <a:rPr lang="en-US" dirty="0"/>
              <a:t> </a:t>
            </a:r>
            <a:r>
              <a:rPr lang="en-US" dirty="0" err="1"/>
              <a:t>nhanh</a:t>
            </a:r>
            <a:r>
              <a:rPr lang="en-US" dirty="0"/>
              <a:t> </a:t>
            </a:r>
            <a:r>
              <a:rPr lang="en-US" dirty="0" err="1"/>
              <a:t>và</a:t>
            </a:r>
            <a:r>
              <a:rPr lang="en-US" dirty="0"/>
              <a:t> </a:t>
            </a:r>
            <a:r>
              <a:rPr lang="en-US" dirty="0" err="1"/>
              <a:t>nhiệt</a:t>
            </a:r>
            <a:r>
              <a:rPr lang="en-US" dirty="0"/>
              <a:t> </a:t>
            </a:r>
            <a:r>
              <a:rPr lang="en-US" dirty="0" err="1"/>
              <a:t>năng</a:t>
            </a:r>
            <a:r>
              <a:rPr lang="en-US" dirty="0"/>
              <a:t> </a:t>
            </a:r>
            <a:r>
              <a:rPr lang="en-US" dirty="0" err="1"/>
              <a:t>của</a:t>
            </a:r>
            <a:r>
              <a:rPr lang="en-US" dirty="0"/>
              <a:t> </a:t>
            </a:r>
            <a:r>
              <a:rPr lang="en-US" dirty="0" err="1"/>
              <a:t>vật</a:t>
            </a:r>
            <a:r>
              <a:rPr lang="en-US" dirty="0"/>
              <a:t> </a:t>
            </a:r>
            <a:r>
              <a:rPr lang="en-US" dirty="0" err="1"/>
              <a:t>càng</a:t>
            </a:r>
            <a:r>
              <a:rPr lang="en-US" dirty="0"/>
              <a:t> </a:t>
            </a:r>
            <a:r>
              <a:rPr lang="en-US" dirty="0" err="1"/>
              <a:t>lớn</a:t>
            </a:r>
            <a:r>
              <a:rPr lang="en-US" dirty="0"/>
              <a:t>.</a:t>
            </a:r>
            <a:endParaRPr dirty="0">
              <a:sym typeface="Roboto"/>
            </a:endParaRPr>
          </a:p>
        </p:txBody>
      </p:sp>
      <p:sp>
        <p:nvSpPr>
          <p:cNvPr id="5" name="Google Shape;317;p32"/>
          <p:cNvSpPr/>
          <p:nvPr/>
        </p:nvSpPr>
        <p:spPr>
          <a:xfrm flipH="1">
            <a:off x="9527785" y="5257801"/>
            <a:ext cx="502964" cy="1026536"/>
          </a:xfrm>
          <a:custGeom>
            <a:avLst/>
            <a:gdLst/>
            <a:ahLst/>
            <a:cxnLst/>
            <a:rect l="l" t="t" r="r" b="b"/>
            <a:pathLst>
              <a:path w="1928" h="3935" extrusionOk="0">
                <a:moveTo>
                  <a:pt x="161" y="0"/>
                </a:moveTo>
                <a:cubicBezTo>
                  <a:pt x="81" y="0"/>
                  <a:pt x="1" y="67"/>
                  <a:pt x="1" y="161"/>
                </a:cubicBezTo>
                <a:lnTo>
                  <a:pt x="1" y="3761"/>
                </a:lnTo>
                <a:cubicBezTo>
                  <a:pt x="1" y="3854"/>
                  <a:pt x="68" y="3934"/>
                  <a:pt x="161" y="3934"/>
                </a:cubicBezTo>
                <a:lnTo>
                  <a:pt x="1031" y="3934"/>
                </a:lnTo>
                <a:cubicBezTo>
                  <a:pt x="1928" y="2770"/>
                  <a:pt x="1928" y="1164"/>
                  <a:pt x="1031" y="0"/>
                </a:cubicBezTo>
                <a:close/>
              </a:path>
            </a:pathLst>
          </a:custGeom>
          <a:solidFill>
            <a:schemeClr val="bg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318;p32"/>
          <p:cNvSpPr/>
          <p:nvPr/>
        </p:nvSpPr>
        <p:spPr>
          <a:xfrm flipH="1">
            <a:off x="9590570" y="5107162"/>
            <a:ext cx="1460405" cy="1327895"/>
          </a:xfrm>
          <a:custGeom>
            <a:avLst/>
            <a:gdLst/>
            <a:ahLst/>
            <a:cxnLst/>
            <a:rect l="l" t="t" r="r" b="b"/>
            <a:pathLst>
              <a:path w="6304" h="5732" extrusionOk="0">
                <a:moveTo>
                  <a:pt x="3147" y="0"/>
                </a:moveTo>
                <a:cubicBezTo>
                  <a:pt x="2413" y="0"/>
                  <a:pt x="1680" y="278"/>
                  <a:pt x="1125" y="833"/>
                </a:cubicBezTo>
                <a:cubicBezTo>
                  <a:pt x="1" y="1957"/>
                  <a:pt x="1" y="3777"/>
                  <a:pt x="1125" y="4888"/>
                </a:cubicBezTo>
                <a:cubicBezTo>
                  <a:pt x="1680" y="5450"/>
                  <a:pt x="2413" y="5731"/>
                  <a:pt x="3147" y="5731"/>
                </a:cubicBezTo>
                <a:cubicBezTo>
                  <a:pt x="3881" y="5731"/>
                  <a:pt x="4617" y="5450"/>
                  <a:pt x="5179" y="4888"/>
                </a:cubicBezTo>
                <a:cubicBezTo>
                  <a:pt x="6303" y="3777"/>
                  <a:pt x="6303" y="1957"/>
                  <a:pt x="5179" y="833"/>
                </a:cubicBezTo>
                <a:cubicBezTo>
                  <a:pt x="4617" y="278"/>
                  <a:pt x="3881" y="0"/>
                  <a:pt x="3147" y="0"/>
                </a:cubicBezTo>
                <a:close/>
              </a:path>
            </a:pathLst>
          </a:custGeom>
          <a:solidFill>
            <a:schemeClr val="accent4">
              <a:lumMod val="50000"/>
            </a:scheme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319;p32"/>
          <p:cNvSpPr txBox="1"/>
          <p:nvPr/>
        </p:nvSpPr>
        <p:spPr>
          <a:xfrm flipH="1">
            <a:off x="9871578" y="5389282"/>
            <a:ext cx="898400" cy="7636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D</a:t>
            </a:r>
            <a:endParaRPr kumimoji="0" sz="40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10" name="Rectangle: Rounded Corners 9"/>
          <p:cNvSpPr/>
          <p:nvPr/>
        </p:nvSpPr>
        <p:spPr>
          <a:xfrm>
            <a:off x="2411504" y="5046899"/>
            <a:ext cx="8800782" cy="1388158"/>
          </a:xfrm>
          <a:prstGeom prst="roundRect">
            <a:avLst/>
          </a:prstGeom>
          <a:noFill/>
          <a:ln w="571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9"/>
          <p:cNvSpPr txBox="1">
            <a:spLocks noGrp="1"/>
          </p:cNvSpPr>
          <p:nvPr>
            <p:ph type="title"/>
          </p:nvPr>
        </p:nvSpPr>
        <p:spPr>
          <a:xfrm>
            <a:off x="415600" y="614671"/>
            <a:ext cx="11360800" cy="763600"/>
          </a:xfrm>
          <a:prstGeom prst="rect">
            <a:avLst/>
          </a:prstGeom>
          <a:noFill/>
          <a:ln>
            <a:noFill/>
          </a:ln>
        </p:spPr>
        <p:txBody>
          <a:bodyPr spcFirstLastPara="1" wrap="square" lIns="121900" tIns="121900" rIns="121900" bIns="121900" anchor="ctr" anchorCtr="0">
            <a:noAutofit/>
          </a:bodyPr>
          <a:lstStyle/>
          <a:p>
            <a:pPr algn="ctr"/>
            <a:r>
              <a:rPr lang="en-GB" sz="3600" dirty="0">
                <a:latin typeface="Roboto Black" panose="02000000000000000000" pitchFamily="2" charset="0"/>
                <a:ea typeface="Roboto Black" panose="02000000000000000000" pitchFamily="2" charset="0"/>
                <a:sym typeface="Fira Sans Black"/>
              </a:rPr>
              <a:t>Câu 3: Nội năng của một vật là gì?</a:t>
            </a:r>
            <a:endParaRPr sz="3600" dirty="0">
              <a:latin typeface="Roboto Black" panose="02000000000000000000" pitchFamily="2" charset="0"/>
              <a:ea typeface="Roboto Black" panose="02000000000000000000" pitchFamily="2" charset="0"/>
              <a:sym typeface="Fira Sans"/>
            </a:endParaRPr>
          </a:p>
        </p:txBody>
      </p:sp>
      <p:sp>
        <p:nvSpPr>
          <p:cNvPr id="666" name="Google Shape;666;p39"/>
          <p:cNvSpPr/>
          <p:nvPr/>
        </p:nvSpPr>
        <p:spPr>
          <a:xfrm>
            <a:off x="1493499" y="2162394"/>
            <a:ext cx="4069641" cy="1325864"/>
          </a:xfrm>
          <a:custGeom>
            <a:avLst/>
            <a:gdLst/>
            <a:ahLst/>
            <a:cxnLst/>
            <a:rect l="l" t="t" r="r" b="b"/>
            <a:pathLst>
              <a:path w="8846" h="1995" extrusionOk="0">
                <a:moveTo>
                  <a:pt x="0" y="0"/>
                </a:moveTo>
                <a:lnTo>
                  <a:pt x="0" y="1994"/>
                </a:lnTo>
                <a:lnTo>
                  <a:pt x="6852" y="1994"/>
                </a:lnTo>
                <a:cubicBezTo>
                  <a:pt x="7949" y="1981"/>
                  <a:pt x="8846" y="1097"/>
                  <a:pt x="884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67" name="Google Shape;667;p39"/>
          <p:cNvSpPr/>
          <p:nvPr/>
        </p:nvSpPr>
        <p:spPr>
          <a:xfrm>
            <a:off x="4252367" y="1640518"/>
            <a:ext cx="1108272" cy="1009359"/>
          </a:xfrm>
          <a:custGeom>
            <a:avLst/>
            <a:gdLst/>
            <a:ahLst/>
            <a:cxnLst/>
            <a:rect l="l" t="t" r="r" b="b"/>
            <a:pathLst>
              <a:path w="2409" h="2194" extrusionOk="0">
                <a:moveTo>
                  <a:pt x="1194" y="1"/>
                </a:moveTo>
                <a:cubicBezTo>
                  <a:pt x="702" y="1"/>
                  <a:pt x="259" y="337"/>
                  <a:pt x="134" y="836"/>
                </a:cubicBezTo>
                <a:cubicBezTo>
                  <a:pt x="0" y="1439"/>
                  <a:pt x="362" y="2027"/>
                  <a:pt x="950" y="2161"/>
                </a:cubicBezTo>
                <a:cubicBezTo>
                  <a:pt x="1037" y="2183"/>
                  <a:pt x="1124" y="2193"/>
                  <a:pt x="1209" y="2193"/>
                </a:cubicBezTo>
                <a:cubicBezTo>
                  <a:pt x="1703" y="2193"/>
                  <a:pt x="2150" y="1847"/>
                  <a:pt x="2275" y="1345"/>
                </a:cubicBezTo>
                <a:cubicBezTo>
                  <a:pt x="2409" y="756"/>
                  <a:pt x="2048" y="167"/>
                  <a:pt x="1459" y="34"/>
                </a:cubicBezTo>
                <a:cubicBezTo>
                  <a:pt x="1370" y="11"/>
                  <a:pt x="1281" y="1"/>
                  <a:pt x="1194" y="1"/>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68" name="Google Shape;668;p39"/>
          <p:cNvSpPr/>
          <p:nvPr/>
        </p:nvSpPr>
        <p:spPr>
          <a:xfrm>
            <a:off x="4400045" y="1789574"/>
            <a:ext cx="812917" cy="718145"/>
          </a:xfrm>
          <a:custGeom>
            <a:avLst/>
            <a:gdLst/>
            <a:ahLst/>
            <a:cxnLst/>
            <a:rect l="l" t="t" r="r" b="b"/>
            <a:pathLst>
              <a:path w="1767" h="1561" extrusionOk="0">
                <a:moveTo>
                  <a:pt x="885" y="0"/>
                </a:moveTo>
                <a:cubicBezTo>
                  <a:pt x="787" y="0"/>
                  <a:pt x="686" y="19"/>
                  <a:pt x="589" y="58"/>
                </a:cubicBezTo>
                <a:cubicBezTo>
                  <a:pt x="188" y="218"/>
                  <a:pt x="0" y="673"/>
                  <a:pt x="161" y="1075"/>
                </a:cubicBezTo>
                <a:cubicBezTo>
                  <a:pt x="283" y="1379"/>
                  <a:pt x="574" y="1560"/>
                  <a:pt x="882" y="1560"/>
                </a:cubicBezTo>
                <a:cubicBezTo>
                  <a:pt x="981" y="1560"/>
                  <a:pt x="1081" y="1542"/>
                  <a:pt x="1178" y="1503"/>
                </a:cubicBezTo>
                <a:cubicBezTo>
                  <a:pt x="1579" y="1342"/>
                  <a:pt x="1767" y="887"/>
                  <a:pt x="1606" y="486"/>
                </a:cubicBezTo>
                <a:cubicBezTo>
                  <a:pt x="1485" y="181"/>
                  <a:pt x="1194" y="0"/>
                  <a:pt x="88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69" name="Google Shape;669;p39"/>
          <p:cNvSpPr/>
          <p:nvPr/>
        </p:nvSpPr>
        <p:spPr>
          <a:xfrm>
            <a:off x="1493511" y="3487813"/>
            <a:ext cx="492718" cy="461894"/>
          </a:xfrm>
          <a:custGeom>
            <a:avLst/>
            <a:gdLst/>
            <a:ahLst/>
            <a:cxnLst/>
            <a:rect l="l" t="t" r="r" b="b"/>
            <a:pathLst>
              <a:path w="1071" h="1004" extrusionOk="0">
                <a:moveTo>
                  <a:pt x="0" y="0"/>
                </a:moveTo>
                <a:lnTo>
                  <a:pt x="1071" y="1004"/>
                </a:lnTo>
                <a:lnTo>
                  <a:pt x="1071" y="0"/>
                </a:lnTo>
                <a:close/>
              </a:path>
            </a:pathLst>
          </a:custGeom>
          <a:solidFill>
            <a:srgbClr val="E53B2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70" name="Google Shape;670;p39"/>
          <p:cNvSpPr/>
          <p:nvPr/>
        </p:nvSpPr>
        <p:spPr>
          <a:xfrm>
            <a:off x="1493511" y="3487813"/>
            <a:ext cx="492718" cy="461894"/>
          </a:xfrm>
          <a:custGeom>
            <a:avLst/>
            <a:gdLst/>
            <a:ahLst/>
            <a:cxnLst/>
            <a:rect l="l" t="t" r="r" b="b"/>
            <a:pathLst>
              <a:path w="1071" h="1004" extrusionOk="0">
                <a:moveTo>
                  <a:pt x="1071" y="1004"/>
                </a:moveTo>
                <a:lnTo>
                  <a:pt x="0" y="0"/>
                </a:lnTo>
                <a:lnTo>
                  <a:pt x="1071" y="0"/>
                </a:ln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73" name="Google Shape;673;p39"/>
          <p:cNvSpPr txBox="1"/>
          <p:nvPr/>
        </p:nvSpPr>
        <p:spPr>
          <a:xfrm flipH="1">
            <a:off x="1760987" y="2511112"/>
            <a:ext cx="2490238" cy="608000"/>
          </a:xfrm>
          <a:prstGeom prst="rect">
            <a:avLst/>
          </a:prstGeom>
          <a:no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r>
              <a:rPr kumimoji="0" lang="en-GB" sz="2200" b="1" i="0" u="none" strike="noStrike" kern="0" cap="none" spc="0" normalizeH="0" baseline="0" noProof="0" dirty="0">
                <a:ln>
                  <a:noFill/>
                </a:ln>
                <a:solidFill>
                  <a:schemeClr val="bg1"/>
                </a:solidFill>
                <a:effectLst/>
                <a:uLnTx/>
                <a:uFillTx/>
                <a:latin typeface="Roboto"/>
                <a:ea typeface="Roboto"/>
                <a:cs typeface="Roboto"/>
                <a:sym typeface="Roboto"/>
              </a:rPr>
              <a:t>Thế năng của vật</a:t>
            </a:r>
            <a:endParaRPr kumimoji="0" sz="2200" b="1" i="0" u="none" strike="noStrike" kern="0" cap="none" spc="0" normalizeH="0" baseline="0" noProof="0" dirty="0">
              <a:ln>
                <a:noFill/>
              </a:ln>
              <a:solidFill>
                <a:schemeClr val="bg1"/>
              </a:solidFill>
              <a:effectLst/>
              <a:uLnTx/>
              <a:uFillTx/>
              <a:latin typeface="Roboto"/>
              <a:ea typeface="Roboto"/>
              <a:cs typeface="Roboto"/>
              <a:sym typeface="Roboto"/>
            </a:endParaRPr>
          </a:p>
        </p:txBody>
      </p:sp>
      <p:sp>
        <p:nvSpPr>
          <p:cNvPr id="674" name="Google Shape;674;p39"/>
          <p:cNvSpPr txBox="1"/>
          <p:nvPr/>
        </p:nvSpPr>
        <p:spPr>
          <a:xfrm flipH="1">
            <a:off x="4446188" y="1801067"/>
            <a:ext cx="726000" cy="709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A</a:t>
            </a:r>
            <a:endParaRPr kumimoji="0"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676" name="Google Shape;676;p39"/>
          <p:cNvSpPr/>
          <p:nvPr/>
        </p:nvSpPr>
        <p:spPr>
          <a:xfrm>
            <a:off x="6946712" y="2162394"/>
            <a:ext cx="4069641" cy="1325864"/>
          </a:xfrm>
          <a:custGeom>
            <a:avLst/>
            <a:gdLst/>
            <a:ahLst/>
            <a:cxnLst/>
            <a:rect l="l" t="t" r="r" b="b"/>
            <a:pathLst>
              <a:path w="8846" h="1995" extrusionOk="0">
                <a:moveTo>
                  <a:pt x="0" y="0"/>
                </a:moveTo>
                <a:lnTo>
                  <a:pt x="0" y="1994"/>
                </a:lnTo>
                <a:lnTo>
                  <a:pt x="6852" y="1994"/>
                </a:lnTo>
                <a:cubicBezTo>
                  <a:pt x="7949" y="1981"/>
                  <a:pt x="8846" y="1097"/>
                  <a:pt x="884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77" name="Google Shape;677;p39"/>
          <p:cNvSpPr/>
          <p:nvPr/>
        </p:nvSpPr>
        <p:spPr>
          <a:xfrm>
            <a:off x="9726489" y="1640518"/>
            <a:ext cx="1108272" cy="1009359"/>
          </a:xfrm>
          <a:custGeom>
            <a:avLst/>
            <a:gdLst/>
            <a:ahLst/>
            <a:cxnLst/>
            <a:rect l="l" t="t" r="r" b="b"/>
            <a:pathLst>
              <a:path w="2409" h="2194" extrusionOk="0">
                <a:moveTo>
                  <a:pt x="1194" y="1"/>
                </a:moveTo>
                <a:cubicBezTo>
                  <a:pt x="702" y="1"/>
                  <a:pt x="259" y="337"/>
                  <a:pt x="134" y="836"/>
                </a:cubicBezTo>
                <a:cubicBezTo>
                  <a:pt x="0" y="1439"/>
                  <a:pt x="362" y="2027"/>
                  <a:pt x="950" y="2161"/>
                </a:cubicBezTo>
                <a:cubicBezTo>
                  <a:pt x="1037" y="2183"/>
                  <a:pt x="1124" y="2193"/>
                  <a:pt x="1209" y="2193"/>
                </a:cubicBezTo>
                <a:cubicBezTo>
                  <a:pt x="1703" y="2193"/>
                  <a:pt x="2150" y="1847"/>
                  <a:pt x="2275" y="1345"/>
                </a:cubicBezTo>
                <a:cubicBezTo>
                  <a:pt x="2409" y="756"/>
                  <a:pt x="2048" y="167"/>
                  <a:pt x="1459" y="34"/>
                </a:cubicBezTo>
                <a:cubicBezTo>
                  <a:pt x="1370" y="11"/>
                  <a:pt x="1281" y="1"/>
                  <a:pt x="1194" y="1"/>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78" name="Google Shape;678;p39"/>
          <p:cNvSpPr/>
          <p:nvPr/>
        </p:nvSpPr>
        <p:spPr>
          <a:xfrm>
            <a:off x="9874167" y="1789574"/>
            <a:ext cx="812917" cy="718145"/>
          </a:xfrm>
          <a:custGeom>
            <a:avLst/>
            <a:gdLst/>
            <a:ahLst/>
            <a:cxnLst/>
            <a:rect l="l" t="t" r="r" b="b"/>
            <a:pathLst>
              <a:path w="1767" h="1561" extrusionOk="0">
                <a:moveTo>
                  <a:pt x="885" y="0"/>
                </a:moveTo>
                <a:cubicBezTo>
                  <a:pt x="787" y="0"/>
                  <a:pt x="686" y="19"/>
                  <a:pt x="589" y="58"/>
                </a:cubicBezTo>
                <a:cubicBezTo>
                  <a:pt x="188" y="218"/>
                  <a:pt x="0" y="673"/>
                  <a:pt x="161" y="1075"/>
                </a:cubicBezTo>
                <a:cubicBezTo>
                  <a:pt x="283" y="1379"/>
                  <a:pt x="574" y="1560"/>
                  <a:pt x="882" y="1560"/>
                </a:cubicBezTo>
                <a:cubicBezTo>
                  <a:pt x="981" y="1560"/>
                  <a:pt x="1081" y="1542"/>
                  <a:pt x="1178" y="1503"/>
                </a:cubicBezTo>
                <a:cubicBezTo>
                  <a:pt x="1579" y="1342"/>
                  <a:pt x="1767" y="887"/>
                  <a:pt x="1606" y="486"/>
                </a:cubicBezTo>
                <a:cubicBezTo>
                  <a:pt x="1485" y="181"/>
                  <a:pt x="1194" y="0"/>
                  <a:pt x="88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79" name="Google Shape;679;p39"/>
          <p:cNvSpPr/>
          <p:nvPr/>
        </p:nvSpPr>
        <p:spPr>
          <a:xfrm>
            <a:off x="6946724" y="3487813"/>
            <a:ext cx="492718" cy="461894"/>
          </a:xfrm>
          <a:custGeom>
            <a:avLst/>
            <a:gdLst/>
            <a:ahLst/>
            <a:cxnLst/>
            <a:rect l="l" t="t" r="r" b="b"/>
            <a:pathLst>
              <a:path w="1071" h="1004" extrusionOk="0">
                <a:moveTo>
                  <a:pt x="0" y="0"/>
                </a:moveTo>
                <a:lnTo>
                  <a:pt x="1071" y="1004"/>
                </a:lnTo>
                <a:lnTo>
                  <a:pt x="1071" y="0"/>
                </a:lnTo>
                <a:close/>
              </a:path>
            </a:pathLst>
          </a:custGeom>
          <a:solidFill>
            <a:srgbClr val="E53B2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80" name="Google Shape;680;p39"/>
          <p:cNvSpPr/>
          <p:nvPr/>
        </p:nvSpPr>
        <p:spPr>
          <a:xfrm>
            <a:off x="6946724" y="3487813"/>
            <a:ext cx="492718" cy="461894"/>
          </a:xfrm>
          <a:custGeom>
            <a:avLst/>
            <a:gdLst/>
            <a:ahLst/>
            <a:cxnLst/>
            <a:rect l="l" t="t" r="r" b="b"/>
            <a:pathLst>
              <a:path w="1071" h="1004" extrusionOk="0">
                <a:moveTo>
                  <a:pt x="1071" y="1004"/>
                </a:moveTo>
                <a:lnTo>
                  <a:pt x="0" y="0"/>
                </a:lnTo>
                <a:lnTo>
                  <a:pt x="1071" y="0"/>
                </a:ln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83" name="Google Shape;683;p39"/>
          <p:cNvSpPr txBox="1"/>
          <p:nvPr/>
        </p:nvSpPr>
        <p:spPr>
          <a:xfrm flipH="1">
            <a:off x="7228652" y="2567594"/>
            <a:ext cx="2856943" cy="608000"/>
          </a:xfrm>
          <a:prstGeom prst="rect">
            <a:avLst/>
          </a:prstGeom>
          <a:no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r>
              <a:rPr kumimoji="0" lang="en-GB" sz="2200" b="1" i="0" u="none" strike="noStrike" kern="0" cap="none" spc="0" normalizeH="0" baseline="0" noProof="0" dirty="0">
                <a:ln>
                  <a:noFill/>
                </a:ln>
                <a:solidFill>
                  <a:schemeClr val="bg1"/>
                </a:solidFill>
                <a:effectLst/>
                <a:uLnTx/>
                <a:uFillTx/>
                <a:latin typeface="Roboto"/>
                <a:ea typeface="Roboto"/>
                <a:cs typeface="Roboto"/>
                <a:sym typeface="Roboto"/>
              </a:rPr>
              <a:t>Tổng động năng và nhiệt năng của vật</a:t>
            </a:r>
            <a:endParaRPr kumimoji="0" sz="2200" b="1" i="0" u="none" strike="noStrike" kern="0" cap="none" spc="0" normalizeH="0" baseline="0" noProof="0" dirty="0">
              <a:ln>
                <a:noFill/>
              </a:ln>
              <a:solidFill>
                <a:schemeClr val="bg1"/>
              </a:solidFill>
              <a:effectLst/>
              <a:uLnTx/>
              <a:uFillTx/>
              <a:latin typeface="Roboto"/>
              <a:ea typeface="Roboto"/>
              <a:cs typeface="Roboto"/>
              <a:sym typeface="Roboto"/>
            </a:endParaRPr>
          </a:p>
        </p:txBody>
      </p:sp>
      <p:sp>
        <p:nvSpPr>
          <p:cNvPr id="684" name="Google Shape;684;p39"/>
          <p:cNvSpPr txBox="1"/>
          <p:nvPr/>
        </p:nvSpPr>
        <p:spPr>
          <a:xfrm flipH="1">
            <a:off x="9925945" y="1801067"/>
            <a:ext cx="726000" cy="709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B</a:t>
            </a:r>
            <a:endParaRPr kumimoji="0"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686" name="Google Shape;686;p39"/>
          <p:cNvSpPr/>
          <p:nvPr/>
        </p:nvSpPr>
        <p:spPr>
          <a:xfrm>
            <a:off x="6946712" y="4525227"/>
            <a:ext cx="4069641" cy="1325864"/>
          </a:xfrm>
          <a:custGeom>
            <a:avLst/>
            <a:gdLst/>
            <a:ahLst/>
            <a:cxnLst/>
            <a:rect l="l" t="t" r="r" b="b"/>
            <a:pathLst>
              <a:path w="8846" h="1995" extrusionOk="0">
                <a:moveTo>
                  <a:pt x="0" y="0"/>
                </a:moveTo>
                <a:lnTo>
                  <a:pt x="0" y="1994"/>
                </a:lnTo>
                <a:lnTo>
                  <a:pt x="6852" y="1994"/>
                </a:lnTo>
                <a:cubicBezTo>
                  <a:pt x="7949" y="1981"/>
                  <a:pt x="8846" y="1097"/>
                  <a:pt x="88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87" name="Google Shape;687;p39"/>
          <p:cNvSpPr/>
          <p:nvPr/>
        </p:nvSpPr>
        <p:spPr>
          <a:xfrm>
            <a:off x="9778267" y="4003351"/>
            <a:ext cx="1108272" cy="1009359"/>
          </a:xfrm>
          <a:custGeom>
            <a:avLst/>
            <a:gdLst/>
            <a:ahLst/>
            <a:cxnLst/>
            <a:rect l="l" t="t" r="r" b="b"/>
            <a:pathLst>
              <a:path w="2409" h="2194" extrusionOk="0">
                <a:moveTo>
                  <a:pt x="1194" y="1"/>
                </a:moveTo>
                <a:cubicBezTo>
                  <a:pt x="702" y="1"/>
                  <a:pt x="259" y="337"/>
                  <a:pt x="134" y="836"/>
                </a:cubicBezTo>
                <a:cubicBezTo>
                  <a:pt x="0" y="1439"/>
                  <a:pt x="362" y="2027"/>
                  <a:pt x="950" y="2161"/>
                </a:cubicBezTo>
                <a:cubicBezTo>
                  <a:pt x="1037" y="2183"/>
                  <a:pt x="1124" y="2193"/>
                  <a:pt x="1209" y="2193"/>
                </a:cubicBezTo>
                <a:cubicBezTo>
                  <a:pt x="1703" y="2193"/>
                  <a:pt x="2150" y="1847"/>
                  <a:pt x="2275" y="1345"/>
                </a:cubicBezTo>
                <a:cubicBezTo>
                  <a:pt x="2409" y="756"/>
                  <a:pt x="2048" y="167"/>
                  <a:pt x="1459" y="34"/>
                </a:cubicBezTo>
                <a:cubicBezTo>
                  <a:pt x="1370" y="11"/>
                  <a:pt x="1281" y="1"/>
                  <a:pt x="1194" y="1"/>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88" name="Google Shape;688;p39"/>
          <p:cNvSpPr/>
          <p:nvPr/>
        </p:nvSpPr>
        <p:spPr>
          <a:xfrm>
            <a:off x="9925945" y="4152407"/>
            <a:ext cx="812917" cy="718145"/>
          </a:xfrm>
          <a:custGeom>
            <a:avLst/>
            <a:gdLst/>
            <a:ahLst/>
            <a:cxnLst/>
            <a:rect l="l" t="t" r="r" b="b"/>
            <a:pathLst>
              <a:path w="1767" h="1561" extrusionOk="0">
                <a:moveTo>
                  <a:pt x="885" y="0"/>
                </a:moveTo>
                <a:cubicBezTo>
                  <a:pt x="787" y="0"/>
                  <a:pt x="686" y="19"/>
                  <a:pt x="589" y="58"/>
                </a:cubicBezTo>
                <a:cubicBezTo>
                  <a:pt x="188" y="218"/>
                  <a:pt x="0" y="673"/>
                  <a:pt x="161" y="1075"/>
                </a:cubicBezTo>
                <a:cubicBezTo>
                  <a:pt x="283" y="1379"/>
                  <a:pt x="574" y="1560"/>
                  <a:pt x="882" y="1560"/>
                </a:cubicBezTo>
                <a:cubicBezTo>
                  <a:pt x="981" y="1560"/>
                  <a:pt x="1081" y="1542"/>
                  <a:pt x="1178" y="1503"/>
                </a:cubicBezTo>
                <a:cubicBezTo>
                  <a:pt x="1579" y="1342"/>
                  <a:pt x="1767" y="887"/>
                  <a:pt x="1606" y="486"/>
                </a:cubicBezTo>
                <a:cubicBezTo>
                  <a:pt x="1485" y="181"/>
                  <a:pt x="1194" y="0"/>
                  <a:pt x="88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89" name="Google Shape;689;p39"/>
          <p:cNvSpPr/>
          <p:nvPr/>
        </p:nvSpPr>
        <p:spPr>
          <a:xfrm>
            <a:off x="6946724" y="5850646"/>
            <a:ext cx="492718" cy="461894"/>
          </a:xfrm>
          <a:custGeom>
            <a:avLst/>
            <a:gdLst/>
            <a:ahLst/>
            <a:cxnLst/>
            <a:rect l="l" t="t" r="r" b="b"/>
            <a:pathLst>
              <a:path w="1071" h="1004" extrusionOk="0">
                <a:moveTo>
                  <a:pt x="0" y="0"/>
                </a:moveTo>
                <a:lnTo>
                  <a:pt x="1071" y="1004"/>
                </a:lnTo>
                <a:lnTo>
                  <a:pt x="1071" y="0"/>
                </a:lnTo>
                <a:close/>
              </a:path>
            </a:pathLst>
          </a:custGeom>
          <a:solidFill>
            <a:srgbClr val="E53B2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90" name="Google Shape;690;p39"/>
          <p:cNvSpPr/>
          <p:nvPr/>
        </p:nvSpPr>
        <p:spPr>
          <a:xfrm>
            <a:off x="6946724" y="5850646"/>
            <a:ext cx="492718" cy="461894"/>
          </a:xfrm>
          <a:custGeom>
            <a:avLst/>
            <a:gdLst/>
            <a:ahLst/>
            <a:cxnLst/>
            <a:rect l="l" t="t" r="r" b="b"/>
            <a:pathLst>
              <a:path w="1071" h="1004" extrusionOk="0">
                <a:moveTo>
                  <a:pt x="1071" y="1004"/>
                </a:moveTo>
                <a:lnTo>
                  <a:pt x="0" y="0"/>
                </a:lnTo>
                <a:lnTo>
                  <a:pt x="1071" y="0"/>
                </a:ln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93" name="Google Shape;693;p39"/>
          <p:cNvSpPr txBox="1"/>
          <p:nvPr/>
        </p:nvSpPr>
        <p:spPr>
          <a:xfrm flipH="1">
            <a:off x="7138464" y="4602363"/>
            <a:ext cx="2661751" cy="1061873"/>
          </a:xfrm>
          <a:prstGeom prst="rect">
            <a:avLst/>
          </a:prstGeom>
          <a:no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Hiệu</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động</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năng</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và</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thế</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năng</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của</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các</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phân</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tử</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tạo</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nên</a:t>
            </a:r>
            <a:r>
              <a:rPr kumimoji="0" lang="en-US" sz="2200" b="1" i="0" u="none" strike="noStrike" kern="0" cap="none" spc="0" normalizeH="0" baseline="0" noProof="0" dirty="0">
                <a:ln>
                  <a:noFill/>
                </a:ln>
                <a:solidFill>
                  <a:schemeClr val="bg1"/>
                </a:solidFill>
                <a:effectLst/>
                <a:uLnTx/>
                <a:uFillTx/>
                <a:latin typeface="Roboto"/>
                <a:ea typeface="Roboto"/>
                <a:cs typeface="Roboto"/>
                <a:sym typeface="Roboto"/>
              </a:rPr>
              <a:t> </a:t>
            </a:r>
            <a:r>
              <a:rPr kumimoji="0" lang="en-US" sz="2200" b="1" i="0" u="none" strike="noStrike" kern="0" cap="none" spc="0" normalizeH="0" baseline="0" noProof="0" dirty="0" err="1">
                <a:ln>
                  <a:noFill/>
                </a:ln>
                <a:solidFill>
                  <a:schemeClr val="bg1"/>
                </a:solidFill>
                <a:effectLst/>
                <a:uLnTx/>
                <a:uFillTx/>
                <a:latin typeface="Roboto"/>
                <a:ea typeface="Roboto"/>
                <a:cs typeface="Roboto"/>
                <a:sym typeface="Roboto"/>
              </a:rPr>
              <a:t>vật</a:t>
            </a:r>
            <a:endParaRPr kumimoji="0" lang="en-US" sz="2200" b="1" i="0" u="none" strike="noStrike" kern="0" cap="none" spc="0" normalizeH="0" baseline="0" noProof="0" dirty="0">
              <a:ln>
                <a:noFill/>
              </a:ln>
              <a:solidFill>
                <a:schemeClr val="bg1"/>
              </a:solidFill>
              <a:effectLst/>
              <a:uLnTx/>
              <a:uFillTx/>
              <a:latin typeface="Roboto"/>
              <a:ea typeface="Roboto"/>
              <a:cs typeface="Roboto"/>
              <a:sym typeface="Roboto"/>
            </a:endParaRPr>
          </a:p>
        </p:txBody>
      </p:sp>
      <p:sp>
        <p:nvSpPr>
          <p:cNvPr id="694" name="Google Shape;694;p39"/>
          <p:cNvSpPr txBox="1"/>
          <p:nvPr/>
        </p:nvSpPr>
        <p:spPr>
          <a:xfrm flipH="1">
            <a:off x="9968759" y="4155796"/>
            <a:ext cx="726000" cy="709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D</a:t>
            </a:r>
            <a:endParaRPr kumimoji="0"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696" name="Google Shape;696;p39"/>
          <p:cNvSpPr/>
          <p:nvPr/>
        </p:nvSpPr>
        <p:spPr>
          <a:xfrm>
            <a:off x="1490511" y="4525227"/>
            <a:ext cx="4069641" cy="1325864"/>
          </a:xfrm>
          <a:custGeom>
            <a:avLst/>
            <a:gdLst/>
            <a:ahLst/>
            <a:cxnLst/>
            <a:rect l="l" t="t" r="r" b="b"/>
            <a:pathLst>
              <a:path w="8846" h="1995" extrusionOk="0">
                <a:moveTo>
                  <a:pt x="0" y="0"/>
                </a:moveTo>
                <a:lnTo>
                  <a:pt x="0" y="1994"/>
                </a:lnTo>
                <a:lnTo>
                  <a:pt x="6852" y="1994"/>
                </a:lnTo>
                <a:cubicBezTo>
                  <a:pt x="7949" y="1981"/>
                  <a:pt x="8846" y="1097"/>
                  <a:pt x="884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97" name="Google Shape;697;p39"/>
          <p:cNvSpPr/>
          <p:nvPr/>
        </p:nvSpPr>
        <p:spPr>
          <a:xfrm>
            <a:off x="4205082" y="4003351"/>
            <a:ext cx="1108272" cy="1009359"/>
          </a:xfrm>
          <a:custGeom>
            <a:avLst/>
            <a:gdLst/>
            <a:ahLst/>
            <a:cxnLst/>
            <a:rect l="l" t="t" r="r" b="b"/>
            <a:pathLst>
              <a:path w="2409" h="2194" extrusionOk="0">
                <a:moveTo>
                  <a:pt x="1194" y="1"/>
                </a:moveTo>
                <a:cubicBezTo>
                  <a:pt x="702" y="1"/>
                  <a:pt x="259" y="337"/>
                  <a:pt x="134" y="836"/>
                </a:cubicBezTo>
                <a:cubicBezTo>
                  <a:pt x="0" y="1439"/>
                  <a:pt x="362" y="2027"/>
                  <a:pt x="950" y="2161"/>
                </a:cubicBezTo>
                <a:cubicBezTo>
                  <a:pt x="1037" y="2183"/>
                  <a:pt x="1124" y="2193"/>
                  <a:pt x="1209" y="2193"/>
                </a:cubicBezTo>
                <a:cubicBezTo>
                  <a:pt x="1703" y="2193"/>
                  <a:pt x="2150" y="1847"/>
                  <a:pt x="2275" y="1345"/>
                </a:cubicBezTo>
                <a:cubicBezTo>
                  <a:pt x="2409" y="756"/>
                  <a:pt x="2048" y="167"/>
                  <a:pt x="1459" y="34"/>
                </a:cubicBezTo>
                <a:cubicBezTo>
                  <a:pt x="1370" y="11"/>
                  <a:pt x="1281" y="1"/>
                  <a:pt x="1194" y="1"/>
                </a:cubicBez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98" name="Google Shape;698;p39"/>
          <p:cNvSpPr/>
          <p:nvPr/>
        </p:nvSpPr>
        <p:spPr>
          <a:xfrm>
            <a:off x="4352760" y="4152407"/>
            <a:ext cx="812917" cy="718145"/>
          </a:xfrm>
          <a:custGeom>
            <a:avLst/>
            <a:gdLst/>
            <a:ahLst/>
            <a:cxnLst/>
            <a:rect l="l" t="t" r="r" b="b"/>
            <a:pathLst>
              <a:path w="1767" h="1561" extrusionOk="0">
                <a:moveTo>
                  <a:pt x="885" y="0"/>
                </a:moveTo>
                <a:cubicBezTo>
                  <a:pt x="787" y="0"/>
                  <a:pt x="686" y="19"/>
                  <a:pt x="589" y="58"/>
                </a:cubicBezTo>
                <a:cubicBezTo>
                  <a:pt x="188" y="218"/>
                  <a:pt x="0" y="673"/>
                  <a:pt x="161" y="1075"/>
                </a:cubicBezTo>
                <a:cubicBezTo>
                  <a:pt x="283" y="1379"/>
                  <a:pt x="574" y="1560"/>
                  <a:pt x="882" y="1560"/>
                </a:cubicBezTo>
                <a:cubicBezTo>
                  <a:pt x="981" y="1560"/>
                  <a:pt x="1081" y="1542"/>
                  <a:pt x="1178" y="1503"/>
                </a:cubicBezTo>
                <a:cubicBezTo>
                  <a:pt x="1579" y="1342"/>
                  <a:pt x="1767" y="887"/>
                  <a:pt x="1606" y="486"/>
                </a:cubicBezTo>
                <a:cubicBezTo>
                  <a:pt x="1485" y="181"/>
                  <a:pt x="1194" y="0"/>
                  <a:pt x="8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699" name="Google Shape;699;p39"/>
          <p:cNvSpPr/>
          <p:nvPr/>
        </p:nvSpPr>
        <p:spPr>
          <a:xfrm>
            <a:off x="1490523" y="5850646"/>
            <a:ext cx="492718" cy="461894"/>
          </a:xfrm>
          <a:custGeom>
            <a:avLst/>
            <a:gdLst/>
            <a:ahLst/>
            <a:cxnLst/>
            <a:rect l="l" t="t" r="r" b="b"/>
            <a:pathLst>
              <a:path w="1071" h="1004" extrusionOk="0">
                <a:moveTo>
                  <a:pt x="0" y="0"/>
                </a:moveTo>
                <a:lnTo>
                  <a:pt x="1071" y="1004"/>
                </a:lnTo>
                <a:lnTo>
                  <a:pt x="1071" y="0"/>
                </a:lnTo>
                <a:close/>
              </a:path>
            </a:pathLst>
          </a:custGeom>
          <a:solidFill>
            <a:srgbClr val="E53B29"/>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700" name="Google Shape;700;p39"/>
          <p:cNvSpPr/>
          <p:nvPr/>
        </p:nvSpPr>
        <p:spPr>
          <a:xfrm>
            <a:off x="1490523" y="5850646"/>
            <a:ext cx="492718" cy="461894"/>
          </a:xfrm>
          <a:custGeom>
            <a:avLst/>
            <a:gdLst/>
            <a:ahLst/>
            <a:cxnLst/>
            <a:rect l="l" t="t" r="r" b="b"/>
            <a:pathLst>
              <a:path w="1071" h="1004" extrusionOk="0">
                <a:moveTo>
                  <a:pt x="1071" y="1004"/>
                </a:moveTo>
                <a:lnTo>
                  <a:pt x="0" y="0"/>
                </a:lnTo>
                <a:lnTo>
                  <a:pt x="1071" y="0"/>
                </a:lnTo>
                <a:close/>
              </a:path>
            </a:pathLst>
          </a:custGeom>
          <a:solidFill>
            <a:srgbClr val="F3F3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2000" b="0" i="0" u="none" strike="noStrike" kern="0" cap="none" spc="0" normalizeH="0" baseline="0" noProof="0">
              <a:ln>
                <a:noFill/>
              </a:ln>
              <a:solidFill>
                <a:schemeClr val="bg1"/>
              </a:solidFill>
              <a:effectLst/>
              <a:uLnTx/>
              <a:uFillTx/>
              <a:latin typeface="Arial" panose="020B0604020202020204"/>
              <a:ea typeface="+mn-ea"/>
              <a:cs typeface="Arial" panose="020B0604020202020204"/>
              <a:sym typeface="Arial" panose="020B0604020202020204"/>
            </a:endParaRPr>
          </a:p>
        </p:txBody>
      </p:sp>
      <p:sp>
        <p:nvSpPr>
          <p:cNvPr id="703" name="Google Shape;703;p39"/>
          <p:cNvSpPr txBox="1"/>
          <p:nvPr/>
        </p:nvSpPr>
        <p:spPr>
          <a:xfrm flipH="1">
            <a:off x="1592036" y="4864996"/>
            <a:ext cx="2760724" cy="608000"/>
          </a:xfrm>
          <a:prstGeom prst="rect">
            <a:avLst/>
          </a:prstGeom>
          <a:no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r>
              <a:rPr kumimoji="0" lang="en-GB" sz="2200" b="1" i="0" u="none" strike="noStrike" kern="0" cap="none" spc="0" normalizeH="0" baseline="0" noProof="0" dirty="0">
                <a:ln>
                  <a:noFill/>
                </a:ln>
                <a:solidFill>
                  <a:schemeClr val="bg1"/>
                </a:solidFill>
                <a:effectLst/>
                <a:uLnTx/>
                <a:uFillTx/>
                <a:latin typeface="Roboto"/>
                <a:ea typeface="Roboto"/>
                <a:cs typeface="Roboto"/>
                <a:sym typeface="Roboto"/>
              </a:rPr>
              <a:t>Tổng động năng và thế năng của các phân tử tạo nên vật</a:t>
            </a:r>
            <a:endParaRPr kumimoji="0" sz="2200" b="1" i="0" u="none" strike="noStrike" kern="0" cap="none" spc="0" normalizeH="0" baseline="0" noProof="0" dirty="0">
              <a:ln>
                <a:noFill/>
              </a:ln>
              <a:solidFill>
                <a:schemeClr val="bg1"/>
              </a:solidFill>
              <a:effectLst/>
              <a:uLnTx/>
              <a:uFillTx/>
              <a:latin typeface="Roboto"/>
              <a:ea typeface="Roboto"/>
              <a:cs typeface="Roboto"/>
              <a:sym typeface="Roboto"/>
            </a:endParaRPr>
          </a:p>
        </p:txBody>
      </p:sp>
      <p:sp>
        <p:nvSpPr>
          <p:cNvPr id="704" name="Google Shape;704;p39"/>
          <p:cNvSpPr txBox="1"/>
          <p:nvPr/>
        </p:nvSpPr>
        <p:spPr>
          <a:xfrm flipH="1">
            <a:off x="4398903" y="4155800"/>
            <a:ext cx="726000" cy="709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rPr>
              <a:t>C</a:t>
            </a:r>
            <a:endParaRPr kumimoji="0" sz="3600" b="1" i="0" u="none" strike="noStrike" kern="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2" name="Rectangle: Rounded Corners 1"/>
          <p:cNvSpPr/>
          <p:nvPr/>
        </p:nvSpPr>
        <p:spPr>
          <a:xfrm>
            <a:off x="925707" y="3913834"/>
            <a:ext cx="5170293" cy="2398705"/>
          </a:xfrm>
          <a:prstGeom prst="roundRect">
            <a:avLst/>
          </a:prstGeom>
          <a:noFill/>
          <a:ln w="571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5977" y="782627"/>
            <a:ext cx="9420045" cy="913070"/>
          </a:xfrm>
          <a:prstGeom prst="rect">
            <a:avLst/>
          </a:prstGeom>
          <a:noFill/>
        </p:spPr>
        <p:txBody>
          <a:bodyPr wrap="square" rtlCol="0">
            <a:spAutoFit/>
          </a:bodyPr>
          <a:lstStyle/>
          <a:p>
            <a:pPr algn="ctr">
              <a:lnSpc>
                <a:spcPct val="150000"/>
              </a:lnSpc>
            </a:pPr>
            <a:r>
              <a:rPr lang="en-US" sz="4000" dirty="0">
                <a:latin typeface="Roboto Black" panose="02000000000000000000" pitchFamily="2" charset="0"/>
                <a:ea typeface="Roboto Black" panose="02000000000000000000" pitchFamily="2" charset="0"/>
              </a:rPr>
              <a:t>NỘI DUNG BÀI HỌC</a:t>
            </a:r>
            <a:endParaRPr lang="en-US" sz="4000" dirty="0">
              <a:latin typeface="Roboto Black" panose="02000000000000000000" pitchFamily="2" charset="0"/>
              <a:ea typeface="Roboto Black" panose="02000000000000000000" pitchFamily="2" charset="0"/>
            </a:endParaRPr>
          </a:p>
        </p:txBody>
      </p:sp>
      <p:grpSp>
        <p:nvGrpSpPr>
          <p:cNvPr id="6" name="Group 5"/>
          <p:cNvGrpSpPr/>
          <p:nvPr/>
        </p:nvGrpSpPr>
        <p:grpSpPr>
          <a:xfrm>
            <a:off x="1390650" y="2622321"/>
            <a:ext cx="1581150" cy="1433423"/>
            <a:chOff x="1390650" y="2127021"/>
            <a:chExt cx="1581150" cy="1433423"/>
          </a:xfrm>
        </p:grpSpPr>
        <p:sp>
          <p:nvSpPr>
            <p:cNvPr id="5" name="Rectangle: Rounded Corners 4"/>
            <p:cNvSpPr/>
            <p:nvPr/>
          </p:nvSpPr>
          <p:spPr>
            <a:xfrm>
              <a:off x="1390650"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4513" y="2127021"/>
              <a:ext cx="1433423" cy="14334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305424" y="2622321"/>
            <a:ext cx="1581150" cy="1431985"/>
            <a:chOff x="5305424" y="2127021"/>
            <a:chExt cx="1581150" cy="1431985"/>
          </a:xfrm>
        </p:grpSpPr>
        <p:sp>
          <p:nvSpPr>
            <p:cNvPr id="8" name="Rectangle: Rounded Corners 7"/>
            <p:cNvSpPr/>
            <p:nvPr/>
          </p:nvSpPr>
          <p:spPr>
            <a:xfrm>
              <a:off x="5305424"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524166" y="2234248"/>
              <a:ext cx="1217529" cy="12175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9220198" y="2622321"/>
            <a:ext cx="1581150" cy="1431985"/>
            <a:chOff x="9220198" y="2127021"/>
            <a:chExt cx="1581150" cy="1431985"/>
          </a:xfrm>
        </p:grpSpPr>
        <p:sp>
          <p:nvSpPr>
            <p:cNvPr id="11" name="Rectangle: Rounded Corners 10"/>
            <p:cNvSpPr/>
            <p:nvPr/>
          </p:nvSpPr>
          <p:spPr>
            <a:xfrm>
              <a:off x="9220198"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13397" y="2257025"/>
              <a:ext cx="1194752" cy="1194752"/>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621550" y="4423640"/>
            <a:ext cx="3119348" cy="954107"/>
          </a:xfrm>
          <a:prstGeom prst="rect">
            <a:avLst/>
          </a:prstGeom>
          <a:noFill/>
        </p:spPr>
        <p:txBody>
          <a:bodyPr wrap="square" rtlCol="0">
            <a:spAutoFit/>
          </a:bodyPr>
          <a:lstStyle/>
          <a:p>
            <a:pPr algn="ctr"/>
            <a:r>
              <a:rPr lang="en-US" sz="2800" dirty="0" err="1">
                <a:latin typeface="Roboto Black" panose="02000000000000000000" pitchFamily="2" charset="0"/>
                <a:ea typeface="Roboto Black" panose="02000000000000000000" pitchFamily="2" charset="0"/>
              </a:rPr>
              <a:t>Khái</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Niệm</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Về</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Năng</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Lượng</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Nhiệt</a:t>
            </a:r>
            <a:endParaRPr lang="en-US" sz="2800" dirty="0">
              <a:latin typeface="Roboto Black" panose="02000000000000000000" pitchFamily="2" charset="0"/>
              <a:ea typeface="Roboto Black" panose="02000000000000000000" pitchFamily="2" charset="0"/>
            </a:endParaRPr>
          </a:p>
        </p:txBody>
      </p:sp>
      <p:sp>
        <p:nvSpPr>
          <p:cNvPr id="16" name="TextBox 15"/>
          <p:cNvSpPr txBox="1"/>
          <p:nvPr/>
        </p:nvSpPr>
        <p:spPr>
          <a:xfrm>
            <a:off x="4536325" y="4639083"/>
            <a:ext cx="3119348" cy="523220"/>
          </a:xfrm>
          <a:prstGeom prst="rect">
            <a:avLst/>
          </a:prstGeom>
          <a:noFill/>
        </p:spPr>
        <p:txBody>
          <a:bodyPr wrap="square" rtlCol="0">
            <a:spAutoFit/>
          </a:bodyPr>
          <a:lstStyle/>
          <a:p>
            <a:pPr algn="ctr"/>
            <a:r>
              <a:rPr lang="en-US" sz="2800" dirty="0" err="1">
                <a:latin typeface="Roboto Black" panose="02000000000000000000" pitchFamily="2" charset="0"/>
                <a:ea typeface="Roboto Black" panose="02000000000000000000" pitchFamily="2" charset="0"/>
              </a:rPr>
              <a:t>Nội</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Năng</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Của</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Vật</a:t>
            </a:r>
            <a:endParaRPr lang="en-US" sz="2800" dirty="0">
              <a:latin typeface="Roboto Black" panose="02000000000000000000" pitchFamily="2" charset="0"/>
              <a:ea typeface="Roboto Black" panose="02000000000000000000" pitchFamily="2" charset="0"/>
            </a:endParaRPr>
          </a:p>
        </p:txBody>
      </p:sp>
      <p:sp>
        <p:nvSpPr>
          <p:cNvPr id="17" name="TextBox 16"/>
          <p:cNvSpPr txBox="1"/>
          <p:nvPr/>
        </p:nvSpPr>
        <p:spPr>
          <a:xfrm>
            <a:off x="8451100" y="4423640"/>
            <a:ext cx="3119348" cy="954107"/>
          </a:xfrm>
          <a:prstGeom prst="rect">
            <a:avLst/>
          </a:prstGeom>
          <a:noFill/>
        </p:spPr>
        <p:txBody>
          <a:bodyPr wrap="square" rtlCol="0">
            <a:spAutoFit/>
          </a:bodyPr>
          <a:lstStyle/>
          <a:p>
            <a:pPr algn="ctr"/>
            <a:r>
              <a:rPr lang="en-US" sz="2800" dirty="0" err="1">
                <a:latin typeface="Roboto Black" panose="02000000000000000000" pitchFamily="2" charset="0"/>
                <a:ea typeface="Roboto Black" panose="02000000000000000000" pitchFamily="2" charset="0"/>
              </a:rPr>
              <a:t>Đo</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Năng</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Lượng</a:t>
            </a:r>
            <a:r>
              <a:rPr lang="en-US" sz="2800" dirty="0">
                <a:latin typeface="Roboto Black" panose="02000000000000000000" pitchFamily="2" charset="0"/>
                <a:ea typeface="Roboto Black" panose="02000000000000000000" pitchFamily="2" charset="0"/>
              </a:rPr>
              <a:t> </a:t>
            </a:r>
            <a:r>
              <a:rPr lang="en-US" sz="2800" dirty="0" err="1">
                <a:latin typeface="Roboto Black" panose="02000000000000000000" pitchFamily="2" charset="0"/>
                <a:ea typeface="Roboto Black" panose="02000000000000000000" pitchFamily="2" charset="0"/>
              </a:rPr>
              <a:t>Nhiệt</a:t>
            </a:r>
            <a:endParaRPr lang="en-US" sz="2800" dirty="0">
              <a:latin typeface="Roboto Black" panose="02000000000000000000" pitchFamily="2" charset="0"/>
              <a:ea typeface="Roboto Black"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2"/>
          <p:cNvSpPr txBox="1">
            <a:spLocks noGrp="1"/>
          </p:cNvSpPr>
          <p:nvPr>
            <p:ph type="title"/>
          </p:nvPr>
        </p:nvSpPr>
        <p:spPr>
          <a:xfrm>
            <a:off x="2701435" y="409202"/>
            <a:ext cx="6502779" cy="763600"/>
          </a:xfrm>
          <a:prstGeom prst="rect">
            <a:avLst/>
          </a:prstGeom>
          <a:noFill/>
          <a:ln>
            <a:noFill/>
          </a:ln>
        </p:spPr>
        <p:txBody>
          <a:bodyPr spcFirstLastPara="1" wrap="square" lIns="121900" tIns="121900" rIns="121900" bIns="121900" anchor="ctr" anchorCtr="0">
            <a:noAutofit/>
          </a:bodyPr>
          <a:lstStyle/>
          <a:p>
            <a:pPr algn="ctr"/>
            <a:r>
              <a:rPr lang="en-US" sz="3600" dirty="0" err="1">
                <a:latin typeface="Roboto Black" panose="02000000000000000000" pitchFamily="2" charset="0"/>
                <a:ea typeface="Roboto Black" panose="02000000000000000000" pitchFamily="2" charset="0"/>
              </a:rPr>
              <a:t>Câu</a:t>
            </a:r>
            <a:r>
              <a:rPr lang="en-US" sz="3600" dirty="0">
                <a:latin typeface="Roboto Black" panose="02000000000000000000" pitchFamily="2" charset="0"/>
                <a:ea typeface="Roboto Black" panose="02000000000000000000" pitchFamily="2" charset="0"/>
              </a:rPr>
              <a:t> 4: </a:t>
            </a:r>
            <a:r>
              <a:rPr lang="vi-VN" sz="3600" dirty="0">
                <a:latin typeface="Roboto Black" panose="02000000000000000000" pitchFamily="2" charset="0"/>
                <a:ea typeface="Roboto Black" panose="02000000000000000000" pitchFamily="2" charset="0"/>
              </a:rPr>
              <a:t>Nhiệt lượng là</a:t>
            </a:r>
            <a:r>
              <a:rPr lang="en-US" sz="3600" dirty="0">
                <a:latin typeface="Roboto Black" panose="02000000000000000000" pitchFamily="2" charset="0"/>
                <a:ea typeface="Roboto Black" panose="02000000000000000000" pitchFamily="2" charset="0"/>
              </a:rPr>
              <a:t>:</a:t>
            </a:r>
            <a:endParaRPr sz="3600" dirty="0">
              <a:latin typeface="Roboto Black" panose="02000000000000000000" pitchFamily="2" charset="0"/>
              <a:ea typeface="Roboto Black" panose="02000000000000000000" pitchFamily="2" charset="0"/>
              <a:sym typeface="Fira Sans"/>
            </a:endParaRPr>
          </a:p>
        </p:txBody>
      </p:sp>
      <p:sp>
        <p:nvSpPr>
          <p:cNvPr id="791" name="Google Shape;791;p42"/>
          <p:cNvSpPr/>
          <p:nvPr/>
        </p:nvSpPr>
        <p:spPr>
          <a:xfrm>
            <a:off x="-768107" y="537281"/>
            <a:ext cx="253839" cy="253721"/>
          </a:xfrm>
          <a:custGeom>
            <a:avLst/>
            <a:gdLst/>
            <a:ahLst/>
            <a:cxnLst/>
            <a:rect l="l" t="t" r="r" b="b"/>
            <a:pathLst>
              <a:path w="2169" h="2168" fill="none" extrusionOk="0">
                <a:moveTo>
                  <a:pt x="0" y="937"/>
                </a:moveTo>
                <a:cubicBezTo>
                  <a:pt x="0" y="1753"/>
                  <a:pt x="1004" y="2168"/>
                  <a:pt x="1593" y="1592"/>
                </a:cubicBezTo>
                <a:cubicBezTo>
                  <a:pt x="2168" y="1004"/>
                  <a:pt x="1753" y="0"/>
                  <a:pt x="924" y="0"/>
                </a:cubicBezTo>
                <a:cubicBezTo>
                  <a:pt x="415" y="0"/>
                  <a:pt x="0" y="415"/>
                  <a:pt x="0" y="937"/>
                </a:cubicBezTo>
                <a:close/>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2" name="Google Shape;792;p42"/>
          <p:cNvSpPr/>
          <p:nvPr/>
        </p:nvSpPr>
        <p:spPr>
          <a:xfrm>
            <a:off x="-660088" y="568528"/>
            <a:ext cx="78411" cy="78411"/>
          </a:xfrm>
          <a:custGeom>
            <a:avLst/>
            <a:gdLst/>
            <a:ahLst/>
            <a:cxnLst/>
            <a:rect l="l" t="t" r="r" b="b"/>
            <a:pathLst>
              <a:path w="670" h="670" fill="none" extrusionOk="0">
                <a:moveTo>
                  <a:pt x="670" y="670"/>
                </a:moveTo>
                <a:cubicBezTo>
                  <a:pt x="670" y="295"/>
                  <a:pt x="375" y="1"/>
                  <a:pt x="1" y="1"/>
                </a:cubicBezTo>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3" name="Google Shape;793;p42"/>
          <p:cNvSpPr/>
          <p:nvPr/>
        </p:nvSpPr>
        <p:spPr>
          <a:xfrm>
            <a:off x="-818196" y="723594"/>
            <a:ext cx="81453" cy="81569"/>
          </a:xfrm>
          <a:custGeom>
            <a:avLst/>
            <a:gdLst/>
            <a:ahLst/>
            <a:cxnLst/>
            <a:rect l="l" t="t" r="r" b="b"/>
            <a:pathLst>
              <a:path w="696" h="697" fill="none" extrusionOk="0">
                <a:moveTo>
                  <a:pt x="696" y="0"/>
                </a:moveTo>
                <a:lnTo>
                  <a:pt x="0" y="696"/>
                </a:lnTo>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4" name="Google Shape;794;p42"/>
          <p:cNvSpPr/>
          <p:nvPr/>
        </p:nvSpPr>
        <p:spPr>
          <a:xfrm>
            <a:off x="-849561" y="4217439"/>
            <a:ext cx="327449" cy="318088"/>
          </a:xfrm>
          <a:custGeom>
            <a:avLst/>
            <a:gdLst/>
            <a:ahLst/>
            <a:cxnLst/>
            <a:rect l="l" t="t" r="r" b="b"/>
            <a:pathLst>
              <a:path w="2798" h="2718" fill="none" extrusionOk="0">
                <a:moveTo>
                  <a:pt x="0" y="1366"/>
                </a:moveTo>
                <a:cubicBezTo>
                  <a:pt x="0" y="1499"/>
                  <a:pt x="402" y="1566"/>
                  <a:pt x="429" y="1687"/>
                </a:cubicBezTo>
                <a:cubicBezTo>
                  <a:pt x="469" y="1794"/>
                  <a:pt x="201" y="2088"/>
                  <a:pt x="268" y="2182"/>
                </a:cubicBezTo>
                <a:cubicBezTo>
                  <a:pt x="335" y="2275"/>
                  <a:pt x="696" y="2115"/>
                  <a:pt x="803" y="2182"/>
                </a:cubicBezTo>
                <a:cubicBezTo>
                  <a:pt x="910" y="2249"/>
                  <a:pt x="844" y="2650"/>
                  <a:pt x="964" y="2690"/>
                </a:cubicBezTo>
                <a:cubicBezTo>
                  <a:pt x="1098" y="2717"/>
                  <a:pt x="1272" y="2369"/>
                  <a:pt x="1406" y="2369"/>
                </a:cubicBezTo>
                <a:cubicBezTo>
                  <a:pt x="1539" y="2369"/>
                  <a:pt x="1727" y="2717"/>
                  <a:pt x="1834" y="2690"/>
                </a:cubicBezTo>
                <a:cubicBezTo>
                  <a:pt x="1954" y="2650"/>
                  <a:pt x="1901" y="2249"/>
                  <a:pt x="2008" y="2182"/>
                </a:cubicBezTo>
                <a:cubicBezTo>
                  <a:pt x="2101" y="2115"/>
                  <a:pt x="2463" y="2289"/>
                  <a:pt x="2543" y="2182"/>
                </a:cubicBezTo>
                <a:cubicBezTo>
                  <a:pt x="2623" y="2088"/>
                  <a:pt x="2342" y="1794"/>
                  <a:pt x="2369" y="1687"/>
                </a:cubicBezTo>
                <a:cubicBezTo>
                  <a:pt x="2409" y="1566"/>
                  <a:pt x="2797" y="1499"/>
                  <a:pt x="2797" y="1366"/>
                </a:cubicBezTo>
                <a:cubicBezTo>
                  <a:pt x="2797" y="1232"/>
                  <a:pt x="2409" y="1165"/>
                  <a:pt x="2369" y="1044"/>
                </a:cubicBezTo>
                <a:cubicBezTo>
                  <a:pt x="2329" y="924"/>
                  <a:pt x="2610" y="643"/>
                  <a:pt x="2543" y="549"/>
                </a:cubicBezTo>
                <a:cubicBezTo>
                  <a:pt x="2476" y="456"/>
                  <a:pt x="2115" y="616"/>
                  <a:pt x="2008" y="549"/>
                </a:cubicBezTo>
                <a:cubicBezTo>
                  <a:pt x="1901" y="469"/>
                  <a:pt x="1954" y="81"/>
                  <a:pt x="1834" y="41"/>
                </a:cubicBezTo>
                <a:cubicBezTo>
                  <a:pt x="1713" y="14"/>
                  <a:pt x="1539" y="349"/>
                  <a:pt x="1406" y="349"/>
                </a:cubicBezTo>
                <a:cubicBezTo>
                  <a:pt x="1272" y="349"/>
                  <a:pt x="1084" y="1"/>
                  <a:pt x="964" y="41"/>
                </a:cubicBezTo>
                <a:cubicBezTo>
                  <a:pt x="857" y="81"/>
                  <a:pt x="897" y="469"/>
                  <a:pt x="803" y="549"/>
                </a:cubicBezTo>
                <a:cubicBezTo>
                  <a:pt x="696" y="616"/>
                  <a:pt x="348" y="442"/>
                  <a:pt x="268" y="549"/>
                </a:cubicBezTo>
                <a:cubicBezTo>
                  <a:pt x="188" y="643"/>
                  <a:pt x="469" y="924"/>
                  <a:pt x="429" y="1044"/>
                </a:cubicBezTo>
                <a:cubicBezTo>
                  <a:pt x="402" y="1165"/>
                  <a:pt x="0" y="1232"/>
                  <a:pt x="0" y="1366"/>
                </a:cubicBezTo>
                <a:close/>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5" name="Google Shape;795;p42"/>
          <p:cNvSpPr/>
          <p:nvPr/>
        </p:nvSpPr>
        <p:spPr>
          <a:xfrm>
            <a:off x="-735222" y="4327096"/>
            <a:ext cx="117499" cy="117499"/>
          </a:xfrm>
          <a:custGeom>
            <a:avLst/>
            <a:gdLst/>
            <a:ahLst/>
            <a:cxnLst/>
            <a:rect l="l" t="t" r="r" b="b"/>
            <a:pathLst>
              <a:path w="1004" h="1004" fill="none" extrusionOk="0">
                <a:moveTo>
                  <a:pt x="0" y="429"/>
                </a:moveTo>
                <a:cubicBezTo>
                  <a:pt x="0" y="803"/>
                  <a:pt x="469" y="1004"/>
                  <a:pt x="736" y="723"/>
                </a:cubicBezTo>
                <a:cubicBezTo>
                  <a:pt x="1004" y="455"/>
                  <a:pt x="817" y="0"/>
                  <a:pt x="429" y="0"/>
                </a:cubicBezTo>
                <a:cubicBezTo>
                  <a:pt x="201" y="0"/>
                  <a:pt x="0" y="188"/>
                  <a:pt x="0" y="429"/>
                </a:cubicBezTo>
                <a:close/>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6" name="Google Shape;796;p42"/>
          <p:cNvSpPr/>
          <p:nvPr/>
        </p:nvSpPr>
        <p:spPr>
          <a:xfrm>
            <a:off x="-830718" y="2382040"/>
            <a:ext cx="137861" cy="134819"/>
          </a:xfrm>
          <a:custGeom>
            <a:avLst/>
            <a:gdLst/>
            <a:ahLst/>
            <a:cxnLst/>
            <a:rect l="l" t="t" r="r" b="b"/>
            <a:pathLst>
              <a:path w="1178" h="1152" fill="none" extrusionOk="0">
                <a:moveTo>
                  <a:pt x="27" y="589"/>
                </a:moveTo>
                <a:cubicBezTo>
                  <a:pt x="94" y="1004"/>
                  <a:pt x="629" y="1151"/>
                  <a:pt x="897" y="830"/>
                </a:cubicBezTo>
                <a:cubicBezTo>
                  <a:pt x="1178" y="509"/>
                  <a:pt x="950" y="14"/>
                  <a:pt x="522" y="0"/>
                </a:cubicBezTo>
                <a:cubicBezTo>
                  <a:pt x="228" y="27"/>
                  <a:pt x="0" y="295"/>
                  <a:pt x="27" y="589"/>
                </a:cubicBezTo>
                <a:close/>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7" name="Google Shape;797;p42"/>
          <p:cNvSpPr/>
          <p:nvPr/>
        </p:nvSpPr>
        <p:spPr>
          <a:xfrm>
            <a:off x="-896491" y="2544949"/>
            <a:ext cx="252200" cy="133180"/>
          </a:xfrm>
          <a:custGeom>
            <a:avLst/>
            <a:gdLst/>
            <a:ahLst/>
            <a:cxnLst/>
            <a:rect l="l" t="t" r="r" b="b"/>
            <a:pathLst>
              <a:path w="2155" h="1138" fill="none" extrusionOk="0">
                <a:moveTo>
                  <a:pt x="2154" y="736"/>
                </a:moveTo>
                <a:cubicBezTo>
                  <a:pt x="2154" y="335"/>
                  <a:pt x="1673" y="0"/>
                  <a:pt x="1084" y="0"/>
                </a:cubicBezTo>
                <a:cubicBezTo>
                  <a:pt x="482" y="0"/>
                  <a:pt x="0" y="335"/>
                  <a:pt x="0" y="736"/>
                </a:cubicBezTo>
                <a:cubicBezTo>
                  <a:pt x="0" y="1138"/>
                  <a:pt x="2154" y="1138"/>
                  <a:pt x="2154" y="736"/>
                </a:cubicBezTo>
                <a:close/>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8" name="Google Shape;798;p42"/>
          <p:cNvSpPr/>
          <p:nvPr/>
        </p:nvSpPr>
        <p:spPr>
          <a:xfrm>
            <a:off x="-624043" y="2435290"/>
            <a:ext cx="111296" cy="109775"/>
          </a:xfrm>
          <a:custGeom>
            <a:avLst/>
            <a:gdLst/>
            <a:ahLst/>
            <a:cxnLst/>
            <a:rect l="l" t="t" r="r" b="b"/>
            <a:pathLst>
              <a:path w="951" h="938" fill="none" extrusionOk="0">
                <a:moveTo>
                  <a:pt x="14" y="482"/>
                </a:moveTo>
                <a:cubicBezTo>
                  <a:pt x="81" y="817"/>
                  <a:pt x="509" y="937"/>
                  <a:pt x="736" y="669"/>
                </a:cubicBezTo>
                <a:cubicBezTo>
                  <a:pt x="950" y="402"/>
                  <a:pt x="763" y="0"/>
                  <a:pt x="415" y="0"/>
                </a:cubicBezTo>
                <a:cubicBezTo>
                  <a:pt x="174" y="27"/>
                  <a:pt x="0" y="241"/>
                  <a:pt x="14" y="482"/>
                </a:cubicBezTo>
                <a:close/>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9" name="Google Shape;799;p42"/>
          <p:cNvSpPr/>
          <p:nvPr/>
        </p:nvSpPr>
        <p:spPr>
          <a:xfrm>
            <a:off x="-630361" y="2568354"/>
            <a:ext cx="158341" cy="103572"/>
          </a:xfrm>
          <a:custGeom>
            <a:avLst/>
            <a:gdLst/>
            <a:ahLst/>
            <a:cxnLst/>
            <a:rect l="l" t="t" r="r" b="b"/>
            <a:pathLst>
              <a:path w="1353" h="885" fill="none" extrusionOk="0">
                <a:moveTo>
                  <a:pt x="135" y="536"/>
                </a:moveTo>
                <a:cubicBezTo>
                  <a:pt x="135" y="376"/>
                  <a:pt x="81" y="228"/>
                  <a:pt x="1" y="95"/>
                </a:cubicBezTo>
                <a:cubicBezTo>
                  <a:pt x="148" y="28"/>
                  <a:pt x="309" y="1"/>
                  <a:pt x="469" y="1"/>
                </a:cubicBezTo>
                <a:cubicBezTo>
                  <a:pt x="964" y="1"/>
                  <a:pt x="1352" y="268"/>
                  <a:pt x="1352" y="590"/>
                </a:cubicBezTo>
                <a:cubicBezTo>
                  <a:pt x="1352" y="817"/>
                  <a:pt x="536" y="884"/>
                  <a:pt x="14" y="804"/>
                </a:cubicBezTo>
                <a:cubicBezTo>
                  <a:pt x="95" y="737"/>
                  <a:pt x="135" y="643"/>
                  <a:pt x="135" y="536"/>
                </a:cubicBezTo>
                <a:close/>
              </a:path>
            </a:pathLst>
          </a:custGeom>
          <a:noFill/>
          <a:ln w="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1" name="Google Shape;801;p42"/>
          <p:cNvSpPr/>
          <p:nvPr/>
        </p:nvSpPr>
        <p:spPr>
          <a:xfrm>
            <a:off x="379129" y="1967933"/>
            <a:ext cx="5370988" cy="1803374"/>
          </a:xfrm>
          <a:custGeom>
            <a:avLst/>
            <a:gdLst/>
            <a:ahLst/>
            <a:cxnLst/>
            <a:rect l="l" t="t" r="r" b="b"/>
            <a:pathLst>
              <a:path w="25947" h="11657" extrusionOk="0">
                <a:moveTo>
                  <a:pt x="1271" y="1"/>
                </a:moveTo>
                <a:lnTo>
                  <a:pt x="22053" y="1"/>
                </a:lnTo>
                <a:cubicBezTo>
                  <a:pt x="22749" y="1"/>
                  <a:pt x="23324" y="563"/>
                  <a:pt x="23324" y="1259"/>
                </a:cubicBezTo>
                <a:lnTo>
                  <a:pt x="23324" y="4497"/>
                </a:lnTo>
                <a:lnTo>
                  <a:pt x="25947" y="5835"/>
                </a:lnTo>
                <a:lnTo>
                  <a:pt x="23324" y="7173"/>
                </a:lnTo>
                <a:lnTo>
                  <a:pt x="23324" y="10385"/>
                </a:lnTo>
                <a:cubicBezTo>
                  <a:pt x="23324" y="11081"/>
                  <a:pt x="22749" y="11656"/>
                  <a:pt x="22053" y="11656"/>
                </a:cubicBezTo>
                <a:lnTo>
                  <a:pt x="1271" y="11656"/>
                </a:lnTo>
                <a:cubicBezTo>
                  <a:pt x="576" y="11656"/>
                  <a:pt x="0" y="11081"/>
                  <a:pt x="0" y="10385"/>
                </a:cubicBezTo>
                <a:lnTo>
                  <a:pt x="0" y="1259"/>
                </a:lnTo>
                <a:cubicBezTo>
                  <a:pt x="0" y="563"/>
                  <a:pt x="576" y="1"/>
                  <a:pt x="12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2" name="Google Shape;802;p42"/>
          <p:cNvSpPr/>
          <p:nvPr/>
        </p:nvSpPr>
        <p:spPr>
          <a:xfrm>
            <a:off x="459446" y="2025947"/>
            <a:ext cx="4667606" cy="1685335"/>
          </a:xfrm>
          <a:custGeom>
            <a:avLst/>
            <a:gdLst/>
            <a:ahLst/>
            <a:cxnLst/>
            <a:rect l="l" t="t" r="r" b="b"/>
            <a:pathLst>
              <a:path w="22549" h="10894" extrusionOk="0">
                <a:moveTo>
                  <a:pt x="883" y="1"/>
                </a:moveTo>
                <a:cubicBezTo>
                  <a:pt x="402" y="1"/>
                  <a:pt x="0" y="402"/>
                  <a:pt x="0" y="884"/>
                </a:cubicBezTo>
                <a:lnTo>
                  <a:pt x="0" y="10010"/>
                </a:lnTo>
                <a:cubicBezTo>
                  <a:pt x="0" y="10492"/>
                  <a:pt x="402" y="10893"/>
                  <a:pt x="883" y="10893"/>
                </a:cubicBezTo>
                <a:lnTo>
                  <a:pt x="21665" y="10893"/>
                </a:lnTo>
                <a:cubicBezTo>
                  <a:pt x="22147" y="10893"/>
                  <a:pt x="22548" y="10492"/>
                  <a:pt x="22548" y="10010"/>
                </a:cubicBezTo>
                <a:lnTo>
                  <a:pt x="22548" y="7695"/>
                </a:lnTo>
                <a:cubicBezTo>
                  <a:pt x="21304" y="7695"/>
                  <a:pt x="20300" y="6691"/>
                  <a:pt x="20300" y="5447"/>
                </a:cubicBezTo>
                <a:cubicBezTo>
                  <a:pt x="20300" y="4202"/>
                  <a:pt x="21304" y="3199"/>
                  <a:pt x="22548" y="3199"/>
                </a:cubicBezTo>
                <a:lnTo>
                  <a:pt x="22548" y="884"/>
                </a:lnTo>
                <a:cubicBezTo>
                  <a:pt x="22548" y="402"/>
                  <a:pt x="22147" y="1"/>
                  <a:pt x="2166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3" name="Google Shape;803;p42"/>
          <p:cNvSpPr/>
          <p:nvPr/>
        </p:nvSpPr>
        <p:spPr>
          <a:xfrm>
            <a:off x="567499" y="2106702"/>
            <a:ext cx="4451502" cy="1523825"/>
          </a:xfrm>
          <a:custGeom>
            <a:avLst/>
            <a:gdLst/>
            <a:ahLst/>
            <a:cxnLst/>
            <a:rect l="l" t="t" r="r" b="b"/>
            <a:pathLst>
              <a:path w="21505" h="9850" extrusionOk="0">
                <a:moveTo>
                  <a:pt x="361" y="0"/>
                </a:moveTo>
                <a:cubicBezTo>
                  <a:pt x="174" y="0"/>
                  <a:pt x="13" y="161"/>
                  <a:pt x="13" y="362"/>
                </a:cubicBezTo>
                <a:lnTo>
                  <a:pt x="13" y="9488"/>
                </a:lnTo>
                <a:cubicBezTo>
                  <a:pt x="0" y="9689"/>
                  <a:pt x="161" y="9849"/>
                  <a:pt x="361" y="9849"/>
                </a:cubicBezTo>
                <a:lnTo>
                  <a:pt x="21143" y="9849"/>
                </a:lnTo>
                <a:cubicBezTo>
                  <a:pt x="21344" y="9849"/>
                  <a:pt x="21504" y="9689"/>
                  <a:pt x="21504" y="9501"/>
                </a:cubicBezTo>
                <a:lnTo>
                  <a:pt x="21504" y="7655"/>
                </a:lnTo>
                <a:cubicBezTo>
                  <a:pt x="20206" y="7400"/>
                  <a:pt x="19256" y="6263"/>
                  <a:pt x="19256" y="4925"/>
                </a:cubicBezTo>
                <a:cubicBezTo>
                  <a:pt x="19256" y="3600"/>
                  <a:pt x="20206" y="2463"/>
                  <a:pt x="21504" y="2208"/>
                </a:cubicBezTo>
                <a:lnTo>
                  <a:pt x="21504" y="362"/>
                </a:lnTo>
                <a:cubicBezTo>
                  <a:pt x="21504" y="161"/>
                  <a:pt x="21344" y="0"/>
                  <a:pt x="21143" y="0"/>
                </a:cubicBezTo>
                <a:close/>
              </a:path>
            </a:pathLst>
          </a:custGeom>
          <a:solidFill>
            <a:srgbClr val="FFFFFF"/>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4" name="Google Shape;804;p42"/>
          <p:cNvSpPr/>
          <p:nvPr/>
        </p:nvSpPr>
        <p:spPr>
          <a:xfrm>
            <a:off x="622765" y="2148161"/>
            <a:ext cx="4340760" cy="1440904"/>
          </a:xfrm>
          <a:custGeom>
            <a:avLst/>
            <a:gdLst/>
            <a:ahLst/>
            <a:cxnLst/>
            <a:rect l="l" t="t" r="r" b="b"/>
            <a:pathLst>
              <a:path w="20970" h="9314" fill="none" extrusionOk="0">
                <a:moveTo>
                  <a:pt x="94" y="9314"/>
                </a:moveTo>
                <a:cubicBezTo>
                  <a:pt x="41" y="9314"/>
                  <a:pt x="1" y="9273"/>
                  <a:pt x="1" y="9220"/>
                </a:cubicBezTo>
                <a:lnTo>
                  <a:pt x="1" y="94"/>
                </a:lnTo>
                <a:cubicBezTo>
                  <a:pt x="1" y="40"/>
                  <a:pt x="41" y="0"/>
                  <a:pt x="94" y="0"/>
                </a:cubicBezTo>
                <a:lnTo>
                  <a:pt x="20876" y="0"/>
                </a:lnTo>
                <a:cubicBezTo>
                  <a:pt x="20929" y="0"/>
                  <a:pt x="20970" y="40"/>
                  <a:pt x="20970" y="94"/>
                </a:cubicBezTo>
                <a:lnTo>
                  <a:pt x="20970" y="1726"/>
                </a:lnTo>
                <a:cubicBezTo>
                  <a:pt x="19645" y="2074"/>
                  <a:pt x="18722" y="3279"/>
                  <a:pt x="18722" y="4657"/>
                </a:cubicBezTo>
                <a:cubicBezTo>
                  <a:pt x="18722" y="6035"/>
                  <a:pt x="19645" y="7239"/>
                  <a:pt x="20970" y="7601"/>
                </a:cubicBezTo>
                <a:lnTo>
                  <a:pt x="20970" y="9220"/>
                </a:lnTo>
                <a:cubicBezTo>
                  <a:pt x="20970" y="9273"/>
                  <a:pt x="20929" y="9314"/>
                  <a:pt x="20876" y="9314"/>
                </a:cubicBezTo>
                <a:close/>
              </a:path>
            </a:pathLst>
          </a:custGeom>
          <a:noFill/>
          <a:ln w="3000" cap="flat" cmpd="sng">
            <a:solidFill>
              <a:schemeClr val="accent1"/>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5" name="Google Shape;805;p42"/>
          <p:cNvSpPr/>
          <p:nvPr/>
        </p:nvSpPr>
        <p:spPr>
          <a:xfrm>
            <a:off x="379129" y="1966080"/>
            <a:ext cx="928272" cy="784649"/>
          </a:xfrm>
          <a:custGeom>
            <a:avLst/>
            <a:gdLst/>
            <a:ahLst/>
            <a:cxnLst/>
            <a:rect l="l" t="t" r="r" b="b"/>
            <a:pathLst>
              <a:path w="5822" h="5822" extrusionOk="0">
                <a:moveTo>
                  <a:pt x="1" y="2021"/>
                </a:moveTo>
                <a:lnTo>
                  <a:pt x="1" y="5821"/>
                </a:lnTo>
                <a:cubicBezTo>
                  <a:pt x="3212" y="5821"/>
                  <a:pt x="5822" y="3212"/>
                  <a:pt x="5822" y="0"/>
                </a:cubicBezTo>
                <a:lnTo>
                  <a:pt x="2021" y="0"/>
                </a:lnTo>
                <a:cubicBezTo>
                  <a:pt x="897" y="0"/>
                  <a:pt x="1" y="910"/>
                  <a:pt x="1" y="202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A</a:t>
            </a:r>
            <a:endParaRPr kumimoji="0"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sp>
        <p:nvSpPr>
          <p:cNvPr id="812" name="Google Shape;812;p42"/>
          <p:cNvSpPr/>
          <p:nvPr/>
        </p:nvSpPr>
        <p:spPr>
          <a:xfrm>
            <a:off x="397909" y="4498367"/>
            <a:ext cx="5370985" cy="1803220"/>
          </a:xfrm>
          <a:custGeom>
            <a:avLst/>
            <a:gdLst/>
            <a:ahLst/>
            <a:cxnLst/>
            <a:rect l="l" t="t" r="r" b="b"/>
            <a:pathLst>
              <a:path w="25947" h="11656" extrusionOk="0">
                <a:moveTo>
                  <a:pt x="1271" y="1"/>
                </a:moveTo>
                <a:lnTo>
                  <a:pt x="22053" y="1"/>
                </a:lnTo>
                <a:cubicBezTo>
                  <a:pt x="22749" y="1"/>
                  <a:pt x="23324" y="563"/>
                  <a:pt x="23324" y="1258"/>
                </a:cubicBezTo>
                <a:lnTo>
                  <a:pt x="23324" y="4483"/>
                </a:lnTo>
                <a:lnTo>
                  <a:pt x="25947" y="5822"/>
                </a:lnTo>
                <a:lnTo>
                  <a:pt x="23324" y="7160"/>
                </a:lnTo>
                <a:lnTo>
                  <a:pt x="23324" y="10385"/>
                </a:lnTo>
                <a:cubicBezTo>
                  <a:pt x="23324" y="11094"/>
                  <a:pt x="22749" y="11656"/>
                  <a:pt x="22053" y="11656"/>
                </a:cubicBezTo>
                <a:lnTo>
                  <a:pt x="1271" y="11656"/>
                </a:lnTo>
                <a:cubicBezTo>
                  <a:pt x="576" y="11656"/>
                  <a:pt x="0" y="11094"/>
                  <a:pt x="0" y="10385"/>
                </a:cubicBezTo>
                <a:lnTo>
                  <a:pt x="0" y="1258"/>
                </a:lnTo>
                <a:cubicBezTo>
                  <a:pt x="0" y="563"/>
                  <a:pt x="576" y="1"/>
                  <a:pt x="1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3" name="Google Shape;813;p42"/>
          <p:cNvSpPr/>
          <p:nvPr/>
        </p:nvSpPr>
        <p:spPr>
          <a:xfrm>
            <a:off x="478225" y="4556383"/>
            <a:ext cx="4667606" cy="1685182"/>
          </a:xfrm>
          <a:custGeom>
            <a:avLst/>
            <a:gdLst/>
            <a:ahLst/>
            <a:cxnLst/>
            <a:rect l="l" t="t" r="r" b="b"/>
            <a:pathLst>
              <a:path w="22549" h="10893" extrusionOk="0">
                <a:moveTo>
                  <a:pt x="883" y="0"/>
                </a:moveTo>
                <a:cubicBezTo>
                  <a:pt x="402" y="0"/>
                  <a:pt x="0" y="402"/>
                  <a:pt x="0" y="883"/>
                </a:cubicBezTo>
                <a:lnTo>
                  <a:pt x="0" y="10010"/>
                </a:lnTo>
                <a:cubicBezTo>
                  <a:pt x="0" y="10505"/>
                  <a:pt x="402" y="10893"/>
                  <a:pt x="883" y="10893"/>
                </a:cubicBezTo>
                <a:lnTo>
                  <a:pt x="21665" y="10893"/>
                </a:lnTo>
                <a:cubicBezTo>
                  <a:pt x="22147" y="10893"/>
                  <a:pt x="22548" y="10505"/>
                  <a:pt x="22548" y="10010"/>
                </a:cubicBezTo>
                <a:lnTo>
                  <a:pt x="22548" y="7695"/>
                </a:lnTo>
                <a:cubicBezTo>
                  <a:pt x="21304" y="7695"/>
                  <a:pt x="20300" y="6691"/>
                  <a:pt x="20300" y="5447"/>
                </a:cubicBezTo>
                <a:cubicBezTo>
                  <a:pt x="20300" y="4202"/>
                  <a:pt x="21304" y="3198"/>
                  <a:pt x="22548" y="3198"/>
                </a:cubicBezTo>
                <a:lnTo>
                  <a:pt x="22548" y="883"/>
                </a:lnTo>
                <a:cubicBezTo>
                  <a:pt x="22548" y="402"/>
                  <a:pt x="22147" y="0"/>
                  <a:pt x="21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4" name="Google Shape;814;p42"/>
          <p:cNvSpPr/>
          <p:nvPr/>
        </p:nvSpPr>
        <p:spPr>
          <a:xfrm>
            <a:off x="586280" y="4637136"/>
            <a:ext cx="4451502" cy="1523671"/>
          </a:xfrm>
          <a:custGeom>
            <a:avLst/>
            <a:gdLst/>
            <a:ahLst/>
            <a:cxnLst/>
            <a:rect l="l" t="t" r="r" b="b"/>
            <a:pathLst>
              <a:path w="21505" h="9849" extrusionOk="0">
                <a:moveTo>
                  <a:pt x="361" y="0"/>
                </a:moveTo>
                <a:cubicBezTo>
                  <a:pt x="161" y="0"/>
                  <a:pt x="0" y="161"/>
                  <a:pt x="0" y="361"/>
                </a:cubicBezTo>
                <a:lnTo>
                  <a:pt x="0" y="9488"/>
                </a:lnTo>
                <a:cubicBezTo>
                  <a:pt x="0" y="9688"/>
                  <a:pt x="161" y="9849"/>
                  <a:pt x="361" y="9849"/>
                </a:cubicBezTo>
                <a:lnTo>
                  <a:pt x="21143" y="9849"/>
                </a:lnTo>
                <a:cubicBezTo>
                  <a:pt x="21344" y="9849"/>
                  <a:pt x="21504" y="9688"/>
                  <a:pt x="21504" y="9501"/>
                </a:cubicBezTo>
                <a:lnTo>
                  <a:pt x="21504" y="7654"/>
                </a:lnTo>
                <a:cubicBezTo>
                  <a:pt x="20193" y="7400"/>
                  <a:pt x="19256" y="6263"/>
                  <a:pt x="19256" y="4925"/>
                </a:cubicBezTo>
                <a:cubicBezTo>
                  <a:pt x="19256" y="3600"/>
                  <a:pt x="20193" y="2462"/>
                  <a:pt x="21504" y="2208"/>
                </a:cubicBezTo>
                <a:lnTo>
                  <a:pt x="21504" y="361"/>
                </a:lnTo>
                <a:cubicBezTo>
                  <a:pt x="21504" y="161"/>
                  <a:pt x="21344" y="0"/>
                  <a:pt x="21143" y="0"/>
                </a:cubicBezTo>
                <a:close/>
              </a:path>
            </a:pathLst>
          </a:custGeom>
          <a:solidFill>
            <a:srgbClr val="FFFFFF"/>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5" name="Google Shape;815;p42"/>
          <p:cNvSpPr/>
          <p:nvPr/>
        </p:nvSpPr>
        <p:spPr>
          <a:xfrm>
            <a:off x="641548" y="4678443"/>
            <a:ext cx="4340758" cy="1441059"/>
          </a:xfrm>
          <a:custGeom>
            <a:avLst/>
            <a:gdLst/>
            <a:ahLst/>
            <a:cxnLst/>
            <a:rect l="l" t="t" r="r" b="b"/>
            <a:pathLst>
              <a:path w="20970" h="9315" fill="none" extrusionOk="0">
                <a:moveTo>
                  <a:pt x="94" y="9314"/>
                </a:moveTo>
                <a:cubicBezTo>
                  <a:pt x="41" y="9314"/>
                  <a:pt x="1" y="9274"/>
                  <a:pt x="1" y="9221"/>
                </a:cubicBezTo>
                <a:lnTo>
                  <a:pt x="1" y="94"/>
                </a:lnTo>
                <a:cubicBezTo>
                  <a:pt x="1" y="41"/>
                  <a:pt x="41" y="1"/>
                  <a:pt x="94" y="1"/>
                </a:cubicBezTo>
                <a:lnTo>
                  <a:pt x="20876" y="1"/>
                </a:lnTo>
                <a:cubicBezTo>
                  <a:pt x="20929" y="1"/>
                  <a:pt x="20970" y="41"/>
                  <a:pt x="20970" y="94"/>
                </a:cubicBezTo>
                <a:lnTo>
                  <a:pt x="20970" y="1727"/>
                </a:lnTo>
                <a:cubicBezTo>
                  <a:pt x="19645" y="2088"/>
                  <a:pt x="18722" y="3279"/>
                  <a:pt x="18722" y="4658"/>
                </a:cubicBezTo>
                <a:cubicBezTo>
                  <a:pt x="18722" y="6036"/>
                  <a:pt x="19645" y="7240"/>
                  <a:pt x="20970" y="7601"/>
                </a:cubicBezTo>
                <a:lnTo>
                  <a:pt x="20970" y="9221"/>
                </a:lnTo>
                <a:cubicBezTo>
                  <a:pt x="20970" y="9274"/>
                  <a:pt x="20929" y="9314"/>
                  <a:pt x="20876" y="9314"/>
                </a:cubicBezTo>
                <a:close/>
              </a:path>
            </a:pathLst>
          </a:custGeom>
          <a:noFill/>
          <a:ln w="3000" cap="flat" cmpd="sng">
            <a:solidFill>
              <a:schemeClr val="accent3"/>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6" name="Google Shape;816;p42"/>
          <p:cNvSpPr/>
          <p:nvPr/>
        </p:nvSpPr>
        <p:spPr>
          <a:xfrm>
            <a:off x="397909" y="4496360"/>
            <a:ext cx="928270" cy="784649"/>
          </a:xfrm>
          <a:custGeom>
            <a:avLst/>
            <a:gdLst/>
            <a:ahLst/>
            <a:cxnLst/>
            <a:rect l="l" t="t" r="r" b="b"/>
            <a:pathLst>
              <a:path w="5822" h="5822" extrusionOk="0">
                <a:moveTo>
                  <a:pt x="1" y="2021"/>
                </a:moveTo>
                <a:lnTo>
                  <a:pt x="1" y="5822"/>
                </a:lnTo>
                <a:cubicBezTo>
                  <a:pt x="3212" y="5822"/>
                  <a:pt x="5822" y="3212"/>
                  <a:pt x="5822" y="1"/>
                </a:cubicBezTo>
                <a:lnTo>
                  <a:pt x="2021" y="1"/>
                </a:lnTo>
                <a:cubicBezTo>
                  <a:pt x="897" y="1"/>
                  <a:pt x="1" y="911"/>
                  <a:pt x="1" y="202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D</a:t>
            </a:r>
            <a:endParaRPr kumimoji="0"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sp>
        <p:nvSpPr>
          <p:cNvPr id="820" name="Google Shape;820;p42"/>
          <p:cNvSpPr/>
          <p:nvPr/>
        </p:nvSpPr>
        <p:spPr>
          <a:xfrm>
            <a:off x="6456856" y="4503384"/>
            <a:ext cx="5217467" cy="1794803"/>
          </a:xfrm>
          <a:custGeom>
            <a:avLst/>
            <a:gdLst/>
            <a:ahLst/>
            <a:cxnLst/>
            <a:rect l="l" t="t" r="r" b="b"/>
            <a:pathLst>
              <a:path w="25934" h="11656" extrusionOk="0">
                <a:moveTo>
                  <a:pt x="2623" y="4497"/>
                </a:moveTo>
                <a:lnTo>
                  <a:pt x="2623" y="1272"/>
                </a:lnTo>
                <a:cubicBezTo>
                  <a:pt x="2623" y="563"/>
                  <a:pt x="3185" y="1"/>
                  <a:pt x="3881" y="1"/>
                </a:cubicBezTo>
                <a:lnTo>
                  <a:pt x="24663" y="1"/>
                </a:lnTo>
                <a:cubicBezTo>
                  <a:pt x="25372" y="1"/>
                  <a:pt x="25934" y="563"/>
                  <a:pt x="25934" y="1272"/>
                </a:cubicBezTo>
                <a:lnTo>
                  <a:pt x="25934" y="10398"/>
                </a:lnTo>
                <a:cubicBezTo>
                  <a:pt x="25934" y="11094"/>
                  <a:pt x="25372" y="11656"/>
                  <a:pt x="24663" y="11656"/>
                </a:cubicBezTo>
                <a:lnTo>
                  <a:pt x="3894" y="11656"/>
                </a:lnTo>
                <a:cubicBezTo>
                  <a:pt x="3199" y="11656"/>
                  <a:pt x="2623" y="11094"/>
                  <a:pt x="2637" y="10398"/>
                </a:cubicBezTo>
                <a:lnTo>
                  <a:pt x="2637" y="7160"/>
                </a:lnTo>
                <a:lnTo>
                  <a:pt x="0" y="582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1" name="Google Shape;821;p42"/>
          <p:cNvSpPr/>
          <p:nvPr/>
        </p:nvSpPr>
        <p:spPr>
          <a:xfrm>
            <a:off x="7059803" y="4563126"/>
            <a:ext cx="4536466" cy="1677470"/>
          </a:xfrm>
          <a:custGeom>
            <a:avLst/>
            <a:gdLst/>
            <a:ahLst/>
            <a:cxnLst/>
            <a:rect l="l" t="t" r="r" b="b"/>
            <a:pathLst>
              <a:path w="22549" h="10894" extrusionOk="0">
                <a:moveTo>
                  <a:pt x="884" y="1"/>
                </a:moveTo>
                <a:cubicBezTo>
                  <a:pt x="402" y="1"/>
                  <a:pt x="1" y="389"/>
                  <a:pt x="1" y="884"/>
                </a:cubicBezTo>
                <a:lnTo>
                  <a:pt x="1" y="3199"/>
                </a:lnTo>
                <a:cubicBezTo>
                  <a:pt x="1245" y="3199"/>
                  <a:pt x="2249" y="4202"/>
                  <a:pt x="2249" y="5447"/>
                </a:cubicBezTo>
                <a:cubicBezTo>
                  <a:pt x="2249" y="6678"/>
                  <a:pt x="1245" y="7682"/>
                  <a:pt x="14" y="7695"/>
                </a:cubicBezTo>
                <a:lnTo>
                  <a:pt x="14" y="10010"/>
                </a:lnTo>
                <a:cubicBezTo>
                  <a:pt x="14" y="10492"/>
                  <a:pt x="402" y="10893"/>
                  <a:pt x="897" y="10893"/>
                </a:cubicBezTo>
                <a:lnTo>
                  <a:pt x="21666" y="10893"/>
                </a:lnTo>
                <a:cubicBezTo>
                  <a:pt x="22161" y="10893"/>
                  <a:pt x="22549" y="10492"/>
                  <a:pt x="22549" y="10010"/>
                </a:cubicBezTo>
                <a:lnTo>
                  <a:pt x="22549" y="884"/>
                </a:lnTo>
                <a:cubicBezTo>
                  <a:pt x="22549" y="389"/>
                  <a:pt x="22161" y="1"/>
                  <a:pt x="21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2" name="Google Shape;822;p42"/>
          <p:cNvSpPr/>
          <p:nvPr/>
        </p:nvSpPr>
        <p:spPr>
          <a:xfrm>
            <a:off x="7167637" y="4641505"/>
            <a:ext cx="4326430" cy="1516560"/>
          </a:xfrm>
          <a:custGeom>
            <a:avLst/>
            <a:gdLst/>
            <a:ahLst/>
            <a:cxnLst/>
            <a:rect l="l" t="t" r="r" b="b"/>
            <a:pathLst>
              <a:path w="21505" h="9849" extrusionOk="0">
                <a:moveTo>
                  <a:pt x="361" y="0"/>
                </a:moveTo>
                <a:cubicBezTo>
                  <a:pt x="161" y="0"/>
                  <a:pt x="0" y="161"/>
                  <a:pt x="0" y="361"/>
                </a:cubicBezTo>
                <a:lnTo>
                  <a:pt x="0" y="2208"/>
                </a:lnTo>
                <a:cubicBezTo>
                  <a:pt x="1311" y="2462"/>
                  <a:pt x="2248" y="3600"/>
                  <a:pt x="2248" y="4924"/>
                </a:cubicBezTo>
                <a:cubicBezTo>
                  <a:pt x="2248" y="6263"/>
                  <a:pt x="1311" y="7400"/>
                  <a:pt x="0" y="7654"/>
                </a:cubicBezTo>
                <a:lnTo>
                  <a:pt x="0" y="9501"/>
                </a:lnTo>
                <a:cubicBezTo>
                  <a:pt x="0" y="9688"/>
                  <a:pt x="161" y="9849"/>
                  <a:pt x="361" y="9849"/>
                </a:cubicBezTo>
                <a:lnTo>
                  <a:pt x="21143" y="9849"/>
                </a:lnTo>
                <a:cubicBezTo>
                  <a:pt x="21344" y="9849"/>
                  <a:pt x="21504" y="9688"/>
                  <a:pt x="21504" y="9501"/>
                </a:cubicBezTo>
                <a:lnTo>
                  <a:pt x="21504" y="361"/>
                </a:lnTo>
                <a:cubicBezTo>
                  <a:pt x="21504" y="161"/>
                  <a:pt x="21344" y="0"/>
                  <a:pt x="21143" y="0"/>
                </a:cubicBez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3" name="Google Shape;823;p42"/>
          <p:cNvSpPr/>
          <p:nvPr/>
        </p:nvSpPr>
        <p:spPr>
          <a:xfrm>
            <a:off x="7221353" y="4684774"/>
            <a:ext cx="4218798" cy="1434180"/>
          </a:xfrm>
          <a:custGeom>
            <a:avLst/>
            <a:gdLst/>
            <a:ahLst/>
            <a:cxnLst/>
            <a:rect l="l" t="t" r="r" b="b"/>
            <a:pathLst>
              <a:path w="20970" h="9314" fill="none" extrusionOk="0">
                <a:moveTo>
                  <a:pt x="94" y="9314"/>
                </a:moveTo>
                <a:cubicBezTo>
                  <a:pt x="41" y="9314"/>
                  <a:pt x="1" y="9273"/>
                  <a:pt x="1" y="9220"/>
                </a:cubicBezTo>
                <a:lnTo>
                  <a:pt x="1" y="7587"/>
                </a:lnTo>
                <a:cubicBezTo>
                  <a:pt x="1326" y="7226"/>
                  <a:pt x="2249" y="6022"/>
                  <a:pt x="2249" y="4657"/>
                </a:cubicBezTo>
                <a:cubicBezTo>
                  <a:pt x="2249" y="3279"/>
                  <a:pt x="1326" y="2074"/>
                  <a:pt x="1" y="1713"/>
                </a:cubicBezTo>
                <a:lnTo>
                  <a:pt x="1" y="94"/>
                </a:lnTo>
                <a:cubicBezTo>
                  <a:pt x="1" y="40"/>
                  <a:pt x="41" y="0"/>
                  <a:pt x="94" y="0"/>
                </a:cubicBezTo>
                <a:lnTo>
                  <a:pt x="20876" y="0"/>
                </a:lnTo>
                <a:cubicBezTo>
                  <a:pt x="20930" y="0"/>
                  <a:pt x="20970" y="40"/>
                  <a:pt x="20970" y="94"/>
                </a:cubicBezTo>
                <a:lnTo>
                  <a:pt x="20970" y="9220"/>
                </a:lnTo>
                <a:cubicBezTo>
                  <a:pt x="20970" y="9260"/>
                  <a:pt x="20930" y="9314"/>
                  <a:pt x="20876" y="9314"/>
                </a:cubicBezTo>
                <a:close/>
              </a:path>
            </a:pathLst>
          </a:custGeom>
          <a:noFill/>
          <a:ln w="3000" cap="flat" cmpd="sng">
            <a:solidFill>
              <a:schemeClr val="accent4"/>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4" name="Google Shape;824;p42"/>
          <p:cNvSpPr/>
          <p:nvPr/>
        </p:nvSpPr>
        <p:spPr>
          <a:xfrm>
            <a:off x="10805165" y="4501661"/>
            <a:ext cx="904204" cy="782865"/>
          </a:xfrm>
          <a:custGeom>
            <a:avLst/>
            <a:gdLst/>
            <a:ahLst/>
            <a:cxnLst/>
            <a:rect l="l" t="t" r="r" b="b"/>
            <a:pathLst>
              <a:path w="5835" h="5836" extrusionOk="0">
                <a:moveTo>
                  <a:pt x="5835" y="2035"/>
                </a:moveTo>
                <a:lnTo>
                  <a:pt x="5835" y="5835"/>
                </a:lnTo>
                <a:cubicBezTo>
                  <a:pt x="2610" y="5835"/>
                  <a:pt x="0" y="3226"/>
                  <a:pt x="0" y="1"/>
                </a:cubicBezTo>
                <a:lnTo>
                  <a:pt x="3801" y="1"/>
                </a:lnTo>
                <a:cubicBezTo>
                  <a:pt x="4925" y="1"/>
                  <a:pt x="5835" y="911"/>
                  <a:pt x="5835" y="2035"/>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C</a:t>
            </a:r>
            <a:endParaRPr kumimoji="0"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sp>
        <p:nvSpPr>
          <p:cNvPr id="828" name="Google Shape;828;p42"/>
          <p:cNvSpPr/>
          <p:nvPr/>
        </p:nvSpPr>
        <p:spPr>
          <a:xfrm flipH="1">
            <a:off x="6467231" y="1972020"/>
            <a:ext cx="5220083" cy="1794804"/>
          </a:xfrm>
          <a:custGeom>
            <a:avLst/>
            <a:gdLst/>
            <a:ahLst/>
            <a:cxnLst/>
            <a:rect l="l" t="t" r="r" b="b"/>
            <a:pathLst>
              <a:path w="25947" h="11656" extrusionOk="0">
                <a:moveTo>
                  <a:pt x="1271" y="0"/>
                </a:moveTo>
                <a:lnTo>
                  <a:pt x="22053" y="0"/>
                </a:lnTo>
                <a:cubicBezTo>
                  <a:pt x="22749" y="0"/>
                  <a:pt x="23324" y="562"/>
                  <a:pt x="23324" y="1258"/>
                </a:cubicBezTo>
                <a:lnTo>
                  <a:pt x="23324" y="4496"/>
                </a:lnTo>
                <a:lnTo>
                  <a:pt x="25947" y="5835"/>
                </a:lnTo>
                <a:lnTo>
                  <a:pt x="23324" y="7173"/>
                </a:lnTo>
                <a:lnTo>
                  <a:pt x="23324" y="10398"/>
                </a:lnTo>
                <a:cubicBezTo>
                  <a:pt x="23324" y="11093"/>
                  <a:pt x="22749" y="11656"/>
                  <a:pt x="22053" y="11656"/>
                </a:cubicBezTo>
                <a:lnTo>
                  <a:pt x="1271" y="11656"/>
                </a:lnTo>
                <a:cubicBezTo>
                  <a:pt x="576" y="11656"/>
                  <a:pt x="0" y="11093"/>
                  <a:pt x="0" y="10398"/>
                </a:cubicBezTo>
                <a:lnTo>
                  <a:pt x="0" y="1258"/>
                </a:lnTo>
                <a:cubicBezTo>
                  <a:pt x="0" y="562"/>
                  <a:pt x="576" y="0"/>
                  <a:pt x="127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9" name="Google Shape;829;p42"/>
          <p:cNvSpPr/>
          <p:nvPr/>
        </p:nvSpPr>
        <p:spPr>
          <a:xfrm flipH="1">
            <a:off x="7072789" y="2029609"/>
            <a:ext cx="4536465" cy="1677471"/>
          </a:xfrm>
          <a:custGeom>
            <a:avLst/>
            <a:gdLst/>
            <a:ahLst/>
            <a:cxnLst/>
            <a:rect l="l" t="t" r="r" b="b"/>
            <a:pathLst>
              <a:path w="22549" h="10894" extrusionOk="0">
                <a:moveTo>
                  <a:pt x="883" y="1"/>
                </a:moveTo>
                <a:cubicBezTo>
                  <a:pt x="402" y="1"/>
                  <a:pt x="0" y="402"/>
                  <a:pt x="0" y="884"/>
                </a:cubicBezTo>
                <a:lnTo>
                  <a:pt x="0" y="10010"/>
                </a:lnTo>
                <a:cubicBezTo>
                  <a:pt x="0" y="10505"/>
                  <a:pt x="402" y="10893"/>
                  <a:pt x="883" y="10893"/>
                </a:cubicBezTo>
                <a:lnTo>
                  <a:pt x="21665" y="10893"/>
                </a:lnTo>
                <a:cubicBezTo>
                  <a:pt x="22147" y="10893"/>
                  <a:pt x="22548" y="10505"/>
                  <a:pt x="22548" y="10010"/>
                </a:cubicBezTo>
                <a:lnTo>
                  <a:pt x="22548" y="7695"/>
                </a:lnTo>
                <a:cubicBezTo>
                  <a:pt x="21304" y="7695"/>
                  <a:pt x="20300" y="6692"/>
                  <a:pt x="20300" y="5447"/>
                </a:cubicBezTo>
                <a:cubicBezTo>
                  <a:pt x="20300" y="4203"/>
                  <a:pt x="21304" y="3199"/>
                  <a:pt x="22548" y="3199"/>
                </a:cubicBezTo>
                <a:lnTo>
                  <a:pt x="22548" y="884"/>
                </a:lnTo>
                <a:cubicBezTo>
                  <a:pt x="22548" y="402"/>
                  <a:pt x="22147" y="1"/>
                  <a:pt x="2166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0" name="Google Shape;830;p42"/>
          <p:cNvSpPr/>
          <p:nvPr/>
        </p:nvSpPr>
        <p:spPr>
          <a:xfrm flipH="1">
            <a:off x="7177804" y="2109987"/>
            <a:ext cx="4326431" cy="1516713"/>
          </a:xfrm>
          <a:custGeom>
            <a:avLst/>
            <a:gdLst/>
            <a:ahLst/>
            <a:cxnLst/>
            <a:rect l="l" t="t" r="r" b="b"/>
            <a:pathLst>
              <a:path w="21505" h="9850" extrusionOk="0">
                <a:moveTo>
                  <a:pt x="361" y="1"/>
                </a:moveTo>
                <a:cubicBezTo>
                  <a:pt x="161" y="1"/>
                  <a:pt x="0" y="161"/>
                  <a:pt x="0" y="362"/>
                </a:cubicBezTo>
                <a:lnTo>
                  <a:pt x="0" y="9488"/>
                </a:lnTo>
                <a:cubicBezTo>
                  <a:pt x="0" y="9689"/>
                  <a:pt x="161" y="9850"/>
                  <a:pt x="361" y="9850"/>
                </a:cubicBezTo>
                <a:lnTo>
                  <a:pt x="21143" y="9850"/>
                </a:lnTo>
                <a:cubicBezTo>
                  <a:pt x="21344" y="9850"/>
                  <a:pt x="21504" y="9689"/>
                  <a:pt x="21504" y="9502"/>
                </a:cubicBezTo>
                <a:lnTo>
                  <a:pt x="21504" y="7655"/>
                </a:lnTo>
                <a:cubicBezTo>
                  <a:pt x="20193" y="7401"/>
                  <a:pt x="19256" y="6263"/>
                  <a:pt x="19256" y="4925"/>
                </a:cubicBezTo>
                <a:cubicBezTo>
                  <a:pt x="19256" y="3600"/>
                  <a:pt x="20193" y="2463"/>
                  <a:pt x="21504" y="2209"/>
                </a:cubicBezTo>
                <a:lnTo>
                  <a:pt x="21504" y="362"/>
                </a:lnTo>
                <a:cubicBezTo>
                  <a:pt x="21504" y="161"/>
                  <a:pt x="21344" y="1"/>
                  <a:pt x="21143" y="1"/>
                </a:cubicBez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1" name="Google Shape;831;p42"/>
          <p:cNvSpPr/>
          <p:nvPr/>
        </p:nvSpPr>
        <p:spPr>
          <a:xfrm flipH="1">
            <a:off x="7231721" y="2151254"/>
            <a:ext cx="4218799" cy="1434181"/>
          </a:xfrm>
          <a:custGeom>
            <a:avLst/>
            <a:gdLst/>
            <a:ahLst/>
            <a:cxnLst/>
            <a:rect l="l" t="t" r="r" b="b"/>
            <a:pathLst>
              <a:path w="20970" h="9314" fill="none" extrusionOk="0">
                <a:moveTo>
                  <a:pt x="94" y="9314"/>
                </a:moveTo>
                <a:cubicBezTo>
                  <a:pt x="41" y="9314"/>
                  <a:pt x="1" y="9274"/>
                  <a:pt x="1" y="9220"/>
                </a:cubicBezTo>
                <a:lnTo>
                  <a:pt x="1" y="94"/>
                </a:lnTo>
                <a:cubicBezTo>
                  <a:pt x="1" y="41"/>
                  <a:pt x="41" y="0"/>
                  <a:pt x="94" y="0"/>
                </a:cubicBezTo>
                <a:lnTo>
                  <a:pt x="20876" y="0"/>
                </a:lnTo>
                <a:cubicBezTo>
                  <a:pt x="20929" y="0"/>
                  <a:pt x="20970" y="41"/>
                  <a:pt x="20970" y="94"/>
                </a:cubicBezTo>
                <a:lnTo>
                  <a:pt x="20970" y="1727"/>
                </a:lnTo>
                <a:cubicBezTo>
                  <a:pt x="19645" y="2075"/>
                  <a:pt x="18722" y="3279"/>
                  <a:pt x="18722" y="4657"/>
                </a:cubicBezTo>
                <a:cubicBezTo>
                  <a:pt x="18722" y="6035"/>
                  <a:pt x="19645" y="7240"/>
                  <a:pt x="20970" y="7601"/>
                </a:cubicBezTo>
                <a:lnTo>
                  <a:pt x="20970" y="9220"/>
                </a:lnTo>
                <a:cubicBezTo>
                  <a:pt x="20970" y="9274"/>
                  <a:pt x="20929" y="9314"/>
                  <a:pt x="20876" y="9314"/>
                </a:cubicBezTo>
                <a:close/>
              </a:path>
            </a:pathLst>
          </a:custGeom>
          <a:noFill/>
          <a:ln w="3000" cap="flat" cmpd="sng">
            <a:solidFill>
              <a:schemeClr val="accent2"/>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3" name="Google Shape;833;p42"/>
          <p:cNvSpPr/>
          <p:nvPr/>
        </p:nvSpPr>
        <p:spPr>
          <a:xfrm flipH="1">
            <a:off x="10817794" y="1970023"/>
            <a:ext cx="902189" cy="780987"/>
          </a:xfrm>
          <a:custGeom>
            <a:avLst/>
            <a:gdLst/>
            <a:ahLst/>
            <a:cxnLst/>
            <a:rect l="l" t="t" r="r" b="b"/>
            <a:pathLst>
              <a:path w="5822" h="5822" extrusionOk="0">
                <a:moveTo>
                  <a:pt x="1" y="2021"/>
                </a:moveTo>
                <a:lnTo>
                  <a:pt x="1" y="5821"/>
                </a:lnTo>
                <a:cubicBezTo>
                  <a:pt x="3212" y="5821"/>
                  <a:pt x="5822" y="3212"/>
                  <a:pt x="5822" y="0"/>
                </a:cubicBezTo>
                <a:lnTo>
                  <a:pt x="2021" y="0"/>
                </a:lnTo>
                <a:cubicBezTo>
                  <a:pt x="911" y="0"/>
                  <a:pt x="1" y="910"/>
                  <a:pt x="1" y="202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B</a:t>
            </a:r>
            <a:endParaRPr kumimoji="0" sz="40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cxnSp>
        <p:nvCxnSpPr>
          <p:cNvPr id="840" name="Google Shape;840;p42"/>
          <p:cNvCxnSpPr/>
          <p:nvPr/>
        </p:nvCxnSpPr>
        <p:spPr>
          <a:xfrm>
            <a:off x="6104425" y="1484567"/>
            <a:ext cx="0" cy="4805200"/>
          </a:xfrm>
          <a:prstGeom prst="straightConnector1">
            <a:avLst/>
          </a:prstGeom>
          <a:noFill/>
          <a:ln w="28575" cap="flat" cmpd="sng">
            <a:solidFill>
              <a:schemeClr val="accent2"/>
            </a:solidFill>
            <a:prstDash val="solid"/>
            <a:round/>
            <a:headEnd type="none" w="med" len="med"/>
            <a:tailEnd type="none" w="med" len="med"/>
          </a:ln>
        </p:spPr>
      </p:cxnSp>
      <p:sp>
        <p:nvSpPr>
          <p:cNvPr id="841" name="Google Shape;841;p42"/>
          <p:cNvSpPr/>
          <p:nvPr/>
        </p:nvSpPr>
        <p:spPr>
          <a:xfrm>
            <a:off x="5952825" y="2730367"/>
            <a:ext cx="303200" cy="3032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2" name="Google Shape;842;p42"/>
          <p:cNvSpPr/>
          <p:nvPr/>
        </p:nvSpPr>
        <p:spPr>
          <a:xfrm>
            <a:off x="5952825" y="3990757"/>
            <a:ext cx="303200" cy="3032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3" name="Google Shape;843;p42"/>
          <p:cNvSpPr/>
          <p:nvPr/>
        </p:nvSpPr>
        <p:spPr>
          <a:xfrm>
            <a:off x="5952825" y="5251149"/>
            <a:ext cx="303200" cy="3032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4" name="Google Shape;844;p42"/>
          <p:cNvSpPr txBox="1"/>
          <p:nvPr/>
        </p:nvSpPr>
        <p:spPr>
          <a:xfrm>
            <a:off x="990206" y="2337456"/>
            <a:ext cx="3806019" cy="1138326"/>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vi-VN" dirty="0"/>
              <a:t>Phần nhiệt năng mà vật nhận được hay mất bớt đi trong quá trình truyền nhiệt.</a:t>
            </a:r>
            <a:endParaRPr dirty="0">
              <a:sym typeface="Roboto"/>
            </a:endParaRPr>
          </a:p>
        </p:txBody>
      </p:sp>
      <p:sp>
        <p:nvSpPr>
          <p:cNvPr id="846" name="Google Shape;846;p42"/>
          <p:cNvSpPr txBox="1"/>
          <p:nvPr/>
        </p:nvSpPr>
        <p:spPr>
          <a:xfrm>
            <a:off x="7700114" y="2160602"/>
            <a:ext cx="3201336" cy="1434180"/>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pPr algn="r"/>
            <a:r>
              <a:rPr lang="en-US" dirty="0"/>
              <a:t> </a:t>
            </a:r>
            <a:r>
              <a:rPr lang="en-US" dirty="0" err="1"/>
              <a:t>Phần</a:t>
            </a:r>
            <a:r>
              <a:rPr lang="en-US" dirty="0"/>
              <a:t> </a:t>
            </a:r>
            <a:r>
              <a:rPr lang="en-US" dirty="0" err="1"/>
              <a:t>nhiệt</a:t>
            </a:r>
            <a:r>
              <a:rPr lang="en-US" dirty="0"/>
              <a:t> </a:t>
            </a:r>
            <a:r>
              <a:rPr lang="en-US" dirty="0" err="1"/>
              <a:t>năng</a:t>
            </a:r>
            <a:r>
              <a:rPr lang="en-US" dirty="0"/>
              <a:t> </a:t>
            </a:r>
            <a:r>
              <a:rPr lang="en-US" dirty="0" err="1"/>
              <a:t>mà</a:t>
            </a:r>
            <a:r>
              <a:rPr lang="en-US" dirty="0"/>
              <a:t> </a:t>
            </a:r>
            <a:r>
              <a:rPr lang="en-US" dirty="0" err="1"/>
              <a:t>vật</a:t>
            </a:r>
            <a:r>
              <a:rPr lang="en-US" dirty="0"/>
              <a:t> </a:t>
            </a:r>
            <a:r>
              <a:rPr lang="en-US" dirty="0" err="1"/>
              <a:t>nhận</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truyền</a:t>
            </a:r>
            <a:r>
              <a:rPr lang="en-US" dirty="0"/>
              <a:t> </a:t>
            </a:r>
            <a:r>
              <a:rPr lang="en-US" dirty="0" err="1"/>
              <a:t>nhiệt</a:t>
            </a:r>
            <a:r>
              <a:rPr lang="en-US" dirty="0"/>
              <a:t>.</a:t>
            </a:r>
            <a:endParaRPr dirty="0">
              <a:sym typeface="Roboto"/>
            </a:endParaRPr>
          </a:p>
        </p:txBody>
      </p:sp>
      <p:sp>
        <p:nvSpPr>
          <p:cNvPr id="848" name="Google Shape;848;p42"/>
          <p:cNvSpPr txBox="1"/>
          <p:nvPr/>
        </p:nvSpPr>
        <p:spPr>
          <a:xfrm>
            <a:off x="7421419" y="4765530"/>
            <a:ext cx="3565590" cy="1353424"/>
          </a:xfrm>
          <a:prstGeom prst="rect">
            <a:avLst/>
          </a:prstGeom>
          <a:noFill/>
          <a:ln>
            <a:noFill/>
          </a:ln>
        </p:spPr>
        <p:txBody>
          <a:bodyPr spcFirstLastPara="1" wrap="square" lIns="121900" tIns="121900" rIns="121900" bIns="121900" anchor="ctr" anchorCtr="0">
            <a:noAutofit/>
          </a:bodyPr>
          <a:lstStyle>
            <a:defPPr>
              <a:defRPr lang="en-US"/>
            </a:defPPr>
            <a:lvl1pPr marR="0" lvl="0" indent="0" algn="r"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vi-VN" dirty="0"/>
              <a:t>Phần cơ năng mà vật nhận được hay mất bớt đi trong quá trình thực hiện công.</a:t>
            </a:r>
            <a:endParaRPr dirty="0">
              <a:sym typeface="Roboto"/>
            </a:endParaRPr>
          </a:p>
        </p:txBody>
      </p:sp>
      <p:sp>
        <p:nvSpPr>
          <p:cNvPr id="850" name="Google Shape;850;p42"/>
          <p:cNvSpPr txBox="1"/>
          <p:nvPr/>
        </p:nvSpPr>
        <p:spPr>
          <a:xfrm>
            <a:off x="1106672" y="4813143"/>
            <a:ext cx="3602761" cy="1292511"/>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r>
              <a:rPr lang="en-US" dirty="0" err="1"/>
              <a:t>Phần</a:t>
            </a:r>
            <a:r>
              <a:rPr lang="en-US" dirty="0"/>
              <a:t> </a:t>
            </a:r>
            <a:r>
              <a:rPr lang="en-US" dirty="0" err="1"/>
              <a:t>nhiệt</a:t>
            </a:r>
            <a:r>
              <a:rPr lang="en-US" dirty="0"/>
              <a:t> </a:t>
            </a:r>
            <a:r>
              <a:rPr lang="en-US" dirty="0" err="1"/>
              <a:t>năng</a:t>
            </a:r>
            <a:r>
              <a:rPr lang="en-US" dirty="0"/>
              <a:t> </a:t>
            </a:r>
            <a:r>
              <a:rPr lang="en-US" dirty="0" err="1"/>
              <a:t>mà</a:t>
            </a:r>
            <a:r>
              <a:rPr lang="en-US" dirty="0"/>
              <a:t> </a:t>
            </a:r>
            <a:r>
              <a:rPr lang="en-US" dirty="0" err="1"/>
              <a:t>vật</a:t>
            </a:r>
            <a:r>
              <a:rPr lang="en-US" dirty="0"/>
              <a:t> </a:t>
            </a:r>
            <a:r>
              <a:rPr lang="en-US" dirty="0" err="1"/>
              <a:t>mất</a:t>
            </a:r>
            <a:r>
              <a:rPr lang="en-US" dirty="0"/>
              <a:t> </a:t>
            </a:r>
            <a:r>
              <a:rPr lang="en-US" dirty="0" err="1"/>
              <a:t>bớt</a:t>
            </a:r>
            <a:r>
              <a:rPr lang="en-US" dirty="0"/>
              <a:t> </a:t>
            </a:r>
            <a:r>
              <a:rPr lang="en-US" dirty="0" err="1"/>
              <a:t>đi</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truyền</a:t>
            </a:r>
            <a:r>
              <a:rPr lang="en-US" dirty="0"/>
              <a:t> </a:t>
            </a:r>
            <a:r>
              <a:rPr lang="en-US" dirty="0" err="1"/>
              <a:t>nhiệt</a:t>
            </a:r>
            <a:r>
              <a:rPr lang="en-US" dirty="0"/>
              <a:t>.</a:t>
            </a:r>
            <a:endParaRPr dirty="0">
              <a:sym typeface="Roboto"/>
            </a:endParaRPr>
          </a:p>
        </p:txBody>
      </p:sp>
      <p:sp>
        <p:nvSpPr>
          <p:cNvPr id="2" name="Rectangle: Rounded Corners 1"/>
          <p:cNvSpPr/>
          <p:nvPr/>
        </p:nvSpPr>
        <p:spPr>
          <a:xfrm>
            <a:off x="241478" y="1741211"/>
            <a:ext cx="5692202" cy="2249546"/>
          </a:xfrm>
          <a:prstGeom prst="roundRect">
            <a:avLst/>
          </a:prstGeom>
          <a:noFill/>
          <a:ln w="571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cxnSp>
        <p:nvCxnSpPr>
          <p:cNvPr id="426" name="Google Shape;426;p35"/>
          <p:cNvCxnSpPr/>
          <p:nvPr/>
        </p:nvCxnSpPr>
        <p:spPr>
          <a:xfrm>
            <a:off x="556217" y="3813426"/>
            <a:ext cx="10960800" cy="0"/>
          </a:xfrm>
          <a:prstGeom prst="straightConnector1">
            <a:avLst/>
          </a:prstGeom>
          <a:noFill/>
          <a:ln w="28575" cap="flat" cmpd="sng">
            <a:solidFill>
              <a:schemeClr val="accent1"/>
            </a:solidFill>
            <a:prstDash val="solid"/>
            <a:round/>
            <a:headEnd type="none" w="med" len="med"/>
            <a:tailEnd type="none" w="med" len="med"/>
          </a:ln>
        </p:spPr>
      </p:cxnSp>
      <p:sp>
        <p:nvSpPr>
          <p:cNvPr id="427" name="Google Shape;427;p35"/>
          <p:cNvSpPr/>
          <p:nvPr/>
        </p:nvSpPr>
        <p:spPr>
          <a:xfrm>
            <a:off x="10821857" y="3875960"/>
            <a:ext cx="7095" cy="173"/>
          </a:xfrm>
          <a:custGeom>
            <a:avLst/>
            <a:gdLst/>
            <a:ahLst/>
            <a:cxnLst/>
            <a:rect l="l" t="t" r="r" b="b"/>
            <a:pathLst>
              <a:path w="41" h="1" extrusionOk="0">
                <a:moveTo>
                  <a:pt x="40" y="1"/>
                </a:moveTo>
                <a:lnTo>
                  <a:pt x="40" y="1"/>
                </a:lnTo>
                <a:lnTo>
                  <a:pt x="0"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8" name="Google Shape;428;p35"/>
          <p:cNvSpPr txBox="1"/>
          <p:nvPr/>
        </p:nvSpPr>
        <p:spPr>
          <a:xfrm flipH="1">
            <a:off x="357190" y="5119702"/>
            <a:ext cx="2000000" cy="471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rPr>
              <a:t>600 J</a:t>
            </a:r>
            <a:endParaRPr kumimoji="0"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430" name="Google Shape;430;p35"/>
          <p:cNvSpPr txBox="1"/>
          <p:nvPr/>
        </p:nvSpPr>
        <p:spPr>
          <a:xfrm flipH="1">
            <a:off x="3454806" y="5119702"/>
            <a:ext cx="2000000" cy="471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rPr>
              <a:t>200 J</a:t>
            </a:r>
            <a:endParaRPr kumimoji="0"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432" name="Google Shape;432;p35"/>
          <p:cNvSpPr txBox="1"/>
          <p:nvPr/>
        </p:nvSpPr>
        <p:spPr>
          <a:xfrm flipH="1">
            <a:off x="6563252" y="5119702"/>
            <a:ext cx="2000000" cy="471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rPr>
              <a:t>100 J</a:t>
            </a:r>
            <a:endParaRPr kumimoji="0"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endParaRPr>
          </a:p>
        </p:txBody>
      </p:sp>
      <p:sp>
        <p:nvSpPr>
          <p:cNvPr id="434" name="Google Shape;434;p35"/>
          <p:cNvSpPr txBox="1"/>
          <p:nvPr/>
        </p:nvSpPr>
        <p:spPr>
          <a:xfrm flipH="1">
            <a:off x="9626953" y="5095526"/>
            <a:ext cx="2000000" cy="4712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GB"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rPr>
              <a:t>400 J</a:t>
            </a:r>
            <a:endParaRPr kumimoji="0" sz="2400" b="1" i="0" u="none" strike="noStrike" kern="0" cap="none" spc="0" normalizeH="0" baseline="0" noProof="0" dirty="0">
              <a:ln>
                <a:noFill/>
              </a:ln>
              <a:solidFill>
                <a:srgbClr val="000000"/>
              </a:solidFill>
              <a:effectLst/>
              <a:uLnTx/>
              <a:uFillTx/>
              <a:latin typeface="Roboto Black" panose="02000000000000000000" pitchFamily="2" charset="0"/>
              <a:ea typeface="Roboto Black" panose="02000000000000000000" pitchFamily="2" charset="0"/>
              <a:cs typeface="Fira Sans"/>
              <a:sym typeface="Fira Sans"/>
            </a:endParaRPr>
          </a:p>
        </p:txBody>
      </p:sp>
      <p:grpSp>
        <p:nvGrpSpPr>
          <p:cNvPr id="437" name="Google Shape;437;p35"/>
          <p:cNvGrpSpPr/>
          <p:nvPr/>
        </p:nvGrpSpPr>
        <p:grpSpPr>
          <a:xfrm>
            <a:off x="1221382" y="3818159"/>
            <a:ext cx="275899" cy="1178569"/>
            <a:chOff x="963194" y="1824699"/>
            <a:chExt cx="206924" cy="883927"/>
          </a:xfrm>
        </p:grpSpPr>
        <p:sp>
          <p:nvSpPr>
            <p:cNvPr id="438" name="Google Shape;438;p35"/>
            <p:cNvSpPr/>
            <p:nvPr/>
          </p:nvSpPr>
          <p:spPr>
            <a:xfrm>
              <a:off x="1065050" y="1824699"/>
              <a:ext cx="130" cy="710484"/>
            </a:xfrm>
            <a:custGeom>
              <a:avLst/>
              <a:gdLst/>
              <a:ahLst/>
              <a:cxnLst/>
              <a:rect l="l" t="t" r="r" b="b"/>
              <a:pathLst>
                <a:path w="1" h="5474" fill="none" extrusionOk="0">
                  <a:moveTo>
                    <a:pt x="1" y="0"/>
                  </a:moveTo>
                  <a:lnTo>
                    <a:pt x="1" y="5473"/>
                  </a:lnTo>
                </a:path>
              </a:pathLst>
            </a:custGeom>
            <a:noFill/>
            <a:ln w="28575" cap="flat" cmpd="sng">
              <a:solidFill>
                <a:schemeClr val="accent1"/>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73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9" name="Google Shape;439;p35"/>
            <p:cNvSpPr/>
            <p:nvPr/>
          </p:nvSpPr>
          <p:spPr>
            <a:xfrm>
              <a:off x="963194" y="2502197"/>
              <a:ext cx="206924" cy="206429"/>
            </a:xfrm>
            <a:custGeom>
              <a:avLst/>
              <a:gdLst/>
              <a:ahLst/>
              <a:cxnLst/>
              <a:rect l="l" t="t" r="r" b="b"/>
              <a:pathLst>
                <a:path w="5166" h="5153" extrusionOk="0">
                  <a:moveTo>
                    <a:pt x="2583" y="1"/>
                  </a:moveTo>
                  <a:cubicBezTo>
                    <a:pt x="1151" y="1"/>
                    <a:pt x="0" y="1152"/>
                    <a:pt x="0" y="2583"/>
                  </a:cubicBezTo>
                  <a:cubicBezTo>
                    <a:pt x="0" y="4002"/>
                    <a:pt x="1151" y="5153"/>
                    <a:pt x="2583" y="5153"/>
                  </a:cubicBezTo>
                  <a:cubicBezTo>
                    <a:pt x="4001" y="5153"/>
                    <a:pt x="5165" y="4002"/>
                    <a:pt x="5165" y="2583"/>
                  </a:cubicBezTo>
                  <a:cubicBezTo>
                    <a:pt x="5165" y="1152"/>
                    <a:pt x="4001" y="1"/>
                    <a:pt x="25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73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41" name="Google Shape;441;p35"/>
          <p:cNvSpPr/>
          <p:nvPr/>
        </p:nvSpPr>
        <p:spPr>
          <a:xfrm>
            <a:off x="912334" y="3371160"/>
            <a:ext cx="893993" cy="891761"/>
          </a:xfrm>
          <a:custGeom>
            <a:avLst/>
            <a:gdLst/>
            <a:ahLst/>
            <a:cxnLst/>
            <a:rect l="l" t="t" r="r" b="b"/>
            <a:pathLst>
              <a:path w="5166" h="5153" extrusionOk="0">
                <a:moveTo>
                  <a:pt x="2583" y="1"/>
                </a:moveTo>
                <a:cubicBezTo>
                  <a:pt x="1151" y="1"/>
                  <a:pt x="0" y="1152"/>
                  <a:pt x="0" y="2583"/>
                </a:cubicBezTo>
                <a:cubicBezTo>
                  <a:pt x="0" y="4002"/>
                  <a:pt x="1151" y="5153"/>
                  <a:pt x="2583" y="5153"/>
                </a:cubicBezTo>
                <a:cubicBezTo>
                  <a:pt x="4001" y="5153"/>
                  <a:pt x="5165" y="4002"/>
                  <a:pt x="5165" y="2583"/>
                </a:cubicBezTo>
                <a:cubicBezTo>
                  <a:pt x="5165" y="1152"/>
                  <a:pt x="4001" y="1"/>
                  <a:pt x="25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2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A</a:t>
            </a:r>
            <a:endParaRPr kumimoji="0" sz="32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grpSp>
        <p:nvGrpSpPr>
          <p:cNvPr id="449" name="Google Shape;449;p35"/>
          <p:cNvGrpSpPr/>
          <p:nvPr/>
        </p:nvGrpSpPr>
        <p:grpSpPr>
          <a:xfrm>
            <a:off x="4318998" y="3818160"/>
            <a:ext cx="275899" cy="1178569"/>
            <a:chOff x="3286444" y="1824699"/>
            <a:chExt cx="206924" cy="883927"/>
          </a:xfrm>
        </p:grpSpPr>
        <p:sp>
          <p:nvSpPr>
            <p:cNvPr id="450" name="Google Shape;450;p35"/>
            <p:cNvSpPr/>
            <p:nvPr/>
          </p:nvSpPr>
          <p:spPr>
            <a:xfrm>
              <a:off x="3390724" y="1824699"/>
              <a:ext cx="130" cy="710484"/>
            </a:xfrm>
            <a:custGeom>
              <a:avLst/>
              <a:gdLst/>
              <a:ahLst/>
              <a:cxnLst/>
              <a:rect l="l" t="t" r="r" b="b"/>
              <a:pathLst>
                <a:path w="1" h="5474" fill="none" extrusionOk="0">
                  <a:moveTo>
                    <a:pt x="0" y="0"/>
                  </a:moveTo>
                  <a:lnTo>
                    <a:pt x="0" y="5473"/>
                  </a:lnTo>
                </a:path>
              </a:pathLst>
            </a:custGeom>
            <a:noFill/>
            <a:ln w="28575" cap="flat" cmpd="sng">
              <a:solidFill>
                <a:schemeClr val="accent2"/>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1" name="Google Shape;451;p35"/>
            <p:cNvSpPr/>
            <p:nvPr/>
          </p:nvSpPr>
          <p:spPr>
            <a:xfrm>
              <a:off x="3286444" y="2502197"/>
              <a:ext cx="206924" cy="206429"/>
            </a:xfrm>
            <a:custGeom>
              <a:avLst/>
              <a:gdLst/>
              <a:ahLst/>
              <a:cxnLst/>
              <a:rect l="l" t="t" r="r" b="b"/>
              <a:pathLst>
                <a:path w="5166" h="5153" extrusionOk="0">
                  <a:moveTo>
                    <a:pt x="2583" y="1"/>
                  </a:moveTo>
                  <a:cubicBezTo>
                    <a:pt x="1151" y="1"/>
                    <a:pt x="0" y="1152"/>
                    <a:pt x="0" y="2583"/>
                  </a:cubicBezTo>
                  <a:cubicBezTo>
                    <a:pt x="0" y="4002"/>
                    <a:pt x="1151" y="5153"/>
                    <a:pt x="2583" y="5153"/>
                  </a:cubicBezTo>
                  <a:cubicBezTo>
                    <a:pt x="4001" y="5153"/>
                    <a:pt x="5165" y="4002"/>
                    <a:pt x="5165" y="2583"/>
                  </a:cubicBezTo>
                  <a:cubicBezTo>
                    <a:pt x="5165" y="1152"/>
                    <a:pt x="4001" y="1"/>
                    <a:pt x="25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53" name="Google Shape;453;p35"/>
          <p:cNvSpPr/>
          <p:nvPr/>
        </p:nvSpPr>
        <p:spPr>
          <a:xfrm>
            <a:off x="4011075" y="3371161"/>
            <a:ext cx="891744" cy="891761"/>
          </a:xfrm>
          <a:custGeom>
            <a:avLst/>
            <a:gdLst/>
            <a:ahLst/>
            <a:cxnLst/>
            <a:rect l="l" t="t" r="r" b="b"/>
            <a:pathLst>
              <a:path w="5153" h="5153" extrusionOk="0">
                <a:moveTo>
                  <a:pt x="2583" y="1"/>
                </a:moveTo>
                <a:cubicBezTo>
                  <a:pt x="1152" y="1"/>
                  <a:pt x="1" y="1152"/>
                  <a:pt x="1" y="2583"/>
                </a:cubicBezTo>
                <a:cubicBezTo>
                  <a:pt x="1" y="4002"/>
                  <a:pt x="1152" y="5153"/>
                  <a:pt x="2583" y="5153"/>
                </a:cubicBezTo>
                <a:cubicBezTo>
                  <a:pt x="4002" y="5153"/>
                  <a:pt x="5153" y="4002"/>
                  <a:pt x="5153" y="2583"/>
                </a:cubicBezTo>
                <a:cubicBezTo>
                  <a:pt x="5153" y="1152"/>
                  <a:pt x="4002" y="1"/>
                  <a:pt x="258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B</a:t>
            </a:r>
            <a:endParaRPr kumimoji="0" sz="3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grpSp>
        <p:nvGrpSpPr>
          <p:cNvPr id="458" name="Google Shape;458;p35"/>
          <p:cNvGrpSpPr/>
          <p:nvPr/>
        </p:nvGrpSpPr>
        <p:grpSpPr>
          <a:xfrm>
            <a:off x="7427444" y="3818160"/>
            <a:ext cx="275899" cy="1178569"/>
            <a:chOff x="5611169" y="1824699"/>
            <a:chExt cx="206924" cy="883927"/>
          </a:xfrm>
        </p:grpSpPr>
        <p:sp>
          <p:nvSpPr>
            <p:cNvPr id="459" name="Google Shape;459;p35"/>
            <p:cNvSpPr/>
            <p:nvPr/>
          </p:nvSpPr>
          <p:spPr>
            <a:xfrm>
              <a:off x="5714646" y="1824699"/>
              <a:ext cx="130" cy="710484"/>
            </a:xfrm>
            <a:custGeom>
              <a:avLst/>
              <a:gdLst/>
              <a:ahLst/>
              <a:cxnLst/>
              <a:rect l="l" t="t" r="r" b="b"/>
              <a:pathLst>
                <a:path w="1" h="5474" fill="none" extrusionOk="0">
                  <a:moveTo>
                    <a:pt x="1" y="0"/>
                  </a:moveTo>
                  <a:lnTo>
                    <a:pt x="1" y="5473"/>
                  </a:lnTo>
                </a:path>
              </a:pathLst>
            </a:custGeom>
            <a:noFill/>
            <a:ln w="28575" cap="flat" cmpd="sng">
              <a:solidFill>
                <a:schemeClr val="accent3"/>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0" name="Google Shape;460;p35"/>
            <p:cNvSpPr/>
            <p:nvPr/>
          </p:nvSpPr>
          <p:spPr>
            <a:xfrm>
              <a:off x="5611169" y="2502197"/>
              <a:ext cx="206924" cy="206429"/>
            </a:xfrm>
            <a:custGeom>
              <a:avLst/>
              <a:gdLst/>
              <a:ahLst/>
              <a:cxnLst/>
              <a:rect l="l" t="t" r="r" b="b"/>
              <a:pathLst>
                <a:path w="5166" h="5153" extrusionOk="0">
                  <a:moveTo>
                    <a:pt x="2583" y="1"/>
                  </a:moveTo>
                  <a:cubicBezTo>
                    <a:pt x="1151" y="1"/>
                    <a:pt x="0" y="1152"/>
                    <a:pt x="0" y="2583"/>
                  </a:cubicBezTo>
                  <a:cubicBezTo>
                    <a:pt x="0" y="4002"/>
                    <a:pt x="1151" y="5153"/>
                    <a:pt x="2583" y="5153"/>
                  </a:cubicBezTo>
                  <a:cubicBezTo>
                    <a:pt x="4001" y="5153"/>
                    <a:pt x="5165" y="4002"/>
                    <a:pt x="5165" y="2583"/>
                  </a:cubicBezTo>
                  <a:cubicBezTo>
                    <a:pt x="5165" y="1152"/>
                    <a:pt x="4001" y="1"/>
                    <a:pt x="258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62" name="Google Shape;462;p35"/>
          <p:cNvSpPr/>
          <p:nvPr/>
        </p:nvSpPr>
        <p:spPr>
          <a:xfrm>
            <a:off x="7119521" y="3371161"/>
            <a:ext cx="891744" cy="891761"/>
          </a:xfrm>
          <a:custGeom>
            <a:avLst/>
            <a:gdLst/>
            <a:ahLst/>
            <a:cxnLst/>
            <a:rect l="l" t="t" r="r" b="b"/>
            <a:pathLst>
              <a:path w="5153" h="5153" extrusionOk="0">
                <a:moveTo>
                  <a:pt x="2584" y="1"/>
                </a:moveTo>
                <a:cubicBezTo>
                  <a:pt x="1152" y="1"/>
                  <a:pt x="1" y="1152"/>
                  <a:pt x="1" y="2583"/>
                </a:cubicBezTo>
                <a:cubicBezTo>
                  <a:pt x="1" y="4002"/>
                  <a:pt x="1152" y="5153"/>
                  <a:pt x="2584" y="5153"/>
                </a:cubicBezTo>
                <a:cubicBezTo>
                  <a:pt x="4002" y="5153"/>
                  <a:pt x="5153" y="4002"/>
                  <a:pt x="5153" y="2583"/>
                </a:cubicBezTo>
                <a:cubicBezTo>
                  <a:pt x="5153" y="1152"/>
                  <a:pt x="4002" y="1"/>
                  <a:pt x="25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C</a:t>
            </a:r>
            <a:endParaRPr kumimoji="0" sz="3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grpSp>
        <p:nvGrpSpPr>
          <p:cNvPr id="470" name="Google Shape;470;p35"/>
          <p:cNvGrpSpPr/>
          <p:nvPr/>
        </p:nvGrpSpPr>
        <p:grpSpPr>
          <a:xfrm>
            <a:off x="10518382" y="3818160"/>
            <a:ext cx="275899" cy="1178569"/>
            <a:chOff x="7935894" y="1824699"/>
            <a:chExt cx="206924" cy="883927"/>
          </a:xfrm>
        </p:grpSpPr>
        <p:sp>
          <p:nvSpPr>
            <p:cNvPr id="471" name="Google Shape;471;p35"/>
            <p:cNvSpPr/>
            <p:nvPr/>
          </p:nvSpPr>
          <p:spPr>
            <a:xfrm>
              <a:off x="8038437" y="1824699"/>
              <a:ext cx="130" cy="710484"/>
            </a:xfrm>
            <a:custGeom>
              <a:avLst/>
              <a:gdLst/>
              <a:ahLst/>
              <a:cxnLst/>
              <a:rect l="l" t="t" r="r" b="b"/>
              <a:pathLst>
                <a:path w="1" h="5474" fill="none" extrusionOk="0">
                  <a:moveTo>
                    <a:pt x="1" y="0"/>
                  </a:moveTo>
                  <a:lnTo>
                    <a:pt x="1" y="5473"/>
                  </a:lnTo>
                </a:path>
              </a:pathLst>
            </a:custGeom>
            <a:noFill/>
            <a:ln w="28575" cap="flat" cmpd="sng">
              <a:solidFill>
                <a:schemeClr val="accent4"/>
              </a:solidFill>
              <a:prstDash val="solid"/>
              <a:miter lim="13381"/>
              <a:headEnd type="none" w="sm" len="sm"/>
              <a:tailEnd type="none" w="sm" len="sm"/>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2" name="Google Shape;472;p35"/>
            <p:cNvSpPr/>
            <p:nvPr/>
          </p:nvSpPr>
          <p:spPr>
            <a:xfrm>
              <a:off x="7935894" y="2502197"/>
              <a:ext cx="206924" cy="206429"/>
            </a:xfrm>
            <a:custGeom>
              <a:avLst/>
              <a:gdLst/>
              <a:ahLst/>
              <a:cxnLst/>
              <a:rect l="l" t="t" r="r" b="b"/>
              <a:pathLst>
                <a:path w="5166" h="5153" extrusionOk="0">
                  <a:moveTo>
                    <a:pt x="2583" y="1"/>
                  </a:moveTo>
                  <a:cubicBezTo>
                    <a:pt x="1151" y="1"/>
                    <a:pt x="0" y="1152"/>
                    <a:pt x="0" y="2583"/>
                  </a:cubicBezTo>
                  <a:cubicBezTo>
                    <a:pt x="0" y="4002"/>
                    <a:pt x="1151" y="5153"/>
                    <a:pt x="2583" y="5153"/>
                  </a:cubicBezTo>
                  <a:cubicBezTo>
                    <a:pt x="4001" y="5153"/>
                    <a:pt x="5165" y="4002"/>
                    <a:pt x="5165" y="2583"/>
                  </a:cubicBezTo>
                  <a:cubicBezTo>
                    <a:pt x="5165" y="1152"/>
                    <a:pt x="4001" y="1"/>
                    <a:pt x="2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74" name="Google Shape;474;p35"/>
          <p:cNvSpPr/>
          <p:nvPr/>
        </p:nvSpPr>
        <p:spPr>
          <a:xfrm>
            <a:off x="10209334" y="3371161"/>
            <a:ext cx="893993" cy="891761"/>
          </a:xfrm>
          <a:custGeom>
            <a:avLst/>
            <a:gdLst/>
            <a:ahLst/>
            <a:cxnLst/>
            <a:rect l="l" t="t" r="r" b="b"/>
            <a:pathLst>
              <a:path w="5166" h="5153" extrusionOk="0">
                <a:moveTo>
                  <a:pt x="2583" y="1"/>
                </a:moveTo>
                <a:cubicBezTo>
                  <a:pt x="1164" y="1"/>
                  <a:pt x="0" y="1152"/>
                  <a:pt x="0" y="2583"/>
                </a:cubicBezTo>
                <a:cubicBezTo>
                  <a:pt x="0" y="4002"/>
                  <a:pt x="1164" y="5153"/>
                  <a:pt x="2583" y="5153"/>
                </a:cubicBezTo>
                <a:cubicBezTo>
                  <a:pt x="4015" y="5153"/>
                  <a:pt x="5165" y="4002"/>
                  <a:pt x="5165" y="2583"/>
                </a:cubicBezTo>
                <a:cubicBezTo>
                  <a:pt x="5165" y="1152"/>
                  <a:pt x="4015" y="1"/>
                  <a:pt x="258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rPr>
              <a:t>D</a:t>
            </a:r>
            <a:endParaRPr kumimoji="0" sz="3600" b="1"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Arial" panose="020B0604020202020204"/>
              <a:sym typeface="Arial" panose="020B0604020202020204"/>
            </a:endParaRPr>
          </a:p>
        </p:txBody>
      </p:sp>
      <p:sp>
        <p:nvSpPr>
          <p:cNvPr id="481" name="Google Shape;481;p35"/>
          <p:cNvSpPr txBox="1">
            <a:spLocks noGrp="1"/>
          </p:cNvSpPr>
          <p:nvPr>
            <p:ph type="title"/>
          </p:nvPr>
        </p:nvSpPr>
        <p:spPr>
          <a:xfrm>
            <a:off x="357190" y="828974"/>
            <a:ext cx="11360800" cy="1766105"/>
          </a:xfrm>
          <a:prstGeom prst="rect">
            <a:avLst/>
          </a:prstGeom>
          <a:noFill/>
          <a:ln>
            <a:noFill/>
          </a:ln>
        </p:spPr>
        <p:txBody>
          <a:bodyPr spcFirstLastPara="1" wrap="square" lIns="121900" tIns="121900" rIns="121900" bIns="121900" anchor="ctr" anchorCtr="0">
            <a:noAutofit/>
          </a:bodyPr>
          <a:lstStyle/>
          <a:p>
            <a:pPr algn="ctr"/>
            <a:r>
              <a:rPr lang="en-US" sz="3600" dirty="0" err="1">
                <a:latin typeface="Roboto Black" panose="02000000000000000000" pitchFamily="2" charset="0"/>
                <a:ea typeface="Roboto Black" panose="02000000000000000000" pitchFamily="2" charset="0"/>
              </a:rPr>
              <a:t>Câu</a:t>
            </a:r>
            <a:r>
              <a:rPr lang="en-US" sz="3600" dirty="0">
                <a:latin typeface="Roboto Black" panose="02000000000000000000" pitchFamily="2" charset="0"/>
                <a:ea typeface="Roboto Black" panose="02000000000000000000" pitchFamily="2" charset="0"/>
              </a:rPr>
              <a:t> 5: </a:t>
            </a:r>
            <a:r>
              <a:rPr lang="vi-VN" sz="3600" dirty="0">
                <a:latin typeface="Roboto Black" panose="02000000000000000000" pitchFamily="2" charset="0"/>
                <a:ea typeface="Roboto Black" panose="02000000000000000000" pitchFamily="2" charset="0"/>
              </a:rPr>
              <a:t>Một vật có nhiệt năng 200J, sau khi nung nóng nhiệt năng của nó là 400J. Hỏi nhiệt lượng mà vật nhận được là bao nhiêu?</a:t>
            </a:r>
            <a:endParaRPr sz="3600" dirty="0">
              <a:latin typeface="Roboto Black" panose="02000000000000000000" pitchFamily="2" charset="0"/>
              <a:ea typeface="Roboto Black" panose="02000000000000000000" pitchFamily="2" charset="0"/>
              <a:sym typeface="Fira Sans"/>
            </a:endParaRPr>
          </a:p>
        </p:txBody>
      </p:sp>
      <p:sp>
        <p:nvSpPr>
          <p:cNvPr id="2" name="Rectangle: Rounded Corners 1"/>
          <p:cNvSpPr/>
          <p:nvPr/>
        </p:nvSpPr>
        <p:spPr>
          <a:xfrm>
            <a:off x="3168261" y="3117225"/>
            <a:ext cx="2710025" cy="2782832"/>
          </a:xfrm>
          <a:prstGeom prst="roundRect">
            <a:avLst/>
          </a:prstGeom>
          <a:noFill/>
          <a:ln w="5715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52"/>
          <p:cNvSpPr txBox="1">
            <a:spLocks noGrp="1"/>
          </p:cNvSpPr>
          <p:nvPr>
            <p:ph type="title"/>
          </p:nvPr>
        </p:nvSpPr>
        <p:spPr>
          <a:xfrm>
            <a:off x="415600" y="380787"/>
            <a:ext cx="11360800" cy="3527184"/>
          </a:xfrm>
          <a:prstGeom prst="rect">
            <a:avLst/>
          </a:prstGeom>
          <a:noFill/>
          <a:ln>
            <a:noFill/>
          </a:ln>
        </p:spPr>
        <p:txBody>
          <a:bodyPr spcFirstLastPara="1" wrap="square" lIns="121900" tIns="121900" rIns="121900" bIns="121900" anchor="ctr" anchorCtr="0">
            <a:noAutofit/>
          </a:bodyPr>
          <a:lstStyle/>
          <a:p>
            <a:pPr algn="ctr"/>
            <a:r>
              <a:rPr lang="en-US" sz="3600" dirty="0" err="1">
                <a:latin typeface="Roboto Black" panose="02000000000000000000" pitchFamily="2" charset="0"/>
                <a:ea typeface="Roboto Black" panose="02000000000000000000" pitchFamily="2" charset="0"/>
              </a:rPr>
              <a:t>Câu</a:t>
            </a:r>
            <a:r>
              <a:rPr lang="en-US" sz="3600" dirty="0">
                <a:latin typeface="Roboto Black" panose="02000000000000000000" pitchFamily="2" charset="0"/>
                <a:ea typeface="Roboto Black" panose="02000000000000000000" pitchFamily="2" charset="0"/>
              </a:rPr>
              <a:t> 6: </a:t>
            </a:r>
            <a:r>
              <a:rPr lang="vi-VN" sz="3600" dirty="0">
                <a:latin typeface="Roboto Black" panose="02000000000000000000" pitchFamily="2" charset="0"/>
                <a:ea typeface="Roboto Black" panose="02000000000000000000" pitchFamily="2" charset="0"/>
              </a:rPr>
              <a:t>Giả sử có hai cốc giống nhau, chứa cùng một lượng nước như nhau. Đặt một lượng thuốc tím bằng nhau vào một vị trí ở đáy mỗi cốc nước. Nếu nhiệt độ hai cốc nước khác nhau thì thuốc tím ở cốc nước nào lan ra nhanh hơn? Vì sao?</a:t>
            </a:r>
            <a:endParaRPr sz="3600" dirty="0">
              <a:latin typeface="Roboto Black" panose="02000000000000000000" pitchFamily="2" charset="0"/>
              <a:ea typeface="Roboto Black" panose="02000000000000000000" pitchFamily="2" charset="0"/>
              <a:sym typeface="Fira Sans"/>
            </a:endParaRPr>
          </a:p>
        </p:txBody>
      </p:sp>
      <p:pic>
        <p:nvPicPr>
          <p:cNvPr id="2" name="Picture 12"/>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1506818" y="3907971"/>
            <a:ext cx="1169424" cy="11694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072104" y="3907971"/>
            <a:ext cx="1169424" cy="11694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229" y="4352576"/>
            <a:ext cx="1982563" cy="1982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184" y="4352576"/>
            <a:ext cx="2102252" cy="21022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542" name="Google Shape;1542;p52"/>
          <p:cNvSpPr/>
          <p:nvPr/>
        </p:nvSpPr>
        <p:spPr>
          <a:xfrm rot="5400000">
            <a:off x="3484705" y="-1778535"/>
            <a:ext cx="4844143" cy="10415069"/>
          </a:xfrm>
          <a:custGeom>
            <a:avLst/>
            <a:gdLst/>
            <a:ahLst/>
            <a:cxnLst/>
            <a:rect l="l" t="t" r="r" b="b"/>
            <a:pathLst>
              <a:path w="14022" h="28992" extrusionOk="0">
                <a:moveTo>
                  <a:pt x="7026" y="28991"/>
                </a:moveTo>
                <a:cubicBezTo>
                  <a:pt x="6690" y="28991"/>
                  <a:pt x="6354" y="28899"/>
                  <a:pt x="6064" y="28731"/>
                </a:cubicBezTo>
                <a:lnTo>
                  <a:pt x="962" y="25784"/>
                </a:lnTo>
                <a:cubicBezTo>
                  <a:pt x="367" y="25448"/>
                  <a:pt x="0" y="24821"/>
                  <a:pt x="0" y="24134"/>
                </a:cubicBezTo>
                <a:lnTo>
                  <a:pt x="0" y="4919"/>
                </a:lnTo>
                <a:cubicBezTo>
                  <a:pt x="0" y="4247"/>
                  <a:pt x="367" y="3621"/>
                  <a:pt x="962" y="3285"/>
                </a:cubicBezTo>
                <a:lnTo>
                  <a:pt x="6064" y="337"/>
                </a:lnTo>
                <a:cubicBezTo>
                  <a:pt x="6660" y="1"/>
                  <a:pt x="7378" y="1"/>
                  <a:pt x="7958" y="337"/>
                </a:cubicBezTo>
                <a:lnTo>
                  <a:pt x="13075" y="3285"/>
                </a:lnTo>
                <a:cubicBezTo>
                  <a:pt x="13655" y="3621"/>
                  <a:pt x="14022" y="4247"/>
                  <a:pt x="14022" y="4919"/>
                </a:cubicBezTo>
                <a:lnTo>
                  <a:pt x="14022" y="24149"/>
                </a:lnTo>
                <a:cubicBezTo>
                  <a:pt x="14022" y="24821"/>
                  <a:pt x="13655" y="25448"/>
                  <a:pt x="13075" y="25784"/>
                </a:cubicBezTo>
                <a:lnTo>
                  <a:pt x="7958" y="28731"/>
                </a:lnTo>
                <a:cubicBezTo>
                  <a:pt x="7683" y="28899"/>
                  <a:pt x="7347" y="28991"/>
                  <a:pt x="7026" y="28991"/>
                </a:cubicBezTo>
                <a:close/>
                <a:moveTo>
                  <a:pt x="7026" y="489"/>
                </a:moveTo>
                <a:cubicBezTo>
                  <a:pt x="6767" y="489"/>
                  <a:pt x="6507" y="551"/>
                  <a:pt x="6278" y="688"/>
                </a:cubicBezTo>
                <a:lnTo>
                  <a:pt x="1176" y="3636"/>
                </a:lnTo>
                <a:cubicBezTo>
                  <a:pt x="718" y="3896"/>
                  <a:pt x="428" y="4384"/>
                  <a:pt x="428" y="4919"/>
                </a:cubicBezTo>
                <a:lnTo>
                  <a:pt x="428" y="24149"/>
                </a:lnTo>
                <a:cubicBezTo>
                  <a:pt x="428" y="24669"/>
                  <a:pt x="718" y="25157"/>
                  <a:pt x="1176" y="25417"/>
                </a:cubicBezTo>
                <a:lnTo>
                  <a:pt x="6278" y="28380"/>
                </a:lnTo>
                <a:cubicBezTo>
                  <a:pt x="6736" y="28640"/>
                  <a:pt x="7301" y="28640"/>
                  <a:pt x="7759" y="28380"/>
                </a:cubicBezTo>
                <a:lnTo>
                  <a:pt x="12876" y="25417"/>
                </a:lnTo>
                <a:cubicBezTo>
                  <a:pt x="13334" y="25157"/>
                  <a:pt x="13609" y="24669"/>
                  <a:pt x="13609" y="24149"/>
                </a:cubicBezTo>
                <a:lnTo>
                  <a:pt x="13609" y="4919"/>
                </a:lnTo>
                <a:cubicBezTo>
                  <a:pt x="13609" y="4384"/>
                  <a:pt x="13319" y="3896"/>
                  <a:pt x="12876" y="3636"/>
                </a:cubicBezTo>
                <a:lnTo>
                  <a:pt x="7759" y="688"/>
                </a:lnTo>
                <a:cubicBezTo>
                  <a:pt x="7530" y="566"/>
                  <a:pt x="7286" y="489"/>
                  <a:pt x="7026" y="489"/>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4" name="Google Shape;1544;p52"/>
          <p:cNvSpPr/>
          <p:nvPr/>
        </p:nvSpPr>
        <p:spPr>
          <a:xfrm>
            <a:off x="4696173" y="5426209"/>
            <a:ext cx="69359" cy="69359"/>
          </a:xfrm>
          <a:custGeom>
            <a:avLst/>
            <a:gdLst/>
            <a:ahLst/>
            <a:cxnLst/>
            <a:rect l="l" t="t" r="r" b="b"/>
            <a:pathLst>
              <a:path w="704" h="704" extrusionOk="0">
                <a:moveTo>
                  <a:pt x="703" y="352"/>
                </a:moveTo>
                <a:cubicBezTo>
                  <a:pt x="703" y="551"/>
                  <a:pt x="535" y="703"/>
                  <a:pt x="352" y="703"/>
                </a:cubicBezTo>
                <a:cubicBezTo>
                  <a:pt x="154" y="703"/>
                  <a:pt x="1" y="551"/>
                  <a:pt x="1" y="352"/>
                </a:cubicBezTo>
                <a:cubicBezTo>
                  <a:pt x="1" y="153"/>
                  <a:pt x="154" y="1"/>
                  <a:pt x="352" y="1"/>
                </a:cubicBezTo>
                <a:cubicBezTo>
                  <a:pt x="535" y="1"/>
                  <a:pt x="703" y="153"/>
                  <a:pt x="703" y="352"/>
                </a:cubicBezTo>
                <a:close/>
              </a:path>
            </a:pathLst>
          </a:custGeom>
          <a:solidFill>
            <a:srgbClr val="FA4C77"/>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5" name="Google Shape;1545;p52"/>
          <p:cNvSpPr/>
          <p:nvPr/>
        </p:nvSpPr>
        <p:spPr>
          <a:xfrm>
            <a:off x="4724744" y="5346508"/>
            <a:ext cx="61871" cy="48176"/>
          </a:xfrm>
          <a:custGeom>
            <a:avLst/>
            <a:gdLst/>
            <a:ahLst/>
            <a:cxnLst/>
            <a:rect l="l" t="t" r="r" b="b"/>
            <a:pathLst>
              <a:path w="628" h="489" extrusionOk="0">
                <a:moveTo>
                  <a:pt x="490" y="92"/>
                </a:moveTo>
                <a:cubicBezTo>
                  <a:pt x="627" y="229"/>
                  <a:pt x="520" y="489"/>
                  <a:pt x="322" y="489"/>
                </a:cubicBezTo>
                <a:cubicBezTo>
                  <a:pt x="108" y="489"/>
                  <a:pt x="1" y="229"/>
                  <a:pt x="154" y="92"/>
                </a:cubicBezTo>
                <a:cubicBezTo>
                  <a:pt x="245" y="0"/>
                  <a:pt x="398" y="0"/>
                  <a:pt x="490" y="92"/>
                </a:cubicBezTo>
                <a:close/>
              </a:path>
            </a:pathLst>
          </a:custGeom>
          <a:solidFill>
            <a:srgbClr val="FA4C77"/>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6" name="Google Shape;1546;p52"/>
          <p:cNvSpPr/>
          <p:nvPr/>
        </p:nvSpPr>
        <p:spPr>
          <a:xfrm>
            <a:off x="4696173" y="5426209"/>
            <a:ext cx="69359" cy="69359"/>
          </a:xfrm>
          <a:custGeom>
            <a:avLst/>
            <a:gdLst/>
            <a:ahLst/>
            <a:cxnLst/>
            <a:rect l="l" t="t" r="r" b="b"/>
            <a:pathLst>
              <a:path w="704" h="704" extrusionOk="0">
                <a:moveTo>
                  <a:pt x="352" y="1"/>
                </a:moveTo>
                <a:cubicBezTo>
                  <a:pt x="154" y="1"/>
                  <a:pt x="1" y="153"/>
                  <a:pt x="1" y="352"/>
                </a:cubicBezTo>
                <a:cubicBezTo>
                  <a:pt x="1" y="551"/>
                  <a:pt x="154" y="703"/>
                  <a:pt x="352" y="703"/>
                </a:cubicBezTo>
                <a:cubicBezTo>
                  <a:pt x="535" y="703"/>
                  <a:pt x="703" y="551"/>
                  <a:pt x="703" y="352"/>
                </a:cubicBezTo>
                <a:cubicBezTo>
                  <a:pt x="703" y="153"/>
                  <a:pt x="535" y="1"/>
                  <a:pt x="35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47" name="Google Shape;1547;p52"/>
          <p:cNvSpPr/>
          <p:nvPr/>
        </p:nvSpPr>
        <p:spPr>
          <a:xfrm>
            <a:off x="4732329" y="5348380"/>
            <a:ext cx="48275" cy="45911"/>
          </a:xfrm>
          <a:custGeom>
            <a:avLst/>
            <a:gdLst/>
            <a:ahLst/>
            <a:cxnLst/>
            <a:rect l="l" t="t" r="r" b="b"/>
            <a:pathLst>
              <a:path w="490" h="466" extrusionOk="0">
                <a:moveTo>
                  <a:pt x="240" y="0"/>
                </a:moveTo>
                <a:cubicBezTo>
                  <a:pt x="117" y="0"/>
                  <a:pt x="0" y="92"/>
                  <a:pt x="0" y="225"/>
                </a:cubicBezTo>
                <a:cubicBezTo>
                  <a:pt x="0" y="370"/>
                  <a:pt x="119" y="465"/>
                  <a:pt x="242" y="465"/>
                </a:cubicBezTo>
                <a:cubicBezTo>
                  <a:pt x="302" y="465"/>
                  <a:pt x="363" y="443"/>
                  <a:pt x="413" y="394"/>
                </a:cubicBezTo>
                <a:cubicBezTo>
                  <a:pt x="489" y="302"/>
                  <a:pt x="489" y="164"/>
                  <a:pt x="413" y="73"/>
                </a:cubicBezTo>
                <a:cubicBezTo>
                  <a:pt x="362" y="22"/>
                  <a:pt x="301" y="0"/>
                  <a:pt x="24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55" name="Google Shape;1555;p52"/>
          <p:cNvSpPr txBox="1"/>
          <p:nvPr/>
        </p:nvSpPr>
        <p:spPr>
          <a:xfrm flipH="1">
            <a:off x="1508950" y="1530998"/>
            <a:ext cx="8621486" cy="4242641"/>
          </a:xfrm>
          <a:prstGeom prst="rect">
            <a:avLst/>
          </a:prstGeom>
          <a:noFill/>
          <a:ln>
            <a:noFill/>
          </a:ln>
        </p:spPr>
        <p:txBody>
          <a:bodyPr spcFirstLastPara="1" wrap="square" lIns="121900" tIns="121900" rIns="121900" bIns="121900" anchor="ctr" anchorCtr="0">
            <a:noAutofit/>
          </a:bodyPr>
          <a:lstStyle>
            <a:defPPr>
              <a:defRPr lang="en-US"/>
            </a:defPPr>
            <a:lvl1pPr marR="0" lvl="0" indent="0" defTabSz="1219200" fontAlgn="auto">
              <a:lnSpc>
                <a:spcPct val="100000"/>
              </a:lnSpc>
              <a:spcBef>
                <a:spcPts val="0"/>
              </a:spcBef>
              <a:spcAft>
                <a:spcPts val="0"/>
              </a:spcAft>
              <a:buClr>
                <a:srgbClr val="000000"/>
              </a:buClr>
              <a:buSzTx/>
              <a:buFontTx/>
              <a:buNone/>
              <a:defRPr kumimoji="0" sz="2200" b="0" i="0" u="none" strike="noStrike" kern="0" cap="none" spc="0" normalizeH="0" baseline="0">
                <a:ln>
                  <a:noFill/>
                </a:ln>
                <a:solidFill>
                  <a:srgbClr val="000000"/>
                </a:solidFill>
                <a:effectLst/>
                <a:uLnTx/>
                <a:uFillTx/>
                <a:latin typeface="Roboto"/>
                <a:ea typeface="Roboto"/>
                <a:cs typeface="Roboto"/>
              </a:defRPr>
            </a:lvl1pPr>
          </a:lstStyle>
          <a:p>
            <a:pPr algn="ctr">
              <a:lnSpc>
                <a:spcPct val="150000"/>
              </a:lnSpc>
            </a:pPr>
            <a:r>
              <a:rPr lang="vi-VN" sz="3200" dirty="0"/>
              <a:t>Nếu nhiệt độ hai cốc nước khác nhau thì thuốc tím ở cốc nước có nhiệt độ cao hơn sẽ lan ra nhanh hơn vì cốc nước có nhiệt độ cao hơn thì có năng lượng nhiệt lớn hơn các phân tử nước sẽ chuyển động nhanh hơn.</a:t>
            </a:r>
            <a:endParaRPr sz="3200" dirty="0">
              <a:sym typeface="Roboto"/>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869031" y="1514346"/>
            <a:ext cx="8453934" cy="5141492"/>
          </a:xfrm>
          <a:prstGeom prst="rect">
            <a:avLst/>
          </a:prstGeom>
        </p:spPr>
      </p:pic>
      <p:sp>
        <p:nvSpPr>
          <p:cNvPr id="4" name="TextBox 3"/>
          <p:cNvSpPr txBox="1"/>
          <p:nvPr/>
        </p:nvSpPr>
        <p:spPr>
          <a:xfrm>
            <a:off x="1490751" y="397607"/>
            <a:ext cx="9420045" cy="99514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4400" b="0" i="0" u="none" strike="noStrike" kern="1200" cap="none" spc="0" normalizeH="0" baseline="0" noProof="0">
                <a:ln>
                  <a:noFill/>
                </a:ln>
                <a:solidFill>
                  <a:prstClr val="black"/>
                </a:solidFill>
                <a:effectLst/>
                <a:uLnTx/>
                <a:uFillTx/>
                <a:latin typeface="Roboto Black" panose="02000000000000000000" pitchFamily="2" charset="0"/>
                <a:ea typeface="Roboto Black" panose="02000000000000000000" pitchFamily="2" charset="0"/>
                <a:cs typeface="+mn-cs"/>
              </a:rPr>
              <a:t>Thanks!!!</a:t>
            </a:r>
            <a:endParaRPr kumimoji="0" lang="en-US" sz="4400" b="0" i="0" u="none" strike="noStrike" kern="1200" cap="none" spc="0" normalizeH="0" baseline="0" noProof="0" dirty="0">
              <a:ln>
                <a:noFill/>
              </a:ln>
              <a:solidFill>
                <a:prstClr val="black"/>
              </a:solidFill>
              <a:effectLst/>
              <a:uLnTx/>
              <a:uFillTx/>
              <a:latin typeface="Roboto Black" panose="02000000000000000000" pitchFamily="2" charset="0"/>
              <a:ea typeface="Roboto Black" panose="02000000000000000000" pitchFamily="2" charset="0"/>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04717" y="1175793"/>
            <a:ext cx="3582566" cy="3247847"/>
            <a:chOff x="1390650" y="2127021"/>
            <a:chExt cx="1581150" cy="1433423"/>
          </a:xfrm>
        </p:grpSpPr>
        <p:sp>
          <p:nvSpPr>
            <p:cNvPr id="5" name="Rectangle: Rounded Corners 4"/>
            <p:cNvSpPr/>
            <p:nvPr/>
          </p:nvSpPr>
          <p:spPr>
            <a:xfrm>
              <a:off x="1390650"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4513" y="2127021"/>
              <a:ext cx="1433423" cy="143342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3588929" y="4824856"/>
            <a:ext cx="5014140" cy="1446550"/>
          </a:xfrm>
          <a:prstGeom prst="rect">
            <a:avLst/>
          </a:prstGeom>
          <a:noFill/>
        </p:spPr>
        <p:txBody>
          <a:bodyPr wrap="square" rtlCol="0">
            <a:spAutoFit/>
          </a:bodyPr>
          <a:lstStyle/>
          <a:p>
            <a:pPr algn="ctr"/>
            <a:r>
              <a:rPr lang="en-US" sz="4400" dirty="0" err="1">
                <a:latin typeface="Roboto Black" panose="02000000000000000000" pitchFamily="2" charset="0"/>
                <a:ea typeface="Roboto Black" panose="02000000000000000000" pitchFamily="2" charset="0"/>
              </a:rPr>
              <a:t>Khái</a:t>
            </a:r>
            <a:r>
              <a:rPr lang="en-US" sz="4400" dirty="0">
                <a:latin typeface="Roboto Black" panose="02000000000000000000" pitchFamily="2" charset="0"/>
                <a:ea typeface="Roboto Black" panose="02000000000000000000" pitchFamily="2" charset="0"/>
              </a:rPr>
              <a:t> </a:t>
            </a:r>
            <a:r>
              <a:rPr lang="en-US" sz="4400" dirty="0" err="1">
                <a:latin typeface="Roboto Black" panose="02000000000000000000" pitchFamily="2" charset="0"/>
                <a:ea typeface="Roboto Black" panose="02000000000000000000" pitchFamily="2" charset="0"/>
              </a:rPr>
              <a:t>Niệm</a:t>
            </a:r>
            <a:r>
              <a:rPr lang="en-US" sz="4400" dirty="0">
                <a:latin typeface="Roboto Black" panose="02000000000000000000" pitchFamily="2" charset="0"/>
                <a:ea typeface="Roboto Black" panose="02000000000000000000" pitchFamily="2" charset="0"/>
              </a:rPr>
              <a:t> </a:t>
            </a:r>
            <a:r>
              <a:rPr lang="en-US" sz="4400" dirty="0" err="1">
                <a:latin typeface="Roboto Black" panose="02000000000000000000" pitchFamily="2" charset="0"/>
                <a:ea typeface="Roboto Black" panose="02000000000000000000" pitchFamily="2" charset="0"/>
              </a:rPr>
              <a:t>Về</a:t>
            </a:r>
            <a:r>
              <a:rPr lang="en-US" sz="4400" dirty="0">
                <a:latin typeface="Roboto Black" panose="02000000000000000000" pitchFamily="2" charset="0"/>
                <a:ea typeface="Roboto Black" panose="02000000000000000000" pitchFamily="2" charset="0"/>
              </a:rPr>
              <a:t> </a:t>
            </a:r>
            <a:r>
              <a:rPr lang="en-US" sz="4400" dirty="0" err="1">
                <a:latin typeface="Roboto Black" panose="02000000000000000000" pitchFamily="2" charset="0"/>
                <a:ea typeface="Roboto Black" panose="02000000000000000000" pitchFamily="2" charset="0"/>
              </a:rPr>
              <a:t>Năng</a:t>
            </a:r>
            <a:r>
              <a:rPr lang="en-US" sz="4400" dirty="0">
                <a:latin typeface="Roboto Black" panose="02000000000000000000" pitchFamily="2" charset="0"/>
                <a:ea typeface="Roboto Black" panose="02000000000000000000" pitchFamily="2" charset="0"/>
              </a:rPr>
              <a:t> </a:t>
            </a:r>
            <a:r>
              <a:rPr lang="en-US" sz="4400" dirty="0" err="1">
                <a:latin typeface="Roboto Black" panose="02000000000000000000" pitchFamily="2" charset="0"/>
                <a:ea typeface="Roboto Black" panose="02000000000000000000" pitchFamily="2" charset="0"/>
              </a:rPr>
              <a:t>Lượng</a:t>
            </a:r>
            <a:r>
              <a:rPr lang="en-US" sz="4400" dirty="0">
                <a:latin typeface="Roboto Black" panose="02000000000000000000" pitchFamily="2" charset="0"/>
                <a:ea typeface="Roboto Black" panose="02000000000000000000" pitchFamily="2" charset="0"/>
              </a:rPr>
              <a:t> </a:t>
            </a:r>
            <a:r>
              <a:rPr lang="en-US" sz="4400" dirty="0" err="1">
                <a:latin typeface="Roboto Black" panose="02000000000000000000" pitchFamily="2" charset="0"/>
                <a:ea typeface="Roboto Black" panose="02000000000000000000" pitchFamily="2" charset="0"/>
              </a:rPr>
              <a:t>Nhiệt</a:t>
            </a:r>
            <a:endParaRPr lang="en-US" sz="4400" dirty="0">
              <a:latin typeface="Roboto Black" panose="02000000000000000000" pitchFamily="2" charset="0"/>
              <a:ea typeface="Roboto Black"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0575" y="347973"/>
            <a:ext cx="690188" cy="625703"/>
            <a:chOff x="1390650" y="2127021"/>
            <a:chExt cx="1581150" cy="1433423"/>
          </a:xfrm>
        </p:grpSpPr>
        <p:sp>
          <p:nvSpPr>
            <p:cNvPr id="5" name="Rectangle: Rounded Corners 4"/>
            <p:cNvSpPr/>
            <p:nvPr/>
          </p:nvSpPr>
          <p:spPr>
            <a:xfrm>
              <a:off x="1390650"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1464513" y="2127021"/>
              <a:ext cx="1433423" cy="143342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098521" y="460455"/>
            <a:ext cx="4036176" cy="400110"/>
          </a:xfrm>
          <a:prstGeom prst="rect">
            <a:avLst/>
          </a:prstGeom>
          <a:noFill/>
        </p:spPr>
        <p:txBody>
          <a:bodyPr wrap="square" rtlCol="0">
            <a:spAutoFit/>
          </a:bodyPr>
          <a:lstStyle/>
          <a:p>
            <a:pPr algn="ctr"/>
            <a:r>
              <a:rPr lang="en-US" sz="2000" dirty="0" err="1">
                <a:latin typeface="Roboto Black" panose="02000000000000000000" pitchFamily="2" charset="0"/>
                <a:ea typeface="Roboto Black" panose="02000000000000000000" pitchFamily="2" charset="0"/>
              </a:rPr>
              <a:t>Khái</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Niệm</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Về</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Năng</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Lượng</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Nhiệt</a:t>
            </a:r>
            <a:endParaRPr lang="en-US" sz="2000" dirty="0">
              <a:latin typeface="Roboto Black" panose="02000000000000000000" pitchFamily="2" charset="0"/>
              <a:ea typeface="Roboto Black" panose="02000000000000000000" pitchFamily="2" charset="0"/>
            </a:endParaRPr>
          </a:p>
        </p:txBody>
      </p:sp>
      <p:sp>
        <p:nvSpPr>
          <p:cNvPr id="7" name="Rectangle: Rounded Corners 6"/>
          <p:cNvSpPr/>
          <p:nvPr/>
        </p:nvSpPr>
        <p:spPr>
          <a:xfrm>
            <a:off x="1130763" y="1228725"/>
            <a:ext cx="5327188" cy="542925"/>
          </a:xfrm>
          <a:prstGeom prst="roundRect">
            <a:avLst>
              <a:gd name="adj" fmla="val 50000"/>
            </a:avLst>
          </a:prstGeom>
          <a:solidFill>
            <a:schemeClr val="bg1"/>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38249" y="1271587"/>
            <a:ext cx="466725" cy="466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60036" y="1155690"/>
            <a:ext cx="4997915" cy="542456"/>
          </a:xfrm>
          <a:prstGeom prst="rect">
            <a:avLst/>
          </a:prstGeom>
          <a:noFill/>
        </p:spPr>
        <p:txBody>
          <a:bodyPr wrap="square" anchor="ctr" anchorCtr="0">
            <a:spAutoFit/>
          </a:bodyPr>
          <a:lstStyle/>
          <a:p>
            <a:pPr algn="ctr">
              <a:lnSpc>
                <a:spcPct val="150000"/>
              </a:lnSpc>
            </a:pPr>
            <a:r>
              <a:rPr lang="en-US" sz="2200" b="0" i="0" dirty="0" err="1">
                <a:solidFill>
                  <a:srgbClr val="333333"/>
                </a:solidFill>
                <a:effectLst/>
                <a:latin typeface="Roboto" panose="02000000000000000000" pitchFamily="2" charset="0"/>
              </a:rPr>
              <a:t>Năng</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lượng</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nhiệt</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của</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một</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vật</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là</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gì</a:t>
            </a:r>
            <a:r>
              <a:rPr lang="en-US" sz="2200" b="0" i="0" dirty="0">
                <a:solidFill>
                  <a:srgbClr val="333333"/>
                </a:solidFill>
                <a:effectLst/>
                <a:latin typeface="Roboto" panose="02000000000000000000" pitchFamily="2" charset="0"/>
              </a:rPr>
              <a:t>?</a:t>
            </a:r>
            <a:endParaRPr lang="vi-VN" sz="2200" dirty="0">
              <a:hlinkClick r:id="rId3"/>
            </a:endParaRPr>
          </a:p>
        </p:txBody>
      </p:sp>
      <p:sp>
        <p:nvSpPr>
          <p:cNvPr id="4099" name="Oval 4098"/>
          <p:cNvSpPr/>
          <p:nvPr/>
        </p:nvSpPr>
        <p:spPr>
          <a:xfrm>
            <a:off x="7470432" y="1493611"/>
            <a:ext cx="4300409" cy="4033631"/>
          </a:xfrm>
          <a:prstGeom prst="ellipse">
            <a:avLst/>
          </a:prstGeom>
          <a:gradFill flip="none" rotWithShape="1">
            <a:gsLst>
              <a:gs pos="0">
                <a:srgbClr val="4472C4">
                  <a:lumMod val="5000"/>
                  <a:lumOff val="95000"/>
                </a:srgbClr>
              </a:gs>
              <a:gs pos="89000">
                <a:srgbClr val="4472C4">
                  <a:lumMod val="45000"/>
                  <a:lumOff val="55000"/>
                </a:srgbClr>
              </a:gs>
              <a:gs pos="98000">
                <a:srgbClr val="4472C4">
                  <a:lumMod val="45000"/>
                  <a:lumOff val="55000"/>
                </a:srgbClr>
              </a:gs>
            </a:gsLst>
            <a:lin ang="54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0" name="Oval 4099"/>
          <p:cNvSpPr/>
          <p:nvPr/>
        </p:nvSpPr>
        <p:spPr>
          <a:xfrm>
            <a:off x="8263815" y="312502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1" name="Oval 4100"/>
          <p:cNvSpPr/>
          <p:nvPr/>
        </p:nvSpPr>
        <p:spPr>
          <a:xfrm>
            <a:off x="10077793" y="2760024"/>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02" name="Oval 4101"/>
          <p:cNvSpPr/>
          <p:nvPr/>
        </p:nvSpPr>
        <p:spPr>
          <a:xfrm>
            <a:off x="9668311" y="3443348"/>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3" name="Oval 4102"/>
          <p:cNvSpPr/>
          <p:nvPr/>
        </p:nvSpPr>
        <p:spPr>
          <a:xfrm>
            <a:off x="9021673" y="4294625"/>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4" name="Oval 4103"/>
          <p:cNvSpPr/>
          <p:nvPr/>
        </p:nvSpPr>
        <p:spPr>
          <a:xfrm>
            <a:off x="8707579" y="286687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5" name="Oval 4104"/>
          <p:cNvSpPr/>
          <p:nvPr/>
        </p:nvSpPr>
        <p:spPr>
          <a:xfrm>
            <a:off x="8440529" y="4074890"/>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6" name="Oval 4105"/>
          <p:cNvSpPr/>
          <p:nvPr/>
        </p:nvSpPr>
        <p:spPr>
          <a:xfrm>
            <a:off x="8717668" y="3457391"/>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7" name="Oval 4106"/>
          <p:cNvSpPr/>
          <p:nvPr/>
        </p:nvSpPr>
        <p:spPr>
          <a:xfrm>
            <a:off x="9974299" y="371839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8" name="Oval 4107"/>
          <p:cNvSpPr/>
          <p:nvPr/>
        </p:nvSpPr>
        <p:spPr>
          <a:xfrm>
            <a:off x="9532822" y="3928680"/>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09" name="Oval 4108"/>
          <p:cNvSpPr/>
          <p:nvPr/>
        </p:nvSpPr>
        <p:spPr>
          <a:xfrm>
            <a:off x="10353206" y="3231774"/>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0" name="Oval 4109"/>
          <p:cNvSpPr/>
          <p:nvPr/>
        </p:nvSpPr>
        <p:spPr>
          <a:xfrm>
            <a:off x="9267074" y="3046313"/>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111" name="Oval 4110"/>
          <p:cNvSpPr/>
          <p:nvPr/>
        </p:nvSpPr>
        <p:spPr>
          <a:xfrm>
            <a:off x="8254597" y="3631115"/>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2" name="Oval 4111"/>
          <p:cNvSpPr/>
          <p:nvPr/>
        </p:nvSpPr>
        <p:spPr>
          <a:xfrm>
            <a:off x="9077878" y="244758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3" name="Oval 4112"/>
          <p:cNvSpPr/>
          <p:nvPr/>
        </p:nvSpPr>
        <p:spPr>
          <a:xfrm>
            <a:off x="9452097" y="4414012"/>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4" name="Oval 4113"/>
          <p:cNvSpPr/>
          <p:nvPr/>
        </p:nvSpPr>
        <p:spPr>
          <a:xfrm>
            <a:off x="10355174" y="2716006"/>
            <a:ext cx="270978" cy="270978"/>
          </a:xfrm>
          <a:prstGeom prst="ellipse">
            <a:avLst/>
          </a:prstGeom>
          <a:solidFill>
            <a:srgbClr val="4472C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x-non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15" name="TextBox 4114"/>
          <p:cNvSpPr txBox="1"/>
          <p:nvPr/>
        </p:nvSpPr>
        <p:spPr>
          <a:xfrm>
            <a:off x="526392" y="2627804"/>
            <a:ext cx="2633674" cy="1107996"/>
          </a:xfrm>
          <a:prstGeom prst="rect">
            <a:avLst/>
          </a:prstGeom>
          <a:noFill/>
        </p:spPr>
        <p:txBody>
          <a:bodyPr wrap="square" anchor="ctr" anchorCtr="0">
            <a:spAutoFit/>
          </a:bodyPr>
          <a:lstStyle/>
          <a:p>
            <a:pPr algn="ctr"/>
            <a:r>
              <a:rPr lang="en-US" sz="2200" b="1" i="0" dirty="0" err="1">
                <a:solidFill>
                  <a:schemeClr val="tx1">
                    <a:lumMod val="95000"/>
                    <a:lumOff val="5000"/>
                  </a:schemeClr>
                </a:solidFill>
                <a:effectLst/>
                <a:latin typeface="Roboto" panose="02000000000000000000" pitchFamily="2" charset="0"/>
              </a:rPr>
              <a:t>Các</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phân</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tử</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tạo</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nên</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vật</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chuyển</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động</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không</a:t>
            </a:r>
            <a:r>
              <a:rPr lang="en-US" sz="2200" b="1" i="0" dirty="0">
                <a:solidFill>
                  <a:schemeClr val="tx1">
                    <a:lumMod val="95000"/>
                    <a:lumOff val="5000"/>
                  </a:schemeClr>
                </a:solidFill>
                <a:effectLst/>
                <a:latin typeface="Roboto" panose="02000000000000000000" pitchFamily="2" charset="0"/>
              </a:rPr>
              <a:t> </a:t>
            </a:r>
            <a:r>
              <a:rPr lang="en-US" sz="2200" b="1" i="0" dirty="0" err="1">
                <a:solidFill>
                  <a:schemeClr val="tx1">
                    <a:lumMod val="95000"/>
                    <a:lumOff val="5000"/>
                  </a:schemeClr>
                </a:solidFill>
                <a:effectLst/>
                <a:latin typeface="Roboto" panose="02000000000000000000" pitchFamily="2" charset="0"/>
              </a:rPr>
              <a:t>ngừng</a:t>
            </a:r>
            <a:endParaRPr lang="vi-VN" sz="2200" b="1" dirty="0">
              <a:solidFill>
                <a:schemeClr val="tx1">
                  <a:lumMod val="95000"/>
                  <a:lumOff val="5000"/>
                </a:schemeClr>
              </a:solidFill>
              <a:hlinkClick r:id="rId3"/>
            </a:endParaRPr>
          </a:p>
        </p:txBody>
      </p:sp>
      <p:pic>
        <p:nvPicPr>
          <p:cNvPr id="4117" name="Graphic 4116" descr="Arrow Slight curve"/>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7988" y="2743841"/>
            <a:ext cx="914400" cy="914400"/>
          </a:xfrm>
          <a:prstGeom prst="rect">
            <a:avLst/>
          </a:prstGeom>
        </p:spPr>
      </p:pic>
      <p:grpSp>
        <p:nvGrpSpPr>
          <p:cNvPr id="4122" name="Group 4121"/>
          <p:cNvGrpSpPr/>
          <p:nvPr/>
        </p:nvGrpSpPr>
        <p:grpSpPr>
          <a:xfrm>
            <a:off x="4397213" y="2866873"/>
            <a:ext cx="2250431" cy="655612"/>
            <a:chOff x="6850829" y="5216311"/>
            <a:chExt cx="2250431" cy="655612"/>
          </a:xfrm>
        </p:grpSpPr>
        <p:sp>
          <p:nvSpPr>
            <p:cNvPr id="4119" name="Rectangle: Rounded Corners 4118"/>
            <p:cNvSpPr/>
            <p:nvPr/>
          </p:nvSpPr>
          <p:spPr>
            <a:xfrm>
              <a:off x="6850829" y="5216311"/>
              <a:ext cx="2250431" cy="6556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1" name="TextBox 4120"/>
            <p:cNvSpPr txBox="1"/>
            <p:nvPr/>
          </p:nvSpPr>
          <p:spPr>
            <a:xfrm>
              <a:off x="6938716" y="5319647"/>
              <a:ext cx="2029508" cy="461665"/>
            </a:xfrm>
            <a:prstGeom prst="rect">
              <a:avLst/>
            </a:prstGeom>
            <a:noFill/>
          </p:spPr>
          <p:txBody>
            <a:bodyPr wrap="square" rtlCol="0">
              <a:spAutoFit/>
            </a:bodyPr>
            <a:lstStyle/>
            <a:p>
              <a:pPr algn="ctr"/>
              <a:r>
                <a:rPr lang="en-US" sz="2400" b="1" dirty="0">
                  <a:solidFill>
                    <a:schemeClr val="bg1"/>
                  </a:solidFill>
                  <a:latin typeface="Roboto" panose="02000000000000000000" pitchFamily="2" charset="0"/>
                  <a:ea typeface="Roboto" panose="02000000000000000000" pitchFamily="2" charset="0"/>
                </a:rPr>
                <a:t>ĐỘNG NĂNG</a:t>
              </a:r>
              <a:endParaRPr lang="en-US" sz="2400" b="1" dirty="0">
                <a:solidFill>
                  <a:schemeClr val="bg1"/>
                </a:solidFill>
                <a:latin typeface="Roboto" panose="02000000000000000000" pitchFamily="2" charset="0"/>
                <a:ea typeface="Roboto" panose="02000000000000000000" pitchFamily="2" charset="0"/>
              </a:endParaRPr>
            </a:p>
          </p:txBody>
        </p:sp>
      </p:grpSp>
      <p:sp>
        <p:nvSpPr>
          <p:cNvPr id="4123" name="TextBox 4122"/>
          <p:cNvSpPr txBox="1"/>
          <p:nvPr/>
        </p:nvSpPr>
        <p:spPr>
          <a:xfrm>
            <a:off x="518250" y="4495811"/>
            <a:ext cx="2633674" cy="769441"/>
          </a:xfrm>
          <a:prstGeom prst="rect">
            <a:avLst/>
          </a:prstGeom>
          <a:noFill/>
        </p:spPr>
        <p:txBody>
          <a:bodyPr wrap="square" anchor="ctr" anchorCtr="0">
            <a:spAutoFit/>
          </a:bodyPr>
          <a:lstStyle/>
          <a:p>
            <a:pPr algn="ctr"/>
            <a:r>
              <a:rPr lang="en-US" sz="2200" b="1" i="0" dirty="0" err="1">
                <a:solidFill>
                  <a:schemeClr val="tx1">
                    <a:lumMod val="95000"/>
                    <a:lumOff val="5000"/>
                  </a:schemeClr>
                </a:solidFill>
                <a:effectLst/>
                <a:latin typeface="Roboto" panose="02000000000000000000" pitchFamily="2" charset="0"/>
                <a:hlinkClick r:id="rId3"/>
              </a:rPr>
              <a:t>Tổng</a:t>
            </a:r>
            <a:r>
              <a:rPr lang="en-US" sz="2200" b="1" i="0" dirty="0">
                <a:solidFill>
                  <a:schemeClr val="tx1">
                    <a:lumMod val="95000"/>
                    <a:lumOff val="5000"/>
                  </a:schemeClr>
                </a:solidFill>
                <a:effectLst/>
                <a:latin typeface="Roboto" panose="02000000000000000000" pitchFamily="2" charset="0"/>
                <a:hlinkClick r:id="rId3"/>
              </a:rPr>
              <a:t> </a:t>
            </a:r>
            <a:r>
              <a:rPr lang="en-US" sz="2200" b="1" i="0" dirty="0" err="1">
                <a:solidFill>
                  <a:schemeClr val="tx1">
                    <a:lumMod val="95000"/>
                    <a:lumOff val="5000"/>
                  </a:schemeClr>
                </a:solidFill>
                <a:effectLst/>
                <a:latin typeface="Roboto" panose="02000000000000000000" pitchFamily="2" charset="0"/>
                <a:hlinkClick r:id="rId3"/>
              </a:rPr>
              <a:t>động</a:t>
            </a:r>
            <a:r>
              <a:rPr lang="en-US" sz="2200" b="1" i="0" dirty="0">
                <a:solidFill>
                  <a:schemeClr val="tx1">
                    <a:lumMod val="95000"/>
                    <a:lumOff val="5000"/>
                  </a:schemeClr>
                </a:solidFill>
                <a:effectLst/>
                <a:latin typeface="Roboto" panose="02000000000000000000" pitchFamily="2" charset="0"/>
                <a:hlinkClick r:id="rId3"/>
              </a:rPr>
              <a:t> </a:t>
            </a:r>
            <a:r>
              <a:rPr lang="en-US" sz="2200" b="1" i="0" dirty="0" err="1">
                <a:solidFill>
                  <a:schemeClr val="tx1">
                    <a:lumMod val="95000"/>
                    <a:lumOff val="5000"/>
                  </a:schemeClr>
                </a:solidFill>
                <a:effectLst/>
                <a:latin typeface="Roboto" panose="02000000000000000000" pitchFamily="2" charset="0"/>
                <a:hlinkClick r:id="rId3"/>
              </a:rPr>
              <a:t>năng</a:t>
            </a:r>
            <a:r>
              <a:rPr lang="en-US" sz="2200" b="1" i="0" dirty="0">
                <a:solidFill>
                  <a:schemeClr val="tx1">
                    <a:lumMod val="95000"/>
                    <a:lumOff val="5000"/>
                  </a:schemeClr>
                </a:solidFill>
                <a:effectLst/>
                <a:latin typeface="Roboto" panose="02000000000000000000" pitchFamily="2" charset="0"/>
                <a:hlinkClick r:id="rId3"/>
              </a:rPr>
              <a:t> </a:t>
            </a:r>
            <a:r>
              <a:rPr lang="en-US" sz="2200" b="1" i="0" dirty="0" err="1">
                <a:solidFill>
                  <a:schemeClr val="tx1">
                    <a:lumMod val="95000"/>
                    <a:lumOff val="5000"/>
                  </a:schemeClr>
                </a:solidFill>
                <a:effectLst/>
                <a:latin typeface="Roboto" panose="02000000000000000000" pitchFamily="2" charset="0"/>
                <a:hlinkClick r:id="rId3"/>
              </a:rPr>
              <a:t>của</a:t>
            </a:r>
            <a:r>
              <a:rPr lang="en-US" sz="2200" b="1" i="0" dirty="0">
                <a:solidFill>
                  <a:schemeClr val="tx1">
                    <a:lumMod val="95000"/>
                    <a:lumOff val="5000"/>
                  </a:schemeClr>
                </a:solidFill>
                <a:effectLst/>
                <a:latin typeface="Roboto" panose="02000000000000000000" pitchFamily="2" charset="0"/>
                <a:hlinkClick r:id="rId3"/>
              </a:rPr>
              <a:t> </a:t>
            </a:r>
            <a:r>
              <a:rPr lang="en-US" sz="2200" b="1" i="0" dirty="0" err="1">
                <a:solidFill>
                  <a:schemeClr val="tx1">
                    <a:lumMod val="95000"/>
                    <a:lumOff val="5000"/>
                  </a:schemeClr>
                </a:solidFill>
                <a:effectLst/>
                <a:latin typeface="Roboto" panose="02000000000000000000" pitchFamily="2" charset="0"/>
                <a:hlinkClick r:id="rId3"/>
              </a:rPr>
              <a:t>các</a:t>
            </a:r>
            <a:r>
              <a:rPr lang="en-US" sz="2200" b="1" i="0" dirty="0">
                <a:solidFill>
                  <a:schemeClr val="tx1">
                    <a:lumMod val="95000"/>
                    <a:lumOff val="5000"/>
                  </a:schemeClr>
                </a:solidFill>
                <a:effectLst/>
                <a:latin typeface="Roboto" panose="02000000000000000000" pitchFamily="2" charset="0"/>
                <a:hlinkClick r:id="rId3"/>
              </a:rPr>
              <a:t> </a:t>
            </a:r>
            <a:r>
              <a:rPr lang="en-US" sz="2200" b="1" i="0" dirty="0" err="1">
                <a:solidFill>
                  <a:schemeClr val="tx1">
                    <a:lumMod val="95000"/>
                    <a:lumOff val="5000"/>
                  </a:schemeClr>
                </a:solidFill>
                <a:effectLst/>
                <a:latin typeface="Roboto" panose="02000000000000000000" pitchFamily="2" charset="0"/>
                <a:hlinkClick r:id="rId3"/>
              </a:rPr>
              <a:t>phân</a:t>
            </a:r>
            <a:r>
              <a:rPr lang="en-US" sz="2200" b="1" i="0" dirty="0">
                <a:solidFill>
                  <a:schemeClr val="tx1">
                    <a:lumMod val="95000"/>
                    <a:lumOff val="5000"/>
                  </a:schemeClr>
                </a:solidFill>
                <a:effectLst/>
                <a:latin typeface="Roboto" panose="02000000000000000000" pitchFamily="2" charset="0"/>
                <a:hlinkClick r:id="rId3"/>
              </a:rPr>
              <a:t> </a:t>
            </a:r>
            <a:r>
              <a:rPr lang="en-US" sz="2200" b="1" i="0" dirty="0" err="1">
                <a:solidFill>
                  <a:schemeClr val="tx1">
                    <a:lumMod val="95000"/>
                    <a:lumOff val="5000"/>
                  </a:schemeClr>
                </a:solidFill>
                <a:effectLst/>
                <a:latin typeface="Roboto" panose="02000000000000000000" pitchFamily="2" charset="0"/>
                <a:hlinkClick r:id="rId3"/>
              </a:rPr>
              <a:t>tử</a:t>
            </a:r>
            <a:endParaRPr lang="vi-VN" sz="2200" b="1" dirty="0">
              <a:solidFill>
                <a:schemeClr val="tx1">
                  <a:lumMod val="95000"/>
                  <a:lumOff val="5000"/>
                </a:schemeClr>
              </a:solidFill>
              <a:hlinkClick r:id="rId3"/>
            </a:endParaRPr>
          </a:p>
        </p:txBody>
      </p:sp>
      <p:pic>
        <p:nvPicPr>
          <p:cNvPr id="4124" name="Graphic 4123" descr="Arrow Slight curve"/>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9846" y="4442571"/>
            <a:ext cx="914400" cy="914400"/>
          </a:xfrm>
          <a:prstGeom prst="rect">
            <a:avLst/>
          </a:prstGeom>
        </p:spPr>
      </p:pic>
      <p:grpSp>
        <p:nvGrpSpPr>
          <p:cNvPr id="4125" name="Group 4124"/>
          <p:cNvGrpSpPr/>
          <p:nvPr/>
        </p:nvGrpSpPr>
        <p:grpSpPr>
          <a:xfrm>
            <a:off x="4363692" y="4345868"/>
            <a:ext cx="2258573" cy="1063672"/>
            <a:chOff x="6850829" y="5097258"/>
            <a:chExt cx="2258573" cy="1063672"/>
          </a:xfrm>
        </p:grpSpPr>
        <p:sp>
          <p:nvSpPr>
            <p:cNvPr id="4126" name="Rectangle: Rounded Corners 4125"/>
            <p:cNvSpPr/>
            <p:nvPr/>
          </p:nvSpPr>
          <p:spPr>
            <a:xfrm>
              <a:off x="6850829" y="5097258"/>
              <a:ext cx="2258573" cy="10636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7" name="TextBox 4126"/>
            <p:cNvSpPr txBox="1"/>
            <p:nvPr/>
          </p:nvSpPr>
          <p:spPr>
            <a:xfrm>
              <a:off x="6946858" y="5300383"/>
              <a:ext cx="2162544" cy="830997"/>
            </a:xfrm>
            <a:prstGeom prst="rect">
              <a:avLst/>
            </a:prstGeom>
            <a:noFill/>
          </p:spPr>
          <p:txBody>
            <a:bodyPr wrap="square" rtlCol="0">
              <a:spAutoFit/>
            </a:bodyPr>
            <a:lstStyle/>
            <a:p>
              <a:pPr algn="ctr"/>
              <a:r>
                <a:rPr lang="en-US" sz="2400" b="1" dirty="0">
                  <a:solidFill>
                    <a:schemeClr val="bg1"/>
                  </a:solidFill>
                  <a:latin typeface="Roboto" panose="02000000000000000000" pitchFamily="2" charset="0"/>
                  <a:ea typeface="Roboto" panose="02000000000000000000" pitchFamily="2" charset="0"/>
                </a:rPr>
                <a:t>NĂNG LƯỢNG NHIỆT</a:t>
              </a:r>
              <a:endParaRPr lang="en-US" sz="2400" b="1" dirty="0">
                <a:solidFill>
                  <a:schemeClr val="bg1"/>
                </a:solidFill>
                <a:latin typeface="Roboto" panose="02000000000000000000" pitchFamily="2" charset="0"/>
                <a:ea typeface="Roboto"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left)">
                                      <p:cBhvr>
                                        <p:cTn id="10" dur="500"/>
                                        <p:tgtEl>
                                          <p:spTgt spid="409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fade">
                                      <p:cBhvr>
                                        <p:cTn id="19" dur="500"/>
                                        <p:tgtEl>
                                          <p:spTgt spid="410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111"/>
                                        </p:tgtEl>
                                        <p:attrNameLst>
                                          <p:attrName>style.visibility</p:attrName>
                                        </p:attrNameLst>
                                      </p:cBhvr>
                                      <p:to>
                                        <p:strVal val="visible"/>
                                      </p:to>
                                    </p:set>
                                    <p:animEffect transition="in" filter="fade">
                                      <p:cBhvr>
                                        <p:cTn id="28" dur="500"/>
                                        <p:tgtEl>
                                          <p:spTgt spid="4111"/>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112"/>
                                        </p:tgtEl>
                                        <p:attrNameLst>
                                          <p:attrName>style.visibility</p:attrName>
                                        </p:attrNameLst>
                                      </p:cBhvr>
                                      <p:to>
                                        <p:strVal val="visible"/>
                                      </p:to>
                                    </p:set>
                                    <p:animEffect transition="in" filter="fade">
                                      <p:cBhvr>
                                        <p:cTn id="31" dur="500"/>
                                        <p:tgtEl>
                                          <p:spTgt spid="4112"/>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110"/>
                                        </p:tgtEl>
                                        <p:attrNameLst>
                                          <p:attrName>style.visibility</p:attrName>
                                        </p:attrNameLst>
                                      </p:cBhvr>
                                      <p:to>
                                        <p:strVal val="visible"/>
                                      </p:to>
                                    </p:set>
                                    <p:animEffect transition="in" filter="fade">
                                      <p:cBhvr>
                                        <p:cTn id="34" dur="500"/>
                                        <p:tgtEl>
                                          <p:spTgt spid="4110"/>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4105"/>
                                        </p:tgtEl>
                                        <p:attrNameLst>
                                          <p:attrName>style.visibility</p:attrName>
                                        </p:attrNameLst>
                                      </p:cBhvr>
                                      <p:to>
                                        <p:strVal val="visible"/>
                                      </p:to>
                                    </p:set>
                                    <p:animEffect transition="in" filter="fade">
                                      <p:cBhvr>
                                        <p:cTn id="37" dur="500"/>
                                        <p:tgtEl>
                                          <p:spTgt spid="4105"/>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4103"/>
                                        </p:tgtEl>
                                        <p:attrNameLst>
                                          <p:attrName>style.visibility</p:attrName>
                                        </p:attrNameLst>
                                      </p:cBhvr>
                                      <p:to>
                                        <p:strVal val="visible"/>
                                      </p:to>
                                    </p:set>
                                    <p:animEffect transition="in" filter="fade">
                                      <p:cBhvr>
                                        <p:cTn id="40" dur="500"/>
                                        <p:tgtEl>
                                          <p:spTgt spid="4103"/>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4108"/>
                                        </p:tgtEl>
                                        <p:attrNameLst>
                                          <p:attrName>style.visibility</p:attrName>
                                        </p:attrNameLst>
                                      </p:cBhvr>
                                      <p:to>
                                        <p:strVal val="visible"/>
                                      </p:to>
                                    </p:set>
                                    <p:animEffect transition="in" filter="fade">
                                      <p:cBhvr>
                                        <p:cTn id="43" dur="500"/>
                                        <p:tgtEl>
                                          <p:spTgt spid="4108"/>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4102"/>
                                        </p:tgtEl>
                                        <p:attrNameLst>
                                          <p:attrName>style.visibility</p:attrName>
                                        </p:attrNameLst>
                                      </p:cBhvr>
                                      <p:to>
                                        <p:strVal val="visible"/>
                                      </p:to>
                                    </p:set>
                                    <p:animEffect transition="in" filter="fade">
                                      <p:cBhvr>
                                        <p:cTn id="46" dur="500"/>
                                        <p:tgtEl>
                                          <p:spTgt spid="410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107"/>
                                        </p:tgtEl>
                                        <p:attrNameLst>
                                          <p:attrName>style.visibility</p:attrName>
                                        </p:attrNameLst>
                                      </p:cBhvr>
                                      <p:to>
                                        <p:strVal val="visible"/>
                                      </p:to>
                                    </p:set>
                                    <p:animEffect transition="in" filter="fade">
                                      <p:cBhvr>
                                        <p:cTn id="49" dur="500"/>
                                        <p:tgtEl>
                                          <p:spTgt spid="4107"/>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114"/>
                                        </p:tgtEl>
                                        <p:attrNameLst>
                                          <p:attrName>style.visibility</p:attrName>
                                        </p:attrNameLst>
                                      </p:cBhvr>
                                      <p:to>
                                        <p:strVal val="visible"/>
                                      </p:to>
                                    </p:set>
                                    <p:animEffect transition="in" filter="fade">
                                      <p:cBhvr>
                                        <p:cTn id="52" dur="500"/>
                                        <p:tgtEl>
                                          <p:spTgt spid="411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4109"/>
                                        </p:tgtEl>
                                        <p:attrNameLst>
                                          <p:attrName>style.visibility</p:attrName>
                                        </p:attrNameLst>
                                      </p:cBhvr>
                                      <p:to>
                                        <p:strVal val="visible"/>
                                      </p:to>
                                    </p:set>
                                    <p:animEffect transition="in" filter="fade">
                                      <p:cBhvr>
                                        <p:cTn id="55" dur="500"/>
                                        <p:tgtEl>
                                          <p:spTgt spid="4109"/>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4101"/>
                                        </p:tgtEl>
                                        <p:attrNameLst>
                                          <p:attrName>style.visibility</p:attrName>
                                        </p:attrNameLst>
                                      </p:cBhvr>
                                      <p:to>
                                        <p:strVal val="visible"/>
                                      </p:to>
                                    </p:set>
                                    <p:animEffect transition="in" filter="fade">
                                      <p:cBhvr>
                                        <p:cTn id="58" dur="500"/>
                                        <p:tgtEl>
                                          <p:spTgt spid="4101"/>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4113"/>
                                        </p:tgtEl>
                                        <p:attrNameLst>
                                          <p:attrName>style.visibility</p:attrName>
                                        </p:attrNameLst>
                                      </p:cBhvr>
                                      <p:to>
                                        <p:strVal val="visible"/>
                                      </p:to>
                                    </p:set>
                                    <p:animEffect transition="in" filter="fade">
                                      <p:cBhvr>
                                        <p:cTn id="61" dur="500"/>
                                        <p:tgtEl>
                                          <p:spTgt spid="41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99"/>
                                        </p:tgtEl>
                                        <p:attrNameLst>
                                          <p:attrName>style.visibility</p:attrName>
                                        </p:attrNameLst>
                                      </p:cBhvr>
                                      <p:to>
                                        <p:strVal val="visible"/>
                                      </p:to>
                                    </p:set>
                                    <p:animEffect transition="in" filter="fade">
                                      <p:cBhvr>
                                        <p:cTn id="64" dur="500"/>
                                        <p:tgtEl>
                                          <p:spTgt spid="4099"/>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4115"/>
                                        </p:tgtEl>
                                        <p:attrNameLst>
                                          <p:attrName>style.visibility</p:attrName>
                                        </p:attrNameLst>
                                      </p:cBhvr>
                                      <p:to>
                                        <p:strVal val="visible"/>
                                      </p:to>
                                    </p:set>
                                    <p:animEffect transition="in" filter="randombar(horizontal)">
                                      <p:cBhvr>
                                        <p:cTn id="69" dur="500"/>
                                        <p:tgtEl>
                                          <p:spTgt spid="4115"/>
                                        </p:tgtEl>
                                      </p:cBhvr>
                                    </p:animEffect>
                                  </p:childTnLst>
                                </p:cTn>
                              </p:par>
                              <p:par>
                                <p:cTn id="70" presetID="0" presetClass="path" presetSubtype="0" repeatCount="indefinite" accel="50000" decel="50000" fill="remove" grpId="0" nodeType="withEffect">
                                  <p:stCondLst>
                                    <p:cond delay="0"/>
                                  </p:stCondLst>
                                  <p:childTnLst>
                                    <p:animMotion origin="layout" path="M -4.79167E-6 4.81481E-6 L 0.04167 -0.00926 L 0.03034 -0.09399 L 0.11042 -0.18635 L 0.21303 -0.07176 L 0.16889 0.14884 " pathEditMode="relative" rAng="0" ptsTypes="AAAAAA">
                                      <p:cBhvr>
                                        <p:cTn id="71" dur="2000" fill="hold"/>
                                        <p:tgtEl>
                                          <p:spTgt spid="4106"/>
                                        </p:tgtEl>
                                        <p:attrNameLst>
                                          <p:attrName>ppt_x</p:attrName>
                                          <p:attrName>ppt_y</p:attrName>
                                        </p:attrNameLst>
                                      </p:cBhvr>
                                      <p:rCtr x="10651" y="-1875"/>
                                    </p:animMotion>
                                  </p:childTnLst>
                                </p:cTn>
                              </p:par>
                              <p:par>
                                <p:cTn id="72" presetID="0" presetClass="path" presetSubtype="0" repeatCount="indefinite" accel="50000" decel="50000" fill="remove" grpId="0" nodeType="withEffect">
                                  <p:stCondLst>
                                    <p:cond delay="0"/>
                                  </p:stCondLst>
                                  <p:childTnLst>
                                    <p:animMotion origin="layout" path="M 3.54167E-6 -1.48148E-6 L -0.0543 -0.04977 L -0.0612 0.04653 L -0.04909 0.21667 L 0.05872 0.15764 " pathEditMode="relative" rAng="0" ptsTypes="AAAAA">
                                      <p:cBhvr>
                                        <p:cTn id="73" dur="2000" fill="hold"/>
                                        <p:tgtEl>
                                          <p:spTgt spid="4104"/>
                                        </p:tgtEl>
                                        <p:attrNameLst>
                                          <p:attrName>ppt_x</p:attrName>
                                          <p:attrName>ppt_y</p:attrName>
                                        </p:attrNameLst>
                                      </p:cBhvr>
                                      <p:rCtr x="-130" y="8333"/>
                                    </p:animMotion>
                                  </p:childTnLst>
                                </p:cTn>
                              </p:par>
                              <p:par>
                                <p:cTn id="74" presetID="0" presetClass="path" presetSubtype="0" repeatCount="indefinite" accel="50000" decel="50000" fill="remove" grpId="0" nodeType="withEffect">
                                  <p:stCondLst>
                                    <p:cond delay="0"/>
                                  </p:stCondLst>
                                  <p:childTnLst>
                                    <p:animMotion origin="layout" path="M -0.00469 -0.03148 L 0.03281 0.09838 L 0.09974 0.04306 L 0.10495 -0.0544 L 0.175 -0.00926 L 0.16927 0.10625 " pathEditMode="relative" rAng="0" ptsTypes="AAAAAA">
                                      <p:cBhvr>
                                        <p:cTn id="75" dur="2000" fill="hold"/>
                                        <p:tgtEl>
                                          <p:spTgt spid="4100"/>
                                        </p:tgtEl>
                                        <p:attrNameLst>
                                          <p:attrName>ppt_x</p:attrName>
                                          <p:attrName>ppt_y</p:attrName>
                                        </p:attrNameLst>
                                      </p:cBhvr>
                                      <p:rCtr x="8984" y="5741"/>
                                    </p:animMotion>
                                  </p:childTnLst>
                                </p:cTn>
                              </p:par>
                              <p:par>
                                <p:cTn id="76" presetID="0" presetClass="path" presetSubtype="0" repeatCount="indefinite" accel="50000" decel="50000" fill="remove" grpId="0" nodeType="withEffect">
                                  <p:stCondLst>
                                    <p:cond delay="0"/>
                                  </p:stCondLst>
                                  <p:childTnLst>
                                    <p:animMotion origin="layout" path="M -1.04167E-6 -4.07407E-6 L 0.05208 0.01297 L 0.05469 -0.0824 L 0.125 -0.05833 L 0.15573 0.03426 L 0.10573 0.08982 L 0.08386 0.06667 " pathEditMode="relative" rAng="0" ptsTypes="AAAAAAA">
                                      <p:cBhvr>
                                        <p:cTn id="77" dur="2000" fill="hold"/>
                                        <p:tgtEl>
                                          <p:spTgt spid="4111"/>
                                        </p:tgtEl>
                                        <p:attrNameLst>
                                          <p:attrName>ppt_x</p:attrName>
                                          <p:attrName>ppt_y</p:attrName>
                                        </p:attrNameLst>
                                      </p:cBhvr>
                                      <p:rCtr x="7786" y="370"/>
                                    </p:animMotion>
                                  </p:childTnLst>
                                </p:cTn>
                              </p:par>
                              <p:par>
                                <p:cTn id="78" presetID="0" presetClass="path" presetSubtype="0" repeatCount="indefinite" accel="50000" decel="50000" fill="remove" grpId="0" nodeType="withEffect">
                                  <p:stCondLst>
                                    <p:cond delay="0"/>
                                  </p:stCondLst>
                                  <p:childTnLst>
                                    <p:animMotion origin="layout" path="M -0.0108 0.04468 L 0.03724 0.00602 L 0.12904 0.03658 L 0.10586 0.15417 L -0.00052 0.0926 L -0.07135 0.06736 " pathEditMode="relative" rAng="0" ptsTypes="AAAAAA">
                                      <p:cBhvr>
                                        <p:cTn id="79" dur="2000" fill="hold"/>
                                        <p:tgtEl>
                                          <p:spTgt spid="4112"/>
                                        </p:tgtEl>
                                        <p:attrNameLst>
                                          <p:attrName>ppt_x</p:attrName>
                                          <p:attrName>ppt_y</p:attrName>
                                        </p:attrNameLst>
                                      </p:cBhvr>
                                      <p:rCtr x="3958" y="3542"/>
                                    </p:animMotion>
                                  </p:childTnLst>
                                </p:cTn>
                              </p:par>
                              <p:par>
                                <p:cTn id="80" presetID="0" presetClass="path" presetSubtype="0" repeatCount="indefinite" accel="50000" decel="50000" fill="remove" grpId="0" nodeType="withEffect">
                                  <p:stCondLst>
                                    <p:cond delay="0"/>
                                  </p:stCondLst>
                                  <p:childTnLst>
                                    <p:animMotion origin="layout" path="M 0.0237 0.02453 L 0.11823 0.12986 L 0.17253 0.13541 L 0.12643 0.24305 L 0.00234 0.18703 L -0.02786 0.02014 " pathEditMode="relative" rAng="0" ptsTypes="AAAAAA">
                                      <p:cBhvr>
                                        <p:cTn id="81" dur="2000" fill="hold"/>
                                        <p:tgtEl>
                                          <p:spTgt spid="4110"/>
                                        </p:tgtEl>
                                        <p:attrNameLst>
                                          <p:attrName>ppt_x</p:attrName>
                                          <p:attrName>ppt_y</p:attrName>
                                        </p:attrNameLst>
                                      </p:cBhvr>
                                      <p:rCtr x="4857" y="10694"/>
                                    </p:animMotion>
                                  </p:childTnLst>
                                </p:cTn>
                              </p:par>
                              <p:par>
                                <p:cTn id="82" presetID="0" presetClass="path" presetSubtype="0" repeatCount="indefinite" accel="50000" decel="50000" fill="remove" grpId="0" nodeType="withEffect">
                                  <p:stCondLst>
                                    <p:cond delay="0"/>
                                  </p:stCondLst>
                                  <p:childTnLst>
                                    <p:animMotion origin="layout" path="M 5E-6 -1.11111E-6 L 0.06264 0.0257 L 0.15105 -0.05139 L 0.08308 -0.14213 L 0.15443 -0.25463 L 0.20951 -0.16528 " pathEditMode="relative" rAng="0" ptsTypes="AAAAAA">
                                      <p:cBhvr>
                                        <p:cTn id="83" dur="2000" fill="hold"/>
                                        <p:tgtEl>
                                          <p:spTgt spid="4105"/>
                                        </p:tgtEl>
                                        <p:attrNameLst>
                                          <p:attrName>ppt_x</p:attrName>
                                          <p:attrName>ppt_y</p:attrName>
                                        </p:attrNameLst>
                                      </p:cBhvr>
                                      <p:rCtr x="10469" y="-11458"/>
                                    </p:animMotion>
                                  </p:childTnLst>
                                </p:cTn>
                              </p:par>
                              <p:par>
                                <p:cTn id="84" presetID="0" presetClass="path" presetSubtype="0" repeatCount="indefinite" accel="50000" decel="50000" fill="remove" grpId="0" nodeType="withEffect">
                                  <p:stCondLst>
                                    <p:cond delay="0"/>
                                  </p:stCondLst>
                                  <p:childTnLst>
                                    <p:animMotion origin="layout" path="M 0.00313 0.10973 L -0.03138 -0.01319 L 0.01029 -0.17083 L -0.01914 -0.2699 L -0.07734 -0.26875 L -0.01849 -0.06828 " pathEditMode="relative" rAng="0" ptsTypes="AAAAAA">
                                      <p:cBhvr>
                                        <p:cTn id="85" dur="2000" fill="hold"/>
                                        <p:tgtEl>
                                          <p:spTgt spid="4103"/>
                                        </p:tgtEl>
                                        <p:attrNameLst>
                                          <p:attrName>ppt_x</p:attrName>
                                          <p:attrName>ppt_y</p:attrName>
                                        </p:attrNameLst>
                                      </p:cBhvr>
                                      <p:rCtr x="-3672" y="-18981"/>
                                    </p:animMotion>
                                  </p:childTnLst>
                                </p:cTn>
                              </p:par>
                              <p:par>
                                <p:cTn id="86" presetID="0" presetClass="path" presetSubtype="0" repeatCount="indefinite" accel="50000" decel="50000" fill="remove" grpId="0" nodeType="withEffect">
                                  <p:stCondLst>
                                    <p:cond delay="0"/>
                                  </p:stCondLst>
                                  <p:childTnLst>
                                    <p:animMotion origin="layout" path="M -0.02096 0.02315 L 0.08581 0.07084 L 0.09154 -0.0875 L 0.02214 -0.06111 L -0.00924 -0.17963 " pathEditMode="relative" rAng="0" ptsTypes="AAAAA">
                                      <p:cBhvr>
                                        <p:cTn id="87" dur="2000" fill="hold"/>
                                        <p:tgtEl>
                                          <p:spTgt spid="4108"/>
                                        </p:tgtEl>
                                        <p:attrNameLst>
                                          <p:attrName>ppt_x</p:attrName>
                                          <p:attrName>ppt_y</p:attrName>
                                        </p:attrNameLst>
                                      </p:cBhvr>
                                      <p:rCtr x="5625" y="-7755"/>
                                    </p:animMotion>
                                  </p:childTnLst>
                                </p:cTn>
                              </p:par>
                              <p:par>
                                <p:cTn id="88" presetID="0" presetClass="path" presetSubtype="0" repeatCount="indefinite" accel="50000" decel="50000" fill="remove" grpId="0" nodeType="withEffect">
                                  <p:stCondLst>
                                    <p:cond delay="0"/>
                                  </p:stCondLst>
                                  <p:childTnLst>
                                    <p:animMotion origin="layout" path="M -0.01823 -0.00671 L 0.00091 0.10625 L 0.06067 0.06528 L -0.00391 -0.06458 L -0.05612 0.00278 L -0.0918 -0.04907 " pathEditMode="relative" rAng="0" ptsTypes="AAAAAA">
                                      <p:cBhvr>
                                        <p:cTn id="89" dur="2000" fill="hold"/>
                                        <p:tgtEl>
                                          <p:spTgt spid="4102"/>
                                        </p:tgtEl>
                                        <p:attrNameLst>
                                          <p:attrName>ppt_x</p:attrName>
                                          <p:attrName>ppt_y</p:attrName>
                                        </p:attrNameLst>
                                      </p:cBhvr>
                                      <p:rCtr x="260" y="2755"/>
                                    </p:animMotion>
                                  </p:childTnLst>
                                </p:cTn>
                              </p:par>
                              <p:par>
                                <p:cTn id="90" presetID="0" presetClass="path" presetSubtype="0" repeatCount="indefinite" accel="50000" decel="50000" fill="remove" grpId="0" nodeType="withEffect">
                                  <p:stCondLst>
                                    <p:cond delay="0"/>
                                  </p:stCondLst>
                                  <p:childTnLst>
                                    <p:animMotion origin="layout" path="M -0.04518 0.03357 L -0.20156 -0.0963 L -0.07851 -0.27708 L -0.06875 -0.1419 L 0.00222 -0.02407 " pathEditMode="relative" rAng="0" ptsTypes="AAAAA">
                                      <p:cBhvr>
                                        <p:cTn id="91" dur="2000" fill="hold"/>
                                        <p:tgtEl>
                                          <p:spTgt spid="4107"/>
                                        </p:tgtEl>
                                        <p:attrNameLst>
                                          <p:attrName>ppt_x</p:attrName>
                                          <p:attrName>ppt_y</p:attrName>
                                        </p:attrNameLst>
                                      </p:cBhvr>
                                      <p:rCtr x="-5456" y="-15532"/>
                                    </p:animMotion>
                                  </p:childTnLst>
                                </p:cTn>
                              </p:par>
                              <p:par>
                                <p:cTn id="92" presetID="0" presetClass="path" presetSubtype="0" repeatCount="indefinite" accel="50000" decel="50000" fill="remove" grpId="0" nodeType="withEffect">
                                  <p:stCondLst>
                                    <p:cond delay="0"/>
                                  </p:stCondLst>
                                  <p:childTnLst>
                                    <p:animMotion origin="layout" path="M 3.33333E-6 0.01157 L -0.02526 -0.03889 L -0.06042 0.0081 L -0.21302 -0.01343 L -0.21446 0.05695 L -0.15664 0.26736 " pathEditMode="relative" rAng="0" ptsTypes="AAAAAA">
                                      <p:cBhvr>
                                        <p:cTn id="93" dur="2000" fill="hold"/>
                                        <p:tgtEl>
                                          <p:spTgt spid="4114"/>
                                        </p:tgtEl>
                                        <p:attrNameLst>
                                          <p:attrName>ppt_x</p:attrName>
                                          <p:attrName>ppt_y</p:attrName>
                                        </p:attrNameLst>
                                      </p:cBhvr>
                                      <p:rCtr x="-10729" y="10255"/>
                                    </p:animMotion>
                                  </p:childTnLst>
                                </p:cTn>
                              </p:par>
                              <p:par>
                                <p:cTn id="94" presetID="0" presetClass="path" presetSubtype="0" repeatCount="indefinite" accel="50000" decel="50000" fill="remove" grpId="0" nodeType="withEffect">
                                  <p:stCondLst>
                                    <p:cond delay="0"/>
                                  </p:stCondLst>
                                  <p:childTnLst>
                                    <p:animMotion origin="layout" path="M -0.00716 0.0419 L -0.04063 0.14398 L -0.10157 0.04908 L -0.1293 -0.07893 L -0.06537 -0.00254 " pathEditMode="relative" rAng="0" ptsTypes="AAAAA">
                                      <p:cBhvr>
                                        <p:cTn id="95" dur="2000" fill="hold"/>
                                        <p:tgtEl>
                                          <p:spTgt spid="4109"/>
                                        </p:tgtEl>
                                        <p:attrNameLst>
                                          <p:attrName>ppt_x</p:attrName>
                                          <p:attrName>ppt_y</p:attrName>
                                        </p:attrNameLst>
                                      </p:cBhvr>
                                      <p:rCtr x="-6107" y="-949"/>
                                    </p:animMotion>
                                  </p:childTnLst>
                                </p:cTn>
                              </p:par>
                              <p:par>
                                <p:cTn id="96" presetID="0" presetClass="path" presetSubtype="0" repeatCount="indefinite" accel="50000" decel="50000" fill="remove" grpId="0" nodeType="withEffect">
                                  <p:stCondLst>
                                    <p:cond delay="0"/>
                                  </p:stCondLst>
                                  <p:childTnLst>
                                    <p:animMotion origin="layout" path="M 0.06784 -0.00671 L 0.02135 -0.11388 L -0.11641 -0.07615 L -0.08021 0.0551 L -0.08841 0.24954 " pathEditMode="relative" rAng="0" ptsTypes="AAAAA">
                                      <p:cBhvr>
                                        <p:cTn id="97" dur="2000" fill="hold"/>
                                        <p:tgtEl>
                                          <p:spTgt spid="4101"/>
                                        </p:tgtEl>
                                        <p:attrNameLst>
                                          <p:attrName>ppt_x</p:attrName>
                                          <p:attrName>ppt_y</p:attrName>
                                        </p:attrNameLst>
                                      </p:cBhvr>
                                      <p:rCtr x="-9219" y="7454"/>
                                    </p:animMotion>
                                  </p:childTnLst>
                                </p:cTn>
                              </p:par>
                              <p:par>
                                <p:cTn id="98" presetID="0" presetClass="path" presetSubtype="0" repeatCount="indefinite" accel="50000" decel="50000" fill="remove" grpId="0" nodeType="withEffect">
                                  <p:stCondLst>
                                    <p:cond delay="0"/>
                                  </p:stCondLst>
                                  <p:childTnLst>
                                    <p:animMotion origin="layout" path="M 0.05338 0.06227 L 0.0095 0.07848 L -0.02878 -0.01481 L 0.02331 -0.10416 L -0.0405 -0.21875 L 0.07122 -0.22222 L 0.11914 -0.24768 " pathEditMode="relative" rAng="0" ptsTypes="AAAAAAA">
                                      <p:cBhvr>
                                        <p:cTn id="99" dur="2000" fill="hold"/>
                                        <p:tgtEl>
                                          <p:spTgt spid="4113"/>
                                        </p:tgtEl>
                                        <p:attrNameLst>
                                          <p:attrName>ppt_x</p:attrName>
                                          <p:attrName>ppt_y</p:attrName>
                                        </p:attrNameLst>
                                      </p:cBhvr>
                                      <p:rCtr x="-1406" y="-14699"/>
                                    </p:animMotion>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4117"/>
                                        </p:tgtEl>
                                        <p:attrNameLst>
                                          <p:attrName>style.visibility</p:attrName>
                                        </p:attrNameLst>
                                      </p:cBhvr>
                                      <p:to>
                                        <p:strVal val="visible"/>
                                      </p:to>
                                    </p:set>
                                    <p:animEffect transition="in" filter="wipe(left)">
                                      <p:cBhvr>
                                        <p:cTn id="104" dur="500"/>
                                        <p:tgtEl>
                                          <p:spTgt spid="4117"/>
                                        </p:tgtEl>
                                      </p:cBhvr>
                                    </p:animEffect>
                                  </p:childTnLst>
                                </p:cTn>
                              </p:par>
                            </p:childTnLst>
                          </p:cTn>
                        </p:par>
                        <p:par>
                          <p:cTn id="105" fill="hold">
                            <p:stCondLst>
                              <p:cond delay="500"/>
                            </p:stCondLst>
                            <p:childTnLst>
                              <p:par>
                                <p:cTn id="106" presetID="14" presetClass="entr" presetSubtype="10" fill="hold" nodeType="afterEffect">
                                  <p:stCondLst>
                                    <p:cond delay="0"/>
                                  </p:stCondLst>
                                  <p:childTnLst>
                                    <p:set>
                                      <p:cBhvr>
                                        <p:cTn id="107" dur="1" fill="hold">
                                          <p:stCondLst>
                                            <p:cond delay="0"/>
                                          </p:stCondLst>
                                        </p:cTn>
                                        <p:tgtEl>
                                          <p:spTgt spid="4122"/>
                                        </p:tgtEl>
                                        <p:attrNameLst>
                                          <p:attrName>style.visibility</p:attrName>
                                        </p:attrNameLst>
                                      </p:cBhvr>
                                      <p:to>
                                        <p:strVal val="visible"/>
                                      </p:to>
                                    </p:set>
                                    <p:animEffect transition="in" filter="randombar(horizontal)">
                                      <p:cBhvr>
                                        <p:cTn id="108" dur="500"/>
                                        <p:tgtEl>
                                          <p:spTgt spid="4122"/>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4123"/>
                                        </p:tgtEl>
                                        <p:attrNameLst>
                                          <p:attrName>style.visibility</p:attrName>
                                        </p:attrNameLst>
                                      </p:cBhvr>
                                      <p:to>
                                        <p:strVal val="visible"/>
                                      </p:to>
                                    </p:set>
                                    <p:animEffect transition="in" filter="randombar(horizontal)">
                                      <p:cBhvr>
                                        <p:cTn id="113" dur="500"/>
                                        <p:tgtEl>
                                          <p:spTgt spid="412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4124"/>
                                        </p:tgtEl>
                                        <p:attrNameLst>
                                          <p:attrName>style.visibility</p:attrName>
                                        </p:attrNameLst>
                                      </p:cBhvr>
                                      <p:to>
                                        <p:strVal val="visible"/>
                                      </p:to>
                                    </p:set>
                                    <p:animEffect transition="in" filter="wipe(left)">
                                      <p:cBhvr>
                                        <p:cTn id="118" dur="500"/>
                                        <p:tgtEl>
                                          <p:spTgt spid="4124"/>
                                        </p:tgtEl>
                                      </p:cBhvr>
                                    </p:animEffect>
                                  </p:childTnLst>
                                </p:cTn>
                              </p:par>
                            </p:childTnLst>
                          </p:cTn>
                        </p:par>
                        <p:par>
                          <p:cTn id="119" fill="hold">
                            <p:stCondLst>
                              <p:cond delay="500"/>
                            </p:stCondLst>
                            <p:childTnLst>
                              <p:par>
                                <p:cTn id="120" presetID="14" presetClass="entr" presetSubtype="10" fill="hold" nodeType="afterEffect">
                                  <p:stCondLst>
                                    <p:cond delay="0"/>
                                  </p:stCondLst>
                                  <p:childTnLst>
                                    <p:set>
                                      <p:cBhvr>
                                        <p:cTn id="121" dur="1" fill="hold">
                                          <p:stCondLst>
                                            <p:cond delay="0"/>
                                          </p:stCondLst>
                                        </p:cTn>
                                        <p:tgtEl>
                                          <p:spTgt spid="4125"/>
                                        </p:tgtEl>
                                        <p:attrNameLst>
                                          <p:attrName>style.visibility</p:attrName>
                                        </p:attrNameLst>
                                      </p:cBhvr>
                                      <p:to>
                                        <p:strVal val="visible"/>
                                      </p:to>
                                    </p:set>
                                    <p:animEffect transition="in" filter="randombar(horizontal)">
                                      <p:cBhvr>
                                        <p:cTn id="122" dur="500"/>
                                        <p:tgtEl>
                                          <p:spTgt spid="4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4099" grpId="0" animBg="1"/>
      <p:bldP spid="4100" grpId="0" animBg="1"/>
      <p:bldP spid="4100" grpId="1" animBg="1"/>
      <p:bldP spid="4101" grpId="0" animBg="1"/>
      <p:bldP spid="4101" grpId="1" animBg="1"/>
      <p:bldP spid="4102" grpId="0" animBg="1"/>
      <p:bldP spid="4102" grpId="1" animBg="1"/>
      <p:bldP spid="4103" grpId="0" animBg="1"/>
      <p:bldP spid="4103" grpId="1" animBg="1"/>
      <p:bldP spid="4104" grpId="0" animBg="1"/>
      <p:bldP spid="4104" grpId="1" animBg="1"/>
      <p:bldP spid="4105" grpId="0" animBg="1"/>
      <p:bldP spid="4105" grpId="1" animBg="1"/>
      <p:bldP spid="4106" grpId="0" animBg="1"/>
      <p:bldP spid="4106" grpId="1" animBg="1"/>
      <p:bldP spid="4107" grpId="0" animBg="1"/>
      <p:bldP spid="4107" grpId="1" animBg="1"/>
      <p:bldP spid="4108" grpId="0" animBg="1"/>
      <p:bldP spid="4108" grpId="1" animBg="1"/>
      <p:bldP spid="4109" grpId="0" animBg="1"/>
      <p:bldP spid="4109" grpId="1" animBg="1"/>
      <p:bldP spid="4110" grpId="0" animBg="1"/>
      <p:bldP spid="4110" grpId="1" animBg="1"/>
      <p:bldP spid="4111" grpId="0" animBg="1"/>
      <p:bldP spid="4111" grpId="1" animBg="1"/>
      <p:bldP spid="4112" grpId="0" animBg="1"/>
      <p:bldP spid="4112" grpId="1" animBg="1"/>
      <p:bldP spid="4113" grpId="0" animBg="1"/>
      <p:bldP spid="4113" grpId="1" animBg="1"/>
      <p:bldP spid="4114" grpId="0" animBg="1"/>
      <p:bldP spid="4114" grpId="1" animBg="1"/>
      <p:bldP spid="4115" grpId="0"/>
      <p:bldP spid="41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4366" y="403020"/>
            <a:ext cx="690188" cy="625703"/>
            <a:chOff x="1390650" y="2127021"/>
            <a:chExt cx="1581150" cy="1433423"/>
          </a:xfrm>
        </p:grpSpPr>
        <p:sp>
          <p:nvSpPr>
            <p:cNvPr id="5" name="Rectangle: Rounded Corners 4"/>
            <p:cNvSpPr/>
            <p:nvPr/>
          </p:nvSpPr>
          <p:spPr>
            <a:xfrm>
              <a:off x="1390650"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1464513" y="2127021"/>
              <a:ext cx="1433423" cy="143342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092312" y="515502"/>
            <a:ext cx="4036176" cy="400110"/>
          </a:xfrm>
          <a:prstGeom prst="rect">
            <a:avLst/>
          </a:prstGeom>
          <a:noFill/>
        </p:spPr>
        <p:txBody>
          <a:bodyPr wrap="square" rtlCol="0">
            <a:spAutoFit/>
          </a:bodyPr>
          <a:lstStyle/>
          <a:p>
            <a:pPr algn="ctr"/>
            <a:r>
              <a:rPr lang="en-US" sz="2000" dirty="0" err="1">
                <a:latin typeface="Roboto Black" panose="02000000000000000000" pitchFamily="2" charset="0"/>
                <a:ea typeface="Roboto Black" panose="02000000000000000000" pitchFamily="2" charset="0"/>
              </a:rPr>
              <a:t>Khái</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Niệm</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Về</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Năng</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Lượng</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Nhiệt</a:t>
            </a:r>
            <a:endParaRPr lang="en-US" sz="2000" dirty="0">
              <a:latin typeface="Roboto Black" panose="02000000000000000000" pitchFamily="2" charset="0"/>
              <a:ea typeface="Roboto Black" panose="02000000000000000000" pitchFamily="2" charset="0"/>
            </a:endParaRPr>
          </a:p>
        </p:txBody>
      </p:sp>
      <p:sp>
        <p:nvSpPr>
          <p:cNvPr id="7" name="Rectangle: Rounded Corners 6"/>
          <p:cNvSpPr/>
          <p:nvPr/>
        </p:nvSpPr>
        <p:spPr>
          <a:xfrm>
            <a:off x="1124554" y="1283772"/>
            <a:ext cx="6554826" cy="542925"/>
          </a:xfrm>
          <a:prstGeom prst="roundRect">
            <a:avLst>
              <a:gd name="adj" fmla="val 50000"/>
            </a:avLst>
          </a:prstGeom>
          <a:solidFill>
            <a:schemeClr val="bg1"/>
          </a:solidFill>
          <a:ln>
            <a:noFill/>
          </a:ln>
          <a:effectLst>
            <a:outerShdw blurRad="1143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32040" y="1326634"/>
            <a:ext cx="466725" cy="466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53827" y="1210737"/>
            <a:ext cx="6225553" cy="542456"/>
          </a:xfrm>
          <a:prstGeom prst="rect">
            <a:avLst/>
          </a:prstGeom>
          <a:noFill/>
        </p:spPr>
        <p:txBody>
          <a:bodyPr wrap="square" anchor="ctr" anchorCtr="0">
            <a:spAutoFit/>
          </a:bodyPr>
          <a:lstStyle/>
          <a:p>
            <a:pPr algn="ctr">
              <a:lnSpc>
                <a:spcPct val="150000"/>
              </a:lnSpc>
            </a:pPr>
            <a:r>
              <a:rPr lang="en-US" sz="2200" b="0" i="0" dirty="0" err="1">
                <a:solidFill>
                  <a:srgbClr val="333333"/>
                </a:solidFill>
                <a:effectLst/>
                <a:latin typeface="Roboto" panose="02000000000000000000" pitchFamily="2" charset="0"/>
              </a:rPr>
              <a:t>Năng</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lượng</a:t>
            </a:r>
            <a:r>
              <a:rPr lang="en-US" sz="2200" b="0" i="0" dirty="0">
                <a:solidFill>
                  <a:srgbClr val="333333"/>
                </a:solidFill>
                <a:effectLst/>
                <a:latin typeface="Roboto" panose="02000000000000000000" pitchFamily="2" charset="0"/>
              </a:rPr>
              <a:t> </a:t>
            </a:r>
            <a:r>
              <a:rPr lang="en-US" sz="2200" b="0" i="0" dirty="0" err="1">
                <a:solidFill>
                  <a:srgbClr val="333333"/>
                </a:solidFill>
                <a:effectLst/>
                <a:latin typeface="Roboto" panose="02000000000000000000" pitchFamily="2" charset="0"/>
              </a:rPr>
              <a:t>nhiệt</a:t>
            </a:r>
            <a:r>
              <a:rPr lang="en-US" sz="2200" b="0" i="0" dirty="0">
                <a:solidFill>
                  <a:srgbClr val="333333"/>
                </a:solidFill>
                <a:effectLst/>
                <a:latin typeface="Roboto" panose="02000000000000000000" pitchFamily="2" charset="0"/>
              </a:rPr>
              <a:t> </a:t>
            </a:r>
            <a:r>
              <a:rPr lang="en-US" sz="2200" dirty="0" err="1">
                <a:solidFill>
                  <a:srgbClr val="333333"/>
                </a:solidFill>
                <a:latin typeface="Roboto" panose="02000000000000000000" pitchFamily="2" charset="0"/>
              </a:rPr>
              <a:t>được</a:t>
            </a:r>
            <a:r>
              <a:rPr lang="en-US" sz="2200" dirty="0">
                <a:solidFill>
                  <a:srgbClr val="333333"/>
                </a:solidFill>
                <a:latin typeface="Roboto" panose="02000000000000000000" pitchFamily="2" charset="0"/>
              </a:rPr>
              <a:t> </a:t>
            </a:r>
            <a:r>
              <a:rPr lang="en-US" sz="2200" dirty="0" err="1">
                <a:solidFill>
                  <a:srgbClr val="333333"/>
                </a:solidFill>
                <a:latin typeface="Roboto" panose="02000000000000000000" pitchFamily="2" charset="0"/>
              </a:rPr>
              <a:t>truyền</a:t>
            </a:r>
            <a:r>
              <a:rPr lang="en-US" sz="2200" dirty="0">
                <a:solidFill>
                  <a:srgbClr val="333333"/>
                </a:solidFill>
                <a:latin typeface="Roboto" panose="02000000000000000000" pitchFamily="2" charset="0"/>
              </a:rPr>
              <a:t> </a:t>
            </a:r>
            <a:r>
              <a:rPr lang="en-US" sz="2200" dirty="0" err="1">
                <a:solidFill>
                  <a:srgbClr val="333333"/>
                </a:solidFill>
                <a:latin typeface="Roboto" panose="02000000000000000000" pitchFamily="2" charset="0"/>
              </a:rPr>
              <a:t>đi</a:t>
            </a:r>
            <a:r>
              <a:rPr lang="en-US" sz="2200" dirty="0">
                <a:solidFill>
                  <a:srgbClr val="333333"/>
                </a:solidFill>
                <a:latin typeface="Roboto" panose="02000000000000000000" pitchFamily="2" charset="0"/>
              </a:rPr>
              <a:t> </a:t>
            </a:r>
            <a:r>
              <a:rPr lang="en-US" sz="2200" dirty="0" err="1">
                <a:solidFill>
                  <a:srgbClr val="333333"/>
                </a:solidFill>
                <a:latin typeface="Roboto" panose="02000000000000000000" pitchFamily="2" charset="0"/>
              </a:rPr>
              <a:t>như</a:t>
            </a:r>
            <a:r>
              <a:rPr lang="en-US" sz="2200" dirty="0">
                <a:solidFill>
                  <a:srgbClr val="333333"/>
                </a:solidFill>
                <a:latin typeface="Roboto" panose="02000000000000000000" pitchFamily="2" charset="0"/>
              </a:rPr>
              <a:t> </a:t>
            </a:r>
            <a:r>
              <a:rPr lang="en-US" sz="2200" dirty="0" err="1">
                <a:solidFill>
                  <a:srgbClr val="333333"/>
                </a:solidFill>
                <a:latin typeface="Roboto" panose="02000000000000000000" pitchFamily="2" charset="0"/>
              </a:rPr>
              <a:t>thế</a:t>
            </a:r>
            <a:r>
              <a:rPr lang="en-US" sz="2200" dirty="0">
                <a:solidFill>
                  <a:srgbClr val="333333"/>
                </a:solidFill>
                <a:latin typeface="Roboto" panose="02000000000000000000" pitchFamily="2" charset="0"/>
              </a:rPr>
              <a:t> </a:t>
            </a:r>
            <a:r>
              <a:rPr lang="en-US" sz="2200" dirty="0" err="1">
                <a:solidFill>
                  <a:srgbClr val="333333"/>
                </a:solidFill>
                <a:latin typeface="Roboto" panose="02000000000000000000" pitchFamily="2" charset="0"/>
              </a:rPr>
              <a:t>nào</a:t>
            </a:r>
            <a:r>
              <a:rPr lang="en-US" sz="2200" dirty="0">
                <a:solidFill>
                  <a:srgbClr val="333333"/>
                </a:solidFill>
                <a:latin typeface="Roboto" panose="02000000000000000000" pitchFamily="2" charset="0"/>
              </a:rPr>
              <a:t>?</a:t>
            </a:r>
            <a:endParaRPr lang="vi-VN" sz="2200" dirty="0">
              <a:hlinkClick r:id="rId3"/>
            </a:endParaRPr>
          </a:p>
        </p:txBody>
      </p:sp>
      <p:pic>
        <p:nvPicPr>
          <p:cNvPr id="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9995" y="3185737"/>
            <a:ext cx="1617818" cy="1617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380" y="3185738"/>
            <a:ext cx="1617817" cy="16178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107" y="4977902"/>
            <a:ext cx="10633333" cy="583365"/>
          </a:xfrm>
          <a:prstGeom prst="rect">
            <a:avLst/>
          </a:prstGeom>
          <a:noFill/>
        </p:spPr>
        <p:txBody>
          <a:bodyPr wrap="square" anchor="ctr" anchorCtr="0">
            <a:spAutoFit/>
          </a:bodyPr>
          <a:lstStyle/>
          <a:p>
            <a:pPr algn="ctr">
              <a:lnSpc>
                <a:spcPct val="150000"/>
              </a:lnSpc>
            </a:pPr>
            <a:r>
              <a:rPr lang="en-US" sz="2400" b="0" i="0" dirty="0" err="1">
                <a:solidFill>
                  <a:schemeClr val="tx1">
                    <a:lumMod val="95000"/>
                    <a:lumOff val="5000"/>
                  </a:schemeClr>
                </a:solidFill>
                <a:effectLst/>
                <a:latin typeface="Roboto" panose="02000000000000000000" pitchFamily="2" charset="0"/>
              </a:rPr>
              <a:t>Năng</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lượng</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nhiệt</a:t>
            </a:r>
            <a:r>
              <a:rPr lang="en-US" sz="2400" b="0" i="0" dirty="0">
                <a:solidFill>
                  <a:schemeClr val="tx1">
                    <a:lumMod val="95000"/>
                    <a:lumOff val="5000"/>
                  </a:schemeClr>
                </a:solidFill>
                <a:effectLst/>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truyền</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từ</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nơi</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có</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nhiệt</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độ</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cao</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đến</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nơi</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có</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nhiệt</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độ</a:t>
            </a:r>
            <a:r>
              <a:rPr lang="en-US" sz="2400" dirty="0">
                <a:solidFill>
                  <a:schemeClr val="tx1">
                    <a:lumMod val="95000"/>
                    <a:lumOff val="5000"/>
                  </a:schemeClr>
                </a:solidFill>
                <a:latin typeface="Roboto" panose="02000000000000000000" pitchFamily="2" charset="0"/>
              </a:rPr>
              <a:t> </a:t>
            </a:r>
            <a:r>
              <a:rPr lang="en-US" sz="2400" dirty="0" err="1">
                <a:solidFill>
                  <a:schemeClr val="tx1">
                    <a:lumMod val="95000"/>
                    <a:lumOff val="5000"/>
                  </a:schemeClr>
                </a:solidFill>
                <a:latin typeface="Roboto" panose="02000000000000000000" pitchFamily="2" charset="0"/>
              </a:rPr>
              <a:t>thấp</a:t>
            </a:r>
            <a:endParaRPr lang="vi-VN" sz="2400" dirty="0">
              <a:solidFill>
                <a:schemeClr val="tx1">
                  <a:lumMod val="95000"/>
                  <a:lumOff val="5000"/>
                </a:schemeClr>
              </a:solidFill>
              <a:hlinkClick r:id="rId3"/>
            </a:endParaRPr>
          </a:p>
        </p:txBody>
      </p:sp>
      <p:cxnSp>
        <p:nvCxnSpPr>
          <p:cNvPr id="13" name="Straight Arrow Connector 12"/>
          <p:cNvCxnSpPr/>
          <p:nvPr/>
        </p:nvCxnSpPr>
        <p:spPr>
          <a:xfrm>
            <a:off x="4512619" y="3863813"/>
            <a:ext cx="3166761" cy="0"/>
          </a:xfrm>
          <a:prstGeom prst="straightConnector1">
            <a:avLst/>
          </a:prstGeom>
          <a:ln w="57150">
            <a:solidFill>
              <a:srgbClr val="26264F"/>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Line arrow Counter clockwise curve"/>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921684">
            <a:off x="2864709" y="2429641"/>
            <a:ext cx="858860" cy="858860"/>
          </a:xfrm>
          <a:prstGeom prst="rect">
            <a:avLst/>
          </a:prstGeom>
        </p:spPr>
      </p:pic>
      <p:grpSp>
        <p:nvGrpSpPr>
          <p:cNvPr id="18" name="Group 17"/>
          <p:cNvGrpSpPr/>
          <p:nvPr/>
        </p:nvGrpSpPr>
        <p:grpSpPr>
          <a:xfrm>
            <a:off x="779106" y="2353801"/>
            <a:ext cx="2006214" cy="707886"/>
            <a:chOff x="6850829" y="5190174"/>
            <a:chExt cx="2250431" cy="707886"/>
          </a:xfrm>
        </p:grpSpPr>
        <p:sp>
          <p:nvSpPr>
            <p:cNvPr id="19" name="Rectangle: Rounded Corners 18"/>
            <p:cNvSpPr/>
            <p:nvPr/>
          </p:nvSpPr>
          <p:spPr>
            <a:xfrm>
              <a:off x="6850829" y="5216311"/>
              <a:ext cx="2250431" cy="6556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p:cNvSpPr txBox="1"/>
            <p:nvPr/>
          </p:nvSpPr>
          <p:spPr>
            <a:xfrm>
              <a:off x="6961290" y="5190174"/>
              <a:ext cx="2029508" cy="707886"/>
            </a:xfrm>
            <a:prstGeom prst="rect">
              <a:avLst/>
            </a:prstGeom>
            <a:noFill/>
          </p:spPr>
          <p:txBody>
            <a:bodyPr wrap="square" rtlCol="0">
              <a:spAutoFit/>
            </a:bodyPr>
            <a:lstStyle/>
            <a:p>
              <a:pPr algn="ctr"/>
              <a:r>
                <a:rPr lang="en-US" sz="2000" b="1" dirty="0" err="1">
                  <a:solidFill>
                    <a:schemeClr val="bg1"/>
                  </a:solidFill>
                  <a:latin typeface="Roboto" panose="02000000000000000000" pitchFamily="2" charset="0"/>
                  <a:ea typeface="Roboto" panose="02000000000000000000" pitchFamily="2" charset="0"/>
                </a:rPr>
                <a:t>Mất</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bớt</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năng</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lượng</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nhiệt</a:t>
              </a:r>
              <a:endParaRPr lang="en-US" sz="2000" b="1" dirty="0">
                <a:solidFill>
                  <a:schemeClr val="bg1"/>
                </a:solidFill>
                <a:latin typeface="Roboto" panose="02000000000000000000" pitchFamily="2" charset="0"/>
                <a:ea typeface="Roboto" panose="02000000000000000000" pitchFamily="2" charset="0"/>
              </a:endParaRPr>
            </a:p>
          </p:txBody>
        </p:sp>
      </p:grpSp>
      <p:pic>
        <p:nvPicPr>
          <p:cNvPr id="21" name="Graphic 20" descr="Line arrow Counter clockwise curve"/>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78316" flipH="1">
            <a:off x="8501776" y="2429641"/>
            <a:ext cx="858860" cy="858860"/>
          </a:xfrm>
          <a:prstGeom prst="rect">
            <a:avLst/>
          </a:prstGeom>
        </p:spPr>
      </p:pic>
      <p:grpSp>
        <p:nvGrpSpPr>
          <p:cNvPr id="22" name="Group 21"/>
          <p:cNvGrpSpPr/>
          <p:nvPr/>
        </p:nvGrpSpPr>
        <p:grpSpPr>
          <a:xfrm>
            <a:off x="9398804" y="2401487"/>
            <a:ext cx="2393813" cy="707886"/>
            <a:chOff x="6850829" y="5190174"/>
            <a:chExt cx="2250431" cy="707886"/>
          </a:xfrm>
        </p:grpSpPr>
        <p:sp>
          <p:nvSpPr>
            <p:cNvPr id="23" name="Rectangle: Rounded Corners 22"/>
            <p:cNvSpPr/>
            <p:nvPr/>
          </p:nvSpPr>
          <p:spPr>
            <a:xfrm>
              <a:off x="6850829" y="5216311"/>
              <a:ext cx="2250431" cy="655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p:cNvSpPr txBox="1"/>
            <p:nvPr/>
          </p:nvSpPr>
          <p:spPr>
            <a:xfrm>
              <a:off x="6961290" y="5190174"/>
              <a:ext cx="2029508" cy="707886"/>
            </a:xfrm>
            <a:prstGeom prst="rect">
              <a:avLst/>
            </a:prstGeom>
            <a:noFill/>
          </p:spPr>
          <p:txBody>
            <a:bodyPr wrap="square" rtlCol="0">
              <a:spAutoFit/>
            </a:bodyPr>
            <a:lstStyle/>
            <a:p>
              <a:pPr algn="ctr"/>
              <a:r>
                <a:rPr lang="en-US" sz="2000" b="1" dirty="0" err="1">
                  <a:solidFill>
                    <a:schemeClr val="bg1"/>
                  </a:solidFill>
                  <a:latin typeface="Roboto" panose="02000000000000000000" pitchFamily="2" charset="0"/>
                  <a:ea typeface="Roboto" panose="02000000000000000000" pitchFamily="2" charset="0"/>
                </a:rPr>
                <a:t>Nhận</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thêm</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năng</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lượng</a:t>
              </a:r>
              <a:r>
                <a:rPr lang="en-US" sz="2000" b="1" dirty="0">
                  <a:solidFill>
                    <a:schemeClr val="bg1"/>
                  </a:solidFill>
                  <a:latin typeface="Roboto" panose="02000000000000000000" pitchFamily="2" charset="0"/>
                  <a:ea typeface="Roboto" panose="02000000000000000000" pitchFamily="2" charset="0"/>
                </a:rPr>
                <a:t> </a:t>
              </a:r>
              <a:r>
                <a:rPr lang="en-US" sz="2000" b="1" dirty="0" err="1">
                  <a:solidFill>
                    <a:schemeClr val="bg1"/>
                  </a:solidFill>
                  <a:latin typeface="Roboto" panose="02000000000000000000" pitchFamily="2" charset="0"/>
                  <a:ea typeface="Roboto" panose="02000000000000000000" pitchFamily="2" charset="0"/>
                </a:rPr>
                <a:t>nhiệt</a:t>
              </a:r>
              <a:endParaRPr lang="en-US" sz="2000" b="1" dirty="0">
                <a:solidFill>
                  <a:schemeClr val="bg1"/>
                </a:solidFill>
                <a:latin typeface="Roboto" panose="02000000000000000000" pitchFamily="2" charset="0"/>
                <a:ea typeface="Roboto" panose="02000000000000000000" pitchFamily="2" charset="0"/>
              </a:endParaRPr>
            </a:p>
          </p:txBody>
        </p:sp>
      </p:grpSp>
      <p:sp>
        <p:nvSpPr>
          <p:cNvPr id="25" name="TextBox 24"/>
          <p:cNvSpPr txBox="1"/>
          <p:nvPr/>
        </p:nvSpPr>
        <p:spPr>
          <a:xfrm>
            <a:off x="779106" y="5625960"/>
            <a:ext cx="10633333" cy="583365"/>
          </a:xfrm>
          <a:prstGeom prst="rect">
            <a:avLst/>
          </a:prstGeom>
          <a:noFill/>
        </p:spPr>
        <p:txBody>
          <a:bodyPr wrap="square" anchor="ctr" anchorCtr="0">
            <a:spAutoFit/>
          </a:bodyPr>
          <a:lstStyle/>
          <a:p>
            <a:pPr algn="ctr">
              <a:lnSpc>
                <a:spcPct val="150000"/>
              </a:lnSpc>
            </a:pPr>
            <a:r>
              <a:rPr lang="en-US" sz="2400" b="0" i="0" dirty="0" err="1">
                <a:solidFill>
                  <a:schemeClr val="tx1">
                    <a:lumMod val="95000"/>
                    <a:lumOff val="5000"/>
                  </a:schemeClr>
                </a:solidFill>
                <a:effectLst/>
                <a:latin typeface="Roboto" panose="02000000000000000000" pitchFamily="2" charset="0"/>
              </a:rPr>
              <a:t>Phần</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năng</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lượng</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nhiệt</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mà</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vật</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nhận</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thêm</a:t>
            </a:r>
            <a:r>
              <a:rPr lang="en-US" sz="2400" b="0" i="0" dirty="0">
                <a:solidFill>
                  <a:schemeClr val="tx1">
                    <a:lumMod val="95000"/>
                    <a:lumOff val="5000"/>
                  </a:schemeClr>
                </a:solidFill>
                <a:effectLst/>
                <a:latin typeface="Roboto" panose="02000000000000000000" pitchFamily="2" charset="0"/>
              </a:rPr>
              <a:t> hay </a:t>
            </a:r>
            <a:r>
              <a:rPr lang="en-US" sz="2400" b="0" i="0" dirty="0" err="1">
                <a:solidFill>
                  <a:schemeClr val="tx1">
                    <a:lumMod val="95000"/>
                    <a:lumOff val="5000"/>
                  </a:schemeClr>
                </a:solidFill>
                <a:effectLst/>
                <a:latin typeface="Roboto" panose="02000000000000000000" pitchFamily="2" charset="0"/>
              </a:rPr>
              <a:t>mất</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đi</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được</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gọi</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là</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nhiệt</a:t>
            </a:r>
            <a:r>
              <a:rPr lang="en-US" sz="2400" b="0" i="0" dirty="0">
                <a:solidFill>
                  <a:schemeClr val="tx1">
                    <a:lumMod val="95000"/>
                    <a:lumOff val="5000"/>
                  </a:schemeClr>
                </a:solidFill>
                <a:effectLst/>
                <a:latin typeface="Roboto" panose="02000000000000000000" pitchFamily="2" charset="0"/>
              </a:rPr>
              <a:t> </a:t>
            </a:r>
            <a:r>
              <a:rPr lang="en-US" sz="2400" b="0" i="0" dirty="0" err="1">
                <a:solidFill>
                  <a:schemeClr val="tx1">
                    <a:lumMod val="95000"/>
                    <a:lumOff val="5000"/>
                  </a:schemeClr>
                </a:solidFill>
                <a:effectLst/>
                <a:latin typeface="Roboto" panose="02000000000000000000" pitchFamily="2" charset="0"/>
              </a:rPr>
              <a:t>lượng</a:t>
            </a:r>
            <a:r>
              <a:rPr lang="en-US" sz="2400" b="0" i="0" dirty="0">
                <a:solidFill>
                  <a:schemeClr val="tx1">
                    <a:lumMod val="95000"/>
                    <a:lumOff val="5000"/>
                  </a:schemeClr>
                </a:solidFill>
                <a:effectLst/>
                <a:latin typeface="Roboto" panose="02000000000000000000" pitchFamily="2" charset="0"/>
              </a:rPr>
              <a:t> </a:t>
            </a:r>
            <a:endParaRPr lang="vi-VN" sz="2400" dirty="0">
              <a:solidFill>
                <a:schemeClr val="tx1">
                  <a:lumMod val="95000"/>
                  <a:lumOff val="5000"/>
                </a:schemeClr>
              </a:solidFill>
              <a:hlinkClick r:id="rId3"/>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left)">
                                      <p:cBhvr>
                                        <p:cTn id="10" dur="500"/>
                                        <p:tgtEl>
                                          <p:spTgt spid="409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right)">
                                      <p:cBhvr>
                                        <p:cTn id="38" dur="500"/>
                                        <p:tgtEl>
                                          <p:spTgt spid="17"/>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00"/>
                            </p:stCondLst>
                            <p:childTnLst>
                              <p:par>
                                <p:cTn id="49" presetID="14" presetClass="entr" presetSubtype="1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randombar(horizont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randombar(horizont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06374" y="403020"/>
            <a:ext cx="690188" cy="625703"/>
            <a:chOff x="1390650" y="2127021"/>
            <a:chExt cx="1581150" cy="1433423"/>
          </a:xfrm>
        </p:grpSpPr>
        <p:sp>
          <p:nvSpPr>
            <p:cNvPr id="5" name="Rectangle: Rounded Corners 4"/>
            <p:cNvSpPr/>
            <p:nvPr/>
          </p:nvSpPr>
          <p:spPr>
            <a:xfrm>
              <a:off x="1390650" y="2127021"/>
              <a:ext cx="1581150" cy="1431985"/>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1" cstate="hqprint">
              <a:extLst>
                <a:ext uri="{28A0092B-C50C-407E-A947-70E740481C1C}">
                  <a14:useLocalDpi xmlns:a14="http://schemas.microsoft.com/office/drawing/2010/main" val="0"/>
                </a:ext>
              </a:extLst>
            </a:blip>
            <a:srcRect/>
            <a:stretch>
              <a:fillRect/>
            </a:stretch>
          </p:blipFill>
          <p:spPr bwMode="auto">
            <a:xfrm>
              <a:off x="1464513" y="2127021"/>
              <a:ext cx="1433423" cy="143342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064320" y="515502"/>
            <a:ext cx="4036176" cy="400110"/>
          </a:xfrm>
          <a:prstGeom prst="rect">
            <a:avLst/>
          </a:prstGeom>
          <a:noFill/>
        </p:spPr>
        <p:txBody>
          <a:bodyPr wrap="square" rtlCol="0">
            <a:spAutoFit/>
          </a:bodyPr>
          <a:lstStyle/>
          <a:p>
            <a:pPr algn="ctr"/>
            <a:r>
              <a:rPr lang="en-US" sz="2000" dirty="0" err="1">
                <a:latin typeface="Roboto Black" panose="02000000000000000000" pitchFamily="2" charset="0"/>
                <a:ea typeface="Roboto Black" panose="02000000000000000000" pitchFamily="2" charset="0"/>
              </a:rPr>
              <a:t>Khái</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Niệm</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Về</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Năng</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Lượng</a:t>
            </a:r>
            <a:r>
              <a:rPr lang="en-US" sz="2000" dirty="0">
                <a:latin typeface="Roboto Black" panose="02000000000000000000" pitchFamily="2" charset="0"/>
                <a:ea typeface="Roboto Black" panose="02000000000000000000" pitchFamily="2" charset="0"/>
              </a:rPr>
              <a:t> </a:t>
            </a:r>
            <a:r>
              <a:rPr lang="en-US" sz="2000" dirty="0" err="1">
                <a:latin typeface="Roboto Black" panose="02000000000000000000" pitchFamily="2" charset="0"/>
                <a:ea typeface="Roboto Black" panose="02000000000000000000" pitchFamily="2" charset="0"/>
              </a:rPr>
              <a:t>Nhiệt</a:t>
            </a:r>
            <a:endParaRPr lang="en-US" sz="2000" dirty="0">
              <a:latin typeface="Roboto Black" panose="02000000000000000000" pitchFamily="2" charset="0"/>
              <a:ea typeface="Roboto Black" panose="02000000000000000000" pitchFamily="2" charset="0"/>
            </a:endParaRPr>
          </a:p>
        </p:txBody>
      </p:sp>
      <p:sp>
        <p:nvSpPr>
          <p:cNvPr id="8" name="Rectangle: Rounded Corners 7"/>
          <p:cNvSpPr/>
          <p:nvPr/>
        </p:nvSpPr>
        <p:spPr>
          <a:xfrm>
            <a:off x="872628" y="1539551"/>
            <a:ext cx="10594695" cy="4357396"/>
          </a:xfrm>
          <a:prstGeom prst="roundRect">
            <a:avLst>
              <a:gd name="adj" fmla="val 11686"/>
            </a:avLst>
          </a:prstGeom>
          <a:solidFill>
            <a:srgbClr val="FFF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31" name="Group 30"/>
          <p:cNvGrpSpPr/>
          <p:nvPr/>
        </p:nvGrpSpPr>
        <p:grpSpPr>
          <a:xfrm>
            <a:off x="1211100" y="2018163"/>
            <a:ext cx="459081" cy="459081"/>
            <a:chOff x="3879653" y="3053859"/>
            <a:chExt cx="719700" cy="719700"/>
          </a:xfrm>
        </p:grpSpPr>
        <p:sp>
          <p:nvSpPr>
            <p:cNvPr id="11" name="Google Shape;7084;p53"/>
            <p:cNvSpPr/>
            <p:nvPr/>
          </p:nvSpPr>
          <p:spPr>
            <a:xfrm>
              <a:off x="3879653" y="3053859"/>
              <a:ext cx="719700" cy="719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nvGrpSpPr>
            <p:cNvPr id="12" name="Google Shape;7094;p53"/>
            <p:cNvGrpSpPr/>
            <p:nvPr/>
          </p:nvGrpSpPr>
          <p:grpSpPr>
            <a:xfrm>
              <a:off x="4025915" y="3339171"/>
              <a:ext cx="427175" cy="149075"/>
              <a:chOff x="4952850" y="2127900"/>
              <a:chExt cx="427175" cy="149075"/>
            </a:xfrm>
          </p:grpSpPr>
          <p:sp>
            <p:nvSpPr>
              <p:cNvPr id="14" name="Google Shape;7095;p53"/>
              <p:cNvSpPr/>
              <p:nvPr/>
            </p:nvSpPr>
            <p:spPr>
              <a:xfrm>
                <a:off x="5094800" y="2178400"/>
                <a:ext cx="143650" cy="43700"/>
              </a:xfrm>
              <a:custGeom>
                <a:avLst/>
                <a:gdLst/>
                <a:ahLst/>
                <a:cxnLst/>
                <a:rect l="l" t="t" r="r" b="b"/>
                <a:pathLst>
                  <a:path w="5746" h="1748" extrusionOk="0">
                    <a:moveTo>
                      <a:pt x="2656" y="217"/>
                    </a:moveTo>
                    <a:cubicBezTo>
                      <a:pt x="2656" y="95"/>
                      <a:pt x="2750" y="0"/>
                      <a:pt x="2873" y="0"/>
                    </a:cubicBezTo>
                    <a:cubicBezTo>
                      <a:pt x="2981" y="0"/>
                      <a:pt x="3075" y="95"/>
                      <a:pt x="3075" y="217"/>
                    </a:cubicBezTo>
                    <a:cubicBezTo>
                      <a:pt x="3075" y="528"/>
                      <a:pt x="3198" y="813"/>
                      <a:pt x="3401" y="1016"/>
                    </a:cubicBezTo>
                    <a:cubicBezTo>
                      <a:pt x="3604" y="1220"/>
                      <a:pt x="3888" y="1341"/>
                      <a:pt x="4201" y="1341"/>
                    </a:cubicBezTo>
                    <a:cubicBezTo>
                      <a:pt x="4512" y="1341"/>
                      <a:pt x="4797" y="1220"/>
                      <a:pt x="4999" y="1016"/>
                    </a:cubicBezTo>
                    <a:cubicBezTo>
                      <a:pt x="5203" y="813"/>
                      <a:pt x="5325" y="528"/>
                      <a:pt x="5325" y="217"/>
                    </a:cubicBezTo>
                    <a:cubicBezTo>
                      <a:pt x="5325" y="95"/>
                      <a:pt x="5420" y="0"/>
                      <a:pt x="5541" y="0"/>
                    </a:cubicBezTo>
                    <a:cubicBezTo>
                      <a:pt x="5650" y="0"/>
                      <a:pt x="5745" y="95"/>
                      <a:pt x="5745" y="217"/>
                    </a:cubicBezTo>
                    <a:cubicBezTo>
                      <a:pt x="5745" y="637"/>
                      <a:pt x="5569" y="1030"/>
                      <a:pt x="5298" y="1301"/>
                    </a:cubicBezTo>
                    <a:cubicBezTo>
                      <a:pt x="5014" y="1585"/>
                      <a:pt x="4634" y="1748"/>
                      <a:pt x="4201" y="1748"/>
                    </a:cubicBezTo>
                    <a:cubicBezTo>
                      <a:pt x="3780" y="1748"/>
                      <a:pt x="3388" y="1585"/>
                      <a:pt x="3117" y="1301"/>
                    </a:cubicBezTo>
                    <a:cubicBezTo>
                      <a:pt x="3021" y="1206"/>
                      <a:pt x="2940" y="1097"/>
                      <a:pt x="2873" y="989"/>
                    </a:cubicBezTo>
                    <a:cubicBezTo>
                      <a:pt x="2804" y="1097"/>
                      <a:pt x="2723" y="1206"/>
                      <a:pt x="2629" y="1301"/>
                    </a:cubicBezTo>
                    <a:cubicBezTo>
                      <a:pt x="2344" y="1585"/>
                      <a:pt x="1964" y="1748"/>
                      <a:pt x="1531" y="1748"/>
                    </a:cubicBezTo>
                    <a:cubicBezTo>
                      <a:pt x="1111" y="1748"/>
                      <a:pt x="718" y="1585"/>
                      <a:pt x="447" y="1301"/>
                    </a:cubicBezTo>
                    <a:cubicBezTo>
                      <a:pt x="163" y="1030"/>
                      <a:pt x="0" y="637"/>
                      <a:pt x="0" y="217"/>
                    </a:cubicBezTo>
                    <a:cubicBezTo>
                      <a:pt x="0" y="95"/>
                      <a:pt x="82" y="0"/>
                      <a:pt x="203" y="0"/>
                    </a:cubicBezTo>
                    <a:cubicBezTo>
                      <a:pt x="311" y="0"/>
                      <a:pt x="407" y="95"/>
                      <a:pt x="407" y="217"/>
                    </a:cubicBezTo>
                    <a:cubicBezTo>
                      <a:pt x="407" y="528"/>
                      <a:pt x="528" y="813"/>
                      <a:pt x="732" y="1016"/>
                    </a:cubicBezTo>
                    <a:cubicBezTo>
                      <a:pt x="949" y="1220"/>
                      <a:pt x="1220" y="1341"/>
                      <a:pt x="1531" y="1341"/>
                    </a:cubicBezTo>
                    <a:cubicBezTo>
                      <a:pt x="1843" y="1341"/>
                      <a:pt x="2127" y="1220"/>
                      <a:pt x="2331" y="1016"/>
                    </a:cubicBezTo>
                    <a:cubicBezTo>
                      <a:pt x="2533" y="813"/>
                      <a:pt x="2656" y="528"/>
                      <a:pt x="2656" y="217"/>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16" name="Google Shape;7096;p53"/>
              <p:cNvSpPr/>
              <p:nvPr/>
            </p:nvSpPr>
            <p:spPr>
              <a:xfrm>
                <a:off x="5279075" y="2127900"/>
                <a:ext cx="100950" cy="100975"/>
              </a:xfrm>
              <a:custGeom>
                <a:avLst/>
                <a:gdLst/>
                <a:ahLst/>
                <a:cxnLst/>
                <a:rect l="l" t="t" r="r" b="b"/>
                <a:pathLst>
                  <a:path w="4038" h="4039" extrusionOk="0">
                    <a:moveTo>
                      <a:pt x="2018" y="4039"/>
                    </a:moveTo>
                    <a:cubicBezTo>
                      <a:pt x="3129" y="4039"/>
                      <a:pt x="4038" y="3131"/>
                      <a:pt x="4038" y="2020"/>
                    </a:cubicBezTo>
                    <a:cubicBezTo>
                      <a:pt x="4038" y="909"/>
                      <a:pt x="3129" y="1"/>
                      <a:pt x="2018" y="1"/>
                    </a:cubicBezTo>
                    <a:cubicBezTo>
                      <a:pt x="907" y="1"/>
                      <a:pt x="0" y="909"/>
                      <a:pt x="0" y="2020"/>
                    </a:cubicBezTo>
                    <a:cubicBezTo>
                      <a:pt x="0" y="3131"/>
                      <a:pt x="907" y="4039"/>
                      <a:pt x="2018" y="4039"/>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26" name="Google Shape;7097;p53"/>
              <p:cNvSpPr/>
              <p:nvPr/>
            </p:nvSpPr>
            <p:spPr>
              <a:xfrm>
                <a:off x="5301075" y="2142150"/>
                <a:ext cx="35925" cy="35600"/>
              </a:xfrm>
              <a:custGeom>
                <a:avLst/>
                <a:gdLst/>
                <a:ahLst/>
                <a:cxnLst/>
                <a:rect l="l" t="t" r="r" b="b"/>
                <a:pathLst>
                  <a:path w="1437" h="1424" extrusionOk="0">
                    <a:moveTo>
                      <a:pt x="719" y="1423"/>
                    </a:moveTo>
                    <a:cubicBezTo>
                      <a:pt x="1111" y="1423"/>
                      <a:pt x="1437" y="1111"/>
                      <a:pt x="1437" y="719"/>
                    </a:cubicBezTo>
                    <a:cubicBezTo>
                      <a:pt x="1437" y="325"/>
                      <a:pt x="1111" y="0"/>
                      <a:pt x="719" y="0"/>
                    </a:cubicBezTo>
                    <a:cubicBezTo>
                      <a:pt x="325" y="0"/>
                      <a:pt x="0" y="325"/>
                      <a:pt x="0" y="719"/>
                    </a:cubicBezTo>
                    <a:cubicBezTo>
                      <a:pt x="0" y="1111"/>
                      <a:pt x="325" y="1423"/>
                      <a:pt x="719" y="1423"/>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27" name="Google Shape;7098;p53"/>
              <p:cNvSpPr/>
              <p:nvPr/>
            </p:nvSpPr>
            <p:spPr>
              <a:xfrm>
                <a:off x="4952850" y="2127900"/>
                <a:ext cx="100975" cy="100975"/>
              </a:xfrm>
              <a:custGeom>
                <a:avLst/>
                <a:gdLst/>
                <a:ahLst/>
                <a:cxnLst/>
                <a:rect l="l" t="t" r="r" b="b"/>
                <a:pathLst>
                  <a:path w="4039" h="4039" extrusionOk="0">
                    <a:moveTo>
                      <a:pt x="2020" y="4039"/>
                    </a:moveTo>
                    <a:cubicBezTo>
                      <a:pt x="3131" y="4039"/>
                      <a:pt x="4038" y="3131"/>
                      <a:pt x="4038" y="2020"/>
                    </a:cubicBezTo>
                    <a:cubicBezTo>
                      <a:pt x="4038" y="909"/>
                      <a:pt x="3131" y="1"/>
                      <a:pt x="2020" y="1"/>
                    </a:cubicBezTo>
                    <a:cubicBezTo>
                      <a:pt x="909" y="1"/>
                      <a:pt x="1" y="909"/>
                      <a:pt x="1" y="2020"/>
                    </a:cubicBezTo>
                    <a:cubicBezTo>
                      <a:pt x="1" y="3131"/>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28" name="Google Shape;7099;p53"/>
              <p:cNvSpPr/>
              <p:nvPr/>
            </p:nvSpPr>
            <p:spPr>
              <a:xfrm>
                <a:off x="4996200" y="2142150"/>
                <a:ext cx="35625" cy="35600"/>
              </a:xfrm>
              <a:custGeom>
                <a:avLst/>
                <a:gdLst/>
                <a:ahLst/>
                <a:cxnLst/>
                <a:rect l="l" t="t" r="r" b="b"/>
                <a:pathLst>
                  <a:path w="1425" h="1424" extrusionOk="0">
                    <a:moveTo>
                      <a:pt x="719" y="1423"/>
                    </a:moveTo>
                    <a:cubicBezTo>
                      <a:pt x="1112" y="1423"/>
                      <a:pt x="1424" y="1111"/>
                      <a:pt x="1424" y="719"/>
                    </a:cubicBezTo>
                    <a:cubicBezTo>
                      <a:pt x="1424" y="325"/>
                      <a:pt x="1112" y="0"/>
                      <a:pt x="719" y="0"/>
                    </a:cubicBezTo>
                    <a:cubicBezTo>
                      <a:pt x="313" y="0"/>
                      <a:pt x="1" y="325"/>
                      <a:pt x="1" y="719"/>
                    </a:cubicBezTo>
                    <a:cubicBezTo>
                      <a:pt x="1" y="1111"/>
                      <a:pt x="313" y="1423"/>
                      <a:pt x="719" y="1423"/>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29" name="Google Shape;7100;p53"/>
              <p:cNvSpPr/>
              <p:nvPr/>
            </p:nvSpPr>
            <p:spPr>
              <a:xfrm>
                <a:off x="4969775" y="2246475"/>
                <a:ext cx="78625" cy="30500"/>
              </a:xfrm>
              <a:custGeom>
                <a:avLst/>
                <a:gdLst/>
                <a:ahLst/>
                <a:cxnLst/>
                <a:rect l="l" t="t" r="r" b="b"/>
                <a:pathLst>
                  <a:path w="3145" h="1220" extrusionOk="0">
                    <a:moveTo>
                      <a:pt x="1573" y="1220"/>
                    </a:moveTo>
                    <a:cubicBezTo>
                      <a:pt x="2440" y="1220"/>
                      <a:pt x="3144" y="949"/>
                      <a:pt x="3144" y="611"/>
                    </a:cubicBezTo>
                    <a:cubicBezTo>
                      <a:pt x="3144" y="271"/>
                      <a:pt x="2440" y="0"/>
                      <a:pt x="1573" y="0"/>
                    </a:cubicBezTo>
                    <a:cubicBezTo>
                      <a:pt x="706" y="0"/>
                      <a:pt x="1" y="271"/>
                      <a:pt x="1" y="611"/>
                    </a:cubicBezTo>
                    <a:cubicBezTo>
                      <a:pt x="1" y="949"/>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30" name="Google Shape;7101;p53"/>
              <p:cNvSpPr/>
              <p:nvPr/>
            </p:nvSpPr>
            <p:spPr>
              <a:xfrm>
                <a:off x="5284475" y="2246475"/>
                <a:ext cx="78625" cy="30500"/>
              </a:xfrm>
              <a:custGeom>
                <a:avLst/>
                <a:gdLst/>
                <a:ahLst/>
                <a:cxnLst/>
                <a:rect l="l" t="t" r="r" b="b"/>
                <a:pathLst>
                  <a:path w="3145" h="1220" extrusionOk="0">
                    <a:moveTo>
                      <a:pt x="1573" y="1220"/>
                    </a:moveTo>
                    <a:cubicBezTo>
                      <a:pt x="2440" y="1220"/>
                      <a:pt x="3144" y="949"/>
                      <a:pt x="3144" y="611"/>
                    </a:cubicBezTo>
                    <a:cubicBezTo>
                      <a:pt x="3144" y="271"/>
                      <a:pt x="2440" y="0"/>
                      <a:pt x="1573" y="0"/>
                    </a:cubicBezTo>
                    <a:cubicBezTo>
                      <a:pt x="705" y="0"/>
                      <a:pt x="1" y="271"/>
                      <a:pt x="1" y="611"/>
                    </a:cubicBezTo>
                    <a:cubicBezTo>
                      <a:pt x="1" y="949"/>
                      <a:pt x="705" y="1220"/>
                      <a:pt x="1573" y="1220"/>
                    </a:cubicBezTo>
                    <a:close/>
                  </a:path>
                </a:pathLst>
              </a:custGeom>
              <a:solidFill>
                <a:srgbClr val="F58CA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grpSp>
      <p:sp>
        <p:nvSpPr>
          <p:cNvPr id="4096" name="TextBox 4095"/>
          <p:cNvSpPr txBox="1"/>
          <p:nvPr/>
        </p:nvSpPr>
        <p:spPr>
          <a:xfrm>
            <a:off x="1848761" y="1959827"/>
            <a:ext cx="8780653" cy="872547"/>
          </a:xfrm>
          <a:prstGeom prst="rect">
            <a:avLst/>
          </a:prstGeom>
          <a:noFill/>
        </p:spPr>
        <p:txBody>
          <a:bodyPr wrap="square" anchor="ctr" anchorCtr="0">
            <a:spAutoFit/>
          </a:bodyPr>
          <a:lstStyle/>
          <a:p>
            <a:pPr>
              <a:lnSpc>
                <a:spcPct val="120000"/>
              </a:lnSpc>
            </a:pPr>
            <a:r>
              <a:rPr lang="en-US" sz="2200" b="0" i="0" dirty="0" err="1">
                <a:solidFill>
                  <a:schemeClr val="tx1">
                    <a:lumMod val="95000"/>
                    <a:lumOff val="5000"/>
                  </a:schemeClr>
                </a:solidFill>
                <a:effectLst/>
                <a:latin typeface="Roboto" panose="02000000000000000000" pitchFamily="2" charset="0"/>
              </a:rPr>
              <a:t>Tổng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động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năng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của</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các</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phân</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tử</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tạo</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nên</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vật</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được</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gọi</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là</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năng</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lượng</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nhiệt</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của</a:t>
            </a:r>
            <a:r>
              <a:rPr lang="en-US" sz="2200" dirty="0">
                <a:solidFill>
                  <a:schemeClr val="tx1">
                    <a:lumMod val="95000"/>
                    <a:lumOff val="5000"/>
                  </a:schemeClr>
                </a:solidFill>
                <a:latin typeface="Roboto" panose="02000000000000000000" pitchFamily="2" charset="0"/>
              </a:rPr>
              <a:t> </a:t>
            </a:r>
            <a:r>
              <a:rPr lang="en-US" sz="2200" dirty="0" err="1">
                <a:solidFill>
                  <a:schemeClr val="tx1">
                    <a:lumMod val="95000"/>
                    <a:lumOff val="5000"/>
                  </a:schemeClr>
                </a:solidFill>
                <a:latin typeface="Roboto" panose="02000000000000000000" pitchFamily="2" charset="0"/>
              </a:rPr>
              <a:t>vật</a:t>
            </a:r>
            <a:endParaRPr lang="vi-VN" sz="2200" dirty="0">
              <a:solidFill>
                <a:schemeClr val="tx1">
                  <a:lumMod val="95000"/>
                  <a:lumOff val="5000"/>
                </a:schemeClr>
              </a:solidFill>
              <a:hlinkClick r:id="rId2"/>
            </a:endParaRPr>
          </a:p>
        </p:txBody>
      </p:sp>
      <p:grpSp>
        <p:nvGrpSpPr>
          <p:cNvPr id="4097" name="Group 4096"/>
          <p:cNvGrpSpPr/>
          <p:nvPr/>
        </p:nvGrpSpPr>
        <p:grpSpPr>
          <a:xfrm>
            <a:off x="1211100" y="3191021"/>
            <a:ext cx="459081" cy="459081"/>
            <a:chOff x="3879653" y="3053859"/>
            <a:chExt cx="719700" cy="719700"/>
          </a:xfrm>
        </p:grpSpPr>
        <p:sp>
          <p:nvSpPr>
            <p:cNvPr id="4099" name="Google Shape;7084;p53"/>
            <p:cNvSpPr/>
            <p:nvPr/>
          </p:nvSpPr>
          <p:spPr>
            <a:xfrm>
              <a:off x="3879653" y="3053859"/>
              <a:ext cx="719700" cy="719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nvGrpSpPr>
            <p:cNvPr id="4100" name="Google Shape;7094;p53"/>
            <p:cNvGrpSpPr/>
            <p:nvPr/>
          </p:nvGrpSpPr>
          <p:grpSpPr>
            <a:xfrm>
              <a:off x="4025915" y="3339171"/>
              <a:ext cx="427175" cy="149075"/>
              <a:chOff x="4952850" y="2127900"/>
              <a:chExt cx="427175" cy="149075"/>
            </a:xfrm>
          </p:grpSpPr>
          <p:sp>
            <p:nvSpPr>
              <p:cNvPr id="4101" name="Google Shape;7095;p53"/>
              <p:cNvSpPr/>
              <p:nvPr/>
            </p:nvSpPr>
            <p:spPr>
              <a:xfrm>
                <a:off x="5094800" y="2178400"/>
                <a:ext cx="143650" cy="43700"/>
              </a:xfrm>
              <a:custGeom>
                <a:avLst/>
                <a:gdLst/>
                <a:ahLst/>
                <a:cxnLst/>
                <a:rect l="l" t="t" r="r" b="b"/>
                <a:pathLst>
                  <a:path w="5746" h="1748" extrusionOk="0">
                    <a:moveTo>
                      <a:pt x="2656" y="217"/>
                    </a:moveTo>
                    <a:cubicBezTo>
                      <a:pt x="2656" y="95"/>
                      <a:pt x="2750" y="0"/>
                      <a:pt x="2873" y="0"/>
                    </a:cubicBezTo>
                    <a:cubicBezTo>
                      <a:pt x="2981" y="0"/>
                      <a:pt x="3075" y="95"/>
                      <a:pt x="3075" y="217"/>
                    </a:cubicBezTo>
                    <a:cubicBezTo>
                      <a:pt x="3075" y="528"/>
                      <a:pt x="3198" y="813"/>
                      <a:pt x="3401" y="1016"/>
                    </a:cubicBezTo>
                    <a:cubicBezTo>
                      <a:pt x="3604" y="1220"/>
                      <a:pt x="3888" y="1341"/>
                      <a:pt x="4201" y="1341"/>
                    </a:cubicBezTo>
                    <a:cubicBezTo>
                      <a:pt x="4512" y="1341"/>
                      <a:pt x="4797" y="1220"/>
                      <a:pt x="4999" y="1016"/>
                    </a:cubicBezTo>
                    <a:cubicBezTo>
                      <a:pt x="5203" y="813"/>
                      <a:pt x="5325" y="528"/>
                      <a:pt x="5325" y="217"/>
                    </a:cubicBezTo>
                    <a:cubicBezTo>
                      <a:pt x="5325" y="95"/>
                      <a:pt x="5420" y="0"/>
                      <a:pt x="5541" y="0"/>
                    </a:cubicBezTo>
                    <a:cubicBezTo>
                      <a:pt x="5650" y="0"/>
                      <a:pt x="5745" y="95"/>
                      <a:pt x="5745" y="217"/>
                    </a:cubicBezTo>
                    <a:cubicBezTo>
                      <a:pt x="5745" y="637"/>
                      <a:pt x="5569" y="1030"/>
                      <a:pt x="5298" y="1301"/>
                    </a:cubicBezTo>
                    <a:cubicBezTo>
                      <a:pt x="5014" y="1585"/>
                      <a:pt x="4634" y="1748"/>
                      <a:pt x="4201" y="1748"/>
                    </a:cubicBezTo>
                    <a:cubicBezTo>
                      <a:pt x="3780" y="1748"/>
                      <a:pt x="3388" y="1585"/>
                      <a:pt x="3117" y="1301"/>
                    </a:cubicBezTo>
                    <a:cubicBezTo>
                      <a:pt x="3021" y="1206"/>
                      <a:pt x="2940" y="1097"/>
                      <a:pt x="2873" y="989"/>
                    </a:cubicBezTo>
                    <a:cubicBezTo>
                      <a:pt x="2804" y="1097"/>
                      <a:pt x="2723" y="1206"/>
                      <a:pt x="2629" y="1301"/>
                    </a:cubicBezTo>
                    <a:cubicBezTo>
                      <a:pt x="2344" y="1585"/>
                      <a:pt x="1964" y="1748"/>
                      <a:pt x="1531" y="1748"/>
                    </a:cubicBezTo>
                    <a:cubicBezTo>
                      <a:pt x="1111" y="1748"/>
                      <a:pt x="718" y="1585"/>
                      <a:pt x="447" y="1301"/>
                    </a:cubicBezTo>
                    <a:cubicBezTo>
                      <a:pt x="163" y="1030"/>
                      <a:pt x="0" y="637"/>
                      <a:pt x="0" y="217"/>
                    </a:cubicBezTo>
                    <a:cubicBezTo>
                      <a:pt x="0" y="95"/>
                      <a:pt x="82" y="0"/>
                      <a:pt x="203" y="0"/>
                    </a:cubicBezTo>
                    <a:cubicBezTo>
                      <a:pt x="311" y="0"/>
                      <a:pt x="407" y="95"/>
                      <a:pt x="407" y="217"/>
                    </a:cubicBezTo>
                    <a:cubicBezTo>
                      <a:pt x="407" y="528"/>
                      <a:pt x="528" y="813"/>
                      <a:pt x="732" y="1016"/>
                    </a:cubicBezTo>
                    <a:cubicBezTo>
                      <a:pt x="949" y="1220"/>
                      <a:pt x="1220" y="1341"/>
                      <a:pt x="1531" y="1341"/>
                    </a:cubicBezTo>
                    <a:cubicBezTo>
                      <a:pt x="1843" y="1341"/>
                      <a:pt x="2127" y="1220"/>
                      <a:pt x="2331" y="1016"/>
                    </a:cubicBezTo>
                    <a:cubicBezTo>
                      <a:pt x="2533" y="813"/>
                      <a:pt x="2656" y="528"/>
                      <a:pt x="2656" y="217"/>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02" name="Google Shape;7096;p53"/>
              <p:cNvSpPr/>
              <p:nvPr/>
            </p:nvSpPr>
            <p:spPr>
              <a:xfrm>
                <a:off x="5279075" y="2127900"/>
                <a:ext cx="100950" cy="100975"/>
              </a:xfrm>
              <a:custGeom>
                <a:avLst/>
                <a:gdLst/>
                <a:ahLst/>
                <a:cxnLst/>
                <a:rect l="l" t="t" r="r" b="b"/>
                <a:pathLst>
                  <a:path w="4038" h="4039" extrusionOk="0">
                    <a:moveTo>
                      <a:pt x="2018" y="4039"/>
                    </a:moveTo>
                    <a:cubicBezTo>
                      <a:pt x="3129" y="4039"/>
                      <a:pt x="4038" y="3131"/>
                      <a:pt x="4038" y="2020"/>
                    </a:cubicBezTo>
                    <a:cubicBezTo>
                      <a:pt x="4038" y="909"/>
                      <a:pt x="3129" y="1"/>
                      <a:pt x="2018" y="1"/>
                    </a:cubicBezTo>
                    <a:cubicBezTo>
                      <a:pt x="907" y="1"/>
                      <a:pt x="0" y="909"/>
                      <a:pt x="0" y="2020"/>
                    </a:cubicBezTo>
                    <a:cubicBezTo>
                      <a:pt x="0" y="3131"/>
                      <a:pt x="907" y="4039"/>
                      <a:pt x="2018" y="4039"/>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03" name="Google Shape;7097;p53"/>
              <p:cNvSpPr/>
              <p:nvPr/>
            </p:nvSpPr>
            <p:spPr>
              <a:xfrm>
                <a:off x="5301075" y="2142150"/>
                <a:ext cx="35925" cy="35600"/>
              </a:xfrm>
              <a:custGeom>
                <a:avLst/>
                <a:gdLst/>
                <a:ahLst/>
                <a:cxnLst/>
                <a:rect l="l" t="t" r="r" b="b"/>
                <a:pathLst>
                  <a:path w="1437" h="1424" extrusionOk="0">
                    <a:moveTo>
                      <a:pt x="719" y="1423"/>
                    </a:moveTo>
                    <a:cubicBezTo>
                      <a:pt x="1111" y="1423"/>
                      <a:pt x="1437" y="1111"/>
                      <a:pt x="1437" y="719"/>
                    </a:cubicBezTo>
                    <a:cubicBezTo>
                      <a:pt x="1437" y="325"/>
                      <a:pt x="1111" y="0"/>
                      <a:pt x="719" y="0"/>
                    </a:cubicBezTo>
                    <a:cubicBezTo>
                      <a:pt x="325" y="0"/>
                      <a:pt x="0" y="325"/>
                      <a:pt x="0" y="719"/>
                    </a:cubicBezTo>
                    <a:cubicBezTo>
                      <a:pt x="0" y="1111"/>
                      <a:pt x="325" y="1423"/>
                      <a:pt x="719" y="1423"/>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04" name="Google Shape;7098;p53"/>
              <p:cNvSpPr/>
              <p:nvPr/>
            </p:nvSpPr>
            <p:spPr>
              <a:xfrm>
                <a:off x="4952850" y="2127900"/>
                <a:ext cx="100975" cy="100975"/>
              </a:xfrm>
              <a:custGeom>
                <a:avLst/>
                <a:gdLst/>
                <a:ahLst/>
                <a:cxnLst/>
                <a:rect l="l" t="t" r="r" b="b"/>
                <a:pathLst>
                  <a:path w="4039" h="4039" extrusionOk="0">
                    <a:moveTo>
                      <a:pt x="2020" y="4039"/>
                    </a:moveTo>
                    <a:cubicBezTo>
                      <a:pt x="3131" y="4039"/>
                      <a:pt x="4038" y="3131"/>
                      <a:pt x="4038" y="2020"/>
                    </a:cubicBezTo>
                    <a:cubicBezTo>
                      <a:pt x="4038" y="909"/>
                      <a:pt x="3131" y="1"/>
                      <a:pt x="2020" y="1"/>
                    </a:cubicBezTo>
                    <a:cubicBezTo>
                      <a:pt x="909" y="1"/>
                      <a:pt x="1" y="909"/>
                      <a:pt x="1" y="2020"/>
                    </a:cubicBezTo>
                    <a:cubicBezTo>
                      <a:pt x="1" y="3131"/>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05" name="Google Shape;7099;p53"/>
              <p:cNvSpPr/>
              <p:nvPr/>
            </p:nvSpPr>
            <p:spPr>
              <a:xfrm>
                <a:off x="4996200" y="2142150"/>
                <a:ext cx="35625" cy="35600"/>
              </a:xfrm>
              <a:custGeom>
                <a:avLst/>
                <a:gdLst/>
                <a:ahLst/>
                <a:cxnLst/>
                <a:rect l="l" t="t" r="r" b="b"/>
                <a:pathLst>
                  <a:path w="1425" h="1424" extrusionOk="0">
                    <a:moveTo>
                      <a:pt x="719" y="1423"/>
                    </a:moveTo>
                    <a:cubicBezTo>
                      <a:pt x="1112" y="1423"/>
                      <a:pt x="1424" y="1111"/>
                      <a:pt x="1424" y="719"/>
                    </a:cubicBezTo>
                    <a:cubicBezTo>
                      <a:pt x="1424" y="325"/>
                      <a:pt x="1112" y="0"/>
                      <a:pt x="719" y="0"/>
                    </a:cubicBezTo>
                    <a:cubicBezTo>
                      <a:pt x="313" y="0"/>
                      <a:pt x="1" y="325"/>
                      <a:pt x="1" y="719"/>
                    </a:cubicBezTo>
                    <a:cubicBezTo>
                      <a:pt x="1" y="1111"/>
                      <a:pt x="313" y="1423"/>
                      <a:pt x="719" y="1423"/>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06" name="Google Shape;7100;p53"/>
              <p:cNvSpPr/>
              <p:nvPr/>
            </p:nvSpPr>
            <p:spPr>
              <a:xfrm>
                <a:off x="4969775" y="2246475"/>
                <a:ext cx="78625" cy="30500"/>
              </a:xfrm>
              <a:custGeom>
                <a:avLst/>
                <a:gdLst/>
                <a:ahLst/>
                <a:cxnLst/>
                <a:rect l="l" t="t" r="r" b="b"/>
                <a:pathLst>
                  <a:path w="3145" h="1220" extrusionOk="0">
                    <a:moveTo>
                      <a:pt x="1573" y="1220"/>
                    </a:moveTo>
                    <a:cubicBezTo>
                      <a:pt x="2440" y="1220"/>
                      <a:pt x="3144" y="949"/>
                      <a:pt x="3144" y="611"/>
                    </a:cubicBezTo>
                    <a:cubicBezTo>
                      <a:pt x="3144" y="271"/>
                      <a:pt x="2440" y="0"/>
                      <a:pt x="1573" y="0"/>
                    </a:cubicBezTo>
                    <a:cubicBezTo>
                      <a:pt x="706" y="0"/>
                      <a:pt x="1" y="271"/>
                      <a:pt x="1" y="611"/>
                    </a:cubicBezTo>
                    <a:cubicBezTo>
                      <a:pt x="1" y="949"/>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07" name="Google Shape;7101;p53"/>
              <p:cNvSpPr/>
              <p:nvPr/>
            </p:nvSpPr>
            <p:spPr>
              <a:xfrm>
                <a:off x="5284475" y="2246475"/>
                <a:ext cx="78625" cy="30500"/>
              </a:xfrm>
              <a:custGeom>
                <a:avLst/>
                <a:gdLst/>
                <a:ahLst/>
                <a:cxnLst/>
                <a:rect l="l" t="t" r="r" b="b"/>
                <a:pathLst>
                  <a:path w="3145" h="1220" extrusionOk="0">
                    <a:moveTo>
                      <a:pt x="1573" y="1220"/>
                    </a:moveTo>
                    <a:cubicBezTo>
                      <a:pt x="2440" y="1220"/>
                      <a:pt x="3144" y="949"/>
                      <a:pt x="3144" y="611"/>
                    </a:cubicBezTo>
                    <a:cubicBezTo>
                      <a:pt x="3144" y="271"/>
                      <a:pt x="2440" y="0"/>
                      <a:pt x="1573" y="0"/>
                    </a:cubicBezTo>
                    <a:cubicBezTo>
                      <a:pt x="705" y="0"/>
                      <a:pt x="1" y="271"/>
                      <a:pt x="1" y="611"/>
                    </a:cubicBezTo>
                    <a:cubicBezTo>
                      <a:pt x="1" y="949"/>
                      <a:pt x="705" y="1220"/>
                      <a:pt x="1573" y="1220"/>
                    </a:cubicBezTo>
                    <a:close/>
                  </a:path>
                </a:pathLst>
              </a:custGeom>
              <a:solidFill>
                <a:srgbClr val="F58CA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grpSp>
      <p:sp>
        <p:nvSpPr>
          <p:cNvPr id="4108" name="TextBox 4107"/>
          <p:cNvSpPr txBox="1"/>
          <p:nvPr/>
        </p:nvSpPr>
        <p:spPr>
          <a:xfrm>
            <a:off x="1848762" y="3132685"/>
            <a:ext cx="6698080" cy="872547"/>
          </a:xfrm>
          <a:prstGeom prst="rect">
            <a:avLst/>
          </a:prstGeom>
          <a:noFill/>
        </p:spPr>
        <p:txBody>
          <a:bodyPr wrap="square" anchor="ctr" anchorCtr="0">
            <a:spAutoFit/>
          </a:bodyPr>
          <a:lstStyle/>
          <a:p>
            <a:pPr>
              <a:lnSpc>
                <a:spcPct val="120000"/>
              </a:lnSpc>
            </a:pPr>
            <a:r>
              <a:rPr lang="en-US" sz="2200" b="0" i="0" dirty="0" err="1">
                <a:solidFill>
                  <a:schemeClr val="tx1">
                    <a:lumMod val="95000"/>
                    <a:lumOff val="5000"/>
                  </a:schemeClr>
                </a:solidFill>
                <a:effectLst/>
                <a:latin typeface="Roboto" panose="02000000000000000000" pitchFamily="2" charset="0"/>
              </a:rPr>
              <a:t>Nhiệt</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lượng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là</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phần</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năng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lượng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nhiệt</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mà</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vật</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nhận</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thêm</a:t>
            </a:r>
            <a:r>
              <a:rPr lang="en-US" sz="2200" b="0" i="0" dirty="0">
                <a:solidFill>
                  <a:schemeClr val="tx1">
                    <a:lumMod val="95000"/>
                    <a:lumOff val="5000"/>
                  </a:schemeClr>
                </a:solidFill>
                <a:effectLst/>
                <a:latin typeface="Roboto" panose="02000000000000000000" pitchFamily="2" charset="0"/>
              </a:rPr>
              <a:t> hay </a:t>
            </a:r>
            <a:r>
              <a:rPr lang="en-US" sz="2200" b="0" i="0" dirty="0" err="1">
                <a:solidFill>
                  <a:schemeClr val="tx1">
                    <a:lumMod val="95000"/>
                    <a:lumOff val="5000"/>
                  </a:schemeClr>
                </a:solidFill>
                <a:effectLst/>
                <a:latin typeface="Roboto" panose="02000000000000000000" pitchFamily="2" charset="0"/>
              </a:rPr>
              <a:t>mất</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bớt</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trong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quá</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trình</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truyền</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năng</a:t>
            </a:r>
            <a:r>
              <a:rPr lang="en-US" sz="2200" b="0" i="0" dirty="0">
                <a:solidFill>
                  <a:schemeClr val="tx1">
                    <a:lumMod val="95000"/>
                    <a:lumOff val="5000"/>
                  </a:schemeClr>
                </a:solidFill>
                <a:effectLst/>
                <a:latin typeface="Roboto" panose="02000000000000000000" pitchFamily="2" charset="0"/>
              </a:rPr>
              <a:t> </a:t>
            </a:r>
            <a:r>
              <a:rPr lang="en-US" sz="2200" b="0" i="0" dirty="0" err="1">
                <a:solidFill>
                  <a:schemeClr val="tx1">
                    <a:lumMod val="95000"/>
                    <a:lumOff val="5000"/>
                  </a:schemeClr>
                </a:solidFill>
                <a:effectLst/>
                <a:latin typeface="Roboto" panose="02000000000000000000" pitchFamily="2" charset="0"/>
              </a:rPr>
              <a:t>lượng</a:t>
            </a:r>
            <a:r>
              <a:rPr lang="en-US" sz="2200" b="0" i="0" dirty="0">
                <a:solidFill>
                  <a:schemeClr val="tx1">
                    <a:lumMod val="95000"/>
                    <a:lumOff val="5000"/>
                  </a:schemeClr>
                </a:solidFill>
                <a:effectLst/>
                <a:latin typeface="Roboto" panose="02000000000000000000" pitchFamily="2" charset="0"/>
              </a:rPr>
              <a:t> </a:t>
            </a:r>
            <a:endParaRPr lang="vi-VN" sz="2200" dirty="0">
              <a:solidFill>
                <a:schemeClr val="tx1">
                  <a:lumMod val="95000"/>
                  <a:lumOff val="5000"/>
                </a:schemeClr>
              </a:solidFill>
              <a:hlinkClick r:id="rId2"/>
            </a:endParaRPr>
          </a:p>
        </p:txBody>
      </p:sp>
      <p:pic>
        <p:nvPicPr>
          <p:cNvPr id="4109" name="Picture 1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248106" y="2742124"/>
            <a:ext cx="1097014" cy="109701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033258" y="2715072"/>
            <a:ext cx="1097013" cy="1097013"/>
          </a:xfrm>
          <a:prstGeom prst="rect">
            <a:avLst/>
          </a:prstGeom>
          <a:noFill/>
          <a:extLst>
            <a:ext uri="{909E8E84-426E-40DD-AFC4-6F175D3DCCD1}">
              <a14:hiddenFill xmlns:a14="http://schemas.microsoft.com/office/drawing/2010/main">
                <a:solidFill>
                  <a:srgbClr val="FFFFFF"/>
                </a:solidFill>
              </a14:hiddenFill>
            </a:ext>
          </a:extLst>
        </p:spPr>
      </p:pic>
      <p:cxnSp>
        <p:nvCxnSpPr>
          <p:cNvPr id="4111" name="Straight Arrow Connector 4110"/>
          <p:cNvCxnSpPr/>
          <p:nvPr/>
        </p:nvCxnSpPr>
        <p:spPr>
          <a:xfrm>
            <a:off x="9423091" y="3263579"/>
            <a:ext cx="693472" cy="0"/>
          </a:xfrm>
          <a:prstGeom prst="straightConnector1">
            <a:avLst/>
          </a:prstGeom>
          <a:ln w="57150">
            <a:solidFill>
              <a:srgbClr val="26264F"/>
            </a:solidFill>
            <a:tailEnd type="triangle"/>
          </a:ln>
        </p:spPr>
        <p:style>
          <a:lnRef idx="1">
            <a:schemeClr val="accent1"/>
          </a:lnRef>
          <a:fillRef idx="0">
            <a:schemeClr val="accent1"/>
          </a:fillRef>
          <a:effectRef idx="0">
            <a:schemeClr val="accent1"/>
          </a:effectRef>
          <a:fontRef idx="minor">
            <a:schemeClr val="tx1"/>
          </a:fontRef>
        </p:style>
      </p:cxnSp>
      <p:grpSp>
        <p:nvGrpSpPr>
          <p:cNvPr id="4118" name="Group 4117"/>
          <p:cNvGrpSpPr/>
          <p:nvPr/>
        </p:nvGrpSpPr>
        <p:grpSpPr>
          <a:xfrm>
            <a:off x="4265417" y="4225092"/>
            <a:ext cx="3947340" cy="591844"/>
            <a:chOff x="3871714" y="3774126"/>
            <a:chExt cx="3947340" cy="591844"/>
          </a:xfrm>
        </p:grpSpPr>
        <p:sp>
          <p:nvSpPr>
            <p:cNvPr id="4113" name="Rectangle: Rounded Corners 4112"/>
            <p:cNvSpPr/>
            <p:nvPr/>
          </p:nvSpPr>
          <p:spPr>
            <a:xfrm>
              <a:off x="3871714" y="3774126"/>
              <a:ext cx="3947340" cy="591844"/>
            </a:xfrm>
            <a:prstGeom prst="roundRect">
              <a:avLst>
                <a:gd name="adj" fmla="val 4479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4117" name="TextBox 4116"/>
            <p:cNvSpPr txBox="1"/>
            <p:nvPr/>
          </p:nvSpPr>
          <p:spPr>
            <a:xfrm>
              <a:off x="4327847" y="3811449"/>
              <a:ext cx="3181740" cy="467564"/>
            </a:xfrm>
            <a:prstGeom prst="rect">
              <a:avLst/>
            </a:prstGeom>
            <a:noFill/>
          </p:spPr>
          <p:txBody>
            <a:bodyPr wrap="square" anchor="ctr" anchorCtr="0">
              <a:spAutoFit/>
            </a:bodyPr>
            <a:lstStyle>
              <a:defPPr>
                <a:defRPr lang="en-US"/>
              </a:defPPr>
              <a:lvl1pPr>
                <a:lnSpc>
                  <a:spcPct val="120000"/>
                </a:lnSpc>
                <a:defRPr sz="2200" b="0" i="0">
                  <a:solidFill>
                    <a:schemeClr val="tx1">
                      <a:lumMod val="95000"/>
                      <a:lumOff val="5000"/>
                    </a:schemeClr>
                  </a:solidFill>
                  <a:effectLst/>
                  <a:latin typeface="Roboto" panose="02000000000000000000" pitchFamily="2" charset="0"/>
                </a:defRPr>
              </a:lvl1pPr>
            </a:lstStyle>
            <a:p>
              <a:r>
                <a:rPr lang="en-US" b="1" dirty="0" err="1">
                  <a:solidFill>
                    <a:schemeClr val="bg1"/>
                  </a:solidFill>
                </a:rPr>
                <a:t>Đơn</a:t>
              </a:r>
              <a:r>
                <a:rPr lang="en-US" b="1" dirty="0">
                  <a:solidFill>
                    <a:schemeClr val="bg1"/>
                  </a:solidFill>
                </a:rPr>
                <a:t> </a:t>
              </a:r>
              <a:r>
                <a:rPr lang="en-US" b="1" dirty="0" err="1">
                  <a:solidFill>
                    <a:schemeClr val="bg1"/>
                  </a:solidFill>
                </a:rPr>
                <a:t>vị</a:t>
              </a:r>
              <a:r>
                <a:rPr lang="en-US" b="1" dirty="0">
                  <a:solidFill>
                    <a:schemeClr val="bg1"/>
                  </a:solidFill>
                </a:rPr>
                <a:t>: Jun – </a:t>
              </a:r>
              <a:r>
                <a:rPr lang="en-US" b="1" dirty="0" err="1">
                  <a:solidFill>
                    <a:schemeClr val="bg1"/>
                  </a:solidFill>
                </a:rPr>
                <a:t>Kí</a:t>
              </a:r>
              <a:r>
                <a:rPr lang="en-US" b="1" dirty="0">
                  <a:solidFill>
                    <a:schemeClr val="bg1"/>
                  </a:solidFill>
                </a:rPr>
                <a:t> </a:t>
              </a:r>
              <a:r>
                <a:rPr lang="en-US" b="1" dirty="0" err="1">
                  <a:solidFill>
                    <a:schemeClr val="bg1"/>
                  </a:solidFill>
                </a:rPr>
                <a:t>hiệu</a:t>
              </a:r>
              <a:r>
                <a:rPr lang="en-US" b="1" dirty="0">
                  <a:solidFill>
                    <a:schemeClr val="bg1"/>
                  </a:solidFill>
                </a:rPr>
                <a:t>: J</a:t>
              </a:r>
              <a:endParaRPr lang="en-US" b="1" dirty="0">
                <a:solidFill>
                  <a:schemeClr val="bg1"/>
                </a:solidFill>
              </a:endParaRPr>
            </a:p>
          </p:txBody>
        </p:sp>
      </p:grpSp>
      <p:grpSp>
        <p:nvGrpSpPr>
          <p:cNvPr id="4119" name="Group 4118"/>
          <p:cNvGrpSpPr/>
          <p:nvPr/>
        </p:nvGrpSpPr>
        <p:grpSpPr>
          <a:xfrm>
            <a:off x="1211100" y="5013477"/>
            <a:ext cx="459081" cy="459081"/>
            <a:chOff x="3879653" y="3053859"/>
            <a:chExt cx="719700" cy="719700"/>
          </a:xfrm>
        </p:grpSpPr>
        <p:sp>
          <p:nvSpPr>
            <p:cNvPr id="4120" name="Google Shape;7084;p53"/>
            <p:cNvSpPr/>
            <p:nvPr/>
          </p:nvSpPr>
          <p:spPr>
            <a:xfrm>
              <a:off x="3879653" y="3053859"/>
              <a:ext cx="719700" cy="719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nvGrpSpPr>
            <p:cNvPr id="4121" name="Google Shape;7094;p53"/>
            <p:cNvGrpSpPr/>
            <p:nvPr/>
          </p:nvGrpSpPr>
          <p:grpSpPr>
            <a:xfrm>
              <a:off x="4025915" y="3339171"/>
              <a:ext cx="427175" cy="149075"/>
              <a:chOff x="4952850" y="2127900"/>
              <a:chExt cx="427175" cy="149075"/>
            </a:xfrm>
          </p:grpSpPr>
          <p:sp>
            <p:nvSpPr>
              <p:cNvPr id="4122" name="Google Shape;7095;p53"/>
              <p:cNvSpPr/>
              <p:nvPr/>
            </p:nvSpPr>
            <p:spPr>
              <a:xfrm>
                <a:off x="5094800" y="2178400"/>
                <a:ext cx="143650" cy="43700"/>
              </a:xfrm>
              <a:custGeom>
                <a:avLst/>
                <a:gdLst/>
                <a:ahLst/>
                <a:cxnLst/>
                <a:rect l="l" t="t" r="r" b="b"/>
                <a:pathLst>
                  <a:path w="5746" h="1748" extrusionOk="0">
                    <a:moveTo>
                      <a:pt x="2656" y="217"/>
                    </a:moveTo>
                    <a:cubicBezTo>
                      <a:pt x="2656" y="95"/>
                      <a:pt x="2750" y="0"/>
                      <a:pt x="2873" y="0"/>
                    </a:cubicBezTo>
                    <a:cubicBezTo>
                      <a:pt x="2981" y="0"/>
                      <a:pt x="3075" y="95"/>
                      <a:pt x="3075" y="217"/>
                    </a:cubicBezTo>
                    <a:cubicBezTo>
                      <a:pt x="3075" y="528"/>
                      <a:pt x="3198" y="813"/>
                      <a:pt x="3401" y="1016"/>
                    </a:cubicBezTo>
                    <a:cubicBezTo>
                      <a:pt x="3604" y="1220"/>
                      <a:pt x="3888" y="1341"/>
                      <a:pt x="4201" y="1341"/>
                    </a:cubicBezTo>
                    <a:cubicBezTo>
                      <a:pt x="4512" y="1341"/>
                      <a:pt x="4797" y="1220"/>
                      <a:pt x="4999" y="1016"/>
                    </a:cubicBezTo>
                    <a:cubicBezTo>
                      <a:pt x="5203" y="813"/>
                      <a:pt x="5325" y="528"/>
                      <a:pt x="5325" y="217"/>
                    </a:cubicBezTo>
                    <a:cubicBezTo>
                      <a:pt x="5325" y="95"/>
                      <a:pt x="5420" y="0"/>
                      <a:pt x="5541" y="0"/>
                    </a:cubicBezTo>
                    <a:cubicBezTo>
                      <a:pt x="5650" y="0"/>
                      <a:pt x="5745" y="95"/>
                      <a:pt x="5745" y="217"/>
                    </a:cubicBezTo>
                    <a:cubicBezTo>
                      <a:pt x="5745" y="637"/>
                      <a:pt x="5569" y="1030"/>
                      <a:pt x="5298" y="1301"/>
                    </a:cubicBezTo>
                    <a:cubicBezTo>
                      <a:pt x="5014" y="1585"/>
                      <a:pt x="4634" y="1748"/>
                      <a:pt x="4201" y="1748"/>
                    </a:cubicBezTo>
                    <a:cubicBezTo>
                      <a:pt x="3780" y="1748"/>
                      <a:pt x="3388" y="1585"/>
                      <a:pt x="3117" y="1301"/>
                    </a:cubicBezTo>
                    <a:cubicBezTo>
                      <a:pt x="3021" y="1206"/>
                      <a:pt x="2940" y="1097"/>
                      <a:pt x="2873" y="989"/>
                    </a:cubicBezTo>
                    <a:cubicBezTo>
                      <a:pt x="2804" y="1097"/>
                      <a:pt x="2723" y="1206"/>
                      <a:pt x="2629" y="1301"/>
                    </a:cubicBezTo>
                    <a:cubicBezTo>
                      <a:pt x="2344" y="1585"/>
                      <a:pt x="1964" y="1748"/>
                      <a:pt x="1531" y="1748"/>
                    </a:cubicBezTo>
                    <a:cubicBezTo>
                      <a:pt x="1111" y="1748"/>
                      <a:pt x="718" y="1585"/>
                      <a:pt x="447" y="1301"/>
                    </a:cubicBezTo>
                    <a:cubicBezTo>
                      <a:pt x="163" y="1030"/>
                      <a:pt x="0" y="637"/>
                      <a:pt x="0" y="217"/>
                    </a:cubicBezTo>
                    <a:cubicBezTo>
                      <a:pt x="0" y="95"/>
                      <a:pt x="82" y="0"/>
                      <a:pt x="203" y="0"/>
                    </a:cubicBezTo>
                    <a:cubicBezTo>
                      <a:pt x="311" y="0"/>
                      <a:pt x="407" y="95"/>
                      <a:pt x="407" y="217"/>
                    </a:cubicBezTo>
                    <a:cubicBezTo>
                      <a:pt x="407" y="528"/>
                      <a:pt x="528" y="813"/>
                      <a:pt x="732" y="1016"/>
                    </a:cubicBezTo>
                    <a:cubicBezTo>
                      <a:pt x="949" y="1220"/>
                      <a:pt x="1220" y="1341"/>
                      <a:pt x="1531" y="1341"/>
                    </a:cubicBezTo>
                    <a:cubicBezTo>
                      <a:pt x="1843" y="1341"/>
                      <a:pt x="2127" y="1220"/>
                      <a:pt x="2331" y="1016"/>
                    </a:cubicBezTo>
                    <a:cubicBezTo>
                      <a:pt x="2533" y="813"/>
                      <a:pt x="2656" y="528"/>
                      <a:pt x="2656" y="217"/>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23" name="Google Shape;7096;p53"/>
              <p:cNvSpPr/>
              <p:nvPr/>
            </p:nvSpPr>
            <p:spPr>
              <a:xfrm>
                <a:off x="5279075" y="2127900"/>
                <a:ext cx="100950" cy="100975"/>
              </a:xfrm>
              <a:custGeom>
                <a:avLst/>
                <a:gdLst/>
                <a:ahLst/>
                <a:cxnLst/>
                <a:rect l="l" t="t" r="r" b="b"/>
                <a:pathLst>
                  <a:path w="4038" h="4039" extrusionOk="0">
                    <a:moveTo>
                      <a:pt x="2018" y="4039"/>
                    </a:moveTo>
                    <a:cubicBezTo>
                      <a:pt x="3129" y="4039"/>
                      <a:pt x="4038" y="3131"/>
                      <a:pt x="4038" y="2020"/>
                    </a:cubicBezTo>
                    <a:cubicBezTo>
                      <a:pt x="4038" y="909"/>
                      <a:pt x="3129" y="1"/>
                      <a:pt x="2018" y="1"/>
                    </a:cubicBezTo>
                    <a:cubicBezTo>
                      <a:pt x="907" y="1"/>
                      <a:pt x="0" y="909"/>
                      <a:pt x="0" y="2020"/>
                    </a:cubicBezTo>
                    <a:cubicBezTo>
                      <a:pt x="0" y="3131"/>
                      <a:pt x="907" y="4039"/>
                      <a:pt x="2018" y="4039"/>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24" name="Google Shape;7097;p53"/>
              <p:cNvSpPr/>
              <p:nvPr/>
            </p:nvSpPr>
            <p:spPr>
              <a:xfrm>
                <a:off x="5301075" y="2142150"/>
                <a:ext cx="35925" cy="35600"/>
              </a:xfrm>
              <a:custGeom>
                <a:avLst/>
                <a:gdLst/>
                <a:ahLst/>
                <a:cxnLst/>
                <a:rect l="l" t="t" r="r" b="b"/>
                <a:pathLst>
                  <a:path w="1437" h="1424" extrusionOk="0">
                    <a:moveTo>
                      <a:pt x="719" y="1423"/>
                    </a:moveTo>
                    <a:cubicBezTo>
                      <a:pt x="1111" y="1423"/>
                      <a:pt x="1437" y="1111"/>
                      <a:pt x="1437" y="719"/>
                    </a:cubicBezTo>
                    <a:cubicBezTo>
                      <a:pt x="1437" y="325"/>
                      <a:pt x="1111" y="0"/>
                      <a:pt x="719" y="0"/>
                    </a:cubicBezTo>
                    <a:cubicBezTo>
                      <a:pt x="325" y="0"/>
                      <a:pt x="0" y="325"/>
                      <a:pt x="0" y="719"/>
                    </a:cubicBezTo>
                    <a:cubicBezTo>
                      <a:pt x="0" y="1111"/>
                      <a:pt x="325" y="1423"/>
                      <a:pt x="719" y="1423"/>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25" name="Google Shape;7098;p53"/>
              <p:cNvSpPr/>
              <p:nvPr/>
            </p:nvSpPr>
            <p:spPr>
              <a:xfrm>
                <a:off x="4952850" y="2127900"/>
                <a:ext cx="100975" cy="100975"/>
              </a:xfrm>
              <a:custGeom>
                <a:avLst/>
                <a:gdLst/>
                <a:ahLst/>
                <a:cxnLst/>
                <a:rect l="l" t="t" r="r" b="b"/>
                <a:pathLst>
                  <a:path w="4039" h="4039" extrusionOk="0">
                    <a:moveTo>
                      <a:pt x="2020" y="4039"/>
                    </a:moveTo>
                    <a:cubicBezTo>
                      <a:pt x="3131" y="4039"/>
                      <a:pt x="4038" y="3131"/>
                      <a:pt x="4038" y="2020"/>
                    </a:cubicBezTo>
                    <a:cubicBezTo>
                      <a:pt x="4038" y="909"/>
                      <a:pt x="3131" y="1"/>
                      <a:pt x="2020" y="1"/>
                    </a:cubicBezTo>
                    <a:cubicBezTo>
                      <a:pt x="909" y="1"/>
                      <a:pt x="1" y="909"/>
                      <a:pt x="1" y="2020"/>
                    </a:cubicBezTo>
                    <a:cubicBezTo>
                      <a:pt x="1" y="3131"/>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26" name="Google Shape;7099;p53"/>
              <p:cNvSpPr/>
              <p:nvPr/>
            </p:nvSpPr>
            <p:spPr>
              <a:xfrm>
                <a:off x="4996200" y="2142150"/>
                <a:ext cx="35625" cy="35600"/>
              </a:xfrm>
              <a:custGeom>
                <a:avLst/>
                <a:gdLst/>
                <a:ahLst/>
                <a:cxnLst/>
                <a:rect l="l" t="t" r="r" b="b"/>
                <a:pathLst>
                  <a:path w="1425" h="1424" extrusionOk="0">
                    <a:moveTo>
                      <a:pt x="719" y="1423"/>
                    </a:moveTo>
                    <a:cubicBezTo>
                      <a:pt x="1112" y="1423"/>
                      <a:pt x="1424" y="1111"/>
                      <a:pt x="1424" y="719"/>
                    </a:cubicBezTo>
                    <a:cubicBezTo>
                      <a:pt x="1424" y="325"/>
                      <a:pt x="1112" y="0"/>
                      <a:pt x="719" y="0"/>
                    </a:cubicBezTo>
                    <a:cubicBezTo>
                      <a:pt x="313" y="0"/>
                      <a:pt x="1" y="325"/>
                      <a:pt x="1" y="719"/>
                    </a:cubicBezTo>
                    <a:cubicBezTo>
                      <a:pt x="1" y="1111"/>
                      <a:pt x="313" y="1423"/>
                      <a:pt x="719" y="1423"/>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4127" name="Google Shape;7100;p53"/>
              <p:cNvSpPr/>
              <p:nvPr/>
            </p:nvSpPr>
            <p:spPr>
              <a:xfrm>
                <a:off x="4969775" y="2246475"/>
                <a:ext cx="78625" cy="30500"/>
              </a:xfrm>
              <a:custGeom>
                <a:avLst/>
                <a:gdLst/>
                <a:ahLst/>
                <a:cxnLst/>
                <a:rect l="l" t="t" r="r" b="b"/>
                <a:pathLst>
                  <a:path w="3145" h="1220" extrusionOk="0">
                    <a:moveTo>
                      <a:pt x="1573" y="1220"/>
                    </a:moveTo>
                    <a:cubicBezTo>
                      <a:pt x="2440" y="1220"/>
                      <a:pt x="3144" y="949"/>
                      <a:pt x="3144" y="611"/>
                    </a:cubicBezTo>
                    <a:cubicBezTo>
                      <a:pt x="3144" y="271"/>
                      <a:pt x="2440" y="0"/>
                      <a:pt x="1573" y="0"/>
                    </a:cubicBezTo>
                    <a:cubicBezTo>
                      <a:pt x="706" y="0"/>
                      <a:pt x="1" y="271"/>
                      <a:pt x="1" y="611"/>
                    </a:cubicBezTo>
                    <a:cubicBezTo>
                      <a:pt x="1" y="949"/>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sp>
            <p:nvSpPr>
              <p:cNvPr id="3072" name="Google Shape;7101;p53"/>
              <p:cNvSpPr/>
              <p:nvPr/>
            </p:nvSpPr>
            <p:spPr>
              <a:xfrm>
                <a:off x="5284475" y="2246475"/>
                <a:ext cx="78625" cy="30500"/>
              </a:xfrm>
              <a:custGeom>
                <a:avLst/>
                <a:gdLst/>
                <a:ahLst/>
                <a:cxnLst/>
                <a:rect l="l" t="t" r="r" b="b"/>
                <a:pathLst>
                  <a:path w="3145" h="1220" extrusionOk="0">
                    <a:moveTo>
                      <a:pt x="1573" y="1220"/>
                    </a:moveTo>
                    <a:cubicBezTo>
                      <a:pt x="2440" y="1220"/>
                      <a:pt x="3144" y="949"/>
                      <a:pt x="3144" y="611"/>
                    </a:cubicBezTo>
                    <a:cubicBezTo>
                      <a:pt x="3144" y="271"/>
                      <a:pt x="2440" y="0"/>
                      <a:pt x="1573" y="0"/>
                    </a:cubicBezTo>
                    <a:cubicBezTo>
                      <a:pt x="705" y="0"/>
                      <a:pt x="1" y="271"/>
                      <a:pt x="1" y="611"/>
                    </a:cubicBezTo>
                    <a:cubicBezTo>
                      <a:pt x="1" y="949"/>
                      <a:pt x="705" y="1220"/>
                      <a:pt x="1573" y="1220"/>
                    </a:cubicBezTo>
                    <a:close/>
                  </a:path>
                </a:pathLst>
              </a:custGeom>
              <a:solidFill>
                <a:srgbClr val="F58CA7"/>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400" kern="0">
                  <a:solidFill>
                    <a:srgbClr val="000000"/>
                  </a:solidFill>
                  <a:latin typeface="Arial" panose="020B0604020202020204"/>
                  <a:cs typeface="Arial" panose="020B0604020202020204"/>
                  <a:sym typeface="Arial" panose="020B0604020202020204"/>
                </a:endParaRPr>
              </a:p>
            </p:txBody>
          </p:sp>
        </p:grpSp>
      </p:grpSp>
      <p:sp>
        <p:nvSpPr>
          <p:cNvPr id="3075" name="TextBox 3074"/>
          <p:cNvSpPr txBox="1"/>
          <p:nvPr/>
        </p:nvSpPr>
        <p:spPr>
          <a:xfrm>
            <a:off x="1774786" y="5004994"/>
            <a:ext cx="8295794" cy="467564"/>
          </a:xfrm>
          <a:prstGeom prst="rect">
            <a:avLst/>
          </a:prstGeom>
          <a:noFill/>
        </p:spPr>
        <p:txBody>
          <a:bodyPr wrap="square" anchor="ctr" anchorCtr="0">
            <a:spAutoFit/>
          </a:bodyPr>
          <a:lstStyle>
            <a:defPPr>
              <a:defRPr lang="en-US"/>
            </a:defPPr>
            <a:lvl1pPr>
              <a:lnSpc>
                <a:spcPct val="120000"/>
              </a:lnSpc>
              <a:defRPr sz="2200" b="0" i="0">
                <a:solidFill>
                  <a:schemeClr val="tx1">
                    <a:lumMod val="95000"/>
                    <a:lumOff val="5000"/>
                  </a:schemeClr>
                </a:solidFill>
                <a:effectLst/>
                <a:latin typeface="Roboto" panose="02000000000000000000" pitchFamily="2" charset="0"/>
              </a:defRPr>
            </a:lvl1pPr>
          </a:lstStyle>
          <a:p>
            <a:r>
              <a:rPr lang="en-US" dirty="0" err="1"/>
              <a:t>Sự</a:t>
            </a:r>
            <a:r>
              <a:rPr lang="en-US" dirty="0"/>
              <a:t> </a:t>
            </a:r>
            <a:r>
              <a:rPr lang="en-US" dirty="0" err="1"/>
              <a:t>truyền</a:t>
            </a:r>
            <a:r>
              <a:rPr lang="en-US" dirty="0"/>
              <a:t> </a:t>
            </a:r>
            <a:r>
              <a:rPr lang="en-US" dirty="0" err="1"/>
              <a:t>năng</a:t>
            </a:r>
            <a:r>
              <a:rPr lang="en-US" dirty="0"/>
              <a:t> </a:t>
            </a:r>
            <a:r>
              <a:rPr lang="en-US" dirty="0" err="1"/>
              <a:t>lượng</a:t>
            </a:r>
            <a:r>
              <a:rPr lang="en-US" dirty="0"/>
              <a:t> </a:t>
            </a:r>
            <a:r>
              <a:rPr lang="en-US" dirty="0" err="1"/>
              <a:t>nhiệt</a:t>
            </a:r>
            <a:r>
              <a:rPr lang="en-US" dirty="0"/>
              <a:t> </a:t>
            </a:r>
            <a:r>
              <a:rPr lang="en-US" dirty="0" err="1"/>
              <a:t>gọi</a:t>
            </a:r>
            <a:r>
              <a:rPr lang="en-US" dirty="0"/>
              <a:t> </a:t>
            </a:r>
            <a:r>
              <a:rPr lang="en-US" dirty="0" err="1"/>
              <a:t>tắt</a:t>
            </a:r>
            <a:r>
              <a:rPr lang="en-US" dirty="0"/>
              <a:t> </a:t>
            </a:r>
            <a:r>
              <a:rPr lang="en-US" dirty="0" err="1"/>
              <a:t>là</a:t>
            </a:r>
            <a:r>
              <a:rPr lang="en-US" dirty="0"/>
              <a:t> </a:t>
            </a:r>
            <a:r>
              <a:rPr lang="en-US" dirty="0" err="1"/>
              <a:t>sự</a:t>
            </a:r>
            <a:r>
              <a:rPr lang="en-US" dirty="0"/>
              <a:t> </a:t>
            </a:r>
            <a:r>
              <a:rPr lang="en-US" dirty="0" err="1"/>
              <a:t>truyền</a:t>
            </a:r>
            <a:r>
              <a:rPr lang="en-US" dirty="0"/>
              <a:t> </a:t>
            </a:r>
            <a:r>
              <a:rPr lang="en-US" dirty="0" err="1"/>
              <a:t>nhiệt</a:t>
            </a:r>
            <a:endParaRPr lang="en-US" dirty="0"/>
          </a:p>
        </p:txBody>
      </p:sp>
      <p:pic>
        <p:nvPicPr>
          <p:cNvPr id="30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9511" y="4154962"/>
            <a:ext cx="1537895" cy="15378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096"/>
                                        </p:tgtEl>
                                        <p:attrNameLst>
                                          <p:attrName>style.visibility</p:attrName>
                                        </p:attrNameLst>
                                      </p:cBhvr>
                                      <p:to>
                                        <p:strVal val="visible"/>
                                      </p:to>
                                    </p:set>
                                    <p:animEffect transition="in" filter="wipe(left)">
                                      <p:cBhvr>
                                        <p:cTn id="13" dur="500"/>
                                        <p:tgtEl>
                                          <p:spTgt spid="409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097"/>
                                        </p:tgtEl>
                                        <p:attrNameLst>
                                          <p:attrName>style.visibility</p:attrName>
                                        </p:attrNameLst>
                                      </p:cBhvr>
                                      <p:to>
                                        <p:strVal val="visible"/>
                                      </p:to>
                                    </p:set>
                                    <p:anim calcmode="lin" valueType="num">
                                      <p:cBhvr>
                                        <p:cTn id="18" dur="500" fill="hold"/>
                                        <p:tgtEl>
                                          <p:spTgt spid="4097"/>
                                        </p:tgtEl>
                                        <p:attrNameLst>
                                          <p:attrName>ppt_w</p:attrName>
                                        </p:attrNameLst>
                                      </p:cBhvr>
                                      <p:tavLst>
                                        <p:tav tm="0">
                                          <p:val>
                                            <p:fltVal val="0"/>
                                          </p:val>
                                        </p:tav>
                                        <p:tav tm="100000">
                                          <p:val>
                                            <p:strVal val="#ppt_w"/>
                                          </p:val>
                                        </p:tav>
                                      </p:tavLst>
                                    </p:anim>
                                    <p:anim calcmode="lin" valueType="num">
                                      <p:cBhvr>
                                        <p:cTn id="19" dur="500" fill="hold"/>
                                        <p:tgtEl>
                                          <p:spTgt spid="4097"/>
                                        </p:tgtEl>
                                        <p:attrNameLst>
                                          <p:attrName>ppt_h</p:attrName>
                                        </p:attrNameLst>
                                      </p:cBhvr>
                                      <p:tavLst>
                                        <p:tav tm="0">
                                          <p:val>
                                            <p:fltVal val="0"/>
                                          </p:val>
                                        </p:tav>
                                        <p:tav tm="100000">
                                          <p:val>
                                            <p:strVal val="#ppt_h"/>
                                          </p:val>
                                        </p:tav>
                                      </p:tavLst>
                                    </p:anim>
                                    <p:animEffect transition="in" filter="fade">
                                      <p:cBhvr>
                                        <p:cTn id="20" dur="500"/>
                                        <p:tgtEl>
                                          <p:spTgt spid="409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108"/>
                                        </p:tgtEl>
                                        <p:attrNameLst>
                                          <p:attrName>style.visibility</p:attrName>
                                        </p:attrNameLst>
                                      </p:cBhvr>
                                      <p:to>
                                        <p:strVal val="visible"/>
                                      </p:to>
                                    </p:set>
                                    <p:animEffect transition="in" filter="wipe(left)">
                                      <p:cBhvr>
                                        <p:cTn id="24" dur="500"/>
                                        <p:tgtEl>
                                          <p:spTgt spid="4108"/>
                                        </p:tgtEl>
                                      </p:cBhvr>
                                    </p:animEffect>
                                  </p:childTnLst>
                                </p:cTn>
                              </p:par>
                              <p:par>
                                <p:cTn id="25" presetID="53" presetClass="entr" presetSubtype="16" fill="hold" nodeType="withEffect">
                                  <p:stCondLst>
                                    <p:cond delay="0"/>
                                  </p:stCondLst>
                                  <p:childTnLst>
                                    <p:set>
                                      <p:cBhvr>
                                        <p:cTn id="26" dur="1" fill="hold">
                                          <p:stCondLst>
                                            <p:cond delay="0"/>
                                          </p:stCondLst>
                                        </p:cTn>
                                        <p:tgtEl>
                                          <p:spTgt spid="4110"/>
                                        </p:tgtEl>
                                        <p:attrNameLst>
                                          <p:attrName>style.visibility</p:attrName>
                                        </p:attrNameLst>
                                      </p:cBhvr>
                                      <p:to>
                                        <p:strVal val="visible"/>
                                      </p:to>
                                    </p:set>
                                    <p:anim calcmode="lin" valueType="num">
                                      <p:cBhvr>
                                        <p:cTn id="27" dur="500" fill="hold"/>
                                        <p:tgtEl>
                                          <p:spTgt spid="4110"/>
                                        </p:tgtEl>
                                        <p:attrNameLst>
                                          <p:attrName>ppt_w</p:attrName>
                                        </p:attrNameLst>
                                      </p:cBhvr>
                                      <p:tavLst>
                                        <p:tav tm="0">
                                          <p:val>
                                            <p:fltVal val="0"/>
                                          </p:val>
                                        </p:tav>
                                        <p:tav tm="100000">
                                          <p:val>
                                            <p:strVal val="#ppt_w"/>
                                          </p:val>
                                        </p:tav>
                                      </p:tavLst>
                                    </p:anim>
                                    <p:anim calcmode="lin" valueType="num">
                                      <p:cBhvr>
                                        <p:cTn id="28" dur="500" fill="hold"/>
                                        <p:tgtEl>
                                          <p:spTgt spid="4110"/>
                                        </p:tgtEl>
                                        <p:attrNameLst>
                                          <p:attrName>ppt_h</p:attrName>
                                        </p:attrNameLst>
                                      </p:cBhvr>
                                      <p:tavLst>
                                        <p:tav tm="0">
                                          <p:val>
                                            <p:fltVal val="0"/>
                                          </p:val>
                                        </p:tav>
                                        <p:tav tm="100000">
                                          <p:val>
                                            <p:strVal val="#ppt_h"/>
                                          </p:val>
                                        </p:tav>
                                      </p:tavLst>
                                    </p:anim>
                                    <p:animEffect transition="in" filter="fade">
                                      <p:cBhvr>
                                        <p:cTn id="29" dur="500"/>
                                        <p:tgtEl>
                                          <p:spTgt spid="4110"/>
                                        </p:tgtEl>
                                      </p:cBhvr>
                                    </p:animEffect>
                                  </p:childTnLst>
                                </p:cTn>
                              </p:par>
                              <p:par>
                                <p:cTn id="30" presetID="53" presetClass="entr" presetSubtype="16" fill="hold" nodeType="withEffect">
                                  <p:stCondLst>
                                    <p:cond delay="0"/>
                                  </p:stCondLst>
                                  <p:childTnLst>
                                    <p:set>
                                      <p:cBhvr>
                                        <p:cTn id="31" dur="1" fill="hold">
                                          <p:stCondLst>
                                            <p:cond delay="0"/>
                                          </p:stCondLst>
                                        </p:cTn>
                                        <p:tgtEl>
                                          <p:spTgt spid="4109"/>
                                        </p:tgtEl>
                                        <p:attrNameLst>
                                          <p:attrName>style.visibility</p:attrName>
                                        </p:attrNameLst>
                                      </p:cBhvr>
                                      <p:to>
                                        <p:strVal val="visible"/>
                                      </p:to>
                                    </p:set>
                                    <p:anim calcmode="lin" valueType="num">
                                      <p:cBhvr>
                                        <p:cTn id="32" dur="500" fill="hold"/>
                                        <p:tgtEl>
                                          <p:spTgt spid="4109"/>
                                        </p:tgtEl>
                                        <p:attrNameLst>
                                          <p:attrName>ppt_w</p:attrName>
                                        </p:attrNameLst>
                                      </p:cBhvr>
                                      <p:tavLst>
                                        <p:tav tm="0">
                                          <p:val>
                                            <p:fltVal val="0"/>
                                          </p:val>
                                        </p:tav>
                                        <p:tav tm="100000">
                                          <p:val>
                                            <p:strVal val="#ppt_w"/>
                                          </p:val>
                                        </p:tav>
                                      </p:tavLst>
                                    </p:anim>
                                    <p:anim calcmode="lin" valueType="num">
                                      <p:cBhvr>
                                        <p:cTn id="33" dur="500" fill="hold"/>
                                        <p:tgtEl>
                                          <p:spTgt spid="4109"/>
                                        </p:tgtEl>
                                        <p:attrNameLst>
                                          <p:attrName>ppt_h</p:attrName>
                                        </p:attrNameLst>
                                      </p:cBhvr>
                                      <p:tavLst>
                                        <p:tav tm="0">
                                          <p:val>
                                            <p:fltVal val="0"/>
                                          </p:val>
                                        </p:tav>
                                        <p:tav tm="100000">
                                          <p:val>
                                            <p:strVal val="#ppt_h"/>
                                          </p:val>
                                        </p:tav>
                                      </p:tavLst>
                                    </p:anim>
                                    <p:animEffect transition="in" filter="fade">
                                      <p:cBhvr>
                                        <p:cTn id="34" dur="500"/>
                                        <p:tgtEl>
                                          <p:spTgt spid="4109"/>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111"/>
                                        </p:tgtEl>
                                        <p:attrNameLst>
                                          <p:attrName>style.visibility</p:attrName>
                                        </p:attrNameLst>
                                      </p:cBhvr>
                                      <p:to>
                                        <p:strVal val="visible"/>
                                      </p:to>
                                    </p:set>
                                    <p:animEffect transition="in" filter="wipe(left)">
                                      <p:cBhvr>
                                        <p:cTn id="38" dur="500"/>
                                        <p:tgtEl>
                                          <p:spTgt spid="41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4118"/>
                                        </p:tgtEl>
                                        <p:attrNameLst>
                                          <p:attrName>style.visibility</p:attrName>
                                        </p:attrNameLst>
                                      </p:cBhvr>
                                      <p:to>
                                        <p:strVal val="visible"/>
                                      </p:to>
                                    </p:set>
                                    <p:animEffect transition="in" filter="randombar(horizontal)">
                                      <p:cBhvr>
                                        <p:cTn id="43" dur="500"/>
                                        <p:tgtEl>
                                          <p:spTgt spid="4118"/>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119"/>
                                        </p:tgtEl>
                                        <p:attrNameLst>
                                          <p:attrName>style.visibility</p:attrName>
                                        </p:attrNameLst>
                                      </p:cBhvr>
                                      <p:to>
                                        <p:strVal val="visible"/>
                                      </p:to>
                                    </p:set>
                                    <p:anim calcmode="lin" valueType="num">
                                      <p:cBhvr>
                                        <p:cTn id="48" dur="500" fill="hold"/>
                                        <p:tgtEl>
                                          <p:spTgt spid="4119"/>
                                        </p:tgtEl>
                                        <p:attrNameLst>
                                          <p:attrName>ppt_w</p:attrName>
                                        </p:attrNameLst>
                                      </p:cBhvr>
                                      <p:tavLst>
                                        <p:tav tm="0">
                                          <p:val>
                                            <p:fltVal val="0"/>
                                          </p:val>
                                        </p:tav>
                                        <p:tav tm="100000">
                                          <p:val>
                                            <p:strVal val="#ppt_w"/>
                                          </p:val>
                                        </p:tav>
                                      </p:tavLst>
                                    </p:anim>
                                    <p:anim calcmode="lin" valueType="num">
                                      <p:cBhvr>
                                        <p:cTn id="49" dur="500" fill="hold"/>
                                        <p:tgtEl>
                                          <p:spTgt spid="4119"/>
                                        </p:tgtEl>
                                        <p:attrNameLst>
                                          <p:attrName>ppt_h</p:attrName>
                                        </p:attrNameLst>
                                      </p:cBhvr>
                                      <p:tavLst>
                                        <p:tav tm="0">
                                          <p:val>
                                            <p:fltVal val="0"/>
                                          </p:val>
                                        </p:tav>
                                        <p:tav tm="100000">
                                          <p:val>
                                            <p:strVal val="#ppt_h"/>
                                          </p:val>
                                        </p:tav>
                                      </p:tavLst>
                                    </p:anim>
                                    <p:animEffect transition="in" filter="fade">
                                      <p:cBhvr>
                                        <p:cTn id="50" dur="500"/>
                                        <p:tgtEl>
                                          <p:spTgt spid="4119"/>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075"/>
                                        </p:tgtEl>
                                        <p:attrNameLst>
                                          <p:attrName>style.visibility</p:attrName>
                                        </p:attrNameLst>
                                      </p:cBhvr>
                                      <p:to>
                                        <p:strVal val="visible"/>
                                      </p:to>
                                    </p:set>
                                    <p:animEffect transition="in" filter="wipe(left)">
                                      <p:cBhvr>
                                        <p:cTn id="5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 grpId="0"/>
      <p:bldP spid="4108" grpId="0"/>
      <p:bldP spid="3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0588" t="19117" r="18792" b="11764"/>
          <a:stretch>
            <a:fillRect/>
          </a:stretch>
        </p:blipFill>
        <p:spPr bwMode="auto">
          <a:xfrm>
            <a:off x="354348" y="1091703"/>
            <a:ext cx="6503651" cy="4943476"/>
          </a:xfrm>
          <a:prstGeom prst="rect">
            <a:avLst/>
          </a:prstGeom>
          <a:noFill/>
          <a:effectLst>
            <a:glow rad="139700">
              <a:srgbClr val="26264F">
                <a:alpha val="40000"/>
              </a:srgbClr>
            </a:glow>
          </a:effectLst>
          <a:extLst>
            <a:ext uri="{909E8E84-426E-40DD-AFC4-6F175D3DCCD1}">
              <a14:hiddenFill xmlns:a14="http://schemas.microsoft.com/office/drawing/2010/main">
                <a:solidFill>
                  <a:srgbClr val="FFFFFF"/>
                </a:solidFill>
              </a14:hiddenFill>
            </a:ext>
          </a:extLst>
        </p:spPr>
      </p:pic>
      <p:sp>
        <p:nvSpPr>
          <p:cNvPr id="2" name="Google Shape;7076;p53"/>
          <p:cNvSpPr/>
          <p:nvPr/>
        </p:nvSpPr>
        <p:spPr>
          <a:xfrm>
            <a:off x="7732682" y="614783"/>
            <a:ext cx="2595553" cy="292274"/>
          </a:xfrm>
          <a:custGeom>
            <a:avLst/>
            <a:gdLst/>
            <a:ahLst/>
            <a:cxnLst/>
            <a:rect l="l" t="t" r="r" b="b"/>
            <a:pathLst>
              <a:path w="158881" h="17895" extrusionOk="0">
                <a:moveTo>
                  <a:pt x="0" y="0"/>
                </a:moveTo>
                <a:lnTo>
                  <a:pt x="17767" y="17895"/>
                </a:lnTo>
                <a:lnTo>
                  <a:pt x="35279" y="256"/>
                </a:lnTo>
                <a:lnTo>
                  <a:pt x="53046" y="17767"/>
                </a:lnTo>
                <a:lnTo>
                  <a:pt x="70685" y="256"/>
                </a:lnTo>
                <a:lnTo>
                  <a:pt x="88196" y="17767"/>
                </a:lnTo>
                <a:lnTo>
                  <a:pt x="105963" y="256"/>
                </a:lnTo>
                <a:lnTo>
                  <a:pt x="123730" y="17767"/>
                </a:lnTo>
                <a:lnTo>
                  <a:pt x="141369" y="128"/>
                </a:lnTo>
                <a:lnTo>
                  <a:pt x="158881" y="17895"/>
                </a:lnTo>
              </a:path>
            </a:pathLst>
          </a:custGeom>
          <a:noFill/>
          <a:ln w="38100" cap="flat" cmpd="sng">
            <a:solidFill>
              <a:schemeClr val="accent2">
                <a:lumMod val="75000"/>
              </a:schemeClr>
            </a:solidFill>
            <a:prstDash val="solid"/>
            <a:round/>
            <a:headEnd type="none" w="med" len="med"/>
            <a:tailEnd type="none" w="med" len="med"/>
          </a:ln>
        </p:spPr>
      </p:sp>
      <p:sp>
        <p:nvSpPr>
          <p:cNvPr id="4" name="TextBox 3"/>
          <p:cNvSpPr txBox="1"/>
          <p:nvPr/>
        </p:nvSpPr>
        <p:spPr>
          <a:xfrm>
            <a:off x="6857999" y="1710273"/>
            <a:ext cx="4689436" cy="389683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vi-VN" sz="2800" b="0" i="0" u="none" strike="noStrike" kern="1200" cap="none" spc="0" normalizeH="0" baseline="0" noProof="0" dirty="0">
                <a:ln>
                  <a:noFill/>
                </a:ln>
                <a:solidFill>
                  <a:srgbClr val="333333"/>
                </a:solidFill>
                <a:effectLst/>
                <a:uLnTx/>
                <a:uFillTx/>
                <a:latin typeface="Roboto" panose="02000000000000000000" pitchFamily="2" charset="0"/>
                <a:ea typeface="+mn-ea"/>
                <a:cs typeface="+mn-cs"/>
              </a:rPr>
              <a:t>Đặt một chiếc thìa vào cốc nước nóng (hình 24.1). Một lúc sau chạm tay vào thìa, ta cảm thấy nóng. Điều gì đã thay đổi ở chiếc thìa mà nhiệt độ của thìa tăng lên?</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0588" t="19117" r="18792" b="11764"/>
          <a:stretch>
            <a:fillRect/>
          </a:stretch>
        </p:blipFill>
        <p:spPr bwMode="auto">
          <a:xfrm>
            <a:off x="3190854" y="740801"/>
            <a:ext cx="6503651" cy="4943476"/>
          </a:xfrm>
          <a:prstGeom prst="rect">
            <a:avLst/>
          </a:prstGeom>
          <a:noFill/>
          <a:effectLst>
            <a:glow rad="139700">
              <a:srgbClr val="26264F">
                <a:alpha val="40000"/>
              </a:srgbClr>
            </a:glow>
          </a:effectLst>
          <a:extLst>
            <a:ext uri="{909E8E84-426E-40DD-AFC4-6F175D3DCCD1}">
              <a14:hiddenFill xmlns:a14="http://schemas.microsoft.com/office/drawing/2010/main">
                <a:solidFill>
                  <a:srgbClr val="FFFFFF"/>
                </a:solidFill>
              </a14:hiddenFill>
            </a:ext>
          </a:extLst>
        </p:spPr>
      </p:pic>
      <p:pic>
        <p:nvPicPr>
          <p:cNvPr id="3" name="Graphic 2" descr="Line arrow Counter clockwise curve"/>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21684">
            <a:off x="2958238" y="966984"/>
            <a:ext cx="858860" cy="858860"/>
          </a:xfrm>
          <a:prstGeom prst="rect">
            <a:avLst/>
          </a:prstGeom>
        </p:spPr>
      </p:pic>
      <p:grpSp>
        <p:nvGrpSpPr>
          <p:cNvPr id="5" name="Group 4"/>
          <p:cNvGrpSpPr/>
          <p:nvPr/>
        </p:nvGrpSpPr>
        <p:grpSpPr>
          <a:xfrm>
            <a:off x="981271" y="954171"/>
            <a:ext cx="1945432" cy="518281"/>
            <a:chOff x="6850829" y="5216311"/>
            <a:chExt cx="2182250" cy="518281"/>
          </a:xfrm>
        </p:grpSpPr>
        <p:sp>
          <p:nvSpPr>
            <p:cNvPr id="6" name="Rectangle: Rounded Corners 5"/>
            <p:cNvSpPr/>
            <p:nvPr/>
          </p:nvSpPr>
          <p:spPr>
            <a:xfrm>
              <a:off x="6850829" y="5216311"/>
              <a:ext cx="2182250" cy="51828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08717" y="5216311"/>
              <a:ext cx="2029508" cy="461665"/>
            </a:xfrm>
            <a:prstGeom prst="rect">
              <a:avLst/>
            </a:prstGeom>
            <a:noFill/>
          </p:spPr>
          <p:txBody>
            <a:bodyPr wrap="square" rtlCol="0">
              <a:spAutoFit/>
            </a:bodyPr>
            <a:lstStyle/>
            <a:p>
              <a:pPr algn="ctr"/>
              <a:r>
                <a:rPr lang="en-US" sz="2400" b="1" dirty="0" err="1">
                  <a:solidFill>
                    <a:schemeClr val="bg1"/>
                  </a:solidFill>
                  <a:latin typeface="Roboto" panose="02000000000000000000" pitchFamily="2" charset="0"/>
                  <a:ea typeface="Roboto" panose="02000000000000000000" pitchFamily="2" charset="0"/>
                </a:rPr>
                <a:t>Nóng</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lên</a:t>
              </a:r>
              <a:endParaRPr lang="en-US" sz="2400" b="1" dirty="0">
                <a:solidFill>
                  <a:schemeClr val="bg1"/>
                </a:solidFill>
                <a:latin typeface="Roboto" panose="02000000000000000000" pitchFamily="2" charset="0"/>
                <a:ea typeface="Roboto" panose="02000000000000000000" pitchFamily="2" charset="0"/>
              </a:endParaRPr>
            </a:p>
          </p:txBody>
        </p:sp>
      </p:grpSp>
      <p:grpSp>
        <p:nvGrpSpPr>
          <p:cNvPr id="9" name="Group 8"/>
          <p:cNvGrpSpPr/>
          <p:nvPr/>
        </p:nvGrpSpPr>
        <p:grpSpPr>
          <a:xfrm>
            <a:off x="600919" y="5784338"/>
            <a:ext cx="10990161" cy="655612"/>
            <a:chOff x="6850829" y="5216311"/>
            <a:chExt cx="2250431" cy="655612"/>
          </a:xfrm>
        </p:grpSpPr>
        <p:sp>
          <p:nvSpPr>
            <p:cNvPr id="10" name="Rectangle: Rounded Corners 9"/>
            <p:cNvSpPr/>
            <p:nvPr/>
          </p:nvSpPr>
          <p:spPr>
            <a:xfrm>
              <a:off x="6850829" y="5216311"/>
              <a:ext cx="2250431" cy="65561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96758" y="5310197"/>
              <a:ext cx="2158573" cy="461665"/>
            </a:xfrm>
            <a:prstGeom prst="rect">
              <a:avLst/>
            </a:prstGeom>
            <a:noFill/>
          </p:spPr>
          <p:txBody>
            <a:bodyPr wrap="square" rtlCol="0">
              <a:spAutoFit/>
            </a:bodyPr>
            <a:lstStyle/>
            <a:p>
              <a:pPr algn="ctr"/>
              <a:r>
                <a:rPr lang="en-US" sz="2400" b="1" dirty="0" err="1">
                  <a:solidFill>
                    <a:schemeClr val="bg1"/>
                  </a:solidFill>
                  <a:latin typeface="Roboto" panose="02000000000000000000" pitchFamily="2" charset="0"/>
                  <a:ea typeface="Roboto" panose="02000000000000000000" pitchFamily="2" charset="0"/>
                </a:rPr>
                <a:t>Thìa</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nóng</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lên</a:t>
              </a:r>
              <a:r>
                <a:rPr lang="en-US" sz="2400" b="1" dirty="0">
                  <a:solidFill>
                    <a:schemeClr val="bg1"/>
                  </a:solidFill>
                  <a:latin typeface="Roboto" panose="02000000000000000000" pitchFamily="2" charset="0"/>
                  <a:ea typeface="Roboto" panose="02000000000000000000" pitchFamily="2" charset="0"/>
                </a:rPr>
                <a:t> do </a:t>
              </a:r>
              <a:r>
                <a:rPr lang="en-US" sz="2400" b="1" dirty="0" err="1">
                  <a:solidFill>
                    <a:schemeClr val="bg1"/>
                  </a:solidFill>
                  <a:latin typeface="Roboto" panose="02000000000000000000" pitchFamily="2" charset="0"/>
                  <a:ea typeface="Roboto" panose="02000000000000000000" pitchFamily="2" charset="0"/>
                </a:rPr>
                <a:t>đã</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nhận</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được</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nhiệt</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lượng</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từ</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cốc</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nước</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nóng</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truyền</a:t>
              </a:r>
              <a:r>
                <a:rPr lang="en-US" sz="2400" b="1" dirty="0">
                  <a:solidFill>
                    <a:schemeClr val="bg1"/>
                  </a:solidFill>
                  <a:latin typeface="Roboto" panose="02000000000000000000" pitchFamily="2" charset="0"/>
                  <a:ea typeface="Roboto" panose="02000000000000000000" pitchFamily="2" charset="0"/>
                </a:rPr>
                <a:t> </a:t>
              </a:r>
              <a:r>
                <a:rPr lang="en-US" sz="2400" b="1" dirty="0" err="1">
                  <a:solidFill>
                    <a:schemeClr val="bg1"/>
                  </a:solidFill>
                  <a:latin typeface="Roboto" panose="02000000000000000000" pitchFamily="2" charset="0"/>
                  <a:ea typeface="Roboto" panose="02000000000000000000" pitchFamily="2" charset="0"/>
                </a:rPr>
                <a:t>đến</a:t>
              </a:r>
              <a:endParaRPr lang="en-US" sz="2400" b="1" dirty="0">
                <a:solidFill>
                  <a:schemeClr val="bg1"/>
                </a:solidFill>
                <a:latin typeface="Roboto" panose="02000000000000000000" pitchFamily="2" charset="0"/>
                <a:ea typeface="Roboto" panose="02000000000000000000" pitchFamily="2"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SHAPE_LOCKS" val="959"/>
</p:tagLst>
</file>

<file path=ppt/tags/tag2.xml><?xml version="1.0" encoding="utf-8"?>
<p:tagLst xmlns:p="http://schemas.openxmlformats.org/presentationml/2006/main">
  <p:tag name="SHAPE_LOCKS" val="16"/>
</p:tagLst>
</file>

<file path=ppt/tags/tag3.xml><?xml version="1.0" encoding="utf-8"?>
<p:tagLst xmlns:p="http://schemas.openxmlformats.org/presentationml/2006/main">
  <p:tag name="SHAPE_LOCKS" val="16"/>
</p:tagLst>
</file>

<file path=ppt/tags/tag4.xml><?xml version="1.0" encoding="utf-8"?>
<p:tagLst xmlns:p="http://schemas.openxmlformats.org/presentationml/2006/main">
  <p:tag name="FILL" val="a1"/>
</p:tagLst>
</file>

<file path=ppt/tags/tag5.xml><?xml version="1.0" encoding="utf-8"?>
<p:tagLst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ech">
      <a:dk1>
        <a:sysClr val="windowText" lastClr="000000"/>
      </a:dk1>
      <a:lt1>
        <a:sysClr val="window" lastClr="FFFFFF"/>
      </a:lt1>
      <a:dk2>
        <a:srgbClr val="092D6C"/>
      </a:dk2>
      <a:lt2>
        <a:srgbClr val="FCECD0"/>
      </a:lt2>
      <a:accent1>
        <a:srgbClr val="EDEDED"/>
      </a:accent1>
      <a:accent2>
        <a:srgbClr val="222831"/>
      </a:accent2>
      <a:accent3>
        <a:srgbClr val="30475E"/>
      </a:accent3>
      <a:accent4>
        <a:srgbClr val="F05454"/>
      </a:accent4>
      <a:accent5>
        <a:srgbClr val="543864"/>
      </a:accent5>
      <a:accent6>
        <a:srgbClr val="FFBD69"/>
      </a:accent6>
      <a:hlink>
        <a:srgbClr val="5D9CEC"/>
      </a:hlink>
      <a:folHlink>
        <a:srgbClr val="AC92EC"/>
      </a:folHlink>
    </a:clrScheme>
    <a:fontScheme name="Saira SemiCondensed">
      <a:majorFont>
        <a:latin typeface="#9Slide03 Saira SemiCondensed B"/>
        <a:ea typeface=""/>
        <a:cs typeface=""/>
      </a:majorFont>
      <a:minorFont>
        <a:latin typeface="#9Slide03 Saira Semi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mpaign Planning by Slidesgo">
  <a:themeElements>
    <a:clrScheme name="Simple Light">
      <a:dk1>
        <a:srgbClr val="000000"/>
      </a:dk1>
      <a:lt1>
        <a:srgbClr val="FFFFFF"/>
      </a:lt1>
      <a:dk2>
        <a:srgbClr val="000000"/>
      </a:dk2>
      <a:lt2>
        <a:srgbClr val="FFFFFF"/>
      </a:lt2>
      <a:accent1>
        <a:srgbClr val="FEAF88"/>
      </a:accent1>
      <a:accent2>
        <a:srgbClr val="FF687D"/>
      </a:accent2>
      <a:accent3>
        <a:srgbClr val="CB6686"/>
      </a:accent3>
      <a:accent4>
        <a:srgbClr val="745984"/>
      </a:accent4>
      <a:accent5>
        <a:srgbClr val="265D84"/>
      </a:accent5>
      <a:accent6>
        <a:srgbClr val="FEAF88"/>
      </a:accent6>
      <a:hlink>
        <a:srgbClr val="FF6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6032</Words>
  <Application>WPS Slides</Application>
  <PresentationFormat>Widescreen</PresentationFormat>
  <Paragraphs>247</Paragraphs>
  <Slides>34</Slides>
  <Notes>7</Notes>
  <HiddenSlides>0</HiddenSlides>
  <MMClips>0</MMClips>
  <ScaleCrop>false</ScaleCrop>
  <HeadingPairs>
    <vt:vector size="6" baseType="variant">
      <vt:variant>
        <vt:lpstr>已用的字体</vt:lpstr>
      </vt:variant>
      <vt:variant>
        <vt:i4>20</vt:i4>
      </vt:variant>
      <vt:variant>
        <vt:lpstr>主题</vt:lpstr>
      </vt:variant>
      <vt:variant>
        <vt:i4>4</vt:i4>
      </vt:variant>
      <vt:variant>
        <vt:lpstr>幻灯片标题</vt:lpstr>
      </vt:variant>
      <vt:variant>
        <vt:i4>34</vt:i4>
      </vt:variant>
    </vt:vector>
  </HeadingPairs>
  <TitlesOfParts>
    <vt:vector size="58" baseType="lpstr">
      <vt:lpstr>Arial</vt:lpstr>
      <vt:lpstr>SimSun</vt:lpstr>
      <vt:lpstr>Wingdings</vt:lpstr>
      <vt:lpstr>Roboto Condensed</vt:lpstr>
      <vt:lpstr>Wide Latin</vt:lpstr>
      <vt:lpstr>#9Slide02 Noi dung dai</vt:lpstr>
      <vt:lpstr>Roboto Black</vt:lpstr>
      <vt:lpstr>Arial</vt:lpstr>
      <vt:lpstr>Roboto</vt:lpstr>
      <vt:lpstr>Times New Roman</vt:lpstr>
      <vt:lpstr>Calibri</vt:lpstr>
      <vt:lpstr>Microsoft YaHei</vt:lpstr>
      <vt:lpstr>Arial Unicode MS</vt:lpstr>
      <vt:lpstr>Calibri Light</vt:lpstr>
      <vt:lpstr>Cambria Math</vt:lpstr>
      <vt:lpstr>#9Slide03 Saira SemiCondensed M</vt:lpstr>
      <vt:lpstr>Fira Sans Black</vt:lpstr>
      <vt:lpstr>Fira Sans</vt:lpstr>
      <vt:lpstr>Roboto</vt:lpstr>
      <vt:lpstr>Segoe Print</vt:lpstr>
      <vt:lpstr>Office Theme</vt:lpstr>
      <vt:lpstr>2_Office Theme</vt:lpstr>
      <vt:lpstr>4_Office Theme</vt:lpstr>
      <vt:lpstr>Campaign Planning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Câu 1: Nhiệt năng của một vật là </vt:lpstr>
      <vt:lpstr>Câu 2: Chọn phát biểu đúng về mối quan hệ giữa nhiệt năng và nhiệt độ:</vt:lpstr>
      <vt:lpstr>Câu 3: Nội năng của một vật là gì?</vt:lpstr>
      <vt:lpstr>Câu 4: Nhiệt lượng là:</vt:lpstr>
      <vt:lpstr>Câu 5: Một vật có nhiệt năng 200J, sau khi nung nóng nhiệt năng của nó là 400J. Hỏi nhiệt lượng mà vật nhận được là bao nhiêu?</vt:lpstr>
      <vt:lpstr>Câu 6: Giả sử có hai cốc giống nhau, chứa cùng một lượng nước như nhau. Đặt một lượng thuốc tím bằng nhau vào một vị trí ở đáy mỗi cốc nước. Nếu nhiệt độ hai cốc nước khác nhau thì thuốc tím ở cốc nước nào lan ra nhanh hơn? Vì sao?</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dc:creator>
  <cp:lastModifiedBy>HOA HOÀNG</cp:lastModifiedBy>
  <cp:revision>15</cp:revision>
  <dcterms:created xsi:type="dcterms:W3CDTF">2023-03-21T03:38:00Z</dcterms:created>
  <dcterms:modified xsi:type="dcterms:W3CDTF">2025-05-10T23:00:32Z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4D26C2B002A840629CAB57163259A5A5_13</vt:lpwstr>
  </property>
  <property fmtid="{D5CDD505-2E9C-101B-9397-08002B2CF9AE}" pid="3" name="KSOProductBuildVer">
    <vt:lpwstr>1033-12.2.0.20795</vt:lpwstr>
  </property>
</Properties>
</file>