
<file path=[Content_Types].xml><?xml version="1.0" encoding="utf-8"?>
<Types xmlns="http://schemas.openxmlformats.org/package/2006/content-types">
  <Default Extension="xml" ContentType="application/xml"/>
  <Default Extension="wav" ContentType="audio/x-wav"/>
  <Default Extension="png" ContentType="image/png"/>
  <Default Extension="jpeg" ContentType="image/jpeg"/>
  <Default Extension="JPG" ContentType="image/.jpg"/>
  <Default Extension="wdp" ContentType="image/vnd.ms-photo"/>
  <Default Extension="gif" ContentType="image/gif"/>
  <Default Extension="emf" ContentType="image/x-emf"/>
  <Default Extension="m4a" ContentType="audio/mp4"/>
  <Default Extension="mp4" ContentType="video/mp4"/>
  <Default Extension="rels" ContentType="application/vnd.openxmlformats-package.relationship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media/image4.svg" ContentType="image/svg+xml"/>
  <Override PartName="/ppt/media/image6.svg" ContentType="image/svg+xml"/>
  <Override PartName="/ppt/media/image78.svg" ContentType="image/svg+xml"/>
  <Override PartName="/ppt/media/image8.svg" ContentType="image/svg+xml"/>
  <Override PartName="/ppt/media/image80.svg" ContentType="image/svg+xml"/>
  <Override PartName="/ppt/media/image82.svg" ContentType="image/svg+xml"/>
  <Override PartName="/ppt/media/image84.svg" ContentType="image/svg+xml"/>
  <Override PartName="/ppt/media/image86.svg" ContentType="image/svg+xml"/>
  <Override PartName="/ppt/media/image88.svg" ContentType="image/svg+xml"/>
  <Override PartName="/ppt/media/image90.svg" ContentType="image/svg+xml"/>
  <Override PartName="/ppt/media/image92.svg" ContentType="image/svg+xml"/>
  <Override PartName="/ppt/media/image9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3"/>
    <p:sldMasterId id="2147483681" r:id="rId4"/>
    <p:sldMasterId id="2147483693" r:id="rId5"/>
    <p:sldMasterId id="2147483726" r:id="rId6"/>
  </p:sldMasterIdLst>
  <p:notesMasterIdLst>
    <p:notesMasterId r:id="rId9"/>
  </p:notesMasterIdLst>
  <p:sldIdLst>
    <p:sldId id="587" r:id="rId7"/>
    <p:sldId id="275" r:id="rId8"/>
    <p:sldId id="488" r:id="rId10"/>
    <p:sldId id="528" r:id="rId11"/>
    <p:sldId id="380" r:id="rId12"/>
    <p:sldId id="589" r:id="rId13"/>
    <p:sldId id="529" r:id="rId14"/>
    <p:sldId id="278" r:id="rId15"/>
    <p:sldId id="358" r:id="rId16"/>
    <p:sldId id="588" r:id="rId17"/>
    <p:sldId id="478" r:id="rId18"/>
    <p:sldId id="506" r:id="rId19"/>
    <p:sldId id="567" r:id="rId20"/>
    <p:sldId id="351" r:id="rId21"/>
    <p:sldId id="512" r:id="rId22"/>
    <p:sldId id="534" r:id="rId23"/>
    <p:sldId id="537" r:id="rId24"/>
    <p:sldId id="477" r:id="rId25"/>
    <p:sldId id="538" r:id="rId26"/>
    <p:sldId id="540" r:id="rId27"/>
    <p:sldId id="544" r:id="rId28"/>
    <p:sldId id="536" r:id="rId29"/>
    <p:sldId id="543" r:id="rId30"/>
    <p:sldId id="541" r:id="rId31"/>
    <p:sldId id="542" r:id="rId32"/>
    <p:sldId id="545" r:id="rId33"/>
    <p:sldId id="482" r:id="rId34"/>
    <p:sldId id="547" r:id="rId35"/>
    <p:sldId id="483" r:id="rId36"/>
    <p:sldId id="548" r:id="rId37"/>
    <p:sldId id="549" r:id="rId38"/>
    <p:sldId id="550" r:id="rId39"/>
    <p:sldId id="593" r:id="rId40"/>
    <p:sldId id="489" r:id="rId41"/>
    <p:sldId id="551" r:id="rId42"/>
    <p:sldId id="500" r:id="rId43"/>
    <p:sldId id="553" r:id="rId44"/>
    <p:sldId id="484" r:id="rId45"/>
    <p:sldId id="494" r:id="rId46"/>
    <p:sldId id="498" r:id="rId47"/>
    <p:sldId id="495" r:id="rId48"/>
    <p:sldId id="497" r:id="rId49"/>
    <p:sldId id="496" r:id="rId50"/>
    <p:sldId id="493" r:id="rId51"/>
    <p:sldId id="555" r:id="rId52"/>
    <p:sldId id="556" r:id="rId53"/>
    <p:sldId id="285" r:id="rId54"/>
    <p:sldId id="558" r:id="rId55"/>
    <p:sldId id="597" r:id="rId56"/>
    <p:sldId id="599" r:id="rId57"/>
    <p:sldId id="462" r:id="rId58"/>
    <p:sldId id="271" r:id="rId59"/>
    <p:sldId id="280" r:id="rId60"/>
    <p:sldId id="281" r:id="rId61"/>
    <p:sldId id="560" r:id="rId62"/>
    <p:sldId id="561" r:id="rId63"/>
    <p:sldId id="563" r:id="rId64"/>
    <p:sldId id="564" r:id="rId65"/>
    <p:sldId id="559" r:id="rId66"/>
    <p:sldId id="458" r:id="rId67"/>
    <p:sldId id="293" r:id="rId68"/>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0" userDrawn="1">
          <p15:clr>
            <a:srgbClr val="A4A3A4"/>
          </p15:clr>
        </p15:guide>
        <p15:guide id="2" pos="479" userDrawn="1">
          <p15:clr>
            <a:srgbClr val="A4A3A4"/>
          </p15:clr>
        </p15:guide>
        <p15:guide id="3" orient="horz" pos="2578" userDrawn="1">
          <p15:clr>
            <a:srgbClr val="A4A3A4"/>
          </p15:clr>
        </p15:guide>
        <p15:guide id="4" orient="horz" pos="3260" userDrawn="1">
          <p15:clr>
            <a:srgbClr val="A4A3A4"/>
          </p15:clr>
        </p15:guide>
        <p15:guide id="5" pos="6912" userDrawn="1">
          <p15:clr>
            <a:srgbClr val="A4A3A4"/>
          </p15:clr>
        </p15:guide>
        <p15:guide id="6" orient="horz" pos="2135" userDrawn="1">
          <p15:clr>
            <a:srgbClr val="A4A3A4"/>
          </p15:clr>
        </p15:guide>
        <p15:guide id="7" orient="horz" pos="3988" userDrawn="1">
          <p15:clr>
            <a:srgbClr val="A4A3A4"/>
          </p15:clr>
        </p15:guide>
        <p15:guide id="8" orient="horz" pos="1172" userDrawn="1">
          <p15:clr>
            <a:srgbClr val="A4A3A4"/>
          </p15:clr>
        </p15:guide>
        <p15:guide id="9" orient="horz" pos="2353" userDrawn="1">
          <p15:clr>
            <a:srgbClr val="A4A3A4"/>
          </p15:clr>
        </p15:guide>
        <p15:guide id="10" orient="horz" pos="1482" userDrawn="1">
          <p15:clr>
            <a:srgbClr val="A4A3A4"/>
          </p15:clr>
        </p15:guide>
        <p15:guide id="11" pos="7680" userDrawn="1">
          <p15:clr>
            <a:srgbClr val="A4A3A4"/>
          </p15:clr>
        </p15:guide>
        <p15:guide id="12" pos="6672" userDrawn="1">
          <p15:clr>
            <a:srgbClr val="A4A3A4"/>
          </p15:clr>
        </p15:guide>
        <p15:guide id="13" pos="1008" userDrawn="1">
          <p15:clr>
            <a:srgbClr val="A4A3A4"/>
          </p15:clr>
        </p15:guide>
        <p15:guide id="14" pos="153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13"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88" userDrawn="1">
          <p15:clr>
            <a:srgbClr val="A4A3A4"/>
          </p15:clr>
        </p15:guide>
        <p15:guide id="23" orient="horz" pos="2448" userDrawn="1">
          <p15:clr>
            <a:srgbClr val="A4A3A4"/>
          </p15:clr>
        </p15:guide>
        <p15:guide id="24" orient="horz" pos="950" userDrawn="1">
          <p15:clr>
            <a:srgbClr val="A4A3A4"/>
          </p15:clr>
        </p15:guide>
        <p15:guide id="25" pos="5256" userDrawn="1">
          <p15:clr>
            <a:srgbClr val="A4A3A4"/>
          </p15:clr>
        </p15:guide>
        <p15:guide id="26" pos="72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F4D9"/>
    <a:srgbClr val="FFFFFF"/>
    <a:srgbClr val="C2E8F4"/>
    <a:srgbClr val="A3DDEF"/>
    <a:srgbClr val="83D1E9"/>
    <a:srgbClr val="5968DB"/>
    <a:srgbClr val="005EA4"/>
    <a:srgbClr val="FFD961"/>
    <a:srgbClr val="F2F6D5"/>
    <a:srgbClr val="C4FE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1" autoAdjust="0"/>
    <p:restoredTop sz="90334" autoAdjust="0"/>
  </p:normalViewPr>
  <p:slideViewPr>
    <p:cSldViewPr snapToGrid="0" snapToObjects="1" showGuides="1">
      <p:cViewPr varScale="1">
        <p:scale>
          <a:sx n="103" d="100"/>
          <a:sy n="103" d="100"/>
        </p:scale>
        <p:origin x="312" y="132"/>
      </p:cViewPr>
      <p:guideLst>
        <p:guide/>
        <p:guide pos="479"/>
        <p:guide orient="horz" pos="2578"/>
        <p:guide orient="horz" pos="3260"/>
        <p:guide pos="6912"/>
        <p:guide orient="horz" pos="2135"/>
        <p:guide orient="horz" pos="3988"/>
        <p:guide orient="horz" pos="1172"/>
        <p:guide orient="horz" pos="2353"/>
        <p:guide orient="horz" pos="1482"/>
        <p:guide pos="7680"/>
        <p:guide pos="6672"/>
        <p:guide pos="1008"/>
        <p:guide pos="1536"/>
        <p:guide pos="2136"/>
        <p:guide pos="2760"/>
        <p:guide pos="3288"/>
        <p:guide pos="4013"/>
        <p:guide pos="4392"/>
        <p:guide pos="4944"/>
        <p:guide pos="5544"/>
        <p:guide pos="6088"/>
        <p:guide orient="horz" pos="2448"/>
        <p:guide orient="horz" pos="950"/>
        <p:guide pos="5256"/>
        <p:guide pos="7244"/>
      </p:guideLst>
    </p:cSldViewPr>
  </p:slideViewPr>
  <p:outlineViewPr>
    <p:cViewPr>
      <p:scale>
        <a:sx n="33" d="100"/>
        <a:sy n="33" d="100"/>
      </p:scale>
      <p:origin x="0" y="-34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7" Type="http://schemas.openxmlformats.org/officeDocument/2006/relationships/customXml" Target="../customXml/item6.xml"/><Relationship Id="rId76" Type="http://schemas.openxmlformats.org/officeDocument/2006/relationships/customXml" Target="../customXml/item5.xml"/><Relationship Id="rId75" Type="http://schemas.openxmlformats.org/officeDocument/2006/relationships/customXml" Target="../customXml/item4.xml"/><Relationship Id="rId74" Type="http://schemas.openxmlformats.org/officeDocument/2006/relationships/customXml" Target="../customXml/item3.xml"/><Relationship Id="rId73" Type="http://schemas.openxmlformats.org/officeDocument/2006/relationships/customXml" Target="../customXml/item2.xml"/><Relationship Id="rId72" Type="http://schemas.openxmlformats.org/officeDocument/2006/relationships/customXml" Target="../customXml/item1.xml"/><Relationship Id="rId71" Type="http://schemas.openxmlformats.org/officeDocument/2006/relationships/tableStyles" Target="tableStyles.xml"/><Relationship Id="rId70" Type="http://schemas.openxmlformats.org/officeDocument/2006/relationships/viewProps" Target="viewProps.xml"/><Relationship Id="rId7" Type="http://schemas.openxmlformats.org/officeDocument/2006/relationships/slide" Target="slides/slide1.xml"/><Relationship Id="rId69" Type="http://schemas.openxmlformats.org/officeDocument/2006/relationships/presProps" Target="presProps.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C76247-CF2F-493C-9AFE-6462A578C3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C76247-CF2F-493C-9AFE-6462A578C3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C76247-CF2F-493C-9AFE-6462A578C3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C76247-CF2F-493C-9AFE-6462A578C3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8" name="Freeform: Shape 17"/>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fld>
            <a:endParaRPr lang="en-US" dirty="0"/>
          </a:p>
        </p:txBody>
      </p:sp>
      <p:sp>
        <p:nvSpPr>
          <p:cNvPr id="46" name="Text Placeholder 2"/>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4" name="Picture Placeholder 62"/>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endParaRPr lang="en-US"/>
          </a:p>
        </p:txBody>
      </p:sp>
      <p:sp>
        <p:nvSpPr>
          <p:cNvPr id="47" name="Text Placeholder 4"/>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8" name="Picture Placeholder 62"/>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endParaRPr lang="en-US"/>
          </a:p>
        </p:txBody>
      </p:sp>
      <p:sp>
        <p:nvSpPr>
          <p:cNvPr id="48" name="Text Placeholder 4"/>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7" name="Picture Placeholder 62"/>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endParaRPr lang="en-US"/>
          </a:p>
        </p:txBody>
      </p:sp>
      <p:sp>
        <p:nvSpPr>
          <p:cNvPr id="49" name="Text Placeholder 4"/>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6" name="Picture Placeholder 62"/>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endParaRPr lang="en-US"/>
          </a:p>
        </p:txBody>
      </p:sp>
      <p:sp>
        <p:nvSpPr>
          <p:cNvPr id="50" name="Text Placeholder 4"/>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5" name="Picture Placeholder 62"/>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noAutofit/>
          </a:bodyPr>
          <a:lstStyle/>
          <a:p>
            <a:pPr lvl="0"/>
            <a:endParaRPr lang="en-US" dirty="0"/>
          </a:p>
        </p:txBody>
      </p:sp>
      <p:sp>
        <p:nvSpPr>
          <p:cNvPr id="26" name="Freeform: Shape 25"/>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noAutofit/>
          </a:bodyPr>
          <a:lstStyle/>
          <a:p>
            <a:pPr lvl="0"/>
            <a:endParaRPr lang="en-US" dirty="0">
              <a:solidFill>
                <a:schemeClr val="tx1"/>
              </a:solidFill>
            </a:endParaRPr>
          </a:p>
        </p:txBody>
      </p:sp>
      <p:sp>
        <p:nvSpPr>
          <p:cNvPr id="16" name="Freeform: Shape 15"/>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noAutofit/>
          </a:bodyPr>
          <a:lstStyle/>
          <a:p>
            <a:pPr lvl="0"/>
            <a:endParaRPr lang="en-US" dirty="0">
              <a:solidFill>
                <a:schemeClr val="tx1"/>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fld>
            <a:endParaRPr lang="en-US" dirty="0"/>
          </a:p>
        </p:txBody>
      </p:sp>
      <p:sp>
        <p:nvSpPr>
          <p:cNvPr id="30" name="Image 2" descr="preencoded.png"/>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endParaRPr lang="en-US" dirty="0"/>
          </a:p>
        </p:txBody>
      </p:sp>
      <p:sp>
        <p:nvSpPr>
          <p:cNvPr id="32" name="Text Placeholder 4"/>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endParaRPr lang="en-US" dirty="0"/>
          </a:p>
        </p:txBody>
      </p:sp>
      <p:sp>
        <p:nvSpPr>
          <p:cNvPr id="33" name="Text Placeholder 4"/>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endParaRPr lang="en-US" dirty="0"/>
          </a:p>
        </p:txBody>
      </p:sp>
      <p:sp>
        <p:nvSpPr>
          <p:cNvPr id="34" name="Text Placeholder 4"/>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endParaRPr lang="en-US" dirty="0"/>
          </a:p>
        </p:txBody>
      </p:sp>
      <p:sp>
        <p:nvSpPr>
          <p:cNvPr id="35" name="Text Placeholder 4"/>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endParaRPr lang="en-US" dirty="0"/>
          </a:p>
        </p:txBody>
      </p:sp>
      <p:sp>
        <p:nvSpPr>
          <p:cNvPr id="36" name="Text Placeholder 51"/>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endParaRPr lang="en-US"/>
          </a:p>
        </p:txBody>
      </p:sp>
      <p:sp>
        <p:nvSpPr>
          <p:cNvPr id="37" name="Text Placeholder 51"/>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endParaRPr lang="en-US"/>
          </a:p>
        </p:txBody>
      </p:sp>
      <p:sp>
        <p:nvSpPr>
          <p:cNvPr id="38" name="Text Placeholder 51"/>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endParaRPr lang="en-US"/>
          </a:p>
        </p:txBody>
      </p:sp>
      <p:sp>
        <p:nvSpPr>
          <p:cNvPr id="39" name="Text Placeholder 51"/>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endParaRPr lang="en-US"/>
          </a:p>
        </p:txBody>
      </p:sp>
      <p:sp>
        <p:nvSpPr>
          <p:cNvPr id="40" name="Text Placeholder 51"/>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endParaRPr lang="en-US"/>
          </a:p>
        </p:txBody>
      </p:sp>
      <p:cxnSp>
        <p:nvCxnSpPr>
          <p:cNvPr id="42" name="Straight Connector 41"/>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1703311" y="-2784"/>
            <a:ext cx="1734410" cy="5167313"/>
          </a:xfrm>
          <a:prstGeom prst="rect">
            <a:avLst/>
          </a:prstGeom>
        </p:spPr>
      </p:pic>
      <p:sp>
        <p:nvSpPr>
          <p:cNvPr id="39" name="Freeform: Shape 38"/>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p:cNvPicPr>
            <a:picLocks noChangeAspect="1"/>
          </p:cNvPicPr>
          <p:nvPr userDrawn="1"/>
        </p:nvPicPr>
        <p:blipFill>
          <a:blip r:embed="rId4" cstate="screen">
            <a:extLst>
              <a:ext uri="{96DAC541-7B7A-43D3-8B79-37D633B846F1}">
                <asvg:svgBlip xmlns:asvg="http://schemas.microsoft.com/office/drawing/2016/SVG/main" r:embed="rId5"/>
              </a:ext>
            </a:extLst>
          </a:blip>
          <a:srcRect/>
          <a:stretch>
            <a:fill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fld>
            <a:endParaRPr lang="en-US" dirty="0"/>
          </a:p>
        </p:txBody>
      </p:sp>
      <p:sp>
        <p:nvSpPr>
          <p:cNvPr id="46" name="Text Placeholder 2"/>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4" name="Picture Placeholder 62"/>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p:cNvSpPr>
            <a:spLocks noGrp="1"/>
          </p:cNvSpPr>
          <p:nvPr>
            <p:ph type="body" sz="quarter" idx="18"/>
          </p:nvPr>
        </p:nvSpPr>
        <p:spPr>
          <a:xfrm>
            <a:off x="992124" y="3950208"/>
            <a:ext cx="2770632" cy="2206752"/>
          </a:xfrm>
          <a:noFill/>
        </p:spPr>
        <p:txBody>
          <a:bodyPr lIns="91440" rIns="91440" anchor="t">
            <a:noAutofit/>
          </a:bodyPr>
          <a:lstStyle>
            <a:lvl1pPr marL="347345" indent="-347345" algn="l">
              <a:spcBef>
                <a:spcPts val="360"/>
              </a:spcBef>
              <a:buFont typeface="Arial" panose="020B0604020202020204" pitchFamily="34" charset="0"/>
              <a:buChar char="•"/>
              <a:defRPr sz="1500"/>
            </a:lvl1pPr>
          </a:lstStyle>
          <a:p>
            <a:pPr lvl="0"/>
            <a:r>
              <a:rPr lang="en-US"/>
              <a:t>Click to edit Master text styles</a:t>
            </a:r>
            <a:endParaRPr lang="en-US"/>
          </a:p>
        </p:txBody>
      </p:sp>
      <p:sp>
        <p:nvSpPr>
          <p:cNvPr id="49" name="Text Placeholder 4"/>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6" name="Picture Placeholder 62"/>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p:cNvSpPr>
            <a:spLocks noGrp="1"/>
          </p:cNvSpPr>
          <p:nvPr>
            <p:ph type="body" sz="quarter" idx="21"/>
          </p:nvPr>
        </p:nvSpPr>
        <p:spPr>
          <a:xfrm>
            <a:off x="4722876" y="3950208"/>
            <a:ext cx="2770632" cy="2206752"/>
          </a:xfrm>
          <a:noFill/>
        </p:spPr>
        <p:txBody>
          <a:bodyPr lIns="91440" rIns="91440" anchor="t">
            <a:noAutofit/>
          </a:bodyPr>
          <a:lstStyle>
            <a:lvl1pPr marL="347345" indent="-347345" algn="l">
              <a:spcBef>
                <a:spcPts val="360"/>
              </a:spcBef>
              <a:buFont typeface="Arial" panose="020B0604020202020204" pitchFamily="34" charset="0"/>
              <a:buChar char="•"/>
              <a:defRPr sz="1500"/>
            </a:lvl1pPr>
          </a:lstStyle>
          <a:p>
            <a:pPr lvl="0"/>
            <a:r>
              <a:rPr lang="en-US"/>
              <a:t>Click to edit Master text styles</a:t>
            </a:r>
            <a:endParaRPr lang="en-US"/>
          </a:p>
        </p:txBody>
      </p:sp>
      <p:sp>
        <p:nvSpPr>
          <p:cNvPr id="50" name="Text Placeholder 4"/>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5" name="Picture Placeholder 62"/>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p:cNvSpPr>
            <a:spLocks noGrp="1"/>
          </p:cNvSpPr>
          <p:nvPr>
            <p:ph type="body" sz="quarter" idx="22"/>
          </p:nvPr>
        </p:nvSpPr>
        <p:spPr>
          <a:xfrm>
            <a:off x="8371332" y="3950208"/>
            <a:ext cx="2770632" cy="2206752"/>
          </a:xfrm>
          <a:noFill/>
        </p:spPr>
        <p:txBody>
          <a:bodyPr lIns="91440" rIns="91440" anchor="t">
            <a:noAutofit/>
          </a:bodyPr>
          <a:lstStyle>
            <a:lvl1pPr marL="347345" indent="-347345" algn="l">
              <a:spcBef>
                <a:spcPts val="360"/>
              </a:spcBef>
              <a:buFont typeface="Arial" panose="020B0604020202020204" pitchFamily="34" charset="0"/>
              <a:buChar char="•"/>
              <a:defRPr sz="1500"/>
            </a:lvl1pPr>
          </a:lstStyle>
          <a:p>
            <a:pPr lvl="0"/>
            <a:r>
              <a:rPr lang="en-US"/>
              <a:t>Click to edit Master text styles</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9991886" y="3441269"/>
            <a:ext cx="2200114" cy="2200114"/>
          </a:xfrm>
          <a:prstGeom prst="rect">
            <a:avLst/>
          </a:prstGeom>
        </p:spPr>
      </p:pic>
      <p:sp>
        <p:nvSpPr>
          <p:cNvPr id="54" name="Image 2" descr="preencoded.png"/>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fld>
            <a:endParaRPr lang="en-US" dirty="0"/>
          </a:p>
        </p:txBody>
      </p:sp>
      <p:sp>
        <p:nvSpPr>
          <p:cNvPr id="4" name="Footer Placeholder 3"/>
          <p:cNvSpPr>
            <a:spLocks noGrp="1"/>
          </p:cNvSpPr>
          <p:nvPr>
            <p:ph type="ftr" sz="quarter" idx="13"/>
          </p:nvPr>
        </p:nvSpPr>
        <p:spPr/>
        <p:txBody>
          <a:bodyPr/>
          <a:lstStyle/>
          <a:p>
            <a:r>
              <a:rPr lang="en-US"/>
              <a:t>Presentation title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19" name="Freeform: Shape 18" descr="preencoded.png"/>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5"/>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1703311" y="-2784"/>
            <a:ext cx="1734410" cy="5167313"/>
          </a:xfrm>
          <a:prstGeom prst="rect">
            <a:avLst/>
          </a:prstGeom>
        </p:spPr>
      </p:pic>
      <p:sp>
        <p:nvSpPr>
          <p:cNvPr id="13" name="Freeform: Shape 12"/>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p:cNvPicPr>
            <a:picLocks noChangeAspect="1"/>
          </p:cNvPicPr>
          <p:nvPr userDrawn="1"/>
        </p:nvPicPr>
        <p:blipFill>
          <a:blip r:embed="rId4" cstate="screen">
            <a:extLst>
              <a:ext uri="{96DAC541-7B7A-43D3-8B79-37D633B846F1}">
                <asvg:svgBlip xmlns:asvg="http://schemas.microsoft.com/office/drawing/2016/SVG/main" r:embed="rId5"/>
              </a:ext>
            </a:extLst>
          </a:blip>
          <a:srcRect/>
          <a:stretch>
            <a:fill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
        <p:nvSpPr>
          <p:cNvPr id="18" name="Title 19"/>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0" name="Content Placeholder 5"/>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9" name="Freeform: Shape 8"/>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8" name="Freeform: Shape 7"/>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6452303" y="3405019"/>
            <a:ext cx="5739697" cy="3467971"/>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endParaRPr lang="en-US" dirty="0"/>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endParaRPr lang="en-US" dirty="0"/>
            </a:p>
          </p:txBody>
        </p:sp>
      </p:grpSp>
      <p:grpSp>
        <p:nvGrpSpPr>
          <p:cNvPr id="9" name="Group 8"/>
          <p:cNvGrpSpPr/>
          <p:nvPr userDrawn="1"/>
        </p:nvGrpSpPr>
        <p:grpSpPr>
          <a:xfrm flipH="1" flipV="1">
            <a:off x="6465610" y="0"/>
            <a:ext cx="5739697" cy="3467971"/>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endParaRPr lang="en-US" dirty="0"/>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endParaRPr lang="en-US" dirty="0"/>
            </a:p>
          </p:txBody>
        </p:sp>
      </p:grpSp>
      <p:sp>
        <p:nvSpPr>
          <p:cNvPr id="14" name="Image 2" descr="preencoded.png"/>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345">
              <a:lnSpc>
                <a:spcPct val="150000"/>
              </a:lnSpc>
              <a:spcBef>
                <a:spcPts val="0"/>
              </a:spcBef>
              <a:defRPr sz="2000"/>
            </a:lvl2pPr>
            <a:lvl3pPr marL="685800">
              <a:lnSpc>
                <a:spcPct val="150000"/>
              </a:lnSpc>
              <a:spcBef>
                <a:spcPts val="0"/>
              </a:spcBef>
              <a:defRPr sz="1800"/>
            </a:lvl3pPr>
          </a:lstStyle>
          <a:p>
            <a:pPr lvl="0"/>
            <a:r>
              <a:rPr lang="en-US"/>
              <a:t>Click to edit Master text styles</a:t>
            </a:r>
            <a:endParaRPr lang="en-US"/>
          </a:p>
          <a:p>
            <a:pPr lvl="1"/>
            <a:r>
              <a:rPr lang="en-US"/>
              <a:t>Second level</a:t>
            </a:r>
            <a:endParaRPr lang="en-US"/>
          </a:p>
          <a:p>
            <a:pPr lvl="2"/>
            <a:r>
              <a:rPr lang="en-US"/>
              <a:t>Third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noAutofit/>
          </a:bodyPr>
          <a:lstStyle/>
          <a:p>
            <a:pPr lvl="0"/>
            <a:endParaRPr lang="en-US" dirty="0">
              <a:solidFill>
                <a:schemeClr val="tx1"/>
              </a:solidFill>
            </a:endParaRPr>
          </a:p>
        </p:txBody>
      </p:sp>
      <p:sp>
        <p:nvSpPr>
          <p:cNvPr id="20" name="Freeform: Shape 19"/>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noAutofit/>
          </a:bodyPr>
          <a:lstStyle/>
          <a:p>
            <a:pPr lvl="0"/>
            <a:endParaRPr lang="en-US" dirty="0">
              <a:solidFill>
                <a:schemeClr val="tx1"/>
              </a:solidFill>
            </a:endParaRPr>
          </a:p>
        </p:txBody>
      </p:sp>
      <p:sp>
        <p:nvSpPr>
          <p:cNvPr id="14" name="Freeform: Shape 13"/>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fld>
            <a:endParaRPr lang="en-US" dirty="0"/>
          </a:p>
        </p:txBody>
      </p:sp>
      <p:sp>
        <p:nvSpPr>
          <p:cNvPr id="17" name="Freeform: Shape 16"/>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noAutofit/>
          </a:bodyPr>
          <a:lstStyle/>
          <a:p>
            <a:pPr lvl="0"/>
            <a:endParaRPr lang="en-US" dirty="0">
              <a:solidFill>
                <a:schemeClr val="tx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p:cNvSpPr/>
          <p:nvPr/>
        </p:nvSpPr>
        <p:spPr>
          <a:xfrm>
            <a:off x="2" y="1375493"/>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Rectangle 9"/>
          <p:cNvSpPr/>
          <p:nvPr/>
        </p:nvSpPr>
        <p:spPr>
          <a:xfrm>
            <a:off x="1" y="-2"/>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7" name="Date Placeholder 6"/>
          <p:cNvSpPr>
            <a:spLocks noGrp="1"/>
          </p:cNvSpPr>
          <p:nvPr>
            <p:ph type="dt" sz="half" idx="10"/>
          </p:nvPr>
        </p:nvSpPr>
        <p:spPr/>
        <p:txBody>
          <a:bodyPr/>
          <a:lstStyle/>
          <a:p>
            <a:pPr algn="r"/>
            <a:fld id="{1449AA12-8195-4182-A7AC-2E7E59DFBDAF}" type="datetimeFigureOut">
              <a:rPr lang="en-US" smtClean="0"/>
            </a:fld>
            <a:endParaRPr lang="en-US"/>
          </a:p>
        </p:txBody>
      </p:sp>
      <p:sp>
        <p:nvSpPr>
          <p:cNvPr id="8" name="Footer Placeholder 7"/>
          <p:cNvSpPr>
            <a:spLocks noGrp="1"/>
          </p:cNvSpPr>
          <p:nvPr>
            <p:ph type="ftr" sz="quarter" idx="11"/>
          </p:nvPr>
        </p:nvSpPr>
        <p:spPr>
          <a:xfrm>
            <a:off x="3221150" y="6292851"/>
            <a:ext cx="4114800" cy="365125"/>
          </a:xfrm>
        </p:spPr>
        <p:txBody>
          <a:bodyPr/>
          <a:lstStyle/>
          <a:p>
            <a:pPr algn="l"/>
            <a:endParaRPr lang="en-US" dirty="0"/>
          </a:p>
        </p:txBody>
      </p:sp>
      <p:sp>
        <p:nvSpPr>
          <p:cNvPr id="11" name="Slide Number Placeholder 10"/>
          <p:cNvSpPr>
            <a:spLocks noGrp="1"/>
          </p:cNvSpPr>
          <p:nvPr>
            <p:ph type="sldNum" sz="quarter" idx="12"/>
          </p:nvPr>
        </p:nvSpPr>
        <p:spPr/>
        <p:txBody>
          <a:bodyPr/>
          <a:lstStyle/>
          <a:p>
            <a:fld id="{14DFC975-2FD7-44A5-9E78-ECBA46156075}"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449AA12-8195-4182-A7AC-2E7E59DFBDA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fld>
            <a:endParaRPr lang="en-US"/>
          </a:p>
        </p:txBody>
      </p:sp>
      <p:sp>
        <p:nvSpPr>
          <p:cNvPr id="51" name="Rectangle 50"/>
          <p:cNvSpPr/>
          <p:nvPr/>
        </p:nvSpPr>
        <p:spPr>
          <a:xfrm>
            <a:off x="0" y="565154"/>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Rectangle 51"/>
          <p:cNvSpPr/>
          <p:nvPr/>
        </p:nvSpPr>
        <p:spPr>
          <a:xfrm>
            <a:off x="0" y="-2"/>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449AA12-8195-4182-A7AC-2E7E59DFBDAF}" type="datetimeFigureOut">
              <a:rPr lang="en-US" smtClean="0"/>
            </a:fld>
            <a:endParaRPr lang="en-US"/>
          </a:p>
        </p:txBody>
      </p:sp>
      <p:sp>
        <p:nvSpPr>
          <p:cNvPr id="5" name="Footer Placeholder 4"/>
          <p:cNvSpPr>
            <a:spLocks noGrp="1"/>
          </p:cNvSpPr>
          <p:nvPr>
            <p:ph type="ftr" sz="quarter" idx="11"/>
          </p:nvPr>
        </p:nvSpPr>
        <p:spPr>
          <a:xfrm>
            <a:off x="3221150" y="6292851"/>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fld>
            <a:endParaRPr lang="en-US"/>
          </a:p>
        </p:txBody>
      </p:sp>
      <p:sp>
        <p:nvSpPr>
          <p:cNvPr id="9" name="Rectangle 8"/>
          <p:cNvSpPr/>
          <p:nvPr/>
        </p:nvSpPr>
        <p:spPr>
          <a:xfrm>
            <a:off x="2" y="1375493"/>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Rectangle 9"/>
          <p:cNvSpPr/>
          <p:nvPr/>
        </p:nvSpPr>
        <p:spPr>
          <a:xfrm>
            <a:off x="1" y="-2"/>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7710" y="455363"/>
            <a:ext cx="9486690" cy="1550419"/>
          </a:xfrm>
        </p:spPr>
        <p:txBody>
          <a:bodyPr/>
          <a:lstStyle/>
          <a:p>
            <a:r>
              <a:rPr lang="en-US"/>
              <a:t>Click to edit Master title style</a:t>
            </a:r>
            <a:endParaRPr lang="en-US"/>
          </a:p>
        </p:txBody>
      </p:sp>
      <p:sp>
        <p:nvSpPr>
          <p:cNvPr id="3" name="Content Placeholder 2"/>
          <p:cNvSpPr>
            <a:spLocks noGrp="1"/>
          </p:cNvSpPr>
          <p:nvPr>
            <p:ph sz="half" idx="1"/>
          </p:nvPr>
        </p:nvSpPr>
        <p:spPr>
          <a:xfrm>
            <a:off x="1587710" y="2160017"/>
            <a:ext cx="4425437" cy="3927093"/>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Content Placeholder 3"/>
          <p:cNvSpPr>
            <a:spLocks noGrp="1"/>
          </p:cNvSpPr>
          <p:nvPr>
            <p:ph sz="half" idx="2"/>
          </p:nvPr>
        </p:nvSpPr>
        <p:spPr>
          <a:xfrm>
            <a:off x="6648964" y="2160017"/>
            <a:ext cx="4425437" cy="392709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1449AA12-8195-4182-A7AC-2E7E59DFBDA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FC975-2FD7-44A5-9E78-ECBA46156075}" type="slidenum">
              <a:rPr lang="en-US" smtClean="0"/>
            </a:fld>
            <a:endParaRPr lang="en-US"/>
          </a:p>
        </p:txBody>
      </p:sp>
      <p:sp>
        <p:nvSpPr>
          <p:cNvPr id="10" name="Rectangle 9"/>
          <p:cNvSpPr/>
          <p:nvPr/>
        </p:nvSpPr>
        <p:spPr>
          <a:xfrm>
            <a:off x="0" y="565154"/>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0" y="-2"/>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4" name="Content Placeholder 3"/>
          <p:cNvSpPr>
            <a:spLocks noGrp="1"/>
          </p:cNvSpPr>
          <p:nvPr>
            <p:ph sz="half" idx="2"/>
          </p:nvPr>
        </p:nvSpPr>
        <p:spPr>
          <a:xfrm>
            <a:off x="1591057"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Text Placeholder 4"/>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6" name="Content Placeholder 5"/>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1449AA12-8195-4182-A7AC-2E7E59DFBDA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DFC975-2FD7-44A5-9E78-ECBA46156075}" type="slidenum">
              <a:rPr lang="en-US" smtClean="0"/>
            </a:fld>
            <a:endParaRPr lang="en-US"/>
          </a:p>
        </p:txBody>
      </p:sp>
      <p:sp>
        <p:nvSpPr>
          <p:cNvPr id="12" name="Rectangle 11"/>
          <p:cNvSpPr/>
          <p:nvPr/>
        </p:nvSpPr>
        <p:spPr>
          <a:xfrm>
            <a:off x="0" y="565154"/>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0" y="-2"/>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449AA12-8195-4182-A7AC-2E7E59DFBDA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DFC975-2FD7-44A5-9E78-ECBA46156075}" type="slidenum">
              <a:rPr lang="en-US" smtClean="0"/>
            </a:fld>
            <a:endParaRPr lang="en-US"/>
          </a:p>
        </p:txBody>
      </p:sp>
      <p:sp>
        <p:nvSpPr>
          <p:cNvPr id="8" name="Rectangle 7"/>
          <p:cNvSpPr/>
          <p:nvPr/>
        </p:nvSpPr>
        <p:spPr>
          <a:xfrm>
            <a:off x="0" y="565154"/>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2"/>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49AA12-8195-4182-A7AC-2E7E59DFBDA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DFC975-2FD7-44A5-9E78-ECBA46156075}" type="slidenum">
              <a:rPr lang="en-US" smtClean="0"/>
            </a:fld>
            <a:endParaRPr lang="en-US"/>
          </a:p>
        </p:txBody>
      </p:sp>
      <p:sp>
        <p:nvSpPr>
          <p:cNvPr id="7" name="Rectangle 6"/>
          <p:cNvSpPr/>
          <p:nvPr/>
        </p:nvSpPr>
        <p:spPr>
          <a:xfrm>
            <a:off x="0" y="565154"/>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2"/>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endParaRPr lang="en-US" dirty="0"/>
          </a:p>
        </p:txBody>
      </p:sp>
      <p:sp>
        <p:nvSpPr>
          <p:cNvPr id="3" name="Content Placeholder 2"/>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Text Placeholder 3"/>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449AA12-8195-4182-A7AC-2E7E59DFBDA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FC975-2FD7-44A5-9E78-ECBA46156075}" type="slidenum">
              <a:rPr lang="en-US" smtClean="0"/>
            </a:fld>
            <a:endParaRPr lang="en-US"/>
          </a:p>
        </p:txBody>
      </p:sp>
      <p:sp>
        <p:nvSpPr>
          <p:cNvPr id="10" name="Rectangle 9"/>
          <p:cNvSpPr/>
          <p:nvPr/>
        </p:nvSpPr>
        <p:spPr>
          <a:xfrm>
            <a:off x="0" y="565154"/>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0" y="-2"/>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46" name="Freeform: Shape 45"/>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noAutofit/>
          </a:bodyPr>
          <a:lstStyle/>
          <a:p>
            <a:pPr lvl="0"/>
            <a:endParaRPr lang="en-US" dirty="0">
              <a:solidFill>
                <a:schemeClr val="tx1"/>
              </a:solidFill>
            </a:endParaRPr>
          </a:p>
        </p:txBody>
      </p:sp>
      <p:sp>
        <p:nvSpPr>
          <p:cNvPr id="43" name="Freeform: Shape 42"/>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noAutofit/>
          </a:bodyPr>
          <a:lstStyle/>
          <a:p>
            <a:pPr lvl="0"/>
            <a:endParaRPr lang="en-US" dirty="0">
              <a:solidFill>
                <a:schemeClr val="tx1"/>
              </a:solidFill>
            </a:endParaRPr>
          </a:p>
        </p:txBody>
      </p:sp>
      <p:sp>
        <p:nvSpPr>
          <p:cNvPr id="49" name="Freeform: Shape 48"/>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noAutofit/>
          </a:bodyPr>
          <a:lstStyle/>
          <a:p>
            <a:pPr lvl="0"/>
            <a:endParaRPr lang="en-US" dirty="0">
              <a:solidFill>
                <a:schemeClr val="tx1"/>
              </a:solidFill>
            </a:endParaRPr>
          </a:p>
        </p:txBody>
      </p:sp>
      <p:sp>
        <p:nvSpPr>
          <p:cNvPr id="40" name="Freeform: Shape 39"/>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noAutofit/>
          </a:bodyPr>
          <a:lstStyle/>
          <a:p>
            <a:pPr lvl="0"/>
            <a:endParaRPr lang="en-US" dirty="0">
              <a:solidFill>
                <a:schemeClr val="tx1"/>
              </a:solidFill>
            </a:endParaRPr>
          </a:p>
        </p:txBody>
      </p:sp>
      <p:sp>
        <p:nvSpPr>
          <p:cNvPr id="37" name="Freeform: Shape 36"/>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endParaRPr lang="en-US" dirty="0"/>
          </a:p>
        </p:txBody>
      </p:sp>
      <p:sp>
        <p:nvSpPr>
          <p:cNvPr id="3" name="Picture Placeholder 2"/>
          <p:cNvSpPr>
            <a:spLocks noGrp="1"/>
          </p:cNvSpPr>
          <p:nvPr>
            <p:ph type="pic" idx="1"/>
          </p:nvPr>
        </p:nvSpPr>
        <p:spPr>
          <a:xfrm>
            <a:off x="6271233" y="565151"/>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449AA12-8195-4182-A7AC-2E7E59DFBDA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FC975-2FD7-44A5-9E78-ECBA46156075}" type="slidenum">
              <a:rPr lang="en-US" smtClean="0"/>
            </a:fld>
            <a:endParaRPr lang="en-US"/>
          </a:p>
        </p:txBody>
      </p:sp>
      <p:sp>
        <p:nvSpPr>
          <p:cNvPr id="10" name="Rectangle 9"/>
          <p:cNvSpPr/>
          <p:nvPr/>
        </p:nvSpPr>
        <p:spPr>
          <a:xfrm>
            <a:off x="0" y="565154"/>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0" y="-2"/>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87710" y="455363"/>
            <a:ext cx="9525200" cy="155041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587710" y="2160016"/>
            <a:ext cx="9525200" cy="3926152"/>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1449AA12-8195-4182-A7AC-2E7E59DFBDA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fld>
            <a:endParaRPr lang="en-US"/>
          </a:p>
        </p:txBody>
      </p:sp>
      <p:sp>
        <p:nvSpPr>
          <p:cNvPr id="9" name="Rectangle 8"/>
          <p:cNvSpPr/>
          <p:nvPr/>
        </p:nvSpPr>
        <p:spPr>
          <a:xfrm>
            <a:off x="0" y="565154"/>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0" y="-2"/>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6380" y="565150"/>
            <a:ext cx="2266530" cy="561181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587711" y="565150"/>
            <a:ext cx="7088929" cy="5611813"/>
          </a:xfrm>
        </p:spPr>
        <p:txBody>
          <a:bodyPr vert="eaVert"/>
          <a:lstStyle/>
          <a:p>
            <a:pPr lvl="0"/>
            <a:r>
              <a:rPr lang="en-US"/>
              <a:t>Click to edit Master text styles</a:t>
            </a:r>
            <a:endParaRPr lang="en-US"/>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1449AA12-8195-4182-A7AC-2E7E59DFBDA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fld>
            <a:endParaRPr lang="en-US"/>
          </a:p>
        </p:txBody>
      </p:sp>
      <p:sp>
        <p:nvSpPr>
          <p:cNvPr id="9" name="Rectangle 8"/>
          <p:cNvSpPr/>
          <p:nvPr/>
        </p:nvSpPr>
        <p:spPr>
          <a:xfrm>
            <a:off x="0" y="565154"/>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0" y="-2"/>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7995">
                <a:solidFill>
                  <a:schemeClr val="accent2"/>
                </a:solidFill>
              </a:defRPr>
            </a:lvl1pPr>
            <a:lvl2pPr lvl="1" algn="ctr" rtl="0">
              <a:spcBef>
                <a:spcPts val="0"/>
              </a:spcBef>
              <a:spcAft>
                <a:spcPts val="0"/>
              </a:spcAft>
              <a:buSzPts val="6000"/>
              <a:buNone/>
              <a:defRPr sz="7995"/>
            </a:lvl2pPr>
            <a:lvl3pPr lvl="2" algn="ctr" rtl="0">
              <a:spcBef>
                <a:spcPts val="0"/>
              </a:spcBef>
              <a:spcAft>
                <a:spcPts val="0"/>
              </a:spcAft>
              <a:buSzPts val="6000"/>
              <a:buNone/>
              <a:defRPr sz="7995"/>
            </a:lvl3pPr>
            <a:lvl4pPr lvl="3" algn="ctr" rtl="0">
              <a:spcBef>
                <a:spcPts val="0"/>
              </a:spcBef>
              <a:spcAft>
                <a:spcPts val="0"/>
              </a:spcAft>
              <a:buSzPts val="6000"/>
              <a:buNone/>
              <a:defRPr sz="7995"/>
            </a:lvl4pPr>
            <a:lvl5pPr lvl="4" algn="ctr" rtl="0">
              <a:spcBef>
                <a:spcPts val="0"/>
              </a:spcBef>
              <a:spcAft>
                <a:spcPts val="0"/>
              </a:spcAft>
              <a:buSzPts val="6000"/>
              <a:buNone/>
              <a:defRPr sz="7995"/>
            </a:lvl5pPr>
            <a:lvl6pPr lvl="5" algn="ctr" rtl="0">
              <a:spcBef>
                <a:spcPts val="0"/>
              </a:spcBef>
              <a:spcAft>
                <a:spcPts val="0"/>
              </a:spcAft>
              <a:buSzPts val="6000"/>
              <a:buNone/>
              <a:defRPr sz="7995"/>
            </a:lvl6pPr>
            <a:lvl7pPr lvl="6" algn="ctr" rtl="0">
              <a:spcBef>
                <a:spcPts val="0"/>
              </a:spcBef>
              <a:spcAft>
                <a:spcPts val="0"/>
              </a:spcAft>
              <a:buSzPts val="6000"/>
              <a:buNone/>
              <a:defRPr sz="7995"/>
            </a:lvl7pPr>
            <a:lvl8pPr lvl="7" algn="ctr" rtl="0">
              <a:spcBef>
                <a:spcPts val="0"/>
              </a:spcBef>
              <a:spcAft>
                <a:spcPts val="0"/>
              </a:spcAft>
              <a:buSzPts val="6000"/>
              <a:buNone/>
              <a:defRPr sz="7995"/>
            </a:lvl8pPr>
            <a:lvl9pPr lvl="8" algn="ctr" rtl="0">
              <a:spcBef>
                <a:spcPts val="0"/>
              </a:spcBef>
              <a:spcAft>
                <a:spcPts val="0"/>
              </a:spcAft>
              <a:buSzPts val="6000"/>
              <a:buNone/>
              <a:defRPr sz="7995"/>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71" name="Google Shape;71;p3"/>
          <p:cNvSpPr/>
          <p:nvPr/>
        </p:nvSpPr>
        <p:spPr>
          <a:xfrm>
            <a:off x="5748933" y="262139"/>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72" name="Google Shape;72;p3"/>
          <p:cNvSpPr/>
          <p:nvPr/>
        </p:nvSpPr>
        <p:spPr>
          <a:xfrm>
            <a:off x="359086" y="5839955"/>
            <a:ext cx="600916"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73" name="Google Shape;73;p3"/>
          <p:cNvSpPr/>
          <p:nvPr/>
        </p:nvSpPr>
        <p:spPr>
          <a:xfrm rot="-757690" flipH="1">
            <a:off x="7343068" y="884519"/>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74" name="Google Shape;74;p3"/>
          <p:cNvSpPr/>
          <p:nvPr/>
        </p:nvSpPr>
        <p:spPr>
          <a:xfrm>
            <a:off x="10756501"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4"/>
          <p:cNvSpPr txBox="1">
            <a:spLocks noGrp="1"/>
          </p:cNvSpPr>
          <p:nvPr>
            <p:ph type="body" idx="1"/>
          </p:nvPr>
        </p:nvSpPr>
        <p:spPr>
          <a:xfrm>
            <a:off x="960001" y="1536633"/>
            <a:ext cx="10272000" cy="4555200"/>
          </a:xfrm>
          <a:prstGeom prst="rect">
            <a:avLst/>
          </a:prstGeom>
        </p:spPr>
        <p:txBody>
          <a:bodyPr spcFirstLastPara="1" wrap="square" lIns="91425" tIns="91425" rIns="91425" bIns="91425" anchor="t" anchorCtr="0">
            <a:noAutofit/>
          </a:bodyPr>
          <a:lstStyle>
            <a:lvl1pPr marL="609600" lvl="0" indent="-423545" rtl="0">
              <a:lnSpc>
                <a:spcPct val="115000"/>
              </a:lnSpc>
              <a:spcBef>
                <a:spcPts val="0"/>
              </a:spcBef>
              <a:spcAft>
                <a:spcPts val="0"/>
              </a:spcAft>
              <a:buClr>
                <a:srgbClr val="434343"/>
              </a:buClr>
              <a:buSzPts val="1400"/>
              <a:buChar char="●"/>
              <a:defRPr sz="1865">
                <a:solidFill>
                  <a:srgbClr val="434343"/>
                </a:solidFill>
              </a:defRPr>
            </a:lvl1pPr>
            <a:lvl2pPr marL="1218565" lvl="1" indent="-423545" rtl="0">
              <a:lnSpc>
                <a:spcPct val="115000"/>
              </a:lnSpc>
              <a:spcBef>
                <a:spcPts val="2135"/>
              </a:spcBef>
              <a:spcAft>
                <a:spcPts val="0"/>
              </a:spcAft>
              <a:buClr>
                <a:srgbClr val="434343"/>
              </a:buClr>
              <a:buSzPts val="1400"/>
              <a:buChar char="○"/>
              <a:defRPr>
                <a:solidFill>
                  <a:srgbClr val="434343"/>
                </a:solidFill>
              </a:defRPr>
            </a:lvl2pPr>
            <a:lvl3pPr marL="1828165" lvl="2" indent="-423545" rtl="0">
              <a:lnSpc>
                <a:spcPct val="115000"/>
              </a:lnSpc>
              <a:spcBef>
                <a:spcPts val="2135"/>
              </a:spcBef>
              <a:spcAft>
                <a:spcPts val="0"/>
              </a:spcAft>
              <a:buClr>
                <a:srgbClr val="434343"/>
              </a:buClr>
              <a:buSzPts val="1400"/>
              <a:buChar char="■"/>
              <a:defRPr>
                <a:solidFill>
                  <a:srgbClr val="434343"/>
                </a:solidFill>
              </a:defRPr>
            </a:lvl3pPr>
            <a:lvl4pPr marL="2436495" lvl="3" indent="-423545" rtl="0">
              <a:lnSpc>
                <a:spcPct val="115000"/>
              </a:lnSpc>
              <a:spcBef>
                <a:spcPts val="2135"/>
              </a:spcBef>
              <a:spcAft>
                <a:spcPts val="0"/>
              </a:spcAft>
              <a:buClr>
                <a:srgbClr val="434343"/>
              </a:buClr>
              <a:buSzPts val="1400"/>
              <a:buChar char="●"/>
              <a:defRPr>
                <a:solidFill>
                  <a:srgbClr val="434343"/>
                </a:solidFill>
              </a:defRPr>
            </a:lvl4pPr>
            <a:lvl5pPr marL="3046095" lvl="4" indent="-423545" rtl="0">
              <a:lnSpc>
                <a:spcPct val="115000"/>
              </a:lnSpc>
              <a:spcBef>
                <a:spcPts val="2135"/>
              </a:spcBef>
              <a:spcAft>
                <a:spcPts val="0"/>
              </a:spcAft>
              <a:buClr>
                <a:srgbClr val="434343"/>
              </a:buClr>
              <a:buSzPts val="1400"/>
              <a:buChar char="○"/>
              <a:defRPr>
                <a:solidFill>
                  <a:srgbClr val="434343"/>
                </a:solidFill>
              </a:defRPr>
            </a:lvl5pPr>
            <a:lvl6pPr marL="3655695" lvl="5" indent="-423545" rtl="0">
              <a:lnSpc>
                <a:spcPct val="115000"/>
              </a:lnSpc>
              <a:spcBef>
                <a:spcPts val="2135"/>
              </a:spcBef>
              <a:spcAft>
                <a:spcPts val="0"/>
              </a:spcAft>
              <a:buClr>
                <a:srgbClr val="434343"/>
              </a:buClr>
              <a:buSzPts val="1400"/>
              <a:buChar char="■"/>
              <a:defRPr>
                <a:solidFill>
                  <a:srgbClr val="434343"/>
                </a:solidFill>
              </a:defRPr>
            </a:lvl6pPr>
            <a:lvl7pPr marL="4264660" lvl="6" indent="-423545" rtl="0">
              <a:lnSpc>
                <a:spcPct val="115000"/>
              </a:lnSpc>
              <a:spcBef>
                <a:spcPts val="2135"/>
              </a:spcBef>
              <a:spcAft>
                <a:spcPts val="0"/>
              </a:spcAft>
              <a:buClr>
                <a:srgbClr val="434343"/>
              </a:buClr>
              <a:buSzPts val="1400"/>
              <a:buChar char="●"/>
              <a:defRPr>
                <a:solidFill>
                  <a:srgbClr val="434343"/>
                </a:solidFill>
              </a:defRPr>
            </a:lvl7pPr>
            <a:lvl8pPr marL="4874260" lvl="7" indent="-423545" rtl="0">
              <a:lnSpc>
                <a:spcPct val="115000"/>
              </a:lnSpc>
              <a:spcBef>
                <a:spcPts val="2135"/>
              </a:spcBef>
              <a:spcAft>
                <a:spcPts val="0"/>
              </a:spcAft>
              <a:buClr>
                <a:srgbClr val="434343"/>
              </a:buClr>
              <a:buSzPts val="1400"/>
              <a:buChar char="○"/>
              <a:defRPr>
                <a:solidFill>
                  <a:srgbClr val="434343"/>
                </a:solidFill>
              </a:defRPr>
            </a:lvl8pPr>
            <a:lvl9pPr marL="5483225" lvl="8" indent="-423545" rtl="0">
              <a:lnSpc>
                <a:spcPct val="115000"/>
              </a:lnSpc>
              <a:spcBef>
                <a:spcPts val="2135"/>
              </a:spcBef>
              <a:spcAft>
                <a:spcPts val="2135"/>
              </a:spcAft>
              <a:buClr>
                <a:srgbClr val="434343"/>
              </a:buClr>
              <a:buSzPts val="1400"/>
              <a:buChar char="■"/>
              <a:defRPr>
                <a:solidFill>
                  <a:srgbClr val="434343"/>
                </a:solidFill>
              </a:defRPr>
            </a:lvl9pPr>
          </a:lstStyle>
          <a:p/>
        </p:txBody>
      </p:sp>
      <p:sp>
        <p:nvSpPr>
          <p:cNvPr id="78" name="Google Shape;78;p4"/>
          <p:cNvSpPr/>
          <p:nvPr/>
        </p:nvSpPr>
        <p:spPr>
          <a:xfrm>
            <a:off x="10381741" y="721606"/>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79" name="Google Shape;79;p4"/>
          <p:cNvSpPr/>
          <p:nvPr/>
        </p:nvSpPr>
        <p:spPr>
          <a:xfrm>
            <a:off x="11152656" y="5849224"/>
            <a:ext cx="588976"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80" name="Google Shape;80;p4"/>
          <p:cNvSpPr/>
          <p:nvPr/>
        </p:nvSpPr>
        <p:spPr>
          <a:xfrm>
            <a:off x="10809801" y="3279460"/>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81" name="Google Shape;81;p4"/>
          <p:cNvGrpSpPr/>
          <p:nvPr/>
        </p:nvGrpSpPr>
        <p:grpSpPr>
          <a:xfrm>
            <a:off x="960007" y="721591"/>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6" name="Google Shape;86;p4"/>
          <p:cNvSpPr/>
          <p:nvPr/>
        </p:nvSpPr>
        <p:spPr>
          <a:xfrm>
            <a:off x="319691" y="4447139"/>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panose="020B0604020202020204"/>
              <a:buNone/>
              <a:defRPr sz="3200">
                <a:solidFill>
                  <a:schemeClr val="accent2"/>
                </a:solidFill>
                <a:latin typeface="Titan One"/>
                <a:ea typeface="Titan One"/>
                <a:cs typeface="Titan One"/>
                <a:sym typeface="Titan One"/>
              </a:defRPr>
            </a:lvl1pPr>
            <a:lvl2pPr lvl="1" algn="ctr">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a:lnSpc>
                <a:spcPct val="100000"/>
              </a:lnSpc>
              <a:spcBef>
                <a:spcPts val="2135"/>
              </a:spcBef>
              <a:spcAft>
                <a:spcPts val="2135"/>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3200">
                <a:solidFill>
                  <a:schemeClr val="accent2"/>
                </a:solidFill>
                <a:latin typeface="Titan One"/>
                <a:ea typeface="Titan One"/>
                <a:cs typeface="Titan One"/>
                <a:sym typeface="Titan One"/>
              </a:defRPr>
            </a:lvl1pPr>
            <a:lvl2pPr lvl="1"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2135"/>
              </a:spcBef>
              <a:spcAft>
                <a:spcPts val="2135"/>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92" name="Google Shape;92;p5"/>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3" name="Google Shape;93;p5"/>
          <p:cNvSpPr/>
          <p:nvPr/>
        </p:nvSpPr>
        <p:spPr>
          <a:xfrm rot="10800000">
            <a:off x="10048048"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94" name="Google Shape;94;p5"/>
          <p:cNvGrpSpPr/>
          <p:nvPr/>
        </p:nvGrpSpPr>
        <p:grpSpPr>
          <a:xfrm>
            <a:off x="5801522" y="5610951"/>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9" name="Google Shape;99;p5"/>
          <p:cNvSpPr/>
          <p:nvPr/>
        </p:nvSpPr>
        <p:spPr>
          <a:xfrm rot="-1114173">
            <a:off x="905567"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6"/>
          <p:cNvSpPr/>
          <p:nvPr/>
        </p:nvSpPr>
        <p:spPr>
          <a:xfrm>
            <a:off x="11232005" y="2072621"/>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03" name="Google Shape;103;p6"/>
          <p:cNvSpPr/>
          <p:nvPr/>
        </p:nvSpPr>
        <p:spPr>
          <a:xfrm>
            <a:off x="309901" y="381517"/>
            <a:ext cx="439344"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05" name="Google Shape;105;p6"/>
          <p:cNvSpPr/>
          <p:nvPr/>
        </p:nvSpPr>
        <p:spPr>
          <a:xfrm>
            <a:off x="2145869" y="225505"/>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06" name="Google Shape;106;p6"/>
          <p:cNvSpPr/>
          <p:nvPr/>
        </p:nvSpPr>
        <p:spPr>
          <a:xfrm>
            <a:off x="404749" y="5920106"/>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110" name="Google Shape;110;p7"/>
          <p:cNvSpPr/>
          <p:nvPr/>
        </p:nvSpPr>
        <p:spPr>
          <a:xfrm>
            <a:off x="2027265" y="1153505"/>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1" name="Google Shape;111;p7"/>
          <p:cNvSpPr/>
          <p:nvPr/>
        </p:nvSpPr>
        <p:spPr>
          <a:xfrm>
            <a:off x="9616326" y="2817639"/>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2" name="Google Shape;112;p7"/>
          <p:cNvSpPr/>
          <p:nvPr/>
        </p:nvSpPr>
        <p:spPr>
          <a:xfrm>
            <a:off x="5353479" y="915304"/>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3" name="Google Shape;113;p7"/>
          <p:cNvSpPr/>
          <p:nvPr/>
        </p:nvSpPr>
        <p:spPr>
          <a:xfrm rot="-757690" flipH="1">
            <a:off x="9748135" y="164502"/>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4" name="Google Shape;114;p7"/>
          <p:cNvSpPr/>
          <p:nvPr/>
        </p:nvSpPr>
        <p:spPr>
          <a:xfrm rot="-1256854">
            <a:off x="1061327" y="2747398"/>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5" name="Google Shape;115;p7"/>
          <p:cNvSpPr/>
          <p:nvPr/>
        </p:nvSpPr>
        <p:spPr>
          <a:xfrm>
            <a:off x="1330118" y="5172104"/>
            <a:ext cx="600916"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6" name="Google Shape;116;p7"/>
          <p:cNvSpPr/>
          <p:nvPr/>
        </p:nvSpPr>
        <p:spPr>
          <a:xfrm>
            <a:off x="10096471" y="5042409"/>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117" name="Google Shape;117;p7"/>
          <p:cNvGrpSpPr/>
          <p:nvPr/>
        </p:nvGrpSpPr>
        <p:grpSpPr>
          <a:xfrm>
            <a:off x="780167" y="719996"/>
            <a:ext cx="740236"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28" name="Google Shape;128;p7"/>
          <p:cNvGrpSpPr/>
          <p:nvPr/>
        </p:nvGrpSpPr>
        <p:grpSpPr>
          <a:xfrm>
            <a:off x="8910266" y="5276063"/>
            <a:ext cx="740236"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1"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995"/>
            </a:lvl1pPr>
            <a:lvl2pPr lvl="1">
              <a:spcBef>
                <a:spcPts val="0"/>
              </a:spcBef>
              <a:spcAft>
                <a:spcPts val="0"/>
              </a:spcAft>
              <a:buSzPts val="4800"/>
              <a:buNone/>
              <a:defRPr sz="6395"/>
            </a:lvl2pPr>
            <a:lvl3pPr lvl="2">
              <a:spcBef>
                <a:spcPts val="0"/>
              </a:spcBef>
              <a:spcAft>
                <a:spcPts val="0"/>
              </a:spcAft>
              <a:buSzPts val="4800"/>
              <a:buNone/>
              <a:defRPr sz="6395"/>
            </a:lvl3pPr>
            <a:lvl4pPr lvl="3">
              <a:spcBef>
                <a:spcPts val="0"/>
              </a:spcBef>
              <a:spcAft>
                <a:spcPts val="0"/>
              </a:spcAft>
              <a:buSzPts val="4800"/>
              <a:buNone/>
              <a:defRPr sz="6395"/>
            </a:lvl4pPr>
            <a:lvl5pPr lvl="4">
              <a:spcBef>
                <a:spcPts val="0"/>
              </a:spcBef>
              <a:spcAft>
                <a:spcPts val="0"/>
              </a:spcAft>
              <a:buSzPts val="4800"/>
              <a:buNone/>
              <a:defRPr sz="6395"/>
            </a:lvl5pPr>
            <a:lvl6pPr lvl="5">
              <a:spcBef>
                <a:spcPts val="0"/>
              </a:spcBef>
              <a:spcAft>
                <a:spcPts val="0"/>
              </a:spcAft>
              <a:buSzPts val="4800"/>
              <a:buNone/>
              <a:defRPr sz="6395"/>
            </a:lvl6pPr>
            <a:lvl7pPr lvl="6">
              <a:spcBef>
                <a:spcPts val="0"/>
              </a:spcBef>
              <a:spcAft>
                <a:spcPts val="0"/>
              </a:spcAft>
              <a:buSzPts val="4800"/>
              <a:buNone/>
              <a:defRPr sz="6395"/>
            </a:lvl7pPr>
            <a:lvl8pPr lvl="7">
              <a:spcBef>
                <a:spcPts val="0"/>
              </a:spcBef>
              <a:spcAft>
                <a:spcPts val="0"/>
              </a:spcAft>
              <a:buSzPts val="4800"/>
              <a:buNone/>
              <a:defRPr sz="6395"/>
            </a:lvl8pPr>
            <a:lvl9pPr lvl="8">
              <a:spcBef>
                <a:spcPts val="0"/>
              </a:spcBef>
              <a:spcAft>
                <a:spcPts val="0"/>
              </a:spcAft>
              <a:buSzPts val="4800"/>
              <a:buNone/>
              <a:defRPr sz="6395"/>
            </a:lvl9pPr>
          </a:lstStyle>
          <a:p/>
        </p:txBody>
      </p:sp>
      <p:sp>
        <p:nvSpPr>
          <p:cNvPr id="141" name="Google Shape;141;p8"/>
          <p:cNvSpPr/>
          <p:nvPr/>
        </p:nvSpPr>
        <p:spPr>
          <a:xfrm rot="-1256854">
            <a:off x="9715310"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42" name="Google Shape;142;p8"/>
          <p:cNvSpPr/>
          <p:nvPr/>
        </p:nvSpPr>
        <p:spPr>
          <a:xfrm rot="-1256854">
            <a:off x="1565926" y="2998082"/>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43" name="Google Shape;143;p8"/>
          <p:cNvSpPr/>
          <p:nvPr/>
        </p:nvSpPr>
        <p:spPr>
          <a:xfrm>
            <a:off x="573803"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44" name="Google Shape;144;p8"/>
          <p:cNvSpPr/>
          <p:nvPr/>
        </p:nvSpPr>
        <p:spPr>
          <a:xfrm>
            <a:off x="8473204"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145" name="Google Shape;145;p8"/>
          <p:cNvGrpSpPr/>
          <p:nvPr/>
        </p:nvGrpSpPr>
        <p:grpSpPr>
          <a:xfrm>
            <a:off x="9398146" y="4754674"/>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57" name="Google Shape;157;p8"/>
          <p:cNvGrpSpPr/>
          <p:nvPr/>
        </p:nvGrpSpPr>
        <p:grpSpPr>
          <a:xfrm flipH="1">
            <a:off x="-124265" y="5052629"/>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1"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2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172" name="Google Shape;172;p9"/>
          <p:cNvSpPr/>
          <p:nvPr/>
        </p:nvSpPr>
        <p:spPr>
          <a:xfrm>
            <a:off x="1429838"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73" name="Google Shape;173;p9"/>
          <p:cNvSpPr/>
          <p:nvPr/>
        </p:nvSpPr>
        <p:spPr>
          <a:xfrm>
            <a:off x="9532433" y="448836"/>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174" name="Google Shape;174;p9"/>
          <p:cNvGrpSpPr/>
          <p:nvPr/>
        </p:nvGrpSpPr>
        <p:grpSpPr>
          <a:xfrm>
            <a:off x="10096458" y="3522739"/>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79" name="Google Shape;179;p9"/>
          <p:cNvGrpSpPr/>
          <p:nvPr/>
        </p:nvGrpSpPr>
        <p:grpSpPr>
          <a:xfrm>
            <a:off x="1155659" y="5127439"/>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grpSp>
      <p:sp>
        <p:nvSpPr>
          <p:cNvPr id="184" name="Google Shape;184;p9"/>
          <p:cNvSpPr/>
          <p:nvPr/>
        </p:nvSpPr>
        <p:spPr>
          <a:xfrm>
            <a:off x="2360071" y="2709242"/>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85" name="Google Shape;185;p9"/>
          <p:cNvSpPr/>
          <p:nvPr/>
        </p:nvSpPr>
        <p:spPr>
          <a:xfrm>
            <a:off x="10096471" y="5042409"/>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86" name="Google Shape;186;p9"/>
          <p:cNvSpPr/>
          <p:nvPr/>
        </p:nvSpPr>
        <p:spPr>
          <a:xfrm>
            <a:off x="8853711" y="5680139"/>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87" name="Google Shape;187;p9"/>
          <p:cNvSpPr/>
          <p:nvPr/>
        </p:nvSpPr>
        <p:spPr>
          <a:xfrm rot="3262278">
            <a:off x="960050" y="2231845"/>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88" name="Google Shape;188;p9"/>
          <p:cNvSpPr/>
          <p:nvPr/>
        </p:nvSpPr>
        <p:spPr>
          <a:xfrm>
            <a:off x="6551769"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1"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grpSp>
        <p:nvGrpSpPr>
          <p:cNvPr id="192" name="Google Shape;192;p10"/>
          <p:cNvGrpSpPr/>
          <p:nvPr/>
        </p:nvGrpSpPr>
        <p:grpSpPr>
          <a:xfrm>
            <a:off x="11038209" y="5630839"/>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97" name="Google Shape;197;p10"/>
          <p:cNvSpPr/>
          <p:nvPr/>
        </p:nvSpPr>
        <p:spPr>
          <a:xfrm>
            <a:off x="4949391" y="585787"/>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1"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25"/>
            </a:lvl1pPr>
            <a:lvl2pPr lvl="1" algn="ctr">
              <a:spcBef>
                <a:spcPts val="0"/>
              </a:spcBef>
              <a:spcAft>
                <a:spcPts val="0"/>
              </a:spcAft>
              <a:buSzPts val="9600"/>
              <a:buNone/>
              <a:defRPr sz="12795"/>
            </a:lvl2pPr>
            <a:lvl3pPr lvl="2" algn="ctr">
              <a:spcBef>
                <a:spcPts val="0"/>
              </a:spcBef>
              <a:spcAft>
                <a:spcPts val="0"/>
              </a:spcAft>
              <a:buSzPts val="9600"/>
              <a:buNone/>
              <a:defRPr sz="12795"/>
            </a:lvl3pPr>
            <a:lvl4pPr lvl="3" algn="ctr">
              <a:spcBef>
                <a:spcPts val="0"/>
              </a:spcBef>
              <a:spcAft>
                <a:spcPts val="0"/>
              </a:spcAft>
              <a:buSzPts val="9600"/>
              <a:buNone/>
              <a:defRPr sz="12795"/>
            </a:lvl4pPr>
            <a:lvl5pPr lvl="4" algn="ctr">
              <a:spcBef>
                <a:spcPts val="0"/>
              </a:spcBef>
              <a:spcAft>
                <a:spcPts val="0"/>
              </a:spcAft>
              <a:buSzPts val="9600"/>
              <a:buNone/>
              <a:defRPr sz="12795"/>
            </a:lvl5pPr>
            <a:lvl6pPr lvl="5" algn="ctr">
              <a:spcBef>
                <a:spcPts val="0"/>
              </a:spcBef>
              <a:spcAft>
                <a:spcPts val="0"/>
              </a:spcAft>
              <a:buSzPts val="9600"/>
              <a:buNone/>
              <a:defRPr sz="12795"/>
            </a:lvl6pPr>
            <a:lvl7pPr lvl="6" algn="ctr">
              <a:spcBef>
                <a:spcPts val="0"/>
              </a:spcBef>
              <a:spcAft>
                <a:spcPts val="0"/>
              </a:spcAft>
              <a:buSzPts val="9600"/>
              <a:buNone/>
              <a:defRPr sz="12795"/>
            </a:lvl7pPr>
            <a:lvl8pPr lvl="7" algn="ctr">
              <a:spcBef>
                <a:spcPts val="0"/>
              </a:spcBef>
              <a:spcAft>
                <a:spcPts val="0"/>
              </a:spcAft>
              <a:buSzPts val="9600"/>
              <a:buNone/>
              <a:defRPr sz="12795"/>
            </a:lvl8pPr>
            <a:lvl9pPr lvl="8" algn="ctr">
              <a:spcBef>
                <a:spcPts val="0"/>
              </a:spcBef>
              <a:spcAft>
                <a:spcPts val="0"/>
              </a:spcAft>
              <a:buSzPts val="9600"/>
              <a:buNone/>
              <a:defRPr sz="12795"/>
            </a:lvl9pPr>
          </a:lstStyle>
          <a:p>
            <a:r>
              <a:t>xx%</a:t>
            </a:r>
          </a:p>
        </p:txBody>
      </p:sp>
      <p:sp>
        <p:nvSpPr>
          <p:cNvPr id="200" name="Google Shape;200;p11"/>
          <p:cNvSpPr txBox="1">
            <a:spLocks noGrp="1"/>
          </p:cNvSpPr>
          <p:nvPr>
            <p:ph type="subTitle" idx="1"/>
          </p:nvPr>
        </p:nvSpPr>
        <p:spPr>
          <a:xfrm>
            <a:off x="1712001"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2135"/>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p:txBody>
      </p:sp>
      <p:grpSp>
        <p:nvGrpSpPr>
          <p:cNvPr id="201" name="Google Shape;201;p11"/>
          <p:cNvGrpSpPr/>
          <p:nvPr/>
        </p:nvGrpSpPr>
        <p:grpSpPr>
          <a:xfrm>
            <a:off x="1828307" y="5044039"/>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6" name="Google Shape;206;p11"/>
          <p:cNvSpPr/>
          <p:nvPr/>
        </p:nvSpPr>
        <p:spPr>
          <a:xfrm>
            <a:off x="8060726" y="1358203"/>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207" name="Google Shape;207;p11"/>
          <p:cNvGrpSpPr/>
          <p:nvPr/>
        </p:nvGrpSpPr>
        <p:grpSpPr>
          <a:xfrm>
            <a:off x="4701380" y="4999300"/>
            <a:ext cx="2789232"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19" name="Google Shape;219;p11"/>
          <p:cNvGrpSpPr/>
          <p:nvPr/>
        </p:nvGrpSpPr>
        <p:grpSpPr>
          <a:xfrm rot="10800000">
            <a:off x="4701380" y="-470439"/>
            <a:ext cx="2789232"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231"/>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1"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1"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2135"/>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2135"/>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p:txBody>
      </p:sp>
      <p:sp>
        <p:nvSpPr>
          <p:cNvPr id="239" name="Google Shape;239;p13"/>
          <p:cNvSpPr txBox="1">
            <a:spLocks noGrp="1"/>
          </p:cNvSpPr>
          <p:nvPr>
            <p:ph type="title" idx="6"/>
          </p:nvPr>
        </p:nvSpPr>
        <p:spPr>
          <a:xfrm>
            <a:off x="4538401"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1"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2135"/>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2135"/>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p:txBody>
      </p:sp>
      <p:sp>
        <p:nvSpPr>
          <p:cNvPr id="245" name="Google Shape;245;p13"/>
          <p:cNvSpPr txBox="1">
            <a:spLocks noGrp="1"/>
          </p:cNvSpPr>
          <p:nvPr>
            <p:ph type="title" idx="15"/>
          </p:nvPr>
        </p:nvSpPr>
        <p:spPr>
          <a:xfrm>
            <a:off x="960001"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p:txBody>
      </p:sp>
      <p:sp>
        <p:nvSpPr>
          <p:cNvPr id="246" name="Google Shape;246;p13"/>
          <p:cNvSpPr/>
          <p:nvPr/>
        </p:nvSpPr>
        <p:spPr>
          <a:xfrm>
            <a:off x="1341809"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47" name="Google Shape;247;p13"/>
          <p:cNvSpPr/>
          <p:nvPr/>
        </p:nvSpPr>
        <p:spPr>
          <a:xfrm>
            <a:off x="534183" y="4603505"/>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248" name="Google Shape;248;p13"/>
          <p:cNvGrpSpPr/>
          <p:nvPr/>
        </p:nvGrpSpPr>
        <p:grpSpPr>
          <a:xfrm>
            <a:off x="3166926" y="4807791"/>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1"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8"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58" name="Google Shape;258;p15"/>
          <p:cNvSpPr/>
          <p:nvPr/>
        </p:nvSpPr>
        <p:spPr>
          <a:xfrm rot="757378">
            <a:off x="441479" y="5726987"/>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59" name="Google Shape;259;p15"/>
          <p:cNvSpPr/>
          <p:nvPr/>
        </p:nvSpPr>
        <p:spPr>
          <a:xfrm rot="757378">
            <a:off x="-310019" y="4472638"/>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0" name="Google Shape;260;p15"/>
          <p:cNvSpPr/>
          <p:nvPr/>
        </p:nvSpPr>
        <p:spPr>
          <a:xfrm rot="757378">
            <a:off x="14034" y="4735402"/>
            <a:ext cx="1388956"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1" name="Google Shape;261;p15"/>
          <p:cNvSpPr/>
          <p:nvPr/>
        </p:nvSpPr>
        <p:spPr>
          <a:xfrm rot="757378">
            <a:off x="990795" y="6053784"/>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2" name="Google Shape;262;p15"/>
          <p:cNvSpPr/>
          <p:nvPr/>
        </p:nvSpPr>
        <p:spPr>
          <a:xfrm rot="757378">
            <a:off x="599691" y="6235424"/>
            <a:ext cx="79908"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3" name="Google Shape;263;p15"/>
          <p:cNvSpPr/>
          <p:nvPr/>
        </p:nvSpPr>
        <p:spPr>
          <a:xfrm rot="757378">
            <a:off x="754499" y="6413198"/>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4" name="Google Shape;264;p15"/>
          <p:cNvSpPr/>
          <p:nvPr/>
        </p:nvSpPr>
        <p:spPr>
          <a:xfrm rot="757378">
            <a:off x="622017" y="6481437"/>
            <a:ext cx="79924"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5" name="Google Shape;265;p15"/>
          <p:cNvSpPr/>
          <p:nvPr/>
        </p:nvSpPr>
        <p:spPr>
          <a:xfrm rot="757378">
            <a:off x="771417" y="6595834"/>
            <a:ext cx="79908"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6" name="Google Shape;266;p15"/>
          <p:cNvSpPr/>
          <p:nvPr/>
        </p:nvSpPr>
        <p:spPr>
          <a:xfrm rot="757378">
            <a:off x="635807" y="6688539"/>
            <a:ext cx="79908"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7" name="Google Shape;267;p15"/>
          <p:cNvSpPr/>
          <p:nvPr/>
        </p:nvSpPr>
        <p:spPr>
          <a:xfrm rot="757378">
            <a:off x="1323391" y="5699031"/>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8" name="Google Shape;268;p15"/>
          <p:cNvSpPr/>
          <p:nvPr/>
        </p:nvSpPr>
        <p:spPr>
          <a:xfrm rot="757378">
            <a:off x="1493089" y="5811572"/>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9" name="Google Shape;269;p15"/>
          <p:cNvSpPr/>
          <p:nvPr/>
        </p:nvSpPr>
        <p:spPr>
          <a:xfrm rot="757113">
            <a:off x="11074881" y="5443963"/>
            <a:ext cx="1350448"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0" name="Google Shape;270;p15"/>
          <p:cNvSpPr/>
          <p:nvPr/>
        </p:nvSpPr>
        <p:spPr>
          <a:xfrm rot="757113">
            <a:off x="11568009" y="6570196"/>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1" name="Google Shape;271;p15"/>
          <p:cNvSpPr/>
          <p:nvPr/>
        </p:nvSpPr>
        <p:spPr>
          <a:xfrm rot="757113">
            <a:off x="11384827" y="6695424"/>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2" name="Google Shape;272;p15"/>
          <p:cNvSpPr/>
          <p:nvPr/>
        </p:nvSpPr>
        <p:spPr>
          <a:xfrm rot="757509">
            <a:off x="10202328" y="3983013"/>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3" name="Google Shape;273;p15"/>
          <p:cNvSpPr/>
          <p:nvPr/>
        </p:nvSpPr>
        <p:spPr>
          <a:xfrm rot="757509">
            <a:off x="10549393" y="4264408"/>
            <a:ext cx="1487632"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4" name="Google Shape;274;p15"/>
          <p:cNvSpPr/>
          <p:nvPr/>
        </p:nvSpPr>
        <p:spPr>
          <a:xfrm rot="757422">
            <a:off x="11324473" y="5791360"/>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5" name="Google Shape;275;p15"/>
          <p:cNvSpPr/>
          <p:nvPr/>
        </p:nvSpPr>
        <p:spPr>
          <a:xfrm rot="757422">
            <a:off x="11532761" y="6030547"/>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6" name="Google Shape;276;p15"/>
          <p:cNvSpPr/>
          <p:nvPr/>
        </p:nvSpPr>
        <p:spPr>
          <a:xfrm rot="757422">
            <a:off x="11354505" y="6122364"/>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7" name="Google Shape;277;p15"/>
          <p:cNvSpPr/>
          <p:nvPr/>
        </p:nvSpPr>
        <p:spPr>
          <a:xfrm rot="757422">
            <a:off x="11555529" y="6276280"/>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8" name="Google Shape;278;p15"/>
          <p:cNvSpPr/>
          <p:nvPr/>
        </p:nvSpPr>
        <p:spPr>
          <a:xfrm rot="757422">
            <a:off x="11373066" y="6401015"/>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9" name="Google Shape;279;p15"/>
          <p:cNvSpPr/>
          <p:nvPr/>
        </p:nvSpPr>
        <p:spPr>
          <a:xfrm>
            <a:off x="837172"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80" name="Google Shape;280;p15"/>
          <p:cNvSpPr/>
          <p:nvPr/>
        </p:nvSpPr>
        <p:spPr>
          <a:xfrm>
            <a:off x="9002836" y="831658"/>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81" name="Google Shape;281;p15"/>
          <p:cNvSpPr/>
          <p:nvPr/>
        </p:nvSpPr>
        <p:spPr>
          <a:xfrm>
            <a:off x="9370119" y="5541904"/>
            <a:ext cx="600916"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82" name="Google Shape;282;p15"/>
          <p:cNvSpPr/>
          <p:nvPr/>
        </p:nvSpPr>
        <p:spPr>
          <a:xfrm rot="-1775945">
            <a:off x="1256230" y="2618419"/>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83" name="Google Shape;283;p15"/>
          <p:cNvSpPr/>
          <p:nvPr/>
        </p:nvSpPr>
        <p:spPr>
          <a:xfrm>
            <a:off x="10307216" y="2172305"/>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1"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87" name="Google Shape;287;p16"/>
          <p:cNvSpPr txBox="1">
            <a:spLocks noGrp="1"/>
          </p:cNvSpPr>
          <p:nvPr>
            <p:ph type="title" idx="2"/>
          </p:nvPr>
        </p:nvSpPr>
        <p:spPr>
          <a:xfrm>
            <a:off x="4754801"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91" name="Google Shape;291;p16"/>
          <p:cNvSpPr/>
          <p:nvPr/>
        </p:nvSpPr>
        <p:spPr>
          <a:xfrm>
            <a:off x="10351339" y="1356975"/>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92" name="Google Shape;292;p16"/>
          <p:cNvSpPr/>
          <p:nvPr/>
        </p:nvSpPr>
        <p:spPr>
          <a:xfrm>
            <a:off x="562335" y="1647404"/>
            <a:ext cx="1165148"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93" name="Google Shape;293;p16"/>
          <p:cNvSpPr txBox="1">
            <a:spLocks noGrp="1"/>
          </p:cNvSpPr>
          <p:nvPr>
            <p:ph type="title" idx="6"/>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6" name="Google Shape;296;p17"/>
          <p:cNvSpPr txBox="1">
            <a:spLocks noGrp="1"/>
          </p:cNvSpPr>
          <p:nvPr>
            <p:ph type="title" idx="2"/>
          </p:nvPr>
        </p:nvSpPr>
        <p:spPr>
          <a:xfrm>
            <a:off x="2548732"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98" name="Google Shape;298;p17"/>
          <p:cNvSpPr txBox="1">
            <a:spLocks noGrp="1"/>
          </p:cNvSpPr>
          <p:nvPr>
            <p:ph type="title" idx="3"/>
          </p:nvPr>
        </p:nvSpPr>
        <p:spPr>
          <a:xfrm>
            <a:off x="7321335"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00" name="Google Shape;300;p17"/>
          <p:cNvSpPr txBox="1">
            <a:spLocks noGrp="1"/>
          </p:cNvSpPr>
          <p:nvPr>
            <p:ph type="title" idx="5"/>
          </p:nvPr>
        </p:nvSpPr>
        <p:spPr>
          <a:xfrm>
            <a:off x="2548732"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02" name="Google Shape;302;p17"/>
          <p:cNvSpPr txBox="1">
            <a:spLocks noGrp="1"/>
          </p:cNvSpPr>
          <p:nvPr>
            <p:ph type="title" idx="7"/>
          </p:nvPr>
        </p:nvSpPr>
        <p:spPr>
          <a:xfrm>
            <a:off x="7321335"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grpSp>
        <p:nvGrpSpPr>
          <p:cNvPr id="304" name="Google Shape;304;p17"/>
          <p:cNvGrpSpPr/>
          <p:nvPr/>
        </p:nvGrpSpPr>
        <p:grpSpPr>
          <a:xfrm>
            <a:off x="424375" y="5884423"/>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09" name="Google Shape;309;p17"/>
          <p:cNvSpPr/>
          <p:nvPr/>
        </p:nvSpPr>
        <p:spPr>
          <a:xfrm>
            <a:off x="10693124" y="177567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3" name="Google Shape;313;p18"/>
          <p:cNvSpPr txBox="1">
            <a:spLocks noGrp="1"/>
          </p:cNvSpPr>
          <p:nvPr>
            <p:ph type="title" idx="2"/>
          </p:nvPr>
        </p:nvSpPr>
        <p:spPr>
          <a:xfrm>
            <a:off x="4559027"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4" name="Google Shape;314;p18"/>
          <p:cNvSpPr txBox="1">
            <a:spLocks noGrp="1"/>
          </p:cNvSpPr>
          <p:nvPr>
            <p:ph type="subTitle" idx="3"/>
          </p:nvPr>
        </p:nvSpPr>
        <p:spPr>
          <a:xfrm>
            <a:off x="4559027"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7" name="Google Shape;317;p18"/>
          <p:cNvSpPr txBox="1">
            <a:spLocks noGrp="1"/>
          </p:cNvSpPr>
          <p:nvPr>
            <p:ph type="title" idx="6"/>
          </p:nvPr>
        </p:nvSpPr>
        <p:spPr>
          <a:xfrm>
            <a:off x="4559027"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8" name="Google Shape;318;p18"/>
          <p:cNvSpPr txBox="1">
            <a:spLocks noGrp="1"/>
          </p:cNvSpPr>
          <p:nvPr>
            <p:ph type="subTitle" idx="7"/>
          </p:nvPr>
        </p:nvSpPr>
        <p:spPr>
          <a:xfrm>
            <a:off x="4559027"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9" name="Google Shape;319;p18"/>
          <p:cNvSpPr txBox="1">
            <a:spLocks noGrp="1"/>
          </p:cNvSpPr>
          <p:nvPr>
            <p:ph type="title" idx="8"/>
          </p:nvPr>
        </p:nvSpPr>
        <p:spPr>
          <a:xfrm>
            <a:off x="815806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20" name="Google Shape;320;p18"/>
          <p:cNvSpPr txBox="1">
            <a:spLocks noGrp="1"/>
          </p:cNvSpPr>
          <p:nvPr>
            <p:ph type="subTitle" idx="9"/>
          </p:nvPr>
        </p:nvSpPr>
        <p:spPr>
          <a:xfrm>
            <a:off x="8158061"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21" name="Google Shape;321;p18"/>
          <p:cNvSpPr txBox="1">
            <a:spLocks noGrp="1"/>
          </p:cNvSpPr>
          <p:nvPr>
            <p:ph type="title" idx="13"/>
          </p:nvPr>
        </p:nvSpPr>
        <p:spPr>
          <a:xfrm>
            <a:off x="8158061"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22" name="Google Shape;322;p18"/>
          <p:cNvSpPr txBox="1">
            <a:spLocks noGrp="1"/>
          </p:cNvSpPr>
          <p:nvPr>
            <p:ph type="subTitle" idx="14"/>
          </p:nvPr>
        </p:nvSpPr>
        <p:spPr>
          <a:xfrm>
            <a:off x="8158061"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grpSp>
        <p:nvGrpSpPr>
          <p:cNvPr id="323" name="Google Shape;323;p18"/>
          <p:cNvGrpSpPr/>
          <p:nvPr/>
        </p:nvGrpSpPr>
        <p:grpSpPr>
          <a:xfrm>
            <a:off x="371042" y="1634404"/>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28" name="Google Shape;328;p18"/>
          <p:cNvSpPr/>
          <p:nvPr/>
        </p:nvSpPr>
        <p:spPr>
          <a:xfrm>
            <a:off x="10809791" y="845839"/>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329" name="Google Shape;329;p18"/>
          <p:cNvSpPr txBox="1">
            <a:spLocks noGrp="1"/>
          </p:cNvSpPr>
          <p:nvPr>
            <p:ph type="title" idx="15"/>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1"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0"/>
            </a:lvl1pPr>
            <a:lvl2pPr lvl="1" algn="ctr" rtl="0">
              <a:spcBef>
                <a:spcPts val="0"/>
              </a:spcBef>
              <a:spcAft>
                <a:spcPts val="0"/>
              </a:spcAft>
              <a:buSzPts val="6200"/>
              <a:buNone/>
              <a:defRPr sz="8260"/>
            </a:lvl2pPr>
            <a:lvl3pPr lvl="2" algn="ctr" rtl="0">
              <a:spcBef>
                <a:spcPts val="0"/>
              </a:spcBef>
              <a:spcAft>
                <a:spcPts val="0"/>
              </a:spcAft>
              <a:buSzPts val="6200"/>
              <a:buNone/>
              <a:defRPr sz="8260"/>
            </a:lvl3pPr>
            <a:lvl4pPr lvl="3" algn="ctr" rtl="0">
              <a:spcBef>
                <a:spcPts val="0"/>
              </a:spcBef>
              <a:spcAft>
                <a:spcPts val="0"/>
              </a:spcAft>
              <a:buSzPts val="6200"/>
              <a:buNone/>
              <a:defRPr sz="8260"/>
            </a:lvl4pPr>
            <a:lvl5pPr lvl="4" algn="ctr" rtl="0">
              <a:spcBef>
                <a:spcPts val="0"/>
              </a:spcBef>
              <a:spcAft>
                <a:spcPts val="0"/>
              </a:spcAft>
              <a:buSzPts val="6200"/>
              <a:buNone/>
              <a:defRPr sz="8260"/>
            </a:lvl5pPr>
            <a:lvl6pPr lvl="5" algn="ctr" rtl="0">
              <a:spcBef>
                <a:spcPts val="0"/>
              </a:spcBef>
              <a:spcAft>
                <a:spcPts val="0"/>
              </a:spcAft>
              <a:buSzPts val="6200"/>
              <a:buNone/>
              <a:defRPr sz="8260"/>
            </a:lvl6pPr>
            <a:lvl7pPr lvl="6" algn="ctr" rtl="0">
              <a:spcBef>
                <a:spcPts val="0"/>
              </a:spcBef>
              <a:spcAft>
                <a:spcPts val="0"/>
              </a:spcAft>
              <a:buSzPts val="6200"/>
              <a:buNone/>
              <a:defRPr sz="8260"/>
            </a:lvl7pPr>
            <a:lvl8pPr lvl="7" algn="ctr" rtl="0">
              <a:spcBef>
                <a:spcPts val="0"/>
              </a:spcBef>
              <a:spcAft>
                <a:spcPts val="0"/>
              </a:spcAft>
              <a:buSzPts val="6200"/>
              <a:buNone/>
              <a:defRPr sz="8260"/>
            </a:lvl8pPr>
            <a:lvl9pPr lvl="8" algn="ctr" rtl="0">
              <a:spcBef>
                <a:spcPts val="0"/>
              </a:spcBef>
              <a:spcAft>
                <a:spcPts val="0"/>
              </a:spcAft>
              <a:buSzPts val="6200"/>
              <a:buNone/>
              <a:defRPr sz="8260"/>
            </a:lvl9pPr>
          </a:lstStyle>
          <a:p>
            <a:r>
              <a:t>xx%</a:t>
            </a:r>
          </a:p>
        </p:txBody>
      </p:sp>
      <p:sp>
        <p:nvSpPr>
          <p:cNvPr id="332" name="Google Shape;332;p19"/>
          <p:cNvSpPr txBox="1">
            <a:spLocks noGrp="1"/>
          </p:cNvSpPr>
          <p:nvPr>
            <p:ph type="subTitle" idx="1"/>
          </p:nvPr>
        </p:nvSpPr>
        <p:spPr>
          <a:xfrm>
            <a:off x="1712001"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33" name="Google Shape;333;p19"/>
          <p:cNvSpPr txBox="1">
            <a:spLocks noGrp="1"/>
          </p:cNvSpPr>
          <p:nvPr>
            <p:ph type="title" idx="2" hasCustomPrompt="1"/>
          </p:nvPr>
        </p:nvSpPr>
        <p:spPr>
          <a:xfrm>
            <a:off x="1712001"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0">
                <a:solidFill>
                  <a:schemeClr val="accent2"/>
                </a:solidFill>
              </a:defRPr>
            </a:lvl1pPr>
            <a:lvl2pPr lvl="1" algn="ctr" rtl="0">
              <a:spcBef>
                <a:spcPts val="0"/>
              </a:spcBef>
              <a:spcAft>
                <a:spcPts val="0"/>
              </a:spcAft>
              <a:buSzPts val="6200"/>
              <a:buNone/>
              <a:defRPr sz="8260"/>
            </a:lvl2pPr>
            <a:lvl3pPr lvl="2" algn="ctr" rtl="0">
              <a:spcBef>
                <a:spcPts val="0"/>
              </a:spcBef>
              <a:spcAft>
                <a:spcPts val="0"/>
              </a:spcAft>
              <a:buSzPts val="6200"/>
              <a:buNone/>
              <a:defRPr sz="8260"/>
            </a:lvl3pPr>
            <a:lvl4pPr lvl="3" algn="ctr" rtl="0">
              <a:spcBef>
                <a:spcPts val="0"/>
              </a:spcBef>
              <a:spcAft>
                <a:spcPts val="0"/>
              </a:spcAft>
              <a:buSzPts val="6200"/>
              <a:buNone/>
              <a:defRPr sz="8260"/>
            </a:lvl4pPr>
            <a:lvl5pPr lvl="4" algn="ctr" rtl="0">
              <a:spcBef>
                <a:spcPts val="0"/>
              </a:spcBef>
              <a:spcAft>
                <a:spcPts val="0"/>
              </a:spcAft>
              <a:buSzPts val="6200"/>
              <a:buNone/>
              <a:defRPr sz="8260"/>
            </a:lvl5pPr>
            <a:lvl6pPr lvl="5" algn="ctr" rtl="0">
              <a:spcBef>
                <a:spcPts val="0"/>
              </a:spcBef>
              <a:spcAft>
                <a:spcPts val="0"/>
              </a:spcAft>
              <a:buSzPts val="6200"/>
              <a:buNone/>
              <a:defRPr sz="8260"/>
            </a:lvl6pPr>
            <a:lvl7pPr lvl="6" algn="ctr" rtl="0">
              <a:spcBef>
                <a:spcPts val="0"/>
              </a:spcBef>
              <a:spcAft>
                <a:spcPts val="0"/>
              </a:spcAft>
              <a:buSzPts val="6200"/>
              <a:buNone/>
              <a:defRPr sz="8260"/>
            </a:lvl7pPr>
            <a:lvl8pPr lvl="7" algn="ctr" rtl="0">
              <a:spcBef>
                <a:spcPts val="0"/>
              </a:spcBef>
              <a:spcAft>
                <a:spcPts val="0"/>
              </a:spcAft>
              <a:buSzPts val="6200"/>
              <a:buNone/>
              <a:defRPr sz="8260"/>
            </a:lvl8pPr>
            <a:lvl9pPr lvl="8" algn="ctr" rtl="0">
              <a:spcBef>
                <a:spcPts val="0"/>
              </a:spcBef>
              <a:spcAft>
                <a:spcPts val="0"/>
              </a:spcAft>
              <a:buSzPts val="6200"/>
              <a:buNone/>
              <a:defRPr sz="8260"/>
            </a:lvl9pPr>
          </a:lstStyle>
          <a:p>
            <a:r>
              <a:t>xx%</a:t>
            </a:r>
          </a:p>
        </p:txBody>
      </p:sp>
      <p:sp>
        <p:nvSpPr>
          <p:cNvPr id="334" name="Google Shape;334;p19"/>
          <p:cNvSpPr txBox="1">
            <a:spLocks noGrp="1"/>
          </p:cNvSpPr>
          <p:nvPr>
            <p:ph type="subTitle" idx="3"/>
          </p:nvPr>
        </p:nvSpPr>
        <p:spPr>
          <a:xfrm>
            <a:off x="1712001"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grpSp>
        <p:nvGrpSpPr>
          <p:cNvPr id="335" name="Google Shape;335;p19"/>
          <p:cNvGrpSpPr/>
          <p:nvPr/>
        </p:nvGrpSpPr>
        <p:grpSpPr>
          <a:xfrm flipH="1">
            <a:off x="507999" y="4822105"/>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45" name="Google Shape;345;p19"/>
          <p:cNvGrpSpPr/>
          <p:nvPr/>
        </p:nvGrpSpPr>
        <p:grpSpPr>
          <a:xfrm>
            <a:off x="9398367" y="4822105"/>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356" name="Google Shape;356;p19"/>
          <p:cNvSpPr/>
          <p:nvPr/>
        </p:nvSpPr>
        <p:spPr>
          <a:xfrm>
            <a:off x="820236"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1"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359" name="Google Shape;359;p20"/>
          <p:cNvSpPr txBox="1">
            <a:spLocks noGrp="1"/>
          </p:cNvSpPr>
          <p:nvPr>
            <p:ph type="subTitle" idx="1"/>
          </p:nvPr>
        </p:nvSpPr>
        <p:spPr>
          <a:xfrm>
            <a:off x="960001"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360" name="Google Shape;360;p20"/>
          <p:cNvSpPr txBox="1"/>
          <p:nvPr/>
        </p:nvSpPr>
        <p:spPr>
          <a:xfrm>
            <a:off x="960000" y="4287901"/>
            <a:ext cx="4611200" cy="984715"/>
          </a:xfrm>
          <a:prstGeom prst="rect">
            <a:avLst/>
          </a:prstGeom>
          <a:noFill/>
          <a:ln>
            <a:noFill/>
          </a:ln>
        </p:spPr>
        <p:txBody>
          <a:bodyPr spcFirstLastPara="1" wrap="square" lIns="121836" tIns="121836" rIns="121836" bIns="121836" anchor="t" anchorCtr="0">
            <a:spAutoFit/>
          </a:bodyPr>
          <a:lstStyle/>
          <a:p>
            <a:pPr marL="0" lvl="0" indent="0" algn="l" rtl="0">
              <a:spcBef>
                <a:spcPts val="0"/>
              </a:spcBef>
              <a:spcAft>
                <a:spcPts val="0"/>
              </a:spcAft>
              <a:buNone/>
            </a:pPr>
            <a:r>
              <a:rPr lang="en-GB" sz="1600">
                <a:solidFill>
                  <a:schemeClr val="dk2"/>
                </a:solidFill>
                <a:latin typeface="Nunito"/>
                <a:ea typeface="Nunito"/>
                <a:cs typeface="Nunito"/>
                <a:sym typeface="Nunito"/>
              </a:rPr>
              <a:t>CREDITS: This presentation template was created</a:t>
            </a:r>
            <a:r>
              <a:rPr lang="en-GB" sz="1600" b="1">
                <a:solidFill>
                  <a:schemeClr val="dk2"/>
                </a:solidFill>
                <a:latin typeface="Nunito"/>
                <a:ea typeface="Nunito"/>
                <a:cs typeface="Nunito"/>
                <a:sym typeface="Nunito"/>
              </a:rPr>
              <a:t> </a:t>
            </a:r>
            <a:r>
              <a:rPr lang="en-GB" sz="1600" b="1">
                <a:solidFill>
                  <a:schemeClr val="dk2"/>
                </a:solidFill>
                <a:uFill>
                  <a:noFill/>
                </a:uFill>
                <a:latin typeface="Nunito"/>
                <a:ea typeface="Nunito"/>
                <a:cs typeface="Nunito"/>
                <a:sym typeface="Nunito"/>
                <a:hlinkClick r:id="rId2"/>
              </a:rPr>
              <a:t>by Slidesgo,</a:t>
            </a:r>
            <a:r>
              <a:rPr lang="en-GB" sz="1600" b="1">
                <a:solidFill>
                  <a:schemeClr val="dk2"/>
                </a:solidFill>
                <a:latin typeface="Nunito"/>
                <a:ea typeface="Nunito"/>
                <a:cs typeface="Nunito"/>
                <a:sym typeface="Nunito"/>
              </a:rPr>
              <a:t> </a:t>
            </a:r>
            <a:r>
              <a:rPr lang="en-GB" sz="1600">
                <a:solidFill>
                  <a:schemeClr val="dk2"/>
                </a:solidFill>
                <a:latin typeface="Nunito"/>
                <a:ea typeface="Nunito"/>
                <a:cs typeface="Nunito"/>
                <a:sym typeface="Nunito"/>
              </a:rPr>
              <a:t>including icons</a:t>
            </a:r>
            <a:r>
              <a:rPr lang="en-GB" sz="1600" b="1">
                <a:solidFill>
                  <a:schemeClr val="dk2"/>
                </a:solidFill>
                <a:latin typeface="Nunito"/>
                <a:ea typeface="Nunito"/>
                <a:cs typeface="Nunito"/>
                <a:sym typeface="Nunito"/>
              </a:rPr>
              <a:t> </a:t>
            </a:r>
            <a:r>
              <a:rPr lang="en-GB" sz="1600" b="1">
                <a:solidFill>
                  <a:schemeClr val="dk2"/>
                </a:solidFill>
                <a:uFill>
                  <a:noFill/>
                </a:uFill>
                <a:latin typeface="Nunito"/>
                <a:ea typeface="Nunito"/>
                <a:cs typeface="Nunito"/>
                <a:sym typeface="Nunito"/>
                <a:hlinkClick r:id="rId3"/>
              </a:rPr>
              <a:t>by Flaticon,</a:t>
            </a:r>
            <a:r>
              <a:rPr lang="en-GB" sz="1600" b="1">
                <a:solidFill>
                  <a:schemeClr val="dk2"/>
                </a:solidFill>
                <a:latin typeface="Nunito"/>
                <a:ea typeface="Nunito"/>
                <a:cs typeface="Nunito"/>
                <a:sym typeface="Nunito"/>
              </a:rPr>
              <a:t> i</a:t>
            </a:r>
            <a:r>
              <a:rPr lang="en-GB" sz="1600">
                <a:solidFill>
                  <a:schemeClr val="dk2"/>
                </a:solidFill>
                <a:latin typeface="Nunito"/>
                <a:ea typeface="Nunito"/>
                <a:cs typeface="Nunito"/>
                <a:sym typeface="Nunito"/>
              </a:rPr>
              <a:t>nfographics &amp; images </a:t>
            </a:r>
            <a:r>
              <a:rPr lang="en-GB" sz="1600" b="1">
                <a:solidFill>
                  <a:schemeClr val="dk2"/>
                </a:solidFill>
                <a:uFill>
                  <a:noFill/>
                </a:uFill>
                <a:latin typeface="Nunito"/>
                <a:ea typeface="Nunito"/>
                <a:cs typeface="Nunito"/>
                <a:sym typeface="Nunito"/>
                <a:hlinkClick r:id="rId4"/>
              </a:rPr>
              <a:t>by Freepik</a:t>
            </a:r>
            <a:endParaRPr sz="1600" b="1" dirty="0">
              <a:solidFill>
                <a:schemeClr val="dk2"/>
              </a:solidFill>
              <a:latin typeface="Nunito"/>
              <a:ea typeface="Nunito"/>
              <a:cs typeface="Nunito"/>
              <a:sym typeface="Nunito"/>
            </a:endParaRPr>
          </a:p>
        </p:txBody>
      </p:sp>
      <p:sp>
        <p:nvSpPr>
          <p:cNvPr id="361" name="Google Shape;361;p20"/>
          <p:cNvSpPr/>
          <p:nvPr/>
        </p:nvSpPr>
        <p:spPr>
          <a:xfrm>
            <a:off x="7330536" y="210632"/>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362" name="Google Shape;362;p20"/>
          <p:cNvSpPr/>
          <p:nvPr/>
        </p:nvSpPr>
        <p:spPr>
          <a:xfrm>
            <a:off x="7330531" y="2385005"/>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3200">
                <a:solidFill>
                  <a:schemeClr val="accent2"/>
                </a:solidFill>
                <a:latin typeface="Titan One"/>
                <a:ea typeface="Titan One"/>
                <a:cs typeface="Titan One"/>
                <a:sym typeface="Titan One"/>
              </a:defRPr>
            </a:lvl1pPr>
            <a:lvl2pPr lvl="1"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2135"/>
              </a:spcBef>
              <a:spcAft>
                <a:spcPts val="2135"/>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3200">
                <a:solidFill>
                  <a:schemeClr val="accent4"/>
                </a:solidFill>
                <a:latin typeface="Titan One"/>
                <a:ea typeface="Titan One"/>
                <a:cs typeface="Titan One"/>
                <a:sym typeface="Titan One"/>
              </a:defRPr>
            </a:lvl1pPr>
            <a:lvl2pPr lvl="1"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2135"/>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2135"/>
              </a:spcBef>
              <a:spcAft>
                <a:spcPts val="2135"/>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grpSp>
        <p:nvGrpSpPr>
          <p:cNvPr id="368" name="Google Shape;368;p21"/>
          <p:cNvGrpSpPr/>
          <p:nvPr/>
        </p:nvGrpSpPr>
        <p:grpSpPr>
          <a:xfrm rot="5038628">
            <a:off x="8675779" y="1387191"/>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3" name="Google Shape;383;p21"/>
          <p:cNvGrpSpPr/>
          <p:nvPr/>
        </p:nvGrpSpPr>
        <p:grpSpPr>
          <a:xfrm>
            <a:off x="10336000" y="3243655"/>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8" name="Google Shape;388;p21"/>
          <p:cNvGrpSpPr/>
          <p:nvPr/>
        </p:nvGrpSpPr>
        <p:grpSpPr>
          <a:xfrm>
            <a:off x="1182835" y="3089241"/>
            <a:ext cx="911568"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99" name="Google Shape;399;p21"/>
          <p:cNvGrpSpPr/>
          <p:nvPr/>
        </p:nvGrpSpPr>
        <p:grpSpPr>
          <a:xfrm>
            <a:off x="1363833" y="1396909"/>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04" name="Google Shape;404;p21"/>
          <p:cNvSpPr/>
          <p:nvPr/>
        </p:nvSpPr>
        <p:spPr>
          <a:xfrm rot="-1256854">
            <a:off x="5130059" y="3010998"/>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05" name="Google Shape;405;p21"/>
          <p:cNvSpPr/>
          <p:nvPr/>
        </p:nvSpPr>
        <p:spPr>
          <a:xfrm>
            <a:off x="9294671" y="1052542"/>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06" name="Google Shape;406;p21"/>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995">
                <a:solidFill>
                  <a:schemeClr val="accent2"/>
                </a:solidFill>
              </a:defRPr>
            </a:lvl1pPr>
            <a:lvl2pPr lvl="1" algn="ctr" rtl="0">
              <a:spcBef>
                <a:spcPts val="0"/>
              </a:spcBef>
              <a:spcAft>
                <a:spcPts val="0"/>
              </a:spcAft>
              <a:buSzPts val="6000"/>
              <a:buNone/>
              <a:defRPr sz="7995"/>
            </a:lvl2pPr>
            <a:lvl3pPr lvl="2" algn="ctr" rtl="0">
              <a:spcBef>
                <a:spcPts val="0"/>
              </a:spcBef>
              <a:spcAft>
                <a:spcPts val="0"/>
              </a:spcAft>
              <a:buSzPts val="6000"/>
              <a:buNone/>
              <a:defRPr sz="7995"/>
            </a:lvl3pPr>
            <a:lvl4pPr lvl="3" algn="ctr" rtl="0">
              <a:spcBef>
                <a:spcPts val="0"/>
              </a:spcBef>
              <a:spcAft>
                <a:spcPts val="0"/>
              </a:spcAft>
              <a:buSzPts val="6000"/>
              <a:buNone/>
              <a:defRPr sz="7995"/>
            </a:lvl4pPr>
            <a:lvl5pPr lvl="4" algn="ctr" rtl="0">
              <a:spcBef>
                <a:spcPts val="0"/>
              </a:spcBef>
              <a:spcAft>
                <a:spcPts val="0"/>
              </a:spcAft>
              <a:buSzPts val="6000"/>
              <a:buNone/>
              <a:defRPr sz="7995"/>
            </a:lvl5pPr>
            <a:lvl6pPr lvl="5" algn="ctr" rtl="0">
              <a:spcBef>
                <a:spcPts val="0"/>
              </a:spcBef>
              <a:spcAft>
                <a:spcPts val="0"/>
              </a:spcAft>
              <a:buSzPts val="6000"/>
              <a:buNone/>
              <a:defRPr sz="7995"/>
            </a:lvl6pPr>
            <a:lvl7pPr lvl="6" algn="ctr" rtl="0">
              <a:spcBef>
                <a:spcPts val="0"/>
              </a:spcBef>
              <a:spcAft>
                <a:spcPts val="0"/>
              </a:spcAft>
              <a:buSzPts val="6000"/>
              <a:buNone/>
              <a:defRPr sz="7995"/>
            </a:lvl7pPr>
            <a:lvl8pPr lvl="7" algn="ctr" rtl="0">
              <a:spcBef>
                <a:spcPts val="0"/>
              </a:spcBef>
              <a:spcAft>
                <a:spcPts val="0"/>
              </a:spcAft>
              <a:buSzPts val="6000"/>
              <a:buNone/>
              <a:defRPr sz="7995"/>
            </a:lvl8pPr>
            <a:lvl9pPr lvl="8" algn="ctr" rtl="0">
              <a:spcBef>
                <a:spcPts val="0"/>
              </a:spcBef>
              <a:spcAft>
                <a:spcPts val="0"/>
              </a:spcAft>
              <a:buSzPts val="6000"/>
              <a:buNone/>
              <a:defRPr sz="7995"/>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grpSp>
        <p:nvGrpSpPr>
          <p:cNvPr id="411" name="Google Shape;411;p22"/>
          <p:cNvGrpSpPr/>
          <p:nvPr/>
        </p:nvGrpSpPr>
        <p:grpSpPr>
          <a:xfrm>
            <a:off x="1657967"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16" name="Google Shape;416;p22"/>
          <p:cNvSpPr/>
          <p:nvPr/>
        </p:nvSpPr>
        <p:spPr>
          <a:xfrm>
            <a:off x="6205037" y="692089"/>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95">
                <a:solidFill>
                  <a:schemeClr val="accent6"/>
                </a:solidFill>
              </a:defRPr>
            </a:lvl1pPr>
            <a:lvl2pPr lvl="1" algn="ctr" rtl="0">
              <a:spcBef>
                <a:spcPts val="0"/>
              </a:spcBef>
              <a:spcAft>
                <a:spcPts val="0"/>
              </a:spcAft>
              <a:buSzPts val="6000"/>
              <a:buNone/>
              <a:defRPr sz="7995"/>
            </a:lvl2pPr>
            <a:lvl3pPr lvl="2" algn="ctr" rtl="0">
              <a:spcBef>
                <a:spcPts val="0"/>
              </a:spcBef>
              <a:spcAft>
                <a:spcPts val="0"/>
              </a:spcAft>
              <a:buSzPts val="6000"/>
              <a:buNone/>
              <a:defRPr sz="7995"/>
            </a:lvl3pPr>
            <a:lvl4pPr lvl="3" algn="ctr" rtl="0">
              <a:spcBef>
                <a:spcPts val="0"/>
              </a:spcBef>
              <a:spcAft>
                <a:spcPts val="0"/>
              </a:spcAft>
              <a:buSzPts val="6000"/>
              <a:buNone/>
              <a:defRPr sz="7995"/>
            </a:lvl4pPr>
            <a:lvl5pPr lvl="4" algn="ctr" rtl="0">
              <a:spcBef>
                <a:spcPts val="0"/>
              </a:spcBef>
              <a:spcAft>
                <a:spcPts val="0"/>
              </a:spcAft>
              <a:buSzPts val="6000"/>
              <a:buNone/>
              <a:defRPr sz="7995"/>
            </a:lvl5pPr>
            <a:lvl6pPr lvl="5" algn="ctr" rtl="0">
              <a:spcBef>
                <a:spcPts val="0"/>
              </a:spcBef>
              <a:spcAft>
                <a:spcPts val="0"/>
              </a:spcAft>
              <a:buSzPts val="6000"/>
              <a:buNone/>
              <a:defRPr sz="7995"/>
            </a:lvl6pPr>
            <a:lvl7pPr lvl="6" algn="ctr" rtl="0">
              <a:spcBef>
                <a:spcPts val="0"/>
              </a:spcBef>
              <a:spcAft>
                <a:spcPts val="0"/>
              </a:spcAft>
              <a:buSzPts val="6000"/>
              <a:buNone/>
              <a:defRPr sz="7995"/>
            </a:lvl7pPr>
            <a:lvl8pPr lvl="7" algn="ctr" rtl="0">
              <a:spcBef>
                <a:spcPts val="0"/>
              </a:spcBef>
              <a:spcAft>
                <a:spcPts val="0"/>
              </a:spcAft>
              <a:buSzPts val="6000"/>
              <a:buNone/>
              <a:defRPr sz="7995"/>
            </a:lvl8pPr>
            <a:lvl9pPr lvl="8" algn="ctr" rtl="0">
              <a:spcBef>
                <a:spcPts val="0"/>
              </a:spcBef>
              <a:spcAft>
                <a:spcPts val="0"/>
              </a:spcAft>
              <a:buSzPts val="6000"/>
              <a:buNone/>
              <a:defRPr sz="7995"/>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421" name="Google Shape;421;p23"/>
          <p:cNvSpPr/>
          <p:nvPr/>
        </p:nvSpPr>
        <p:spPr>
          <a:xfrm>
            <a:off x="8180435" y="0"/>
            <a:ext cx="4011200" cy="6858000"/>
          </a:xfrm>
          <a:prstGeom prst="rect">
            <a:avLst/>
          </a:pr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22" name="Google Shape;422;p23"/>
          <p:cNvSpPr/>
          <p:nvPr/>
        </p:nvSpPr>
        <p:spPr>
          <a:xfrm>
            <a:off x="4457433" y="5346746"/>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23" name="Google Shape;423;p23"/>
          <p:cNvSpPr/>
          <p:nvPr/>
        </p:nvSpPr>
        <p:spPr>
          <a:xfrm>
            <a:off x="3212836" y="579965"/>
            <a:ext cx="1837136"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24" name="Google Shape;424;p23"/>
          <p:cNvSpPr/>
          <p:nvPr/>
        </p:nvSpPr>
        <p:spPr>
          <a:xfrm>
            <a:off x="10076603" y="719999"/>
            <a:ext cx="1837136"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427" name="Google Shape;427;p24"/>
          <p:cNvSpPr/>
          <p:nvPr/>
        </p:nvSpPr>
        <p:spPr>
          <a:xfrm>
            <a:off x="10586326" y="1921239"/>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428" name="Google Shape;428;p24"/>
          <p:cNvGrpSpPr/>
          <p:nvPr/>
        </p:nvGrpSpPr>
        <p:grpSpPr>
          <a:xfrm>
            <a:off x="1442209" y="1240039"/>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33" name="Google Shape;433;p24"/>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437" name="Google Shape;437;p25"/>
          <p:cNvSpPr/>
          <p:nvPr/>
        </p:nvSpPr>
        <p:spPr>
          <a:xfrm>
            <a:off x="10965789" y="5467005"/>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38" name="Google Shape;438;p25"/>
          <p:cNvSpPr/>
          <p:nvPr/>
        </p:nvSpPr>
        <p:spPr>
          <a:xfrm>
            <a:off x="740335" y="1250151"/>
            <a:ext cx="439344"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39" name="Google Shape;439;p25"/>
          <p:cNvSpPr/>
          <p:nvPr/>
        </p:nvSpPr>
        <p:spPr>
          <a:xfrm>
            <a:off x="4838269" y="2313938"/>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0" name="Google Shape;440;p25"/>
          <p:cNvSpPr/>
          <p:nvPr/>
        </p:nvSpPr>
        <p:spPr>
          <a:xfrm>
            <a:off x="10792649" y="502106"/>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2" name="Google Shape;442;p25"/>
          <p:cNvSpPr/>
          <p:nvPr/>
        </p:nvSpPr>
        <p:spPr>
          <a:xfrm>
            <a:off x="740387" y="6309972"/>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446" name="Google Shape;446;p26"/>
          <p:cNvSpPr/>
          <p:nvPr/>
        </p:nvSpPr>
        <p:spPr>
          <a:xfrm flipH="1">
            <a:off x="1341265" y="1970605"/>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7" name="Google Shape;447;p26"/>
          <p:cNvSpPr/>
          <p:nvPr/>
        </p:nvSpPr>
        <p:spPr>
          <a:xfrm flipH="1">
            <a:off x="10792672" y="1356951"/>
            <a:ext cx="439344"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9" name="Google Shape;449;p26"/>
          <p:cNvSpPr/>
          <p:nvPr/>
        </p:nvSpPr>
        <p:spPr>
          <a:xfrm flipH="1">
            <a:off x="5347052" y="2009554"/>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50" name="Google Shape;450;p26"/>
          <p:cNvSpPr/>
          <p:nvPr/>
        </p:nvSpPr>
        <p:spPr>
          <a:xfrm flipH="1">
            <a:off x="9565751" y="444038"/>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51" name="Google Shape;451;p26"/>
          <p:cNvSpPr/>
          <p:nvPr/>
        </p:nvSpPr>
        <p:spPr>
          <a:xfrm flipH="1">
            <a:off x="11230542" y="5920106"/>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52" name="Google Shape;452;p26"/>
          <p:cNvSpPr/>
          <p:nvPr/>
        </p:nvSpPr>
        <p:spPr>
          <a:xfrm>
            <a:off x="6096007" y="4973306"/>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1"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2135"/>
            </a:lvl1pPr>
            <a:lvl2pPr lvl="1" algn="ctr" rtl="0">
              <a:lnSpc>
                <a:spcPct val="100000"/>
              </a:lnSpc>
              <a:spcBef>
                <a:spcPts val="2135"/>
              </a:spcBef>
              <a:spcAft>
                <a:spcPts val="0"/>
              </a:spcAft>
              <a:buClr>
                <a:srgbClr val="301E4B"/>
              </a:buClr>
              <a:buSzPts val="1400"/>
              <a:buFont typeface="Century Gothic" panose="020B0502020202020204"/>
              <a:buChar char="○"/>
              <a:defRPr/>
            </a:lvl2pPr>
            <a:lvl3pPr lvl="2" algn="ctr" rtl="0">
              <a:lnSpc>
                <a:spcPct val="100000"/>
              </a:lnSpc>
              <a:spcBef>
                <a:spcPts val="2135"/>
              </a:spcBef>
              <a:spcAft>
                <a:spcPts val="0"/>
              </a:spcAft>
              <a:buClr>
                <a:srgbClr val="301E4B"/>
              </a:buClr>
              <a:buSzPts val="1400"/>
              <a:buFont typeface="Century Gothic" panose="020B0502020202020204"/>
              <a:buChar char="■"/>
              <a:defRPr/>
            </a:lvl3pPr>
            <a:lvl4pPr lvl="3" algn="ctr" rtl="0">
              <a:lnSpc>
                <a:spcPct val="100000"/>
              </a:lnSpc>
              <a:spcBef>
                <a:spcPts val="2135"/>
              </a:spcBef>
              <a:spcAft>
                <a:spcPts val="0"/>
              </a:spcAft>
              <a:buClr>
                <a:srgbClr val="301E4B"/>
              </a:buClr>
              <a:buSzPts val="1400"/>
              <a:buFont typeface="Century Gothic" panose="020B0502020202020204"/>
              <a:buChar char="●"/>
              <a:defRPr/>
            </a:lvl4pPr>
            <a:lvl5pPr lvl="4" algn="ctr" rtl="0">
              <a:lnSpc>
                <a:spcPct val="100000"/>
              </a:lnSpc>
              <a:spcBef>
                <a:spcPts val="2135"/>
              </a:spcBef>
              <a:spcAft>
                <a:spcPts val="0"/>
              </a:spcAft>
              <a:buClr>
                <a:srgbClr val="301E4B"/>
              </a:buClr>
              <a:buSzPts val="1400"/>
              <a:buFont typeface="Century Gothic" panose="020B0502020202020204"/>
              <a:buChar char="○"/>
              <a:defRPr/>
            </a:lvl5pPr>
            <a:lvl6pPr lvl="5" algn="ctr" rtl="0">
              <a:lnSpc>
                <a:spcPct val="100000"/>
              </a:lnSpc>
              <a:spcBef>
                <a:spcPts val="2135"/>
              </a:spcBef>
              <a:spcAft>
                <a:spcPts val="0"/>
              </a:spcAft>
              <a:buClr>
                <a:srgbClr val="301E4B"/>
              </a:buClr>
              <a:buSzPts val="1400"/>
              <a:buFont typeface="Century Gothic" panose="020B0502020202020204"/>
              <a:buChar char="■"/>
              <a:defRPr/>
            </a:lvl6pPr>
            <a:lvl7pPr lvl="6" algn="ctr" rtl="0">
              <a:lnSpc>
                <a:spcPct val="100000"/>
              </a:lnSpc>
              <a:spcBef>
                <a:spcPts val="2135"/>
              </a:spcBef>
              <a:spcAft>
                <a:spcPts val="0"/>
              </a:spcAft>
              <a:buClr>
                <a:srgbClr val="301E4B"/>
              </a:buClr>
              <a:buSzPts val="1400"/>
              <a:buFont typeface="Century Gothic" panose="020B0502020202020204"/>
              <a:buChar char="●"/>
              <a:defRPr/>
            </a:lvl7pPr>
            <a:lvl8pPr lvl="7" algn="ctr" rtl="0">
              <a:lnSpc>
                <a:spcPct val="100000"/>
              </a:lnSpc>
              <a:spcBef>
                <a:spcPts val="2135"/>
              </a:spcBef>
              <a:spcAft>
                <a:spcPts val="0"/>
              </a:spcAft>
              <a:buClr>
                <a:srgbClr val="301E4B"/>
              </a:buClr>
              <a:buSzPts val="1400"/>
              <a:buFont typeface="Century Gothic" panose="020B0502020202020204"/>
              <a:buChar char="○"/>
              <a:defRPr/>
            </a:lvl8pPr>
            <a:lvl9pPr lvl="8" algn="ctr" rtl="0">
              <a:lnSpc>
                <a:spcPct val="100000"/>
              </a:lnSpc>
              <a:spcBef>
                <a:spcPts val="2135"/>
              </a:spcBef>
              <a:spcAft>
                <a:spcPts val="2135"/>
              </a:spcAft>
              <a:buClr>
                <a:srgbClr val="301E4B"/>
              </a:buClr>
              <a:buSzPts val="1400"/>
              <a:buFont typeface="Century Gothic" panose="020B0502020202020204"/>
              <a:buChar char="■"/>
              <a:defRPr/>
            </a:lvl9pPr>
          </a:lstStyle>
          <a:p/>
        </p:txBody>
      </p:sp>
      <p:sp>
        <p:nvSpPr>
          <p:cNvPr id="459" name="Google Shape;459;p29"/>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0" name="Google Shape;460;p29"/>
          <p:cNvSpPr/>
          <p:nvPr/>
        </p:nvSpPr>
        <p:spPr>
          <a:xfrm>
            <a:off x="1054691" y="2180506"/>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61" name="Google Shape;461;p29"/>
          <p:cNvSpPr/>
          <p:nvPr/>
        </p:nvSpPr>
        <p:spPr>
          <a:xfrm>
            <a:off x="9746571"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462" name="Google Shape;462;p29"/>
          <p:cNvGrpSpPr/>
          <p:nvPr/>
        </p:nvGrpSpPr>
        <p:grpSpPr>
          <a:xfrm>
            <a:off x="960014" y="4534646"/>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endParaRPr lang="en-US" dirty="0"/>
          </a:p>
        </p:txBody>
      </p:sp>
      <p:sp>
        <p:nvSpPr>
          <p:cNvPr id="55" name="Text Placeholder 54"/>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endParaRPr lang="en-US"/>
          </a:p>
        </p:txBody>
      </p:sp>
      <p:sp>
        <p:nvSpPr>
          <p:cNvPr id="56" name="Text Placeholder 54"/>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endParaRPr lang="en-US" dirty="0"/>
          </a:p>
        </p:txBody>
      </p:sp>
      <p:sp>
        <p:nvSpPr>
          <p:cNvPr id="32" name="Image 1" descr="preencoded.png"/>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noAutofit/>
          </a:bodyPr>
          <a:lstStyle/>
          <a:p>
            <a:endParaRPr lang="en-US" dirty="0"/>
          </a:p>
        </p:txBody>
      </p:sp>
      <p:sp>
        <p:nvSpPr>
          <p:cNvPr id="31" name="Freeform 70"/>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1"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2135"/>
            </a:lvl1pPr>
            <a:lvl2pPr lvl="1" algn="ctr" rtl="0">
              <a:lnSpc>
                <a:spcPct val="100000"/>
              </a:lnSpc>
              <a:spcBef>
                <a:spcPts val="2135"/>
              </a:spcBef>
              <a:spcAft>
                <a:spcPts val="0"/>
              </a:spcAft>
              <a:buClr>
                <a:srgbClr val="301E4B"/>
              </a:buClr>
              <a:buSzPts val="1400"/>
              <a:buFont typeface="Century Gothic" panose="020B0502020202020204"/>
              <a:buChar char="○"/>
              <a:defRPr/>
            </a:lvl2pPr>
            <a:lvl3pPr lvl="2" algn="ctr" rtl="0">
              <a:lnSpc>
                <a:spcPct val="100000"/>
              </a:lnSpc>
              <a:spcBef>
                <a:spcPts val="2135"/>
              </a:spcBef>
              <a:spcAft>
                <a:spcPts val="0"/>
              </a:spcAft>
              <a:buClr>
                <a:srgbClr val="301E4B"/>
              </a:buClr>
              <a:buSzPts val="1400"/>
              <a:buFont typeface="Century Gothic" panose="020B0502020202020204"/>
              <a:buChar char="■"/>
              <a:defRPr/>
            </a:lvl3pPr>
            <a:lvl4pPr lvl="3" algn="ctr" rtl="0">
              <a:lnSpc>
                <a:spcPct val="100000"/>
              </a:lnSpc>
              <a:spcBef>
                <a:spcPts val="2135"/>
              </a:spcBef>
              <a:spcAft>
                <a:spcPts val="0"/>
              </a:spcAft>
              <a:buClr>
                <a:srgbClr val="301E4B"/>
              </a:buClr>
              <a:buSzPts val="1400"/>
              <a:buFont typeface="Century Gothic" panose="020B0502020202020204"/>
              <a:buChar char="●"/>
              <a:defRPr/>
            </a:lvl4pPr>
            <a:lvl5pPr lvl="4" algn="ctr" rtl="0">
              <a:lnSpc>
                <a:spcPct val="100000"/>
              </a:lnSpc>
              <a:spcBef>
                <a:spcPts val="2135"/>
              </a:spcBef>
              <a:spcAft>
                <a:spcPts val="0"/>
              </a:spcAft>
              <a:buClr>
                <a:srgbClr val="301E4B"/>
              </a:buClr>
              <a:buSzPts val="1400"/>
              <a:buFont typeface="Century Gothic" panose="020B0502020202020204"/>
              <a:buChar char="○"/>
              <a:defRPr/>
            </a:lvl5pPr>
            <a:lvl6pPr lvl="5" algn="ctr" rtl="0">
              <a:lnSpc>
                <a:spcPct val="100000"/>
              </a:lnSpc>
              <a:spcBef>
                <a:spcPts val="2135"/>
              </a:spcBef>
              <a:spcAft>
                <a:spcPts val="0"/>
              </a:spcAft>
              <a:buClr>
                <a:srgbClr val="301E4B"/>
              </a:buClr>
              <a:buSzPts val="1400"/>
              <a:buFont typeface="Century Gothic" panose="020B0502020202020204"/>
              <a:buChar char="■"/>
              <a:defRPr/>
            </a:lvl6pPr>
            <a:lvl7pPr lvl="6" algn="ctr" rtl="0">
              <a:lnSpc>
                <a:spcPct val="100000"/>
              </a:lnSpc>
              <a:spcBef>
                <a:spcPts val="2135"/>
              </a:spcBef>
              <a:spcAft>
                <a:spcPts val="0"/>
              </a:spcAft>
              <a:buClr>
                <a:srgbClr val="301E4B"/>
              </a:buClr>
              <a:buSzPts val="1400"/>
              <a:buFont typeface="Century Gothic" panose="020B0502020202020204"/>
              <a:buChar char="●"/>
              <a:defRPr/>
            </a:lvl7pPr>
            <a:lvl8pPr lvl="7" algn="ctr" rtl="0">
              <a:lnSpc>
                <a:spcPct val="100000"/>
              </a:lnSpc>
              <a:spcBef>
                <a:spcPts val="2135"/>
              </a:spcBef>
              <a:spcAft>
                <a:spcPts val="0"/>
              </a:spcAft>
              <a:buClr>
                <a:srgbClr val="301E4B"/>
              </a:buClr>
              <a:buSzPts val="1400"/>
              <a:buFont typeface="Century Gothic" panose="020B0502020202020204"/>
              <a:buChar char="○"/>
              <a:defRPr/>
            </a:lvl8pPr>
            <a:lvl9pPr lvl="8" algn="ctr" rtl="0">
              <a:lnSpc>
                <a:spcPct val="100000"/>
              </a:lnSpc>
              <a:spcBef>
                <a:spcPts val="2135"/>
              </a:spcBef>
              <a:spcAft>
                <a:spcPts val="2135"/>
              </a:spcAft>
              <a:buClr>
                <a:srgbClr val="301E4B"/>
              </a:buClr>
              <a:buSzPts val="1400"/>
              <a:buFont typeface="Century Gothic" panose="020B0502020202020204"/>
              <a:buChar char="■"/>
              <a:defRPr/>
            </a:lvl9pPr>
          </a:lstStyle>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477" name="Google Shape;477;p30"/>
          <p:cNvGrpSpPr/>
          <p:nvPr/>
        </p:nvGrpSpPr>
        <p:grpSpPr>
          <a:xfrm flipH="1">
            <a:off x="139750" y="5035689"/>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487" name="Google Shape;487;p30"/>
          <p:cNvGrpSpPr/>
          <p:nvPr/>
        </p:nvGrpSpPr>
        <p:grpSpPr>
          <a:xfrm>
            <a:off x="6095824" y="719899"/>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92" name="Google Shape;492;p30"/>
          <p:cNvSpPr/>
          <p:nvPr/>
        </p:nvSpPr>
        <p:spPr>
          <a:xfrm rot="-1256854">
            <a:off x="10731161" y="5719998"/>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93" name="Google Shape;493;p30"/>
          <p:cNvSpPr/>
          <p:nvPr/>
        </p:nvSpPr>
        <p:spPr>
          <a:xfrm>
            <a:off x="1227838" y="855138"/>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94" name="Google Shape;494;p30"/>
          <p:cNvSpPr/>
          <p:nvPr/>
        </p:nvSpPr>
        <p:spPr>
          <a:xfrm>
            <a:off x="10307911" y="1457372"/>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1" y="0"/>
            <a:ext cx="12192000" cy="2796400"/>
          </a:xfrm>
          <a:prstGeom prst="rect">
            <a:avLst/>
          </a:prstGeom>
          <a:solidFill>
            <a:schemeClr val="accent2"/>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498" name="Google Shape;498;p31"/>
          <p:cNvSpPr/>
          <p:nvPr/>
        </p:nvSpPr>
        <p:spPr>
          <a:xfrm>
            <a:off x="960001" y="5533146"/>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99" name="Google Shape;499;p31"/>
          <p:cNvSpPr/>
          <p:nvPr/>
        </p:nvSpPr>
        <p:spPr>
          <a:xfrm>
            <a:off x="630904"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00" name="Google Shape;500;p31"/>
          <p:cNvSpPr/>
          <p:nvPr/>
        </p:nvSpPr>
        <p:spPr>
          <a:xfrm>
            <a:off x="10076603" y="719999"/>
            <a:ext cx="1837136"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01" name="Google Shape;501;p31"/>
          <p:cNvSpPr/>
          <p:nvPr/>
        </p:nvSpPr>
        <p:spPr>
          <a:xfrm>
            <a:off x="10921386" y="5709932"/>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02" name="Google Shape;502;p31"/>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1" y="0"/>
            <a:ext cx="6096000" cy="6858000"/>
          </a:xfrm>
          <a:prstGeom prst="rect">
            <a:avLst/>
          </a:prstGeom>
          <a:solidFill>
            <a:schemeClr val="dk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05" name="Google Shape;505;p32"/>
          <p:cNvSpPr txBox="1">
            <a:spLocks noGrp="1"/>
          </p:cNvSpPr>
          <p:nvPr>
            <p:ph type="subTitle" idx="1"/>
          </p:nvPr>
        </p:nvSpPr>
        <p:spPr>
          <a:xfrm>
            <a:off x="6537469"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2135">
                <a:solidFill>
                  <a:schemeClr val="lt1"/>
                </a:solidFill>
              </a:defRPr>
            </a:lvl1pPr>
            <a:lvl2pPr lvl="1" algn="ctr" rtl="0">
              <a:lnSpc>
                <a:spcPct val="100000"/>
              </a:lnSpc>
              <a:spcBef>
                <a:spcPts val="2135"/>
              </a:spcBef>
              <a:spcAft>
                <a:spcPts val="0"/>
              </a:spcAft>
              <a:buClr>
                <a:srgbClr val="301E4B"/>
              </a:buClr>
              <a:buSzPts val="1400"/>
              <a:buFont typeface="Century Gothic" panose="020B0502020202020204"/>
              <a:buChar char="○"/>
              <a:defRPr/>
            </a:lvl2pPr>
            <a:lvl3pPr lvl="2" algn="ctr" rtl="0">
              <a:lnSpc>
                <a:spcPct val="100000"/>
              </a:lnSpc>
              <a:spcBef>
                <a:spcPts val="2135"/>
              </a:spcBef>
              <a:spcAft>
                <a:spcPts val="0"/>
              </a:spcAft>
              <a:buClr>
                <a:srgbClr val="301E4B"/>
              </a:buClr>
              <a:buSzPts val="1400"/>
              <a:buFont typeface="Century Gothic" panose="020B0502020202020204"/>
              <a:buChar char="■"/>
              <a:defRPr/>
            </a:lvl3pPr>
            <a:lvl4pPr lvl="3" algn="ctr" rtl="0">
              <a:lnSpc>
                <a:spcPct val="100000"/>
              </a:lnSpc>
              <a:spcBef>
                <a:spcPts val="2135"/>
              </a:spcBef>
              <a:spcAft>
                <a:spcPts val="0"/>
              </a:spcAft>
              <a:buClr>
                <a:srgbClr val="301E4B"/>
              </a:buClr>
              <a:buSzPts val="1400"/>
              <a:buFont typeface="Century Gothic" panose="020B0502020202020204"/>
              <a:buChar char="●"/>
              <a:defRPr/>
            </a:lvl4pPr>
            <a:lvl5pPr lvl="4" algn="ctr" rtl="0">
              <a:lnSpc>
                <a:spcPct val="100000"/>
              </a:lnSpc>
              <a:spcBef>
                <a:spcPts val="2135"/>
              </a:spcBef>
              <a:spcAft>
                <a:spcPts val="0"/>
              </a:spcAft>
              <a:buClr>
                <a:srgbClr val="301E4B"/>
              </a:buClr>
              <a:buSzPts val="1400"/>
              <a:buFont typeface="Century Gothic" panose="020B0502020202020204"/>
              <a:buChar char="○"/>
              <a:defRPr/>
            </a:lvl5pPr>
            <a:lvl6pPr lvl="5" algn="ctr" rtl="0">
              <a:lnSpc>
                <a:spcPct val="100000"/>
              </a:lnSpc>
              <a:spcBef>
                <a:spcPts val="2135"/>
              </a:spcBef>
              <a:spcAft>
                <a:spcPts val="0"/>
              </a:spcAft>
              <a:buClr>
                <a:srgbClr val="301E4B"/>
              </a:buClr>
              <a:buSzPts val="1400"/>
              <a:buFont typeface="Century Gothic" panose="020B0502020202020204"/>
              <a:buChar char="■"/>
              <a:defRPr/>
            </a:lvl6pPr>
            <a:lvl7pPr lvl="6" algn="ctr" rtl="0">
              <a:lnSpc>
                <a:spcPct val="100000"/>
              </a:lnSpc>
              <a:spcBef>
                <a:spcPts val="2135"/>
              </a:spcBef>
              <a:spcAft>
                <a:spcPts val="0"/>
              </a:spcAft>
              <a:buClr>
                <a:srgbClr val="301E4B"/>
              </a:buClr>
              <a:buSzPts val="1400"/>
              <a:buFont typeface="Century Gothic" panose="020B0502020202020204"/>
              <a:buChar char="●"/>
              <a:defRPr/>
            </a:lvl7pPr>
            <a:lvl8pPr lvl="7" algn="ctr" rtl="0">
              <a:lnSpc>
                <a:spcPct val="100000"/>
              </a:lnSpc>
              <a:spcBef>
                <a:spcPts val="2135"/>
              </a:spcBef>
              <a:spcAft>
                <a:spcPts val="0"/>
              </a:spcAft>
              <a:buClr>
                <a:srgbClr val="301E4B"/>
              </a:buClr>
              <a:buSzPts val="1400"/>
              <a:buFont typeface="Century Gothic" panose="020B0502020202020204"/>
              <a:buChar char="○"/>
              <a:defRPr/>
            </a:lvl8pPr>
            <a:lvl9pPr lvl="8" algn="ctr" rtl="0">
              <a:lnSpc>
                <a:spcPct val="100000"/>
              </a:lnSpc>
              <a:spcBef>
                <a:spcPts val="2135"/>
              </a:spcBef>
              <a:spcAft>
                <a:spcPts val="2135"/>
              </a:spcAft>
              <a:buClr>
                <a:srgbClr val="301E4B"/>
              </a:buClr>
              <a:buSzPts val="1400"/>
              <a:buFont typeface="Century Gothic" panose="020B0502020202020204"/>
              <a:buChar char="■"/>
              <a:defRPr/>
            </a:lvl9pPr>
          </a:lstStyle>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07" name="Google Shape;507;p32"/>
          <p:cNvGrpSpPr/>
          <p:nvPr/>
        </p:nvGrpSpPr>
        <p:grpSpPr>
          <a:xfrm>
            <a:off x="6095824" y="719899"/>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12" name="Google Shape;512;p32"/>
          <p:cNvSpPr/>
          <p:nvPr/>
        </p:nvSpPr>
        <p:spPr>
          <a:xfrm rot="-1256854">
            <a:off x="10731161" y="5719998"/>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13" name="Google Shape;513;p32"/>
          <p:cNvSpPr/>
          <p:nvPr/>
        </p:nvSpPr>
        <p:spPr>
          <a:xfrm>
            <a:off x="10609679" y="669722"/>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14" name="Google Shape;514;p32"/>
          <p:cNvSpPr/>
          <p:nvPr/>
        </p:nvSpPr>
        <p:spPr>
          <a:xfrm>
            <a:off x="157323"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15" name="Google Shape;515;p32"/>
          <p:cNvSpPr/>
          <p:nvPr/>
        </p:nvSpPr>
        <p:spPr>
          <a:xfrm>
            <a:off x="3774891" y="1241006"/>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516" name="Google Shape;516;p32"/>
          <p:cNvGrpSpPr/>
          <p:nvPr/>
        </p:nvGrpSpPr>
        <p:grpSpPr>
          <a:xfrm flipH="1">
            <a:off x="157390" y="4776115"/>
            <a:ext cx="2936468"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1" y="0"/>
            <a:ext cx="12192000" cy="2508000"/>
          </a:xfrm>
          <a:prstGeom prst="rect">
            <a:avLst/>
          </a:prstGeom>
          <a:solidFill>
            <a:schemeClr val="accent6"/>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30" name="Google Shape;530;p33"/>
          <p:cNvSpPr/>
          <p:nvPr/>
        </p:nvSpPr>
        <p:spPr>
          <a:xfrm>
            <a:off x="428054" y="181339"/>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31" name="Google Shape;531;p33"/>
          <p:cNvSpPr/>
          <p:nvPr/>
        </p:nvSpPr>
        <p:spPr>
          <a:xfrm>
            <a:off x="5351159" y="2817190"/>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532" name="Google Shape;532;p33"/>
          <p:cNvGrpSpPr/>
          <p:nvPr/>
        </p:nvGrpSpPr>
        <p:grpSpPr>
          <a:xfrm>
            <a:off x="11124637" y="5560783"/>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37" name="Google Shape;537;p33"/>
          <p:cNvSpPr/>
          <p:nvPr/>
        </p:nvSpPr>
        <p:spPr>
          <a:xfrm>
            <a:off x="7803475" y="2725411"/>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38" name="Google Shape;538;p33"/>
          <p:cNvSpPr/>
          <p:nvPr/>
        </p:nvSpPr>
        <p:spPr>
          <a:xfrm>
            <a:off x="10228206"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541" name="Google Shape;541;p33"/>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BFD58F6-2400-4874-8505-D5F9CD17E898}"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4BFD58F6-2400-4874-8505-D5F9CD17E898}"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4BFD58F6-2400-4874-8505-D5F9CD17E898}"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fld>
            <a:endParaRPr lang="en-US" dirty="0"/>
          </a:p>
        </p:txBody>
      </p:sp>
      <p:sp>
        <p:nvSpPr>
          <p:cNvPr id="17" name="Picture Placeholder 16"/>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21" name="Text Placeholder 20"/>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endParaRPr lang="en-US" dirty="0"/>
          </a:p>
        </p:txBody>
      </p:sp>
      <p:sp>
        <p:nvSpPr>
          <p:cNvPr id="23" name="Picture Placeholder 16"/>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24" name="Text Placeholder 20"/>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endParaRPr lang="en-US" dirty="0"/>
          </a:p>
        </p:txBody>
      </p:sp>
      <p:sp>
        <p:nvSpPr>
          <p:cNvPr id="26" name="Picture Placeholder 16"/>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27" name="Text Placeholder 20"/>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endParaRPr lang="en-US" dirty="0"/>
          </a:p>
        </p:txBody>
      </p:sp>
      <p:sp>
        <p:nvSpPr>
          <p:cNvPr id="29" name="Picture Placeholder 16"/>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30" name="Text Placeholder 20"/>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BFD58F6-2400-4874-8505-D5F9CD17E898}"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D58F6-2400-4874-8505-D5F9CD17E898}"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BFD58F6-2400-4874-8505-D5F9CD17E898}"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BFD58F6-2400-4874-8505-D5F9CD17E898}"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fld>
            <a:endParaRPr lang="en-US" dirty="0"/>
          </a:p>
        </p:txBody>
      </p:sp>
      <p:sp>
        <p:nvSpPr>
          <p:cNvPr id="17" name="Picture Placeholder 16"/>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21" name="Text Placeholder 20"/>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endParaRPr lang="en-US" dirty="0"/>
          </a:p>
        </p:txBody>
      </p:sp>
      <p:sp>
        <p:nvSpPr>
          <p:cNvPr id="10" name="Picture Placeholder 16"/>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15" name="Text Placeholder 20"/>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endParaRPr lang="en-US" dirty="0"/>
          </a:p>
        </p:txBody>
      </p:sp>
      <p:sp>
        <p:nvSpPr>
          <p:cNvPr id="23" name="Picture Placeholder 16"/>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24" name="Text Placeholder 20"/>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endParaRPr lang="en-US" dirty="0"/>
          </a:p>
        </p:txBody>
      </p:sp>
      <p:sp>
        <p:nvSpPr>
          <p:cNvPr id="11" name="Picture Placeholder 16"/>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18" name="Text Placeholder 20"/>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endParaRPr lang="en-US" dirty="0"/>
          </a:p>
        </p:txBody>
      </p:sp>
      <p:sp>
        <p:nvSpPr>
          <p:cNvPr id="26" name="Picture Placeholder 16"/>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27" name="Text Placeholder 20"/>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endParaRPr lang="en-US" dirty="0"/>
          </a:p>
        </p:txBody>
      </p:sp>
      <p:sp>
        <p:nvSpPr>
          <p:cNvPr id="12" name="Picture Placeholder 16"/>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31" name="Text Placeholder 20"/>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endParaRPr lang="en-US" dirty="0"/>
          </a:p>
        </p:txBody>
      </p:sp>
      <p:sp>
        <p:nvSpPr>
          <p:cNvPr id="29" name="Picture Placeholder 16"/>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30" name="Text Placeholder 20"/>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endParaRPr lang="en-US" dirty="0"/>
          </a:p>
        </p:txBody>
      </p:sp>
      <p:sp>
        <p:nvSpPr>
          <p:cNvPr id="13" name="Picture Placeholder 16"/>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endParaRPr lang="en-US" dirty="0"/>
          </a:p>
        </p:txBody>
      </p:sp>
      <p:sp>
        <p:nvSpPr>
          <p:cNvPr id="33" name="Text Placeholder 20"/>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image" Target="../media/image9.jpeg"/><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2" Type="http://schemas.openxmlformats.org/officeDocument/2006/relationships/theme" Target="../theme/theme3.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3" Type="http://schemas.openxmlformats.org/officeDocument/2006/relationships/theme" Target="../theme/theme4.xml"/><Relationship Id="rId32" Type="http://schemas.openxmlformats.org/officeDocument/2006/relationships/slideLayout" Target="../slideLayouts/slideLayout74.xml"/><Relationship Id="rId31" Type="http://schemas.openxmlformats.org/officeDocument/2006/relationships/slideLayout" Target="../slideLayouts/slideLayout73.xml"/><Relationship Id="rId30" Type="http://schemas.openxmlformats.org/officeDocument/2006/relationships/slideLayout" Target="../slideLayouts/slideLayout72.xml"/><Relationship Id="rId3" Type="http://schemas.openxmlformats.org/officeDocument/2006/relationships/slideLayout" Target="../slideLayouts/slideLayout45.xml"/><Relationship Id="rId29" Type="http://schemas.openxmlformats.org/officeDocument/2006/relationships/slideLayout" Target="../slideLayouts/slideLayout71.xml"/><Relationship Id="rId28" Type="http://schemas.openxmlformats.org/officeDocument/2006/relationships/slideLayout" Target="../slideLayouts/slideLayout70.xml"/><Relationship Id="rId27" Type="http://schemas.openxmlformats.org/officeDocument/2006/relationships/slideLayout" Target="../slideLayouts/slideLayout69.xml"/><Relationship Id="rId26" Type="http://schemas.openxmlformats.org/officeDocument/2006/relationships/slideLayout" Target="../slideLayouts/slideLayout68.xml"/><Relationship Id="rId25" Type="http://schemas.openxmlformats.org/officeDocument/2006/relationships/slideLayout" Target="../slideLayouts/slideLayout67.xml"/><Relationship Id="rId24" Type="http://schemas.openxmlformats.org/officeDocument/2006/relationships/slideLayout" Target="../slideLayouts/slideLayout66.xml"/><Relationship Id="rId23" Type="http://schemas.openxmlformats.org/officeDocument/2006/relationships/slideLayout" Target="../slideLayouts/slideLayout65.xml"/><Relationship Id="rId22" Type="http://schemas.openxmlformats.org/officeDocument/2006/relationships/slideLayout" Target="../slideLayouts/slideLayout64.xml"/><Relationship Id="rId21" Type="http://schemas.openxmlformats.org/officeDocument/2006/relationships/slideLayout" Target="../slideLayouts/slideLayout63.xml"/><Relationship Id="rId20" Type="http://schemas.openxmlformats.org/officeDocument/2006/relationships/slideLayout" Target="../slideLayouts/slideLayout62.xml"/><Relationship Id="rId2" Type="http://schemas.openxmlformats.org/officeDocument/2006/relationships/slideLayout" Target="../slideLayouts/slideLayout44.xml"/><Relationship Id="rId19" Type="http://schemas.openxmlformats.org/officeDocument/2006/relationships/slideLayout" Target="../slideLayouts/slideLayout61.xml"/><Relationship Id="rId18" Type="http://schemas.openxmlformats.org/officeDocument/2006/relationships/slideLayout" Target="../slideLayouts/slideLayout60.xml"/><Relationship Id="rId17" Type="http://schemas.openxmlformats.org/officeDocument/2006/relationships/slideLayout" Target="../slideLayouts/slideLayout59.xml"/><Relationship Id="rId16" Type="http://schemas.openxmlformats.org/officeDocument/2006/relationships/slideLayout" Target="../slideLayouts/slideLayout58.xml"/><Relationship Id="rId15" Type="http://schemas.openxmlformats.org/officeDocument/2006/relationships/slideLayout" Target="../slideLayouts/slideLayout57.xml"/><Relationship Id="rId14" Type="http://schemas.openxmlformats.org/officeDocument/2006/relationships/slideLayout" Target="../slideLayouts/slideLayout56.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83.xml"/><Relationship Id="rId8" Type="http://schemas.openxmlformats.org/officeDocument/2006/relationships/slideLayout" Target="../slideLayouts/slideLayout82.xml"/><Relationship Id="rId7" Type="http://schemas.openxmlformats.org/officeDocument/2006/relationships/slideLayout" Target="../slideLayouts/slideLayout81.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3" Type="http://schemas.openxmlformats.org/officeDocument/2006/relationships/slideLayout" Target="../slideLayouts/slideLayout77.xml"/><Relationship Id="rId2" Type="http://schemas.openxmlformats.org/officeDocument/2006/relationships/slideLayout" Target="../slideLayouts/slideLayout76.xml"/><Relationship Id="rId12" Type="http://schemas.openxmlformats.org/officeDocument/2006/relationships/theme" Target="../theme/theme5.xml"/><Relationship Id="rId11" Type="http://schemas.openxmlformats.org/officeDocument/2006/relationships/slideLayout" Target="../slideLayouts/slideLayout85.xml"/><Relationship Id="rId10" Type="http://schemas.openxmlformats.org/officeDocument/2006/relationships/slideLayout" Target="../slideLayouts/slideLayout84.xml"/><Relationship Id="rId1"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345" indent="-347345"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345"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345"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345"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345"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7710" y="455363"/>
            <a:ext cx="9486690" cy="1550419"/>
          </a:xfrm>
          <a:prstGeom prst="rect">
            <a:avLst/>
          </a:prstGeom>
        </p:spPr>
        <p:txBody>
          <a:bodyPr vert="horz" lIns="91440" tIns="45720" rIns="91440" bIns="45720" rtlCol="0" anchor="t">
            <a:normAutofit/>
          </a:bodyPr>
          <a:lstStyle/>
          <a:p>
            <a:r>
              <a:rPr lang="en-US" dirty="0"/>
              <a:t>Click to edit Master title style</a:t>
            </a:r>
            <a:endParaRPr lang="en-US" dirty="0"/>
          </a:p>
        </p:txBody>
      </p:sp>
      <p:sp>
        <p:nvSpPr>
          <p:cNvPr id="3" name="Text Placeholder 2"/>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8018632" y="6292851"/>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fld>
            <a:endParaRPr lang="en-US"/>
          </a:p>
        </p:txBody>
      </p:sp>
      <p:sp>
        <p:nvSpPr>
          <p:cNvPr id="5" name="Footer Placeholder 4"/>
          <p:cNvSpPr>
            <a:spLocks noGrp="1"/>
          </p:cNvSpPr>
          <p:nvPr>
            <p:ph type="ftr" sz="quarter" idx="3"/>
          </p:nvPr>
        </p:nvSpPr>
        <p:spPr>
          <a:xfrm>
            <a:off x="1587711" y="6292851"/>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149574" y="6292851"/>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fld>
            <a:endParaRPr lang="en-US"/>
          </a:p>
        </p:txBody>
      </p:sp>
    </p:spTree>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9pPr>
          </a:lstStyle>
          <a:p/>
        </p:txBody>
      </p:sp>
      <p:sp>
        <p:nvSpPr>
          <p:cNvPr id="7" name="Google Shape;7;p1"/>
          <p:cNvSpPr txBox="1">
            <a:spLocks noGrp="1"/>
          </p:cNvSpPr>
          <p:nvPr>
            <p:ph type="body" idx="1"/>
          </p:nvPr>
        </p:nvSpPr>
        <p:spPr>
          <a:xfrm>
            <a:off x="415601"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FD58F6-2400-4874-8505-D5F9CD17E898}"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362FAB-B8E7-4568-8E7E-F33069E09A0E}"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5.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microsoft.com/office/2007/relationships/media" Target="../media/media2.mp4"/><Relationship Id="rId1" Type="http://schemas.openxmlformats.org/officeDocument/2006/relationships/video" Target="NUL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image" Target="../media/image15.png"/><Relationship Id="rId6" Type="http://schemas.openxmlformats.org/officeDocument/2006/relationships/audio" Target="../media/audio1.wav"/><Relationship Id="rId5" Type="http://schemas.openxmlformats.org/officeDocument/2006/relationships/hyperlink" Target="https://www.youtube.com/user/TheMylove2011" TargetMode="External"/><Relationship Id="rId4" Type="http://schemas.openxmlformats.org/officeDocument/2006/relationships/image" Target="../media/image14.png"/><Relationship Id="rId3" Type="http://schemas.microsoft.com/office/2007/relationships/media" Target="../media/media1.m4a"/><Relationship Id="rId2" Type="http://schemas.openxmlformats.org/officeDocument/2006/relationships/audio" Target="../media/media1.m4a"/><Relationship Id="rId13" Type="http://schemas.openxmlformats.org/officeDocument/2006/relationships/notesSlide" Target="../notesSlides/notesSlide1.xml"/><Relationship Id="rId12" Type="http://schemas.openxmlformats.org/officeDocument/2006/relationships/slideLayout" Target="../slideLayouts/slideLayout27.xml"/><Relationship Id="rId11" Type="http://schemas.openxmlformats.org/officeDocument/2006/relationships/audio" Target="../media/audio5.wav"/><Relationship Id="rId10" Type="http://schemas.openxmlformats.org/officeDocument/2006/relationships/audio" Target="../media/audio4.wav"/><Relationship Id="rId1"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7.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7.GIF"/></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7.xml"/><Relationship Id="rId2" Type="http://schemas.openxmlformats.org/officeDocument/2006/relationships/image" Target="../media/image17.jpeg"/><Relationship Id="rId1"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1.GIF"/><Relationship Id="rId3" Type="http://schemas.openxmlformats.org/officeDocument/2006/relationships/image" Target="../media/image33.png"/><Relationship Id="rId2" Type="http://schemas.openxmlformats.org/officeDocument/2006/relationships/image" Target="../media/image40.jpeg"/><Relationship Id="rId1" Type="http://schemas.openxmlformats.org/officeDocument/2006/relationships/image" Target="../media/image39.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4.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jpe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image" Target="../media/image17.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image" Target="../media/image56.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51.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62.png"/><Relationship Id="rId1" Type="http://schemas.openxmlformats.org/officeDocument/2006/relationships/image" Target="../media/image61.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62.png"/><Relationship Id="rId2" Type="http://schemas.openxmlformats.org/officeDocument/2006/relationships/tags" Target="../tags/tag3.xml"/><Relationship Id="rId1" Type="http://schemas.openxmlformats.org/officeDocument/2006/relationships/image" Target="../media/image61.jpe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image" Target="../media/image44.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3.xml"/><Relationship Id="rId2" Type="http://schemas.openxmlformats.org/officeDocument/2006/relationships/image" Target="../media/image19.jpeg"/><Relationship Id="rId1"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image" Target="../media/image66.jpeg"/><Relationship Id="rId1" Type="http://schemas.openxmlformats.org/officeDocument/2006/relationships/image" Target="../media/image65.png"/></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audio" Target="../media/audio5.wav"/><Relationship Id="rId7" Type="http://schemas.openxmlformats.org/officeDocument/2006/relationships/audio" Target="../media/audio4.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14.png"/><Relationship Id="rId3" Type="http://schemas.microsoft.com/office/2007/relationships/media" Target="../media/media1.m4a"/><Relationship Id="rId2" Type="http://schemas.openxmlformats.org/officeDocument/2006/relationships/audio" Target="../media/media1.m4a"/><Relationship Id="rId10" Type="http://schemas.openxmlformats.org/officeDocument/2006/relationships/notesSlide" Target="../notesSlides/notesSlide14.xml"/><Relationship Id="rId1" Type="http://schemas.openxmlformats.org/officeDocument/2006/relationships/image" Target="../media/image13.GIF"/></Relationships>
</file>

<file path=ppt/slides/_rels/slide52.xml.rels><?xml version="1.0" encoding="UTF-8" standalone="yes"?>
<Relationships xmlns="http://schemas.openxmlformats.org/package/2006/relationships"><Relationship Id="rId9" Type="http://schemas.openxmlformats.org/officeDocument/2006/relationships/audio" Target="../media/audio10.wav"/><Relationship Id="rId8" Type="http://schemas.openxmlformats.org/officeDocument/2006/relationships/audio" Target="../media/audio9.wav"/><Relationship Id="rId7" Type="http://schemas.openxmlformats.org/officeDocument/2006/relationships/audio" Target="../media/audio2.wav"/><Relationship Id="rId6" Type="http://schemas.openxmlformats.org/officeDocument/2006/relationships/audio" Target="../media/audio5.wav"/><Relationship Id="rId5" Type="http://schemas.openxmlformats.org/officeDocument/2006/relationships/audio" Target="../media/audio8.wav"/><Relationship Id="rId4" Type="http://schemas.openxmlformats.org/officeDocument/2006/relationships/audio" Target="../media/audio7.wav"/><Relationship Id="rId3" Type="http://schemas.openxmlformats.org/officeDocument/2006/relationships/audio" Target="../media/audio6.wav"/><Relationship Id="rId2" Type="http://schemas.openxmlformats.org/officeDocument/2006/relationships/image" Target="../media/image68.emf"/><Relationship Id="rId11" Type="http://schemas.openxmlformats.org/officeDocument/2006/relationships/notesSlide" Target="../notesSlides/notesSlide15.xml"/><Relationship Id="rId10" Type="http://schemas.openxmlformats.org/officeDocument/2006/relationships/slideLayout" Target="../slideLayouts/slideLayout21.xml"/><Relationship Id="rId1" Type="http://schemas.openxmlformats.org/officeDocument/2006/relationships/image" Target="../media/image67.emf"/></Relationships>
</file>

<file path=ppt/slides/_rels/slide53.xml.rels><?xml version="1.0" encoding="UTF-8" standalone="yes"?>
<Relationships xmlns="http://schemas.openxmlformats.org/package/2006/relationships"><Relationship Id="rId9" Type="http://schemas.openxmlformats.org/officeDocument/2006/relationships/audio" Target="../media/audio10.wav"/><Relationship Id="rId8" Type="http://schemas.openxmlformats.org/officeDocument/2006/relationships/audio" Target="../media/audio9.wav"/><Relationship Id="rId7" Type="http://schemas.openxmlformats.org/officeDocument/2006/relationships/audio" Target="../media/audio2.wav"/><Relationship Id="rId6" Type="http://schemas.openxmlformats.org/officeDocument/2006/relationships/audio" Target="../media/audio5.wav"/><Relationship Id="rId5" Type="http://schemas.openxmlformats.org/officeDocument/2006/relationships/audio" Target="../media/audio8.wav"/><Relationship Id="rId4" Type="http://schemas.openxmlformats.org/officeDocument/2006/relationships/audio" Target="../media/audio7.wav"/><Relationship Id="rId3" Type="http://schemas.openxmlformats.org/officeDocument/2006/relationships/audio" Target="../media/audio6.wav"/><Relationship Id="rId2" Type="http://schemas.openxmlformats.org/officeDocument/2006/relationships/image" Target="../media/image68.emf"/><Relationship Id="rId11" Type="http://schemas.openxmlformats.org/officeDocument/2006/relationships/notesSlide" Target="../notesSlides/notesSlide16.xml"/><Relationship Id="rId10" Type="http://schemas.openxmlformats.org/officeDocument/2006/relationships/slideLayout" Target="../slideLayouts/slideLayout21.xml"/><Relationship Id="rId1" Type="http://schemas.openxmlformats.org/officeDocument/2006/relationships/image" Target="../media/image67.emf"/></Relationships>
</file>

<file path=ppt/slides/_rels/slide54.xml.rels><?xml version="1.0" encoding="UTF-8" standalone="yes"?>
<Relationships xmlns="http://schemas.openxmlformats.org/package/2006/relationships"><Relationship Id="rId9" Type="http://schemas.openxmlformats.org/officeDocument/2006/relationships/audio" Target="../media/audio10.wav"/><Relationship Id="rId8" Type="http://schemas.openxmlformats.org/officeDocument/2006/relationships/audio" Target="../media/audio9.wav"/><Relationship Id="rId7" Type="http://schemas.openxmlformats.org/officeDocument/2006/relationships/audio" Target="../media/audio2.wav"/><Relationship Id="rId6" Type="http://schemas.openxmlformats.org/officeDocument/2006/relationships/audio" Target="../media/audio5.wav"/><Relationship Id="rId5" Type="http://schemas.openxmlformats.org/officeDocument/2006/relationships/audio" Target="../media/audio8.wav"/><Relationship Id="rId4" Type="http://schemas.openxmlformats.org/officeDocument/2006/relationships/audio" Target="../media/audio7.wav"/><Relationship Id="rId3" Type="http://schemas.openxmlformats.org/officeDocument/2006/relationships/audio" Target="../media/audio6.wav"/><Relationship Id="rId2" Type="http://schemas.openxmlformats.org/officeDocument/2006/relationships/image" Target="../media/image68.emf"/><Relationship Id="rId11" Type="http://schemas.openxmlformats.org/officeDocument/2006/relationships/notesSlide" Target="../notesSlides/notesSlide17.xml"/><Relationship Id="rId10" Type="http://schemas.openxmlformats.org/officeDocument/2006/relationships/slideLayout" Target="../slideLayouts/slideLayout21.xml"/><Relationship Id="rId1" Type="http://schemas.openxmlformats.org/officeDocument/2006/relationships/image" Target="../media/image67.emf"/></Relationships>
</file>

<file path=ppt/slides/_rels/slide55.xml.rels><?xml version="1.0" encoding="UTF-8" standalone="yes"?>
<Relationships xmlns="http://schemas.openxmlformats.org/package/2006/relationships"><Relationship Id="rId9" Type="http://schemas.openxmlformats.org/officeDocument/2006/relationships/audio" Target="../media/audio10.wav"/><Relationship Id="rId8" Type="http://schemas.openxmlformats.org/officeDocument/2006/relationships/audio" Target="../media/audio9.wav"/><Relationship Id="rId7" Type="http://schemas.openxmlformats.org/officeDocument/2006/relationships/audio" Target="../media/audio2.wav"/><Relationship Id="rId6" Type="http://schemas.openxmlformats.org/officeDocument/2006/relationships/audio" Target="../media/audio5.wav"/><Relationship Id="rId5" Type="http://schemas.openxmlformats.org/officeDocument/2006/relationships/audio" Target="../media/audio8.wav"/><Relationship Id="rId4" Type="http://schemas.openxmlformats.org/officeDocument/2006/relationships/audio" Target="../media/audio7.wav"/><Relationship Id="rId3" Type="http://schemas.openxmlformats.org/officeDocument/2006/relationships/audio" Target="../media/audio6.wav"/><Relationship Id="rId2" Type="http://schemas.openxmlformats.org/officeDocument/2006/relationships/image" Target="../media/image68.emf"/><Relationship Id="rId11" Type="http://schemas.openxmlformats.org/officeDocument/2006/relationships/notesSlide" Target="../notesSlides/notesSlide18.xml"/><Relationship Id="rId10" Type="http://schemas.openxmlformats.org/officeDocument/2006/relationships/slideLayout" Target="../slideLayouts/slideLayout21.xml"/><Relationship Id="rId1" Type="http://schemas.openxmlformats.org/officeDocument/2006/relationships/image" Target="../media/image67.emf"/></Relationships>
</file>

<file path=ppt/slides/_rels/slide56.xml.rels><?xml version="1.0" encoding="UTF-8" standalone="yes"?>
<Relationships xmlns="http://schemas.openxmlformats.org/package/2006/relationships"><Relationship Id="rId9" Type="http://schemas.openxmlformats.org/officeDocument/2006/relationships/audio" Target="../media/audio8.wav"/><Relationship Id="rId8" Type="http://schemas.openxmlformats.org/officeDocument/2006/relationships/audio" Target="../media/audio7.wav"/><Relationship Id="rId7" Type="http://schemas.openxmlformats.org/officeDocument/2006/relationships/audio" Target="../media/audio6.wav"/><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png"/><Relationship Id="rId15" Type="http://schemas.openxmlformats.org/officeDocument/2006/relationships/notesSlide" Target="../notesSlides/notesSlide19.xml"/><Relationship Id="rId14" Type="http://schemas.openxmlformats.org/officeDocument/2006/relationships/slideLayout" Target="../slideLayouts/slideLayout21.xml"/><Relationship Id="rId13" Type="http://schemas.openxmlformats.org/officeDocument/2006/relationships/audio" Target="../media/audio10.wav"/><Relationship Id="rId12" Type="http://schemas.openxmlformats.org/officeDocument/2006/relationships/audio" Target="../media/audio9.wav"/><Relationship Id="rId11" Type="http://schemas.openxmlformats.org/officeDocument/2006/relationships/audio" Target="../media/audio2.wav"/><Relationship Id="rId10" Type="http://schemas.openxmlformats.org/officeDocument/2006/relationships/audio" Target="../media/audio5.wav"/><Relationship Id="rId1" Type="http://schemas.openxmlformats.org/officeDocument/2006/relationships/image" Target="../media/image69.png"/></Relationships>
</file>

<file path=ppt/slides/_rels/slide57.xml.rels><?xml version="1.0" encoding="UTF-8" standalone="yes"?>
<Relationships xmlns="http://schemas.openxmlformats.org/package/2006/relationships"><Relationship Id="rId9" Type="http://schemas.openxmlformats.org/officeDocument/2006/relationships/audio" Target="../media/audio10.wav"/><Relationship Id="rId8" Type="http://schemas.openxmlformats.org/officeDocument/2006/relationships/audio" Target="../media/audio9.wav"/><Relationship Id="rId7" Type="http://schemas.openxmlformats.org/officeDocument/2006/relationships/audio" Target="../media/audio2.wav"/><Relationship Id="rId6" Type="http://schemas.openxmlformats.org/officeDocument/2006/relationships/audio" Target="../media/audio5.wav"/><Relationship Id="rId5" Type="http://schemas.openxmlformats.org/officeDocument/2006/relationships/audio" Target="../media/audio8.wav"/><Relationship Id="rId4" Type="http://schemas.openxmlformats.org/officeDocument/2006/relationships/audio" Target="../media/audio7.wav"/><Relationship Id="rId3" Type="http://schemas.openxmlformats.org/officeDocument/2006/relationships/audio" Target="../media/audio6.wav"/><Relationship Id="rId2" Type="http://schemas.openxmlformats.org/officeDocument/2006/relationships/image" Target="../media/image68.emf"/><Relationship Id="rId11" Type="http://schemas.openxmlformats.org/officeDocument/2006/relationships/notesSlide" Target="../notesSlides/notesSlide20.xml"/><Relationship Id="rId10" Type="http://schemas.openxmlformats.org/officeDocument/2006/relationships/slideLayout" Target="../slideLayouts/slideLayout21.xml"/><Relationship Id="rId1" Type="http://schemas.openxmlformats.org/officeDocument/2006/relationships/image" Target="../media/image67.emf"/></Relationships>
</file>

<file path=ppt/slides/_rels/slide58.xml.rels><?xml version="1.0" encoding="UTF-8" standalone="yes"?>
<Relationships xmlns="http://schemas.openxmlformats.org/package/2006/relationships"><Relationship Id="rId9" Type="http://schemas.openxmlformats.org/officeDocument/2006/relationships/audio" Target="../media/audio10.wav"/><Relationship Id="rId8" Type="http://schemas.openxmlformats.org/officeDocument/2006/relationships/audio" Target="../media/audio9.wav"/><Relationship Id="rId7" Type="http://schemas.openxmlformats.org/officeDocument/2006/relationships/audio" Target="../media/audio2.wav"/><Relationship Id="rId6" Type="http://schemas.openxmlformats.org/officeDocument/2006/relationships/audio" Target="../media/audio5.wav"/><Relationship Id="rId5" Type="http://schemas.openxmlformats.org/officeDocument/2006/relationships/audio" Target="../media/audio8.wav"/><Relationship Id="rId4" Type="http://schemas.openxmlformats.org/officeDocument/2006/relationships/audio" Target="../media/audio7.wav"/><Relationship Id="rId3" Type="http://schemas.openxmlformats.org/officeDocument/2006/relationships/audio" Target="../media/audio6.wav"/><Relationship Id="rId2" Type="http://schemas.openxmlformats.org/officeDocument/2006/relationships/image" Target="../media/image68.emf"/><Relationship Id="rId11" Type="http://schemas.openxmlformats.org/officeDocument/2006/relationships/notesSlide" Target="../notesSlides/notesSlide21.xml"/><Relationship Id="rId10" Type="http://schemas.openxmlformats.org/officeDocument/2006/relationships/slideLayout" Target="../slideLayouts/slideLayout21.xml"/><Relationship Id="rId1" Type="http://schemas.openxmlformats.org/officeDocument/2006/relationships/image" Target="../media/image67.emf"/></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3.xml"/><Relationship Id="rId2" Type="http://schemas.openxmlformats.org/officeDocument/2006/relationships/image" Target="../media/image19.jpeg"/><Relationship Id="rId1" Type="http://schemas.openxmlformats.org/officeDocument/2006/relationships/image" Target="../media/image18.png"/></Relationships>
</file>

<file path=ppt/slides/_rels/slide60.xml.rels><?xml version="1.0" encoding="UTF-8" standalone="yes"?>
<Relationships xmlns="http://schemas.openxmlformats.org/package/2006/relationships"><Relationship Id="rId9" Type="http://schemas.openxmlformats.org/officeDocument/2006/relationships/image" Target="../media/image82.svg"/><Relationship Id="rId8" Type="http://schemas.openxmlformats.org/officeDocument/2006/relationships/image" Target="../media/image81.png"/><Relationship Id="rId7" Type="http://schemas.openxmlformats.org/officeDocument/2006/relationships/image" Target="../media/image80.svg"/><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3" Type="http://schemas.openxmlformats.org/officeDocument/2006/relationships/image" Target="../media/image76.emf"/><Relationship Id="rId23" Type="http://schemas.openxmlformats.org/officeDocument/2006/relationships/slideLayout" Target="../slideLayouts/slideLayout47.xml"/><Relationship Id="rId22" Type="http://schemas.openxmlformats.org/officeDocument/2006/relationships/image" Target="../media/image95.emf"/><Relationship Id="rId21" Type="http://schemas.openxmlformats.org/officeDocument/2006/relationships/image" Target="../media/image94.svg"/><Relationship Id="rId20" Type="http://schemas.openxmlformats.org/officeDocument/2006/relationships/image" Target="../media/image93.png"/><Relationship Id="rId2" Type="http://schemas.openxmlformats.org/officeDocument/2006/relationships/image" Target="../media/image75.emf"/><Relationship Id="rId19" Type="http://schemas.openxmlformats.org/officeDocument/2006/relationships/image" Target="../media/image92.svg"/><Relationship Id="rId18" Type="http://schemas.openxmlformats.org/officeDocument/2006/relationships/image" Target="../media/image91.png"/><Relationship Id="rId17" Type="http://schemas.openxmlformats.org/officeDocument/2006/relationships/image" Target="../media/image90.svg"/><Relationship Id="rId16" Type="http://schemas.openxmlformats.org/officeDocument/2006/relationships/image" Target="../media/image89.png"/><Relationship Id="rId15" Type="http://schemas.openxmlformats.org/officeDocument/2006/relationships/image" Target="../media/image88.svg"/><Relationship Id="rId14" Type="http://schemas.openxmlformats.org/officeDocument/2006/relationships/image" Target="../media/image87.png"/><Relationship Id="rId13" Type="http://schemas.openxmlformats.org/officeDocument/2006/relationships/image" Target="../media/image86.svg"/><Relationship Id="rId12" Type="http://schemas.openxmlformats.org/officeDocument/2006/relationships/image" Target="../media/image85.png"/><Relationship Id="rId11" Type="http://schemas.openxmlformats.org/officeDocument/2006/relationships/image" Target="../media/image84.svg"/><Relationship Id="rId10" Type="http://schemas.openxmlformats.org/officeDocument/2006/relationships/image" Target="../media/image83.png"/><Relationship Id="rId1" Type="http://schemas.openxmlformats.org/officeDocument/2006/relationships/image" Target="../media/image74.emf"/></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microsoft.com/office/2007/relationships/hdphoto" Target="../media/image98.wdp"/><Relationship Id="rId2" Type="http://schemas.openxmlformats.org/officeDocument/2006/relationships/image" Target="../media/image97.png"/><Relationship Id="rId1" Type="http://schemas.openxmlformats.org/officeDocument/2006/relationships/image" Target="../media/image96.png"/></Relationships>
</file>

<file path=ppt/slides/_rels/slide7.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image" Target="../media/image15.png"/><Relationship Id="rId6" Type="http://schemas.openxmlformats.org/officeDocument/2006/relationships/audio" Target="../media/audio1.wav"/><Relationship Id="rId5" Type="http://schemas.openxmlformats.org/officeDocument/2006/relationships/hyperlink" Target="https://www.youtube.com/user/TheMylove2011" TargetMode="External"/><Relationship Id="rId4" Type="http://schemas.openxmlformats.org/officeDocument/2006/relationships/image" Target="../media/image14.png"/><Relationship Id="rId3" Type="http://schemas.microsoft.com/office/2007/relationships/media" Target="../media/media1.m4a"/><Relationship Id="rId2" Type="http://schemas.openxmlformats.org/officeDocument/2006/relationships/audio" Target="../media/media1.m4a"/><Relationship Id="rId13" Type="http://schemas.openxmlformats.org/officeDocument/2006/relationships/notesSlide" Target="../notesSlides/notesSlide6.xml"/><Relationship Id="rId12" Type="http://schemas.openxmlformats.org/officeDocument/2006/relationships/slideLayout" Target="../slideLayouts/slideLayout27.xml"/><Relationship Id="rId11" Type="http://schemas.openxmlformats.org/officeDocument/2006/relationships/audio" Target="../media/audio5.wav"/><Relationship Id="rId10" Type="http://schemas.openxmlformats.org/officeDocument/2006/relationships/audio" Target="../media/audio4.wav"/><Relationship Id="rId1" Type="http://schemas.openxmlformats.org/officeDocument/2006/relationships/image" Target="../media/image13.GIF"/></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p:cNvSpPr txBox="1"/>
          <p:nvPr/>
        </p:nvSpPr>
        <p:spPr>
          <a:xfrm>
            <a:off x="668796" y="596878"/>
            <a:ext cx="10854408" cy="4115533"/>
          </a:xfrm>
          <a:prstGeom prst="rect">
            <a:avLst/>
          </a:prstGeom>
          <a:noFill/>
        </p:spPr>
        <p:txBody>
          <a:bodyPr wrap="square" lIns="121840" tIns="60920" rIns="121840" bIns="60920" rtlCol="0">
            <a:spAutoFit/>
          </a:bodyPr>
          <a:lstStyle/>
          <a:p>
            <a:pPr algn="ctr" defTabSz="1218565">
              <a:lnSpc>
                <a:spcPct val="150000"/>
              </a:lnSpc>
              <a:defRPr/>
            </a:pPr>
            <a:r>
              <a:rPr lang="en-US" sz="36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KHOA HỌC TỰ NHIÊN 9</a:t>
            </a:r>
            <a:endParaRPr lang="en-US" sz="36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a:p>
            <a:pPr algn="ctr" defTabSz="1218565">
              <a:lnSpc>
                <a:spcPct val="150000"/>
              </a:lnSpc>
              <a:defRPr/>
            </a:pPr>
            <a:endParaRPr lang="vi-VN" sz="36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a:p>
            <a:pPr marL="0" marR="0" lvl="0" indent="0" algn="ctr" defTabSz="1218565" rtl="0" eaLnBrk="1" fontAlgn="auto" latinLnBrk="0" hangingPunct="1">
              <a:lnSpc>
                <a:spcPct val="150000"/>
              </a:lnSpc>
              <a:spcBef>
                <a:spcPts val="0"/>
              </a:spcBef>
              <a:spcAft>
                <a:spcPts val="0"/>
              </a:spcAft>
              <a:buClrTx/>
              <a:buSzTx/>
              <a:buFontTx/>
              <a:buNone/>
              <a:defRPr/>
            </a:pPr>
            <a:r>
              <a:rPr kumimoji="0" lang="en-US" sz="5400" b="1" i="0" u="none" strike="noStrike" kern="1200" cap="none" spc="0" normalizeH="0" baseline="0" noProof="0" dirty="0">
                <a:ln>
                  <a:noFill/>
                </a:ln>
                <a:solidFill>
                  <a:srgbClr val="0F6BCE"/>
                </a:solidFill>
                <a:effectLst>
                  <a:glow rad="444500">
                    <a:prstClr val="white">
                      <a:alpha val="96000"/>
                    </a:prstClr>
                  </a:glow>
                </a:effectLst>
                <a:uLnTx/>
                <a:uFillTx/>
                <a:latin typeface="#9Slide03 Maven Pro Black" panose="00000A00000000000000" pitchFamily="2" charset="-93"/>
                <a:ea typeface="ADLaM Display" panose="02010000000000000000" pitchFamily="2" charset="0"/>
                <a:cs typeface="ADLaM Display" panose="02010000000000000000" pitchFamily="2" charset="0"/>
              </a:rPr>
              <a:t>CHÀO MỪNG</a:t>
            </a:r>
            <a:r>
              <a:rPr kumimoji="0" lang="vi-VN" sz="5400" b="1" i="0" u="none" strike="noStrike" kern="1200" cap="none" spc="0" normalizeH="0" baseline="0" noProof="0" dirty="0">
                <a:ln>
                  <a:noFill/>
                </a:ln>
                <a:solidFill>
                  <a:srgbClr val="0F6BCE"/>
                </a:solidFill>
                <a:effectLst>
                  <a:glow rad="444500">
                    <a:prstClr val="white">
                      <a:alpha val="96000"/>
                    </a:prstClr>
                  </a:glow>
                </a:effectLst>
                <a:uLnTx/>
                <a:uFillTx/>
                <a:latin typeface="#9Slide03 Maven Pro Black" panose="00000A00000000000000" pitchFamily="2" charset="-93"/>
                <a:ea typeface="ADLaM Display" panose="02010000000000000000" pitchFamily="2" charset="0"/>
                <a:cs typeface="ADLaM Display" panose="02010000000000000000" pitchFamily="2" charset="0"/>
              </a:rPr>
              <a:t> </a:t>
            </a:r>
            <a:r>
              <a:rPr kumimoji="0" lang="en-US" sz="5400" b="1" i="0" u="none" strike="noStrike" kern="1200" cap="none" spc="0" normalizeH="0" baseline="0" noProof="0" dirty="0">
                <a:ln>
                  <a:noFill/>
                </a:ln>
                <a:solidFill>
                  <a:srgbClr val="0F6BCE"/>
                </a:solidFill>
                <a:effectLst>
                  <a:glow rad="444500">
                    <a:prstClr val="white">
                      <a:alpha val="96000"/>
                    </a:prstClr>
                  </a:glow>
                </a:effectLst>
                <a:uLnTx/>
                <a:uFillTx/>
                <a:latin typeface="#9Slide03 Maven Pro Black" panose="00000A00000000000000" pitchFamily="2" charset="-93"/>
                <a:ea typeface="ADLaM Display" panose="02010000000000000000" pitchFamily="2" charset="0"/>
                <a:cs typeface="ADLaM Display" panose="02010000000000000000" pitchFamily="2" charset="0"/>
              </a:rPr>
              <a:t>CÁC EM HỌC SINH THAM GIA VÀO TIẾT HỌC</a:t>
            </a:r>
            <a:endParaRPr kumimoji="0" lang="en-US" sz="5400" b="1" i="0" u="none" strike="noStrike" kern="1200" cap="none" spc="0" normalizeH="0" baseline="0" noProof="0" dirty="0">
              <a:ln>
                <a:noFill/>
              </a:ln>
              <a:solidFill>
                <a:srgbClr val="0F6BCE"/>
              </a:solidFill>
              <a:effectLst>
                <a:glow rad="444500">
                  <a:prstClr val="white">
                    <a:alpha val="96000"/>
                  </a:prstClr>
                </a:glow>
              </a:effectLst>
              <a:uLnTx/>
              <a:uFillTx/>
              <a:latin typeface="#9Slide03 Maven Pro Black" panose="00000A00000000000000" pitchFamily="2" charset="-93"/>
              <a:ea typeface="ADLaM Display" panose="02010000000000000000" pitchFamily="2" charset="0"/>
              <a:cs typeface="ADLaM Display" panose="02010000000000000000" pitchFamily="2" charset="0"/>
            </a:endParaRPr>
          </a:p>
        </p:txBody>
      </p:sp>
      <p:pic>
        <p:nvPicPr>
          <p:cNvPr id="6" name="Picture 2" descr="1 Bộ Sách Giáo Khoa Cánh Diều - Chương trình GDPT mới 2018"/>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6684" b="75535" l="7888" r="89840">
                        <a14:foregroundMark x1="8155" y1="61898" x2="8155" y2="61898"/>
                        <a14:foregroundMark x1="65909" y1="70053" x2="65909" y2="70053"/>
                        <a14:foregroundMark x1="68316" y1="70321" x2="68316" y2="70321"/>
                        <a14:foregroundMark x1="41845" y1="75668" x2="41845" y2="75668"/>
                        <a14:foregroundMark x1="44251" y1="69385" x2="44251" y2="69385"/>
                        <a14:foregroundMark x1="58289" y1="6684" x2="58289" y2="6684"/>
                        <a14:backgroundMark x1="11497" y1="42380" x2="11497" y2="42380"/>
                        <a14:backgroundMark x1="17781" y1="70588" x2="17781" y2="70588"/>
                        <a14:backgroundMark x1="16176" y1="67513" x2="15241" y2="63904"/>
                        <a14:backgroundMark x1="10829" y1="52273" x2="10695" y2="46925"/>
                        <a14:backgroundMark x1="12166" y1="40909" x2="14840" y2="33824"/>
                        <a14:backgroundMark x1="16979" y1="25401" x2="17647" y2="25267"/>
                        <a14:backgroundMark x1="18182" y1="26738" x2="16043" y2="29545"/>
                        <a14:backgroundMark x1="18449" y1="25668" x2="22059" y2="21925"/>
                        <a14:backgroundMark x1="23529" y1="20321" x2="29813" y2="15508"/>
                        <a14:backgroundMark x1="30481" y1="15241" x2="42513" y2="12166"/>
                        <a14:backgroundMark x1="65241" y1="13102" x2="67914" y2="15107"/>
                      </a14:backgroundRemoval>
                    </a14:imgEffect>
                  </a14:imgLayer>
                </a14:imgProps>
              </a:ext>
              <a:ext uri="{28A0092B-C50C-407E-A947-70E740481C1C}">
                <a14:useLocalDpi xmlns:a14="http://schemas.microsoft.com/office/drawing/2010/main" val="0"/>
              </a:ext>
            </a:extLst>
          </a:blip>
          <a:srcRect b="21653"/>
          <a:stretch>
            <a:fillRect/>
          </a:stretch>
        </p:blipFill>
        <p:spPr bwMode="auto">
          <a:xfrm>
            <a:off x="-2798414" y="3679835"/>
            <a:ext cx="1818140" cy="1424462"/>
          </a:xfrm>
          <a:prstGeom prst="rect">
            <a:avLst/>
          </a:prstGeom>
          <a:noFill/>
          <a:effectLst>
            <a:outerShdw blurRad="203200" dist="50800" dir="5400000" algn="ctr" rotWithShape="0">
              <a:schemeClr val="bg1">
                <a:alpha val="87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0.00023 L -2.08333E-6 0.00046 C 0.0099 -0.0169 0.01992 -0.03565 0.03138 -0.04954 C 0.03672 -0.05625 0.0431 -0.06204 0.04935 -0.06621 C 0.0638 -0.0757 0.08203 -0.07662 0.09623 -0.08241 C 0.10807 -0.08658 0.11888 -0.09422 0.1306 -0.09908 C 0.1444 -0.10394 0.15781 -0.10741 0.17162 -0.1125 C 0.21367 -0.14213 0.28086 -0.18843 0.30755 -0.21898 C 0.33034 -0.24514 0.35521 -0.26783 0.3763 -0.29792 C 0.38451 -0.30926 0.40534 -0.3669 0.41237 -0.38565 C 0.41367 -0.39792 0.41693 -0.41065 0.41602 -0.42315 C 0.41433 -0.44977 0.40156 -0.48727 0.38529 -0.49977 C 0.37487 -0.50695 0.36237 -0.50533 0.35091 -0.50695 C 0.34297 -0.50625 0.33477 -0.50695 0.32722 -0.50278 C 0.28789 -0.47894 0.29466 -0.47523 0.26758 -0.43472 C 0.25573 -0.41667 0.24349 -0.39977 0.23125 -0.38264 C 0.22539 -0.3632 0.21498 -0.3463 0.21315 -0.32547 C 0.21133 -0.30093 0.21615 -0.27523 0.22031 -0.25139 C 0.22696 -0.21621 0.23594 -0.20232 0.25469 -0.18334 C 0.26419 -0.17361 0.27344 -0.16482 0.2836 -0.1588 C 0.2931 -0.15347 0.30326 -0.15417 0.31276 -0.15047 C 0.35964 -0.13357 0.28867 -0.15047 0.35638 -0.13658 C 0.40417 -0.1581 0.40183 -0.15556 0.43946 -0.17801 C 0.44701 -0.18218 0.4543 -0.18611 0.4612 -0.19167 C 0.47318 -0.19977 0.48425 -0.20972 0.49584 -0.21898 C 0.52696 -0.27037 0.49987 -0.22894 0.54102 -0.28172 C 0.55638 -0.30116 0.56901 -0.32616 0.5862 -0.34121 C 0.68933 -0.43125 0.58594 -0.34398 0.63347 -0.37986 C 0.64011 -0.38472 0.64623 -0.3919 0.65339 -0.39584 C 0.65925 -0.39977 0.66537 -0.40162 0.67149 -0.40417 C 0.67748 -0.40718 0.68906 -0.41366 0.69505 -0.41505 C 0.70078 -0.41667 0.7069 -0.41783 0.71315 -0.41783 L 0.9013 -0.42315 C 0.92683 -0.43982 0.90104 -0.42431 0.93972 -0.43982 C 0.94284 -0.44121 0.94558 -0.44422 0.94857 -0.44491 C 0.95352 -0.44676 0.95834 -0.44676 0.96328 -0.44792 C 0.97214 -0.45047 0.98125 -0.45371 0.99024 -0.45648 C 0.99571 -0.45996 1.00143 -0.4625 1.00651 -0.46713 C 1.01237 -0.47199 1.01745 -0.47755 1.02292 -0.48334 C 1.02539 -0.48588 1.02709 -0.49028 1.03008 -0.49121 C 1.03334 -0.49352 1.03737 -0.49306 1.04089 -0.49398 C 1.05482 -0.50324 1.05156 -0.49607 1.05586 -0.50695 L 1.05586 -0.50672 " pathEditMode="relative" rAng="0" ptsTypes="AAAAAAAAAAAAAAAAAAAAAAAAAAAAAAAAAAAAAAAAAAA">
                                      <p:cBhvr>
                                        <p:cTn id="6" dur="5000" fill="hold"/>
                                        <p:tgtEl>
                                          <p:spTgt spid="6"/>
                                        </p:tgtEl>
                                        <p:attrNameLst>
                                          <p:attrName>ppt_x</p:attrName>
                                          <p:attrName>ppt_y</p:attrName>
                                        </p:attrNameLst>
                                      </p:cBhvr>
                                      <p:rCtr x="52786" y="-25301"/>
                                    </p:animMotion>
                                  </p:childTnLst>
                                </p:cTn>
                              </p:par>
                              <p:par>
                                <p:cTn id="7" presetID="22" presetClass="entr" presetSubtype="8" fill="hold" grpId="0" nodeType="withEffect">
                                  <p:stCondLst>
                                    <p:cond delay="24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DDC9"/>
        </a:solidFill>
        <a:effectLst/>
      </p:bgPr>
    </p:bg>
    <p:spTree>
      <p:nvGrpSpPr>
        <p:cNvPr id="1" name=""/>
        <p:cNvGrpSpPr/>
        <p:nvPr/>
      </p:nvGrpSpPr>
      <p:grpSpPr>
        <a:xfrm>
          <a:off x="0" y="0"/>
          <a:ext cx="0" cy="0"/>
          <a:chOff x="0" y="0"/>
          <a:chExt cx="0" cy="0"/>
        </a:xfrm>
      </p:grpSpPr>
      <p:pic>
        <p:nvPicPr>
          <p:cNvPr id="3" name="Picture 2" descr="DNA de cientista: Thomas Hunt Morgan - meuDNA diz"/>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6700" y="2132541"/>
            <a:ext cx="11341100" cy="47254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8176" y="127000"/>
            <a:ext cx="10614023" cy="1938992"/>
          </a:xfrm>
          <a:prstGeom prst="rect">
            <a:avLst/>
          </a:prstGeom>
          <a:noFill/>
        </p:spPr>
        <p:txBody>
          <a:bodyPr wrap="square" rtlCol="0">
            <a:spAutoFit/>
          </a:bodyPr>
          <a:lstStyle/>
          <a:p>
            <a:pPr algn="ctr">
              <a:lnSpc>
                <a:spcPct val="150000"/>
              </a:lnSpc>
            </a:pPr>
            <a:r>
              <a:rPr lang="en-US" sz="4000" b="1" dirty="0">
                <a:solidFill>
                  <a:schemeClr val="accent1">
                    <a:lumMod val="50000"/>
                  </a:schemeClr>
                </a:solidFill>
                <a:latin typeface="Segoe UI Black" panose="020B0A02040204020203" pitchFamily="34" charset="0"/>
                <a:ea typeface="Segoe UI Black" panose="020B0A02040204020203" pitchFamily="34" charset="0"/>
              </a:rPr>
              <a:t>THOMAS HUNT MORGAN VÀ NHỮNG ĐÓNG GÓP CHO DI TRUYỀN HỌC</a:t>
            </a:r>
            <a:endParaRPr lang="en-US" sz="4000" dirty="0">
              <a:solidFill>
                <a:schemeClr val="accent1">
                  <a:lumMod val="50000"/>
                </a:schemeClr>
              </a:solidFill>
              <a:latin typeface="Segoe UI Black" panose="020B0A02040204020203" pitchFamily="34" charset="0"/>
              <a:ea typeface="Segoe UI Black" panose="020B0A02040204020203"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269" name="Picture 5" descr="7.png"/>
          <p:cNvPicPr>
            <a:picLocks noChangeAspect="1" noChangeArrowheads="1"/>
          </p:cNvPicPr>
          <p:nvPr/>
        </p:nvPicPr>
        <p:blipFill rotWithShape="1">
          <a:blip r:embed="rId1">
            <a:extLst>
              <a:ext uri="{28A0092B-C50C-407E-A947-70E740481C1C}">
                <a14:useLocalDpi xmlns:a14="http://schemas.microsoft.com/office/drawing/2010/main" val="0"/>
              </a:ext>
            </a:extLst>
          </a:blip>
          <a:srcRect t="8712"/>
          <a:stretch>
            <a:fillRect/>
          </a:stretch>
        </p:blipFill>
        <p:spPr bwMode="auto">
          <a:xfrm>
            <a:off x="7863530" y="622832"/>
            <a:ext cx="3575994" cy="46185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BỐI CẢNH RA ĐỜI THÍ NGHIỆM CỦA MORGAN</a:t>
            </a:r>
            <a:endParaRPr lang="en-US" sz="2800" b="0" dirty="0">
              <a:solidFill>
                <a:schemeClr val="accent6">
                  <a:lumMod val="75000"/>
                </a:schemeClr>
              </a:solidFill>
              <a:cs typeface="Arial Black" panose="020B0A04020102020204" pitchFamily="34" charset="0"/>
            </a:endParaRPr>
          </a:p>
        </p:txBody>
      </p:sp>
      <p:sp>
        <p:nvSpPr>
          <p:cNvPr id="3"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90171" y="2041253"/>
            <a:ext cx="5936344" cy="2862322"/>
          </a:xfrm>
          <a:prstGeom prst="rect">
            <a:avLst/>
          </a:prstGeom>
          <a:solidFill>
            <a:srgbClr val="B7ECF3"/>
          </a:solidFill>
        </p:spPr>
        <p:txBody>
          <a:bodyPr wrap="square">
            <a:spAutoFit/>
          </a:bodyPr>
          <a:lstStyle/>
          <a:p>
            <a:pPr algn="just" defTabSz="914400">
              <a:lnSpc>
                <a:spcPct val="150000"/>
              </a:lnSpc>
              <a:defRPr/>
            </a:pPr>
            <a:r>
              <a:rPr lang="vi-VN" sz="2400" b="1" i="1" dirty="0">
                <a:latin typeface="Times New Roman" panose="02020603050405020304" pitchFamily="18" charset="0"/>
                <a:cs typeface="Times New Roman" panose="02020603050405020304" pitchFamily="18" charset="0"/>
              </a:rPr>
              <a:t>Bối cảnh lịch sử</a:t>
            </a:r>
            <a:r>
              <a:rPr lang="vi-VN" sz="2400" i="1" dirty="0">
                <a:latin typeface="Times New Roman" panose="02020603050405020304" pitchFamily="18" charset="0"/>
                <a:cs typeface="Times New Roman" panose="02020603050405020304" pitchFamily="18" charset="0"/>
              </a:rPr>
              <a:t>: Trước năm 1900, khái niệm về gene chưa rõ ràng</a:t>
            </a:r>
            <a:endParaRPr lang="en-US" sz="2400" i="1" dirty="0">
              <a:latin typeface="Times New Roman" panose="02020603050405020304" pitchFamily="18" charset="0"/>
              <a:cs typeface="Times New Roman" panose="02020603050405020304" pitchFamily="18" charset="0"/>
            </a:endParaRPr>
          </a:p>
          <a:p>
            <a:pPr algn="just" defTabSz="914400">
              <a:lnSpc>
                <a:spcPct val="150000"/>
              </a:lnSpc>
              <a:defRPr/>
            </a:pP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tựu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Morgan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Chứng</a:t>
            </a:r>
            <a:r>
              <a:rPr lang="en-US" sz="2400" i="1" dirty="0">
                <a:latin typeface="Times New Roman" panose="02020603050405020304" pitchFamily="18" charset="0"/>
                <a:cs typeface="Times New Roman" panose="02020603050405020304" pitchFamily="18" charset="0"/>
              </a:rPr>
              <a:t> minh </a:t>
            </a:r>
            <a:r>
              <a:rPr lang="en-US" sz="2400" i="1" dirty="0" err="1">
                <a:latin typeface="Times New Roman" panose="02020603050405020304" pitchFamily="18" charset="0"/>
                <a:cs typeface="Times New Roman" panose="02020603050405020304" pitchFamily="18" charset="0"/>
              </a:rPr>
              <a:t>vai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trò</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nhiễm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sắc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di </a:t>
            </a:r>
            <a:r>
              <a:rPr lang="en-US" sz="2400" i="1" dirty="0" err="1">
                <a:latin typeface="Times New Roman" panose="02020603050405020304" pitchFamily="18" charset="0"/>
                <a:cs typeface="Times New Roman" panose="02020603050405020304" pitchFamily="18" charset="0"/>
              </a:rPr>
              <a:t>truyền</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nghiên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cứu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ruồi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giấm</a:t>
            </a:r>
            <a:r>
              <a:rPr lang="en-US" sz="2400" i="1" dirty="0">
                <a:latin typeface="Times New Roman" panose="02020603050405020304" pitchFamily="18" charset="0"/>
                <a:cs typeface="Times New Roman" panose="02020603050405020304" pitchFamily="18" charset="0"/>
              </a:rPr>
              <a:t> (Drosophila melanogaster)</a:t>
            </a:r>
            <a:endParaRPr lang="en-US" sz="2400" i="1" dirty="0">
              <a:latin typeface="Times New Roman" panose="02020603050405020304" pitchFamily="18" charset="0"/>
              <a:cs typeface="Times New Roman" panose="02020603050405020304" pitchFamily="18" charset="0"/>
            </a:endParaRPr>
          </a:p>
        </p:txBody>
      </p:sp>
      <p:sp>
        <p:nvSpPr>
          <p:cNvPr id="20" name="Rectangle 19"/>
          <p:cNvSpPr/>
          <p:nvPr/>
        </p:nvSpPr>
        <p:spPr>
          <a:xfrm>
            <a:off x="1190171" y="5380018"/>
            <a:ext cx="10249353" cy="1200329"/>
          </a:xfrm>
          <a:prstGeom prst="rect">
            <a:avLst/>
          </a:prstGeom>
          <a:solidFill>
            <a:schemeClr val="accent1"/>
          </a:solidFill>
        </p:spPr>
        <p:txBody>
          <a:bodyPr wrap="square">
            <a:spAutoFit/>
          </a:bodyPr>
          <a:lstStyle/>
          <a:p>
            <a:pPr algn="just" defTabSz="914400">
              <a:lnSpc>
                <a:spcPct val="150000"/>
              </a:lnSpc>
              <a:defRPr/>
            </a:pPr>
            <a:r>
              <a:rPr lang="vi-VN" sz="2400" b="1" i="1" dirty="0">
                <a:latin typeface="Times New Roman" panose="02020603050405020304" pitchFamily="18" charset="0"/>
                <a:cs typeface="Times New Roman" panose="02020603050405020304" pitchFamily="18" charset="0"/>
              </a:rPr>
              <a:t>Ý nghĩa: </a:t>
            </a:r>
            <a:r>
              <a:rPr lang="vi-VN" sz="2400" i="1" dirty="0">
                <a:latin typeface="Times New Roman" panose="02020603050405020304" pitchFamily="18" charset="0"/>
                <a:cs typeface="Times New Roman" panose="02020603050405020304" pitchFamily="18" charset="0"/>
              </a:rPr>
              <a:t>Hoàn thiện học thuyết di truyền nhiễm sắc thể, mở đường cho các nghiên cứu về di truyền học hiện đại</a:t>
            </a:r>
            <a:endParaRPr lang="en-US" sz="2400" i="1"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190171" y="1108995"/>
            <a:ext cx="2016216" cy="555735"/>
            <a:chOff x="-302032" y="444505"/>
            <a:chExt cx="1455003" cy="724600"/>
          </a:xfrm>
        </p:grpSpPr>
        <p:sp>
          <p:nvSpPr>
            <p:cNvPr id="12" name="Rectangle: Rounded Corners 5"/>
            <p:cNvSpPr/>
            <p:nvPr/>
          </p:nvSpPr>
          <p:spPr>
            <a:xfrm>
              <a:off x="-302032" y="444505"/>
              <a:ext cx="1455003" cy="7246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p:cNvSpPr txBox="1"/>
            <p:nvPr/>
          </p:nvSpPr>
          <p:spPr>
            <a:xfrm>
              <a:off x="-277515" y="479329"/>
              <a:ext cx="1364201" cy="601946"/>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Thí</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nghiệm</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fade">
                                      <p:cBhvr>
                                        <p:cTn id="17" dur="500"/>
                                        <p:tgtEl>
                                          <p:spTgt spid="1126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fade">
                                      <p:cBhvr>
                                        <p:cTn id="22" dur="1000"/>
                                        <p:tgtEl>
                                          <p:spTgt spid="17">
                                            <p:txEl>
                                              <p:pRg st="1" end="1"/>
                                            </p:txEl>
                                          </p:spTgt>
                                        </p:tgtEl>
                                      </p:cBhvr>
                                    </p:animEffect>
                                    <p:anim calcmode="lin" valueType="num">
                                      <p:cBhvr>
                                        <p:cTn id="2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uiExpand="1" build="p"/>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224145" y="1927208"/>
            <a:ext cx="4614680" cy="4397391"/>
          </a:xfrm>
          <a:prstGeom prst="roundRect">
            <a:avLst>
              <a:gd name="adj" fmla="val 4321"/>
            </a:avLst>
          </a:prstGeom>
          <a:noFill/>
          <a:ln w="139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1225506" y="2300590"/>
            <a:ext cx="530352" cy="33832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p:cNvSpPr txBox="1"/>
          <p:nvPr/>
        </p:nvSpPr>
        <p:spPr>
          <a:xfrm>
            <a:off x="1659842" y="2237393"/>
            <a:ext cx="4957253" cy="400110"/>
          </a:xfrm>
          <a:prstGeom prst="rect">
            <a:avLst/>
          </a:prstGeom>
          <a:noFill/>
        </p:spPr>
        <p:txBody>
          <a:bodyPr wrap="square" rtlCol="0">
            <a:spAutoFit/>
          </a:bodyPr>
          <a:lstStyle/>
          <a:p>
            <a:r>
              <a:rPr lang="en-US" sz="2000" b="1" dirty="0" err="1"/>
              <a:t>Đối</a:t>
            </a:r>
            <a:r>
              <a:rPr lang="en-US" sz="2000" b="1" dirty="0"/>
              <a:t> </a:t>
            </a:r>
            <a:r>
              <a:rPr lang="en-US" sz="2000" b="1" dirty="0" err="1"/>
              <a:t>tượng</a:t>
            </a:r>
            <a:r>
              <a:rPr lang="en-US" sz="2000" b="1" dirty="0"/>
              <a:t> </a:t>
            </a:r>
            <a:r>
              <a:rPr lang="en-US" sz="2000" b="1" dirty="0" err="1"/>
              <a:t>nghiên</a:t>
            </a:r>
            <a:r>
              <a:rPr lang="en-US" sz="2000" b="1" dirty="0"/>
              <a:t> </a:t>
            </a:r>
            <a:r>
              <a:rPr lang="en-US" sz="2000" b="1" dirty="0" err="1"/>
              <a:t>cứu</a:t>
            </a:r>
            <a:r>
              <a:rPr lang="en-US" sz="2000" b="1" dirty="0"/>
              <a:t>: </a:t>
            </a:r>
            <a:r>
              <a:rPr lang="en-US" sz="2000" dirty="0" err="1"/>
              <a:t>ruồi</a:t>
            </a:r>
            <a:r>
              <a:rPr lang="en-US" sz="2000" dirty="0"/>
              <a:t> </a:t>
            </a:r>
            <a:r>
              <a:rPr lang="en-US" sz="2000" dirty="0" err="1"/>
              <a:t>giấm</a:t>
            </a:r>
            <a:endParaRPr lang="en-US" sz="2000" b="1" dirty="0"/>
          </a:p>
        </p:txBody>
      </p:sp>
      <p:sp>
        <p:nvSpPr>
          <p:cNvPr id="20" name="TextBox 19"/>
          <p:cNvSpPr txBox="1"/>
          <p:nvPr/>
        </p:nvSpPr>
        <p:spPr>
          <a:xfrm>
            <a:off x="1321522" y="2734926"/>
            <a:ext cx="4384456" cy="3416320"/>
          </a:xfrm>
          <a:prstGeom prst="rect">
            <a:avLst/>
          </a:prstGeom>
          <a:noFill/>
        </p:spPr>
        <p:txBody>
          <a:bodyPr wrap="square" rtlCol="0">
            <a:spAutoFit/>
          </a:bodyPr>
          <a:lstStyle/>
          <a:p>
            <a:pPr algn="just" defTabSz="914400">
              <a:lnSpc>
                <a:spcPct val="150000"/>
              </a:lnSpc>
              <a:defRPr/>
            </a:pPr>
            <a:r>
              <a:rPr lang="vi-VN" sz="2400" kern="0" dirty="0">
                <a:solidFill>
                  <a:prstClr val="black"/>
                </a:solidFill>
                <a:latin typeface="Times New Roman" panose="02020603050405020304" pitchFamily="18" charset="0"/>
                <a:cs typeface="Times New Roman" panose="02020603050405020304" pitchFamily="18" charset="0"/>
              </a:rPr>
              <a:t>Ruồi giấm mang nhiều đặc điểm thuận lợi cho các nghiên cứu di truyền: dễ nuôi trong ống nghiệm, vòng đời ngắn, đẻ nhiều, có nhiều biến dị dễ quan sát , số lượng </a:t>
            </a:r>
            <a:r>
              <a:rPr lang="en-US" sz="2400" kern="0" dirty="0" err="1">
                <a:solidFill>
                  <a:prstClr val="black"/>
                </a:solidFill>
                <a:latin typeface="Times New Roman" panose="02020603050405020304" pitchFamily="18" charset="0"/>
                <a:cs typeface="Times New Roman" panose="02020603050405020304" pitchFamily="18" charset="0"/>
              </a:rPr>
              <a:t>nhiễm</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sắc</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thể</a:t>
            </a:r>
            <a:r>
              <a:rPr lang="vi-VN" sz="2400" kern="0" dirty="0">
                <a:solidFill>
                  <a:prstClr val="black"/>
                </a:solidFill>
                <a:latin typeface="Times New Roman" panose="02020603050405020304" pitchFamily="18" charset="0"/>
                <a:cs typeface="Times New Roman" panose="02020603050405020304" pitchFamily="18" charset="0"/>
              </a:rPr>
              <a:t> ít (2n = 8)</a:t>
            </a:r>
            <a:endParaRPr lang="en-US" sz="2400" kern="0" dirty="0">
              <a:solidFill>
                <a:prstClr val="black"/>
              </a:solidFill>
              <a:latin typeface="Times New Roman" panose="02020603050405020304" pitchFamily="18" charset="0"/>
              <a:cs typeface="Times New Roman" panose="02020603050405020304" pitchFamily="18" charset="0"/>
            </a:endParaRPr>
          </a:p>
        </p:txBody>
      </p:sp>
      <p:pic>
        <p:nvPicPr>
          <p:cNvPr id="12290" name="Picture 2" descr="Lý thuyế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76033" y="846516"/>
            <a:ext cx="5247555" cy="43379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38873" y="5401269"/>
            <a:ext cx="5753301" cy="923330"/>
          </a:xfrm>
          <a:prstGeom prst="rect">
            <a:avLst/>
          </a:prstGeom>
          <a:noFill/>
        </p:spPr>
        <p:txBody>
          <a:bodyPr wrap="square" rtlCol="0">
            <a:spAutoFit/>
          </a:bodyPr>
          <a:lstStyle/>
          <a:p>
            <a:pPr algn="ctr">
              <a:lnSpc>
                <a:spcPct val="150000"/>
              </a:lnSpc>
            </a:pPr>
            <a:r>
              <a:rPr lang="en-US" b="1" dirty="0" err="1"/>
              <a:t>Hình</a:t>
            </a:r>
            <a:r>
              <a:rPr lang="en-US" b="1" dirty="0"/>
              <a:t>. </a:t>
            </a:r>
            <a:r>
              <a:rPr lang="en-US" i="1" dirty="0" err="1"/>
              <a:t>Bộ</a:t>
            </a:r>
            <a:r>
              <a:rPr lang="en-US" i="1" dirty="0"/>
              <a:t> </a:t>
            </a:r>
            <a:r>
              <a:rPr lang="en-US" i="1" dirty="0" err="1"/>
              <a:t>nhiễm</a:t>
            </a:r>
            <a:r>
              <a:rPr lang="en-US" i="1" dirty="0"/>
              <a:t> </a:t>
            </a:r>
            <a:r>
              <a:rPr lang="en-US" i="1" dirty="0" err="1"/>
              <a:t>sắc</a:t>
            </a:r>
            <a:r>
              <a:rPr lang="en-US" i="1" dirty="0"/>
              <a:t> </a:t>
            </a:r>
            <a:r>
              <a:rPr lang="en-US" i="1" dirty="0" err="1"/>
              <a:t>thể</a:t>
            </a:r>
            <a:r>
              <a:rPr lang="en-US" i="1" dirty="0"/>
              <a:t> ở </a:t>
            </a:r>
            <a:r>
              <a:rPr lang="en-US" i="1" dirty="0" err="1"/>
              <a:t>ruồi</a:t>
            </a:r>
            <a:r>
              <a:rPr lang="en-US" i="1" dirty="0"/>
              <a:t> </a:t>
            </a:r>
            <a:r>
              <a:rPr lang="en-US" i="1" dirty="0" err="1"/>
              <a:t>giấm</a:t>
            </a:r>
            <a:r>
              <a:rPr lang="en-US" i="1" dirty="0"/>
              <a:t> </a:t>
            </a:r>
            <a:r>
              <a:rPr lang="en-US" i="1" dirty="0" err="1"/>
              <a:t>gồm</a:t>
            </a:r>
            <a:r>
              <a:rPr lang="en-US" i="1" dirty="0"/>
              <a:t> 3 </a:t>
            </a:r>
            <a:r>
              <a:rPr lang="en-US" i="1" dirty="0" err="1"/>
              <a:t>cặp</a:t>
            </a:r>
            <a:r>
              <a:rPr lang="en-US" i="1" dirty="0"/>
              <a:t>, </a:t>
            </a:r>
            <a:r>
              <a:rPr lang="en-US" i="1" dirty="0" err="1"/>
              <a:t>trong</a:t>
            </a:r>
            <a:r>
              <a:rPr lang="en-US" i="1" dirty="0"/>
              <a:t> </a:t>
            </a:r>
            <a:r>
              <a:rPr lang="en-US" i="1" dirty="0" err="1"/>
              <a:t>đó</a:t>
            </a:r>
            <a:r>
              <a:rPr lang="en-US" i="1" dirty="0"/>
              <a:t> 1 </a:t>
            </a:r>
            <a:r>
              <a:rPr lang="en-US" i="1" dirty="0" err="1"/>
              <a:t>cặp</a:t>
            </a:r>
            <a:r>
              <a:rPr lang="en-US" i="1" dirty="0"/>
              <a:t> NST </a:t>
            </a:r>
            <a:r>
              <a:rPr lang="en-US" i="1" dirty="0" err="1"/>
              <a:t>giới</a:t>
            </a:r>
            <a:r>
              <a:rPr lang="en-US" i="1" dirty="0"/>
              <a:t> </a:t>
            </a:r>
            <a:r>
              <a:rPr lang="en-US" i="1" dirty="0" err="1"/>
              <a:t>tính</a:t>
            </a:r>
            <a:r>
              <a:rPr lang="en-US" i="1" dirty="0"/>
              <a:t>, 2 </a:t>
            </a:r>
            <a:r>
              <a:rPr lang="en-US" i="1" dirty="0" err="1"/>
              <a:t>cặp</a:t>
            </a:r>
            <a:r>
              <a:rPr lang="en-US" i="1" dirty="0"/>
              <a:t> NST </a:t>
            </a:r>
            <a:r>
              <a:rPr lang="en-US" i="1" dirty="0" err="1"/>
              <a:t>thường</a:t>
            </a:r>
            <a:endParaRPr lang="en-US" i="1" dirty="0"/>
          </a:p>
        </p:txBody>
      </p:sp>
      <p:grpSp>
        <p:nvGrpSpPr>
          <p:cNvPr id="14" name="Group 13"/>
          <p:cNvGrpSpPr/>
          <p:nvPr/>
        </p:nvGrpSpPr>
        <p:grpSpPr>
          <a:xfrm>
            <a:off x="1190171" y="1108995"/>
            <a:ext cx="2016216" cy="555735"/>
            <a:chOff x="-302032" y="444505"/>
            <a:chExt cx="1455003" cy="724600"/>
          </a:xfrm>
        </p:grpSpPr>
        <p:sp>
          <p:nvSpPr>
            <p:cNvPr id="15" name="Rectangle: Rounded Corners 5"/>
            <p:cNvSpPr/>
            <p:nvPr/>
          </p:nvSpPr>
          <p:spPr>
            <a:xfrm>
              <a:off x="-302032" y="444505"/>
              <a:ext cx="1455003" cy="7246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TextBox 15"/>
            <p:cNvSpPr txBox="1"/>
            <p:nvPr/>
          </p:nvSpPr>
          <p:spPr>
            <a:xfrm>
              <a:off x="-277515" y="479329"/>
              <a:ext cx="1364201" cy="601946"/>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Thí</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nghiệm</a:t>
              </a:r>
              <a:endParaRPr lang="en-US" sz="2400" b="1" dirty="0">
                <a:solidFill>
                  <a:srgbClr val="FFFFFF"/>
                </a:solidFill>
                <a:latin typeface="Arial" panose="020B0604020202020204" pitchFamily="34" charset="0"/>
                <a:cs typeface="Arial" panose="020B0604020202020204" pitchFamily="34" charset="0"/>
              </a:endParaRPr>
            </a:p>
          </p:txBody>
        </p:sp>
      </p:grpSp>
      <p:sp>
        <p:nvSpPr>
          <p:cNvPr id="18"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BỐI CẢNH RA ĐỜI THÍ NGHIỆM CỦA MORGAN</a:t>
            </a:r>
            <a:endParaRPr lang="en-US" sz="2800" b="0" dirty="0">
              <a:solidFill>
                <a:schemeClr val="accent6">
                  <a:lumMod val="75000"/>
                </a:schemeClr>
              </a:solidFill>
              <a:cs typeface="Arial Black" panose="020B0A04020102020204" pitchFamily="34" charset="0"/>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vi-VN"/>
          </a:p>
        </p:txBody>
      </p:sp>
      <p:pic>
        <p:nvPicPr>
          <p:cNvPr id="4" name="videoplayback">
            <a:hlinkClick r:id="" action="ppaction://media"/>
          </p:cNvPr>
          <p:cNvPicPr>
            <a:picLocks noChangeAspect="1"/>
          </p:cNvPicPr>
          <p:nvPr>
            <a:videoFile r:link="rId1"/>
            <p:extLst>
              <p:ext uri="{DAA4B4D4-6D71-4841-9C94-3DE7FCFB9230}">
                <p14:media xmlns:p14="http://schemas.microsoft.com/office/powerpoint/2010/main" r:embed="rId2">
                  <p14:trim end="285084.000000"/>
                </p14:media>
              </p:ext>
            </p:extLst>
          </p:nvPr>
        </p:nvPicPr>
        <p:blipFill>
          <a:blip r:embed="rId3"/>
          <a:stretch>
            <a:fillRect/>
          </a:stretch>
        </p:blipFill>
        <p:spPr>
          <a:xfrm>
            <a:off x="1"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360368" y="1092233"/>
            <a:ext cx="5705178" cy="5669906"/>
          </a:xfrm>
          <a:prstGeom prst="rect">
            <a:avLst/>
          </a:prstGeom>
        </p:spPr>
      </p:pic>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271910" y="644362"/>
            <a:ext cx="4062090" cy="1015663"/>
            <a:chOff x="-302032" y="68117"/>
            <a:chExt cx="1455003" cy="1324282"/>
          </a:xfrm>
        </p:grpSpPr>
        <p:sp>
          <p:nvSpPr>
            <p:cNvPr id="6" name="Rectangle: Rounded Corners 5"/>
            <p:cNvSpPr/>
            <p:nvPr/>
          </p:nvSpPr>
          <p:spPr>
            <a:xfrm>
              <a:off x="-302032" y="444506"/>
              <a:ext cx="1455003"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3045" y="68117"/>
              <a:ext cx="1367677" cy="1324282"/>
            </a:xfrm>
            <a:prstGeom prst="rect">
              <a:avLst/>
            </a:prstGeom>
            <a:noFill/>
          </p:spPr>
          <p:txBody>
            <a:bodyPr wrap="square" rtlCol="0" anchor="ctr">
              <a:spAutoFit/>
            </a:bodyPr>
            <a:lstStyle/>
            <a:p>
              <a:pPr algn="ctr"/>
              <a:r>
                <a:rPr lang="en-US" sz="2000" b="1" dirty="0">
                  <a:solidFill>
                    <a:srgbClr val="FFFFFF"/>
                  </a:solidFill>
                  <a:latin typeface="Arial" panose="020B0604020202020204" pitchFamily="34" charset="0"/>
                  <a:cs typeface="Arial" panose="020B0604020202020204" pitchFamily="34" charset="0"/>
                </a:rPr>
                <a:t>1. </a:t>
              </a:r>
              <a:r>
                <a:rPr lang="en-US" sz="2000" b="1" dirty="0" err="1">
                  <a:solidFill>
                    <a:srgbClr val="FFFFFF"/>
                  </a:solidFill>
                  <a:latin typeface="Arial" panose="020B0604020202020204" pitchFamily="34" charset="0"/>
                  <a:cs typeface="Arial" panose="020B0604020202020204" pitchFamily="34" charset="0"/>
                </a:rPr>
                <a:t>Khái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niệm</a:t>
              </a:r>
              <a:r>
                <a:rPr lang="en-US" sz="2000" b="1" dirty="0">
                  <a:solidFill>
                    <a:srgbClr val="FFFFFF"/>
                  </a:solidFill>
                  <a:latin typeface="Arial" panose="020B0604020202020204" pitchFamily="34" charset="0"/>
                  <a:cs typeface="Arial" panose="020B0604020202020204" pitchFamily="34" charset="0"/>
                </a:rPr>
                <a:t> di </a:t>
              </a:r>
              <a:r>
                <a:rPr lang="en-US" sz="2000" b="1" dirty="0" err="1">
                  <a:solidFill>
                    <a:srgbClr val="FFFFFF"/>
                  </a:solidFill>
                  <a:latin typeface="Arial" panose="020B0604020202020204" pitchFamily="34" charset="0"/>
                  <a:cs typeface="Arial" panose="020B0604020202020204" pitchFamily="34" charset="0"/>
                </a:rPr>
                <a:t>truyền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liên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kết</a:t>
              </a:r>
              <a:endParaRPr lang="en-US" sz="2000" b="1" dirty="0">
                <a:solidFill>
                  <a:srgbClr val="FFFFFF"/>
                </a:solidFill>
                <a:latin typeface="Arial" panose="020B0604020202020204" pitchFamily="34" charset="0"/>
                <a:cs typeface="Arial" panose="020B0604020202020204" pitchFamily="34" charset="0"/>
              </a:endParaRPr>
            </a:p>
          </p:txBody>
        </p:sp>
      </p:grpSp>
      <p:sp>
        <p:nvSpPr>
          <p:cNvPr id="14" name="Rectangle 13"/>
          <p:cNvSpPr/>
          <p:nvPr/>
        </p:nvSpPr>
        <p:spPr>
          <a:xfrm>
            <a:off x="949906" y="1820006"/>
            <a:ext cx="5149923" cy="4429025"/>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 name="TextBox 14"/>
          <p:cNvSpPr txBox="1"/>
          <p:nvPr/>
        </p:nvSpPr>
        <p:spPr>
          <a:xfrm>
            <a:off x="1007742" y="1917036"/>
            <a:ext cx="5034249" cy="4093428"/>
          </a:xfrm>
          <a:prstGeom prst="rect">
            <a:avLst/>
          </a:prstGeom>
          <a:noFill/>
        </p:spPr>
        <p:txBody>
          <a:bodyPr wrap="square" rtlCol="0" anchor="ctr">
            <a:spAutoFit/>
          </a:bodyPr>
          <a:lstStyle/>
          <a:p>
            <a:pPr algn="ctr" defTabSz="914400">
              <a:lnSpc>
                <a:spcPct val="130000"/>
              </a:lnSpc>
              <a:defRPr/>
            </a:pPr>
            <a:r>
              <a:rPr lang="vi-VN" sz="2000" b="1" kern="0" dirty="0">
                <a:solidFill>
                  <a:prstClr val="black"/>
                </a:solidFill>
                <a:latin typeface="Times New Roman" panose="02020603050405020304" pitchFamily="18" charset="0"/>
                <a:cs typeface="Times New Roman" panose="02020603050405020304" pitchFamily="18" charset="0"/>
              </a:rPr>
              <a:t>Quan sát hình 39.1 và cho biết:</a:t>
            </a:r>
            <a:endParaRPr lang="vi-VN" sz="2000" b="1" kern="0" dirty="0">
              <a:solidFill>
                <a:prstClr val="black"/>
              </a:solidFill>
              <a:latin typeface="Times New Roman" panose="02020603050405020304" pitchFamily="18" charset="0"/>
              <a:cs typeface="Times New Roman" panose="02020603050405020304" pitchFamily="18" charset="0"/>
            </a:endParaRPr>
          </a:p>
          <a:p>
            <a:pPr algn="just" defTabSz="914400">
              <a:lnSpc>
                <a:spcPct val="130000"/>
              </a:lnSpc>
              <a:defRPr/>
            </a:pPr>
            <a:r>
              <a:rPr lang="en-US" sz="2000" b="1" kern="0" dirty="0" err="1">
                <a:solidFill>
                  <a:prstClr val="black"/>
                </a:solidFill>
                <a:latin typeface="Times New Roman" panose="02020603050405020304" pitchFamily="18" charset="0"/>
                <a:cs typeface="Times New Roman" panose="02020603050405020304" pitchFamily="18" charset="0"/>
              </a:rPr>
              <a:t>Câu</a:t>
            </a:r>
            <a:r>
              <a:rPr lang="en-US" sz="2000" b="1" kern="0" dirty="0">
                <a:solidFill>
                  <a:prstClr val="black"/>
                </a:solidFill>
                <a:latin typeface="Times New Roman" panose="02020603050405020304" pitchFamily="18" charset="0"/>
                <a:cs typeface="Times New Roman" panose="02020603050405020304" pitchFamily="18" charset="0"/>
              </a:rPr>
              <a:t> 1. </a:t>
            </a:r>
            <a:r>
              <a:rPr lang="vi-VN" sz="2000" kern="0" dirty="0">
                <a:solidFill>
                  <a:prstClr val="black"/>
                </a:solidFill>
                <a:latin typeface="Times New Roman" panose="02020603050405020304" pitchFamily="18" charset="0"/>
                <a:cs typeface="Times New Roman" panose="02020603050405020304" pitchFamily="18" charset="0"/>
              </a:rPr>
              <a:t>Nhận xét sự di truyền của tính trạng thân xám và cánh dài; thân đen và cánh ngắn.</a:t>
            </a:r>
            <a:endParaRPr lang="vi-VN" sz="2000" kern="0" dirty="0">
              <a:solidFill>
                <a:prstClr val="black"/>
              </a:solidFill>
              <a:latin typeface="Times New Roman" panose="02020603050405020304" pitchFamily="18" charset="0"/>
              <a:cs typeface="Times New Roman" panose="02020603050405020304" pitchFamily="18" charset="0"/>
            </a:endParaRPr>
          </a:p>
          <a:p>
            <a:pPr algn="just" defTabSz="914400">
              <a:lnSpc>
                <a:spcPct val="130000"/>
              </a:lnSpc>
              <a:defRPr/>
            </a:pPr>
            <a:r>
              <a:rPr lang="en-US" sz="2000" b="1" kern="0" dirty="0" err="1">
                <a:solidFill>
                  <a:prstClr val="black"/>
                </a:solidFill>
                <a:latin typeface="Times New Roman" panose="02020603050405020304" pitchFamily="18" charset="0"/>
                <a:cs typeface="Times New Roman" panose="02020603050405020304" pitchFamily="18" charset="0"/>
              </a:rPr>
              <a:t>Câu</a:t>
            </a:r>
            <a:r>
              <a:rPr lang="en-US" sz="2000" b="1" kern="0" dirty="0">
                <a:solidFill>
                  <a:prstClr val="black"/>
                </a:solidFill>
                <a:latin typeface="Times New Roman" panose="02020603050405020304" pitchFamily="18" charset="0"/>
                <a:cs typeface="Times New Roman" panose="02020603050405020304" pitchFamily="18" charset="0"/>
              </a:rPr>
              <a:t> 2. </a:t>
            </a:r>
            <a:r>
              <a:rPr lang="vi-VN" sz="2000" kern="0" dirty="0">
                <a:solidFill>
                  <a:prstClr val="black"/>
                </a:solidFill>
                <a:latin typeface="Times New Roman" panose="02020603050405020304" pitchFamily="18" charset="0"/>
                <a:cs typeface="Times New Roman" panose="02020603050405020304" pitchFamily="18" charset="0"/>
              </a:rPr>
              <a:t>Vị trí của gene quy định màu sắc thân và chiều dài cánh.</a:t>
            </a:r>
            <a:endParaRPr lang="vi-VN" sz="2000" kern="0" dirty="0">
              <a:solidFill>
                <a:prstClr val="black"/>
              </a:solidFill>
              <a:latin typeface="Times New Roman" panose="02020603050405020304" pitchFamily="18" charset="0"/>
              <a:cs typeface="Times New Roman" panose="02020603050405020304" pitchFamily="18" charset="0"/>
            </a:endParaRPr>
          </a:p>
          <a:p>
            <a:pPr algn="just" defTabSz="914400">
              <a:lnSpc>
                <a:spcPct val="130000"/>
              </a:lnSpc>
              <a:defRPr/>
            </a:pPr>
            <a:r>
              <a:rPr lang="en-US" sz="2000" b="1" kern="0" dirty="0" err="1">
                <a:solidFill>
                  <a:prstClr val="black"/>
                </a:solidFill>
                <a:latin typeface="Times New Roman" panose="02020603050405020304" pitchFamily="18" charset="0"/>
                <a:cs typeface="Times New Roman" panose="02020603050405020304" pitchFamily="18" charset="0"/>
              </a:rPr>
              <a:t>Câu</a:t>
            </a:r>
            <a:r>
              <a:rPr lang="en-US" sz="2000" b="1" kern="0" dirty="0">
                <a:solidFill>
                  <a:prstClr val="black"/>
                </a:solidFill>
                <a:latin typeface="Times New Roman" panose="02020603050405020304" pitchFamily="18" charset="0"/>
                <a:cs typeface="Times New Roman" panose="02020603050405020304" pitchFamily="18" charset="0"/>
              </a:rPr>
              <a:t> 3. </a:t>
            </a:r>
            <a:r>
              <a:rPr lang="vi-VN" sz="2000" kern="0" dirty="0">
                <a:solidFill>
                  <a:prstClr val="black"/>
                </a:solidFill>
                <a:latin typeface="Times New Roman" panose="02020603050405020304" pitchFamily="18" charset="0"/>
                <a:cs typeface="Times New Roman" panose="02020603050405020304" pitchFamily="18" charset="0"/>
              </a:rPr>
              <a:t>Cơ thể F</a:t>
            </a:r>
            <a:r>
              <a:rPr lang="en-US" sz="2000" kern="0" baseline="-25000" dirty="0">
                <a:solidFill>
                  <a:prstClr val="black"/>
                </a:solidFill>
                <a:latin typeface="Times New Roman" panose="02020603050405020304" pitchFamily="18" charset="0"/>
                <a:cs typeface="Times New Roman" panose="02020603050405020304" pitchFamily="18" charset="0"/>
              </a:rPr>
              <a:t>1</a:t>
            </a:r>
            <a:r>
              <a:rPr lang="vi-VN" sz="2000" kern="0" dirty="0">
                <a:solidFill>
                  <a:prstClr val="black"/>
                </a:solidFill>
                <a:latin typeface="Times New Roman" panose="02020603050405020304" pitchFamily="18" charset="0"/>
                <a:cs typeface="Times New Roman" panose="02020603050405020304" pitchFamily="18" charset="0"/>
              </a:rPr>
              <a:t> khi giảm phân tạo ra các loại giao tử nào?</a:t>
            </a:r>
            <a:endParaRPr lang="en-US" sz="2000" kern="0" dirty="0">
              <a:solidFill>
                <a:prstClr val="black"/>
              </a:solidFill>
              <a:latin typeface="Times New Roman" panose="02020603050405020304" pitchFamily="18" charset="0"/>
              <a:cs typeface="Times New Roman" panose="02020603050405020304" pitchFamily="18" charset="0"/>
            </a:endParaRPr>
          </a:p>
          <a:p>
            <a:pPr algn="just" defTabSz="914400">
              <a:lnSpc>
                <a:spcPct val="130000"/>
              </a:lnSpc>
              <a:defRPr/>
            </a:pPr>
            <a:r>
              <a:rPr lang="en-US" sz="2000" b="1" kern="0" dirty="0" err="1">
                <a:solidFill>
                  <a:prstClr val="black"/>
                </a:solidFill>
                <a:latin typeface="Times New Roman" panose="02020603050405020304" pitchFamily="18" charset="0"/>
                <a:cs typeface="Times New Roman" panose="02020603050405020304" pitchFamily="18" charset="0"/>
              </a:rPr>
              <a:t>Câu</a:t>
            </a:r>
            <a:r>
              <a:rPr lang="en-US" sz="2000" b="1" kern="0" dirty="0">
                <a:solidFill>
                  <a:prstClr val="black"/>
                </a:solidFill>
                <a:latin typeface="Times New Roman" panose="02020603050405020304" pitchFamily="18" charset="0"/>
                <a:cs typeface="Times New Roman" panose="02020603050405020304" pitchFamily="18" charset="0"/>
              </a:rPr>
              <a:t> 4. </a:t>
            </a:r>
            <a:r>
              <a:rPr lang="en-US" sz="2000" kern="0" dirty="0" err="1">
                <a:solidFill>
                  <a:prstClr val="black"/>
                </a:solidFill>
                <a:latin typeface="Times New Roman" panose="02020603050405020304" pitchFamily="18" charset="0"/>
                <a:cs typeface="Times New Roman" panose="02020603050405020304" pitchFamily="18" charset="0"/>
              </a:rPr>
              <a:t>Trong</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phép</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lai</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trên</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nếu</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các</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tính</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trạng</a:t>
            </a:r>
            <a:r>
              <a:rPr lang="en-US" sz="2000" kern="0" dirty="0">
                <a:solidFill>
                  <a:prstClr val="black"/>
                </a:solidFill>
                <a:latin typeface="Times New Roman" panose="02020603050405020304" pitchFamily="18" charset="0"/>
                <a:cs typeface="Times New Roman" panose="02020603050405020304" pitchFamily="18" charset="0"/>
              </a:rPr>
              <a:t> di </a:t>
            </a:r>
            <a:r>
              <a:rPr lang="en-US" sz="2000" kern="0" dirty="0" err="1">
                <a:solidFill>
                  <a:prstClr val="black"/>
                </a:solidFill>
                <a:latin typeface="Times New Roman" panose="02020603050405020304" pitchFamily="18" charset="0"/>
                <a:cs typeface="Times New Roman" panose="02020603050405020304" pitchFamily="18" charset="0"/>
              </a:rPr>
              <a:t>truyền</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theo</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quy</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luật</a:t>
            </a:r>
            <a:r>
              <a:rPr lang="en-US" sz="2000" kern="0" dirty="0">
                <a:solidFill>
                  <a:prstClr val="black"/>
                </a:solidFill>
                <a:latin typeface="Times New Roman" panose="02020603050405020304" pitchFamily="18" charset="0"/>
                <a:cs typeface="Times New Roman" panose="02020603050405020304" pitchFamily="18" charset="0"/>
              </a:rPr>
              <a:t> di </a:t>
            </a:r>
            <a:r>
              <a:rPr lang="en-US" sz="2000" kern="0" dirty="0" err="1">
                <a:solidFill>
                  <a:prstClr val="black"/>
                </a:solidFill>
                <a:latin typeface="Times New Roman" panose="02020603050405020304" pitchFamily="18" charset="0"/>
                <a:cs typeface="Times New Roman" panose="02020603050405020304" pitchFamily="18" charset="0"/>
              </a:rPr>
              <a:t>truyền</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của</a:t>
            </a:r>
            <a:r>
              <a:rPr lang="en-US" sz="2000" kern="0" dirty="0">
                <a:solidFill>
                  <a:prstClr val="black"/>
                </a:solidFill>
                <a:latin typeface="Times New Roman" panose="02020603050405020304" pitchFamily="18" charset="0"/>
                <a:cs typeface="Times New Roman" panose="02020603050405020304" pitchFamily="18" charset="0"/>
              </a:rPr>
              <a:t> Mendel </a:t>
            </a:r>
            <a:r>
              <a:rPr lang="en-US" sz="2000" kern="0" dirty="0" err="1">
                <a:solidFill>
                  <a:prstClr val="black"/>
                </a:solidFill>
                <a:latin typeface="Times New Roman" panose="02020603050405020304" pitchFamily="18" charset="0"/>
                <a:cs typeface="Times New Roman" panose="02020603050405020304" pitchFamily="18" charset="0"/>
              </a:rPr>
              <a:t>thì</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kết</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quả</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phép</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lai</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sẽ</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có</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bao</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nhiêu</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kiểu</a:t>
            </a:r>
            <a:r>
              <a:rPr lang="en-US" sz="2000" kern="0" dirty="0">
                <a:solidFill>
                  <a:prstClr val="black"/>
                </a:solidFill>
                <a:latin typeface="Times New Roman" panose="02020603050405020304" pitchFamily="18" charset="0"/>
                <a:cs typeface="Times New Roman" panose="02020603050405020304" pitchFamily="18" charset="0"/>
              </a:rPr>
              <a:t> </a:t>
            </a:r>
            <a:r>
              <a:rPr lang="en-US" sz="2000" kern="0" dirty="0" err="1">
                <a:solidFill>
                  <a:prstClr val="black"/>
                </a:solidFill>
                <a:latin typeface="Times New Roman" panose="02020603050405020304" pitchFamily="18" charset="0"/>
                <a:cs typeface="Times New Roman" panose="02020603050405020304" pitchFamily="18" charset="0"/>
              </a:rPr>
              <a:t>hình</a:t>
            </a:r>
            <a:r>
              <a:rPr lang="en-US" sz="2000" kern="0" dirty="0">
                <a:solidFill>
                  <a:prstClr val="black"/>
                </a:solidFill>
                <a:latin typeface="Times New Roman" panose="02020603050405020304" pitchFamily="18" charset="0"/>
                <a:cs typeface="Times New Roman" panose="02020603050405020304" pitchFamily="18" charset="0"/>
              </a:rPr>
              <a:t>.</a:t>
            </a:r>
            <a:endParaRPr lang="en-US" sz="2000" kern="0" dirty="0">
              <a:solidFill>
                <a:prstClr val="black"/>
              </a:solidFill>
              <a:latin typeface="Times New Roman" panose="02020603050405020304" pitchFamily="18" charset="0"/>
              <a:cs typeface="Times New Roman" panose="02020603050405020304" pitchFamily="18" charset="0"/>
            </a:endParaRPr>
          </a:p>
        </p:txBody>
      </p:sp>
      <p:pic>
        <p:nvPicPr>
          <p:cNvPr id="13" name="Picture 2" descr="Dialog Question Mark Icon | Gartoon Redux Misc Iconpack | Gartoon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67" y="1473406"/>
            <a:ext cx="1076149" cy="1038648"/>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a:spLocks noGrp="1"/>
          </p:cNvSpPr>
          <p:nvPr>
            <p:ph type="title"/>
          </p:nvPr>
        </p:nvSpPr>
        <p:spPr>
          <a:xfrm>
            <a:off x="1176051" y="1057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18" name="Rectangle: Rounded Corners 2"/>
          <p:cNvSpPr/>
          <p:nvPr/>
        </p:nvSpPr>
        <p:spPr>
          <a:xfrm>
            <a:off x="1271910" y="6677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8930379" y="243175"/>
            <a:ext cx="2804421" cy="849058"/>
          </a:xfrm>
          <a:prstGeom prst="roundRect">
            <a:avLst>
              <a:gd name="adj" fmla="val 13026"/>
            </a:avLst>
          </a:prstGeom>
          <a:solidFill>
            <a:srgbClr val="F2F6D5"/>
          </a:solidFill>
          <a:ln>
            <a:solidFill>
              <a:srgbClr val="FFD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ysClr val="windowText" lastClr="000000"/>
                </a:solidFill>
              </a:rPr>
              <a:t>Quy</a:t>
            </a:r>
            <a:r>
              <a:rPr lang="en-US" sz="1600" b="1" dirty="0">
                <a:solidFill>
                  <a:sysClr val="windowText" lastClr="000000"/>
                </a:solidFill>
              </a:rPr>
              <a:t> </a:t>
            </a:r>
            <a:r>
              <a:rPr lang="en-US" sz="1600" b="1" dirty="0" err="1">
                <a:solidFill>
                  <a:sysClr val="windowText" lastClr="000000"/>
                </a:solidFill>
              </a:rPr>
              <a:t>ước</a:t>
            </a:r>
            <a:r>
              <a:rPr lang="en-US" sz="1600" b="1" dirty="0">
                <a:solidFill>
                  <a:sysClr val="windowText" lastClr="000000"/>
                </a:solidFill>
              </a:rPr>
              <a:t>:</a:t>
            </a:r>
            <a:endParaRPr lang="en-US" sz="1600" b="1" dirty="0">
              <a:solidFill>
                <a:sysClr val="windowText" lastClr="000000"/>
              </a:solidFill>
            </a:endParaRPr>
          </a:p>
          <a:p>
            <a:pPr algn="just"/>
            <a:r>
              <a:rPr lang="en-US" sz="1600" dirty="0">
                <a:solidFill>
                  <a:sysClr val="windowText" lastClr="000000"/>
                </a:solidFill>
              </a:rPr>
              <a:t>B: </a:t>
            </a:r>
            <a:r>
              <a:rPr lang="en-US" sz="1600" dirty="0" err="1">
                <a:solidFill>
                  <a:sysClr val="windowText" lastClr="000000"/>
                </a:solidFill>
              </a:rPr>
              <a:t>thân</a:t>
            </a:r>
            <a:r>
              <a:rPr lang="en-US" sz="1600" dirty="0">
                <a:solidFill>
                  <a:sysClr val="windowText" lastClr="000000"/>
                </a:solidFill>
              </a:rPr>
              <a:t> </a:t>
            </a:r>
            <a:r>
              <a:rPr lang="en-US" sz="1600" dirty="0" err="1">
                <a:solidFill>
                  <a:sysClr val="windowText" lastClr="000000"/>
                </a:solidFill>
              </a:rPr>
              <a:t>xám</a:t>
            </a:r>
            <a:r>
              <a:rPr lang="en-US" sz="1600" dirty="0">
                <a:solidFill>
                  <a:sysClr val="windowText" lastClr="000000"/>
                </a:solidFill>
              </a:rPr>
              <a:t>	V: </a:t>
            </a:r>
            <a:r>
              <a:rPr lang="en-US" sz="1600" dirty="0" err="1">
                <a:solidFill>
                  <a:sysClr val="windowText" lastClr="000000"/>
                </a:solidFill>
              </a:rPr>
              <a:t>cánh</a:t>
            </a:r>
            <a:r>
              <a:rPr lang="en-US" sz="1600" dirty="0">
                <a:solidFill>
                  <a:sysClr val="windowText" lastClr="000000"/>
                </a:solidFill>
              </a:rPr>
              <a:t> </a:t>
            </a:r>
            <a:r>
              <a:rPr lang="en-US" sz="1600" dirty="0" err="1">
                <a:solidFill>
                  <a:sysClr val="windowText" lastClr="000000"/>
                </a:solidFill>
              </a:rPr>
              <a:t>dài</a:t>
            </a:r>
            <a:endParaRPr lang="en-US" sz="1600" dirty="0">
              <a:solidFill>
                <a:sysClr val="windowText" lastClr="000000"/>
              </a:solidFill>
            </a:endParaRPr>
          </a:p>
          <a:p>
            <a:pPr algn="just"/>
            <a:r>
              <a:rPr lang="en-US" sz="1600" dirty="0">
                <a:solidFill>
                  <a:sysClr val="windowText" lastClr="000000"/>
                </a:solidFill>
              </a:rPr>
              <a:t>b: </a:t>
            </a:r>
            <a:r>
              <a:rPr lang="en-US" sz="1600" dirty="0" err="1">
                <a:solidFill>
                  <a:sysClr val="windowText" lastClr="000000"/>
                </a:solidFill>
              </a:rPr>
              <a:t>thân</a:t>
            </a:r>
            <a:r>
              <a:rPr lang="en-US" sz="1600" dirty="0">
                <a:solidFill>
                  <a:sysClr val="windowText" lastClr="000000"/>
                </a:solidFill>
              </a:rPr>
              <a:t> </a:t>
            </a:r>
            <a:r>
              <a:rPr lang="en-US" sz="1600" dirty="0" err="1">
                <a:solidFill>
                  <a:sysClr val="windowText" lastClr="000000"/>
                </a:solidFill>
              </a:rPr>
              <a:t>đen</a:t>
            </a:r>
            <a:r>
              <a:rPr lang="en-US" sz="1600" dirty="0">
                <a:solidFill>
                  <a:sysClr val="windowText" lastClr="000000"/>
                </a:solidFill>
              </a:rPr>
              <a:t>	v: </a:t>
            </a:r>
            <a:r>
              <a:rPr lang="en-US" sz="1600" dirty="0" err="1">
                <a:solidFill>
                  <a:sysClr val="windowText" lastClr="000000"/>
                </a:solidFill>
              </a:rPr>
              <a:t>cánh</a:t>
            </a:r>
            <a:r>
              <a:rPr lang="en-US" sz="1600" dirty="0">
                <a:solidFill>
                  <a:sysClr val="windowText" lastClr="000000"/>
                </a:solidFill>
              </a:rPr>
              <a:t> </a:t>
            </a:r>
            <a:r>
              <a:rPr lang="en-US" sz="1600" dirty="0" err="1">
                <a:solidFill>
                  <a:sysClr val="windowText" lastClr="000000"/>
                </a:solidFill>
              </a:rPr>
              <a:t>ngắn</a:t>
            </a:r>
            <a:endParaRPr lang="en-US" sz="1600" dirty="0">
              <a:solidFill>
                <a:sysClr val="windowText" lastClr="00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Effect transition="in" filter="fade">
                                      <p:cBhvr>
                                        <p:cTn id="56" dur="1000"/>
                                        <p:tgtEl>
                                          <p:spTgt spid="15">
                                            <p:txEl>
                                              <p:pRg st="0" end="0"/>
                                            </p:txEl>
                                          </p:spTgt>
                                        </p:tgtEl>
                                      </p:cBhvr>
                                    </p:animEffect>
                                    <p:anim calcmode="lin" valueType="num">
                                      <p:cBhvr>
                                        <p:cTn id="5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xEl>
                                              <p:pRg st="1" end="1"/>
                                            </p:txEl>
                                          </p:spTgt>
                                        </p:tgtEl>
                                        <p:attrNameLst>
                                          <p:attrName>style.visibility</p:attrName>
                                        </p:attrNameLst>
                                      </p:cBhvr>
                                      <p:to>
                                        <p:strVal val="visible"/>
                                      </p:to>
                                    </p:set>
                                    <p:animEffect transition="in" filter="fade">
                                      <p:cBhvr>
                                        <p:cTn id="63" dur="1000"/>
                                        <p:tgtEl>
                                          <p:spTgt spid="15">
                                            <p:txEl>
                                              <p:pRg st="1" end="1"/>
                                            </p:txEl>
                                          </p:spTgt>
                                        </p:tgtEl>
                                      </p:cBhvr>
                                    </p:animEffect>
                                    <p:anim calcmode="lin" valueType="num">
                                      <p:cBhvr>
                                        <p:cTn id="6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xEl>
                                              <p:pRg st="2" end="2"/>
                                            </p:txEl>
                                          </p:spTgt>
                                        </p:tgtEl>
                                        <p:attrNameLst>
                                          <p:attrName>style.visibility</p:attrName>
                                        </p:attrNameLst>
                                      </p:cBhvr>
                                      <p:to>
                                        <p:strVal val="visible"/>
                                      </p:to>
                                    </p:set>
                                    <p:animEffect transition="in" filter="fade">
                                      <p:cBhvr>
                                        <p:cTn id="70" dur="1000"/>
                                        <p:tgtEl>
                                          <p:spTgt spid="15">
                                            <p:txEl>
                                              <p:pRg st="2" end="2"/>
                                            </p:txEl>
                                          </p:spTgt>
                                        </p:tgtEl>
                                      </p:cBhvr>
                                    </p:animEffect>
                                    <p:anim calcmode="lin" valueType="num">
                                      <p:cBhvr>
                                        <p:cTn id="71"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txEl>
                                              <p:pRg st="3" end="3"/>
                                            </p:txEl>
                                          </p:spTgt>
                                        </p:tgtEl>
                                        <p:attrNameLst>
                                          <p:attrName>style.visibility</p:attrName>
                                        </p:attrNameLst>
                                      </p:cBhvr>
                                      <p:to>
                                        <p:strVal val="visible"/>
                                      </p:to>
                                    </p:set>
                                    <p:animEffect transition="in" filter="fade">
                                      <p:cBhvr>
                                        <p:cTn id="77" dur="1000"/>
                                        <p:tgtEl>
                                          <p:spTgt spid="15">
                                            <p:txEl>
                                              <p:pRg st="3" end="3"/>
                                            </p:txEl>
                                          </p:spTgt>
                                        </p:tgtEl>
                                      </p:cBhvr>
                                    </p:animEffect>
                                    <p:anim calcmode="lin" valueType="num">
                                      <p:cBhvr>
                                        <p:cTn id="7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xEl>
                                              <p:pRg st="4" end="4"/>
                                            </p:txEl>
                                          </p:spTgt>
                                        </p:tgtEl>
                                        <p:attrNameLst>
                                          <p:attrName>style.visibility</p:attrName>
                                        </p:attrNameLst>
                                      </p:cBhvr>
                                      <p:to>
                                        <p:strVal val="visible"/>
                                      </p:to>
                                    </p:set>
                                    <p:animEffect transition="in" filter="fade">
                                      <p:cBhvr>
                                        <p:cTn id="84" dur="1000"/>
                                        <p:tgtEl>
                                          <p:spTgt spid="15">
                                            <p:txEl>
                                              <p:pRg st="4" end="4"/>
                                            </p:txEl>
                                          </p:spTgt>
                                        </p:tgtEl>
                                      </p:cBhvr>
                                    </p:animEffect>
                                    <p:anim calcmode="lin" valueType="num">
                                      <p:cBhvr>
                                        <p:cTn id="8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uiExpand="1" build="p"/>
      <p:bldP spid="17"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p:cNvGrpSpPr/>
          <p:nvPr/>
        </p:nvGrpSpPr>
        <p:grpSpPr>
          <a:xfrm>
            <a:off x="6060536" y="463182"/>
            <a:ext cx="5972552" cy="5920956"/>
            <a:chOff x="6073397" y="237186"/>
            <a:chExt cx="6439256" cy="6383628"/>
          </a:xfrm>
        </p:grpSpPr>
        <p:pic>
          <p:nvPicPr>
            <p:cNvPr id="1026" name="Picture 2" descr="Sinh Học 12 Bài 11: Liên Kết Gen Và Hoán Vị Gen - VUIHO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73397" y="237186"/>
              <a:ext cx="5938582" cy="63836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097290" y="1616127"/>
              <a:ext cx="2415363" cy="3139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rPr>
                <a:t>Thân</a:t>
              </a:r>
              <a:r>
                <a:rPr lang="en-US" sz="1400" b="1" dirty="0">
                  <a:solidFill>
                    <a:schemeClr val="tx1"/>
                  </a:solidFill>
                </a:rPr>
                <a:t> </a:t>
              </a:r>
              <a:r>
                <a:rPr lang="en-US" sz="1400" b="1" dirty="0" err="1">
                  <a:solidFill>
                    <a:schemeClr val="tx1"/>
                  </a:solidFill>
                </a:rPr>
                <a:t>đen</a:t>
              </a:r>
              <a:r>
                <a:rPr lang="en-US" sz="1400" b="1" dirty="0">
                  <a:solidFill>
                    <a:schemeClr val="tx1"/>
                  </a:solidFill>
                </a:rPr>
                <a:t>, </a:t>
              </a:r>
              <a:r>
                <a:rPr lang="en-US" sz="1400" b="1" dirty="0" err="1">
                  <a:solidFill>
                    <a:schemeClr val="tx1"/>
                  </a:solidFill>
                </a:rPr>
                <a:t>cánh</a:t>
              </a:r>
              <a:r>
                <a:rPr lang="en-US" sz="1400" b="1" dirty="0">
                  <a:solidFill>
                    <a:schemeClr val="tx1"/>
                  </a:solidFill>
                </a:rPr>
                <a:t> </a:t>
              </a:r>
              <a:r>
                <a:rPr lang="en-US" sz="1400" b="1" dirty="0" err="1">
                  <a:solidFill>
                    <a:schemeClr val="tx1"/>
                  </a:solidFill>
                </a:rPr>
                <a:t>ngắn</a:t>
              </a:r>
              <a:endParaRPr lang="en-US" sz="1400" b="1" dirty="0">
                <a:solidFill>
                  <a:schemeClr val="tx1"/>
                </a:solidFill>
              </a:endParaRPr>
            </a:p>
          </p:txBody>
        </p:sp>
        <p:sp>
          <p:nvSpPr>
            <p:cNvPr id="17" name="Rectangle 16"/>
            <p:cNvSpPr/>
            <p:nvPr/>
          </p:nvSpPr>
          <p:spPr>
            <a:xfrm>
              <a:off x="10097289" y="3646705"/>
              <a:ext cx="2355105" cy="3139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b="1" dirty="0" err="1">
                  <a:solidFill>
                    <a:schemeClr val="tx1"/>
                  </a:solidFill>
                </a:rPr>
                <a:t>Thân</a:t>
              </a:r>
              <a:r>
                <a:rPr lang="en-US" sz="1400" b="1" dirty="0">
                  <a:solidFill>
                    <a:schemeClr val="tx1"/>
                  </a:solidFill>
                </a:rPr>
                <a:t> </a:t>
              </a:r>
              <a:r>
                <a:rPr lang="en-US" sz="1400" b="1" dirty="0" err="1">
                  <a:solidFill>
                    <a:schemeClr val="tx1"/>
                  </a:solidFill>
                </a:rPr>
                <a:t>đen</a:t>
              </a:r>
              <a:r>
                <a:rPr lang="en-US" sz="1400" b="1" dirty="0">
                  <a:solidFill>
                    <a:schemeClr val="tx1"/>
                  </a:solidFill>
                </a:rPr>
                <a:t>, </a:t>
              </a:r>
              <a:r>
                <a:rPr lang="en-US" sz="1400" b="1" dirty="0" err="1">
                  <a:solidFill>
                    <a:schemeClr val="tx1"/>
                  </a:solidFill>
                </a:rPr>
                <a:t>cánh</a:t>
              </a:r>
              <a:r>
                <a:rPr lang="en-US" sz="1400" b="1" dirty="0">
                  <a:solidFill>
                    <a:schemeClr val="tx1"/>
                  </a:solidFill>
                </a:rPr>
                <a:t> </a:t>
              </a:r>
              <a:r>
                <a:rPr lang="en-US" sz="1400" b="1" dirty="0" err="1">
                  <a:solidFill>
                    <a:schemeClr val="tx1"/>
                  </a:solidFill>
                </a:rPr>
                <a:t>ngắn</a:t>
              </a:r>
              <a:endParaRPr lang="en-US" sz="1400" b="1" dirty="0">
                <a:solidFill>
                  <a:schemeClr val="tx1"/>
                </a:solidFill>
              </a:endParaRPr>
            </a:p>
          </p:txBody>
        </p:sp>
        <p:sp>
          <p:nvSpPr>
            <p:cNvPr id="19" name="Rectangle 18"/>
            <p:cNvSpPr/>
            <p:nvPr/>
          </p:nvSpPr>
          <p:spPr>
            <a:xfrm>
              <a:off x="10012195" y="4224781"/>
              <a:ext cx="996019" cy="4663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100" b="1" dirty="0" err="1">
                  <a:solidFill>
                    <a:schemeClr val="tx1"/>
                  </a:solidFill>
                </a:rPr>
                <a:t>Thân</a:t>
              </a:r>
              <a:r>
                <a:rPr lang="en-US" sz="1100" b="1" dirty="0">
                  <a:solidFill>
                    <a:schemeClr val="tx1"/>
                  </a:solidFill>
                </a:rPr>
                <a:t> </a:t>
              </a:r>
              <a:r>
                <a:rPr lang="en-US" sz="1100" b="1" dirty="0" err="1">
                  <a:solidFill>
                    <a:schemeClr val="tx1"/>
                  </a:solidFill>
                </a:rPr>
                <a:t>đen</a:t>
              </a:r>
              <a:r>
                <a:rPr lang="en-US" sz="1100" b="1" dirty="0">
                  <a:solidFill>
                    <a:schemeClr val="tx1"/>
                  </a:solidFill>
                </a:rPr>
                <a:t>, </a:t>
              </a:r>
              <a:r>
                <a:rPr lang="en-US" sz="1100" b="1" dirty="0" err="1">
                  <a:solidFill>
                    <a:schemeClr val="tx1"/>
                  </a:solidFill>
                </a:rPr>
                <a:t>cánh</a:t>
              </a:r>
              <a:r>
                <a:rPr lang="en-US" sz="1100" b="1" dirty="0">
                  <a:solidFill>
                    <a:schemeClr val="tx1"/>
                  </a:solidFill>
                </a:rPr>
                <a:t> </a:t>
              </a:r>
              <a:r>
                <a:rPr lang="en-US" sz="1100" b="1" dirty="0" err="1">
                  <a:solidFill>
                    <a:schemeClr val="tx1"/>
                  </a:solidFill>
                </a:rPr>
                <a:t>ngắn</a:t>
              </a:r>
              <a:endParaRPr lang="en-US" sz="1100" b="1" dirty="0">
                <a:solidFill>
                  <a:schemeClr val="tx1"/>
                </a:solidFill>
              </a:endParaRPr>
            </a:p>
          </p:txBody>
        </p:sp>
      </p:grpSp>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606505" y="1563308"/>
            <a:ext cx="5434955" cy="1865692"/>
            <a:chOff x="4094711" y="733549"/>
            <a:chExt cx="7799113" cy="2773917"/>
          </a:xfrm>
        </p:grpSpPr>
        <p:grpSp>
          <p:nvGrpSpPr>
            <p:cNvPr id="43" name="Group 42"/>
            <p:cNvGrpSpPr/>
            <p:nvPr/>
          </p:nvGrpSpPr>
          <p:grpSpPr>
            <a:xfrm>
              <a:off x="4815426" y="899128"/>
              <a:ext cx="7078398" cy="2608338"/>
              <a:chOff x="1351703" y="4594652"/>
              <a:chExt cx="9475097" cy="4955962"/>
            </a:xfrm>
          </p:grpSpPr>
          <p:sp>
            <p:nvSpPr>
              <p:cNvPr id="45" name="Rectangle 13"/>
              <p:cNvSpPr/>
              <p:nvPr/>
            </p:nvSpPr>
            <p:spPr>
              <a:xfrm>
                <a:off x="1351703" y="4688654"/>
                <a:ext cx="9475097" cy="4861960"/>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6" name="TextBox 45"/>
              <p:cNvSpPr txBox="1"/>
              <p:nvPr/>
            </p:nvSpPr>
            <p:spPr>
              <a:xfrm>
                <a:off x="1816387" y="4594652"/>
                <a:ext cx="8730727" cy="4955962"/>
              </a:xfrm>
              <a:prstGeom prst="rect">
                <a:avLst/>
              </a:prstGeom>
              <a:noFill/>
            </p:spPr>
            <p:txBody>
              <a:bodyPr wrap="square" rtlCol="0" anchor="ctr">
                <a:spAutoFit/>
              </a:bodyPr>
              <a:lstStyle/>
              <a:p>
                <a:pPr algn="just" defTabSz="914400">
                  <a:lnSpc>
                    <a:spcPct val="150000"/>
                  </a:lnSpc>
                  <a:defRPr/>
                </a:pPr>
                <a:r>
                  <a:rPr lang="vi-VN" sz="2400" b="1" kern="0" dirty="0">
                    <a:solidFill>
                      <a:prstClr val="black"/>
                    </a:solidFill>
                    <a:latin typeface="Times New Roman" panose="02020603050405020304" pitchFamily="18" charset="0"/>
                    <a:cs typeface="Times New Roman" panose="02020603050405020304" pitchFamily="18" charset="0"/>
                  </a:rPr>
                  <a:t>Nhận xét sự di truyền của tính trạng thân xám và cánh dài; thân đen và cánh ngắn</a:t>
                </a:r>
                <a:endParaRPr lang="en-US" sz="2400" b="1" kern="0" dirty="0">
                  <a:solidFill>
                    <a:prstClr val="black"/>
                  </a:solidFill>
                  <a:latin typeface="Times New Roman" panose="02020603050405020304" pitchFamily="18" charset="0"/>
                  <a:cs typeface="Times New Roman" panose="02020603050405020304" pitchFamily="18" charset="0"/>
                </a:endParaRPr>
              </a:p>
            </p:txBody>
          </p:sp>
        </p:grpSp>
        <p:pic>
          <p:nvPicPr>
            <p:cNvPr id="44" name="Picture 2" descr="Dialog Question Mark Icon | Gartoon Redux Misc Iconpack | Gartoon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711" y="733549"/>
              <a:ext cx="1477359" cy="147736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1046971" y="3573641"/>
            <a:ext cx="4902846" cy="2862322"/>
          </a:xfrm>
          <a:prstGeom prst="rect">
            <a:avLst/>
          </a:prstGeom>
        </p:spPr>
        <p:txBody>
          <a:bodyPr wrap="square">
            <a:spAutoFit/>
          </a:bodyPr>
          <a:lstStyle/>
          <a:p>
            <a:pPr algn="just">
              <a:lnSpc>
                <a:spcPct val="150000"/>
              </a:lnSpc>
            </a:pPr>
            <a:r>
              <a:rPr lang="en-US" sz="2400" b="1" dirty="0" err="1">
                <a:solidFill>
                  <a:srgbClr val="C00000"/>
                </a:solidFill>
                <a:latin typeface="Times" panose="02020603050405020304" pitchFamily="18" charset="0"/>
                <a:cs typeface="Times" panose="02020603050405020304" pitchFamily="18" charset="0"/>
              </a:rPr>
              <a:t>Nhận</a:t>
            </a:r>
            <a:r>
              <a:rPr lang="en-US" sz="2400" b="1" dirty="0">
                <a:solidFill>
                  <a:srgbClr val="C00000"/>
                </a:solidFill>
                <a:latin typeface="Times" panose="02020603050405020304" pitchFamily="18" charset="0"/>
                <a:cs typeface="Times" panose="02020603050405020304" pitchFamily="18" charset="0"/>
              </a:rPr>
              <a:t> </a:t>
            </a:r>
            <a:r>
              <a:rPr lang="en-US" sz="2400" b="1" dirty="0" err="1">
                <a:solidFill>
                  <a:srgbClr val="C00000"/>
                </a:solidFill>
                <a:latin typeface="Times" panose="02020603050405020304" pitchFamily="18" charset="0"/>
                <a:cs typeface="Times" panose="02020603050405020304" pitchFamily="18" charset="0"/>
              </a:rPr>
              <a:t>xét</a:t>
            </a:r>
            <a:r>
              <a:rPr lang="en-US" sz="2400" b="1" dirty="0">
                <a:solidFill>
                  <a:srgbClr val="C00000"/>
                </a:solidFill>
                <a:latin typeface="Times" panose="02020603050405020304" pitchFamily="18" charset="0"/>
                <a:cs typeface="Times" panose="02020603050405020304" pitchFamily="18" charset="0"/>
              </a:rPr>
              <a:t>:</a:t>
            </a:r>
            <a:endParaRPr lang="en-US" sz="2400" b="1" dirty="0">
              <a:solidFill>
                <a:srgbClr val="C00000"/>
              </a:solidFill>
              <a:latin typeface="Times" panose="02020603050405020304" pitchFamily="18" charset="0"/>
              <a:cs typeface="Times" panose="02020603050405020304" pitchFamily="18" charset="0"/>
            </a:endParaRPr>
          </a:p>
          <a:p>
            <a:pPr marL="342900" lvl="0" indent="-342900" algn="just">
              <a:lnSpc>
                <a:spcPct val="150000"/>
              </a:lnSpc>
              <a:buFont typeface="Wingdings" panose="05000000000000000000" pitchFamily="2" charset="2"/>
              <a:buChar char="Ø"/>
            </a:pPr>
            <a:r>
              <a:rPr lang="en-US" sz="2400" dirty="0" err="1">
                <a:latin typeface="Times" panose="02020603050405020304" pitchFamily="18" charset="0"/>
                <a:cs typeface="Times" panose="02020603050405020304" pitchFamily="18" charset="0"/>
              </a:rPr>
              <a:t>Tính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trạng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thân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xám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cánh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dài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luôn</a:t>
            </a:r>
            <a:r>
              <a:rPr lang="en-US" sz="2400" dirty="0">
                <a:latin typeface="Times" panose="02020603050405020304" pitchFamily="18" charset="0"/>
                <a:cs typeface="Times" panose="02020603050405020304" pitchFamily="18" charset="0"/>
              </a:rPr>
              <a:t> di </a:t>
            </a:r>
            <a:r>
              <a:rPr lang="en-US" sz="2400" dirty="0" err="1">
                <a:latin typeface="Times" panose="02020603050405020304" pitchFamily="18" charset="0"/>
                <a:cs typeface="Times" panose="02020603050405020304" pitchFamily="18" charset="0"/>
              </a:rPr>
              <a:t>truyền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cùng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nhau</a:t>
            </a:r>
            <a:r>
              <a:rPr lang="en-US" sz="2400" dirty="0">
                <a:latin typeface="Times" panose="02020603050405020304" pitchFamily="18" charset="0"/>
                <a:cs typeface="Times" panose="02020603050405020304" pitchFamily="18" charset="0"/>
              </a:rPr>
              <a:t>.</a:t>
            </a:r>
            <a:endParaRPr lang="en-US" sz="2400" dirty="0">
              <a:latin typeface="Times" panose="02020603050405020304" pitchFamily="18" charset="0"/>
              <a:cs typeface="Times" panose="02020603050405020304" pitchFamily="18" charset="0"/>
            </a:endParaRPr>
          </a:p>
          <a:p>
            <a:pPr marL="342900" lvl="0" indent="-342900" algn="just">
              <a:lnSpc>
                <a:spcPct val="150000"/>
              </a:lnSpc>
              <a:buFont typeface="Wingdings" panose="05000000000000000000" pitchFamily="2" charset="2"/>
              <a:buChar char="Ø"/>
            </a:pPr>
            <a:r>
              <a:rPr lang="en-US" sz="2400" dirty="0" err="1">
                <a:latin typeface="Times" panose="02020603050405020304" pitchFamily="18" charset="0"/>
                <a:cs typeface="Times" panose="02020603050405020304" pitchFamily="18" charset="0"/>
              </a:rPr>
              <a:t>Tính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trạng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thân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đen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cánh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ngắn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luôn</a:t>
            </a:r>
            <a:r>
              <a:rPr lang="en-US" sz="2400" dirty="0">
                <a:latin typeface="Times" panose="02020603050405020304" pitchFamily="18" charset="0"/>
                <a:cs typeface="Times" panose="02020603050405020304" pitchFamily="18" charset="0"/>
              </a:rPr>
              <a:t> di </a:t>
            </a:r>
            <a:r>
              <a:rPr lang="en-US" sz="2400" dirty="0" err="1">
                <a:latin typeface="Times" panose="02020603050405020304" pitchFamily="18" charset="0"/>
                <a:cs typeface="Times" panose="02020603050405020304" pitchFamily="18" charset="0"/>
              </a:rPr>
              <a:t>truyền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cùng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nhau</a:t>
            </a:r>
            <a:r>
              <a:rPr lang="en-US" sz="2400" dirty="0">
                <a:latin typeface="Times" panose="02020603050405020304" pitchFamily="18" charset="0"/>
                <a:cs typeface="Times" panose="02020603050405020304" pitchFamily="18" charset="0"/>
              </a:rPr>
              <a:t>.</a:t>
            </a:r>
            <a:endParaRPr lang="en-US" sz="2400" dirty="0">
              <a:latin typeface="Times" panose="02020603050405020304" pitchFamily="18" charset="0"/>
              <a:cs typeface="Times" panose="02020603050405020304" pitchFamily="18" charset="0"/>
            </a:endParaRPr>
          </a:p>
        </p:txBody>
      </p:sp>
      <p:grpSp>
        <p:nvGrpSpPr>
          <p:cNvPr id="25" name="Group 24"/>
          <p:cNvGrpSpPr/>
          <p:nvPr/>
        </p:nvGrpSpPr>
        <p:grpSpPr>
          <a:xfrm>
            <a:off x="1271910" y="644362"/>
            <a:ext cx="4062090" cy="1015663"/>
            <a:chOff x="-302032" y="68117"/>
            <a:chExt cx="1455003" cy="1324282"/>
          </a:xfrm>
        </p:grpSpPr>
        <p:sp>
          <p:nvSpPr>
            <p:cNvPr id="26" name="Rectangle: Rounded Corners 5"/>
            <p:cNvSpPr/>
            <p:nvPr/>
          </p:nvSpPr>
          <p:spPr>
            <a:xfrm>
              <a:off x="-302032" y="444506"/>
              <a:ext cx="1455003"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43045" y="68117"/>
              <a:ext cx="1367677" cy="1324282"/>
            </a:xfrm>
            <a:prstGeom prst="rect">
              <a:avLst/>
            </a:prstGeom>
            <a:noFill/>
          </p:spPr>
          <p:txBody>
            <a:bodyPr wrap="square" rtlCol="0" anchor="ctr">
              <a:spAutoFit/>
            </a:bodyPr>
            <a:lstStyle/>
            <a:p>
              <a:pPr algn="ctr"/>
              <a:r>
                <a:rPr lang="en-US" sz="2000" b="1" dirty="0">
                  <a:solidFill>
                    <a:srgbClr val="FFFFFF"/>
                  </a:solidFill>
                  <a:latin typeface="Arial" panose="020B0604020202020204" pitchFamily="34" charset="0"/>
                  <a:cs typeface="Arial" panose="020B0604020202020204" pitchFamily="34" charset="0"/>
                </a:rPr>
                <a:t>1. </a:t>
              </a:r>
              <a:r>
                <a:rPr lang="en-US" sz="2000" b="1" dirty="0" err="1">
                  <a:solidFill>
                    <a:srgbClr val="FFFFFF"/>
                  </a:solidFill>
                  <a:latin typeface="Arial" panose="020B0604020202020204" pitchFamily="34" charset="0"/>
                  <a:cs typeface="Arial" panose="020B0604020202020204" pitchFamily="34" charset="0"/>
                </a:rPr>
                <a:t>Khái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niệm</a:t>
              </a:r>
              <a:r>
                <a:rPr lang="en-US" sz="2000" b="1" dirty="0">
                  <a:solidFill>
                    <a:srgbClr val="FFFFFF"/>
                  </a:solidFill>
                  <a:latin typeface="Arial" panose="020B0604020202020204" pitchFamily="34" charset="0"/>
                  <a:cs typeface="Arial" panose="020B0604020202020204" pitchFamily="34" charset="0"/>
                </a:rPr>
                <a:t> di </a:t>
              </a:r>
              <a:r>
                <a:rPr lang="en-US" sz="2000" b="1" dirty="0" err="1">
                  <a:solidFill>
                    <a:srgbClr val="FFFFFF"/>
                  </a:solidFill>
                  <a:latin typeface="Arial" panose="020B0604020202020204" pitchFamily="34" charset="0"/>
                  <a:cs typeface="Arial" panose="020B0604020202020204" pitchFamily="34" charset="0"/>
                </a:rPr>
                <a:t>truyền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liên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kết</a:t>
              </a:r>
              <a:endParaRPr lang="en-US" sz="2000" b="1" dirty="0">
                <a:solidFill>
                  <a:srgbClr val="FFFFFF"/>
                </a:solidFill>
                <a:latin typeface="Arial" panose="020B0604020202020204" pitchFamily="34" charset="0"/>
                <a:cs typeface="Arial" panose="020B0604020202020204" pitchFamily="34" charset="0"/>
              </a:endParaRPr>
            </a:p>
          </p:txBody>
        </p:sp>
      </p:grpSp>
      <p:sp>
        <p:nvSpPr>
          <p:cNvPr id="29" name="Title 1"/>
          <p:cNvSpPr txBox="1"/>
          <p:nvPr/>
        </p:nvSpPr>
        <p:spPr>
          <a:xfrm>
            <a:off x="1176051" y="1057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30" name="Rectangle: Rounded Corners 2"/>
          <p:cNvSpPr/>
          <p:nvPr/>
        </p:nvSpPr>
        <p:spPr>
          <a:xfrm>
            <a:off x="1271910" y="6677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76051" y="3411670"/>
            <a:ext cx="5212049" cy="2677656"/>
          </a:xfrm>
          <a:prstGeom prst="rect">
            <a:avLst/>
          </a:prstGeom>
        </p:spPr>
        <p:txBody>
          <a:bodyPr wrap="square">
            <a:spAutoFit/>
          </a:bodyPr>
          <a:lstStyle/>
          <a:p>
            <a:pPr algn="just">
              <a:lnSpc>
                <a:spcPct val="150000"/>
              </a:lnSpc>
            </a:pPr>
            <a:r>
              <a:rPr lang="en-US" sz="2800" b="1" dirty="0" err="1">
                <a:solidFill>
                  <a:srgbClr val="C00000"/>
                </a:solidFill>
                <a:latin typeface="Times" panose="02020603050405020304" pitchFamily="18" charset="0"/>
                <a:cs typeface="Times" panose="02020603050405020304" pitchFamily="18" charset="0"/>
              </a:rPr>
              <a:t>Nhận</a:t>
            </a:r>
            <a:r>
              <a:rPr lang="en-US" sz="2800" b="1" dirty="0">
                <a:solidFill>
                  <a:srgbClr val="C00000"/>
                </a:solidFill>
                <a:latin typeface="Times" panose="02020603050405020304" pitchFamily="18" charset="0"/>
                <a:cs typeface="Times" panose="02020603050405020304" pitchFamily="18" charset="0"/>
              </a:rPr>
              <a:t> </a:t>
            </a:r>
            <a:r>
              <a:rPr lang="en-US" sz="2800" b="1" dirty="0" err="1">
                <a:solidFill>
                  <a:srgbClr val="C00000"/>
                </a:solidFill>
                <a:latin typeface="Times" panose="02020603050405020304" pitchFamily="18" charset="0"/>
                <a:cs typeface="Times" panose="02020603050405020304" pitchFamily="18" charset="0"/>
              </a:rPr>
              <a:t>xét</a:t>
            </a:r>
            <a:r>
              <a:rPr lang="en-US" sz="2800" b="1" dirty="0">
                <a:solidFill>
                  <a:srgbClr val="C00000"/>
                </a:solidFill>
                <a:latin typeface="Times" panose="02020603050405020304" pitchFamily="18" charset="0"/>
                <a:cs typeface="Times" panose="02020603050405020304" pitchFamily="18" charset="0"/>
              </a:rPr>
              <a:t>:</a:t>
            </a:r>
            <a:endParaRPr lang="en-US" sz="2800" b="1" dirty="0">
              <a:solidFill>
                <a:srgbClr val="C00000"/>
              </a:solidFill>
              <a:latin typeface="Times" panose="02020603050405020304" pitchFamily="18" charset="0"/>
              <a:cs typeface="Times" panose="02020603050405020304" pitchFamily="18" charset="0"/>
            </a:endParaRPr>
          </a:p>
          <a:p>
            <a:pPr marL="342900" indent="-342900" algn="just">
              <a:lnSpc>
                <a:spcPct val="150000"/>
              </a:lnSpc>
              <a:buFont typeface="Wingdings" panose="05000000000000000000" pitchFamily="2" charset="2"/>
              <a:buChar char="Ø"/>
            </a:pPr>
            <a:r>
              <a:rPr lang="en-US" sz="2800" dirty="0">
                <a:latin typeface="Times" panose="02020603050405020304" pitchFamily="18" charset="0"/>
                <a:cs typeface="Times" panose="02020603050405020304" pitchFamily="18" charset="0"/>
              </a:rPr>
              <a:t>Gene </a:t>
            </a:r>
            <a:r>
              <a:rPr lang="en-US" sz="2800" dirty="0" err="1">
                <a:latin typeface="Times" panose="02020603050405020304" pitchFamily="18" charset="0"/>
                <a:cs typeface="Times" panose="02020603050405020304" pitchFamily="18" charset="0"/>
              </a:rPr>
              <a:t>quy</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định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màu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sắc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chiều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dài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cánh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nằm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cùng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trên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một</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nhiễm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sắc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thể</a:t>
            </a:r>
            <a:r>
              <a:rPr lang="en-US" sz="2800" dirty="0">
                <a:latin typeface="Times" panose="02020603050405020304" pitchFamily="18" charset="0"/>
                <a:cs typeface="Times" panose="02020603050405020304" pitchFamily="18" charset="0"/>
              </a:rPr>
              <a:t>.</a:t>
            </a:r>
            <a:endParaRPr lang="en-US" sz="2800" dirty="0">
              <a:latin typeface="Times" panose="02020603050405020304" pitchFamily="18" charset="0"/>
              <a:cs typeface="Times" panose="02020603050405020304" pitchFamily="18" charset="0"/>
            </a:endParaRPr>
          </a:p>
        </p:txBody>
      </p:sp>
      <p:grpSp>
        <p:nvGrpSpPr>
          <p:cNvPr id="25" name="Group 24"/>
          <p:cNvGrpSpPr/>
          <p:nvPr/>
        </p:nvGrpSpPr>
        <p:grpSpPr>
          <a:xfrm>
            <a:off x="1271910" y="644362"/>
            <a:ext cx="4062090" cy="1015663"/>
            <a:chOff x="-302032" y="68117"/>
            <a:chExt cx="1455003" cy="1324282"/>
          </a:xfrm>
        </p:grpSpPr>
        <p:sp>
          <p:nvSpPr>
            <p:cNvPr id="26" name="Rectangle: Rounded Corners 5"/>
            <p:cNvSpPr/>
            <p:nvPr/>
          </p:nvSpPr>
          <p:spPr>
            <a:xfrm>
              <a:off x="-302032" y="444506"/>
              <a:ext cx="1455003"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43045" y="68117"/>
              <a:ext cx="1367677" cy="1324282"/>
            </a:xfrm>
            <a:prstGeom prst="rect">
              <a:avLst/>
            </a:prstGeom>
            <a:noFill/>
          </p:spPr>
          <p:txBody>
            <a:bodyPr wrap="square" rtlCol="0" anchor="ctr">
              <a:spAutoFit/>
            </a:bodyPr>
            <a:lstStyle/>
            <a:p>
              <a:pPr algn="ctr"/>
              <a:r>
                <a:rPr lang="en-US" sz="2000" b="1" dirty="0">
                  <a:solidFill>
                    <a:srgbClr val="FFFFFF"/>
                  </a:solidFill>
                  <a:latin typeface="Arial" panose="020B0604020202020204" pitchFamily="34" charset="0"/>
                  <a:cs typeface="Arial" panose="020B0604020202020204" pitchFamily="34" charset="0"/>
                </a:rPr>
                <a:t>1. </a:t>
              </a:r>
              <a:r>
                <a:rPr lang="en-US" sz="2000" b="1" dirty="0" err="1">
                  <a:solidFill>
                    <a:srgbClr val="FFFFFF"/>
                  </a:solidFill>
                  <a:latin typeface="Arial" panose="020B0604020202020204" pitchFamily="34" charset="0"/>
                  <a:cs typeface="Arial" panose="020B0604020202020204" pitchFamily="34" charset="0"/>
                </a:rPr>
                <a:t>Khái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niệm</a:t>
              </a:r>
              <a:r>
                <a:rPr lang="en-US" sz="2000" b="1" dirty="0">
                  <a:solidFill>
                    <a:srgbClr val="FFFFFF"/>
                  </a:solidFill>
                  <a:latin typeface="Arial" panose="020B0604020202020204" pitchFamily="34" charset="0"/>
                  <a:cs typeface="Arial" panose="020B0604020202020204" pitchFamily="34" charset="0"/>
                </a:rPr>
                <a:t> di </a:t>
              </a:r>
              <a:r>
                <a:rPr lang="en-US" sz="2000" b="1" dirty="0" err="1">
                  <a:solidFill>
                    <a:srgbClr val="FFFFFF"/>
                  </a:solidFill>
                  <a:latin typeface="Arial" panose="020B0604020202020204" pitchFamily="34" charset="0"/>
                  <a:cs typeface="Arial" panose="020B0604020202020204" pitchFamily="34" charset="0"/>
                </a:rPr>
                <a:t>truyền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liên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kết</a:t>
              </a:r>
              <a:endParaRPr lang="en-US" sz="2000" b="1" dirty="0">
                <a:solidFill>
                  <a:srgbClr val="FFFFFF"/>
                </a:solidFill>
                <a:latin typeface="Arial" panose="020B0604020202020204" pitchFamily="34" charset="0"/>
                <a:cs typeface="Arial" panose="020B0604020202020204" pitchFamily="34" charset="0"/>
              </a:endParaRPr>
            </a:p>
          </p:txBody>
        </p:sp>
      </p:grpSp>
      <p:sp>
        <p:nvSpPr>
          <p:cNvPr id="29" name="Title 1"/>
          <p:cNvSpPr txBox="1"/>
          <p:nvPr/>
        </p:nvSpPr>
        <p:spPr>
          <a:xfrm>
            <a:off x="1176051" y="1057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30" name="Rectangle: Rounded Corners 2"/>
          <p:cNvSpPr/>
          <p:nvPr/>
        </p:nvSpPr>
        <p:spPr>
          <a:xfrm>
            <a:off x="1271910" y="6677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825430" y="1605689"/>
            <a:ext cx="5529681" cy="1569368"/>
            <a:chOff x="3958779" y="494349"/>
            <a:chExt cx="7935045" cy="2333342"/>
          </a:xfrm>
        </p:grpSpPr>
        <p:grpSp>
          <p:nvGrpSpPr>
            <p:cNvPr id="16" name="Group 15"/>
            <p:cNvGrpSpPr/>
            <p:nvPr/>
          </p:nvGrpSpPr>
          <p:grpSpPr>
            <a:xfrm>
              <a:off x="4653947" y="926669"/>
              <a:ext cx="7239877" cy="1901022"/>
              <a:chOff x="1135548" y="4646982"/>
              <a:chExt cx="9691252" cy="3612031"/>
            </a:xfrm>
          </p:grpSpPr>
          <p:sp>
            <p:nvSpPr>
              <p:cNvPr id="18" name="Rectangle 13"/>
              <p:cNvSpPr/>
              <p:nvPr/>
            </p:nvSpPr>
            <p:spPr>
              <a:xfrm>
                <a:off x="1135548" y="4688656"/>
                <a:ext cx="9691252" cy="3570357"/>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 name="TextBox 18"/>
              <p:cNvSpPr txBox="1"/>
              <p:nvPr/>
            </p:nvSpPr>
            <p:spPr>
              <a:xfrm>
                <a:off x="1822553" y="4646982"/>
                <a:ext cx="8730727" cy="3448707"/>
              </a:xfrm>
              <a:prstGeom prst="rect">
                <a:avLst/>
              </a:prstGeom>
              <a:noFill/>
            </p:spPr>
            <p:txBody>
              <a:bodyPr wrap="square" rtlCol="0" anchor="ctr">
                <a:spAutoFit/>
              </a:bodyPr>
              <a:lstStyle/>
              <a:p>
                <a:pPr algn="just" defTabSz="914400">
                  <a:lnSpc>
                    <a:spcPct val="150000"/>
                  </a:lnSpc>
                  <a:defRPr/>
                </a:pPr>
                <a:r>
                  <a:rPr lang="en-US" sz="2600" b="1" kern="0" dirty="0" err="1">
                    <a:solidFill>
                      <a:prstClr val="black"/>
                    </a:solidFill>
                    <a:latin typeface="Times New Roman" panose="02020603050405020304" pitchFamily="18" charset="0"/>
                    <a:cs typeface="Times New Roman" panose="02020603050405020304" pitchFamily="18" charset="0"/>
                  </a:rPr>
                  <a:t>Vị</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trí</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của</a:t>
                </a:r>
                <a:r>
                  <a:rPr lang="en-US" sz="2600" b="1" kern="0" dirty="0">
                    <a:solidFill>
                      <a:prstClr val="black"/>
                    </a:solidFill>
                    <a:latin typeface="Times New Roman" panose="02020603050405020304" pitchFamily="18" charset="0"/>
                    <a:cs typeface="Times New Roman" panose="02020603050405020304" pitchFamily="18" charset="0"/>
                  </a:rPr>
                  <a:t> gene </a:t>
                </a:r>
                <a:r>
                  <a:rPr lang="en-US" sz="2600" b="1" kern="0" dirty="0" err="1">
                    <a:solidFill>
                      <a:prstClr val="black"/>
                    </a:solidFill>
                    <a:latin typeface="Times New Roman" panose="02020603050405020304" pitchFamily="18" charset="0"/>
                    <a:cs typeface="Times New Roman" panose="02020603050405020304" pitchFamily="18" charset="0"/>
                  </a:rPr>
                  <a:t>quy</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định</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màu</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sắc</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thân</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và</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chiều</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dài</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cánh</a:t>
                </a:r>
                <a:r>
                  <a:rPr lang="en-US" sz="2600" b="1" kern="0" dirty="0">
                    <a:solidFill>
                      <a:prstClr val="black"/>
                    </a:solidFill>
                    <a:latin typeface="Times New Roman" panose="02020603050405020304" pitchFamily="18" charset="0"/>
                    <a:cs typeface="Times New Roman" panose="02020603050405020304" pitchFamily="18" charset="0"/>
                  </a:rPr>
                  <a:t>.</a:t>
                </a:r>
                <a:endParaRPr lang="en-US" sz="2600" b="1" kern="0" dirty="0">
                  <a:solidFill>
                    <a:prstClr val="black"/>
                  </a:solidFill>
                  <a:latin typeface="Times New Roman" panose="02020603050405020304" pitchFamily="18" charset="0"/>
                  <a:cs typeface="Times New Roman" panose="02020603050405020304" pitchFamily="18" charset="0"/>
                </a:endParaRPr>
              </a:p>
            </p:txBody>
          </p:sp>
        </p:grpSp>
        <p:pic>
          <p:nvPicPr>
            <p:cNvPr id="17" name="Picture 2" descr="Dialog Question Mark Icon | Gartoon Redux Misc Iconpack | Gartoon Te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8779" y="494349"/>
              <a:ext cx="1526954" cy="15269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8203640" y="526401"/>
            <a:ext cx="1513717" cy="6060343"/>
            <a:chOff x="8488386" y="543666"/>
            <a:chExt cx="1513717" cy="6060343"/>
          </a:xfrm>
        </p:grpSpPr>
        <p:grpSp>
          <p:nvGrpSpPr>
            <p:cNvPr id="5" name="Group 4"/>
            <p:cNvGrpSpPr/>
            <p:nvPr/>
          </p:nvGrpSpPr>
          <p:grpSpPr>
            <a:xfrm>
              <a:off x="8488386" y="543666"/>
              <a:ext cx="1513717" cy="6060343"/>
              <a:chOff x="7848600" y="327756"/>
              <a:chExt cx="1513717" cy="6060343"/>
            </a:xfrm>
          </p:grpSpPr>
          <p:sp>
            <p:nvSpPr>
              <p:cNvPr id="2" name="Rounded Rectangle 1"/>
              <p:cNvSpPr/>
              <p:nvPr/>
            </p:nvSpPr>
            <p:spPr>
              <a:xfrm>
                <a:off x="7848600" y="327756"/>
                <a:ext cx="635000" cy="2309233"/>
              </a:xfrm>
              <a:prstGeom prst="roundRect">
                <a:avLst>
                  <a:gd name="adj" fmla="val 5000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848600" y="2636990"/>
                <a:ext cx="635000" cy="3751109"/>
              </a:xfrm>
              <a:prstGeom prst="roundRect">
                <a:avLst>
                  <a:gd name="adj" fmla="val 5000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8727317" y="327756"/>
                <a:ext cx="635000" cy="2309233"/>
              </a:xfrm>
              <a:prstGeom prst="roundRect">
                <a:avLst>
                  <a:gd name="adj" fmla="val 50000"/>
                </a:avLst>
              </a:prstGeom>
              <a:solidFill>
                <a:srgbClr val="83D1E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8727317" y="2636990"/>
                <a:ext cx="635000" cy="3751109"/>
              </a:xfrm>
              <a:prstGeom prst="roundRect">
                <a:avLst>
                  <a:gd name="adj" fmla="val 50000"/>
                </a:avLst>
              </a:prstGeom>
              <a:solidFill>
                <a:srgbClr val="83D1E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8026400" y="2457264"/>
                <a:ext cx="279400" cy="279400"/>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905117" y="2457264"/>
                <a:ext cx="279400" cy="279400"/>
              </a:xfrm>
              <a:prstGeom prst="ellipse">
                <a:avLst/>
              </a:prstGeom>
              <a:solidFill>
                <a:srgbClr val="83D1E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8509815" y="1152841"/>
              <a:ext cx="595125" cy="12349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383301" y="1152841"/>
              <a:ext cx="600069" cy="1234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509815" y="1748486"/>
              <a:ext cx="595125" cy="12349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385213" y="1748486"/>
              <a:ext cx="600069" cy="12349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p:cNvCxnSpPr/>
          <p:nvPr/>
        </p:nvCxnSpPr>
        <p:spPr>
          <a:xfrm>
            <a:off x="7245806" y="750300"/>
            <a:ext cx="1091019" cy="385275"/>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H="1">
            <a:off x="9459920" y="703149"/>
            <a:ext cx="678273" cy="432426"/>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5897847" y="367455"/>
            <a:ext cx="1736373" cy="400110"/>
          </a:xfrm>
          <a:prstGeom prst="rect">
            <a:avLst/>
          </a:prstGeom>
        </p:spPr>
        <p:txBody>
          <a:bodyPr wrap="none">
            <a:spAutoFit/>
          </a:bodyPr>
          <a:lstStyle/>
          <a:p>
            <a:r>
              <a:rPr lang="en-US" sz="2000" dirty="0">
                <a:latin typeface="Times" panose="02020603050405020304" pitchFamily="18" charset="0"/>
                <a:cs typeface="Times" panose="02020603050405020304" pitchFamily="18" charset="0"/>
              </a:rPr>
              <a:t>Gene </a:t>
            </a:r>
            <a:r>
              <a:rPr lang="en-US" sz="2000" dirty="0" err="1">
                <a:latin typeface="Times" panose="02020603050405020304" pitchFamily="18" charset="0"/>
                <a:cs typeface="Times" panose="02020603050405020304" pitchFamily="18" charset="0"/>
              </a:rPr>
              <a:t>thân</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xám</a:t>
            </a:r>
            <a:endParaRPr lang="en-US" sz="2000" dirty="0"/>
          </a:p>
        </p:txBody>
      </p:sp>
      <p:sp>
        <p:nvSpPr>
          <p:cNvPr id="35" name="Rectangle 34"/>
          <p:cNvSpPr/>
          <p:nvPr/>
        </p:nvSpPr>
        <p:spPr>
          <a:xfrm>
            <a:off x="9850595" y="407727"/>
            <a:ext cx="1665841" cy="400110"/>
          </a:xfrm>
          <a:prstGeom prst="rect">
            <a:avLst/>
          </a:prstGeom>
        </p:spPr>
        <p:txBody>
          <a:bodyPr wrap="none">
            <a:spAutoFit/>
          </a:bodyPr>
          <a:lstStyle/>
          <a:p>
            <a:r>
              <a:rPr lang="en-US" sz="2000" dirty="0">
                <a:latin typeface="Times" panose="02020603050405020304" pitchFamily="18" charset="0"/>
                <a:cs typeface="Times" panose="02020603050405020304" pitchFamily="18" charset="0"/>
              </a:rPr>
              <a:t>Gene </a:t>
            </a:r>
            <a:r>
              <a:rPr lang="en-US" sz="2000" dirty="0" err="1">
                <a:latin typeface="Times" panose="02020603050405020304" pitchFamily="18" charset="0"/>
                <a:cs typeface="Times" panose="02020603050405020304" pitchFamily="18" charset="0"/>
              </a:rPr>
              <a:t>thân</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đen</a:t>
            </a:r>
            <a:endParaRPr lang="en-US" sz="2000" dirty="0"/>
          </a:p>
        </p:txBody>
      </p:sp>
      <p:cxnSp>
        <p:nvCxnSpPr>
          <p:cNvPr id="38" name="Straight Connector 37"/>
          <p:cNvCxnSpPr>
            <a:stCxn id="40" idx="3"/>
          </p:cNvCxnSpPr>
          <p:nvPr/>
        </p:nvCxnSpPr>
        <p:spPr>
          <a:xfrm>
            <a:off x="7568327" y="1476080"/>
            <a:ext cx="836296" cy="321352"/>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9561950" y="1588424"/>
            <a:ext cx="870743" cy="232954"/>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0" name="Rectangle 39"/>
          <p:cNvSpPr/>
          <p:nvPr/>
        </p:nvSpPr>
        <p:spPr>
          <a:xfrm>
            <a:off x="5916913" y="1276025"/>
            <a:ext cx="1651414" cy="400110"/>
          </a:xfrm>
          <a:prstGeom prst="rect">
            <a:avLst/>
          </a:prstGeom>
        </p:spPr>
        <p:txBody>
          <a:bodyPr wrap="none">
            <a:spAutoFit/>
          </a:bodyPr>
          <a:lstStyle/>
          <a:p>
            <a:r>
              <a:rPr lang="en-US" sz="2000" dirty="0">
                <a:latin typeface="Times" panose="02020603050405020304" pitchFamily="18" charset="0"/>
                <a:cs typeface="Times" panose="02020603050405020304" pitchFamily="18" charset="0"/>
              </a:rPr>
              <a:t>Gene </a:t>
            </a:r>
            <a:r>
              <a:rPr lang="en-US" sz="2000" dirty="0" err="1">
                <a:latin typeface="Times" panose="02020603050405020304" pitchFamily="18" charset="0"/>
                <a:cs typeface="Times" panose="02020603050405020304" pitchFamily="18" charset="0"/>
              </a:rPr>
              <a:t>cánh</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dài</a:t>
            </a:r>
            <a:endParaRPr lang="en-US" sz="2000" dirty="0"/>
          </a:p>
        </p:txBody>
      </p:sp>
      <p:sp>
        <p:nvSpPr>
          <p:cNvPr id="41" name="Rectangle 40"/>
          <p:cNvSpPr/>
          <p:nvPr/>
        </p:nvSpPr>
        <p:spPr>
          <a:xfrm>
            <a:off x="10062730" y="1246331"/>
            <a:ext cx="1837362" cy="400110"/>
          </a:xfrm>
          <a:prstGeom prst="rect">
            <a:avLst/>
          </a:prstGeom>
        </p:spPr>
        <p:txBody>
          <a:bodyPr wrap="none">
            <a:spAutoFit/>
          </a:bodyPr>
          <a:lstStyle/>
          <a:p>
            <a:r>
              <a:rPr lang="en-US" sz="2000" dirty="0">
                <a:latin typeface="Times" panose="02020603050405020304" pitchFamily="18" charset="0"/>
                <a:cs typeface="Times" panose="02020603050405020304" pitchFamily="18" charset="0"/>
              </a:rPr>
              <a:t>Gene </a:t>
            </a:r>
            <a:r>
              <a:rPr lang="en-US" sz="2000" dirty="0" err="1">
                <a:latin typeface="Times" panose="02020603050405020304" pitchFamily="18" charset="0"/>
                <a:cs typeface="Times" panose="02020603050405020304" pitchFamily="18" charset="0"/>
              </a:rPr>
              <a:t>cánh</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ngắn</a:t>
            </a:r>
            <a:endParaRPr lang="en-US" sz="2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2"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right)">
                                      <p:cBhvr>
                                        <p:cTn id="37" dur="500"/>
                                        <p:tgtEl>
                                          <p:spTgt spid="34"/>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right)">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left)">
                                      <p:cBhvr>
                                        <p:cTn id="45" dur="500"/>
                                        <p:tgtEl>
                                          <p:spTgt spid="40"/>
                                        </p:tgtEl>
                                      </p:cBhvr>
                                    </p:animEffect>
                                  </p:childTnLst>
                                </p:cTn>
                              </p:par>
                              <p:par>
                                <p:cTn id="46" presetID="22" presetClass="entr" presetSubtype="8"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right)">
                                      <p:cBhvr>
                                        <p:cTn id="51" dur="500"/>
                                        <p:tgtEl>
                                          <p:spTgt spid="41"/>
                                        </p:tgtEl>
                                      </p:cBhvr>
                                    </p:animEffect>
                                  </p:childTnLst>
                                </p:cTn>
                              </p:par>
                              <p:par>
                                <p:cTn id="52" presetID="22" presetClass="entr" presetSubtype="2"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right)">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p:bldP spid="35" grpId="0"/>
      <p:bldP spid="40"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72656" y="3636484"/>
            <a:ext cx="5078231" cy="2031325"/>
          </a:xfrm>
          <a:prstGeom prst="rect">
            <a:avLst/>
          </a:prstGeom>
        </p:spPr>
        <p:txBody>
          <a:bodyPr wrap="square">
            <a:spAutoFit/>
          </a:bodyPr>
          <a:lstStyle/>
          <a:p>
            <a:pPr algn="just">
              <a:lnSpc>
                <a:spcPct val="150000"/>
              </a:lnSpc>
            </a:pPr>
            <a:r>
              <a:rPr lang="en-US" sz="2800" b="1" dirty="0" err="1">
                <a:solidFill>
                  <a:srgbClr val="C00000"/>
                </a:solidFill>
                <a:latin typeface="Times" panose="02020603050405020304" pitchFamily="18" charset="0"/>
                <a:cs typeface="Times" panose="02020603050405020304" pitchFamily="18" charset="0"/>
              </a:rPr>
              <a:t>Nhận</a:t>
            </a:r>
            <a:r>
              <a:rPr lang="en-US" sz="2800" b="1" dirty="0">
                <a:solidFill>
                  <a:srgbClr val="C00000"/>
                </a:solidFill>
                <a:latin typeface="Times" panose="02020603050405020304" pitchFamily="18" charset="0"/>
                <a:cs typeface="Times" panose="02020603050405020304" pitchFamily="18" charset="0"/>
              </a:rPr>
              <a:t> </a:t>
            </a:r>
            <a:r>
              <a:rPr lang="en-US" sz="2800" b="1" dirty="0" err="1">
                <a:solidFill>
                  <a:srgbClr val="C00000"/>
                </a:solidFill>
                <a:latin typeface="Times" panose="02020603050405020304" pitchFamily="18" charset="0"/>
                <a:cs typeface="Times" panose="02020603050405020304" pitchFamily="18" charset="0"/>
              </a:rPr>
              <a:t>xét</a:t>
            </a:r>
            <a:r>
              <a:rPr lang="en-US" sz="2800" b="1" dirty="0">
                <a:solidFill>
                  <a:srgbClr val="C00000"/>
                </a:solidFill>
                <a:latin typeface="Times" panose="02020603050405020304" pitchFamily="18" charset="0"/>
                <a:cs typeface="Times" panose="02020603050405020304" pitchFamily="18" charset="0"/>
              </a:rPr>
              <a:t>:</a:t>
            </a:r>
            <a:endParaRPr lang="en-US" sz="2800" b="1" dirty="0">
              <a:solidFill>
                <a:srgbClr val="C00000"/>
              </a:solidFill>
              <a:latin typeface="Times" panose="02020603050405020304" pitchFamily="18" charset="0"/>
              <a:cs typeface="Times" panose="02020603050405020304" pitchFamily="18" charset="0"/>
            </a:endParaRPr>
          </a:p>
          <a:p>
            <a:pPr marL="342900" indent="-342900" algn="just">
              <a:lnSpc>
                <a:spcPct val="150000"/>
              </a:lnSpc>
              <a:buFont typeface="Wingdings" panose="05000000000000000000" pitchFamily="2" charset="2"/>
              <a:buChar char="Ø"/>
            </a:pPr>
            <a:r>
              <a:rPr lang="en-US" sz="2800" dirty="0" err="1">
                <a:latin typeface="Times" panose="02020603050405020304" pitchFamily="18" charset="0"/>
                <a:cs typeface="Times" panose="02020603050405020304" pitchFamily="18" charset="0"/>
              </a:rPr>
              <a:t>Cơ</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thể</a:t>
            </a:r>
            <a:r>
              <a:rPr lang="en-US" sz="2800" dirty="0">
                <a:latin typeface="Times" panose="02020603050405020304" pitchFamily="18" charset="0"/>
                <a:cs typeface="Times" panose="02020603050405020304" pitchFamily="18" charset="0"/>
              </a:rPr>
              <a:t> F</a:t>
            </a:r>
            <a:r>
              <a:rPr lang="en-US" sz="2800" baseline="-25000" dirty="0">
                <a:latin typeface="Times" panose="02020603050405020304" pitchFamily="18" charset="0"/>
                <a:cs typeface="Times" panose="02020603050405020304" pitchFamily="18" charset="0"/>
              </a:rPr>
              <a:t>1</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giảm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phân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cho</a:t>
            </a:r>
            <a:r>
              <a:rPr lang="en-US" sz="2800" dirty="0">
                <a:latin typeface="Times" panose="02020603050405020304" pitchFamily="18" charset="0"/>
                <a:cs typeface="Times" panose="02020603050405020304" pitchFamily="18" charset="0"/>
              </a:rPr>
              <a:t> 2 </a:t>
            </a:r>
            <a:r>
              <a:rPr lang="en-US" sz="2800" dirty="0" err="1">
                <a:latin typeface="Times" panose="02020603050405020304" pitchFamily="18" charset="0"/>
                <a:cs typeface="Times" panose="02020603050405020304" pitchFamily="18" charset="0"/>
              </a:rPr>
              <a:t>loại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giao</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tử</a:t>
            </a:r>
            <a:r>
              <a:rPr lang="en-US" sz="2800" dirty="0">
                <a:latin typeface="Times" panose="02020603050405020304" pitchFamily="18" charset="0"/>
                <a:cs typeface="Times" panose="02020603050405020304" pitchFamily="18" charset="0"/>
              </a:rPr>
              <a:t>: </a:t>
            </a:r>
            <a:r>
              <a:rPr lang="en-US" sz="2800" b="1" u="sng" dirty="0">
                <a:latin typeface="Times" panose="02020603050405020304" pitchFamily="18" charset="0"/>
                <a:cs typeface="Times" panose="02020603050405020304" pitchFamily="18" charset="0"/>
              </a:rPr>
              <a:t>BV</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a:t>
            </a:r>
            <a:r>
              <a:rPr lang="en-US" sz="2800" dirty="0">
                <a:latin typeface="Times" panose="02020603050405020304" pitchFamily="18" charset="0"/>
                <a:cs typeface="Times" panose="02020603050405020304" pitchFamily="18" charset="0"/>
              </a:rPr>
              <a:t> </a:t>
            </a:r>
            <a:r>
              <a:rPr lang="en-US" sz="2800" b="1" u="sng" dirty="0" err="1">
                <a:latin typeface="Times" panose="02020603050405020304" pitchFamily="18" charset="0"/>
                <a:cs typeface="Times" panose="02020603050405020304" pitchFamily="18" charset="0"/>
              </a:rPr>
              <a:t>bv</a:t>
            </a:r>
            <a:endParaRPr lang="en-US" sz="2800" b="1" u="sng" dirty="0">
              <a:latin typeface="Times" panose="02020603050405020304" pitchFamily="18" charset="0"/>
              <a:cs typeface="Times" panose="02020603050405020304" pitchFamily="18" charset="0"/>
            </a:endParaRPr>
          </a:p>
        </p:txBody>
      </p:sp>
      <p:grpSp>
        <p:nvGrpSpPr>
          <p:cNvPr id="25" name="Group 24"/>
          <p:cNvGrpSpPr/>
          <p:nvPr/>
        </p:nvGrpSpPr>
        <p:grpSpPr>
          <a:xfrm>
            <a:off x="1271910" y="644362"/>
            <a:ext cx="4062090" cy="1015663"/>
            <a:chOff x="-302032" y="68117"/>
            <a:chExt cx="1455003" cy="1324282"/>
          </a:xfrm>
        </p:grpSpPr>
        <p:sp>
          <p:nvSpPr>
            <p:cNvPr id="26" name="Rectangle: Rounded Corners 5"/>
            <p:cNvSpPr/>
            <p:nvPr/>
          </p:nvSpPr>
          <p:spPr>
            <a:xfrm>
              <a:off x="-302032" y="444506"/>
              <a:ext cx="1455003"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43045" y="68117"/>
              <a:ext cx="1367677" cy="1324282"/>
            </a:xfrm>
            <a:prstGeom prst="rect">
              <a:avLst/>
            </a:prstGeom>
            <a:noFill/>
          </p:spPr>
          <p:txBody>
            <a:bodyPr wrap="square" rtlCol="0" anchor="ctr">
              <a:spAutoFit/>
            </a:bodyPr>
            <a:lstStyle/>
            <a:p>
              <a:pPr algn="ctr"/>
              <a:r>
                <a:rPr lang="en-US" sz="2000" b="1" dirty="0">
                  <a:solidFill>
                    <a:srgbClr val="FFFFFF"/>
                  </a:solidFill>
                  <a:latin typeface="Arial" panose="020B0604020202020204" pitchFamily="34" charset="0"/>
                  <a:cs typeface="Arial" panose="020B0604020202020204" pitchFamily="34" charset="0"/>
                </a:rPr>
                <a:t>1. </a:t>
              </a:r>
              <a:r>
                <a:rPr lang="en-US" sz="2000" b="1" dirty="0" err="1">
                  <a:solidFill>
                    <a:srgbClr val="FFFFFF"/>
                  </a:solidFill>
                  <a:latin typeface="Arial" panose="020B0604020202020204" pitchFamily="34" charset="0"/>
                  <a:cs typeface="Arial" panose="020B0604020202020204" pitchFamily="34" charset="0"/>
                </a:rPr>
                <a:t>Khái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niệm</a:t>
              </a:r>
              <a:r>
                <a:rPr lang="en-US" sz="2000" b="1" dirty="0">
                  <a:solidFill>
                    <a:srgbClr val="FFFFFF"/>
                  </a:solidFill>
                  <a:latin typeface="Arial" panose="020B0604020202020204" pitchFamily="34" charset="0"/>
                  <a:cs typeface="Arial" panose="020B0604020202020204" pitchFamily="34" charset="0"/>
                </a:rPr>
                <a:t> di </a:t>
              </a:r>
              <a:r>
                <a:rPr lang="en-US" sz="2000" b="1" dirty="0" err="1">
                  <a:solidFill>
                    <a:srgbClr val="FFFFFF"/>
                  </a:solidFill>
                  <a:latin typeface="Arial" panose="020B0604020202020204" pitchFamily="34" charset="0"/>
                  <a:cs typeface="Arial" panose="020B0604020202020204" pitchFamily="34" charset="0"/>
                </a:rPr>
                <a:t>truyền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liên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kết</a:t>
              </a:r>
              <a:endParaRPr lang="en-US" sz="2000" b="1" dirty="0">
                <a:solidFill>
                  <a:srgbClr val="FFFFFF"/>
                </a:solidFill>
                <a:latin typeface="Arial" panose="020B0604020202020204" pitchFamily="34" charset="0"/>
                <a:cs typeface="Arial" panose="020B0604020202020204" pitchFamily="34" charset="0"/>
              </a:endParaRPr>
            </a:p>
          </p:txBody>
        </p:sp>
      </p:grpSp>
      <p:sp>
        <p:nvSpPr>
          <p:cNvPr id="29" name="Title 1"/>
          <p:cNvSpPr txBox="1"/>
          <p:nvPr/>
        </p:nvSpPr>
        <p:spPr>
          <a:xfrm>
            <a:off x="1176051" y="1057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30" name="Rectangle: Rounded Corners 2"/>
          <p:cNvSpPr/>
          <p:nvPr/>
        </p:nvSpPr>
        <p:spPr>
          <a:xfrm>
            <a:off x="1271910" y="6677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p:cNvGrpSpPr/>
          <p:nvPr/>
        </p:nvGrpSpPr>
        <p:grpSpPr>
          <a:xfrm>
            <a:off x="7583001" y="2158452"/>
            <a:ext cx="199257" cy="896658"/>
            <a:chOff x="8423628" y="1715934"/>
            <a:chExt cx="172716" cy="777223"/>
          </a:xfrm>
        </p:grpSpPr>
        <p:grpSp>
          <p:nvGrpSpPr>
            <p:cNvPr id="63" name="Group 62"/>
            <p:cNvGrpSpPr/>
            <p:nvPr/>
          </p:nvGrpSpPr>
          <p:grpSpPr>
            <a:xfrm>
              <a:off x="8423628" y="1715934"/>
              <a:ext cx="172716" cy="777223"/>
              <a:chOff x="571500" y="-1295400"/>
              <a:chExt cx="180622" cy="812800"/>
            </a:xfrm>
            <a:solidFill>
              <a:schemeClr val="accent1">
                <a:lumMod val="75000"/>
              </a:schemeClr>
            </a:solidFill>
          </p:grpSpPr>
          <p:sp>
            <p:nvSpPr>
              <p:cNvPr id="71" name="Rounded Rectangle 70"/>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Oval 64"/>
            <p:cNvSpPr/>
            <p:nvPr/>
          </p:nvSpPr>
          <p:spPr>
            <a:xfrm>
              <a:off x="8468534" y="1761600"/>
              <a:ext cx="82902" cy="82902"/>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8468405" y="2358870"/>
              <a:ext cx="82902" cy="82902"/>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10313112" y="2117287"/>
            <a:ext cx="199257" cy="896658"/>
            <a:chOff x="10781542" y="1611159"/>
            <a:chExt cx="172716" cy="777223"/>
          </a:xfrm>
        </p:grpSpPr>
        <p:grpSp>
          <p:nvGrpSpPr>
            <p:cNvPr id="74" name="Group 73"/>
            <p:cNvGrpSpPr/>
            <p:nvPr/>
          </p:nvGrpSpPr>
          <p:grpSpPr>
            <a:xfrm>
              <a:off x="10781542" y="1611159"/>
              <a:ext cx="172716" cy="777223"/>
              <a:chOff x="571500" y="-1295400"/>
              <a:chExt cx="180622" cy="812800"/>
            </a:xfrm>
            <a:solidFill>
              <a:srgbClr val="00B0F0"/>
            </a:solidFill>
          </p:grpSpPr>
          <p:sp>
            <p:nvSpPr>
              <p:cNvPr id="82" name="Rounded Rectangle 81"/>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Oval 75"/>
            <p:cNvSpPr/>
            <p:nvPr/>
          </p:nvSpPr>
          <p:spPr>
            <a:xfrm>
              <a:off x="10824238" y="1652507"/>
              <a:ext cx="82902" cy="82902"/>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0824109" y="2249778"/>
              <a:ext cx="82902" cy="82902"/>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373241" y="5236230"/>
            <a:ext cx="199257" cy="896658"/>
            <a:chOff x="8160456" y="3941452"/>
            <a:chExt cx="172716" cy="777223"/>
          </a:xfrm>
        </p:grpSpPr>
        <p:grpSp>
          <p:nvGrpSpPr>
            <p:cNvPr id="121" name="Group 120"/>
            <p:cNvGrpSpPr/>
            <p:nvPr/>
          </p:nvGrpSpPr>
          <p:grpSpPr>
            <a:xfrm>
              <a:off x="8160456" y="3941452"/>
              <a:ext cx="172716" cy="777223"/>
              <a:chOff x="571500" y="-1295400"/>
              <a:chExt cx="180622" cy="812800"/>
            </a:xfrm>
            <a:solidFill>
              <a:schemeClr val="accent1">
                <a:lumMod val="75000"/>
              </a:schemeClr>
            </a:solidFill>
          </p:grpSpPr>
          <p:sp>
            <p:nvSpPr>
              <p:cNvPr id="122" name="Rounded Rectangle 121"/>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Oval 123"/>
            <p:cNvSpPr/>
            <p:nvPr/>
          </p:nvSpPr>
          <p:spPr>
            <a:xfrm>
              <a:off x="8205362" y="3987118"/>
              <a:ext cx="82902" cy="82902"/>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8205233" y="4584388"/>
              <a:ext cx="82902" cy="82902"/>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9262615" y="5236230"/>
            <a:ext cx="199257" cy="896658"/>
            <a:chOff x="10518370" y="3941452"/>
            <a:chExt cx="172716" cy="777223"/>
          </a:xfrm>
        </p:grpSpPr>
        <p:grpSp>
          <p:nvGrpSpPr>
            <p:cNvPr id="126" name="Group 125"/>
            <p:cNvGrpSpPr/>
            <p:nvPr/>
          </p:nvGrpSpPr>
          <p:grpSpPr>
            <a:xfrm>
              <a:off x="10518370" y="3941452"/>
              <a:ext cx="172716" cy="777223"/>
              <a:chOff x="571500" y="-1295400"/>
              <a:chExt cx="180622" cy="812800"/>
            </a:xfrm>
            <a:solidFill>
              <a:srgbClr val="00B0F0"/>
            </a:solidFill>
          </p:grpSpPr>
          <p:sp>
            <p:nvSpPr>
              <p:cNvPr id="127" name="Rounded Rectangle 126"/>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p:cNvSpPr/>
            <p:nvPr/>
          </p:nvSpPr>
          <p:spPr>
            <a:xfrm>
              <a:off x="10561066" y="3982800"/>
              <a:ext cx="82902" cy="82902"/>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0560937" y="4580071"/>
              <a:ext cx="82902" cy="82902"/>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11145466" y="5236230"/>
            <a:ext cx="199257" cy="896658"/>
            <a:chOff x="10781542" y="1611159"/>
            <a:chExt cx="172716" cy="777223"/>
          </a:xfrm>
        </p:grpSpPr>
        <p:grpSp>
          <p:nvGrpSpPr>
            <p:cNvPr id="138" name="Group 137"/>
            <p:cNvGrpSpPr/>
            <p:nvPr/>
          </p:nvGrpSpPr>
          <p:grpSpPr>
            <a:xfrm>
              <a:off x="10781542" y="1611159"/>
              <a:ext cx="172716" cy="777223"/>
              <a:chOff x="571500" y="-1295400"/>
              <a:chExt cx="180622" cy="812800"/>
            </a:xfrm>
            <a:solidFill>
              <a:srgbClr val="00B0F0"/>
            </a:solidFill>
          </p:grpSpPr>
          <p:sp>
            <p:nvSpPr>
              <p:cNvPr id="141" name="Rounded Rectangle 140"/>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Oval 138"/>
            <p:cNvSpPr/>
            <p:nvPr/>
          </p:nvSpPr>
          <p:spPr>
            <a:xfrm>
              <a:off x="10824238" y="1652507"/>
              <a:ext cx="82902" cy="82902"/>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0824109" y="2249778"/>
              <a:ext cx="82902" cy="82902"/>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1" name="Straight Arrow Connector 130"/>
          <p:cNvCxnSpPr/>
          <p:nvPr/>
        </p:nvCxnSpPr>
        <p:spPr>
          <a:xfrm flipH="1">
            <a:off x="8508161" y="4865540"/>
            <a:ext cx="438941" cy="3114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p:cNvCxnSpPr/>
          <p:nvPr/>
        </p:nvCxnSpPr>
        <p:spPr>
          <a:xfrm>
            <a:off x="8947102" y="4865540"/>
            <a:ext cx="378891" cy="3114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5" name="Straight Arrow Connector 154"/>
          <p:cNvCxnSpPr/>
          <p:nvPr/>
        </p:nvCxnSpPr>
        <p:spPr>
          <a:xfrm>
            <a:off x="11234046" y="4865540"/>
            <a:ext cx="0" cy="30642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7" name="Straight Arrow Connector 156"/>
          <p:cNvCxnSpPr/>
          <p:nvPr/>
        </p:nvCxnSpPr>
        <p:spPr>
          <a:xfrm>
            <a:off x="7678248" y="1760741"/>
            <a:ext cx="0" cy="35654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3" name="Straight Arrow Connector 162"/>
          <p:cNvCxnSpPr/>
          <p:nvPr/>
        </p:nvCxnSpPr>
        <p:spPr>
          <a:xfrm>
            <a:off x="10420381" y="1719749"/>
            <a:ext cx="0" cy="35654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grpSp>
        <p:nvGrpSpPr>
          <p:cNvPr id="191" name="Group 190"/>
          <p:cNvGrpSpPr/>
          <p:nvPr/>
        </p:nvGrpSpPr>
        <p:grpSpPr>
          <a:xfrm>
            <a:off x="7085104" y="788401"/>
            <a:ext cx="4159991" cy="957174"/>
            <a:chOff x="7026003" y="832235"/>
            <a:chExt cx="4159991" cy="957174"/>
          </a:xfrm>
        </p:grpSpPr>
        <p:grpSp>
          <p:nvGrpSpPr>
            <p:cNvPr id="14" name="Group 13"/>
            <p:cNvGrpSpPr/>
            <p:nvPr/>
          </p:nvGrpSpPr>
          <p:grpSpPr>
            <a:xfrm>
              <a:off x="7424271" y="850587"/>
              <a:ext cx="438217" cy="896658"/>
              <a:chOff x="571500" y="-714376"/>
              <a:chExt cx="209479" cy="428626"/>
            </a:xfrm>
          </p:grpSpPr>
          <p:grpSp>
            <p:nvGrpSpPr>
              <p:cNvPr id="11" name="Group 10"/>
              <p:cNvGrpSpPr/>
              <p:nvPr/>
            </p:nvGrpSpPr>
            <p:grpSpPr>
              <a:xfrm>
                <a:off x="571500" y="-714376"/>
                <a:ext cx="95250" cy="428626"/>
                <a:chOff x="571500" y="-1295400"/>
                <a:chExt cx="180622" cy="812800"/>
              </a:xfrm>
              <a:solidFill>
                <a:schemeClr val="accent1">
                  <a:lumMod val="75000"/>
                </a:schemeClr>
              </a:solidFill>
            </p:grpSpPr>
            <p:sp>
              <p:nvSpPr>
                <p:cNvPr id="10" name="Rounded Rectangle 9"/>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85729" y="-714376"/>
                <a:ext cx="95250" cy="428626"/>
                <a:chOff x="571500" y="-1295400"/>
                <a:chExt cx="180622" cy="812800"/>
              </a:xfrm>
              <a:solidFill>
                <a:schemeClr val="accent1">
                  <a:lumMod val="75000"/>
                </a:schemeClr>
              </a:solidFill>
            </p:grpSpPr>
            <p:sp>
              <p:nvSpPr>
                <p:cNvPr id="47" name="Rounded Rectangle 46"/>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596265" y="-689192"/>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96194" y="-359807"/>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13005" y="-689192"/>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12934" y="-359807"/>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0146013" y="850587"/>
              <a:ext cx="438217" cy="896658"/>
              <a:chOff x="973716" y="-709906"/>
              <a:chExt cx="209479" cy="428626"/>
            </a:xfrm>
          </p:grpSpPr>
          <p:grpSp>
            <p:nvGrpSpPr>
              <p:cNvPr id="49" name="Group 48"/>
              <p:cNvGrpSpPr/>
              <p:nvPr/>
            </p:nvGrpSpPr>
            <p:grpSpPr>
              <a:xfrm>
                <a:off x="973716" y="-709906"/>
                <a:ext cx="95250" cy="428626"/>
                <a:chOff x="571500" y="-1295400"/>
                <a:chExt cx="180622" cy="812800"/>
              </a:xfrm>
              <a:solidFill>
                <a:srgbClr val="00B0F0"/>
              </a:solidFill>
            </p:grpSpPr>
            <p:sp>
              <p:nvSpPr>
                <p:cNvPr id="50" name="Rounded Rectangle 49"/>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087945" y="-709906"/>
                <a:ext cx="95250" cy="428626"/>
                <a:chOff x="571500" y="-1295400"/>
                <a:chExt cx="180622" cy="812800"/>
              </a:xfrm>
              <a:solidFill>
                <a:srgbClr val="00B0F0"/>
              </a:solidFill>
            </p:grpSpPr>
            <p:sp>
              <p:nvSpPr>
                <p:cNvPr id="53" name="Rounded Rectangle 52"/>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p:cNvSpPr/>
              <p:nvPr/>
            </p:nvSpPr>
            <p:spPr>
              <a:xfrm>
                <a:off x="997262" y="-687103"/>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97191" y="-357718"/>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114002" y="-687103"/>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113931" y="-357718"/>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TextBox 158"/>
            <p:cNvSpPr txBox="1"/>
            <p:nvPr/>
          </p:nvSpPr>
          <p:spPr>
            <a:xfrm>
              <a:off x="7026003" y="832235"/>
              <a:ext cx="538446" cy="923330"/>
            </a:xfrm>
            <a:prstGeom prst="rect">
              <a:avLst/>
            </a:prstGeom>
            <a:noFill/>
          </p:spPr>
          <p:txBody>
            <a:bodyPr wrap="square" rtlCol="0">
              <a:spAutoFit/>
            </a:bodyPr>
            <a:lstStyle/>
            <a:p>
              <a:r>
                <a:rPr lang="en-US" dirty="0"/>
                <a:t>B</a:t>
              </a:r>
              <a:endParaRPr lang="en-US" dirty="0"/>
            </a:p>
            <a:p>
              <a:endParaRPr lang="en-US" dirty="0"/>
            </a:p>
            <a:p>
              <a:r>
                <a:rPr lang="en-US" dirty="0"/>
                <a:t>V</a:t>
              </a:r>
              <a:endParaRPr lang="en-US" dirty="0"/>
            </a:p>
          </p:txBody>
        </p:sp>
        <p:sp>
          <p:nvSpPr>
            <p:cNvPr id="165" name="TextBox 164"/>
            <p:cNvSpPr txBox="1"/>
            <p:nvPr/>
          </p:nvSpPr>
          <p:spPr>
            <a:xfrm>
              <a:off x="7921234" y="832235"/>
              <a:ext cx="538446" cy="923330"/>
            </a:xfrm>
            <a:prstGeom prst="rect">
              <a:avLst/>
            </a:prstGeom>
            <a:noFill/>
          </p:spPr>
          <p:txBody>
            <a:bodyPr wrap="square" rtlCol="0">
              <a:spAutoFit/>
            </a:bodyPr>
            <a:lstStyle/>
            <a:p>
              <a:r>
                <a:rPr lang="en-US" dirty="0"/>
                <a:t>B</a:t>
              </a:r>
              <a:endParaRPr lang="en-US" dirty="0"/>
            </a:p>
            <a:p>
              <a:endParaRPr lang="en-US" dirty="0"/>
            </a:p>
            <a:p>
              <a:r>
                <a:rPr lang="en-US" dirty="0"/>
                <a:t>V</a:t>
              </a:r>
              <a:endParaRPr lang="en-US" dirty="0"/>
            </a:p>
          </p:txBody>
        </p:sp>
        <p:sp>
          <p:nvSpPr>
            <p:cNvPr id="166" name="TextBox 165"/>
            <p:cNvSpPr txBox="1"/>
            <p:nvPr/>
          </p:nvSpPr>
          <p:spPr>
            <a:xfrm>
              <a:off x="9752317" y="866079"/>
              <a:ext cx="538446" cy="923330"/>
            </a:xfrm>
            <a:prstGeom prst="rect">
              <a:avLst/>
            </a:prstGeom>
            <a:noFill/>
          </p:spPr>
          <p:txBody>
            <a:bodyPr wrap="square" rtlCol="0">
              <a:spAutoFit/>
            </a:bodyPr>
            <a:lstStyle/>
            <a:p>
              <a:r>
                <a:rPr lang="en-US" dirty="0"/>
                <a:t>b</a:t>
              </a:r>
              <a:endParaRPr lang="en-US" dirty="0"/>
            </a:p>
            <a:p>
              <a:endParaRPr lang="en-US" dirty="0"/>
            </a:p>
            <a:p>
              <a:r>
                <a:rPr lang="en-US" dirty="0"/>
                <a:t>v</a:t>
              </a:r>
              <a:endParaRPr lang="en-US" dirty="0"/>
            </a:p>
          </p:txBody>
        </p:sp>
        <p:sp>
          <p:nvSpPr>
            <p:cNvPr id="167" name="TextBox 166"/>
            <p:cNvSpPr txBox="1"/>
            <p:nvPr/>
          </p:nvSpPr>
          <p:spPr>
            <a:xfrm>
              <a:off x="10647548" y="866079"/>
              <a:ext cx="538446" cy="923330"/>
            </a:xfrm>
            <a:prstGeom prst="rect">
              <a:avLst/>
            </a:prstGeom>
            <a:noFill/>
          </p:spPr>
          <p:txBody>
            <a:bodyPr wrap="square" rtlCol="0">
              <a:spAutoFit/>
            </a:bodyPr>
            <a:lstStyle/>
            <a:p>
              <a:r>
                <a:rPr lang="en-US" dirty="0"/>
                <a:t>b</a:t>
              </a:r>
              <a:endParaRPr lang="en-US" dirty="0"/>
            </a:p>
            <a:p>
              <a:endParaRPr lang="en-US" dirty="0"/>
            </a:p>
            <a:p>
              <a:r>
                <a:rPr lang="en-US" dirty="0"/>
                <a:t>v</a:t>
              </a:r>
              <a:endParaRPr lang="en-US" dirty="0"/>
            </a:p>
          </p:txBody>
        </p:sp>
      </p:grpSp>
      <p:grpSp>
        <p:nvGrpSpPr>
          <p:cNvPr id="2048" name="Group 2047"/>
          <p:cNvGrpSpPr/>
          <p:nvPr/>
        </p:nvGrpSpPr>
        <p:grpSpPr>
          <a:xfrm>
            <a:off x="8306758" y="3903177"/>
            <a:ext cx="1433677" cy="923330"/>
            <a:chOff x="8336557" y="3947011"/>
            <a:chExt cx="1433677" cy="923330"/>
          </a:xfrm>
        </p:grpSpPr>
        <p:grpSp>
          <p:nvGrpSpPr>
            <p:cNvPr id="84" name="Group 83"/>
            <p:cNvGrpSpPr/>
            <p:nvPr/>
          </p:nvGrpSpPr>
          <p:grpSpPr>
            <a:xfrm>
              <a:off x="8727555" y="3952417"/>
              <a:ext cx="199257" cy="896658"/>
              <a:chOff x="571500" y="-1295400"/>
              <a:chExt cx="180622" cy="812800"/>
            </a:xfrm>
            <a:solidFill>
              <a:schemeClr val="accent1">
                <a:lumMod val="75000"/>
              </a:schemeClr>
            </a:solidFill>
          </p:grpSpPr>
          <p:sp>
            <p:nvSpPr>
              <p:cNvPr id="85" name="Rounded Rectangle 84"/>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Oval 86"/>
            <p:cNvSpPr/>
            <p:nvPr/>
          </p:nvSpPr>
          <p:spPr>
            <a:xfrm>
              <a:off x="8779361" y="4005101"/>
              <a:ext cx="95641" cy="9564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779213" y="4694153"/>
              <a:ext cx="95641" cy="9564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8993379" y="3952417"/>
              <a:ext cx="199257" cy="896658"/>
              <a:chOff x="571500" y="-1295400"/>
              <a:chExt cx="180622" cy="812800"/>
            </a:xfrm>
            <a:solidFill>
              <a:srgbClr val="00B0F0"/>
            </a:solidFill>
          </p:grpSpPr>
          <p:sp>
            <p:nvSpPr>
              <p:cNvPr id="90" name="Rounded Rectangle 89"/>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91"/>
            <p:cNvSpPr/>
            <p:nvPr/>
          </p:nvSpPr>
          <p:spPr>
            <a:xfrm>
              <a:off x="9042636" y="4000119"/>
              <a:ext cx="95641" cy="9564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9042487" y="4689172"/>
              <a:ext cx="95641" cy="9564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extBox 167"/>
            <p:cNvSpPr txBox="1"/>
            <p:nvPr/>
          </p:nvSpPr>
          <p:spPr>
            <a:xfrm>
              <a:off x="8336557" y="3947011"/>
              <a:ext cx="538446" cy="923330"/>
            </a:xfrm>
            <a:prstGeom prst="rect">
              <a:avLst/>
            </a:prstGeom>
            <a:noFill/>
          </p:spPr>
          <p:txBody>
            <a:bodyPr wrap="square" rtlCol="0">
              <a:spAutoFit/>
            </a:bodyPr>
            <a:lstStyle/>
            <a:p>
              <a:r>
                <a:rPr lang="en-US" dirty="0"/>
                <a:t>B</a:t>
              </a:r>
              <a:endParaRPr lang="en-US" dirty="0"/>
            </a:p>
            <a:p>
              <a:endParaRPr lang="en-US" dirty="0"/>
            </a:p>
            <a:p>
              <a:r>
                <a:rPr lang="en-US" dirty="0"/>
                <a:t>V</a:t>
              </a:r>
              <a:endParaRPr lang="en-US" dirty="0"/>
            </a:p>
          </p:txBody>
        </p:sp>
        <p:sp>
          <p:nvSpPr>
            <p:cNvPr id="169" name="TextBox 168"/>
            <p:cNvSpPr txBox="1"/>
            <p:nvPr/>
          </p:nvSpPr>
          <p:spPr>
            <a:xfrm>
              <a:off x="9231788" y="3947011"/>
              <a:ext cx="538446" cy="923330"/>
            </a:xfrm>
            <a:prstGeom prst="rect">
              <a:avLst/>
            </a:prstGeom>
            <a:noFill/>
          </p:spPr>
          <p:txBody>
            <a:bodyPr wrap="square" rtlCol="0">
              <a:spAutoFit/>
            </a:bodyPr>
            <a:lstStyle/>
            <a:p>
              <a:r>
                <a:rPr lang="en-US" dirty="0"/>
                <a:t>b</a:t>
              </a:r>
              <a:endParaRPr lang="en-US" dirty="0"/>
            </a:p>
            <a:p>
              <a:endParaRPr lang="en-US" dirty="0"/>
            </a:p>
            <a:p>
              <a:r>
                <a:rPr lang="en-US" dirty="0"/>
                <a:t>v</a:t>
              </a:r>
              <a:endParaRPr lang="en-US" dirty="0"/>
            </a:p>
          </p:txBody>
        </p:sp>
      </p:grpSp>
      <p:grpSp>
        <p:nvGrpSpPr>
          <p:cNvPr id="2049" name="Group 2048"/>
          <p:cNvGrpSpPr/>
          <p:nvPr/>
        </p:nvGrpSpPr>
        <p:grpSpPr>
          <a:xfrm>
            <a:off x="10613004" y="3891719"/>
            <a:ext cx="1433677" cy="923330"/>
            <a:chOff x="10642803" y="3935553"/>
            <a:chExt cx="1433677" cy="923330"/>
          </a:xfrm>
        </p:grpSpPr>
        <p:grpSp>
          <p:nvGrpSpPr>
            <p:cNvPr id="104" name="Group 103"/>
            <p:cNvGrpSpPr/>
            <p:nvPr/>
          </p:nvGrpSpPr>
          <p:grpSpPr>
            <a:xfrm>
              <a:off x="11041705" y="3952960"/>
              <a:ext cx="438217" cy="896658"/>
              <a:chOff x="973716" y="-709906"/>
              <a:chExt cx="209479" cy="428626"/>
            </a:xfrm>
          </p:grpSpPr>
          <p:grpSp>
            <p:nvGrpSpPr>
              <p:cNvPr id="105" name="Group 104"/>
              <p:cNvGrpSpPr/>
              <p:nvPr/>
            </p:nvGrpSpPr>
            <p:grpSpPr>
              <a:xfrm>
                <a:off x="973716" y="-709906"/>
                <a:ext cx="95250" cy="428626"/>
                <a:chOff x="571500" y="-1295400"/>
                <a:chExt cx="180622" cy="812800"/>
              </a:xfrm>
              <a:solidFill>
                <a:srgbClr val="00B0F0"/>
              </a:solidFill>
            </p:grpSpPr>
            <p:sp>
              <p:nvSpPr>
                <p:cNvPr id="113" name="Rounded Rectangle 112"/>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1087945" y="-709906"/>
                <a:ext cx="95250" cy="428626"/>
                <a:chOff x="571500" y="-1295400"/>
                <a:chExt cx="180622" cy="812800"/>
              </a:xfrm>
              <a:solidFill>
                <a:srgbClr val="00B0F0"/>
              </a:solidFill>
            </p:grpSpPr>
            <p:sp>
              <p:nvSpPr>
                <p:cNvPr id="111" name="Rounded Rectangle 110"/>
                <p:cNvSpPr/>
                <p:nvPr/>
              </p:nvSpPr>
              <p:spPr>
                <a:xfrm>
                  <a:off x="571500" y="-939800"/>
                  <a:ext cx="180622" cy="4572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571500" y="-1295400"/>
                  <a:ext cx="180622" cy="355600"/>
                </a:xfrm>
                <a:prstGeom prst="roundRect">
                  <a:avLst>
                    <a:gd name="adj"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106"/>
              <p:cNvSpPr/>
              <p:nvPr/>
            </p:nvSpPr>
            <p:spPr>
              <a:xfrm>
                <a:off x="997262" y="-687103"/>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997191" y="-357718"/>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114002" y="-687103"/>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113931" y="-357718"/>
                <a:ext cx="45719" cy="45719"/>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TextBox 169"/>
            <p:cNvSpPr txBox="1"/>
            <p:nvPr/>
          </p:nvSpPr>
          <p:spPr>
            <a:xfrm>
              <a:off x="10642803" y="3935553"/>
              <a:ext cx="538446" cy="923330"/>
            </a:xfrm>
            <a:prstGeom prst="rect">
              <a:avLst/>
            </a:prstGeom>
            <a:noFill/>
          </p:spPr>
          <p:txBody>
            <a:bodyPr wrap="square" rtlCol="0">
              <a:spAutoFit/>
            </a:bodyPr>
            <a:lstStyle/>
            <a:p>
              <a:r>
                <a:rPr lang="en-US" dirty="0"/>
                <a:t>b</a:t>
              </a:r>
              <a:endParaRPr lang="en-US" dirty="0"/>
            </a:p>
            <a:p>
              <a:endParaRPr lang="en-US" dirty="0"/>
            </a:p>
            <a:p>
              <a:r>
                <a:rPr lang="en-US" dirty="0"/>
                <a:t>v</a:t>
              </a:r>
              <a:endParaRPr lang="en-US" dirty="0"/>
            </a:p>
          </p:txBody>
        </p:sp>
        <p:sp>
          <p:nvSpPr>
            <p:cNvPr id="171" name="TextBox 170"/>
            <p:cNvSpPr txBox="1"/>
            <p:nvPr/>
          </p:nvSpPr>
          <p:spPr>
            <a:xfrm>
              <a:off x="11538034" y="3935553"/>
              <a:ext cx="538446" cy="923330"/>
            </a:xfrm>
            <a:prstGeom prst="rect">
              <a:avLst/>
            </a:prstGeom>
            <a:noFill/>
          </p:spPr>
          <p:txBody>
            <a:bodyPr wrap="square" rtlCol="0">
              <a:spAutoFit/>
            </a:bodyPr>
            <a:lstStyle/>
            <a:p>
              <a:r>
                <a:rPr lang="en-US" dirty="0"/>
                <a:t>b</a:t>
              </a:r>
              <a:endParaRPr lang="en-US" dirty="0"/>
            </a:p>
            <a:p>
              <a:endParaRPr lang="en-US" dirty="0"/>
            </a:p>
            <a:p>
              <a:r>
                <a:rPr lang="en-US" dirty="0"/>
                <a:t>v</a:t>
              </a:r>
              <a:endParaRPr lang="en-US" dirty="0"/>
            </a:p>
          </p:txBody>
        </p:sp>
      </p:grpSp>
      <p:sp>
        <p:nvSpPr>
          <p:cNvPr id="172" name="TextBox 171"/>
          <p:cNvSpPr txBox="1"/>
          <p:nvPr/>
        </p:nvSpPr>
        <p:spPr>
          <a:xfrm>
            <a:off x="7207598" y="2171526"/>
            <a:ext cx="538446" cy="923330"/>
          </a:xfrm>
          <a:prstGeom prst="rect">
            <a:avLst/>
          </a:prstGeom>
          <a:noFill/>
        </p:spPr>
        <p:txBody>
          <a:bodyPr wrap="square" rtlCol="0">
            <a:spAutoFit/>
          </a:bodyPr>
          <a:lstStyle/>
          <a:p>
            <a:r>
              <a:rPr lang="en-US" b="1" dirty="0">
                <a:solidFill>
                  <a:srgbClr val="00B050"/>
                </a:solidFill>
              </a:rPr>
              <a:t>?</a:t>
            </a:r>
            <a:endParaRPr lang="en-US" b="1" dirty="0">
              <a:solidFill>
                <a:srgbClr val="00B050"/>
              </a:solidFill>
            </a:endParaRPr>
          </a:p>
          <a:p>
            <a:endParaRPr lang="en-US" b="1" dirty="0">
              <a:solidFill>
                <a:srgbClr val="00B050"/>
              </a:solidFill>
            </a:endParaRPr>
          </a:p>
          <a:p>
            <a:r>
              <a:rPr lang="en-US" b="1" dirty="0">
                <a:solidFill>
                  <a:srgbClr val="00B050"/>
                </a:solidFill>
              </a:rPr>
              <a:t>?</a:t>
            </a:r>
            <a:endParaRPr lang="en-US" b="1" dirty="0">
              <a:solidFill>
                <a:srgbClr val="00B050"/>
              </a:solidFill>
            </a:endParaRPr>
          </a:p>
        </p:txBody>
      </p:sp>
      <p:sp>
        <p:nvSpPr>
          <p:cNvPr id="173" name="TextBox 172"/>
          <p:cNvSpPr txBox="1"/>
          <p:nvPr/>
        </p:nvSpPr>
        <p:spPr>
          <a:xfrm>
            <a:off x="9973082" y="2101887"/>
            <a:ext cx="538446" cy="923330"/>
          </a:xfrm>
          <a:prstGeom prst="rect">
            <a:avLst/>
          </a:prstGeom>
          <a:noFill/>
        </p:spPr>
        <p:txBody>
          <a:bodyPr wrap="square" rtlCol="0">
            <a:spAutoFit/>
          </a:bodyPr>
          <a:lstStyle/>
          <a:p>
            <a:r>
              <a:rPr lang="en-US" b="1" dirty="0">
                <a:solidFill>
                  <a:srgbClr val="00B050"/>
                </a:solidFill>
              </a:rPr>
              <a:t>?</a:t>
            </a:r>
            <a:endParaRPr lang="en-US" b="1" dirty="0">
              <a:solidFill>
                <a:srgbClr val="00B050"/>
              </a:solidFill>
            </a:endParaRPr>
          </a:p>
          <a:p>
            <a:endParaRPr lang="en-US" b="1" dirty="0">
              <a:solidFill>
                <a:srgbClr val="00B050"/>
              </a:solidFill>
            </a:endParaRPr>
          </a:p>
          <a:p>
            <a:r>
              <a:rPr lang="en-US" b="1" dirty="0">
                <a:solidFill>
                  <a:srgbClr val="00B050"/>
                </a:solidFill>
              </a:rPr>
              <a:t>?</a:t>
            </a:r>
            <a:endParaRPr lang="en-US" b="1" dirty="0">
              <a:solidFill>
                <a:srgbClr val="00B050"/>
              </a:solidFill>
            </a:endParaRPr>
          </a:p>
        </p:txBody>
      </p:sp>
      <p:sp>
        <p:nvSpPr>
          <p:cNvPr id="174" name="TextBox 173"/>
          <p:cNvSpPr txBox="1"/>
          <p:nvPr/>
        </p:nvSpPr>
        <p:spPr>
          <a:xfrm>
            <a:off x="7982243" y="5188315"/>
            <a:ext cx="538446" cy="923330"/>
          </a:xfrm>
          <a:prstGeom prst="rect">
            <a:avLst/>
          </a:prstGeom>
          <a:noFill/>
        </p:spPr>
        <p:txBody>
          <a:bodyPr wrap="square" rtlCol="0">
            <a:spAutoFit/>
          </a:bodyPr>
          <a:lstStyle/>
          <a:p>
            <a:r>
              <a:rPr lang="en-US" b="1" dirty="0">
                <a:solidFill>
                  <a:srgbClr val="00B050"/>
                </a:solidFill>
              </a:rPr>
              <a:t>?</a:t>
            </a:r>
            <a:endParaRPr lang="en-US" b="1" dirty="0">
              <a:solidFill>
                <a:srgbClr val="00B050"/>
              </a:solidFill>
            </a:endParaRPr>
          </a:p>
          <a:p>
            <a:endParaRPr lang="en-US" b="1" dirty="0">
              <a:solidFill>
                <a:srgbClr val="00B050"/>
              </a:solidFill>
            </a:endParaRPr>
          </a:p>
          <a:p>
            <a:r>
              <a:rPr lang="en-US" b="1" dirty="0">
                <a:solidFill>
                  <a:srgbClr val="00B050"/>
                </a:solidFill>
              </a:rPr>
              <a:t>?</a:t>
            </a:r>
            <a:endParaRPr lang="en-US" b="1" dirty="0">
              <a:solidFill>
                <a:srgbClr val="00B050"/>
              </a:solidFill>
            </a:endParaRPr>
          </a:p>
        </p:txBody>
      </p:sp>
      <p:sp>
        <p:nvSpPr>
          <p:cNvPr id="175" name="TextBox 174"/>
          <p:cNvSpPr txBox="1"/>
          <p:nvPr/>
        </p:nvSpPr>
        <p:spPr>
          <a:xfrm>
            <a:off x="10804096" y="5241724"/>
            <a:ext cx="538446" cy="923330"/>
          </a:xfrm>
          <a:prstGeom prst="rect">
            <a:avLst/>
          </a:prstGeom>
          <a:noFill/>
        </p:spPr>
        <p:txBody>
          <a:bodyPr wrap="square" rtlCol="0">
            <a:spAutoFit/>
          </a:bodyPr>
          <a:lstStyle/>
          <a:p>
            <a:r>
              <a:rPr lang="en-US" b="1" dirty="0">
                <a:solidFill>
                  <a:srgbClr val="00B050"/>
                </a:solidFill>
              </a:rPr>
              <a:t>?</a:t>
            </a:r>
            <a:endParaRPr lang="en-US" b="1" dirty="0">
              <a:solidFill>
                <a:srgbClr val="00B050"/>
              </a:solidFill>
            </a:endParaRPr>
          </a:p>
          <a:p>
            <a:endParaRPr lang="en-US" b="1" dirty="0">
              <a:solidFill>
                <a:srgbClr val="00B050"/>
              </a:solidFill>
            </a:endParaRPr>
          </a:p>
          <a:p>
            <a:r>
              <a:rPr lang="en-US" b="1" dirty="0">
                <a:solidFill>
                  <a:srgbClr val="00B050"/>
                </a:solidFill>
              </a:rPr>
              <a:t>?</a:t>
            </a:r>
            <a:endParaRPr lang="en-US" b="1" dirty="0">
              <a:solidFill>
                <a:srgbClr val="00B050"/>
              </a:solidFill>
            </a:endParaRPr>
          </a:p>
        </p:txBody>
      </p:sp>
      <p:sp>
        <p:nvSpPr>
          <p:cNvPr id="176" name="TextBox 175"/>
          <p:cNvSpPr txBox="1"/>
          <p:nvPr/>
        </p:nvSpPr>
        <p:spPr>
          <a:xfrm>
            <a:off x="9439097" y="5207732"/>
            <a:ext cx="538446" cy="923330"/>
          </a:xfrm>
          <a:prstGeom prst="rect">
            <a:avLst/>
          </a:prstGeom>
          <a:noFill/>
        </p:spPr>
        <p:txBody>
          <a:bodyPr wrap="square" rtlCol="0">
            <a:spAutoFit/>
          </a:bodyPr>
          <a:lstStyle/>
          <a:p>
            <a:r>
              <a:rPr lang="en-US" b="1" dirty="0">
                <a:solidFill>
                  <a:srgbClr val="00B050"/>
                </a:solidFill>
              </a:rPr>
              <a:t>?</a:t>
            </a:r>
            <a:endParaRPr lang="en-US" b="1" dirty="0">
              <a:solidFill>
                <a:srgbClr val="00B050"/>
              </a:solidFill>
            </a:endParaRPr>
          </a:p>
          <a:p>
            <a:endParaRPr lang="en-US" b="1" dirty="0">
              <a:solidFill>
                <a:srgbClr val="00B050"/>
              </a:solidFill>
            </a:endParaRPr>
          </a:p>
          <a:p>
            <a:r>
              <a:rPr lang="en-US" b="1" dirty="0">
                <a:solidFill>
                  <a:srgbClr val="00B050"/>
                </a:solidFill>
              </a:rPr>
              <a:t>?</a:t>
            </a:r>
            <a:endParaRPr lang="en-US" b="1" dirty="0">
              <a:solidFill>
                <a:srgbClr val="00B050"/>
              </a:solidFill>
            </a:endParaRPr>
          </a:p>
        </p:txBody>
      </p:sp>
      <p:cxnSp>
        <p:nvCxnSpPr>
          <p:cNvPr id="179" name="Straight Arrow Connector 178"/>
          <p:cNvCxnSpPr/>
          <p:nvPr/>
        </p:nvCxnSpPr>
        <p:spPr>
          <a:xfrm>
            <a:off x="8934104" y="3372770"/>
            <a:ext cx="0" cy="43993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3" name="Straight Connector 182"/>
          <p:cNvCxnSpPr/>
          <p:nvPr/>
        </p:nvCxnSpPr>
        <p:spPr>
          <a:xfrm flipH="1" flipV="1">
            <a:off x="7921590" y="3055111"/>
            <a:ext cx="1012514" cy="317659"/>
          </a:xfrm>
          <a:prstGeom prst="line">
            <a:avLst/>
          </a:prstGeom>
          <a:ln w="19050"/>
        </p:spPr>
        <p:style>
          <a:lnRef idx="1">
            <a:schemeClr val="dk1"/>
          </a:lnRef>
          <a:fillRef idx="0">
            <a:schemeClr val="dk1"/>
          </a:fillRef>
          <a:effectRef idx="0">
            <a:schemeClr val="dk1"/>
          </a:effectRef>
          <a:fontRef idx="minor">
            <a:schemeClr val="tx1"/>
          </a:fontRef>
        </p:style>
      </p:cxnSp>
      <p:cxnSp>
        <p:nvCxnSpPr>
          <p:cNvPr id="188" name="Straight Connector 187"/>
          <p:cNvCxnSpPr/>
          <p:nvPr/>
        </p:nvCxnSpPr>
        <p:spPr>
          <a:xfrm flipH="1">
            <a:off x="8934105" y="3068549"/>
            <a:ext cx="1308200" cy="304221"/>
          </a:xfrm>
          <a:prstGeom prst="line">
            <a:avLst/>
          </a:prstGeom>
          <a:ln w="19050"/>
        </p:spPr>
        <p:style>
          <a:lnRef idx="1">
            <a:schemeClr val="dk1"/>
          </a:lnRef>
          <a:fillRef idx="0">
            <a:schemeClr val="dk1"/>
          </a:fillRef>
          <a:effectRef idx="0">
            <a:schemeClr val="dk1"/>
          </a:effectRef>
          <a:fontRef idx="minor">
            <a:schemeClr val="tx1"/>
          </a:fontRef>
        </p:style>
      </p:cxnSp>
      <p:sp>
        <p:nvSpPr>
          <p:cNvPr id="198" name="TextBox 197"/>
          <p:cNvSpPr txBox="1"/>
          <p:nvPr/>
        </p:nvSpPr>
        <p:spPr>
          <a:xfrm>
            <a:off x="8921144" y="927281"/>
            <a:ext cx="538446" cy="523220"/>
          </a:xfrm>
          <a:prstGeom prst="rect">
            <a:avLst/>
          </a:prstGeom>
          <a:noFill/>
        </p:spPr>
        <p:txBody>
          <a:bodyPr wrap="square" rtlCol="0">
            <a:spAutoFit/>
          </a:bodyPr>
          <a:lstStyle/>
          <a:p>
            <a:r>
              <a:rPr lang="en-US" sz="2800" dirty="0"/>
              <a:t>x</a:t>
            </a:r>
            <a:endParaRPr lang="en-US" sz="2800" dirty="0"/>
          </a:p>
        </p:txBody>
      </p:sp>
      <p:sp>
        <p:nvSpPr>
          <p:cNvPr id="199" name="TextBox 198"/>
          <p:cNvSpPr txBox="1"/>
          <p:nvPr/>
        </p:nvSpPr>
        <p:spPr>
          <a:xfrm>
            <a:off x="9931562" y="4066741"/>
            <a:ext cx="538446" cy="523220"/>
          </a:xfrm>
          <a:prstGeom prst="rect">
            <a:avLst/>
          </a:prstGeom>
          <a:noFill/>
        </p:spPr>
        <p:txBody>
          <a:bodyPr wrap="square" rtlCol="0">
            <a:spAutoFit/>
          </a:bodyPr>
          <a:lstStyle/>
          <a:p>
            <a:r>
              <a:rPr lang="en-US" sz="2800" dirty="0"/>
              <a:t>x</a:t>
            </a:r>
            <a:endParaRPr lang="en-US" sz="2800" dirty="0"/>
          </a:p>
        </p:txBody>
      </p:sp>
      <p:sp>
        <p:nvSpPr>
          <p:cNvPr id="201" name="TextBox 200"/>
          <p:cNvSpPr txBox="1"/>
          <p:nvPr/>
        </p:nvSpPr>
        <p:spPr>
          <a:xfrm>
            <a:off x="10772480" y="5245452"/>
            <a:ext cx="538446" cy="923330"/>
          </a:xfrm>
          <a:prstGeom prst="rect">
            <a:avLst/>
          </a:prstGeom>
          <a:noFill/>
        </p:spPr>
        <p:txBody>
          <a:bodyPr wrap="square" rtlCol="0">
            <a:spAutoFit/>
          </a:bodyPr>
          <a:lstStyle/>
          <a:p>
            <a:r>
              <a:rPr lang="en-US" b="1" dirty="0">
                <a:solidFill>
                  <a:schemeClr val="accent6">
                    <a:lumMod val="60000"/>
                    <a:lumOff val="40000"/>
                  </a:schemeClr>
                </a:solidFill>
              </a:rPr>
              <a:t>b</a:t>
            </a:r>
            <a:endParaRPr lang="en-US" b="1" dirty="0">
              <a:solidFill>
                <a:schemeClr val="accent6">
                  <a:lumMod val="60000"/>
                  <a:lumOff val="40000"/>
                </a:schemeClr>
              </a:solidFill>
            </a:endParaRPr>
          </a:p>
          <a:p>
            <a:endParaRPr lang="en-US" b="1" dirty="0">
              <a:solidFill>
                <a:schemeClr val="accent6">
                  <a:lumMod val="60000"/>
                  <a:lumOff val="40000"/>
                </a:schemeClr>
              </a:solidFill>
            </a:endParaRPr>
          </a:p>
          <a:p>
            <a:r>
              <a:rPr lang="en-US" b="1" dirty="0">
                <a:solidFill>
                  <a:schemeClr val="accent6">
                    <a:lumMod val="60000"/>
                    <a:lumOff val="40000"/>
                  </a:schemeClr>
                </a:solidFill>
              </a:rPr>
              <a:t>v</a:t>
            </a:r>
            <a:endParaRPr lang="en-US" b="1" dirty="0">
              <a:solidFill>
                <a:schemeClr val="accent6">
                  <a:lumMod val="60000"/>
                  <a:lumOff val="40000"/>
                </a:schemeClr>
              </a:solidFill>
            </a:endParaRPr>
          </a:p>
        </p:txBody>
      </p:sp>
      <p:sp>
        <p:nvSpPr>
          <p:cNvPr id="204" name="TextBox 203"/>
          <p:cNvSpPr txBox="1"/>
          <p:nvPr/>
        </p:nvSpPr>
        <p:spPr>
          <a:xfrm>
            <a:off x="9529679" y="5236230"/>
            <a:ext cx="538446" cy="923330"/>
          </a:xfrm>
          <a:prstGeom prst="rect">
            <a:avLst/>
          </a:prstGeom>
          <a:noFill/>
        </p:spPr>
        <p:txBody>
          <a:bodyPr wrap="square" rtlCol="0">
            <a:spAutoFit/>
          </a:bodyPr>
          <a:lstStyle/>
          <a:p>
            <a:r>
              <a:rPr lang="en-US" b="1" dirty="0">
                <a:solidFill>
                  <a:schemeClr val="accent6">
                    <a:lumMod val="60000"/>
                    <a:lumOff val="40000"/>
                  </a:schemeClr>
                </a:solidFill>
              </a:rPr>
              <a:t>b</a:t>
            </a:r>
            <a:endParaRPr lang="en-US" b="1" dirty="0">
              <a:solidFill>
                <a:schemeClr val="accent6">
                  <a:lumMod val="60000"/>
                  <a:lumOff val="40000"/>
                </a:schemeClr>
              </a:solidFill>
            </a:endParaRPr>
          </a:p>
          <a:p>
            <a:endParaRPr lang="en-US" b="1" dirty="0">
              <a:solidFill>
                <a:schemeClr val="accent6">
                  <a:lumMod val="60000"/>
                  <a:lumOff val="40000"/>
                </a:schemeClr>
              </a:solidFill>
            </a:endParaRPr>
          </a:p>
          <a:p>
            <a:r>
              <a:rPr lang="en-US" b="1" dirty="0">
                <a:solidFill>
                  <a:schemeClr val="accent6">
                    <a:lumMod val="60000"/>
                    <a:lumOff val="40000"/>
                  </a:schemeClr>
                </a:solidFill>
              </a:rPr>
              <a:t>v</a:t>
            </a:r>
            <a:endParaRPr lang="en-US" b="1" dirty="0">
              <a:solidFill>
                <a:schemeClr val="accent6">
                  <a:lumMod val="60000"/>
                  <a:lumOff val="40000"/>
                </a:schemeClr>
              </a:solidFill>
            </a:endParaRPr>
          </a:p>
        </p:txBody>
      </p:sp>
      <p:sp>
        <p:nvSpPr>
          <p:cNvPr id="205" name="TextBox 204"/>
          <p:cNvSpPr txBox="1"/>
          <p:nvPr/>
        </p:nvSpPr>
        <p:spPr>
          <a:xfrm>
            <a:off x="7952244" y="5211250"/>
            <a:ext cx="538446" cy="923330"/>
          </a:xfrm>
          <a:prstGeom prst="rect">
            <a:avLst/>
          </a:prstGeom>
          <a:noFill/>
        </p:spPr>
        <p:txBody>
          <a:bodyPr wrap="square" rtlCol="0">
            <a:spAutoFit/>
          </a:bodyPr>
          <a:lstStyle/>
          <a:p>
            <a:r>
              <a:rPr lang="en-US" b="1" dirty="0">
                <a:solidFill>
                  <a:schemeClr val="accent6">
                    <a:lumMod val="60000"/>
                    <a:lumOff val="40000"/>
                  </a:schemeClr>
                </a:solidFill>
              </a:rPr>
              <a:t>B</a:t>
            </a:r>
            <a:endParaRPr lang="en-US" b="1" dirty="0">
              <a:solidFill>
                <a:schemeClr val="accent6">
                  <a:lumMod val="60000"/>
                  <a:lumOff val="40000"/>
                </a:schemeClr>
              </a:solidFill>
            </a:endParaRPr>
          </a:p>
          <a:p>
            <a:endParaRPr lang="en-US" b="1" dirty="0">
              <a:solidFill>
                <a:schemeClr val="accent6">
                  <a:lumMod val="60000"/>
                  <a:lumOff val="40000"/>
                </a:schemeClr>
              </a:solidFill>
            </a:endParaRPr>
          </a:p>
          <a:p>
            <a:r>
              <a:rPr lang="en-US" b="1" dirty="0">
                <a:solidFill>
                  <a:schemeClr val="accent6">
                    <a:lumMod val="60000"/>
                    <a:lumOff val="40000"/>
                  </a:schemeClr>
                </a:solidFill>
              </a:rPr>
              <a:t>V</a:t>
            </a:r>
            <a:endParaRPr lang="en-US" b="1" dirty="0">
              <a:solidFill>
                <a:schemeClr val="accent6">
                  <a:lumMod val="60000"/>
                  <a:lumOff val="40000"/>
                </a:schemeClr>
              </a:solidFill>
            </a:endParaRPr>
          </a:p>
        </p:txBody>
      </p:sp>
      <p:sp>
        <p:nvSpPr>
          <p:cNvPr id="206" name="TextBox 205"/>
          <p:cNvSpPr txBox="1"/>
          <p:nvPr/>
        </p:nvSpPr>
        <p:spPr>
          <a:xfrm>
            <a:off x="7171384" y="2164989"/>
            <a:ext cx="538446" cy="923330"/>
          </a:xfrm>
          <a:prstGeom prst="rect">
            <a:avLst/>
          </a:prstGeom>
          <a:noFill/>
        </p:spPr>
        <p:txBody>
          <a:bodyPr wrap="square" rtlCol="0">
            <a:spAutoFit/>
          </a:bodyPr>
          <a:lstStyle/>
          <a:p>
            <a:r>
              <a:rPr lang="en-US" b="1" dirty="0">
                <a:solidFill>
                  <a:schemeClr val="accent6">
                    <a:lumMod val="60000"/>
                    <a:lumOff val="40000"/>
                  </a:schemeClr>
                </a:solidFill>
              </a:rPr>
              <a:t>B</a:t>
            </a:r>
            <a:endParaRPr lang="en-US" b="1" dirty="0">
              <a:solidFill>
                <a:schemeClr val="accent6">
                  <a:lumMod val="60000"/>
                  <a:lumOff val="40000"/>
                </a:schemeClr>
              </a:solidFill>
            </a:endParaRPr>
          </a:p>
          <a:p>
            <a:endParaRPr lang="en-US" b="1" dirty="0">
              <a:solidFill>
                <a:schemeClr val="accent6">
                  <a:lumMod val="60000"/>
                  <a:lumOff val="40000"/>
                </a:schemeClr>
              </a:solidFill>
            </a:endParaRPr>
          </a:p>
          <a:p>
            <a:r>
              <a:rPr lang="en-US" b="1" dirty="0">
                <a:solidFill>
                  <a:schemeClr val="accent6">
                    <a:lumMod val="60000"/>
                    <a:lumOff val="40000"/>
                  </a:schemeClr>
                </a:solidFill>
              </a:rPr>
              <a:t>V</a:t>
            </a:r>
            <a:endParaRPr lang="en-US" b="1" dirty="0">
              <a:solidFill>
                <a:schemeClr val="accent6">
                  <a:lumMod val="60000"/>
                  <a:lumOff val="40000"/>
                </a:schemeClr>
              </a:solidFill>
            </a:endParaRPr>
          </a:p>
        </p:txBody>
      </p:sp>
      <p:sp>
        <p:nvSpPr>
          <p:cNvPr id="207" name="TextBox 206"/>
          <p:cNvSpPr txBox="1"/>
          <p:nvPr/>
        </p:nvSpPr>
        <p:spPr>
          <a:xfrm>
            <a:off x="9973923" y="2064666"/>
            <a:ext cx="538446" cy="923330"/>
          </a:xfrm>
          <a:prstGeom prst="rect">
            <a:avLst/>
          </a:prstGeom>
          <a:noFill/>
        </p:spPr>
        <p:txBody>
          <a:bodyPr wrap="square" rtlCol="0">
            <a:spAutoFit/>
          </a:bodyPr>
          <a:lstStyle/>
          <a:p>
            <a:r>
              <a:rPr lang="en-US" b="1" dirty="0">
                <a:solidFill>
                  <a:schemeClr val="accent6">
                    <a:lumMod val="60000"/>
                    <a:lumOff val="40000"/>
                  </a:schemeClr>
                </a:solidFill>
              </a:rPr>
              <a:t>b</a:t>
            </a:r>
            <a:endParaRPr lang="en-US" b="1" dirty="0">
              <a:solidFill>
                <a:schemeClr val="accent6">
                  <a:lumMod val="60000"/>
                  <a:lumOff val="40000"/>
                </a:schemeClr>
              </a:solidFill>
            </a:endParaRPr>
          </a:p>
          <a:p>
            <a:endParaRPr lang="en-US" b="1" dirty="0">
              <a:solidFill>
                <a:schemeClr val="accent6">
                  <a:lumMod val="60000"/>
                  <a:lumOff val="40000"/>
                </a:schemeClr>
              </a:solidFill>
            </a:endParaRPr>
          </a:p>
          <a:p>
            <a:r>
              <a:rPr lang="en-US" b="1" dirty="0">
                <a:solidFill>
                  <a:schemeClr val="accent6">
                    <a:lumMod val="60000"/>
                    <a:lumOff val="40000"/>
                  </a:schemeClr>
                </a:solidFill>
              </a:rPr>
              <a:t>v</a:t>
            </a:r>
            <a:endParaRPr lang="en-US" b="1" dirty="0">
              <a:solidFill>
                <a:schemeClr val="accent6">
                  <a:lumMod val="60000"/>
                  <a:lumOff val="40000"/>
                </a:schemeClr>
              </a:solidFill>
            </a:endParaRPr>
          </a:p>
        </p:txBody>
      </p:sp>
      <p:grpSp>
        <p:nvGrpSpPr>
          <p:cNvPr id="118" name="Group 117"/>
          <p:cNvGrpSpPr/>
          <p:nvPr/>
        </p:nvGrpSpPr>
        <p:grpSpPr>
          <a:xfrm>
            <a:off x="825430" y="1605689"/>
            <a:ext cx="5529681" cy="1569367"/>
            <a:chOff x="3958779" y="494349"/>
            <a:chExt cx="7935045" cy="2333341"/>
          </a:xfrm>
        </p:grpSpPr>
        <p:grpSp>
          <p:nvGrpSpPr>
            <p:cNvPr id="119" name="Group 118"/>
            <p:cNvGrpSpPr/>
            <p:nvPr/>
          </p:nvGrpSpPr>
          <p:grpSpPr>
            <a:xfrm>
              <a:off x="4653947" y="873234"/>
              <a:ext cx="7239877" cy="1954456"/>
              <a:chOff x="1135548" y="4545454"/>
              <a:chExt cx="9691252" cy="3713559"/>
            </a:xfrm>
          </p:grpSpPr>
          <p:sp>
            <p:nvSpPr>
              <p:cNvPr id="132" name="Rectangle 13"/>
              <p:cNvSpPr/>
              <p:nvPr/>
            </p:nvSpPr>
            <p:spPr>
              <a:xfrm>
                <a:off x="1135548" y="4688656"/>
                <a:ext cx="9691252" cy="3570357"/>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3" name="TextBox 132"/>
              <p:cNvSpPr txBox="1"/>
              <p:nvPr/>
            </p:nvSpPr>
            <p:spPr>
              <a:xfrm>
                <a:off x="1822553" y="4545454"/>
                <a:ext cx="8730727" cy="3651765"/>
              </a:xfrm>
              <a:prstGeom prst="rect">
                <a:avLst/>
              </a:prstGeom>
              <a:noFill/>
            </p:spPr>
            <p:txBody>
              <a:bodyPr wrap="square" rtlCol="0" anchor="ctr">
                <a:spAutoFit/>
              </a:bodyPr>
              <a:lstStyle/>
              <a:p>
                <a:pPr algn="just" defTabSz="914400">
                  <a:lnSpc>
                    <a:spcPct val="150000"/>
                  </a:lnSpc>
                  <a:defRPr/>
                </a:pPr>
                <a:r>
                  <a:rPr lang="en-US" sz="2600" b="1" kern="0" dirty="0" err="1">
                    <a:solidFill>
                      <a:prstClr val="black"/>
                    </a:solidFill>
                    <a:latin typeface="Times New Roman" panose="02020603050405020304" pitchFamily="18" charset="0"/>
                    <a:cs typeface="Times New Roman" panose="02020603050405020304" pitchFamily="18" charset="0"/>
                  </a:rPr>
                  <a:t>Cơ</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thể</a:t>
                </a:r>
                <a:r>
                  <a:rPr lang="en-US" sz="2600" b="1" kern="0" dirty="0">
                    <a:solidFill>
                      <a:prstClr val="black"/>
                    </a:solidFill>
                    <a:latin typeface="Times New Roman" panose="02020603050405020304" pitchFamily="18" charset="0"/>
                    <a:cs typeface="Times New Roman" panose="02020603050405020304" pitchFamily="18" charset="0"/>
                  </a:rPr>
                  <a:t> F</a:t>
                </a:r>
                <a:r>
                  <a:rPr lang="en-US" sz="2600" b="1" kern="0" baseline="-25000" dirty="0">
                    <a:solidFill>
                      <a:prstClr val="black"/>
                    </a:solidFill>
                    <a:latin typeface="Times New Roman" panose="02020603050405020304" pitchFamily="18" charset="0"/>
                    <a:cs typeface="Times New Roman" panose="02020603050405020304" pitchFamily="18" charset="0"/>
                  </a:rPr>
                  <a:t>1</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khi</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giảm</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phân</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tạo</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ra</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các</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giao</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tử</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nào</a:t>
                </a:r>
                <a:r>
                  <a:rPr lang="en-US" sz="2600" b="1" kern="0" dirty="0">
                    <a:solidFill>
                      <a:prstClr val="black"/>
                    </a:solidFill>
                    <a:latin typeface="Times New Roman" panose="02020603050405020304" pitchFamily="18" charset="0"/>
                    <a:cs typeface="Times New Roman" panose="02020603050405020304" pitchFamily="18" charset="0"/>
                  </a:rPr>
                  <a:t>?</a:t>
                </a:r>
                <a:endParaRPr lang="en-US" sz="2600" b="1" kern="0" dirty="0">
                  <a:solidFill>
                    <a:prstClr val="black"/>
                  </a:solidFill>
                  <a:latin typeface="Times New Roman" panose="02020603050405020304" pitchFamily="18" charset="0"/>
                  <a:cs typeface="Times New Roman" panose="02020603050405020304" pitchFamily="18" charset="0"/>
                </a:endParaRPr>
              </a:p>
            </p:txBody>
          </p:sp>
        </p:grpSp>
        <p:pic>
          <p:nvPicPr>
            <p:cNvPr id="120" name="Picture 2" descr="Dialog Question Mark Icon | Gartoon Redux Misc Iconpack | Gartoon Te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8779" y="494349"/>
              <a:ext cx="1526954" cy="152695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8"/>
                                        </p:tgtEl>
                                        <p:attrNameLst>
                                          <p:attrName>style.visibility</p:attrName>
                                        </p:attrNameLst>
                                      </p:cBhvr>
                                      <p:to>
                                        <p:strVal val="visible"/>
                                      </p:to>
                                    </p:set>
                                    <p:animEffect transition="in" filter="fade">
                                      <p:cBhvr>
                                        <p:cTn id="10" dur="500"/>
                                        <p:tgtEl>
                                          <p:spTgt spid="1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animEffect transition="in" filter="wipe(up)">
                                      <p:cBhvr>
                                        <p:cTn id="15" dur="500"/>
                                        <p:tgtEl>
                                          <p:spTgt spid="157"/>
                                        </p:tgtEl>
                                      </p:cBhvr>
                                    </p:animEffect>
                                  </p:childTnLst>
                                </p:cTn>
                              </p:par>
                              <p:par>
                                <p:cTn id="16" presetID="22" presetClass="entr" presetSubtype="1" fill="hold" nodeType="withEffect">
                                  <p:stCondLst>
                                    <p:cond delay="0"/>
                                  </p:stCondLst>
                                  <p:childTnLst>
                                    <p:set>
                                      <p:cBhvr>
                                        <p:cTn id="17" dur="1" fill="hold">
                                          <p:stCondLst>
                                            <p:cond delay="0"/>
                                          </p:stCondLst>
                                        </p:cTn>
                                        <p:tgtEl>
                                          <p:spTgt spid="163"/>
                                        </p:tgtEl>
                                        <p:attrNameLst>
                                          <p:attrName>style.visibility</p:attrName>
                                        </p:attrNameLst>
                                      </p:cBhvr>
                                      <p:to>
                                        <p:strVal val="visible"/>
                                      </p:to>
                                    </p:set>
                                    <p:animEffect transition="in" filter="wipe(up)">
                                      <p:cBhvr>
                                        <p:cTn id="18" dur="500"/>
                                        <p:tgtEl>
                                          <p:spTgt spid="16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fade">
                                      <p:cBhvr>
                                        <p:cTn id="22" dur="500"/>
                                        <p:tgtEl>
                                          <p:spTgt spid="15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172"/>
                                        </p:tgtEl>
                                        <p:attrNameLst>
                                          <p:attrName>style.visibility</p:attrName>
                                        </p:attrNameLst>
                                      </p:cBhvr>
                                      <p:to>
                                        <p:strVal val="visible"/>
                                      </p:to>
                                    </p:set>
                                    <p:animEffect transition="in" filter="fade">
                                      <p:cBhvr>
                                        <p:cTn id="30" dur="500"/>
                                        <p:tgtEl>
                                          <p:spTgt spid="17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3"/>
                                        </p:tgtEl>
                                        <p:attrNameLst>
                                          <p:attrName>style.visibility</p:attrName>
                                        </p:attrNameLst>
                                      </p:cBhvr>
                                      <p:to>
                                        <p:strVal val="visible"/>
                                      </p:to>
                                    </p:set>
                                    <p:animEffect transition="in" filter="fade">
                                      <p:cBhvr>
                                        <p:cTn id="33" dur="500"/>
                                        <p:tgtEl>
                                          <p:spTgt spid="17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72"/>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73"/>
                                        </p:tgtEl>
                                        <p:attrNameLst>
                                          <p:attrName>style.visibility</p:attrName>
                                        </p:attrNameLst>
                                      </p:cBhvr>
                                      <p:to>
                                        <p:strVal val="hidden"/>
                                      </p:to>
                                    </p:set>
                                  </p:childTnLst>
                                </p:cTn>
                              </p:par>
                              <p:par>
                                <p:cTn id="40" presetID="31" presetClass="entr" presetSubtype="0" fill="hold" grpId="0" nodeType="withEffect">
                                  <p:stCondLst>
                                    <p:cond delay="0"/>
                                  </p:stCondLst>
                                  <p:childTnLst>
                                    <p:set>
                                      <p:cBhvr>
                                        <p:cTn id="41" dur="1" fill="hold">
                                          <p:stCondLst>
                                            <p:cond delay="0"/>
                                          </p:stCondLst>
                                        </p:cTn>
                                        <p:tgtEl>
                                          <p:spTgt spid="206"/>
                                        </p:tgtEl>
                                        <p:attrNameLst>
                                          <p:attrName>style.visibility</p:attrName>
                                        </p:attrNameLst>
                                      </p:cBhvr>
                                      <p:to>
                                        <p:strVal val="visible"/>
                                      </p:to>
                                    </p:set>
                                    <p:anim calcmode="lin" valueType="num">
                                      <p:cBhvr>
                                        <p:cTn id="42" dur="1000" fill="hold"/>
                                        <p:tgtEl>
                                          <p:spTgt spid="206"/>
                                        </p:tgtEl>
                                        <p:attrNameLst>
                                          <p:attrName>ppt_w</p:attrName>
                                        </p:attrNameLst>
                                      </p:cBhvr>
                                      <p:tavLst>
                                        <p:tav tm="0">
                                          <p:val>
                                            <p:fltVal val="0"/>
                                          </p:val>
                                        </p:tav>
                                        <p:tav tm="100000">
                                          <p:val>
                                            <p:strVal val="#ppt_w"/>
                                          </p:val>
                                        </p:tav>
                                      </p:tavLst>
                                    </p:anim>
                                    <p:anim calcmode="lin" valueType="num">
                                      <p:cBhvr>
                                        <p:cTn id="43" dur="1000" fill="hold"/>
                                        <p:tgtEl>
                                          <p:spTgt spid="206"/>
                                        </p:tgtEl>
                                        <p:attrNameLst>
                                          <p:attrName>ppt_h</p:attrName>
                                        </p:attrNameLst>
                                      </p:cBhvr>
                                      <p:tavLst>
                                        <p:tav tm="0">
                                          <p:val>
                                            <p:fltVal val="0"/>
                                          </p:val>
                                        </p:tav>
                                        <p:tav tm="100000">
                                          <p:val>
                                            <p:strVal val="#ppt_h"/>
                                          </p:val>
                                        </p:tav>
                                      </p:tavLst>
                                    </p:anim>
                                    <p:anim calcmode="lin" valueType="num">
                                      <p:cBhvr>
                                        <p:cTn id="44" dur="1000" fill="hold"/>
                                        <p:tgtEl>
                                          <p:spTgt spid="206"/>
                                        </p:tgtEl>
                                        <p:attrNameLst>
                                          <p:attrName>style.rotation</p:attrName>
                                        </p:attrNameLst>
                                      </p:cBhvr>
                                      <p:tavLst>
                                        <p:tav tm="0">
                                          <p:val>
                                            <p:fltVal val="90"/>
                                          </p:val>
                                        </p:tav>
                                        <p:tav tm="100000">
                                          <p:val>
                                            <p:fltVal val="0"/>
                                          </p:val>
                                        </p:tav>
                                      </p:tavLst>
                                    </p:anim>
                                    <p:animEffect transition="in" filter="fade">
                                      <p:cBhvr>
                                        <p:cTn id="45" dur="1000"/>
                                        <p:tgtEl>
                                          <p:spTgt spid="206"/>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07"/>
                                        </p:tgtEl>
                                        <p:attrNameLst>
                                          <p:attrName>style.visibility</p:attrName>
                                        </p:attrNameLst>
                                      </p:cBhvr>
                                      <p:to>
                                        <p:strVal val="visible"/>
                                      </p:to>
                                    </p:set>
                                    <p:anim calcmode="lin" valueType="num">
                                      <p:cBhvr>
                                        <p:cTn id="48" dur="1000" fill="hold"/>
                                        <p:tgtEl>
                                          <p:spTgt spid="207"/>
                                        </p:tgtEl>
                                        <p:attrNameLst>
                                          <p:attrName>ppt_w</p:attrName>
                                        </p:attrNameLst>
                                      </p:cBhvr>
                                      <p:tavLst>
                                        <p:tav tm="0">
                                          <p:val>
                                            <p:fltVal val="0"/>
                                          </p:val>
                                        </p:tav>
                                        <p:tav tm="100000">
                                          <p:val>
                                            <p:strVal val="#ppt_w"/>
                                          </p:val>
                                        </p:tav>
                                      </p:tavLst>
                                    </p:anim>
                                    <p:anim calcmode="lin" valueType="num">
                                      <p:cBhvr>
                                        <p:cTn id="49" dur="1000" fill="hold"/>
                                        <p:tgtEl>
                                          <p:spTgt spid="207"/>
                                        </p:tgtEl>
                                        <p:attrNameLst>
                                          <p:attrName>ppt_h</p:attrName>
                                        </p:attrNameLst>
                                      </p:cBhvr>
                                      <p:tavLst>
                                        <p:tav tm="0">
                                          <p:val>
                                            <p:fltVal val="0"/>
                                          </p:val>
                                        </p:tav>
                                        <p:tav tm="100000">
                                          <p:val>
                                            <p:strVal val="#ppt_h"/>
                                          </p:val>
                                        </p:tav>
                                      </p:tavLst>
                                    </p:anim>
                                    <p:anim calcmode="lin" valueType="num">
                                      <p:cBhvr>
                                        <p:cTn id="50" dur="1000" fill="hold"/>
                                        <p:tgtEl>
                                          <p:spTgt spid="207"/>
                                        </p:tgtEl>
                                        <p:attrNameLst>
                                          <p:attrName>style.rotation</p:attrName>
                                        </p:attrNameLst>
                                      </p:cBhvr>
                                      <p:tavLst>
                                        <p:tav tm="0">
                                          <p:val>
                                            <p:fltVal val="90"/>
                                          </p:val>
                                        </p:tav>
                                        <p:tav tm="100000">
                                          <p:val>
                                            <p:fltVal val="0"/>
                                          </p:val>
                                        </p:tav>
                                      </p:tavLst>
                                    </p:anim>
                                    <p:animEffect transition="in" filter="fade">
                                      <p:cBhvr>
                                        <p:cTn id="51" dur="1000"/>
                                        <p:tgtEl>
                                          <p:spTgt spid="20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83"/>
                                        </p:tgtEl>
                                        <p:attrNameLst>
                                          <p:attrName>style.visibility</p:attrName>
                                        </p:attrNameLst>
                                      </p:cBhvr>
                                      <p:to>
                                        <p:strVal val="visible"/>
                                      </p:to>
                                    </p:set>
                                    <p:animEffect transition="in" filter="wipe(up)">
                                      <p:cBhvr>
                                        <p:cTn id="56" dur="500"/>
                                        <p:tgtEl>
                                          <p:spTgt spid="183"/>
                                        </p:tgtEl>
                                      </p:cBhvr>
                                    </p:animEffect>
                                  </p:childTnLst>
                                </p:cTn>
                              </p:par>
                              <p:par>
                                <p:cTn id="57" presetID="22" presetClass="entr" presetSubtype="1" fill="hold" nodeType="withEffect">
                                  <p:stCondLst>
                                    <p:cond delay="0"/>
                                  </p:stCondLst>
                                  <p:childTnLst>
                                    <p:set>
                                      <p:cBhvr>
                                        <p:cTn id="58" dur="1" fill="hold">
                                          <p:stCondLst>
                                            <p:cond delay="0"/>
                                          </p:stCondLst>
                                        </p:cTn>
                                        <p:tgtEl>
                                          <p:spTgt spid="188"/>
                                        </p:tgtEl>
                                        <p:attrNameLst>
                                          <p:attrName>style.visibility</p:attrName>
                                        </p:attrNameLst>
                                      </p:cBhvr>
                                      <p:to>
                                        <p:strVal val="visible"/>
                                      </p:to>
                                    </p:set>
                                    <p:animEffect transition="in" filter="wipe(up)">
                                      <p:cBhvr>
                                        <p:cTn id="59" dur="500"/>
                                        <p:tgtEl>
                                          <p:spTgt spid="188"/>
                                        </p:tgtEl>
                                      </p:cBhvr>
                                    </p:animEffect>
                                  </p:childTnLst>
                                </p:cTn>
                              </p:par>
                            </p:childTnLst>
                          </p:cTn>
                        </p:par>
                        <p:par>
                          <p:cTn id="60" fill="hold">
                            <p:stCondLst>
                              <p:cond delay="500"/>
                            </p:stCondLst>
                            <p:childTnLst>
                              <p:par>
                                <p:cTn id="61" presetID="22" presetClass="entr" presetSubtype="1" fill="hold" nodeType="afterEffect">
                                  <p:stCondLst>
                                    <p:cond delay="0"/>
                                  </p:stCondLst>
                                  <p:childTnLst>
                                    <p:set>
                                      <p:cBhvr>
                                        <p:cTn id="62" dur="1" fill="hold">
                                          <p:stCondLst>
                                            <p:cond delay="0"/>
                                          </p:stCondLst>
                                        </p:cTn>
                                        <p:tgtEl>
                                          <p:spTgt spid="179"/>
                                        </p:tgtEl>
                                        <p:attrNameLst>
                                          <p:attrName>style.visibility</p:attrName>
                                        </p:attrNameLst>
                                      </p:cBhvr>
                                      <p:to>
                                        <p:strVal val="visible"/>
                                      </p:to>
                                    </p:set>
                                    <p:animEffect transition="in" filter="wipe(up)">
                                      <p:cBhvr>
                                        <p:cTn id="63" dur="500"/>
                                        <p:tgtEl>
                                          <p:spTgt spid="17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48"/>
                                        </p:tgtEl>
                                        <p:attrNameLst>
                                          <p:attrName>style.visibility</p:attrName>
                                        </p:attrNameLst>
                                      </p:cBhvr>
                                      <p:to>
                                        <p:strVal val="visible"/>
                                      </p:to>
                                    </p:set>
                                    <p:animEffect transition="in" filter="fade">
                                      <p:cBhvr>
                                        <p:cTn id="68" dur="500"/>
                                        <p:tgtEl>
                                          <p:spTgt spid="204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99"/>
                                        </p:tgtEl>
                                        <p:attrNameLst>
                                          <p:attrName>style.visibility</p:attrName>
                                        </p:attrNameLst>
                                      </p:cBhvr>
                                      <p:to>
                                        <p:strVal val="visible"/>
                                      </p:to>
                                    </p:set>
                                    <p:animEffect transition="in" filter="fade">
                                      <p:cBhvr>
                                        <p:cTn id="73" dur="500"/>
                                        <p:tgtEl>
                                          <p:spTgt spid="199"/>
                                        </p:tgtEl>
                                      </p:cBhvr>
                                    </p:animEffect>
                                  </p:childTnLst>
                                </p:cTn>
                              </p:par>
                              <p:par>
                                <p:cTn id="74" presetID="2" presetClass="entr" presetSubtype="2" fill="hold" nodeType="withEffect">
                                  <p:stCondLst>
                                    <p:cond delay="0"/>
                                  </p:stCondLst>
                                  <p:childTnLst>
                                    <p:set>
                                      <p:cBhvr>
                                        <p:cTn id="75" dur="1" fill="hold">
                                          <p:stCondLst>
                                            <p:cond delay="0"/>
                                          </p:stCondLst>
                                        </p:cTn>
                                        <p:tgtEl>
                                          <p:spTgt spid="2049"/>
                                        </p:tgtEl>
                                        <p:attrNameLst>
                                          <p:attrName>style.visibility</p:attrName>
                                        </p:attrNameLst>
                                      </p:cBhvr>
                                      <p:to>
                                        <p:strVal val="visible"/>
                                      </p:to>
                                    </p:set>
                                    <p:anim calcmode="lin" valueType="num">
                                      <p:cBhvr additive="base">
                                        <p:cTn id="76" dur="500" fill="hold"/>
                                        <p:tgtEl>
                                          <p:spTgt spid="2049"/>
                                        </p:tgtEl>
                                        <p:attrNameLst>
                                          <p:attrName>ppt_x</p:attrName>
                                        </p:attrNameLst>
                                      </p:cBhvr>
                                      <p:tavLst>
                                        <p:tav tm="0">
                                          <p:val>
                                            <p:strVal val="1+#ppt_w/2"/>
                                          </p:val>
                                        </p:tav>
                                        <p:tav tm="100000">
                                          <p:val>
                                            <p:strVal val="#ppt_x"/>
                                          </p:val>
                                        </p:tav>
                                      </p:tavLst>
                                    </p:anim>
                                    <p:anim calcmode="lin" valueType="num">
                                      <p:cBhvr additive="base">
                                        <p:cTn id="77" dur="500" fill="hold"/>
                                        <p:tgtEl>
                                          <p:spTgt spid="2049"/>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131"/>
                                        </p:tgtEl>
                                        <p:attrNameLst>
                                          <p:attrName>style.visibility</p:attrName>
                                        </p:attrNameLst>
                                      </p:cBhvr>
                                      <p:to>
                                        <p:strVal val="visible"/>
                                      </p:to>
                                    </p:set>
                                    <p:animEffect transition="in" filter="wipe(up)">
                                      <p:cBhvr>
                                        <p:cTn id="82" dur="500"/>
                                        <p:tgtEl>
                                          <p:spTgt spid="131"/>
                                        </p:tgtEl>
                                      </p:cBhvr>
                                    </p:animEffect>
                                  </p:childTnLst>
                                </p:cTn>
                              </p:par>
                              <p:par>
                                <p:cTn id="83" presetID="22" presetClass="entr" presetSubtype="1" fill="hold" nodeType="withEffect">
                                  <p:stCondLst>
                                    <p:cond delay="0"/>
                                  </p:stCondLst>
                                  <p:childTnLst>
                                    <p:set>
                                      <p:cBhvr>
                                        <p:cTn id="84" dur="1" fill="hold">
                                          <p:stCondLst>
                                            <p:cond delay="0"/>
                                          </p:stCondLst>
                                        </p:cTn>
                                        <p:tgtEl>
                                          <p:spTgt spid="152"/>
                                        </p:tgtEl>
                                        <p:attrNameLst>
                                          <p:attrName>style.visibility</p:attrName>
                                        </p:attrNameLst>
                                      </p:cBhvr>
                                      <p:to>
                                        <p:strVal val="visible"/>
                                      </p:to>
                                    </p:set>
                                    <p:animEffect transition="in" filter="wipe(up)">
                                      <p:cBhvr>
                                        <p:cTn id="85" dur="500"/>
                                        <p:tgtEl>
                                          <p:spTgt spid="152"/>
                                        </p:tgtEl>
                                      </p:cBhvr>
                                    </p:animEffect>
                                  </p:childTnLst>
                                </p:cTn>
                              </p:par>
                              <p:par>
                                <p:cTn id="86" presetID="22" presetClass="entr" presetSubtype="1" fill="hold" nodeType="withEffect">
                                  <p:stCondLst>
                                    <p:cond delay="0"/>
                                  </p:stCondLst>
                                  <p:childTnLst>
                                    <p:set>
                                      <p:cBhvr>
                                        <p:cTn id="87" dur="1" fill="hold">
                                          <p:stCondLst>
                                            <p:cond delay="0"/>
                                          </p:stCondLst>
                                        </p:cTn>
                                        <p:tgtEl>
                                          <p:spTgt spid="155"/>
                                        </p:tgtEl>
                                        <p:attrNameLst>
                                          <p:attrName>style.visibility</p:attrName>
                                        </p:attrNameLst>
                                      </p:cBhvr>
                                      <p:to>
                                        <p:strVal val="visible"/>
                                      </p:to>
                                    </p:set>
                                    <p:animEffect transition="in" filter="wipe(up)">
                                      <p:cBhvr>
                                        <p:cTn id="88" dur="500"/>
                                        <p:tgtEl>
                                          <p:spTgt spid="15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par>
                                <p:cTn id="94" presetID="10" presetClass="entr" presetSubtype="0" fill="hold"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74"/>
                                        </p:tgtEl>
                                        <p:attrNameLst>
                                          <p:attrName>style.visibility</p:attrName>
                                        </p:attrNameLst>
                                      </p:cBhvr>
                                      <p:to>
                                        <p:strVal val="visible"/>
                                      </p:to>
                                    </p:set>
                                    <p:animEffect transition="in" filter="fade">
                                      <p:cBhvr>
                                        <p:cTn id="99" dur="500"/>
                                        <p:tgtEl>
                                          <p:spTgt spid="17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76"/>
                                        </p:tgtEl>
                                        <p:attrNameLst>
                                          <p:attrName>style.visibility</p:attrName>
                                        </p:attrNameLst>
                                      </p:cBhvr>
                                      <p:to>
                                        <p:strVal val="visible"/>
                                      </p:to>
                                    </p:set>
                                    <p:animEffect transition="in" filter="fade">
                                      <p:cBhvr>
                                        <p:cTn id="102" dur="500"/>
                                        <p:tgtEl>
                                          <p:spTgt spid="176"/>
                                        </p:tgtEl>
                                      </p:cBhvr>
                                    </p:animEffect>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137"/>
                                        </p:tgtEl>
                                        <p:attrNameLst>
                                          <p:attrName>style.visibility</p:attrName>
                                        </p:attrNameLst>
                                      </p:cBhvr>
                                      <p:to>
                                        <p:strVal val="visible"/>
                                      </p:to>
                                    </p:set>
                                    <p:animEffect transition="in" filter="fade">
                                      <p:cBhvr>
                                        <p:cTn id="106" dur="500"/>
                                        <p:tgtEl>
                                          <p:spTgt spid="13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75"/>
                                        </p:tgtEl>
                                        <p:attrNameLst>
                                          <p:attrName>style.visibility</p:attrName>
                                        </p:attrNameLst>
                                      </p:cBhvr>
                                      <p:to>
                                        <p:strVal val="visible"/>
                                      </p:to>
                                    </p:set>
                                    <p:animEffect transition="in" filter="fade">
                                      <p:cBhvr>
                                        <p:cTn id="109" dur="500"/>
                                        <p:tgtEl>
                                          <p:spTgt spid="175"/>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174"/>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176"/>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175"/>
                                        </p:tgtEl>
                                        <p:attrNameLst>
                                          <p:attrName>style.visibility</p:attrName>
                                        </p:attrNameLst>
                                      </p:cBhvr>
                                      <p:to>
                                        <p:strVal val="hidden"/>
                                      </p:to>
                                    </p:set>
                                  </p:childTnLst>
                                </p:cTn>
                              </p:par>
                              <p:par>
                                <p:cTn id="118" presetID="53" presetClass="entr" presetSubtype="16" fill="hold" grpId="0" nodeType="withEffect">
                                  <p:stCondLst>
                                    <p:cond delay="0"/>
                                  </p:stCondLst>
                                  <p:childTnLst>
                                    <p:set>
                                      <p:cBhvr>
                                        <p:cTn id="119" dur="1" fill="hold">
                                          <p:stCondLst>
                                            <p:cond delay="0"/>
                                          </p:stCondLst>
                                        </p:cTn>
                                        <p:tgtEl>
                                          <p:spTgt spid="201"/>
                                        </p:tgtEl>
                                        <p:attrNameLst>
                                          <p:attrName>style.visibility</p:attrName>
                                        </p:attrNameLst>
                                      </p:cBhvr>
                                      <p:to>
                                        <p:strVal val="visible"/>
                                      </p:to>
                                    </p:set>
                                    <p:anim calcmode="lin" valueType="num">
                                      <p:cBhvr>
                                        <p:cTn id="120" dur="500" fill="hold"/>
                                        <p:tgtEl>
                                          <p:spTgt spid="201"/>
                                        </p:tgtEl>
                                        <p:attrNameLst>
                                          <p:attrName>ppt_w</p:attrName>
                                        </p:attrNameLst>
                                      </p:cBhvr>
                                      <p:tavLst>
                                        <p:tav tm="0">
                                          <p:val>
                                            <p:fltVal val="0"/>
                                          </p:val>
                                        </p:tav>
                                        <p:tav tm="100000">
                                          <p:val>
                                            <p:strVal val="#ppt_w"/>
                                          </p:val>
                                        </p:tav>
                                      </p:tavLst>
                                    </p:anim>
                                    <p:anim calcmode="lin" valueType="num">
                                      <p:cBhvr>
                                        <p:cTn id="121" dur="500" fill="hold"/>
                                        <p:tgtEl>
                                          <p:spTgt spid="201"/>
                                        </p:tgtEl>
                                        <p:attrNameLst>
                                          <p:attrName>ppt_h</p:attrName>
                                        </p:attrNameLst>
                                      </p:cBhvr>
                                      <p:tavLst>
                                        <p:tav tm="0">
                                          <p:val>
                                            <p:fltVal val="0"/>
                                          </p:val>
                                        </p:tav>
                                        <p:tav tm="100000">
                                          <p:val>
                                            <p:strVal val="#ppt_h"/>
                                          </p:val>
                                        </p:tav>
                                      </p:tavLst>
                                    </p:anim>
                                    <p:animEffect transition="in" filter="fade">
                                      <p:cBhvr>
                                        <p:cTn id="122" dur="500"/>
                                        <p:tgtEl>
                                          <p:spTgt spid="201"/>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204"/>
                                        </p:tgtEl>
                                        <p:attrNameLst>
                                          <p:attrName>style.visibility</p:attrName>
                                        </p:attrNameLst>
                                      </p:cBhvr>
                                      <p:to>
                                        <p:strVal val="visible"/>
                                      </p:to>
                                    </p:set>
                                    <p:anim calcmode="lin" valueType="num">
                                      <p:cBhvr>
                                        <p:cTn id="125" dur="500" fill="hold"/>
                                        <p:tgtEl>
                                          <p:spTgt spid="204"/>
                                        </p:tgtEl>
                                        <p:attrNameLst>
                                          <p:attrName>ppt_w</p:attrName>
                                        </p:attrNameLst>
                                      </p:cBhvr>
                                      <p:tavLst>
                                        <p:tav tm="0">
                                          <p:val>
                                            <p:fltVal val="0"/>
                                          </p:val>
                                        </p:tav>
                                        <p:tav tm="100000">
                                          <p:val>
                                            <p:strVal val="#ppt_w"/>
                                          </p:val>
                                        </p:tav>
                                      </p:tavLst>
                                    </p:anim>
                                    <p:anim calcmode="lin" valueType="num">
                                      <p:cBhvr>
                                        <p:cTn id="126" dur="500" fill="hold"/>
                                        <p:tgtEl>
                                          <p:spTgt spid="204"/>
                                        </p:tgtEl>
                                        <p:attrNameLst>
                                          <p:attrName>ppt_h</p:attrName>
                                        </p:attrNameLst>
                                      </p:cBhvr>
                                      <p:tavLst>
                                        <p:tav tm="0">
                                          <p:val>
                                            <p:fltVal val="0"/>
                                          </p:val>
                                        </p:tav>
                                        <p:tav tm="100000">
                                          <p:val>
                                            <p:strVal val="#ppt_h"/>
                                          </p:val>
                                        </p:tav>
                                      </p:tavLst>
                                    </p:anim>
                                    <p:animEffect transition="in" filter="fade">
                                      <p:cBhvr>
                                        <p:cTn id="127" dur="500"/>
                                        <p:tgtEl>
                                          <p:spTgt spid="204"/>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205"/>
                                        </p:tgtEl>
                                        <p:attrNameLst>
                                          <p:attrName>style.visibility</p:attrName>
                                        </p:attrNameLst>
                                      </p:cBhvr>
                                      <p:to>
                                        <p:strVal val="visible"/>
                                      </p:to>
                                    </p:set>
                                    <p:anim calcmode="lin" valueType="num">
                                      <p:cBhvr>
                                        <p:cTn id="130" dur="500" fill="hold"/>
                                        <p:tgtEl>
                                          <p:spTgt spid="205"/>
                                        </p:tgtEl>
                                        <p:attrNameLst>
                                          <p:attrName>ppt_w</p:attrName>
                                        </p:attrNameLst>
                                      </p:cBhvr>
                                      <p:tavLst>
                                        <p:tav tm="0">
                                          <p:val>
                                            <p:fltVal val="0"/>
                                          </p:val>
                                        </p:tav>
                                        <p:tav tm="100000">
                                          <p:val>
                                            <p:strVal val="#ppt_w"/>
                                          </p:val>
                                        </p:tav>
                                      </p:tavLst>
                                    </p:anim>
                                    <p:anim calcmode="lin" valueType="num">
                                      <p:cBhvr>
                                        <p:cTn id="131" dur="500" fill="hold"/>
                                        <p:tgtEl>
                                          <p:spTgt spid="205"/>
                                        </p:tgtEl>
                                        <p:attrNameLst>
                                          <p:attrName>ppt_h</p:attrName>
                                        </p:attrNameLst>
                                      </p:cBhvr>
                                      <p:tavLst>
                                        <p:tav tm="0">
                                          <p:val>
                                            <p:fltVal val="0"/>
                                          </p:val>
                                        </p:tav>
                                        <p:tav tm="100000">
                                          <p:val>
                                            <p:strVal val="#ppt_h"/>
                                          </p:val>
                                        </p:tav>
                                      </p:tavLst>
                                    </p:anim>
                                    <p:animEffect transition="in" filter="fade">
                                      <p:cBhvr>
                                        <p:cTn id="132" dur="500"/>
                                        <p:tgtEl>
                                          <p:spTgt spid="205"/>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4">
                                            <p:txEl>
                                              <p:pRg st="0" end="0"/>
                                            </p:txEl>
                                          </p:spTgt>
                                        </p:tgtEl>
                                        <p:attrNameLst>
                                          <p:attrName>style.visibility</p:attrName>
                                        </p:attrNameLst>
                                      </p:cBhvr>
                                      <p:to>
                                        <p:strVal val="visible"/>
                                      </p:to>
                                    </p:set>
                                    <p:animEffect transition="in" filter="wipe(left)">
                                      <p:cBhvr>
                                        <p:cTn id="137" dur="500"/>
                                        <p:tgtEl>
                                          <p:spTgt spid="4">
                                            <p:txEl>
                                              <p:pRg st="0" end="0"/>
                                            </p:txEl>
                                          </p:spTgt>
                                        </p:tgtEl>
                                      </p:cBhvr>
                                    </p:animEffect>
                                  </p:childTnLst>
                                </p:cTn>
                              </p:par>
                            </p:childTnLst>
                          </p:cTn>
                        </p:par>
                        <p:par>
                          <p:cTn id="138" fill="hold">
                            <p:stCondLst>
                              <p:cond delay="500"/>
                            </p:stCondLst>
                            <p:childTnLst>
                              <p:par>
                                <p:cTn id="139" presetID="22" presetClass="entr" presetSubtype="8" fill="hold" grpId="0" nodeType="afterEffect">
                                  <p:stCondLst>
                                    <p:cond delay="0"/>
                                  </p:stCondLst>
                                  <p:childTnLst>
                                    <p:set>
                                      <p:cBhvr>
                                        <p:cTn id="140" dur="1" fill="hold">
                                          <p:stCondLst>
                                            <p:cond delay="0"/>
                                          </p:stCondLst>
                                        </p:cTn>
                                        <p:tgtEl>
                                          <p:spTgt spid="4">
                                            <p:txEl>
                                              <p:pRg st="1" end="1"/>
                                            </p:txEl>
                                          </p:spTgt>
                                        </p:tgtEl>
                                        <p:attrNameLst>
                                          <p:attrName>style.visibility</p:attrName>
                                        </p:attrNameLst>
                                      </p:cBhvr>
                                      <p:to>
                                        <p:strVal val="visible"/>
                                      </p:to>
                                    </p:set>
                                    <p:animEffect transition="in" filter="wipe(left)">
                                      <p:cBhvr>
                                        <p:cTn id="141" dur="500"/>
                                        <p:tgtEl>
                                          <p:spTgt spid="4">
                                            <p:txEl>
                                              <p:pRg st="1" end="1"/>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26" presetClass="entr" presetSubtype="0" fill="hold" nodeType="clickEffect">
                                  <p:stCondLst>
                                    <p:cond delay="0"/>
                                  </p:stCondLst>
                                  <p:childTnLst>
                                    <p:set>
                                      <p:cBhvr>
                                        <p:cTn id="145" dur="1" fill="hold">
                                          <p:stCondLst>
                                            <p:cond delay="0"/>
                                          </p:stCondLst>
                                        </p:cTn>
                                        <p:tgtEl>
                                          <p:spTgt spid="118"/>
                                        </p:tgtEl>
                                        <p:attrNameLst>
                                          <p:attrName>style.visibility</p:attrName>
                                        </p:attrNameLst>
                                      </p:cBhvr>
                                      <p:to>
                                        <p:strVal val="visible"/>
                                      </p:to>
                                    </p:set>
                                    <p:animEffect transition="in" filter="wipe(down)">
                                      <p:cBhvr>
                                        <p:cTn id="146" dur="580">
                                          <p:stCondLst>
                                            <p:cond delay="0"/>
                                          </p:stCondLst>
                                        </p:cTn>
                                        <p:tgtEl>
                                          <p:spTgt spid="118"/>
                                        </p:tgtEl>
                                      </p:cBhvr>
                                    </p:animEffect>
                                    <p:anim calcmode="lin" valueType="num">
                                      <p:cBhvr>
                                        <p:cTn id="147"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152" dur="26">
                                          <p:stCondLst>
                                            <p:cond delay="650"/>
                                          </p:stCondLst>
                                        </p:cTn>
                                        <p:tgtEl>
                                          <p:spTgt spid="118"/>
                                        </p:tgtEl>
                                      </p:cBhvr>
                                      <p:to x="100000" y="60000"/>
                                    </p:animScale>
                                    <p:animScale>
                                      <p:cBhvr>
                                        <p:cTn id="153" dur="166" decel="50000">
                                          <p:stCondLst>
                                            <p:cond delay="676"/>
                                          </p:stCondLst>
                                        </p:cTn>
                                        <p:tgtEl>
                                          <p:spTgt spid="118"/>
                                        </p:tgtEl>
                                      </p:cBhvr>
                                      <p:to x="100000" y="100000"/>
                                    </p:animScale>
                                    <p:animScale>
                                      <p:cBhvr>
                                        <p:cTn id="154" dur="26">
                                          <p:stCondLst>
                                            <p:cond delay="1312"/>
                                          </p:stCondLst>
                                        </p:cTn>
                                        <p:tgtEl>
                                          <p:spTgt spid="118"/>
                                        </p:tgtEl>
                                      </p:cBhvr>
                                      <p:to x="100000" y="80000"/>
                                    </p:animScale>
                                    <p:animScale>
                                      <p:cBhvr>
                                        <p:cTn id="155" dur="166" decel="50000">
                                          <p:stCondLst>
                                            <p:cond delay="1338"/>
                                          </p:stCondLst>
                                        </p:cTn>
                                        <p:tgtEl>
                                          <p:spTgt spid="118"/>
                                        </p:tgtEl>
                                      </p:cBhvr>
                                      <p:to x="100000" y="100000"/>
                                    </p:animScale>
                                    <p:animScale>
                                      <p:cBhvr>
                                        <p:cTn id="156" dur="26">
                                          <p:stCondLst>
                                            <p:cond delay="1642"/>
                                          </p:stCondLst>
                                        </p:cTn>
                                        <p:tgtEl>
                                          <p:spTgt spid="118"/>
                                        </p:tgtEl>
                                      </p:cBhvr>
                                      <p:to x="100000" y="90000"/>
                                    </p:animScale>
                                    <p:animScale>
                                      <p:cBhvr>
                                        <p:cTn id="157" dur="166" decel="50000">
                                          <p:stCondLst>
                                            <p:cond delay="1668"/>
                                          </p:stCondLst>
                                        </p:cTn>
                                        <p:tgtEl>
                                          <p:spTgt spid="118"/>
                                        </p:tgtEl>
                                      </p:cBhvr>
                                      <p:to x="100000" y="100000"/>
                                    </p:animScale>
                                    <p:animScale>
                                      <p:cBhvr>
                                        <p:cTn id="158" dur="26">
                                          <p:stCondLst>
                                            <p:cond delay="1808"/>
                                          </p:stCondLst>
                                        </p:cTn>
                                        <p:tgtEl>
                                          <p:spTgt spid="118"/>
                                        </p:tgtEl>
                                      </p:cBhvr>
                                      <p:to x="100000" y="95000"/>
                                    </p:animScale>
                                    <p:animScale>
                                      <p:cBhvr>
                                        <p:cTn id="159" dur="166" decel="50000">
                                          <p:stCondLst>
                                            <p:cond delay="1834"/>
                                          </p:stCondLst>
                                        </p:cTn>
                                        <p:tgtEl>
                                          <p:spTgt spid="1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72" grpId="0"/>
      <p:bldP spid="172" grpId="1"/>
      <p:bldP spid="173" grpId="0"/>
      <p:bldP spid="173" grpId="1"/>
      <p:bldP spid="174" grpId="0"/>
      <p:bldP spid="174" grpId="1"/>
      <p:bldP spid="175" grpId="0"/>
      <p:bldP spid="175" grpId="1"/>
      <p:bldP spid="176" grpId="0"/>
      <p:bldP spid="176" grpId="1"/>
      <p:bldP spid="198" grpId="0"/>
      <p:bldP spid="199" grpId="0"/>
      <p:bldP spid="201" grpId="0"/>
      <p:bldP spid="204" grpId="0"/>
      <p:bldP spid="205" grpId="0"/>
      <p:bldP spid="206" grpId="0"/>
      <p:bldP spid="20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967746" y="1516038"/>
            <a:ext cx="8273579" cy="1889823"/>
            <a:chOff x="5621330" y="568519"/>
            <a:chExt cx="9158639" cy="2167520"/>
          </a:xfrm>
        </p:grpSpPr>
        <p:grpSp>
          <p:nvGrpSpPr>
            <p:cNvPr id="12" name="Group 11"/>
            <p:cNvGrpSpPr/>
            <p:nvPr/>
          </p:nvGrpSpPr>
          <p:grpSpPr>
            <a:xfrm>
              <a:off x="6204329" y="816649"/>
              <a:ext cx="8575640" cy="1919390"/>
              <a:chOff x="3210879" y="4437940"/>
              <a:chExt cx="11479293" cy="3646932"/>
            </a:xfrm>
          </p:grpSpPr>
          <p:sp>
            <p:nvSpPr>
              <p:cNvPr id="14" name="Rectangle 13"/>
              <p:cNvSpPr/>
              <p:nvPr/>
            </p:nvSpPr>
            <p:spPr>
              <a:xfrm>
                <a:off x="3210879" y="4437940"/>
                <a:ext cx="11479293" cy="3646932"/>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 name="TextBox 14"/>
              <p:cNvSpPr txBox="1"/>
              <p:nvPr/>
            </p:nvSpPr>
            <p:spPr>
              <a:xfrm>
                <a:off x="3760132" y="4766063"/>
                <a:ext cx="10759987" cy="2817029"/>
              </a:xfrm>
              <a:prstGeom prst="rect">
                <a:avLst/>
              </a:prstGeom>
              <a:noFill/>
            </p:spPr>
            <p:txBody>
              <a:bodyPr wrap="square" rtlCol="0" anchor="ctr">
                <a:spAutoFit/>
              </a:bodyPr>
              <a:lstStyle/>
              <a:p>
                <a:pPr algn="just" defTabSz="914400">
                  <a:lnSpc>
                    <a:spcPct val="150000"/>
                  </a:lnSpc>
                  <a:defRPr/>
                </a:pPr>
                <a:r>
                  <a:rPr lang="vi-VN" sz="2600" b="1" kern="0" dirty="0">
                    <a:solidFill>
                      <a:prstClr val="black"/>
                    </a:solidFill>
                    <a:latin typeface="Times New Roman" panose="02020603050405020304" pitchFamily="18" charset="0"/>
                    <a:cs typeface="Times New Roman" panose="02020603050405020304" pitchFamily="18" charset="0"/>
                  </a:rPr>
                  <a:t>Tại sao phép lai giữa ruồi đực F</a:t>
                </a:r>
                <a:r>
                  <a:rPr lang="vi-VN" sz="2600" b="1" kern="0" baseline="-25000" dirty="0">
                    <a:solidFill>
                      <a:prstClr val="black"/>
                    </a:solidFill>
                    <a:latin typeface="Times New Roman" panose="02020603050405020304" pitchFamily="18" charset="0"/>
                    <a:cs typeface="Times New Roman" panose="02020603050405020304" pitchFamily="18" charset="0"/>
                  </a:rPr>
                  <a:t>1</a:t>
                </a:r>
                <a:r>
                  <a:rPr lang="vi-VN" sz="2600" b="1" kern="0" dirty="0">
                    <a:solidFill>
                      <a:prstClr val="black"/>
                    </a:solidFill>
                    <a:latin typeface="Times New Roman" panose="02020603050405020304" pitchFamily="18" charset="0"/>
                    <a:cs typeface="Times New Roman" panose="02020603050405020304" pitchFamily="18" charset="0"/>
                  </a:rPr>
                  <a:t> với ruồi cái thân đen, cánh </a:t>
                </a:r>
                <a:r>
                  <a:rPr lang="en-US" sz="2600" b="1" kern="0" dirty="0" err="1">
                    <a:solidFill>
                      <a:prstClr val="black"/>
                    </a:solidFill>
                    <a:latin typeface="Times New Roman" panose="02020603050405020304" pitchFamily="18" charset="0"/>
                    <a:cs typeface="Times New Roman" panose="02020603050405020304" pitchFamily="18" charset="0"/>
                  </a:rPr>
                  <a:t>ngắn</a:t>
                </a:r>
                <a:r>
                  <a:rPr lang="en-US" sz="2600" b="1" kern="0" dirty="0">
                    <a:solidFill>
                      <a:prstClr val="black"/>
                    </a:solidFill>
                    <a:latin typeface="Times New Roman" panose="02020603050405020304" pitchFamily="18" charset="0"/>
                    <a:cs typeface="Times New Roman" panose="02020603050405020304" pitchFamily="18" charset="0"/>
                  </a:rPr>
                  <a:t> </a:t>
                </a:r>
                <a:r>
                  <a:rPr lang="vi-VN" sz="2600" b="1" kern="0" dirty="0">
                    <a:solidFill>
                      <a:prstClr val="black"/>
                    </a:solidFill>
                    <a:latin typeface="Times New Roman" panose="02020603050405020304" pitchFamily="18" charset="0"/>
                    <a:cs typeface="Times New Roman" panose="02020603050405020304" pitchFamily="18" charset="0"/>
                  </a:rPr>
                  <a:t>được gọi là phép lai phân tích?</a:t>
                </a:r>
                <a:endParaRPr lang="en-US" sz="2600" b="1" kern="0" dirty="0">
                  <a:solidFill>
                    <a:prstClr val="black"/>
                  </a:solidFill>
                  <a:latin typeface="Times New Roman" panose="02020603050405020304" pitchFamily="18" charset="0"/>
                  <a:cs typeface="Times New Roman" panose="02020603050405020304" pitchFamily="18" charset="0"/>
                </a:endParaRPr>
              </a:p>
            </p:txBody>
          </p:sp>
        </p:grpSp>
        <p:pic>
          <p:nvPicPr>
            <p:cNvPr id="13" name="Picture 2" descr="Dialog Question Mark Icon | Gartoon Redux Misc Iconpack | Gartoon Te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21330" y="568519"/>
              <a:ext cx="1239444" cy="123944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4"/>
          <p:cNvSpPr/>
          <p:nvPr/>
        </p:nvSpPr>
        <p:spPr>
          <a:xfrm>
            <a:off x="5508824" y="3568984"/>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Trả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lời</a:t>
            </a:r>
            <a:endParaRPr lang="en-US" sz="2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582745" y="4256130"/>
            <a:ext cx="9359699" cy="2031325"/>
          </a:xfrm>
          <a:prstGeom prst="rect">
            <a:avLst/>
          </a:prstGeom>
          <a:noFill/>
        </p:spPr>
        <p:txBody>
          <a:bodyPr wrap="square" rtlCol="0" anchor="ctr">
            <a:spAutoFit/>
          </a:bodyPr>
          <a:lstStyle>
            <a:defPPr>
              <a:defRPr lang="en-US"/>
            </a:defPPr>
            <a:lvl1pPr marR="0" lvl="0" indent="0" algn="just" defTabSz="914400" fontAlgn="auto">
              <a:lnSpc>
                <a:spcPct val="125000"/>
              </a:lnSpc>
              <a:spcBef>
                <a:spcPts val="0"/>
              </a:spcBef>
              <a:spcAft>
                <a:spcPts val="0"/>
              </a:spcAft>
              <a:buClrTx/>
              <a:buSzTx/>
              <a:buFontTx/>
              <a:buNone/>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pPr>
              <a:lnSpc>
                <a:spcPct val="150000"/>
              </a:lnSpc>
            </a:pPr>
            <a:r>
              <a:rPr lang="vi-VN" sz="2800" dirty="0"/>
              <a:t>Phép lai giữa ruồi đực F</a:t>
            </a:r>
            <a:r>
              <a:rPr lang="vi-VN" sz="2800" baseline="-25000" dirty="0"/>
              <a:t>1</a:t>
            </a:r>
            <a:r>
              <a:rPr lang="vi-VN" sz="2800" dirty="0"/>
              <a:t> và ruồi cái thân đen, cánh </a:t>
            </a:r>
            <a:r>
              <a:rPr lang="en-US" sz="2800" dirty="0" err="1"/>
              <a:t>ngắn</a:t>
            </a:r>
            <a:r>
              <a:rPr lang="en-US" sz="2800" dirty="0"/>
              <a:t> </a:t>
            </a:r>
            <a:r>
              <a:rPr lang="vi-VN" sz="2800" dirty="0"/>
              <a:t>được gọi là phép lai phân tích, vì nó liên quan đến việc kết hợp giữa cá thể mang tính trạng trội và cá thể mang tính trạng lặn. </a:t>
            </a:r>
            <a:endParaRPr lang="en-US" sz="2800" baseline="-25000" dirty="0"/>
          </a:p>
        </p:txBody>
      </p:sp>
      <p:sp>
        <p:nvSpPr>
          <p:cNvPr id="16" name="Rounded Rectangle 15"/>
          <p:cNvSpPr/>
          <p:nvPr/>
        </p:nvSpPr>
        <p:spPr>
          <a:xfrm>
            <a:off x="1362724" y="4104607"/>
            <a:ext cx="9739532" cy="2365015"/>
          </a:xfrm>
          <a:prstGeom prst="roundRect">
            <a:avLst>
              <a:gd name="adj" fmla="val 5893"/>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1271910" y="644362"/>
            <a:ext cx="4062090" cy="1015663"/>
            <a:chOff x="-302032" y="68117"/>
            <a:chExt cx="1455003" cy="1324282"/>
          </a:xfrm>
        </p:grpSpPr>
        <p:sp>
          <p:nvSpPr>
            <p:cNvPr id="23" name="Rectangle: Rounded Corners 5"/>
            <p:cNvSpPr/>
            <p:nvPr/>
          </p:nvSpPr>
          <p:spPr>
            <a:xfrm>
              <a:off x="-302032" y="444506"/>
              <a:ext cx="1455003"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43045" y="68117"/>
              <a:ext cx="1367677" cy="1324282"/>
            </a:xfrm>
            <a:prstGeom prst="rect">
              <a:avLst/>
            </a:prstGeom>
            <a:noFill/>
          </p:spPr>
          <p:txBody>
            <a:bodyPr wrap="square" rtlCol="0" anchor="ctr">
              <a:spAutoFit/>
            </a:bodyPr>
            <a:lstStyle/>
            <a:p>
              <a:pPr algn="ctr"/>
              <a:r>
                <a:rPr lang="en-US" sz="2000" b="1" dirty="0">
                  <a:solidFill>
                    <a:srgbClr val="FFFFFF"/>
                  </a:solidFill>
                  <a:latin typeface="Arial" panose="020B0604020202020204" pitchFamily="34" charset="0"/>
                  <a:cs typeface="Arial" panose="020B0604020202020204" pitchFamily="34" charset="0"/>
                </a:rPr>
                <a:t>1. </a:t>
              </a:r>
              <a:r>
                <a:rPr lang="en-US" sz="2000" b="1" dirty="0" err="1">
                  <a:solidFill>
                    <a:srgbClr val="FFFFFF"/>
                  </a:solidFill>
                  <a:latin typeface="Arial" panose="020B0604020202020204" pitchFamily="34" charset="0"/>
                  <a:cs typeface="Arial" panose="020B0604020202020204" pitchFamily="34" charset="0"/>
                </a:rPr>
                <a:t>Khái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niệm</a:t>
              </a:r>
              <a:r>
                <a:rPr lang="en-US" sz="2000" b="1" dirty="0">
                  <a:solidFill>
                    <a:srgbClr val="FFFFFF"/>
                  </a:solidFill>
                  <a:latin typeface="Arial" panose="020B0604020202020204" pitchFamily="34" charset="0"/>
                  <a:cs typeface="Arial" panose="020B0604020202020204" pitchFamily="34" charset="0"/>
                </a:rPr>
                <a:t> di </a:t>
              </a:r>
              <a:r>
                <a:rPr lang="en-US" sz="2000" b="1" dirty="0" err="1">
                  <a:solidFill>
                    <a:srgbClr val="FFFFFF"/>
                  </a:solidFill>
                  <a:latin typeface="Arial" panose="020B0604020202020204" pitchFamily="34" charset="0"/>
                  <a:cs typeface="Arial" panose="020B0604020202020204" pitchFamily="34" charset="0"/>
                </a:rPr>
                <a:t>truyền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liên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kết</a:t>
              </a:r>
              <a:endParaRPr lang="en-US" sz="2000" b="1" dirty="0">
                <a:solidFill>
                  <a:srgbClr val="FFFFFF"/>
                </a:solidFill>
                <a:latin typeface="Arial" panose="020B0604020202020204" pitchFamily="34" charset="0"/>
                <a:cs typeface="Arial" panose="020B0604020202020204" pitchFamily="34" charset="0"/>
              </a:endParaRPr>
            </a:p>
          </p:txBody>
        </p:sp>
      </p:grpSp>
      <p:sp>
        <p:nvSpPr>
          <p:cNvPr id="25" name="Title 1"/>
          <p:cNvSpPr txBox="1"/>
          <p:nvPr/>
        </p:nvSpPr>
        <p:spPr>
          <a:xfrm>
            <a:off x="1176051" y="1057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26" name="Rectangle: Rounded Corners 2"/>
          <p:cNvSpPr/>
          <p:nvPr/>
        </p:nvSpPr>
        <p:spPr>
          <a:xfrm>
            <a:off x="1271910" y="6677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barn(inVertical)">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888531" y="1641934"/>
            <a:ext cx="6432010" cy="1625133"/>
            <a:chOff x="5661669" y="668200"/>
            <a:chExt cx="7415706" cy="1941329"/>
          </a:xfrm>
        </p:grpSpPr>
        <p:grpSp>
          <p:nvGrpSpPr>
            <p:cNvPr id="12" name="Group 11"/>
            <p:cNvGrpSpPr/>
            <p:nvPr/>
          </p:nvGrpSpPr>
          <p:grpSpPr>
            <a:xfrm>
              <a:off x="6204329" y="805350"/>
              <a:ext cx="6873046" cy="1804179"/>
              <a:chOff x="3210879" y="4416474"/>
              <a:chExt cx="9200214" cy="3428027"/>
            </a:xfrm>
          </p:grpSpPr>
          <p:sp>
            <p:nvSpPr>
              <p:cNvPr id="14" name="Rectangle 13"/>
              <p:cNvSpPr/>
              <p:nvPr/>
            </p:nvSpPr>
            <p:spPr>
              <a:xfrm>
                <a:off x="3210879" y="4437940"/>
                <a:ext cx="9200214" cy="3406561"/>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 name="TextBox 14"/>
              <p:cNvSpPr txBox="1"/>
              <p:nvPr/>
            </p:nvSpPr>
            <p:spPr>
              <a:xfrm>
                <a:off x="3550349" y="4416474"/>
                <a:ext cx="8593843" cy="3195089"/>
              </a:xfrm>
              <a:prstGeom prst="rect">
                <a:avLst/>
              </a:prstGeom>
              <a:noFill/>
            </p:spPr>
            <p:txBody>
              <a:bodyPr wrap="square" rtlCol="0" anchor="ctr">
                <a:spAutoFit/>
              </a:bodyPr>
              <a:lstStyle/>
              <a:p>
                <a:pPr algn="ctr" defTabSz="914400">
                  <a:lnSpc>
                    <a:spcPct val="150000"/>
                  </a:lnSpc>
                  <a:defRPr/>
                </a:pPr>
                <a:r>
                  <a:rPr lang="en-US" sz="2800" b="1" kern="0" dirty="0">
                    <a:solidFill>
                      <a:prstClr val="black"/>
                    </a:solidFill>
                    <a:latin typeface="Times New Roman" panose="02020603050405020304" pitchFamily="18" charset="0"/>
                    <a:cs typeface="Times New Roman" panose="02020603050405020304" pitchFamily="18" charset="0"/>
                  </a:rPr>
                  <a:t>Morgan </a:t>
                </a:r>
                <a:r>
                  <a:rPr lang="en-US" sz="2800" b="1" kern="0" dirty="0" err="1">
                    <a:solidFill>
                      <a:prstClr val="black"/>
                    </a:solidFill>
                    <a:latin typeface="Times New Roman" panose="02020603050405020304" pitchFamily="18" charset="0"/>
                    <a:cs typeface="Times New Roman" panose="02020603050405020304" pitchFamily="18" charset="0"/>
                  </a:rPr>
                  <a:t>tiến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hành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phép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lai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tích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nhằm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mục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đích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gì</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b="1" kern="0" dirty="0">
                  <a:solidFill>
                    <a:prstClr val="black"/>
                  </a:solidFill>
                  <a:latin typeface="Times New Roman" panose="02020603050405020304" pitchFamily="18" charset="0"/>
                  <a:cs typeface="Times New Roman" panose="02020603050405020304" pitchFamily="18" charset="0"/>
                </a:endParaRPr>
              </a:p>
            </p:txBody>
          </p:sp>
        </p:grpSp>
        <p:pic>
          <p:nvPicPr>
            <p:cNvPr id="13" name="Picture 2" descr="Dialog Question Mark Icon | Gartoon Redux Misc Iconpack | Gartoon Te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61669" y="668200"/>
              <a:ext cx="1264375" cy="126437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4"/>
          <p:cNvSpPr/>
          <p:nvPr/>
        </p:nvSpPr>
        <p:spPr>
          <a:xfrm>
            <a:off x="5540478" y="3618622"/>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Trả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lời</a:t>
            </a:r>
            <a:endParaRPr lang="en-US" sz="2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285971" y="4469410"/>
            <a:ext cx="8116786" cy="1384995"/>
          </a:xfrm>
          <a:prstGeom prst="rect">
            <a:avLst/>
          </a:prstGeom>
          <a:noFill/>
        </p:spPr>
        <p:txBody>
          <a:bodyPr wrap="square" rtlCol="0" anchor="ctr">
            <a:spAutoFit/>
          </a:bodyPr>
          <a:lstStyle>
            <a:defPPr>
              <a:defRPr lang="en-US"/>
            </a:defPPr>
            <a:lvl1pPr marR="0" lvl="0" indent="0" algn="just" defTabSz="914400" fontAlgn="auto">
              <a:lnSpc>
                <a:spcPct val="125000"/>
              </a:lnSpc>
              <a:spcBef>
                <a:spcPts val="0"/>
              </a:spcBef>
              <a:spcAft>
                <a:spcPts val="0"/>
              </a:spcAft>
              <a:buClrTx/>
              <a:buSzTx/>
              <a:buFontTx/>
              <a:buNone/>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pPr>
              <a:lnSpc>
                <a:spcPct val="150000"/>
              </a:lnSpc>
            </a:pPr>
            <a:r>
              <a:rPr lang="en-US" sz="2800" dirty="0"/>
              <a:t>Morgan </a:t>
            </a:r>
            <a:r>
              <a:rPr lang="en-US" sz="2800" dirty="0" err="1"/>
              <a:t>thực</a:t>
            </a:r>
            <a:r>
              <a:rPr lang="en-US" sz="2800" dirty="0"/>
              <a:t> </a:t>
            </a:r>
            <a:r>
              <a:rPr lang="en-US" sz="2800" dirty="0" err="1"/>
              <a:t>hiện</a:t>
            </a:r>
            <a:r>
              <a:rPr lang="en-US" sz="2800" dirty="0"/>
              <a:t> </a:t>
            </a:r>
            <a:r>
              <a:rPr lang="en-US" sz="2800" dirty="0" err="1"/>
              <a:t>phép</a:t>
            </a:r>
            <a:r>
              <a:rPr lang="en-US" sz="2800" dirty="0"/>
              <a:t> </a:t>
            </a:r>
            <a:r>
              <a:rPr lang="en-US" sz="2800" dirty="0" err="1"/>
              <a:t>lai</a:t>
            </a:r>
            <a:r>
              <a:rPr lang="en-US" sz="2800" dirty="0"/>
              <a:t> </a:t>
            </a:r>
            <a:r>
              <a:rPr lang="en-US" sz="2800" dirty="0" err="1"/>
              <a:t>phân</a:t>
            </a:r>
            <a:r>
              <a:rPr lang="en-US" sz="2800" dirty="0"/>
              <a:t> </a:t>
            </a:r>
            <a:r>
              <a:rPr lang="en-US" sz="2800" dirty="0" err="1"/>
              <a:t>tích</a:t>
            </a:r>
            <a:r>
              <a:rPr lang="en-US" sz="2800" dirty="0"/>
              <a:t> </a:t>
            </a:r>
            <a:r>
              <a:rPr lang="en-US" sz="2800" dirty="0" err="1"/>
              <a:t>với</a:t>
            </a:r>
            <a:r>
              <a:rPr lang="en-US" sz="2800" dirty="0"/>
              <a:t> </a:t>
            </a:r>
            <a:r>
              <a:rPr lang="en-US" sz="2800" dirty="0" err="1"/>
              <a:t>mục</a:t>
            </a:r>
            <a:r>
              <a:rPr lang="en-US" sz="2800" dirty="0"/>
              <a:t> </a:t>
            </a:r>
            <a:r>
              <a:rPr lang="en-US" sz="2800" dirty="0" err="1"/>
              <a:t>đích</a:t>
            </a:r>
            <a:r>
              <a:rPr lang="en-US" sz="2800" dirty="0"/>
              <a:t> </a:t>
            </a:r>
            <a:r>
              <a:rPr lang="en-US" sz="2800" dirty="0" err="1"/>
              <a:t>là</a:t>
            </a:r>
            <a:r>
              <a:rPr lang="en-US" sz="2800" dirty="0"/>
              <a:t> </a:t>
            </a:r>
            <a:r>
              <a:rPr lang="en-US" sz="2800" b="1" dirty="0" err="1"/>
              <a:t>xác</a:t>
            </a:r>
            <a:r>
              <a:rPr lang="en-US" sz="2800" b="1" dirty="0"/>
              <a:t> </a:t>
            </a:r>
            <a:r>
              <a:rPr lang="en-US" sz="2800" b="1" dirty="0" err="1"/>
              <a:t>định</a:t>
            </a:r>
            <a:r>
              <a:rPr lang="en-US" sz="2800" b="1" dirty="0"/>
              <a:t> </a:t>
            </a:r>
            <a:r>
              <a:rPr lang="en-US" sz="2800" b="1" dirty="0" err="1"/>
              <a:t>kiểu</a:t>
            </a:r>
            <a:r>
              <a:rPr lang="en-US" sz="2800" b="1" dirty="0"/>
              <a:t> gene </a:t>
            </a:r>
            <a:r>
              <a:rPr lang="en-US" sz="2800" b="1" dirty="0" err="1"/>
              <a:t>của</a:t>
            </a:r>
            <a:r>
              <a:rPr lang="en-US" sz="2800" b="1" dirty="0"/>
              <a:t> </a:t>
            </a:r>
            <a:r>
              <a:rPr lang="en-US" sz="2800" b="1" dirty="0" err="1"/>
              <a:t>ruồi</a:t>
            </a:r>
            <a:r>
              <a:rPr lang="en-US" sz="2800" b="1" dirty="0"/>
              <a:t> </a:t>
            </a:r>
            <a:r>
              <a:rPr lang="en-US" sz="2800" b="1" dirty="0" err="1"/>
              <a:t>đực</a:t>
            </a:r>
            <a:r>
              <a:rPr lang="en-US" sz="2800" b="1" dirty="0"/>
              <a:t> F</a:t>
            </a:r>
            <a:r>
              <a:rPr lang="en-US" sz="2800" b="1" baseline="-25000" dirty="0"/>
              <a:t>1</a:t>
            </a:r>
            <a:endParaRPr lang="en-US" sz="2800" b="1" baseline="-25000" dirty="0"/>
          </a:p>
        </p:txBody>
      </p:sp>
      <p:sp>
        <p:nvSpPr>
          <p:cNvPr id="16" name="Rounded Rectangle 15"/>
          <p:cNvSpPr/>
          <p:nvPr/>
        </p:nvSpPr>
        <p:spPr>
          <a:xfrm>
            <a:off x="2092276" y="4237554"/>
            <a:ext cx="8559825" cy="1971178"/>
          </a:xfrm>
          <a:prstGeom prst="roundRect">
            <a:avLst>
              <a:gd name="adj" fmla="val 5893"/>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1271910" y="644362"/>
            <a:ext cx="4062090" cy="1015663"/>
            <a:chOff x="-302032" y="68117"/>
            <a:chExt cx="1455003" cy="1324282"/>
          </a:xfrm>
        </p:grpSpPr>
        <p:sp>
          <p:nvSpPr>
            <p:cNvPr id="23" name="Rectangle: Rounded Corners 5"/>
            <p:cNvSpPr/>
            <p:nvPr/>
          </p:nvSpPr>
          <p:spPr>
            <a:xfrm>
              <a:off x="-302032" y="444506"/>
              <a:ext cx="1455003"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43045" y="68117"/>
              <a:ext cx="1367677" cy="1324282"/>
            </a:xfrm>
            <a:prstGeom prst="rect">
              <a:avLst/>
            </a:prstGeom>
            <a:noFill/>
          </p:spPr>
          <p:txBody>
            <a:bodyPr wrap="square" rtlCol="0" anchor="ctr">
              <a:spAutoFit/>
            </a:bodyPr>
            <a:lstStyle/>
            <a:p>
              <a:pPr algn="ctr"/>
              <a:r>
                <a:rPr lang="en-US" sz="2000" b="1" dirty="0">
                  <a:solidFill>
                    <a:srgbClr val="FFFFFF"/>
                  </a:solidFill>
                  <a:latin typeface="Arial" panose="020B0604020202020204" pitchFamily="34" charset="0"/>
                  <a:cs typeface="Arial" panose="020B0604020202020204" pitchFamily="34" charset="0"/>
                </a:rPr>
                <a:t>1. </a:t>
              </a:r>
              <a:r>
                <a:rPr lang="en-US" sz="2000" b="1" dirty="0" err="1">
                  <a:solidFill>
                    <a:srgbClr val="FFFFFF"/>
                  </a:solidFill>
                  <a:latin typeface="Arial" panose="020B0604020202020204" pitchFamily="34" charset="0"/>
                  <a:cs typeface="Arial" panose="020B0604020202020204" pitchFamily="34" charset="0"/>
                </a:rPr>
                <a:t>Khái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niệm</a:t>
              </a:r>
              <a:r>
                <a:rPr lang="en-US" sz="2000" b="1" dirty="0">
                  <a:solidFill>
                    <a:srgbClr val="FFFFFF"/>
                  </a:solidFill>
                  <a:latin typeface="Arial" panose="020B0604020202020204" pitchFamily="34" charset="0"/>
                  <a:cs typeface="Arial" panose="020B0604020202020204" pitchFamily="34" charset="0"/>
                </a:rPr>
                <a:t> di </a:t>
              </a:r>
              <a:r>
                <a:rPr lang="en-US" sz="2000" b="1" dirty="0" err="1">
                  <a:solidFill>
                    <a:srgbClr val="FFFFFF"/>
                  </a:solidFill>
                  <a:latin typeface="Arial" panose="020B0604020202020204" pitchFamily="34" charset="0"/>
                  <a:cs typeface="Arial" panose="020B0604020202020204" pitchFamily="34" charset="0"/>
                </a:rPr>
                <a:t>truyền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liên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kết</a:t>
              </a:r>
              <a:endParaRPr lang="en-US" sz="2000" b="1" dirty="0">
                <a:solidFill>
                  <a:srgbClr val="FFFFFF"/>
                </a:solidFill>
                <a:latin typeface="Arial" panose="020B0604020202020204" pitchFamily="34" charset="0"/>
                <a:cs typeface="Arial" panose="020B0604020202020204" pitchFamily="34" charset="0"/>
              </a:endParaRPr>
            </a:p>
          </p:txBody>
        </p:sp>
      </p:grpSp>
      <p:sp>
        <p:nvSpPr>
          <p:cNvPr id="25" name="Title 1"/>
          <p:cNvSpPr txBox="1"/>
          <p:nvPr/>
        </p:nvSpPr>
        <p:spPr>
          <a:xfrm>
            <a:off x="1176051" y="1057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26" name="Rectangle: Rounded Corners 2"/>
          <p:cNvSpPr/>
          <p:nvPr/>
        </p:nvSpPr>
        <p:spPr>
          <a:xfrm>
            <a:off x="1271910" y="6677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barn(inVertical)">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3"/>
            <a:ext cx="9143999" cy="6970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a:t>
            </a:r>
            <a:r>
              <a:rPr kumimoji="0" lang="en-US" sz="70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ĐỘNG</a:t>
            </a:r>
            <a:endParaRPr kumimoji="0" lang="en-US" sz="7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0" name="Picture 5" descr="n3"/>
          <p:cNvPicPr>
            <a:picLocks noChangeAspect="1" noChangeArrowheads="1"/>
          </p:cNvPicPr>
          <p:nvPr/>
        </p:nvPicPr>
        <p:blipFill>
          <a:blip r:embed="rId1"/>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1" name="Picture 5" descr="n3"/>
          <p:cNvPicPr>
            <a:picLocks noChangeAspect="1" noChangeArrowheads="1"/>
          </p:cNvPicPr>
          <p:nvPr/>
        </p:nvPicPr>
        <p:blipFill>
          <a:blip r:embed="rId1"/>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0210800" y="6400800"/>
            <a:ext cx="457200" cy="457200"/>
          </a:xfrm>
          <a:prstGeom prst="rect">
            <a:avLst/>
          </a:prstGeom>
        </p:spPr>
      </p:pic>
      <p:pic>
        <p:nvPicPr>
          <p:cNvPr id="31" name="Picture 30">
            <a:hlinkHover r:id="rId5" highlightClick="1">
              <a:snd r:embed="rId6" name="applause.wav"/>
            </a:hlinkHover>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8"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9"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10"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11"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280374" y="200620"/>
            <a:ext cx="6568725" cy="2454418"/>
            <a:chOff x="3951777" y="244777"/>
            <a:chExt cx="8190680" cy="3170968"/>
          </a:xfrm>
        </p:grpSpPr>
        <p:grpSp>
          <p:nvGrpSpPr>
            <p:cNvPr id="12" name="Group 11"/>
            <p:cNvGrpSpPr/>
            <p:nvPr/>
          </p:nvGrpSpPr>
          <p:grpSpPr>
            <a:xfrm>
              <a:off x="4523457" y="359927"/>
              <a:ext cx="7619000" cy="3055818"/>
              <a:chOff x="960874" y="3570147"/>
              <a:chExt cx="10198742" cy="5806200"/>
            </a:xfrm>
          </p:grpSpPr>
          <p:sp>
            <p:nvSpPr>
              <p:cNvPr id="14" name="Rectangle 13"/>
              <p:cNvSpPr/>
              <p:nvPr/>
            </p:nvSpPr>
            <p:spPr>
              <a:xfrm>
                <a:off x="960874" y="3709980"/>
                <a:ext cx="10198742" cy="5666367"/>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 name="TextBox 14"/>
              <p:cNvSpPr txBox="1"/>
              <p:nvPr/>
            </p:nvSpPr>
            <p:spPr>
              <a:xfrm>
                <a:off x="1506930" y="3570147"/>
                <a:ext cx="9407316" cy="5666367"/>
              </a:xfrm>
              <a:prstGeom prst="rect">
                <a:avLst/>
              </a:prstGeom>
              <a:noFill/>
            </p:spPr>
            <p:txBody>
              <a:bodyPr wrap="square" rtlCol="0" anchor="ctr">
                <a:spAutoFit/>
              </a:bodyPr>
              <a:lstStyle/>
              <a:p>
                <a:pPr algn="just" defTabSz="914400">
                  <a:lnSpc>
                    <a:spcPct val="150000"/>
                  </a:lnSpc>
                  <a:defRPr/>
                </a:pPr>
                <a:r>
                  <a:rPr lang="en-US" sz="2400" b="1" kern="0" dirty="0" err="1">
                    <a:solidFill>
                      <a:prstClr val="black"/>
                    </a:solidFill>
                    <a:latin typeface="Times New Roman" panose="02020603050405020304" pitchFamily="18" charset="0"/>
                    <a:cs typeface="Times New Roman" panose="02020603050405020304" pitchFamily="18" charset="0"/>
                  </a:rPr>
                  <a:t>Kết</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quả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nghiệm</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tỉ</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lệ</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kiểu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hình</a:t>
                </a:r>
                <a:r>
                  <a:rPr lang="en-US" sz="2400" b="1" kern="0" dirty="0">
                    <a:solidFill>
                      <a:prstClr val="black"/>
                    </a:solidFill>
                    <a:latin typeface="Times New Roman" panose="02020603050405020304" pitchFamily="18" charset="0"/>
                    <a:cs typeface="Times New Roman" panose="02020603050405020304" pitchFamily="18" charset="0"/>
                  </a:rPr>
                  <a:t> 1 : 1, </a:t>
                </a:r>
                <a:r>
                  <a:rPr lang="en-US" sz="2400" b="1" kern="0" dirty="0" err="1">
                    <a:solidFill>
                      <a:prstClr val="black"/>
                    </a:solidFill>
                    <a:latin typeface="Times New Roman" panose="02020603050405020304" pitchFamily="18" charset="0"/>
                    <a:cs typeface="Times New Roman" panose="02020603050405020304" pitchFamily="18" charset="0"/>
                  </a:rPr>
                  <a:t>vì</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sao</a:t>
                </a:r>
                <a:r>
                  <a:rPr lang="en-US" sz="2400" b="1" kern="0" dirty="0">
                    <a:solidFill>
                      <a:prstClr val="black"/>
                    </a:solidFill>
                    <a:latin typeface="Times New Roman" panose="02020603050405020304" pitchFamily="18" charset="0"/>
                    <a:cs typeface="Times New Roman" panose="02020603050405020304" pitchFamily="18" charset="0"/>
                  </a:rPr>
                  <a:t> qua </a:t>
                </a:r>
                <a:r>
                  <a:rPr lang="en-US" sz="2400" b="1" kern="0" dirty="0" err="1">
                    <a:solidFill>
                      <a:prstClr val="black"/>
                    </a:solidFill>
                    <a:latin typeface="Times New Roman" panose="02020603050405020304" pitchFamily="18" charset="0"/>
                    <a:cs typeface="Times New Roman" panose="02020603050405020304" pitchFamily="18" charset="0"/>
                  </a:rPr>
                  <a:t>đó</a:t>
                </a:r>
                <a:r>
                  <a:rPr lang="en-US" sz="2400" b="1" kern="0" dirty="0">
                    <a:solidFill>
                      <a:prstClr val="black"/>
                    </a:solidFill>
                    <a:latin typeface="Times New Roman" panose="02020603050405020304" pitchFamily="18" charset="0"/>
                    <a:cs typeface="Times New Roman" panose="02020603050405020304" pitchFamily="18" charset="0"/>
                  </a:rPr>
                  <a:t> Morgan </a:t>
                </a:r>
                <a:r>
                  <a:rPr lang="en-US" sz="2400" b="1" kern="0" dirty="0" err="1">
                    <a:solidFill>
                      <a:prstClr val="black"/>
                    </a:solidFill>
                    <a:latin typeface="Times New Roman" panose="02020603050405020304" pitchFamily="18" charset="0"/>
                    <a:cs typeface="Times New Roman" panose="02020603050405020304" pitchFamily="18" charset="0"/>
                  </a:rPr>
                  <a:t>lại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cho</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rằng</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các</a:t>
                </a:r>
                <a:r>
                  <a:rPr lang="en-US" sz="2400" b="1" kern="0" dirty="0">
                    <a:solidFill>
                      <a:prstClr val="black"/>
                    </a:solidFill>
                    <a:latin typeface="Times New Roman" panose="02020603050405020304" pitchFamily="18" charset="0"/>
                    <a:cs typeface="Times New Roman" panose="02020603050405020304" pitchFamily="18" charset="0"/>
                  </a:rPr>
                  <a:t> gene </a:t>
                </a:r>
                <a:r>
                  <a:rPr lang="en-US" sz="2400" b="1" kern="0" dirty="0" err="1">
                    <a:solidFill>
                      <a:prstClr val="black"/>
                    </a:solidFill>
                    <a:latin typeface="Times New Roman" panose="02020603050405020304" pitchFamily="18" charset="0"/>
                    <a:cs typeface="Times New Roman" panose="02020603050405020304" pitchFamily="18" charset="0"/>
                  </a:rPr>
                  <a:t>quy</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định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màu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sắc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thân</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dạng</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cánh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cùng</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nằm</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trên</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một</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nhiễm</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sắc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thể</a:t>
                </a:r>
                <a:r>
                  <a:rPr lang="en-US" sz="2400" b="1" kern="0" dirty="0">
                    <a:solidFill>
                      <a:prstClr val="black"/>
                    </a:solidFill>
                    <a:latin typeface="Times New Roman" panose="02020603050405020304" pitchFamily="18" charset="0"/>
                    <a:cs typeface="Times New Roman" panose="02020603050405020304" pitchFamily="18" charset="0"/>
                  </a:rPr>
                  <a:t>?</a:t>
                </a:r>
                <a:endParaRPr lang="en-US" sz="2400" b="1" kern="0" dirty="0">
                  <a:solidFill>
                    <a:prstClr val="black"/>
                  </a:solidFill>
                  <a:latin typeface="Times New Roman" panose="02020603050405020304" pitchFamily="18" charset="0"/>
                  <a:cs typeface="Times New Roman" panose="02020603050405020304" pitchFamily="18" charset="0"/>
                </a:endParaRPr>
              </a:p>
            </p:txBody>
          </p:sp>
        </p:grpSp>
        <p:pic>
          <p:nvPicPr>
            <p:cNvPr id="13" name="Picture 2" descr="Dialog Question Mark Icon | Gartoon Redux Misc Iconpack | Gartoon Te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1777" y="244777"/>
              <a:ext cx="1355760" cy="135575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4"/>
          <p:cNvSpPr/>
          <p:nvPr/>
        </p:nvSpPr>
        <p:spPr>
          <a:xfrm>
            <a:off x="5540478" y="2933612"/>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Trả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lời</a:t>
            </a:r>
            <a:endParaRPr lang="en-US" sz="2200" b="1"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TextBox 8"/>
              <p:cNvSpPr txBox="1"/>
              <p:nvPr/>
            </p:nvSpPr>
            <p:spPr>
              <a:xfrm>
                <a:off x="1271910" y="3879986"/>
                <a:ext cx="10413473" cy="2308324"/>
              </a:xfrm>
              <a:prstGeom prst="rect">
                <a:avLst/>
              </a:prstGeom>
              <a:noFill/>
            </p:spPr>
            <p:txBody>
              <a:bodyPr wrap="square" rtlCol="0" anchor="ctr">
                <a:spAutoFit/>
              </a:bodyPr>
              <a:lstStyle>
                <a:defPPr>
                  <a:defRPr lang="en-US"/>
                </a:defPPr>
                <a:lvl1pPr marR="0" lvl="0" indent="0" algn="just" defTabSz="914400" fontAlgn="auto">
                  <a:lnSpc>
                    <a:spcPct val="125000"/>
                  </a:lnSpc>
                  <a:spcBef>
                    <a:spcPts val="0"/>
                  </a:spcBef>
                  <a:spcAft>
                    <a:spcPts val="0"/>
                  </a:spcAft>
                  <a:buClrTx/>
                  <a:buSzTx/>
                  <a:buFontTx/>
                  <a:buNone/>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pPr>
                  <a:lnSpc>
                    <a:spcPct val="150000"/>
                  </a:lnSpc>
                </a:pPr>
                <a:r>
                  <a:rPr lang="vi-VN" dirty="0"/>
                  <a:t>Vì ruồi</a:t>
                </a:r>
                <a:r>
                  <a:rPr lang="en-US" dirty="0"/>
                  <a:t> </a:t>
                </a:r>
                <a:r>
                  <a:rPr lang="en-US" dirty="0" err="1"/>
                  <a:t>cái</a:t>
                </a:r>
                <a:r>
                  <a:rPr lang="vi-VN" dirty="0"/>
                  <a:t> </a:t>
                </a:r>
                <a:r>
                  <a:rPr lang="en-US" dirty="0" err="1"/>
                  <a:t>thân</a:t>
                </a:r>
                <a:r>
                  <a:rPr lang="en-US" dirty="0"/>
                  <a:t> </a:t>
                </a:r>
                <a:r>
                  <a:rPr lang="vi-VN" dirty="0"/>
                  <a:t>đen</a:t>
                </a:r>
                <a:r>
                  <a:rPr lang="en-US" dirty="0"/>
                  <a:t>,</a:t>
                </a:r>
                <a:r>
                  <a:rPr lang="vi-VN" dirty="0"/>
                  <a:t> cánh ngắn chỉ cho ra 1 loại giao tử. Ruồi</a:t>
                </a:r>
                <a:r>
                  <a:rPr lang="en-US" dirty="0"/>
                  <a:t> </a:t>
                </a:r>
                <a:r>
                  <a:rPr lang="en-US" dirty="0" err="1"/>
                  <a:t>đực</a:t>
                </a:r>
                <a:r>
                  <a:rPr lang="vi-VN" dirty="0"/>
                  <a:t> </a:t>
                </a:r>
                <a:r>
                  <a:rPr lang="en-US" dirty="0" err="1"/>
                  <a:t>thân</a:t>
                </a:r>
                <a:r>
                  <a:rPr lang="en-US" dirty="0"/>
                  <a:t> </a:t>
                </a:r>
                <a:r>
                  <a:rPr lang="vi-VN" dirty="0"/>
                  <a:t>xám</a:t>
                </a:r>
                <a:r>
                  <a:rPr lang="en-US" dirty="0"/>
                  <a:t>,</a:t>
                </a:r>
                <a:r>
                  <a:rPr lang="vi-VN" dirty="0"/>
                  <a:t> cánh dài cho ra 2 loại giao tử</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t>
                </a:r>
                <a:r>
                  <a:rPr lang="vi-VN" dirty="0"/>
                  <a:t>Các gen</a:t>
                </a:r>
                <a:r>
                  <a:rPr lang="en-US" dirty="0"/>
                  <a:t>e</a:t>
                </a:r>
                <a:r>
                  <a:rPr lang="vi-VN" dirty="0"/>
                  <a:t> cùng nằm trên 1 </a:t>
                </a:r>
                <a:r>
                  <a:rPr lang="en-US" dirty="0" err="1"/>
                  <a:t>nhiễm</a:t>
                </a:r>
                <a:r>
                  <a:rPr lang="en-US" dirty="0"/>
                  <a:t> </a:t>
                </a:r>
                <a:r>
                  <a:rPr lang="en-US" dirty="0" err="1"/>
                  <a:t>sắc</a:t>
                </a:r>
                <a:r>
                  <a:rPr lang="en-US" dirty="0"/>
                  <a:t> </a:t>
                </a:r>
                <a:r>
                  <a:rPr lang="en-US" dirty="0" err="1"/>
                  <a:t>thể</a:t>
                </a:r>
                <a:r>
                  <a:rPr lang="vi-VN" dirty="0"/>
                  <a:t>, do đó các gen</a:t>
                </a:r>
                <a:r>
                  <a:rPr lang="en-US" dirty="0"/>
                  <a:t>e</a:t>
                </a:r>
                <a:r>
                  <a:rPr lang="vi-VN" dirty="0"/>
                  <a:t> quy định màu sắc và hình dạng cánh cùng nằm trên 1 </a:t>
                </a:r>
                <a:r>
                  <a:rPr lang="en-US" dirty="0" err="1"/>
                  <a:t>nhiễm</a:t>
                </a:r>
                <a:r>
                  <a:rPr lang="en-US" dirty="0"/>
                  <a:t> </a:t>
                </a:r>
                <a:r>
                  <a:rPr lang="en-US" dirty="0" err="1"/>
                  <a:t>sắc</a:t>
                </a:r>
                <a:r>
                  <a:rPr lang="en-US" dirty="0"/>
                  <a:t> </a:t>
                </a:r>
                <a:r>
                  <a:rPr lang="en-US" dirty="0" err="1"/>
                  <a:t>thể</a:t>
                </a:r>
                <a:r>
                  <a:rPr lang="en-US" dirty="0"/>
                  <a:t> </a:t>
                </a:r>
                <a:r>
                  <a:rPr lang="vi-VN" dirty="0"/>
                  <a:t>(liên kết gen</a:t>
                </a:r>
                <a:r>
                  <a:rPr lang="en-US" dirty="0"/>
                  <a:t>e</a:t>
                </a:r>
                <a:r>
                  <a:rPr lang="vi-VN" dirty="0"/>
                  <a:t>), cùng phân li về giao tử </a:t>
                </a:r>
                <a:r>
                  <a:rPr lang="en-US" dirty="0" err="1"/>
                  <a:t>và</a:t>
                </a:r>
                <a:r>
                  <a:rPr lang="en-US" dirty="0"/>
                  <a:t> </a:t>
                </a:r>
                <a:r>
                  <a:rPr lang="vi-VN" dirty="0"/>
                  <a:t>cùng được tổ hợp qua quá trình thụ tinh</a:t>
                </a:r>
                <a:endParaRPr lang="vi-VN" dirty="0"/>
              </a:p>
            </p:txBody>
          </p:sp>
        </mc:Choice>
        <mc:Fallback>
          <p:sp>
            <p:nvSpPr>
              <p:cNvPr id="9" name="TextBox 8"/>
              <p:cNvSpPr txBox="1">
                <a:spLocks noRot="1" noChangeAspect="1" noMove="1" noResize="1" noEditPoints="1" noAdjustHandles="1" noChangeArrowheads="1" noChangeShapeType="1" noTextEdit="1"/>
              </p:cNvSpPr>
              <p:nvPr/>
            </p:nvSpPr>
            <p:spPr>
              <a:xfrm>
                <a:off x="1271910" y="3879986"/>
                <a:ext cx="10413473" cy="2308324"/>
              </a:xfrm>
              <a:prstGeom prst="rect">
                <a:avLst/>
              </a:prstGeom>
              <a:blipFill rotWithShape="1">
                <a:blip r:embed="rId2"/>
                <a:stretch>
                  <a:fillRect t="-6" r="1" b="10"/>
                </a:stretch>
              </a:blipFill>
            </p:spPr>
            <p:txBody>
              <a:bodyPr/>
              <a:lstStyle/>
              <a:p>
                <a:r>
                  <a:rPr lang="en-US" altLang="en-US">
                    <a:noFill/>
                  </a:rPr>
                  <a:t> </a:t>
                </a:r>
              </a:p>
            </p:txBody>
          </p:sp>
        </mc:Fallback>
      </mc:AlternateContent>
      <p:sp>
        <p:nvSpPr>
          <p:cNvPr id="16" name="Rounded Rectangle 15"/>
          <p:cNvSpPr/>
          <p:nvPr/>
        </p:nvSpPr>
        <p:spPr>
          <a:xfrm>
            <a:off x="1176051" y="3706019"/>
            <a:ext cx="10668525" cy="2671455"/>
          </a:xfrm>
          <a:prstGeom prst="roundRect">
            <a:avLst>
              <a:gd name="adj" fmla="val 5893"/>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1271910" y="644362"/>
            <a:ext cx="4062090" cy="1015663"/>
            <a:chOff x="-302032" y="68117"/>
            <a:chExt cx="1455003" cy="1324282"/>
          </a:xfrm>
        </p:grpSpPr>
        <p:sp>
          <p:nvSpPr>
            <p:cNvPr id="23" name="Rectangle: Rounded Corners 5"/>
            <p:cNvSpPr/>
            <p:nvPr/>
          </p:nvSpPr>
          <p:spPr>
            <a:xfrm>
              <a:off x="-302032" y="444506"/>
              <a:ext cx="1455003"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43045" y="68117"/>
              <a:ext cx="1367677" cy="1324282"/>
            </a:xfrm>
            <a:prstGeom prst="rect">
              <a:avLst/>
            </a:prstGeom>
            <a:noFill/>
          </p:spPr>
          <p:txBody>
            <a:bodyPr wrap="square" rtlCol="0" anchor="ctr">
              <a:spAutoFit/>
            </a:bodyPr>
            <a:lstStyle/>
            <a:p>
              <a:pPr algn="ctr"/>
              <a:r>
                <a:rPr lang="en-US" sz="2000" b="1" dirty="0">
                  <a:solidFill>
                    <a:srgbClr val="FFFFFF"/>
                  </a:solidFill>
                  <a:latin typeface="Arial" panose="020B0604020202020204" pitchFamily="34" charset="0"/>
                  <a:cs typeface="Arial" panose="020B0604020202020204" pitchFamily="34" charset="0"/>
                </a:rPr>
                <a:t>1. </a:t>
              </a:r>
              <a:r>
                <a:rPr lang="en-US" sz="2000" b="1" dirty="0" err="1">
                  <a:solidFill>
                    <a:srgbClr val="FFFFFF"/>
                  </a:solidFill>
                  <a:latin typeface="Arial" panose="020B0604020202020204" pitchFamily="34" charset="0"/>
                  <a:cs typeface="Arial" panose="020B0604020202020204" pitchFamily="34" charset="0"/>
                </a:rPr>
                <a:t>Khái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niệm</a:t>
              </a:r>
              <a:r>
                <a:rPr lang="en-US" sz="2000" b="1" dirty="0">
                  <a:solidFill>
                    <a:srgbClr val="FFFFFF"/>
                  </a:solidFill>
                  <a:latin typeface="Arial" panose="020B0604020202020204" pitchFamily="34" charset="0"/>
                  <a:cs typeface="Arial" panose="020B0604020202020204" pitchFamily="34" charset="0"/>
                </a:rPr>
                <a:t> di </a:t>
              </a:r>
              <a:r>
                <a:rPr lang="en-US" sz="2000" b="1" dirty="0" err="1">
                  <a:solidFill>
                    <a:srgbClr val="FFFFFF"/>
                  </a:solidFill>
                  <a:latin typeface="Arial" panose="020B0604020202020204" pitchFamily="34" charset="0"/>
                  <a:cs typeface="Arial" panose="020B0604020202020204" pitchFamily="34" charset="0"/>
                </a:rPr>
                <a:t>truyền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liên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kết</a:t>
              </a:r>
              <a:endParaRPr lang="en-US" sz="2000" b="1" dirty="0">
                <a:solidFill>
                  <a:srgbClr val="FFFFFF"/>
                </a:solidFill>
                <a:latin typeface="Arial" panose="020B0604020202020204" pitchFamily="34" charset="0"/>
                <a:cs typeface="Arial" panose="020B0604020202020204" pitchFamily="34" charset="0"/>
              </a:endParaRPr>
            </a:p>
          </p:txBody>
        </p:sp>
      </p:grpSp>
      <p:sp>
        <p:nvSpPr>
          <p:cNvPr id="25" name="Title 1"/>
          <p:cNvSpPr txBox="1"/>
          <p:nvPr/>
        </p:nvSpPr>
        <p:spPr>
          <a:xfrm>
            <a:off x="1176051" y="1057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26" name="Rectangle: Rounded Corners 2"/>
          <p:cNvSpPr/>
          <p:nvPr/>
        </p:nvSpPr>
        <p:spPr>
          <a:xfrm>
            <a:off x="1271910" y="6677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barn(inVertical)">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404173" y="151284"/>
            <a:ext cx="6389094" cy="2503756"/>
            <a:chOff x="3796541" y="181038"/>
            <a:chExt cx="8345916" cy="3234709"/>
          </a:xfrm>
        </p:grpSpPr>
        <p:grpSp>
          <p:nvGrpSpPr>
            <p:cNvPr id="12" name="Group 11"/>
            <p:cNvGrpSpPr/>
            <p:nvPr/>
          </p:nvGrpSpPr>
          <p:grpSpPr>
            <a:xfrm>
              <a:off x="4523457" y="432647"/>
              <a:ext cx="7619000" cy="2983100"/>
              <a:chOff x="960874" y="3708316"/>
              <a:chExt cx="10198742" cy="5668031"/>
            </a:xfrm>
          </p:grpSpPr>
          <p:sp>
            <p:nvSpPr>
              <p:cNvPr id="14" name="Rectangle 13"/>
              <p:cNvSpPr/>
              <p:nvPr/>
            </p:nvSpPr>
            <p:spPr>
              <a:xfrm>
                <a:off x="960874" y="3709980"/>
                <a:ext cx="10198742" cy="5666367"/>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 name="TextBox 14"/>
              <p:cNvSpPr txBox="1"/>
              <p:nvPr/>
            </p:nvSpPr>
            <p:spPr>
              <a:xfrm>
                <a:off x="1371509" y="3708316"/>
                <a:ext cx="9407316" cy="5502515"/>
              </a:xfrm>
              <a:prstGeom prst="rect">
                <a:avLst/>
              </a:prstGeom>
              <a:noFill/>
            </p:spPr>
            <p:txBody>
              <a:bodyPr wrap="square" rtlCol="0" anchor="ctr">
                <a:spAutoFit/>
              </a:bodyPr>
              <a:lstStyle/>
              <a:p>
                <a:pPr algn="just" defTabSz="914400">
                  <a:lnSpc>
                    <a:spcPct val="150000"/>
                  </a:lnSpc>
                  <a:defRPr/>
                </a:pPr>
                <a:r>
                  <a:rPr lang="vi-VN" sz="2400" b="1" kern="0" dirty="0">
                    <a:solidFill>
                      <a:prstClr val="black"/>
                    </a:solidFill>
                    <a:latin typeface="Times New Roman" panose="02020603050405020304" pitchFamily="18" charset="0"/>
                    <a:cs typeface="Times New Roman" panose="02020603050405020304" pitchFamily="18" charset="0"/>
                  </a:rPr>
                  <a:t>Hiện tượng di truyền của tính trạng thân xám và cánh dài; thân đen và cánh ngắn trong hình trên gọi là di truyền liên kết. Di truyền liên kết là gì?</a:t>
                </a:r>
                <a:endParaRPr lang="en-US" sz="2400" b="1" kern="0" dirty="0">
                  <a:solidFill>
                    <a:prstClr val="black"/>
                  </a:solidFill>
                  <a:latin typeface="Times New Roman" panose="02020603050405020304" pitchFamily="18" charset="0"/>
                  <a:cs typeface="Times New Roman" panose="02020603050405020304" pitchFamily="18" charset="0"/>
                </a:endParaRPr>
              </a:p>
            </p:txBody>
          </p:sp>
        </p:grpSp>
        <p:pic>
          <p:nvPicPr>
            <p:cNvPr id="13" name="Picture 2" descr="Dialog Question Mark Icon | Gartoon Redux Misc Iconpack | Gartoon Te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96541" y="181038"/>
              <a:ext cx="1355760" cy="13557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4"/>
          <p:cNvSpPr/>
          <p:nvPr/>
        </p:nvSpPr>
        <p:spPr>
          <a:xfrm>
            <a:off x="5548799" y="2912936"/>
            <a:ext cx="1447333" cy="431903"/>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Trả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lời</a:t>
            </a:r>
            <a:endParaRPr lang="en-US" sz="2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045997" y="3630881"/>
            <a:ext cx="8838134" cy="2677656"/>
          </a:xfrm>
          <a:prstGeom prst="rect">
            <a:avLst/>
          </a:prstGeom>
          <a:noFill/>
        </p:spPr>
        <p:txBody>
          <a:bodyPr wrap="square" rtlCol="0" anchor="ctr">
            <a:spAutoFit/>
          </a:bodyPr>
          <a:lstStyle>
            <a:defPPr>
              <a:defRPr lang="en-US"/>
            </a:defPPr>
            <a:lvl1pPr marR="0" lvl="0" indent="0" algn="just" defTabSz="914400" fontAlgn="auto">
              <a:lnSpc>
                <a:spcPct val="125000"/>
              </a:lnSpc>
              <a:spcBef>
                <a:spcPts val="0"/>
              </a:spcBef>
              <a:spcAft>
                <a:spcPts val="0"/>
              </a:spcAft>
              <a:buClrTx/>
              <a:buSzTx/>
              <a:buFontTx/>
              <a:buNone/>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pPr>
              <a:lnSpc>
                <a:spcPct val="150000"/>
              </a:lnSpc>
            </a:pPr>
            <a:r>
              <a:rPr lang="vi-VN" sz="2800" b="1" dirty="0"/>
              <a:t>Di truyền liên kết </a:t>
            </a:r>
            <a:r>
              <a:rPr lang="vi-VN" sz="2800" dirty="0"/>
              <a:t>là hiện tượng các tính trạng được quy định bởi các gene cùng nằm trên một nhiễm sắc thể có xu hướng di truyền cùng nhau.</a:t>
            </a:r>
            <a:endParaRPr lang="en-US" sz="2800" dirty="0"/>
          </a:p>
          <a:p>
            <a:pPr>
              <a:lnSpc>
                <a:spcPct val="150000"/>
              </a:lnSpc>
            </a:pPr>
            <a:r>
              <a:rPr lang="vi-VN" sz="2800" b="1" dirty="0"/>
              <a:t>Di truyền liên kết hoàn toàn </a:t>
            </a:r>
            <a:r>
              <a:rPr lang="vi-VN" sz="2800" dirty="0"/>
              <a:t>không tạo ra biến dị tổ hợp.</a:t>
            </a:r>
            <a:endParaRPr lang="vi-VN" sz="2800" dirty="0"/>
          </a:p>
        </p:txBody>
      </p:sp>
      <p:sp>
        <p:nvSpPr>
          <p:cNvPr id="16" name="Rounded Rectangle 15"/>
          <p:cNvSpPr/>
          <p:nvPr/>
        </p:nvSpPr>
        <p:spPr>
          <a:xfrm>
            <a:off x="1813860" y="3582776"/>
            <a:ext cx="9256390" cy="2888686"/>
          </a:xfrm>
          <a:prstGeom prst="roundRect">
            <a:avLst>
              <a:gd name="adj" fmla="val 5893"/>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1271910" y="644362"/>
            <a:ext cx="4062090" cy="1015663"/>
            <a:chOff x="-302032" y="68117"/>
            <a:chExt cx="1455003" cy="1324282"/>
          </a:xfrm>
        </p:grpSpPr>
        <p:sp>
          <p:nvSpPr>
            <p:cNvPr id="23" name="Rectangle: Rounded Corners 5"/>
            <p:cNvSpPr/>
            <p:nvPr/>
          </p:nvSpPr>
          <p:spPr>
            <a:xfrm>
              <a:off x="-302032" y="444506"/>
              <a:ext cx="1455003"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43045" y="68117"/>
              <a:ext cx="1367677" cy="1324282"/>
            </a:xfrm>
            <a:prstGeom prst="rect">
              <a:avLst/>
            </a:prstGeom>
            <a:noFill/>
          </p:spPr>
          <p:txBody>
            <a:bodyPr wrap="square" rtlCol="0" anchor="ctr">
              <a:spAutoFit/>
            </a:bodyPr>
            <a:lstStyle/>
            <a:p>
              <a:pPr algn="ctr"/>
              <a:r>
                <a:rPr lang="en-US" sz="2000" b="1" dirty="0">
                  <a:solidFill>
                    <a:srgbClr val="FFFFFF"/>
                  </a:solidFill>
                  <a:latin typeface="Arial" panose="020B0604020202020204" pitchFamily="34" charset="0"/>
                  <a:cs typeface="Arial" panose="020B0604020202020204" pitchFamily="34" charset="0"/>
                </a:rPr>
                <a:t>1. </a:t>
              </a:r>
              <a:r>
                <a:rPr lang="en-US" sz="2000" b="1" dirty="0" err="1">
                  <a:solidFill>
                    <a:srgbClr val="FFFFFF"/>
                  </a:solidFill>
                  <a:latin typeface="Arial" panose="020B0604020202020204" pitchFamily="34" charset="0"/>
                  <a:cs typeface="Arial" panose="020B0604020202020204" pitchFamily="34" charset="0"/>
                </a:rPr>
                <a:t>Khái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niệm</a:t>
              </a:r>
              <a:r>
                <a:rPr lang="en-US" sz="2000" b="1" dirty="0">
                  <a:solidFill>
                    <a:srgbClr val="FFFFFF"/>
                  </a:solidFill>
                  <a:latin typeface="Arial" panose="020B0604020202020204" pitchFamily="34" charset="0"/>
                  <a:cs typeface="Arial" panose="020B0604020202020204" pitchFamily="34" charset="0"/>
                </a:rPr>
                <a:t> di </a:t>
              </a:r>
              <a:r>
                <a:rPr lang="en-US" sz="2000" b="1" dirty="0" err="1">
                  <a:solidFill>
                    <a:srgbClr val="FFFFFF"/>
                  </a:solidFill>
                  <a:latin typeface="Arial" panose="020B0604020202020204" pitchFamily="34" charset="0"/>
                  <a:cs typeface="Arial" panose="020B0604020202020204" pitchFamily="34" charset="0"/>
                </a:rPr>
                <a:t>truyền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liên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kết</a:t>
              </a:r>
              <a:endParaRPr lang="en-US" sz="2000" b="1" dirty="0">
                <a:solidFill>
                  <a:srgbClr val="FFFFFF"/>
                </a:solidFill>
                <a:latin typeface="Arial" panose="020B0604020202020204" pitchFamily="34" charset="0"/>
                <a:cs typeface="Arial" panose="020B0604020202020204" pitchFamily="34" charset="0"/>
              </a:endParaRPr>
            </a:p>
          </p:txBody>
        </p:sp>
      </p:grpSp>
      <p:sp>
        <p:nvSpPr>
          <p:cNvPr id="25" name="Title 1"/>
          <p:cNvSpPr txBox="1"/>
          <p:nvPr/>
        </p:nvSpPr>
        <p:spPr>
          <a:xfrm>
            <a:off x="1176051" y="1057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26" name="Rectangle: Rounded Corners 2"/>
          <p:cNvSpPr/>
          <p:nvPr/>
        </p:nvSpPr>
        <p:spPr>
          <a:xfrm>
            <a:off x="1271910" y="6677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barn(inVertical)">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barn(inVertical)">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6326066" y="726499"/>
            <a:ext cx="5601910" cy="4966508"/>
          </a:xfrm>
          <a:prstGeom prst="rect">
            <a:avLst/>
          </a:prstGeom>
        </p:spPr>
      </p:pic>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271910" y="644362"/>
            <a:ext cx="4062090" cy="1015663"/>
            <a:chOff x="-302032" y="68117"/>
            <a:chExt cx="1455003" cy="1324282"/>
          </a:xfrm>
        </p:grpSpPr>
        <p:sp>
          <p:nvSpPr>
            <p:cNvPr id="26" name="Rectangle: Rounded Corners 5"/>
            <p:cNvSpPr/>
            <p:nvPr/>
          </p:nvSpPr>
          <p:spPr>
            <a:xfrm>
              <a:off x="-302032" y="444506"/>
              <a:ext cx="1455003"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43045" y="68117"/>
              <a:ext cx="1367677" cy="1324282"/>
            </a:xfrm>
            <a:prstGeom prst="rect">
              <a:avLst/>
            </a:prstGeom>
            <a:noFill/>
          </p:spPr>
          <p:txBody>
            <a:bodyPr wrap="square" rtlCol="0" anchor="ctr">
              <a:spAutoFit/>
            </a:bodyPr>
            <a:lstStyle/>
            <a:p>
              <a:pPr algn="ctr"/>
              <a:r>
                <a:rPr lang="en-US" sz="2000" b="1" dirty="0">
                  <a:solidFill>
                    <a:srgbClr val="FFFFFF"/>
                  </a:solidFill>
                  <a:latin typeface="Arial" panose="020B0604020202020204" pitchFamily="34" charset="0"/>
                  <a:cs typeface="Arial" panose="020B0604020202020204" pitchFamily="34" charset="0"/>
                </a:rPr>
                <a:t>1. </a:t>
              </a:r>
              <a:r>
                <a:rPr lang="en-US" sz="2000" b="1" dirty="0" err="1">
                  <a:solidFill>
                    <a:srgbClr val="FFFFFF"/>
                  </a:solidFill>
                  <a:latin typeface="Arial" panose="020B0604020202020204" pitchFamily="34" charset="0"/>
                  <a:cs typeface="Arial" panose="020B0604020202020204" pitchFamily="34" charset="0"/>
                </a:rPr>
                <a:t>Khái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niệm</a:t>
              </a:r>
              <a:r>
                <a:rPr lang="en-US" sz="2000" b="1" dirty="0">
                  <a:solidFill>
                    <a:srgbClr val="FFFFFF"/>
                  </a:solidFill>
                  <a:latin typeface="Arial" panose="020B0604020202020204" pitchFamily="34" charset="0"/>
                  <a:cs typeface="Arial" panose="020B0604020202020204" pitchFamily="34" charset="0"/>
                </a:rPr>
                <a:t> di </a:t>
              </a:r>
              <a:r>
                <a:rPr lang="en-US" sz="2000" b="1" dirty="0" err="1">
                  <a:solidFill>
                    <a:srgbClr val="FFFFFF"/>
                  </a:solidFill>
                  <a:latin typeface="Arial" panose="020B0604020202020204" pitchFamily="34" charset="0"/>
                  <a:cs typeface="Arial" panose="020B0604020202020204" pitchFamily="34" charset="0"/>
                </a:rPr>
                <a:t>truyền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liên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kết</a:t>
              </a:r>
              <a:endParaRPr lang="en-US" sz="2000" b="1" dirty="0">
                <a:solidFill>
                  <a:srgbClr val="FFFFFF"/>
                </a:solidFill>
                <a:latin typeface="Arial" panose="020B0604020202020204" pitchFamily="34" charset="0"/>
                <a:cs typeface="Arial" panose="020B0604020202020204" pitchFamily="34" charset="0"/>
              </a:endParaRPr>
            </a:p>
          </p:txBody>
        </p:sp>
      </p:grpSp>
      <p:sp>
        <p:nvSpPr>
          <p:cNvPr id="29" name="Title 1"/>
          <p:cNvSpPr txBox="1"/>
          <p:nvPr/>
        </p:nvSpPr>
        <p:spPr>
          <a:xfrm>
            <a:off x="1176051" y="1057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30" name="Rectangle: Rounded Corners 2"/>
          <p:cNvSpPr/>
          <p:nvPr/>
        </p:nvSpPr>
        <p:spPr>
          <a:xfrm>
            <a:off x="1271910" y="6677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44" y="1532408"/>
            <a:ext cx="5651317" cy="2486064"/>
            <a:chOff x="3880254" y="254399"/>
            <a:chExt cx="8669772" cy="3951615"/>
          </a:xfrm>
        </p:grpSpPr>
        <p:grpSp>
          <p:nvGrpSpPr>
            <p:cNvPr id="16" name="Group 15"/>
            <p:cNvGrpSpPr/>
            <p:nvPr/>
          </p:nvGrpSpPr>
          <p:grpSpPr>
            <a:xfrm>
              <a:off x="4653947" y="485812"/>
              <a:ext cx="7896079" cy="3720202"/>
              <a:chOff x="1135548" y="3809335"/>
              <a:chExt cx="10569639" cy="7068559"/>
            </a:xfrm>
          </p:grpSpPr>
          <p:sp>
            <p:nvSpPr>
              <p:cNvPr id="18" name="Rectangle 13"/>
              <p:cNvSpPr/>
              <p:nvPr/>
            </p:nvSpPr>
            <p:spPr>
              <a:xfrm>
                <a:off x="1135548" y="4045000"/>
                <a:ext cx="10569639" cy="6832894"/>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 name="TextBox 18"/>
              <p:cNvSpPr txBox="1"/>
              <p:nvPr/>
            </p:nvSpPr>
            <p:spPr>
              <a:xfrm>
                <a:off x="1545115" y="3809335"/>
                <a:ext cx="9755223" cy="6971458"/>
              </a:xfrm>
              <a:prstGeom prst="rect">
                <a:avLst/>
              </a:prstGeom>
              <a:noFill/>
            </p:spPr>
            <p:txBody>
              <a:bodyPr wrap="square" rtlCol="0" anchor="ctr">
                <a:spAutoFit/>
              </a:bodyPr>
              <a:lstStyle/>
              <a:p>
                <a:pPr algn="just" defTabSz="914400">
                  <a:lnSpc>
                    <a:spcPct val="150000"/>
                  </a:lnSpc>
                  <a:defRPr/>
                </a:pPr>
                <a:r>
                  <a:rPr lang="en-US" sz="2400" b="1" kern="0" dirty="0" err="1">
                    <a:solidFill>
                      <a:prstClr val="black"/>
                    </a:solidFill>
                    <a:latin typeface="Times New Roman" panose="02020603050405020304" pitchFamily="18" charset="0"/>
                    <a:cs typeface="Times New Roman" panose="02020603050405020304" pitchFamily="18" charset="0"/>
                  </a:rPr>
                  <a:t>Trong</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phép</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lai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trên</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nếu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các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tính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trạng</a:t>
                </a:r>
                <a:r>
                  <a:rPr lang="en-US" sz="2400" b="1" kern="0" dirty="0">
                    <a:solidFill>
                      <a:prstClr val="black"/>
                    </a:solidFill>
                    <a:latin typeface="Times New Roman" panose="02020603050405020304" pitchFamily="18" charset="0"/>
                    <a:cs typeface="Times New Roman" panose="02020603050405020304" pitchFamily="18" charset="0"/>
                  </a:rPr>
                  <a:t> di </a:t>
                </a:r>
                <a:r>
                  <a:rPr lang="en-US" sz="2400" b="1" kern="0" dirty="0" err="1">
                    <a:solidFill>
                      <a:prstClr val="black"/>
                    </a:solidFill>
                    <a:latin typeface="Times New Roman" panose="02020603050405020304" pitchFamily="18" charset="0"/>
                    <a:cs typeface="Times New Roman" panose="02020603050405020304" pitchFamily="18" charset="0"/>
                  </a:rPr>
                  <a:t>truyền</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theo</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quy</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luật</a:t>
                </a:r>
                <a:r>
                  <a:rPr lang="en-US" sz="2400" b="1" kern="0" dirty="0">
                    <a:solidFill>
                      <a:prstClr val="black"/>
                    </a:solidFill>
                    <a:latin typeface="Times New Roman" panose="02020603050405020304" pitchFamily="18" charset="0"/>
                    <a:cs typeface="Times New Roman" panose="02020603050405020304" pitchFamily="18" charset="0"/>
                  </a:rPr>
                  <a:t> di </a:t>
                </a:r>
                <a:r>
                  <a:rPr lang="en-US" sz="2400" b="1" kern="0" dirty="0" err="1">
                    <a:solidFill>
                      <a:prstClr val="black"/>
                    </a:solidFill>
                    <a:latin typeface="Times New Roman" panose="02020603050405020304" pitchFamily="18" charset="0"/>
                    <a:cs typeface="Times New Roman" panose="02020603050405020304" pitchFamily="18" charset="0"/>
                  </a:rPr>
                  <a:t>truyền</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của</a:t>
                </a:r>
                <a:r>
                  <a:rPr lang="en-US" sz="2400" b="1" kern="0" dirty="0">
                    <a:solidFill>
                      <a:prstClr val="black"/>
                    </a:solidFill>
                    <a:latin typeface="Times New Roman" panose="02020603050405020304" pitchFamily="18" charset="0"/>
                    <a:cs typeface="Times New Roman" panose="02020603050405020304" pitchFamily="18" charset="0"/>
                  </a:rPr>
                  <a:t> Mendel </a:t>
                </a:r>
                <a:r>
                  <a:rPr lang="en-US" sz="2400" b="1" kern="0" dirty="0" err="1">
                    <a:solidFill>
                      <a:prstClr val="black"/>
                    </a:solidFill>
                    <a:latin typeface="Times New Roman" panose="02020603050405020304" pitchFamily="18" charset="0"/>
                    <a:cs typeface="Times New Roman" panose="02020603050405020304" pitchFamily="18" charset="0"/>
                  </a:rPr>
                  <a:t>thì</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kết</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quả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phép</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lai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sẽ</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có</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bao</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nhiêu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kiểu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hình</a:t>
                </a:r>
                <a:r>
                  <a:rPr lang="en-US" sz="2400" b="1" kern="0" dirty="0">
                    <a:solidFill>
                      <a:prstClr val="black"/>
                    </a:solidFill>
                    <a:latin typeface="Times New Roman" panose="02020603050405020304" pitchFamily="18" charset="0"/>
                    <a:cs typeface="Times New Roman" panose="02020603050405020304" pitchFamily="18" charset="0"/>
                  </a:rPr>
                  <a:t>?</a:t>
                </a:r>
                <a:endParaRPr lang="en-US" sz="2400" b="1" kern="0" dirty="0">
                  <a:solidFill>
                    <a:prstClr val="black"/>
                  </a:solidFill>
                  <a:latin typeface="Times New Roman" panose="02020603050405020304" pitchFamily="18" charset="0"/>
                  <a:cs typeface="Times New Roman" panose="02020603050405020304" pitchFamily="18" charset="0"/>
                </a:endParaRPr>
              </a:p>
            </p:txBody>
          </p:sp>
        </p:grpSp>
        <p:pic>
          <p:nvPicPr>
            <p:cNvPr id="17" name="Picture 2" descr="Dialog Question Mark Icon | Gartoon Redux Misc Iconpack | Gartoon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0254" y="254399"/>
              <a:ext cx="1526954" cy="15269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806655" y="4242091"/>
            <a:ext cx="5651317" cy="2308324"/>
          </a:xfrm>
          <a:prstGeom prst="rect">
            <a:avLst/>
          </a:prstGeom>
        </p:spPr>
        <p:txBody>
          <a:bodyPr wrap="square">
            <a:spAutoFit/>
          </a:bodyPr>
          <a:lstStyle/>
          <a:p>
            <a:pPr algn="just">
              <a:lnSpc>
                <a:spcPct val="150000"/>
              </a:lnSpc>
            </a:pPr>
            <a:r>
              <a:rPr lang="en-US" sz="2400" b="1" dirty="0" err="1">
                <a:solidFill>
                  <a:srgbClr val="C00000"/>
                </a:solidFill>
                <a:latin typeface="Times" panose="02020603050405020304" pitchFamily="18" charset="0"/>
                <a:cs typeface="Times" panose="02020603050405020304" pitchFamily="18" charset="0"/>
              </a:rPr>
              <a:t>Nhận</a:t>
            </a:r>
            <a:r>
              <a:rPr lang="en-US" sz="2400" b="1" dirty="0">
                <a:solidFill>
                  <a:srgbClr val="C00000"/>
                </a:solidFill>
                <a:latin typeface="Times" panose="02020603050405020304" pitchFamily="18" charset="0"/>
                <a:cs typeface="Times" panose="02020603050405020304" pitchFamily="18" charset="0"/>
              </a:rPr>
              <a:t> </a:t>
            </a:r>
            <a:r>
              <a:rPr lang="en-US" sz="2400" b="1" dirty="0" err="1">
                <a:solidFill>
                  <a:srgbClr val="C00000"/>
                </a:solidFill>
                <a:latin typeface="Times" panose="02020603050405020304" pitchFamily="18" charset="0"/>
                <a:cs typeface="Times" panose="02020603050405020304" pitchFamily="18" charset="0"/>
              </a:rPr>
              <a:t>xét</a:t>
            </a:r>
            <a:r>
              <a:rPr lang="en-US" sz="2400" b="1" dirty="0">
                <a:solidFill>
                  <a:srgbClr val="C00000"/>
                </a:solidFill>
                <a:latin typeface="Times" panose="02020603050405020304" pitchFamily="18" charset="0"/>
                <a:cs typeface="Times" panose="02020603050405020304" pitchFamily="18" charset="0"/>
              </a:rPr>
              <a:t>:</a:t>
            </a:r>
            <a:endParaRPr lang="en-US" sz="2400" b="1" dirty="0">
              <a:solidFill>
                <a:srgbClr val="C00000"/>
              </a:solidFill>
              <a:latin typeface="Times" panose="02020603050405020304" pitchFamily="18" charset="0"/>
              <a:cs typeface="Times" panose="02020603050405020304" pitchFamily="18" charset="0"/>
            </a:endParaRPr>
          </a:p>
          <a:p>
            <a:pPr marL="342900" indent="-342900" algn="just">
              <a:lnSpc>
                <a:spcPct val="150000"/>
              </a:lnSpc>
              <a:buFont typeface="Wingdings" panose="05000000000000000000" pitchFamily="2" charset="2"/>
              <a:buChar char="Ø"/>
            </a:pPr>
            <a:r>
              <a:rPr lang="en-US" sz="2400" i="1" dirty="0" err="1"/>
              <a:t>Nếu</a:t>
            </a:r>
            <a:r>
              <a:rPr lang="en-US" sz="2400" i="1" dirty="0"/>
              <a:t> </a:t>
            </a:r>
            <a:r>
              <a:rPr lang="en-US" sz="2400" i="1" dirty="0" err="1"/>
              <a:t>các</a:t>
            </a:r>
            <a:r>
              <a:rPr lang="en-US" sz="2400" i="1" dirty="0"/>
              <a:t> </a:t>
            </a:r>
            <a:r>
              <a:rPr lang="en-US" sz="2400" i="1" dirty="0" err="1"/>
              <a:t>tính</a:t>
            </a:r>
            <a:r>
              <a:rPr lang="en-US" sz="2400" i="1" dirty="0"/>
              <a:t> </a:t>
            </a:r>
            <a:r>
              <a:rPr lang="en-US" sz="2400" i="1" dirty="0" err="1"/>
              <a:t>trạng</a:t>
            </a:r>
            <a:r>
              <a:rPr lang="en-US" sz="2400" i="1" dirty="0"/>
              <a:t> </a:t>
            </a:r>
            <a:r>
              <a:rPr lang="en-US" sz="2400" i="1" dirty="0" err="1"/>
              <a:t>trên</a:t>
            </a:r>
            <a:r>
              <a:rPr lang="en-US" sz="2400" i="1" dirty="0"/>
              <a:t> di </a:t>
            </a:r>
            <a:r>
              <a:rPr lang="en-US" sz="2400" i="1" dirty="0" err="1"/>
              <a:t>truyền</a:t>
            </a:r>
            <a:r>
              <a:rPr lang="en-US" sz="2400" i="1" dirty="0"/>
              <a:t> </a:t>
            </a:r>
            <a:r>
              <a:rPr lang="en-US" sz="2400" i="1" dirty="0" err="1"/>
              <a:t>theo</a:t>
            </a:r>
            <a:r>
              <a:rPr lang="en-US" sz="2400" i="1" dirty="0"/>
              <a:t> </a:t>
            </a:r>
            <a:r>
              <a:rPr lang="en-US" sz="2400" i="1" dirty="0" err="1"/>
              <a:t>quy</a:t>
            </a:r>
            <a:r>
              <a:rPr lang="en-US" sz="2400" i="1" dirty="0"/>
              <a:t> </a:t>
            </a:r>
            <a:r>
              <a:rPr lang="en-US" sz="2400" i="1" dirty="0" err="1"/>
              <a:t>luật</a:t>
            </a:r>
            <a:r>
              <a:rPr lang="en-US" sz="2400" i="1" dirty="0"/>
              <a:t> di </a:t>
            </a:r>
            <a:r>
              <a:rPr lang="en-US" sz="2400" i="1" dirty="0" err="1"/>
              <a:t>truyền</a:t>
            </a:r>
            <a:r>
              <a:rPr lang="en-US" sz="2400" i="1" dirty="0"/>
              <a:t> </a:t>
            </a:r>
            <a:r>
              <a:rPr lang="en-US" sz="2400" i="1" dirty="0" err="1"/>
              <a:t>của</a:t>
            </a:r>
            <a:r>
              <a:rPr lang="en-US" sz="2400" i="1" dirty="0"/>
              <a:t> Mendel </a:t>
            </a:r>
            <a:r>
              <a:rPr lang="en-US" sz="2400" i="1" dirty="0" err="1"/>
              <a:t>thì</a:t>
            </a:r>
            <a:r>
              <a:rPr lang="en-US" sz="2400" i="1" dirty="0"/>
              <a:t> </a:t>
            </a:r>
            <a:r>
              <a:rPr lang="en-US" sz="2400" i="1" dirty="0" err="1"/>
              <a:t>kết</a:t>
            </a:r>
            <a:r>
              <a:rPr lang="en-US" sz="2400" i="1" dirty="0"/>
              <a:t> </a:t>
            </a:r>
            <a:r>
              <a:rPr lang="en-US" sz="2400" i="1" dirty="0" err="1"/>
              <a:t>quả</a:t>
            </a:r>
            <a:r>
              <a:rPr lang="en-US" sz="2400" i="1" dirty="0"/>
              <a:t> </a:t>
            </a:r>
            <a:r>
              <a:rPr lang="en-US" sz="2400" i="1" dirty="0" err="1"/>
              <a:t>phép</a:t>
            </a:r>
            <a:r>
              <a:rPr lang="en-US" sz="2400" i="1" dirty="0"/>
              <a:t> </a:t>
            </a:r>
            <a:r>
              <a:rPr lang="en-US" sz="2400" i="1" dirty="0" err="1"/>
              <a:t>lai</a:t>
            </a:r>
            <a:r>
              <a:rPr lang="en-US" sz="2400" i="1" dirty="0"/>
              <a:t> </a:t>
            </a:r>
            <a:r>
              <a:rPr lang="en-US" sz="2400" i="1" dirty="0" err="1"/>
              <a:t>sẽ</a:t>
            </a:r>
            <a:r>
              <a:rPr lang="en-US" sz="2400" i="1" dirty="0"/>
              <a:t> </a:t>
            </a:r>
            <a:r>
              <a:rPr lang="en-US" sz="2400" i="1" dirty="0" err="1"/>
              <a:t>có</a:t>
            </a:r>
            <a:r>
              <a:rPr lang="en-US" sz="2400" i="1" dirty="0"/>
              <a:t> </a:t>
            </a:r>
            <a:r>
              <a:rPr lang="en-US" sz="2400" b="1" i="1" dirty="0"/>
              <a:t>4 </a:t>
            </a:r>
            <a:r>
              <a:rPr lang="en-US" sz="2400" b="1" i="1" dirty="0" err="1"/>
              <a:t>kiểu</a:t>
            </a:r>
            <a:r>
              <a:rPr lang="en-US" sz="2400" b="1" i="1" dirty="0"/>
              <a:t> </a:t>
            </a:r>
            <a:r>
              <a:rPr lang="en-US" sz="2400" b="1" i="1" dirty="0" err="1"/>
              <a:t>hình</a:t>
            </a:r>
            <a:r>
              <a:rPr lang="en-US" sz="2400" i="1" dirty="0"/>
              <a:t>.</a:t>
            </a:r>
            <a:endParaRPr lang="en-US" sz="2400" b="1" u="sng" dirty="0">
              <a:latin typeface="Times" panose="02020603050405020304" pitchFamily="18" charset="0"/>
              <a:cs typeface="Times" panose="02020603050405020304" pitchFamily="18" charset="0"/>
            </a:endParaRPr>
          </a:p>
        </p:txBody>
      </p:sp>
      <p:sp>
        <p:nvSpPr>
          <p:cNvPr id="151" name="Rectangle 150"/>
          <p:cNvSpPr/>
          <p:nvPr/>
        </p:nvSpPr>
        <p:spPr>
          <a:xfrm>
            <a:off x="8052122" y="5901782"/>
            <a:ext cx="5651317" cy="579967"/>
          </a:xfrm>
          <a:prstGeom prst="rect">
            <a:avLst/>
          </a:prstGeom>
        </p:spPr>
        <p:txBody>
          <a:bodyPr wrap="square">
            <a:spAutoFit/>
          </a:bodyPr>
          <a:lstStyle/>
          <a:p>
            <a:pPr algn="just">
              <a:lnSpc>
                <a:spcPct val="150000"/>
              </a:lnSpc>
            </a:pPr>
            <a:r>
              <a:rPr lang="en-US" sz="2400" b="1" dirty="0" err="1">
                <a:latin typeface="Times" panose="02020603050405020304" pitchFamily="18" charset="0"/>
                <a:cs typeface="Times" panose="02020603050405020304" pitchFamily="18" charset="0"/>
              </a:rPr>
              <a:t>Kết</a:t>
            </a:r>
            <a:r>
              <a:rPr lang="en-US" sz="2400" b="1" dirty="0">
                <a:latin typeface="Times" panose="02020603050405020304" pitchFamily="18" charset="0"/>
                <a:cs typeface="Times" panose="02020603050405020304" pitchFamily="18" charset="0"/>
              </a:rPr>
              <a:t> </a:t>
            </a:r>
            <a:r>
              <a:rPr lang="en-US" sz="2400" b="1" dirty="0" err="1">
                <a:latin typeface="Times" panose="02020603050405020304" pitchFamily="18" charset="0"/>
                <a:cs typeface="Times" panose="02020603050405020304" pitchFamily="18" charset="0"/>
              </a:rPr>
              <a:t>quả</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2 </a:t>
            </a:r>
            <a:r>
              <a:rPr lang="en-US" sz="2400" dirty="0" err="1">
                <a:latin typeface="Times" panose="02020603050405020304" pitchFamily="18" charset="0"/>
                <a:cs typeface="Times" panose="02020603050405020304" pitchFamily="18" charset="0"/>
              </a:rPr>
              <a:t>kiểu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hình</a:t>
            </a:r>
            <a:endParaRPr lang="en-US" sz="2400" dirty="0">
              <a:latin typeface="Times" panose="02020603050405020304" pitchFamily="18" charset="0"/>
              <a:cs typeface="Times" panose="02020603050405020304" pitchFamily="18" charset="0"/>
            </a:endParaRPr>
          </a:p>
        </p:txBody>
      </p:sp>
      <mc:AlternateContent xmlns:mc="http://schemas.openxmlformats.org/markup-compatibility/2006">
        <mc:Choice xmlns:a14="http://schemas.microsoft.com/office/drawing/2010/main" Requires="a14">
          <p:sp>
            <p:nvSpPr>
              <p:cNvPr id="154" name="Rectangle 153"/>
              <p:cNvSpPr/>
              <p:nvPr/>
            </p:nvSpPr>
            <p:spPr>
              <a:xfrm>
                <a:off x="4186953" y="5449005"/>
                <a:ext cx="5651317" cy="1477328"/>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n-US" sz="6000" b="1" i="1" dirty="0" smtClean="0">
                          <a:solidFill>
                            <a:srgbClr val="FF0000"/>
                          </a:solidFill>
                          <a:latin typeface="Cambria Math" panose="02040503050406030204" pitchFamily="18" charset="0"/>
                          <a:ea typeface="Cambria Math" panose="02040503050406030204" pitchFamily="18" charset="0"/>
                          <a:cs typeface="Times" panose="02020603050405020304" pitchFamily="18" charset="0"/>
                        </a:rPr>
                        <m:t>≠</m:t>
                      </m:r>
                    </m:oMath>
                  </m:oMathPara>
                </a14:m>
                <a:endParaRPr lang="en-US" sz="6000" b="1" dirty="0">
                  <a:solidFill>
                    <a:srgbClr val="FF0000"/>
                  </a:solidFill>
                  <a:latin typeface="Times" panose="02020603050405020304" pitchFamily="18" charset="0"/>
                  <a:cs typeface="Times" panose="02020603050405020304" pitchFamily="18" charset="0"/>
                </a:endParaRPr>
              </a:p>
            </p:txBody>
          </p:sp>
        </mc:Choice>
        <mc:Fallback>
          <p:sp>
            <p:nvSpPr>
              <p:cNvPr id="154" name="Rectangle 153"/>
              <p:cNvSpPr>
                <a:spLocks noRot="1" noChangeAspect="1" noMove="1" noResize="1" noEditPoints="1" noAdjustHandles="1" noChangeArrowheads="1" noChangeShapeType="1" noTextEdit="1"/>
              </p:cNvSpPr>
              <p:nvPr/>
            </p:nvSpPr>
            <p:spPr>
              <a:xfrm>
                <a:off x="4186953" y="5449005"/>
                <a:ext cx="5651317" cy="1477328"/>
              </a:xfrm>
              <a:prstGeom prst="rect">
                <a:avLst/>
              </a:prstGeom>
              <a:blipFill rotWithShape="1">
                <a:blip r:embed="rId3"/>
                <a:stretch>
                  <a:fillRect l="-7" t="-5" r="4" b="26"/>
                </a:stretch>
              </a:blipFill>
            </p:spPr>
            <p:txBody>
              <a:bodyPr/>
              <a:lstStyle/>
              <a:p>
                <a:r>
                  <a:rPr lang="en-US" alt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6"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80">
                                          <p:stCondLst>
                                            <p:cond delay="0"/>
                                          </p:stCondLst>
                                        </p:cTn>
                                        <p:tgtEl>
                                          <p:spTgt spid="15"/>
                                        </p:tgtEl>
                                      </p:cBhvr>
                                    </p:animEffect>
                                    <p:anim calcmode="lin" valueType="num">
                                      <p:cBhvr>
                                        <p:cTn id="1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2" dur="26">
                                          <p:stCondLst>
                                            <p:cond delay="650"/>
                                          </p:stCondLst>
                                        </p:cTn>
                                        <p:tgtEl>
                                          <p:spTgt spid="15"/>
                                        </p:tgtEl>
                                      </p:cBhvr>
                                      <p:to x="100000" y="60000"/>
                                    </p:animScale>
                                    <p:animScale>
                                      <p:cBhvr>
                                        <p:cTn id="23" dur="166" decel="50000">
                                          <p:stCondLst>
                                            <p:cond delay="676"/>
                                          </p:stCondLst>
                                        </p:cTn>
                                        <p:tgtEl>
                                          <p:spTgt spid="15"/>
                                        </p:tgtEl>
                                      </p:cBhvr>
                                      <p:to x="100000" y="100000"/>
                                    </p:animScale>
                                    <p:animScale>
                                      <p:cBhvr>
                                        <p:cTn id="24" dur="26">
                                          <p:stCondLst>
                                            <p:cond delay="1312"/>
                                          </p:stCondLst>
                                        </p:cTn>
                                        <p:tgtEl>
                                          <p:spTgt spid="15"/>
                                        </p:tgtEl>
                                      </p:cBhvr>
                                      <p:to x="100000" y="80000"/>
                                    </p:animScale>
                                    <p:animScale>
                                      <p:cBhvr>
                                        <p:cTn id="25" dur="166" decel="50000">
                                          <p:stCondLst>
                                            <p:cond delay="1338"/>
                                          </p:stCondLst>
                                        </p:cTn>
                                        <p:tgtEl>
                                          <p:spTgt spid="15"/>
                                        </p:tgtEl>
                                      </p:cBhvr>
                                      <p:to x="100000" y="100000"/>
                                    </p:animScale>
                                    <p:animScale>
                                      <p:cBhvr>
                                        <p:cTn id="26" dur="26">
                                          <p:stCondLst>
                                            <p:cond delay="1642"/>
                                          </p:stCondLst>
                                        </p:cTn>
                                        <p:tgtEl>
                                          <p:spTgt spid="15"/>
                                        </p:tgtEl>
                                      </p:cBhvr>
                                      <p:to x="100000" y="90000"/>
                                    </p:animScale>
                                    <p:animScale>
                                      <p:cBhvr>
                                        <p:cTn id="27" dur="166" decel="50000">
                                          <p:stCondLst>
                                            <p:cond delay="1668"/>
                                          </p:stCondLst>
                                        </p:cTn>
                                        <p:tgtEl>
                                          <p:spTgt spid="15"/>
                                        </p:tgtEl>
                                      </p:cBhvr>
                                      <p:to x="100000" y="100000"/>
                                    </p:animScale>
                                    <p:animScale>
                                      <p:cBhvr>
                                        <p:cTn id="28" dur="26">
                                          <p:stCondLst>
                                            <p:cond delay="1808"/>
                                          </p:stCondLst>
                                        </p:cTn>
                                        <p:tgtEl>
                                          <p:spTgt spid="15"/>
                                        </p:tgtEl>
                                      </p:cBhvr>
                                      <p:to x="100000" y="95000"/>
                                    </p:animScale>
                                    <p:animScale>
                                      <p:cBhvr>
                                        <p:cTn id="29" dur="166" decel="50000">
                                          <p:stCondLst>
                                            <p:cond delay="1834"/>
                                          </p:stCondLst>
                                        </p:cTn>
                                        <p:tgtEl>
                                          <p:spTgt spid="1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wipe(left)">
                                      <p:cBhvr>
                                        <p:cTn id="38" dur="500"/>
                                        <p:tgtEl>
                                          <p:spTgt spid="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54"/>
                                        </p:tgtEl>
                                        <p:attrNameLst>
                                          <p:attrName>style.visibility</p:attrName>
                                        </p:attrNameLst>
                                      </p:cBhvr>
                                      <p:to>
                                        <p:strVal val="visible"/>
                                      </p:to>
                                    </p:set>
                                    <p:anim calcmode="lin" valueType="num">
                                      <p:cBhvr>
                                        <p:cTn id="43" dur="1000" fill="hold"/>
                                        <p:tgtEl>
                                          <p:spTgt spid="154"/>
                                        </p:tgtEl>
                                        <p:attrNameLst>
                                          <p:attrName>ppt_w</p:attrName>
                                        </p:attrNameLst>
                                      </p:cBhvr>
                                      <p:tavLst>
                                        <p:tav tm="0">
                                          <p:val>
                                            <p:fltVal val="0"/>
                                          </p:val>
                                        </p:tav>
                                        <p:tav tm="100000">
                                          <p:val>
                                            <p:strVal val="#ppt_w"/>
                                          </p:val>
                                        </p:tav>
                                      </p:tavLst>
                                    </p:anim>
                                    <p:anim calcmode="lin" valueType="num">
                                      <p:cBhvr>
                                        <p:cTn id="44" dur="1000" fill="hold"/>
                                        <p:tgtEl>
                                          <p:spTgt spid="154"/>
                                        </p:tgtEl>
                                        <p:attrNameLst>
                                          <p:attrName>ppt_h</p:attrName>
                                        </p:attrNameLst>
                                      </p:cBhvr>
                                      <p:tavLst>
                                        <p:tav tm="0">
                                          <p:val>
                                            <p:fltVal val="0"/>
                                          </p:val>
                                        </p:tav>
                                        <p:tav tm="100000">
                                          <p:val>
                                            <p:strVal val="#ppt_h"/>
                                          </p:val>
                                        </p:tav>
                                      </p:tavLst>
                                    </p:anim>
                                    <p:anim calcmode="lin" valueType="num">
                                      <p:cBhvr>
                                        <p:cTn id="45" dur="1000" fill="hold"/>
                                        <p:tgtEl>
                                          <p:spTgt spid="154"/>
                                        </p:tgtEl>
                                        <p:attrNameLst>
                                          <p:attrName>style.rotation</p:attrName>
                                        </p:attrNameLst>
                                      </p:cBhvr>
                                      <p:tavLst>
                                        <p:tav tm="0">
                                          <p:val>
                                            <p:fltVal val="90"/>
                                          </p:val>
                                        </p:tav>
                                        <p:tav tm="100000">
                                          <p:val>
                                            <p:fltVal val="0"/>
                                          </p:val>
                                        </p:tav>
                                      </p:tavLst>
                                    </p:anim>
                                    <p:animEffect transition="in" filter="fade">
                                      <p:cBhvr>
                                        <p:cTn id="46"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51" grpId="0"/>
      <p:bldP spid="15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6268729" y="323741"/>
            <a:ext cx="5601910" cy="4966508"/>
          </a:xfrm>
          <a:prstGeom prst="rect">
            <a:avLst/>
          </a:prstGeom>
        </p:spPr>
      </p:pic>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271910" y="644362"/>
            <a:ext cx="4062090" cy="1015663"/>
            <a:chOff x="-302032" y="68117"/>
            <a:chExt cx="1455003" cy="1324282"/>
          </a:xfrm>
        </p:grpSpPr>
        <p:sp>
          <p:nvSpPr>
            <p:cNvPr id="26" name="Rectangle: Rounded Corners 5"/>
            <p:cNvSpPr/>
            <p:nvPr/>
          </p:nvSpPr>
          <p:spPr>
            <a:xfrm>
              <a:off x="-302032" y="444506"/>
              <a:ext cx="1455003"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43045" y="68117"/>
              <a:ext cx="1367677" cy="1324282"/>
            </a:xfrm>
            <a:prstGeom prst="rect">
              <a:avLst/>
            </a:prstGeom>
            <a:noFill/>
          </p:spPr>
          <p:txBody>
            <a:bodyPr wrap="square" rtlCol="0" anchor="ctr">
              <a:spAutoFit/>
            </a:bodyPr>
            <a:lstStyle/>
            <a:p>
              <a:pPr algn="ctr"/>
              <a:r>
                <a:rPr lang="en-US" sz="2000" b="1" dirty="0">
                  <a:solidFill>
                    <a:srgbClr val="FFFFFF"/>
                  </a:solidFill>
                  <a:latin typeface="Arial" panose="020B0604020202020204" pitchFamily="34" charset="0"/>
                  <a:cs typeface="Arial" panose="020B0604020202020204" pitchFamily="34" charset="0"/>
                </a:rPr>
                <a:t>1. </a:t>
              </a:r>
              <a:r>
                <a:rPr lang="en-US" sz="2000" b="1" dirty="0" err="1">
                  <a:solidFill>
                    <a:srgbClr val="FFFFFF"/>
                  </a:solidFill>
                  <a:latin typeface="Arial" panose="020B0604020202020204" pitchFamily="34" charset="0"/>
                  <a:cs typeface="Arial" panose="020B0604020202020204" pitchFamily="34" charset="0"/>
                </a:rPr>
                <a:t>Khái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niệm</a:t>
              </a:r>
              <a:r>
                <a:rPr lang="en-US" sz="2000" b="1" dirty="0">
                  <a:solidFill>
                    <a:srgbClr val="FFFFFF"/>
                  </a:solidFill>
                  <a:latin typeface="Arial" panose="020B0604020202020204" pitchFamily="34" charset="0"/>
                  <a:cs typeface="Arial" panose="020B0604020202020204" pitchFamily="34" charset="0"/>
                </a:rPr>
                <a:t> di </a:t>
              </a:r>
              <a:r>
                <a:rPr lang="en-US" sz="2000" b="1" dirty="0" err="1">
                  <a:solidFill>
                    <a:srgbClr val="FFFFFF"/>
                  </a:solidFill>
                  <a:latin typeface="Arial" panose="020B0604020202020204" pitchFamily="34" charset="0"/>
                  <a:cs typeface="Arial" panose="020B0604020202020204" pitchFamily="34" charset="0"/>
                </a:rPr>
                <a:t>truyền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liên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kết</a:t>
              </a:r>
              <a:endParaRPr lang="en-US" sz="2000" b="1" dirty="0">
                <a:solidFill>
                  <a:srgbClr val="FFFFFF"/>
                </a:solidFill>
                <a:latin typeface="Arial" panose="020B0604020202020204" pitchFamily="34" charset="0"/>
                <a:cs typeface="Arial" panose="020B0604020202020204" pitchFamily="34" charset="0"/>
              </a:endParaRPr>
            </a:p>
          </p:txBody>
        </p:sp>
      </p:grpSp>
      <p:sp>
        <p:nvSpPr>
          <p:cNvPr id="29" name="Title 1"/>
          <p:cNvSpPr txBox="1"/>
          <p:nvPr/>
        </p:nvSpPr>
        <p:spPr>
          <a:xfrm>
            <a:off x="1176051" y="1057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30" name="Rectangle: Rounded Corners 2"/>
          <p:cNvSpPr/>
          <p:nvPr/>
        </p:nvSpPr>
        <p:spPr>
          <a:xfrm>
            <a:off x="1271910" y="6677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53884" y="1564379"/>
            <a:ext cx="6119873" cy="2293583"/>
            <a:chOff x="3695608" y="305217"/>
            <a:chExt cx="9388590" cy="3645665"/>
          </a:xfrm>
        </p:grpSpPr>
        <p:grpSp>
          <p:nvGrpSpPr>
            <p:cNvPr id="16" name="Group 15"/>
            <p:cNvGrpSpPr/>
            <p:nvPr/>
          </p:nvGrpSpPr>
          <p:grpSpPr>
            <a:xfrm>
              <a:off x="4496670" y="609844"/>
              <a:ext cx="8587528" cy="3341038"/>
              <a:chOff x="925017" y="4045003"/>
              <a:chExt cx="11495208" cy="6348131"/>
            </a:xfrm>
          </p:grpSpPr>
          <p:sp>
            <p:nvSpPr>
              <p:cNvPr id="18" name="Rectangle 13"/>
              <p:cNvSpPr/>
              <p:nvPr/>
            </p:nvSpPr>
            <p:spPr>
              <a:xfrm>
                <a:off x="925017" y="4045003"/>
                <a:ext cx="11495208" cy="6348131"/>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 name="TextBox 18"/>
              <p:cNvSpPr txBox="1"/>
              <p:nvPr/>
            </p:nvSpPr>
            <p:spPr>
              <a:xfrm>
                <a:off x="1121871" y="4446198"/>
                <a:ext cx="11195732" cy="5298304"/>
              </a:xfrm>
              <a:prstGeom prst="rect">
                <a:avLst/>
              </a:prstGeom>
              <a:noFill/>
            </p:spPr>
            <p:txBody>
              <a:bodyPr wrap="square" rtlCol="0" anchor="ctr">
                <a:spAutoFit/>
              </a:bodyPr>
              <a:lstStyle/>
              <a:p>
                <a:pPr algn="just" defTabSz="914400">
                  <a:lnSpc>
                    <a:spcPct val="150000"/>
                  </a:lnSpc>
                  <a:defRPr/>
                </a:pPr>
                <a:r>
                  <a:rPr lang="vi-VN" sz="2400" b="1" kern="0" dirty="0">
                    <a:solidFill>
                      <a:prstClr val="black"/>
                    </a:solidFill>
                    <a:latin typeface="Times New Roman" panose="02020603050405020304" pitchFamily="18" charset="0"/>
                    <a:cs typeface="Times New Roman" panose="02020603050405020304" pitchFamily="18" charset="0"/>
                  </a:rPr>
                  <a:t>Em có nhận xét gì về số lượng kiểu hình tạo ra ở F</a:t>
                </a:r>
                <a:r>
                  <a:rPr lang="vi-VN" sz="2400" b="1" kern="0" baseline="-25000" dirty="0">
                    <a:solidFill>
                      <a:prstClr val="black"/>
                    </a:solidFill>
                    <a:latin typeface="Times New Roman" panose="02020603050405020304" pitchFamily="18" charset="0"/>
                    <a:cs typeface="Times New Roman" panose="02020603050405020304" pitchFamily="18" charset="0"/>
                  </a:rPr>
                  <a:t>2</a:t>
                </a:r>
                <a:r>
                  <a:rPr lang="vi-VN" sz="2400" b="1" kern="0" dirty="0">
                    <a:solidFill>
                      <a:prstClr val="black"/>
                    </a:solidFill>
                    <a:latin typeface="Times New Roman" panose="02020603050405020304" pitchFamily="18" charset="0"/>
                    <a:cs typeface="Times New Roman" panose="02020603050405020304" pitchFamily="18" charset="0"/>
                  </a:rPr>
                  <a:t> trong thí nghiệm trên với kết quả phép lai tương tự của Mendel? </a:t>
                </a:r>
                <a:endParaRPr lang="en-US" sz="2400" b="1" kern="0" dirty="0">
                  <a:solidFill>
                    <a:prstClr val="black"/>
                  </a:solidFill>
                  <a:latin typeface="Times New Roman" panose="02020603050405020304" pitchFamily="18" charset="0"/>
                  <a:cs typeface="Times New Roman" panose="02020603050405020304" pitchFamily="18" charset="0"/>
                </a:endParaRPr>
              </a:p>
            </p:txBody>
          </p:sp>
        </p:grpSp>
        <p:pic>
          <p:nvPicPr>
            <p:cNvPr id="17" name="Picture 2" descr="Dialog Question Mark Icon | Gartoon Redux Misc Iconpack | Gartoon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608" y="305217"/>
              <a:ext cx="1526954" cy="152695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1085730" y="3841255"/>
            <a:ext cx="5273319" cy="2492990"/>
          </a:xfrm>
          <a:prstGeom prst="rect">
            <a:avLst/>
          </a:prstGeom>
        </p:spPr>
        <p:txBody>
          <a:bodyPr wrap="square">
            <a:spAutoFit/>
          </a:bodyPr>
          <a:lstStyle/>
          <a:p>
            <a:pPr algn="just">
              <a:lnSpc>
                <a:spcPct val="150000"/>
              </a:lnSpc>
            </a:pPr>
            <a:r>
              <a:rPr lang="en-US" sz="2600" b="1" dirty="0" err="1">
                <a:solidFill>
                  <a:srgbClr val="C00000"/>
                </a:solidFill>
                <a:latin typeface="Times" panose="02020603050405020304" pitchFamily="18" charset="0"/>
                <a:cs typeface="Times" panose="02020603050405020304" pitchFamily="18" charset="0"/>
              </a:rPr>
              <a:t>Nhận</a:t>
            </a:r>
            <a:r>
              <a:rPr lang="en-US" sz="2600" b="1" dirty="0">
                <a:solidFill>
                  <a:srgbClr val="C00000"/>
                </a:solidFill>
                <a:latin typeface="Times" panose="02020603050405020304" pitchFamily="18" charset="0"/>
                <a:cs typeface="Times" panose="02020603050405020304" pitchFamily="18" charset="0"/>
              </a:rPr>
              <a:t> </a:t>
            </a:r>
            <a:r>
              <a:rPr lang="en-US" sz="2600" b="1" dirty="0" err="1">
                <a:solidFill>
                  <a:srgbClr val="C00000"/>
                </a:solidFill>
                <a:latin typeface="Times" panose="02020603050405020304" pitchFamily="18" charset="0"/>
                <a:cs typeface="Times" panose="02020603050405020304" pitchFamily="18" charset="0"/>
              </a:rPr>
              <a:t>xét</a:t>
            </a:r>
            <a:r>
              <a:rPr lang="en-US" sz="2600" b="1" dirty="0">
                <a:solidFill>
                  <a:srgbClr val="C00000"/>
                </a:solidFill>
                <a:latin typeface="Times" panose="02020603050405020304" pitchFamily="18" charset="0"/>
                <a:cs typeface="Times" panose="02020603050405020304" pitchFamily="18" charset="0"/>
              </a:rPr>
              <a:t>:</a:t>
            </a:r>
            <a:endParaRPr lang="en-US" sz="2600" b="1" dirty="0">
              <a:solidFill>
                <a:srgbClr val="C00000"/>
              </a:solidFill>
              <a:latin typeface="Times" panose="02020603050405020304" pitchFamily="18" charset="0"/>
              <a:cs typeface="Times" panose="02020603050405020304" pitchFamily="18" charset="0"/>
            </a:endParaRPr>
          </a:p>
          <a:p>
            <a:pPr marL="342900" indent="-342900" algn="just">
              <a:lnSpc>
                <a:spcPct val="150000"/>
              </a:lnSpc>
              <a:buFont typeface="Wingdings" panose="05000000000000000000" pitchFamily="2" charset="2"/>
              <a:buChar char="Ø"/>
            </a:pPr>
            <a:r>
              <a:rPr lang="en-US" sz="2600" i="1" dirty="0" err="1">
                <a:latin typeface="Times" panose="02020603050405020304" pitchFamily="18" charset="0"/>
                <a:ea typeface="Tahoma" panose="020B0604030504040204" pitchFamily="34" charset="0"/>
                <a:cs typeface="Times" panose="02020603050405020304" pitchFamily="18" charset="0"/>
              </a:rPr>
              <a:t>Số</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lượng</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kiểu</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hình</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ít</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hơn</a:t>
            </a:r>
            <a:endParaRPr lang="en-US" sz="2600" i="1" dirty="0">
              <a:latin typeface="Times" panose="02020603050405020304" pitchFamily="18" charset="0"/>
              <a:ea typeface="Tahoma" panose="020B0604030504040204" pitchFamily="34" charset="0"/>
              <a:cs typeface="Times" panose="02020603050405020304" pitchFamily="18" charset="0"/>
            </a:endParaRPr>
          </a:p>
          <a:p>
            <a:pPr marL="342900" indent="-342900" algn="just">
              <a:lnSpc>
                <a:spcPct val="150000"/>
              </a:lnSpc>
              <a:buFont typeface="Wingdings" panose="05000000000000000000" pitchFamily="2" charset="2"/>
              <a:buChar char="Ø"/>
            </a:pPr>
            <a:r>
              <a:rPr lang="en-US" sz="2600" i="1" dirty="0" err="1">
                <a:latin typeface="Times" panose="02020603050405020304" pitchFamily="18" charset="0"/>
                <a:ea typeface="Tahoma" panose="020B0604030504040204" pitchFamily="34" charset="0"/>
                <a:cs typeface="Times" panose="02020603050405020304" pitchFamily="18" charset="0"/>
              </a:rPr>
              <a:t>Không</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xuất</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hiện</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kiểu</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hình</a:t>
            </a:r>
            <a:r>
              <a:rPr lang="en-US" sz="2600" i="1" dirty="0">
                <a:latin typeface="Times" panose="02020603050405020304" pitchFamily="18" charset="0"/>
                <a:ea typeface="Tahoma" panose="020B0604030504040204" pitchFamily="34" charset="0"/>
                <a:cs typeface="Times" panose="02020603050405020304" pitchFamily="18" charset="0"/>
              </a:rPr>
              <a:t> do </a:t>
            </a:r>
            <a:r>
              <a:rPr lang="en-US" sz="2600" i="1" dirty="0" err="1">
                <a:latin typeface="Times" panose="02020603050405020304" pitchFamily="18" charset="0"/>
                <a:ea typeface="Tahoma" panose="020B0604030504040204" pitchFamily="34" charset="0"/>
                <a:cs typeface="Times" panose="02020603050405020304" pitchFamily="18" charset="0"/>
              </a:rPr>
              <a:t>biến</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dị</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tổ</a:t>
            </a:r>
            <a:r>
              <a:rPr lang="en-US" sz="2600" i="1" dirty="0">
                <a:latin typeface="Times" panose="02020603050405020304" pitchFamily="18" charset="0"/>
                <a:ea typeface="Tahoma" panose="020B0604030504040204" pitchFamily="34" charset="0"/>
                <a:cs typeface="Times" panose="02020603050405020304" pitchFamily="18" charset="0"/>
              </a:rPr>
              <a:t> </a:t>
            </a:r>
            <a:r>
              <a:rPr lang="en-US" sz="2600" i="1" dirty="0" err="1">
                <a:latin typeface="Times" panose="02020603050405020304" pitchFamily="18" charset="0"/>
                <a:ea typeface="Tahoma" panose="020B0604030504040204" pitchFamily="34" charset="0"/>
                <a:cs typeface="Times" panose="02020603050405020304" pitchFamily="18" charset="0"/>
              </a:rPr>
              <a:t>hợp</a:t>
            </a:r>
            <a:r>
              <a:rPr lang="en-US" sz="2600" i="1" dirty="0">
                <a:latin typeface="Times" panose="02020603050405020304" pitchFamily="18" charset="0"/>
                <a:ea typeface="Tahoma" panose="020B0604030504040204" pitchFamily="34" charset="0"/>
                <a:cs typeface="Times" panose="02020603050405020304" pitchFamily="18" charset="0"/>
              </a:rPr>
              <a:t>. </a:t>
            </a:r>
            <a:endParaRPr lang="en-US" sz="2600" b="1" i="1" u="sng" dirty="0">
              <a:latin typeface="Times" panose="02020603050405020304" pitchFamily="18" charset="0"/>
              <a:ea typeface="Tahoma" panose="020B0604030504040204" pitchFamily="34" charset="0"/>
              <a:cs typeface="Times" panose="02020603050405020304" pitchFamily="18" charset="0"/>
            </a:endParaRPr>
          </a:p>
        </p:txBody>
      </p:sp>
      <p:sp>
        <p:nvSpPr>
          <p:cNvPr id="151" name="Rectangle 150"/>
          <p:cNvSpPr/>
          <p:nvPr/>
        </p:nvSpPr>
        <p:spPr>
          <a:xfrm>
            <a:off x="7992639" y="4928315"/>
            <a:ext cx="5651317" cy="579967"/>
          </a:xfrm>
          <a:prstGeom prst="rect">
            <a:avLst/>
          </a:prstGeom>
        </p:spPr>
        <p:txBody>
          <a:bodyPr wrap="square">
            <a:spAutoFit/>
          </a:bodyPr>
          <a:lstStyle/>
          <a:p>
            <a:pPr algn="just">
              <a:lnSpc>
                <a:spcPct val="150000"/>
              </a:lnSpc>
            </a:pPr>
            <a:r>
              <a:rPr lang="en-US" sz="2400" b="1" dirty="0" err="1">
                <a:latin typeface="Times" panose="02020603050405020304" pitchFamily="18" charset="0"/>
                <a:cs typeface="Times" panose="02020603050405020304" pitchFamily="18" charset="0"/>
              </a:rPr>
              <a:t>Kết</a:t>
            </a:r>
            <a:r>
              <a:rPr lang="en-US" sz="2400" b="1" dirty="0">
                <a:latin typeface="Times" panose="02020603050405020304" pitchFamily="18" charset="0"/>
                <a:cs typeface="Times" panose="02020603050405020304" pitchFamily="18" charset="0"/>
              </a:rPr>
              <a:t> </a:t>
            </a:r>
            <a:r>
              <a:rPr lang="en-US" sz="2400" b="1" dirty="0" err="1">
                <a:latin typeface="Times" panose="02020603050405020304" pitchFamily="18" charset="0"/>
                <a:cs typeface="Times" panose="02020603050405020304" pitchFamily="18" charset="0"/>
              </a:rPr>
              <a:t>quả</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2 </a:t>
            </a:r>
            <a:r>
              <a:rPr lang="en-US" sz="2400" dirty="0" err="1">
                <a:latin typeface="Times" panose="02020603050405020304" pitchFamily="18" charset="0"/>
                <a:cs typeface="Times" panose="02020603050405020304" pitchFamily="18" charset="0"/>
              </a:rPr>
              <a:t>kiểu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hình</a:t>
            </a:r>
            <a:endParaRPr lang="en-US" sz="2400" dirty="0">
              <a:latin typeface="Times" panose="02020603050405020304" pitchFamily="18" charset="0"/>
              <a:cs typeface="Times" panose="02020603050405020304" pitchFamily="18" charset="0"/>
            </a:endParaRPr>
          </a:p>
        </p:txBody>
      </p:sp>
      <p:sp>
        <p:nvSpPr>
          <p:cNvPr id="3" name="Rectangle 2"/>
          <p:cNvSpPr/>
          <p:nvPr/>
        </p:nvSpPr>
        <p:spPr>
          <a:xfrm>
            <a:off x="3823243" y="5792624"/>
            <a:ext cx="8047396" cy="646331"/>
          </a:xfrm>
          <a:prstGeom prst="rect">
            <a:avLst/>
          </a:prstGeom>
          <a:ln w="38100">
            <a:solidFill>
              <a:schemeClr val="accent6">
                <a:lumMod val="60000"/>
                <a:lumOff val="40000"/>
              </a:schemeClr>
            </a:solidFill>
            <a:prstDash val="sysDash"/>
          </a:ln>
        </p:spPr>
        <p:txBody>
          <a:bodyPr wrap="none" anchor="ctr">
            <a:spAutoFit/>
          </a:bodyPr>
          <a:lstStyle/>
          <a:p>
            <a:pPr>
              <a:lnSpc>
                <a:spcPct val="150000"/>
              </a:lnSpc>
            </a:pPr>
            <a:r>
              <a:rPr lang="vi-VN" sz="2400" b="1" i="1" dirty="0"/>
              <a:t>Di truyền liên kết hoàn toàn </a:t>
            </a:r>
            <a:r>
              <a:rPr lang="vi-VN" sz="2400" i="1" dirty="0"/>
              <a:t>không tạo ra biến dị tổ hợp.</a:t>
            </a:r>
            <a:endParaRPr lang="vi-VN" sz="2400" i="1" dirty="0"/>
          </a:p>
        </p:txBody>
      </p:sp>
      <p:pic>
        <p:nvPicPr>
          <p:cNvPr id="7170" name="Picture 2" descr="Arrow PNG | PNG 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90050">
            <a:off x="2510517" y="5873578"/>
            <a:ext cx="1107936" cy="7014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wipe(left)">
                                      <p:cBhvr>
                                        <p:cTn id="30" dur="500"/>
                                        <p:tgtEl>
                                          <p:spTgt spid="717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068" name="Picture 20" descr="Webquest Creator 2"/>
          <p:cNvPicPr>
            <a:picLocks noChangeAspect="1" noChangeArrowheads="1"/>
          </p:cNvPicPr>
          <p:nvPr/>
        </p:nvPicPr>
        <p:blipFill rotWithShape="1">
          <a:blip r:embed="rId1">
            <a:extLst>
              <a:ext uri="{28A0092B-C50C-407E-A947-70E740481C1C}">
                <a14:useLocalDpi xmlns:a14="http://schemas.microsoft.com/office/drawing/2010/main" val="0"/>
              </a:ext>
            </a:extLst>
          </a:blip>
          <a:srcRect l="24646" t="2030" r="7107"/>
          <a:stretch>
            <a:fillRect/>
          </a:stretch>
        </p:blipFill>
        <p:spPr bwMode="auto">
          <a:xfrm>
            <a:off x="6889050" y="1505038"/>
            <a:ext cx="4951632" cy="47029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190171" y="2091583"/>
            <a:ext cx="4871830" cy="4070861"/>
            <a:chOff x="728829" y="1861794"/>
            <a:chExt cx="7323948" cy="4018306"/>
          </a:xfrm>
        </p:grpSpPr>
        <p:sp>
          <p:nvSpPr>
            <p:cNvPr id="11" name="Rectangle: Rounded Corners 5"/>
            <p:cNvSpPr/>
            <p:nvPr/>
          </p:nvSpPr>
          <p:spPr>
            <a:xfrm>
              <a:off x="830997" y="2008044"/>
              <a:ext cx="7221780" cy="3872056"/>
            </a:xfrm>
            <a:prstGeom prst="roundRect">
              <a:avLst>
                <a:gd name="adj" fmla="val 4095"/>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5"/>
            <p:cNvSpPr/>
            <p:nvPr/>
          </p:nvSpPr>
          <p:spPr>
            <a:xfrm>
              <a:off x="728829" y="1861794"/>
              <a:ext cx="7017603" cy="3742460"/>
            </a:xfrm>
            <a:prstGeom prst="roundRect">
              <a:avLst>
                <a:gd name="adj" fmla="val 4095"/>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289626" y="2325292"/>
            <a:ext cx="4428637" cy="3323987"/>
          </a:xfrm>
          <a:prstGeom prst="rect">
            <a:avLst/>
          </a:prstGeom>
        </p:spPr>
        <p:txBody>
          <a:bodyPr wrap="square">
            <a:spAutoFit/>
          </a:bodyPr>
          <a:lstStyle/>
          <a:p>
            <a:pPr lvl="0" algn="just" defTabSz="914400" fontAlgn="base">
              <a:lnSpc>
                <a:spcPct val="150000"/>
              </a:lnSpc>
              <a:spcBef>
                <a:spcPct val="0"/>
              </a:spcBef>
              <a:spcAft>
                <a:spcPct val="0"/>
              </a:spcAft>
            </a:pPr>
            <a:r>
              <a:rPr lang="vi-VN" sz="2800" b="1" kern="0" dirty="0">
                <a:solidFill>
                  <a:prstClr val="black"/>
                </a:solidFill>
                <a:latin typeface="Times New Roman" panose="02020603050405020304" pitchFamily="18" charset="0"/>
                <a:cs typeface="Times New Roman" panose="02020603050405020304" pitchFamily="18" charset="0"/>
              </a:rPr>
              <a:t>Di truyền liên kết </a:t>
            </a:r>
            <a:r>
              <a:rPr lang="vi-VN" sz="2800" kern="0" dirty="0">
                <a:solidFill>
                  <a:prstClr val="black"/>
                </a:solidFill>
                <a:latin typeface="Times New Roman" panose="02020603050405020304" pitchFamily="18" charset="0"/>
                <a:cs typeface="Times New Roman" panose="02020603050405020304" pitchFamily="18" charset="0"/>
              </a:rPr>
              <a:t>là hiện tượng các tính trạng được quy định bởi các gene trên cùng một nhiễm sắc thể có xu hướng </a:t>
            </a:r>
            <a:r>
              <a:rPr lang="vi-VN" sz="2800" u="sng" kern="0" dirty="0">
                <a:solidFill>
                  <a:prstClr val="black"/>
                </a:solidFill>
                <a:latin typeface="Times New Roman" panose="02020603050405020304" pitchFamily="18" charset="0"/>
                <a:cs typeface="Times New Roman" panose="02020603050405020304" pitchFamily="18" charset="0"/>
              </a:rPr>
              <a:t>di truyền cùng nhau</a:t>
            </a:r>
            <a:r>
              <a:rPr lang="vi-VN" sz="2800"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42"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43" name="Rectangle: Rounded Corners 2"/>
          <p:cNvSpPr/>
          <p:nvPr/>
        </p:nvSpPr>
        <p:spPr>
          <a:xfrm>
            <a:off x="1271910" y="694578"/>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1190170" y="953784"/>
            <a:ext cx="4982030" cy="830997"/>
            <a:chOff x="-302032" y="242132"/>
            <a:chExt cx="1455003" cy="1083503"/>
          </a:xfrm>
        </p:grpSpPr>
        <p:sp>
          <p:nvSpPr>
            <p:cNvPr id="45"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68850" y="242132"/>
              <a:ext cx="1367677" cy="1083503"/>
            </a:xfrm>
            <a:prstGeom prst="rect">
              <a:avLst/>
            </a:prstGeom>
            <a:noFill/>
          </p:spPr>
          <p:txBody>
            <a:bodyPr wrap="squar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1. </a:t>
              </a:r>
              <a:r>
                <a:rPr lang="en-US" sz="2400" b="1" dirty="0" err="1">
                  <a:solidFill>
                    <a:srgbClr val="FFFFFF"/>
                  </a:solidFill>
                  <a:latin typeface="Arial" panose="020B0604020202020204" pitchFamily="34" charset="0"/>
                  <a:cs typeface="Arial" panose="020B0604020202020204" pitchFamily="34" charset="0"/>
                </a:rPr>
                <a:t>Khái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niệm</a:t>
              </a:r>
              <a:r>
                <a:rPr lang="en-US" sz="2400" b="1" dirty="0">
                  <a:solidFill>
                    <a:srgbClr val="FFFFFF"/>
                  </a:solidFill>
                  <a:latin typeface="Arial" panose="020B0604020202020204" pitchFamily="34" charset="0"/>
                  <a:cs typeface="Arial" panose="020B0604020202020204" pitchFamily="34" charset="0"/>
                </a:rPr>
                <a:t> di </a:t>
              </a:r>
              <a:r>
                <a:rPr lang="en-US" sz="2400" b="1" dirty="0" err="1">
                  <a:solidFill>
                    <a:srgbClr val="FFFFFF"/>
                  </a:solidFill>
                  <a:latin typeface="Arial" panose="020B0604020202020204" pitchFamily="34" charset="0"/>
                  <a:cs typeface="Arial" panose="020B0604020202020204" pitchFamily="34" charset="0"/>
                </a:rPr>
                <a:t>truyền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liên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kết</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139" y="1549686"/>
            <a:ext cx="11628704" cy="5074807"/>
          </a:xfrm>
          <a:prstGeom prst="rect">
            <a:avLst/>
          </a:prstGeom>
        </p:spPr>
      </p:pic>
      <p:sp>
        <p:nvSpPr>
          <p:cNvPr id="16"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17" name="Rectangle: Rounded Corners 2"/>
          <p:cNvSpPr/>
          <p:nvPr/>
        </p:nvSpPr>
        <p:spPr>
          <a:xfrm>
            <a:off x="1271910" y="694578"/>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190170" y="953784"/>
            <a:ext cx="4982030" cy="830997"/>
            <a:chOff x="-302032" y="242132"/>
            <a:chExt cx="1455003" cy="1083503"/>
          </a:xfrm>
        </p:grpSpPr>
        <p:sp>
          <p:nvSpPr>
            <p:cNvPr id="19"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68850" y="242132"/>
              <a:ext cx="1367677" cy="1083503"/>
            </a:xfrm>
            <a:prstGeom prst="rect">
              <a:avLst/>
            </a:prstGeom>
            <a:noFill/>
          </p:spPr>
          <p:txBody>
            <a:bodyPr wrap="squar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1. </a:t>
              </a:r>
              <a:r>
                <a:rPr lang="en-US" sz="2400" b="1" dirty="0" err="1">
                  <a:solidFill>
                    <a:srgbClr val="FFFFFF"/>
                  </a:solidFill>
                  <a:latin typeface="Arial" panose="020B0604020202020204" pitchFamily="34" charset="0"/>
                  <a:cs typeface="Arial" panose="020B0604020202020204" pitchFamily="34" charset="0"/>
                </a:rPr>
                <a:t>Khái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niệm</a:t>
              </a:r>
              <a:r>
                <a:rPr lang="en-US" sz="2400" b="1" dirty="0">
                  <a:solidFill>
                    <a:srgbClr val="FFFFFF"/>
                  </a:solidFill>
                  <a:latin typeface="Arial" panose="020B0604020202020204" pitchFamily="34" charset="0"/>
                  <a:cs typeface="Arial" panose="020B0604020202020204" pitchFamily="34" charset="0"/>
                </a:rPr>
                <a:t> di </a:t>
              </a:r>
              <a:r>
                <a:rPr lang="en-US" sz="2400" b="1" dirty="0" err="1">
                  <a:solidFill>
                    <a:srgbClr val="FFFFFF"/>
                  </a:solidFill>
                  <a:latin typeface="Arial" panose="020B0604020202020204" pitchFamily="34" charset="0"/>
                  <a:cs typeface="Arial" panose="020B0604020202020204" pitchFamily="34" charset="0"/>
                </a:rPr>
                <a:t>truyền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liên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kết</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nvGraphicFramePr>
        <p:xfrm>
          <a:off x="1176051" y="2359259"/>
          <a:ext cx="10034717" cy="4205117"/>
        </p:xfrm>
        <a:graphic>
          <a:graphicData uri="http://schemas.openxmlformats.org/drawingml/2006/table">
            <a:tbl>
              <a:tblPr firstRow="1" firstCol="1" bandRow="1">
                <a:tableStyleId>{5C22544A-7EE6-4342-B048-85BDC9FD1C3A}</a:tableStyleId>
              </a:tblPr>
              <a:tblGrid>
                <a:gridCol w="3832827"/>
                <a:gridCol w="3325481"/>
                <a:gridCol w="2876409"/>
              </a:tblGrid>
              <a:tr h="537887">
                <a:tc>
                  <a:txBody>
                    <a:bodyPr/>
                    <a:lstStyle/>
                    <a:p>
                      <a:pPr marL="0" marR="0" algn="ctr">
                        <a:lnSpc>
                          <a:spcPct val="125000"/>
                        </a:lnSpc>
                        <a:spcBef>
                          <a:spcPts val="0"/>
                        </a:spcBef>
                        <a:spcAft>
                          <a:spcPts val="0"/>
                        </a:spcAft>
                      </a:pPr>
                      <a:r>
                        <a:rPr lang="de-DE" sz="2000" dirty="0">
                          <a:solidFill>
                            <a:schemeClr val="tx1"/>
                          </a:solidFill>
                          <a:effectLst/>
                          <a:latin typeface="Times" panose="02020603050405020304" pitchFamily="18" charset="0"/>
                          <a:cs typeface="Times" panose="02020603050405020304" pitchFamily="18" charset="0"/>
                        </a:rPr>
                        <a:t>Đặc điểm</a:t>
                      </a:r>
                      <a:endParaRPr lang="en-US" sz="16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5000"/>
                        </a:lnSpc>
                        <a:spcBef>
                          <a:spcPts val="0"/>
                        </a:spcBef>
                        <a:spcAft>
                          <a:spcPts val="0"/>
                        </a:spcAft>
                      </a:pPr>
                      <a:r>
                        <a:rPr lang="de-DE" sz="2000" dirty="0">
                          <a:solidFill>
                            <a:schemeClr val="tx1"/>
                          </a:solidFill>
                          <a:effectLst/>
                          <a:latin typeface="Times" panose="02020603050405020304" pitchFamily="18" charset="0"/>
                          <a:cs typeface="Times" panose="02020603050405020304" pitchFamily="18" charset="0"/>
                        </a:rPr>
                        <a:t>Di truyền liên kết</a:t>
                      </a:r>
                      <a:endParaRPr lang="en-US" sz="16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5000"/>
                        </a:lnSpc>
                        <a:spcBef>
                          <a:spcPts val="0"/>
                        </a:spcBef>
                        <a:spcAft>
                          <a:spcPts val="0"/>
                        </a:spcAft>
                      </a:pPr>
                      <a:r>
                        <a:rPr lang="de-DE" sz="2000" dirty="0">
                          <a:solidFill>
                            <a:schemeClr val="tx1"/>
                          </a:solidFill>
                          <a:effectLst/>
                          <a:latin typeface="Times" panose="02020603050405020304" pitchFamily="18" charset="0"/>
                          <a:cs typeface="Times" panose="02020603050405020304" pitchFamily="18" charset="0"/>
                        </a:rPr>
                        <a:t>Phân li độc lập</a:t>
                      </a:r>
                      <a:endParaRPr lang="en-US" sz="16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44140">
                <a:tc>
                  <a:txBody>
                    <a:bodyPr/>
                    <a:lstStyle/>
                    <a:p>
                      <a:pPr marL="0" marR="0" algn="just">
                        <a:lnSpc>
                          <a:spcPct val="125000"/>
                        </a:lnSpc>
                        <a:spcBef>
                          <a:spcPts val="0"/>
                        </a:spcBef>
                        <a:spcAft>
                          <a:spcPts val="0"/>
                        </a:spcAft>
                      </a:pPr>
                      <a:r>
                        <a:rPr lang="vi-VN" sz="2000" b="0" dirty="0">
                          <a:solidFill>
                            <a:schemeClr val="tx1"/>
                          </a:solidFill>
                          <a:effectLst/>
                          <a:latin typeface="Times" panose="02020603050405020304" pitchFamily="18" charset="0"/>
                          <a:cs typeface="Times" panose="02020603050405020304" pitchFamily="18" charset="0"/>
                        </a:rPr>
                        <a:t>Vị trí của hai gene trên nhiễm sắc thể</a:t>
                      </a:r>
                      <a:endParaRPr lang="en-US" sz="1600" b="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5000"/>
                        </a:lnSpc>
                        <a:spcBef>
                          <a:spcPts val="0"/>
                        </a:spcBef>
                        <a:spcAft>
                          <a:spcPts val="0"/>
                        </a:spcAft>
                      </a:pPr>
                      <a:r>
                        <a:rPr lang="vi-VN" sz="1600" dirty="0">
                          <a:solidFill>
                            <a:schemeClr val="tx1"/>
                          </a:solidFill>
                          <a:effectLst/>
                          <a:latin typeface="Times" panose="02020603050405020304" pitchFamily="18" charset="0"/>
                          <a:cs typeface="Times" panose="02020603050405020304" pitchFamily="18" charset="0"/>
                        </a:rPr>
                        <a:t> </a:t>
                      </a:r>
                      <a:endParaRPr lang="en-US" sz="12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5000"/>
                        </a:lnSpc>
                        <a:spcBef>
                          <a:spcPts val="0"/>
                        </a:spcBef>
                        <a:spcAft>
                          <a:spcPts val="0"/>
                        </a:spcAft>
                      </a:pPr>
                      <a:r>
                        <a:rPr lang="vi-VN" sz="1600" dirty="0">
                          <a:solidFill>
                            <a:schemeClr val="tx1"/>
                          </a:solidFill>
                          <a:effectLst/>
                          <a:latin typeface="Times" panose="02020603050405020304" pitchFamily="18" charset="0"/>
                          <a:cs typeface="Times" panose="02020603050405020304" pitchFamily="18" charset="0"/>
                        </a:rPr>
                        <a:t> </a:t>
                      </a:r>
                      <a:endParaRPr lang="en-US" sz="12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97860">
                <a:tc>
                  <a:txBody>
                    <a:bodyPr/>
                    <a:lstStyle/>
                    <a:p>
                      <a:pPr marL="0" marR="0" algn="just">
                        <a:lnSpc>
                          <a:spcPct val="125000"/>
                        </a:lnSpc>
                        <a:spcBef>
                          <a:spcPts val="0"/>
                        </a:spcBef>
                        <a:spcAft>
                          <a:spcPts val="0"/>
                        </a:spcAft>
                      </a:pPr>
                      <a:r>
                        <a:rPr lang="vi-VN" sz="2000" b="0" dirty="0">
                          <a:solidFill>
                            <a:schemeClr val="tx1"/>
                          </a:solidFill>
                          <a:effectLst/>
                          <a:latin typeface="Times" panose="02020603050405020304" pitchFamily="18" charset="0"/>
                          <a:cs typeface="Times" panose="02020603050405020304" pitchFamily="18" charset="0"/>
                        </a:rPr>
                        <a:t>Số loại giao tử được tạo ra từ cơ thể dị hợp F</a:t>
                      </a:r>
                      <a:r>
                        <a:rPr lang="vi-VN" sz="2000" b="0" baseline="-25000" dirty="0">
                          <a:solidFill>
                            <a:schemeClr val="tx1"/>
                          </a:solidFill>
                          <a:effectLst/>
                          <a:latin typeface="Times" panose="02020603050405020304" pitchFamily="18" charset="0"/>
                          <a:cs typeface="Times" panose="02020603050405020304" pitchFamily="18" charset="0"/>
                        </a:rPr>
                        <a:t>1</a:t>
                      </a:r>
                      <a:endParaRPr lang="en-US" sz="1600" b="0" baseline="-250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5000"/>
                        </a:lnSpc>
                        <a:spcBef>
                          <a:spcPts val="0"/>
                        </a:spcBef>
                        <a:spcAft>
                          <a:spcPts val="0"/>
                        </a:spcAft>
                      </a:pPr>
                      <a:r>
                        <a:rPr lang="vi-VN" sz="1600" dirty="0">
                          <a:solidFill>
                            <a:schemeClr val="tx1"/>
                          </a:solidFill>
                          <a:effectLst/>
                          <a:latin typeface="Times" panose="02020603050405020304" pitchFamily="18" charset="0"/>
                          <a:cs typeface="Times" panose="02020603050405020304" pitchFamily="18" charset="0"/>
                        </a:rPr>
                        <a:t> </a:t>
                      </a:r>
                      <a:endParaRPr lang="en-US" sz="12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5000"/>
                        </a:lnSpc>
                        <a:spcBef>
                          <a:spcPts val="0"/>
                        </a:spcBef>
                        <a:spcAft>
                          <a:spcPts val="0"/>
                        </a:spcAft>
                      </a:pPr>
                      <a:r>
                        <a:rPr lang="vi-VN" sz="1600" dirty="0">
                          <a:solidFill>
                            <a:schemeClr val="tx1"/>
                          </a:solidFill>
                          <a:effectLst/>
                          <a:latin typeface="Times" panose="02020603050405020304" pitchFamily="18" charset="0"/>
                          <a:cs typeface="Times" panose="02020603050405020304" pitchFamily="18" charset="0"/>
                        </a:rPr>
                        <a:t> </a:t>
                      </a:r>
                      <a:endParaRPr lang="en-US" sz="12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31056">
                <a:tc>
                  <a:txBody>
                    <a:bodyPr/>
                    <a:lstStyle/>
                    <a:p>
                      <a:pPr marL="0" marR="0" algn="just">
                        <a:lnSpc>
                          <a:spcPct val="125000"/>
                        </a:lnSpc>
                        <a:spcBef>
                          <a:spcPts val="0"/>
                        </a:spcBef>
                        <a:spcAft>
                          <a:spcPts val="0"/>
                        </a:spcAft>
                      </a:pPr>
                      <a:r>
                        <a:rPr lang="vi-VN" sz="2000" b="0" dirty="0">
                          <a:solidFill>
                            <a:schemeClr val="tx1"/>
                          </a:solidFill>
                          <a:effectLst/>
                          <a:latin typeface="Times" panose="02020603050405020304" pitchFamily="18" charset="0"/>
                          <a:cs typeface="Times" panose="02020603050405020304" pitchFamily="18" charset="0"/>
                        </a:rPr>
                        <a:t>Số loại kiểu hình ở thế hệ con trong phép lai phân tích</a:t>
                      </a:r>
                      <a:endParaRPr lang="en-US" sz="1600" b="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5000"/>
                        </a:lnSpc>
                        <a:spcBef>
                          <a:spcPts val="0"/>
                        </a:spcBef>
                        <a:spcAft>
                          <a:spcPts val="0"/>
                        </a:spcAft>
                      </a:pPr>
                      <a:r>
                        <a:rPr lang="vi-VN" sz="1600" dirty="0">
                          <a:solidFill>
                            <a:schemeClr val="tx1"/>
                          </a:solidFill>
                          <a:effectLst/>
                          <a:latin typeface="Times" panose="02020603050405020304" pitchFamily="18" charset="0"/>
                          <a:cs typeface="Times" panose="02020603050405020304" pitchFamily="18" charset="0"/>
                        </a:rPr>
                        <a:t> </a:t>
                      </a:r>
                      <a:endParaRPr lang="en-US" sz="12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5000"/>
                        </a:lnSpc>
                        <a:spcBef>
                          <a:spcPts val="0"/>
                        </a:spcBef>
                        <a:spcAft>
                          <a:spcPts val="0"/>
                        </a:spcAft>
                      </a:pPr>
                      <a:r>
                        <a:rPr lang="vi-VN" sz="1600" dirty="0">
                          <a:solidFill>
                            <a:schemeClr val="tx1"/>
                          </a:solidFill>
                          <a:effectLst/>
                          <a:latin typeface="Times" panose="02020603050405020304" pitchFamily="18" charset="0"/>
                          <a:cs typeface="Times" panose="02020603050405020304" pitchFamily="18" charset="0"/>
                        </a:rPr>
                        <a:t> </a:t>
                      </a:r>
                      <a:endParaRPr lang="en-US" sz="12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94174">
                <a:tc>
                  <a:txBody>
                    <a:bodyPr/>
                    <a:lstStyle/>
                    <a:p>
                      <a:pPr marL="0" marR="0" algn="just">
                        <a:lnSpc>
                          <a:spcPct val="125000"/>
                        </a:lnSpc>
                        <a:spcBef>
                          <a:spcPts val="0"/>
                        </a:spcBef>
                        <a:spcAft>
                          <a:spcPts val="0"/>
                        </a:spcAft>
                      </a:pPr>
                      <a:r>
                        <a:rPr lang="vi-VN" sz="2000" b="0" dirty="0">
                          <a:solidFill>
                            <a:schemeClr val="tx1"/>
                          </a:solidFill>
                          <a:effectLst/>
                          <a:latin typeface="Times" panose="02020603050405020304" pitchFamily="18" charset="0"/>
                          <a:cs typeface="Times" panose="02020603050405020304" pitchFamily="18" charset="0"/>
                        </a:rPr>
                        <a:t>Số lượng biến dị tổ hợp ở thế hệ con trong phép lai phân tích</a:t>
                      </a:r>
                      <a:endParaRPr lang="en-US" sz="1600" b="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5000"/>
                        </a:lnSpc>
                        <a:spcBef>
                          <a:spcPts val="0"/>
                        </a:spcBef>
                        <a:spcAft>
                          <a:spcPts val="0"/>
                        </a:spcAft>
                      </a:pPr>
                      <a:r>
                        <a:rPr lang="vi-VN" sz="1600" dirty="0">
                          <a:solidFill>
                            <a:schemeClr val="tx1"/>
                          </a:solidFill>
                          <a:effectLst/>
                          <a:latin typeface="Times" panose="02020603050405020304" pitchFamily="18" charset="0"/>
                          <a:cs typeface="Times" panose="02020603050405020304" pitchFamily="18" charset="0"/>
                        </a:rPr>
                        <a:t> </a:t>
                      </a:r>
                      <a:endParaRPr lang="en-US" sz="12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5000"/>
                        </a:lnSpc>
                        <a:spcBef>
                          <a:spcPts val="0"/>
                        </a:spcBef>
                        <a:spcAft>
                          <a:spcPts val="0"/>
                        </a:spcAft>
                      </a:pPr>
                      <a:r>
                        <a:rPr lang="vi-VN" sz="1600" dirty="0">
                          <a:solidFill>
                            <a:schemeClr val="tx1"/>
                          </a:solidFill>
                          <a:effectLst/>
                          <a:latin typeface="Times" panose="02020603050405020304" pitchFamily="18" charset="0"/>
                          <a:cs typeface="Times" panose="02020603050405020304" pitchFamily="18" charset="0"/>
                        </a:rPr>
                        <a:t> </a:t>
                      </a:r>
                      <a:endParaRPr lang="en-US" sz="1200" dirty="0">
                        <a:solidFill>
                          <a:schemeClr val="tx1"/>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Rectangle 1"/>
          <p:cNvSpPr>
            <a:spLocks noChangeArrowheads="1"/>
          </p:cNvSpPr>
          <p:nvPr/>
        </p:nvSpPr>
        <p:spPr bwMode="auto">
          <a:xfrm>
            <a:off x="3781534" y="1847205"/>
            <a:ext cx="60468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vi-VN" sz="2000" b="1" i="0" u="none" strike="noStrike" cap="none" normalizeH="0" baseline="0" dirty="0">
                <a:ln>
                  <a:noFill/>
                </a:ln>
                <a:solidFill>
                  <a:schemeClr val="tx1"/>
                </a:solidFill>
                <a:effectLst/>
                <a:latin typeface="Times" panose="02020603050405020304" pitchFamily="18" charset="0"/>
                <a:ea typeface="Calibri" panose="020F0502020204030204" pitchFamily="34" charset="0"/>
                <a:cs typeface="Times" panose="02020603050405020304" pitchFamily="18" charset="0"/>
              </a:rPr>
              <a:t>Bảng 39.1</a:t>
            </a:r>
            <a:r>
              <a:rPr kumimoji="0" lang="vi-VN" sz="2000" b="0" i="0" u="none" strike="noStrike" cap="none" normalizeH="0" baseline="0" dirty="0">
                <a:ln>
                  <a:noFill/>
                </a:ln>
                <a:solidFill>
                  <a:schemeClr val="tx1"/>
                </a:solidFill>
                <a:effectLst/>
                <a:latin typeface="Times" panose="02020603050405020304" pitchFamily="18" charset="0"/>
                <a:ea typeface="Calibri" panose="020F0502020204030204" pitchFamily="34" charset="0"/>
                <a:cs typeface="Times" panose="02020603050405020304" pitchFamily="18" charset="0"/>
              </a:rPr>
              <a:t>. Phân biệt di truyền liên kết và phân li độc lập</a:t>
            </a:r>
            <a:endParaRPr kumimoji="0" lang="vi-VN" sz="28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p:txBody>
      </p:sp>
      <p:sp>
        <p:nvSpPr>
          <p:cNvPr id="12"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 DI TRUYỀN LIÊN KẾT</a:t>
            </a:r>
            <a:endParaRPr lang="en-US" sz="2800" b="0" dirty="0">
              <a:solidFill>
                <a:schemeClr val="accent6">
                  <a:lumMod val="75000"/>
                </a:schemeClr>
              </a:solidFill>
              <a:cs typeface="Arial Black" panose="020B0A04020102020204" pitchFamily="34" charset="0"/>
            </a:endParaRPr>
          </a:p>
        </p:txBody>
      </p:sp>
      <p:sp>
        <p:nvSpPr>
          <p:cNvPr id="13" name="Rectangle: Rounded Corners 2"/>
          <p:cNvSpPr/>
          <p:nvPr/>
        </p:nvSpPr>
        <p:spPr>
          <a:xfrm>
            <a:off x="1271910" y="694578"/>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190170" y="953784"/>
            <a:ext cx="4982030" cy="830997"/>
            <a:chOff x="-302032" y="242132"/>
            <a:chExt cx="1455003" cy="1083503"/>
          </a:xfrm>
        </p:grpSpPr>
        <p:sp>
          <p:nvSpPr>
            <p:cNvPr id="15"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8850" y="242132"/>
              <a:ext cx="1367677" cy="1083503"/>
            </a:xfrm>
            <a:prstGeom prst="rect">
              <a:avLst/>
            </a:prstGeom>
            <a:noFill/>
          </p:spPr>
          <p:txBody>
            <a:bodyPr wrap="squar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1. </a:t>
              </a:r>
              <a:r>
                <a:rPr lang="en-US" sz="2400" b="1" dirty="0" err="1">
                  <a:solidFill>
                    <a:srgbClr val="FFFFFF"/>
                  </a:solidFill>
                  <a:latin typeface="Arial" panose="020B0604020202020204" pitchFamily="34" charset="0"/>
                  <a:cs typeface="Arial" panose="020B0604020202020204" pitchFamily="34" charset="0"/>
                </a:rPr>
                <a:t>Khái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niệm</a:t>
              </a:r>
              <a:r>
                <a:rPr lang="en-US" sz="2400" b="1" dirty="0">
                  <a:solidFill>
                    <a:srgbClr val="FFFFFF"/>
                  </a:solidFill>
                  <a:latin typeface="Arial" panose="020B0604020202020204" pitchFamily="34" charset="0"/>
                  <a:cs typeface="Arial" panose="020B0604020202020204" pitchFamily="34" charset="0"/>
                </a:rPr>
                <a:t> di </a:t>
              </a:r>
              <a:r>
                <a:rPr lang="en-US" sz="2400" b="1" dirty="0" err="1">
                  <a:solidFill>
                    <a:srgbClr val="FFFFFF"/>
                  </a:solidFill>
                  <a:latin typeface="Arial" panose="020B0604020202020204" pitchFamily="34" charset="0"/>
                  <a:cs typeface="Arial" panose="020B0604020202020204" pitchFamily="34" charset="0"/>
                </a:rPr>
                <a:t>truyền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liên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kết</a:t>
              </a:r>
              <a:endParaRPr lang="en-US" sz="2400" b="1" dirty="0">
                <a:solidFill>
                  <a:srgbClr val="FFFFFF"/>
                </a:solidFill>
                <a:latin typeface="Arial" panose="020B0604020202020204" pitchFamily="34" charset="0"/>
                <a:cs typeface="Arial" panose="020B0604020202020204" pitchFamily="34" charset="0"/>
              </a:endParaRPr>
            </a:p>
          </p:txBody>
        </p:sp>
      </p:grpSp>
      <p:sp>
        <p:nvSpPr>
          <p:cNvPr id="8" name="TextBox 7"/>
          <p:cNvSpPr txBox="1"/>
          <p:nvPr/>
        </p:nvSpPr>
        <p:spPr>
          <a:xfrm>
            <a:off x="5406083" y="2953065"/>
            <a:ext cx="2797750" cy="707886"/>
          </a:xfrm>
          <a:prstGeom prst="rect">
            <a:avLst/>
          </a:prstGeom>
          <a:noFill/>
        </p:spPr>
        <p:txBody>
          <a:bodyPr wrap="square" rtlCol="0" anchor="ctr">
            <a:spAutoFit/>
          </a:bodyPr>
          <a:lstStyle/>
          <a:p>
            <a:pPr algn="ctr"/>
            <a:r>
              <a:rPr lang="en-US" sz="2000" b="1" i="1" dirty="0" err="1">
                <a:solidFill>
                  <a:srgbClr val="FF0000"/>
                </a:solidFill>
                <a:latin typeface="Times" panose="02020603050405020304" pitchFamily="18" charset="0"/>
                <a:cs typeface="Times" panose="02020603050405020304" pitchFamily="18" charset="0"/>
              </a:rPr>
              <a:t>Cùng</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nằm</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trên</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một</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nhiễm</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sắc</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thể</a:t>
            </a:r>
            <a:endParaRPr lang="en-US" sz="2000" b="1" i="1" dirty="0">
              <a:solidFill>
                <a:srgbClr val="FF0000"/>
              </a:solidFill>
              <a:latin typeface="Times" panose="02020603050405020304" pitchFamily="18" charset="0"/>
              <a:cs typeface="Times" panose="02020603050405020304" pitchFamily="18" charset="0"/>
            </a:endParaRPr>
          </a:p>
        </p:txBody>
      </p:sp>
      <p:sp>
        <p:nvSpPr>
          <p:cNvPr id="19" name="TextBox 18"/>
          <p:cNvSpPr txBox="1"/>
          <p:nvPr/>
        </p:nvSpPr>
        <p:spPr>
          <a:xfrm>
            <a:off x="8420599" y="2953743"/>
            <a:ext cx="2790169" cy="707886"/>
          </a:xfrm>
          <a:prstGeom prst="rect">
            <a:avLst/>
          </a:prstGeom>
          <a:noFill/>
        </p:spPr>
        <p:txBody>
          <a:bodyPr wrap="square" rtlCol="0" anchor="ctr">
            <a:spAutoFit/>
          </a:bodyPr>
          <a:lstStyle/>
          <a:p>
            <a:pPr algn="ctr"/>
            <a:r>
              <a:rPr lang="en-US" sz="2000" b="1" i="1" dirty="0" err="1">
                <a:solidFill>
                  <a:srgbClr val="FF0000"/>
                </a:solidFill>
                <a:latin typeface="Times" panose="02020603050405020304" pitchFamily="18" charset="0"/>
                <a:cs typeface="Times" panose="02020603050405020304" pitchFamily="18" charset="0"/>
              </a:rPr>
              <a:t>Mỗi</a:t>
            </a:r>
            <a:r>
              <a:rPr lang="en-US" sz="2000" b="1" i="1" dirty="0">
                <a:solidFill>
                  <a:srgbClr val="FF0000"/>
                </a:solidFill>
                <a:latin typeface="Times" panose="02020603050405020304" pitchFamily="18" charset="0"/>
                <a:cs typeface="Times" panose="02020603050405020304" pitchFamily="18" charset="0"/>
              </a:rPr>
              <a:t> gene </a:t>
            </a:r>
            <a:r>
              <a:rPr lang="en-US" sz="2000" b="1" i="1" dirty="0" err="1">
                <a:solidFill>
                  <a:srgbClr val="FF0000"/>
                </a:solidFill>
                <a:latin typeface="Times" panose="02020603050405020304" pitchFamily="18" charset="0"/>
                <a:cs typeface="Times" panose="02020603050405020304" pitchFamily="18" charset="0"/>
              </a:rPr>
              <a:t>nằm</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trên</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một</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nhiễm</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sắc</a:t>
            </a:r>
            <a:r>
              <a:rPr lang="en-US" sz="2000" b="1" i="1" dirty="0">
                <a:solidFill>
                  <a:srgbClr val="FF0000"/>
                </a:solidFill>
                <a:latin typeface="Times" panose="02020603050405020304" pitchFamily="18" charset="0"/>
                <a:cs typeface="Times" panose="02020603050405020304" pitchFamily="18" charset="0"/>
              </a:rPr>
              <a:t> </a:t>
            </a:r>
            <a:r>
              <a:rPr lang="en-US" sz="2000" b="1" i="1" dirty="0" err="1">
                <a:solidFill>
                  <a:srgbClr val="FF0000"/>
                </a:solidFill>
                <a:latin typeface="Times" panose="02020603050405020304" pitchFamily="18" charset="0"/>
                <a:cs typeface="Times" panose="02020603050405020304" pitchFamily="18" charset="0"/>
              </a:rPr>
              <a:t>thể</a:t>
            </a:r>
            <a:endParaRPr lang="en-US" sz="2000" b="1" i="1" dirty="0">
              <a:solidFill>
                <a:srgbClr val="FF0000"/>
              </a:solidFill>
              <a:latin typeface="Times" panose="02020603050405020304" pitchFamily="18" charset="0"/>
              <a:cs typeface="Times" panose="02020603050405020304" pitchFamily="18" charset="0"/>
            </a:endParaRPr>
          </a:p>
        </p:txBody>
      </p:sp>
      <p:sp>
        <p:nvSpPr>
          <p:cNvPr id="20" name="TextBox 19"/>
          <p:cNvSpPr txBox="1"/>
          <p:nvPr/>
        </p:nvSpPr>
        <p:spPr>
          <a:xfrm>
            <a:off x="4580652" y="3771519"/>
            <a:ext cx="4448612" cy="830997"/>
          </a:xfrm>
          <a:prstGeom prst="rect">
            <a:avLst/>
          </a:prstGeom>
          <a:noFill/>
        </p:spPr>
        <p:txBody>
          <a:bodyPr wrap="square" rtlCol="0" anchor="ctr">
            <a:spAutoFit/>
          </a:bodyPr>
          <a:lstStyle/>
          <a:p>
            <a:pPr algn="ctr">
              <a:lnSpc>
                <a:spcPct val="150000"/>
              </a:lnSpc>
            </a:pPr>
            <a:r>
              <a:rPr lang="en-US" sz="3200" b="1" i="1" dirty="0">
                <a:solidFill>
                  <a:srgbClr val="FF0000"/>
                </a:solidFill>
                <a:latin typeface="Times" panose="02020603050405020304" pitchFamily="18" charset="0"/>
                <a:cs typeface="Times" panose="02020603050405020304" pitchFamily="18" charset="0"/>
              </a:rPr>
              <a:t>2</a:t>
            </a:r>
            <a:endParaRPr lang="en-US" sz="3200" b="1" i="1" dirty="0">
              <a:solidFill>
                <a:srgbClr val="FF0000"/>
              </a:solidFill>
              <a:latin typeface="Times" panose="02020603050405020304" pitchFamily="18" charset="0"/>
              <a:cs typeface="Times" panose="02020603050405020304" pitchFamily="18" charset="0"/>
            </a:endParaRPr>
          </a:p>
        </p:txBody>
      </p:sp>
      <p:sp>
        <p:nvSpPr>
          <p:cNvPr id="21" name="TextBox 20"/>
          <p:cNvSpPr txBox="1"/>
          <p:nvPr/>
        </p:nvSpPr>
        <p:spPr>
          <a:xfrm>
            <a:off x="8598697" y="3934465"/>
            <a:ext cx="2790169" cy="584775"/>
          </a:xfrm>
          <a:prstGeom prst="rect">
            <a:avLst/>
          </a:prstGeom>
          <a:noFill/>
        </p:spPr>
        <p:txBody>
          <a:bodyPr wrap="square" rtlCol="0" anchor="ctr">
            <a:spAutoFit/>
          </a:bodyPr>
          <a:lstStyle/>
          <a:p>
            <a:pPr algn="ctr"/>
            <a:r>
              <a:rPr lang="en-US" sz="3200" b="1" i="1" dirty="0">
                <a:solidFill>
                  <a:srgbClr val="FF0000"/>
                </a:solidFill>
                <a:latin typeface="Times" panose="02020603050405020304" pitchFamily="18" charset="0"/>
                <a:cs typeface="Times" panose="02020603050405020304" pitchFamily="18" charset="0"/>
              </a:rPr>
              <a:t>4</a:t>
            </a:r>
            <a:endParaRPr lang="en-US" sz="3200" b="1" i="1" dirty="0">
              <a:solidFill>
                <a:srgbClr val="FF0000"/>
              </a:solidFill>
              <a:latin typeface="Times" panose="02020603050405020304" pitchFamily="18" charset="0"/>
              <a:cs typeface="Times" panose="02020603050405020304" pitchFamily="18" charset="0"/>
            </a:endParaRPr>
          </a:p>
        </p:txBody>
      </p:sp>
      <p:sp>
        <p:nvSpPr>
          <p:cNvPr id="22" name="TextBox 21"/>
          <p:cNvSpPr txBox="1"/>
          <p:nvPr/>
        </p:nvSpPr>
        <p:spPr>
          <a:xfrm>
            <a:off x="4580652" y="4696133"/>
            <a:ext cx="4448612" cy="830997"/>
          </a:xfrm>
          <a:prstGeom prst="rect">
            <a:avLst/>
          </a:prstGeom>
          <a:noFill/>
        </p:spPr>
        <p:txBody>
          <a:bodyPr wrap="square" rtlCol="0" anchor="ctr">
            <a:spAutoFit/>
          </a:bodyPr>
          <a:lstStyle/>
          <a:p>
            <a:pPr algn="ctr">
              <a:lnSpc>
                <a:spcPct val="150000"/>
              </a:lnSpc>
            </a:pPr>
            <a:r>
              <a:rPr lang="en-US" sz="3200" b="1" i="1" dirty="0">
                <a:solidFill>
                  <a:srgbClr val="FF0000"/>
                </a:solidFill>
                <a:latin typeface="Times" panose="02020603050405020304" pitchFamily="18" charset="0"/>
                <a:cs typeface="Times" panose="02020603050405020304" pitchFamily="18" charset="0"/>
              </a:rPr>
              <a:t>2</a:t>
            </a:r>
            <a:endParaRPr lang="en-US" sz="3200" b="1" i="1" dirty="0">
              <a:solidFill>
                <a:srgbClr val="FF0000"/>
              </a:solidFill>
              <a:latin typeface="Times" panose="02020603050405020304" pitchFamily="18" charset="0"/>
              <a:cs typeface="Times" panose="02020603050405020304" pitchFamily="18" charset="0"/>
            </a:endParaRPr>
          </a:p>
        </p:txBody>
      </p:sp>
      <p:sp>
        <p:nvSpPr>
          <p:cNvPr id="23" name="TextBox 22"/>
          <p:cNvSpPr txBox="1"/>
          <p:nvPr/>
        </p:nvSpPr>
        <p:spPr>
          <a:xfrm>
            <a:off x="8536565" y="4898304"/>
            <a:ext cx="2790169" cy="584775"/>
          </a:xfrm>
          <a:prstGeom prst="rect">
            <a:avLst/>
          </a:prstGeom>
          <a:noFill/>
        </p:spPr>
        <p:txBody>
          <a:bodyPr wrap="square" rtlCol="0" anchor="ctr">
            <a:spAutoFit/>
          </a:bodyPr>
          <a:lstStyle/>
          <a:p>
            <a:pPr algn="ctr"/>
            <a:r>
              <a:rPr lang="en-US" sz="3200" b="1" i="1" dirty="0">
                <a:solidFill>
                  <a:srgbClr val="FF0000"/>
                </a:solidFill>
                <a:latin typeface="Times" panose="02020603050405020304" pitchFamily="18" charset="0"/>
                <a:cs typeface="Times" panose="02020603050405020304" pitchFamily="18" charset="0"/>
              </a:rPr>
              <a:t>4</a:t>
            </a:r>
            <a:endParaRPr lang="en-US" sz="3200" b="1" i="1" dirty="0">
              <a:solidFill>
                <a:srgbClr val="FF0000"/>
              </a:solidFill>
              <a:latin typeface="Times" panose="02020603050405020304" pitchFamily="18" charset="0"/>
              <a:cs typeface="Times" panose="02020603050405020304" pitchFamily="18" charset="0"/>
            </a:endParaRPr>
          </a:p>
        </p:txBody>
      </p:sp>
      <p:sp>
        <p:nvSpPr>
          <p:cNvPr id="24" name="TextBox 23"/>
          <p:cNvSpPr txBox="1"/>
          <p:nvPr/>
        </p:nvSpPr>
        <p:spPr>
          <a:xfrm>
            <a:off x="4580652" y="5670743"/>
            <a:ext cx="4448612" cy="830997"/>
          </a:xfrm>
          <a:prstGeom prst="rect">
            <a:avLst/>
          </a:prstGeom>
          <a:noFill/>
        </p:spPr>
        <p:txBody>
          <a:bodyPr wrap="square" rtlCol="0" anchor="ctr">
            <a:spAutoFit/>
          </a:bodyPr>
          <a:lstStyle/>
          <a:p>
            <a:pPr algn="ctr">
              <a:lnSpc>
                <a:spcPct val="150000"/>
              </a:lnSpc>
            </a:pPr>
            <a:r>
              <a:rPr lang="en-US" sz="3200" b="1" i="1" dirty="0">
                <a:solidFill>
                  <a:srgbClr val="FF0000"/>
                </a:solidFill>
                <a:latin typeface="Times" panose="02020603050405020304" pitchFamily="18" charset="0"/>
                <a:cs typeface="Times" panose="02020603050405020304" pitchFamily="18" charset="0"/>
              </a:rPr>
              <a:t>0</a:t>
            </a:r>
            <a:endParaRPr lang="en-US" sz="3200" b="1" i="1" dirty="0">
              <a:solidFill>
                <a:srgbClr val="FF0000"/>
              </a:solidFill>
              <a:latin typeface="Times" panose="02020603050405020304" pitchFamily="18" charset="0"/>
              <a:cs typeface="Times" panose="02020603050405020304" pitchFamily="18" charset="0"/>
            </a:endParaRPr>
          </a:p>
        </p:txBody>
      </p:sp>
      <p:sp>
        <p:nvSpPr>
          <p:cNvPr id="25" name="TextBox 24"/>
          <p:cNvSpPr txBox="1"/>
          <p:nvPr/>
        </p:nvSpPr>
        <p:spPr>
          <a:xfrm>
            <a:off x="8474433" y="5832019"/>
            <a:ext cx="2790169" cy="584775"/>
          </a:xfrm>
          <a:prstGeom prst="rect">
            <a:avLst/>
          </a:prstGeom>
          <a:noFill/>
        </p:spPr>
        <p:txBody>
          <a:bodyPr wrap="square" rtlCol="0" anchor="ctr">
            <a:spAutoFit/>
          </a:bodyPr>
          <a:lstStyle/>
          <a:p>
            <a:pPr algn="ctr"/>
            <a:r>
              <a:rPr lang="en-US" sz="3200" b="1" i="1" dirty="0">
                <a:solidFill>
                  <a:srgbClr val="FF0000"/>
                </a:solidFill>
                <a:latin typeface="Times" panose="02020603050405020304" pitchFamily="18" charset="0"/>
                <a:cs typeface="Times" panose="02020603050405020304" pitchFamily="18" charset="0"/>
              </a:rPr>
              <a:t>4</a:t>
            </a:r>
            <a:endParaRPr lang="en-US" sz="3200" b="1" i="1" dirty="0">
              <a:solidFill>
                <a:srgbClr val="FF0000"/>
              </a:solidFill>
              <a:latin typeface="Times" panose="02020603050405020304" pitchFamily="18" charset="0"/>
              <a:cs typeface="Times"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1000"/>
                                        <p:tgtEl>
                                          <p:spTgt spid="2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9" grpId="0"/>
      <p:bldP spid="20" grpId="0"/>
      <p:bldP spid="21" grpId="0"/>
      <p:bldP spid="22" grpId="0"/>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4340" name="Picture 4" descr="Thinking PNG Transparent Images Free Download | Vector Files | Pngtre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27399" y="2033585"/>
            <a:ext cx="5245101" cy="5245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6088" y="279259"/>
            <a:ext cx="11377612" cy="1754326"/>
          </a:xfrm>
          <a:prstGeom prst="rect">
            <a:avLst/>
          </a:prstGeom>
        </p:spPr>
        <p:txBody>
          <a:bodyPr wrap="square">
            <a:spAutoFit/>
          </a:bodyPr>
          <a:lstStyle/>
          <a:p>
            <a:pPr algn="ctr">
              <a:lnSpc>
                <a:spcPct val="150000"/>
              </a:lnSpc>
            </a:pPr>
            <a:r>
              <a:rPr lang="vi-VN" sz="3600" b="1"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Hiện tượng di truyền liên kết có ý nghĩa như thế nào đối với sinh vật và con </a:t>
            </a:r>
            <a:r>
              <a:rPr lang="vi-VN" sz="3600" b="1" spc="-10"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người? </a:t>
            </a:r>
            <a:r>
              <a:rPr lang="en-US" sz="3600" b="1" spc="-10"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Cho </a:t>
            </a:r>
            <a:r>
              <a:rPr lang="en-US" sz="3600" b="1" spc="-10" dirty="0" err="1">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ví</a:t>
            </a:r>
            <a:r>
              <a:rPr lang="en-US" sz="3600" b="1" spc="-10"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3600" b="1" spc="-10" dirty="0" err="1">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dụ</a:t>
            </a:r>
            <a:r>
              <a:rPr lang="en-US" sz="3600" b="1" spc="-10"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endParaRPr lang="en-US" sz="3600" b="1"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168697" y="2338474"/>
            <a:ext cx="4346278" cy="3986126"/>
            <a:chOff x="728829" y="1861793"/>
            <a:chExt cx="7071329" cy="4083869"/>
          </a:xfrm>
        </p:grpSpPr>
        <p:sp>
          <p:nvSpPr>
            <p:cNvPr id="11" name="Rectangle: Rounded Corners 5"/>
            <p:cNvSpPr/>
            <p:nvPr/>
          </p:nvSpPr>
          <p:spPr>
            <a:xfrm>
              <a:off x="831000" y="2008041"/>
              <a:ext cx="6969158" cy="3937621"/>
            </a:xfrm>
            <a:prstGeom prst="roundRect">
              <a:avLst>
                <a:gd name="adj" fmla="val 4095"/>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5"/>
            <p:cNvSpPr/>
            <p:nvPr/>
          </p:nvSpPr>
          <p:spPr>
            <a:xfrm>
              <a:off x="728829" y="1861793"/>
              <a:ext cx="6847303" cy="3899543"/>
            </a:xfrm>
            <a:prstGeom prst="roundRect">
              <a:avLst>
                <a:gd name="adj" fmla="val 4095"/>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1163191" y="2244342"/>
            <a:ext cx="4069682" cy="3970318"/>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en-US" sz="2800" dirty="0">
                <a:latin typeface="Times New Roman" panose="02020603050405020304" pitchFamily="18" charset="0"/>
                <a:ea typeface="Calibri" panose="020F0502020204030204" pitchFamily="34" charset="0"/>
              </a:rPr>
              <a:t> C</a:t>
            </a:r>
            <a:r>
              <a:rPr lang="vi-VN" sz="2800" dirty="0">
                <a:latin typeface="Times New Roman" panose="02020603050405020304" pitchFamily="18" charset="0"/>
                <a:ea typeface="Calibri" panose="020F0502020204030204" pitchFamily="34" charset="0"/>
              </a:rPr>
              <a:t>họn được những nhóm tính trạng tốt luôn di truyền cùng nhau </a:t>
            </a:r>
            <a:endParaRPr lang="en-US" sz="2800" dirty="0">
              <a:latin typeface="Times New Roman" panose="02020603050405020304" pitchFamily="18" charset="0"/>
              <a:ea typeface="Calibri" panose="020F0502020204030204" pitchFamily="34" charset="0"/>
            </a:endParaRPr>
          </a:p>
          <a:p>
            <a:pPr marL="285750" indent="-285750" algn="just">
              <a:lnSpc>
                <a:spcPct val="150000"/>
              </a:lnSpc>
              <a:buFont typeface="Wingdings" panose="05000000000000000000" pitchFamily="2" charset="2"/>
              <a:buChar char="v"/>
            </a:pPr>
            <a:r>
              <a:rPr lang="en-US" sz="2800" dirty="0">
                <a:latin typeface="Times New Roman" panose="02020603050405020304" pitchFamily="18" charset="0"/>
                <a:ea typeface="Calibri" panose="020F0502020204030204" pitchFamily="34" charset="0"/>
              </a:rPr>
              <a:t> T</a:t>
            </a:r>
            <a:r>
              <a:rPr lang="vi-VN" sz="2800" dirty="0">
                <a:latin typeface="Times New Roman" panose="02020603050405020304" pitchFamily="18" charset="0"/>
                <a:ea typeface="Calibri" panose="020F0502020204030204" pitchFamily="34" charset="0"/>
              </a:rPr>
              <a:t>ạo các tổ hợp gene quy định các tính trạng mong muốn</a:t>
            </a:r>
            <a:endParaRPr lang="en-US" sz="2800" dirty="0"/>
          </a:p>
        </p:txBody>
      </p:sp>
      <p:sp>
        <p:nvSpPr>
          <p:cNvPr id="18" name="Title 1"/>
          <p:cNvSpPr>
            <a:spLocks noGrp="1"/>
          </p:cNvSpPr>
          <p:nvPr>
            <p:ph type="title"/>
          </p:nvPr>
        </p:nvSpPr>
        <p:spPr>
          <a:xfrm>
            <a:off x="807751" y="92369"/>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DI TRUYỀN GIỚI TÍNH VÀ LIÊN KẾT VỚI GIỚI TÍNH</a:t>
            </a:r>
            <a:endParaRPr lang="en-US" sz="2800" b="0" dirty="0">
              <a:solidFill>
                <a:schemeClr val="accent6">
                  <a:lumMod val="75000"/>
                </a:schemeClr>
              </a:solidFill>
              <a:cs typeface="Arial Black" panose="020B0A04020102020204" pitchFamily="34" charset="0"/>
            </a:endParaRPr>
          </a:p>
        </p:txBody>
      </p:sp>
      <p:sp>
        <p:nvSpPr>
          <p:cNvPr id="19" name="Rectangle: Rounded Corners 2"/>
          <p:cNvSpPr/>
          <p:nvPr/>
        </p:nvSpPr>
        <p:spPr>
          <a:xfrm>
            <a:off x="903610" y="639493"/>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21870" y="898699"/>
            <a:ext cx="3362780" cy="830997"/>
            <a:chOff x="-302032" y="242132"/>
            <a:chExt cx="1455003" cy="1083503"/>
          </a:xfrm>
        </p:grpSpPr>
        <p:sp>
          <p:nvSpPr>
            <p:cNvPr id="21"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8850" y="242132"/>
              <a:ext cx="1367677" cy="1083503"/>
            </a:xfrm>
            <a:prstGeom prst="rect">
              <a:avLst/>
            </a:prstGeom>
            <a:noFill/>
          </p:spPr>
          <p:txBody>
            <a:bodyPr wrap="squar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1. Di </a:t>
              </a:r>
              <a:r>
                <a:rPr lang="en-US" sz="2400" b="1" dirty="0" err="1">
                  <a:solidFill>
                    <a:srgbClr val="FFFFFF"/>
                  </a:solidFill>
                  <a:latin typeface="Arial" panose="020B0604020202020204" pitchFamily="34" charset="0"/>
                  <a:cs typeface="Arial" panose="020B0604020202020204" pitchFamily="34" charset="0"/>
                </a:rPr>
                <a:t>truyền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pic>
        <p:nvPicPr>
          <p:cNvPr id="2" name="Picture 4" descr="Cơ sở sinh học của di truyền: Gen liên kết giới tính"/>
          <p:cNvPicPr>
            <a:picLocks noChangeAspect="1" noChangeArrowheads="1"/>
          </p:cNvPicPr>
          <p:nvPr/>
        </p:nvPicPr>
        <p:blipFill rotWithShape="1">
          <a:blip r:embed="rId1">
            <a:extLst>
              <a:ext uri="{28A0092B-C50C-407E-A947-70E740481C1C}">
                <a14:useLocalDpi xmlns:a14="http://schemas.microsoft.com/office/drawing/2010/main" val="0"/>
              </a:ext>
            </a:extLst>
          </a:blip>
          <a:srcRect l="22086" r="21516"/>
          <a:stretch>
            <a:fillRect/>
          </a:stretch>
        </p:blipFill>
        <p:spPr bwMode="auto">
          <a:xfrm>
            <a:off x="5969740" y="1834354"/>
            <a:ext cx="4828405" cy="4814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rrow PNG | PNG 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838720">
            <a:off x="3836983" y="1489989"/>
            <a:ext cx="1068307" cy="7898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02902" y="768518"/>
            <a:ext cx="7085001" cy="954107"/>
          </a:xfrm>
          <a:prstGeom prst="rect">
            <a:avLst/>
          </a:prstGeom>
        </p:spPr>
        <p:txBody>
          <a:bodyPr wrap="square">
            <a:spAutoFit/>
          </a:bodyPr>
          <a:lstStyle/>
          <a:p>
            <a:pPr algn="just" defTabSz="914400" fontAlgn="base">
              <a:spcBef>
                <a:spcPct val="0"/>
              </a:spcBef>
              <a:spcAft>
                <a:spcPct val="0"/>
              </a:spcAft>
            </a:pPr>
            <a:r>
              <a:rPr lang="vi-VN" sz="2800" i="1" kern="0" dirty="0">
                <a:solidFill>
                  <a:prstClr val="black"/>
                </a:solidFill>
                <a:latin typeface="Times New Roman" panose="02020603050405020304" pitchFamily="18" charset="0"/>
                <a:cs typeface="Times New Roman" panose="02020603050405020304" pitchFamily="18" charset="0"/>
              </a:rPr>
              <a:t>Di truyền liên kết đảm bảo sự </a:t>
            </a:r>
            <a:r>
              <a:rPr lang="vi-VN" sz="2800" b="1" i="1" kern="0" dirty="0">
                <a:solidFill>
                  <a:schemeClr val="accent3">
                    <a:lumMod val="50000"/>
                  </a:schemeClr>
                </a:solidFill>
                <a:latin typeface="Times New Roman" panose="02020603050405020304" pitchFamily="18" charset="0"/>
                <a:cs typeface="Times New Roman" panose="02020603050405020304" pitchFamily="18" charset="0"/>
              </a:rPr>
              <a:t>di truyền ổn định </a:t>
            </a:r>
            <a:r>
              <a:rPr lang="vi-VN" sz="2800" i="1" kern="0" dirty="0">
                <a:solidFill>
                  <a:prstClr val="black"/>
                </a:solidFill>
                <a:latin typeface="Times New Roman" panose="02020603050405020304" pitchFamily="18" charset="0"/>
                <a:cs typeface="Times New Roman" panose="02020603050405020304" pitchFamily="18" charset="0"/>
              </a:rPr>
              <a:t>của từng nhóm tính trạng ở sinh vật</a:t>
            </a:r>
            <a:endParaRPr lang="en-US" sz="2800" i="1" kern="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1000"/>
                                        <p:tgtEl>
                                          <p:spTgt spid="14">
                                            <p:txEl>
                                              <p:pRg st="1" end="1"/>
                                            </p:txEl>
                                          </p:spTgt>
                                        </p:tgtEl>
                                      </p:cBhvr>
                                    </p:animEffect>
                                    <p:anim calcmode="lin" valueType="num">
                                      <p:cBhvr>
                                        <p:cTn id="1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190170" y="2752253"/>
            <a:ext cx="3834503" cy="2771265"/>
            <a:chOff x="728829" y="1861793"/>
            <a:chExt cx="6939947" cy="4085615"/>
          </a:xfrm>
        </p:grpSpPr>
        <p:sp>
          <p:nvSpPr>
            <p:cNvPr id="11" name="Rectangle: Rounded Corners 5"/>
            <p:cNvSpPr/>
            <p:nvPr/>
          </p:nvSpPr>
          <p:spPr>
            <a:xfrm>
              <a:off x="830998" y="2008042"/>
              <a:ext cx="6837778" cy="3939366"/>
            </a:xfrm>
            <a:prstGeom prst="roundRect">
              <a:avLst>
                <a:gd name="adj" fmla="val 4095"/>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5"/>
            <p:cNvSpPr/>
            <p:nvPr/>
          </p:nvSpPr>
          <p:spPr>
            <a:xfrm>
              <a:off x="728829" y="1861793"/>
              <a:ext cx="6539009" cy="3760790"/>
            </a:xfrm>
            <a:prstGeom prst="roundRect">
              <a:avLst>
                <a:gd name="adj" fmla="val 4095"/>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303597" y="2745182"/>
            <a:ext cx="3412490" cy="2308324"/>
          </a:xfrm>
          <a:prstGeom prst="rect">
            <a:avLst/>
          </a:prstGeom>
        </p:spPr>
        <p:txBody>
          <a:bodyPr wrap="square">
            <a:spAutoFit/>
          </a:bodyPr>
          <a:lstStyle/>
          <a:p>
            <a:pPr algn="just" defTabSz="914400" fontAlgn="base">
              <a:lnSpc>
                <a:spcPct val="150000"/>
              </a:lnSpc>
              <a:spcBef>
                <a:spcPct val="0"/>
              </a:spcBef>
              <a:spcAft>
                <a:spcPct val="0"/>
              </a:spcAft>
            </a:pPr>
            <a:r>
              <a:rPr lang="en-US" sz="3200" kern="0" dirty="0">
                <a:solidFill>
                  <a:prstClr val="black"/>
                </a:solidFill>
                <a:latin typeface="Times New Roman" panose="02020603050405020304" pitchFamily="18" charset="0"/>
                <a:cs typeface="Times New Roman" panose="02020603050405020304" pitchFamily="18" charset="0"/>
              </a:rPr>
              <a:t>K</a:t>
            </a:r>
            <a:r>
              <a:rPr lang="vi-VN" sz="3200" kern="0" dirty="0">
                <a:solidFill>
                  <a:prstClr val="black"/>
                </a:solidFill>
                <a:latin typeface="Times New Roman" panose="02020603050405020304" pitchFamily="18" charset="0"/>
                <a:cs typeface="Times New Roman" panose="02020603050405020304" pitchFamily="18" charset="0"/>
              </a:rPr>
              <a:t>hông tạo ra h</a:t>
            </a:r>
            <a:r>
              <a:rPr lang="en-US" sz="3200" kern="0" dirty="0" err="1">
                <a:solidFill>
                  <a:prstClr val="black"/>
                </a:solidFill>
                <a:latin typeface="Times New Roman" panose="02020603050405020304" pitchFamily="18" charset="0"/>
                <a:cs typeface="Times New Roman" panose="02020603050405020304" pitchFamily="18" charset="0"/>
              </a:rPr>
              <a:t>oặc</a:t>
            </a:r>
            <a:r>
              <a:rPr lang="vi-VN" sz="3200" kern="0" dirty="0">
                <a:solidFill>
                  <a:prstClr val="black"/>
                </a:solidFill>
                <a:latin typeface="Times New Roman" panose="02020603050405020304" pitchFamily="18" charset="0"/>
                <a:cs typeface="Times New Roman" panose="02020603050405020304" pitchFamily="18" charset="0"/>
              </a:rPr>
              <a:t> hạn chế sự xuất hiện biến dị tổ hợp</a:t>
            </a:r>
            <a:endParaRPr lang="en-US" sz="3200" kern="0" dirty="0">
              <a:solidFill>
                <a:prstClr val="black"/>
              </a:solidFill>
              <a:latin typeface="Times New Roman" panose="02020603050405020304" pitchFamily="18" charset="0"/>
              <a:cs typeface="Times New Roman" panose="02020603050405020304" pitchFamily="18" charset="0"/>
            </a:endParaRPr>
          </a:p>
        </p:txBody>
      </p:sp>
      <p:pic>
        <p:nvPicPr>
          <p:cNvPr id="14" name="Picture 4" descr="Cơ sở sinh học của di truyền: Gen liên kết giới tính"/>
          <p:cNvPicPr>
            <a:picLocks noChangeAspect="1" noChangeArrowheads="1"/>
          </p:cNvPicPr>
          <p:nvPr/>
        </p:nvPicPr>
        <p:blipFill rotWithShape="1">
          <a:blip r:embed="rId1">
            <a:extLst>
              <a:ext uri="{28A0092B-C50C-407E-A947-70E740481C1C}">
                <a14:useLocalDpi xmlns:a14="http://schemas.microsoft.com/office/drawing/2010/main" val="0"/>
              </a:ext>
            </a:extLst>
          </a:blip>
          <a:srcRect l="22086" r="21516"/>
          <a:stretch>
            <a:fillRect/>
          </a:stretch>
        </p:blipFill>
        <p:spPr bwMode="auto">
          <a:xfrm>
            <a:off x="5969740" y="1834354"/>
            <a:ext cx="4828405" cy="48144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rrow PNG | PNG 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838720">
            <a:off x="3836983" y="1489989"/>
            <a:ext cx="1068307" cy="78983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702902" y="768518"/>
            <a:ext cx="7085001" cy="954107"/>
          </a:xfrm>
          <a:prstGeom prst="rect">
            <a:avLst/>
          </a:prstGeom>
        </p:spPr>
        <p:txBody>
          <a:bodyPr wrap="square">
            <a:spAutoFit/>
          </a:bodyPr>
          <a:lstStyle/>
          <a:p>
            <a:pPr algn="just" defTabSz="914400" fontAlgn="base">
              <a:spcBef>
                <a:spcPct val="0"/>
              </a:spcBef>
              <a:spcAft>
                <a:spcPct val="0"/>
              </a:spcAft>
            </a:pPr>
            <a:r>
              <a:rPr lang="vi-VN" sz="2800" i="1" kern="0" dirty="0">
                <a:solidFill>
                  <a:prstClr val="black"/>
                </a:solidFill>
                <a:latin typeface="Times New Roman" panose="02020603050405020304" pitchFamily="18" charset="0"/>
                <a:cs typeface="Times New Roman" panose="02020603050405020304" pitchFamily="18" charset="0"/>
              </a:rPr>
              <a:t>Di truyền liên kết đảm bảo sự </a:t>
            </a:r>
            <a:r>
              <a:rPr lang="vi-VN" sz="2800" b="1" i="1" kern="0" dirty="0">
                <a:solidFill>
                  <a:schemeClr val="accent3">
                    <a:lumMod val="50000"/>
                  </a:schemeClr>
                </a:solidFill>
                <a:latin typeface="Times New Roman" panose="02020603050405020304" pitchFamily="18" charset="0"/>
                <a:cs typeface="Times New Roman" panose="02020603050405020304" pitchFamily="18" charset="0"/>
              </a:rPr>
              <a:t>di truyền ổn định </a:t>
            </a:r>
            <a:r>
              <a:rPr lang="vi-VN" sz="2800" i="1" kern="0" dirty="0">
                <a:solidFill>
                  <a:prstClr val="black"/>
                </a:solidFill>
                <a:latin typeface="Times New Roman" panose="02020603050405020304" pitchFamily="18" charset="0"/>
                <a:cs typeface="Times New Roman" panose="02020603050405020304" pitchFamily="18" charset="0"/>
              </a:rPr>
              <a:t>của từng nhóm tính trạng ở sinh vật</a:t>
            </a:r>
            <a:endParaRPr lang="en-US" sz="2800" i="1" kern="0" dirty="0">
              <a:solidFill>
                <a:prstClr val="black"/>
              </a:solidFill>
              <a:latin typeface="Times New Roman" panose="02020603050405020304" pitchFamily="18" charset="0"/>
              <a:cs typeface="Times New Roman" panose="02020603050405020304" pitchFamily="18" charset="0"/>
            </a:endParaRPr>
          </a:p>
        </p:txBody>
      </p:sp>
      <p:sp>
        <p:nvSpPr>
          <p:cNvPr id="18" name="Title 1"/>
          <p:cNvSpPr>
            <a:spLocks noGrp="1"/>
          </p:cNvSpPr>
          <p:nvPr>
            <p:ph type="title"/>
          </p:nvPr>
        </p:nvSpPr>
        <p:spPr>
          <a:xfrm>
            <a:off x="807751" y="92369"/>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DI TRUYỀN GIỚI TÍNH VÀ LIÊN KẾT VỚI GIỚI TÍNH</a:t>
            </a:r>
            <a:endParaRPr lang="en-US" sz="2800" b="0" dirty="0">
              <a:solidFill>
                <a:schemeClr val="accent6">
                  <a:lumMod val="75000"/>
                </a:schemeClr>
              </a:solidFill>
              <a:cs typeface="Arial Black" panose="020B0A04020102020204" pitchFamily="34" charset="0"/>
            </a:endParaRPr>
          </a:p>
        </p:txBody>
      </p:sp>
      <p:sp>
        <p:nvSpPr>
          <p:cNvPr id="19" name="Rectangle: Rounded Corners 2"/>
          <p:cNvSpPr/>
          <p:nvPr/>
        </p:nvSpPr>
        <p:spPr>
          <a:xfrm>
            <a:off x="903610" y="639493"/>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21870" y="898699"/>
            <a:ext cx="3362780" cy="830997"/>
            <a:chOff x="-302032" y="242132"/>
            <a:chExt cx="1455003" cy="1083503"/>
          </a:xfrm>
        </p:grpSpPr>
        <p:sp>
          <p:nvSpPr>
            <p:cNvPr id="21"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68850" y="242132"/>
              <a:ext cx="1367677" cy="1083503"/>
            </a:xfrm>
            <a:prstGeom prst="rect">
              <a:avLst/>
            </a:prstGeom>
            <a:noFill/>
          </p:spPr>
          <p:txBody>
            <a:bodyPr wrap="squar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1. Di </a:t>
              </a:r>
              <a:r>
                <a:rPr lang="en-US" sz="2400" b="1" dirty="0" err="1">
                  <a:solidFill>
                    <a:srgbClr val="FFFFFF"/>
                  </a:solidFill>
                  <a:latin typeface="Arial" panose="020B0604020202020204" pitchFamily="34" charset="0"/>
                  <a:cs typeface="Arial" panose="020B0604020202020204" pitchFamily="34" charset="0"/>
                </a:rPr>
                <a:t>truyền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40871"/>
            <a:ext cx="11391900" cy="2723896"/>
          </a:xfrm>
        </p:spPr>
        <p:txBody>
          <a:bodyPr>
            <a:noAutofit/>
          </a:bodyPr>
          <a:lstStyle/>
          <a:p>
            <a:pPr fontAlgn="base">
              <a:lnSpc>
                <a:spcPct val="150000"/>
              </a:lnSpc>
              <a:spcAft>
                <a:spcPct val="0"/>
              </a:spcAft>
            </a:pPr>
            <a:r>
              <a:rPr lang="vi-VN" sz="2800" i="1" cap="none" dirty="0"/>
              <a:t>Ở đậu hà lan, gene A quy định hạt vàng, gene a quy định hạt xanh, gene B quy định hạt trơn, gene b quy định hạt nhăn. Các gene này phân li độc lập với nhau. Xác định tỉ lệ kiểu gen và tỉ lệ kiểu hình của đời F</a:t>
            </a:r>
            <a:r>
              <a:rPr lang="vi-VN" sz="2800" i="1" cap="none" baseline="-25000" dirty="0"/>
              <a:t>1</a:t>
            </a:r>
            <a:r>
              <a:rPr lang="vi-VN" sz="2800" i="1" cap="none" dirty="0"/>
              <a:t> trong phép lai sau: P: AaBb  x  aabb</a:t>
            </a:r>
            <a:endParaRPr lang="en-US" sz="2800" i="1" cap="none" dirty="0"/>
          </a:p>
        </p:txBody>
      </p:sp>
      <p:sp>
        <p:nvSpPr>
          <p:cNvPr id="3" name="Rectangle 2"/>
          <p:cNvSpPr/>
          <p:nvPr/>
        </p:nvSpPr>
        <p:spPr>
          <a:xfrm>
            <a:off x="0" y="5803900"/>
            <a:ext cx="12192000" cy="10541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eas Clipart Vector Images (over 670)"/>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013" y="3478666"/>
            <a:ext cx="4268788" cy="20327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ẠT GIỐNG ĐẬU BẮP CAO SẢN - SEN VÀNG (gói 20 gram) | Shopee Việt Nam"/>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1927" b="51587"/>
          <a:stretch>
            <a:fillRect/>
          </a:stretch>
        </p:blipFill>
        <p:spPr bwMode="auto">
          <a:xfrm>
            <a:off x="-931863" y="2940411"/>
            <a:ext cx="2320925" cy="29512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ẠT GIỐNG ĐẬU BẮP CAO SẢN - SEN VÀNG (gói 20 gram) | Shopee Việt Nam"/>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1927" b="51587"/>
          <a:stretch>
            <a:fillRect/>
          </a:stretch>
        </p:blipFill>
        <p:spPr bwMode="auto">
          <a:xfrm>
            <a:off x="9402763" y="2344912"/>
            <a:ext cx="2789237" cy="35467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ẠT GIỐNG ĐẬU BẮP CAO SẢN - SEN VÀNG (gói 20 gram) | Shopee Việt Nam"/>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1927" b="51587"/>
          <a:stretch>
            <a:fillRect/>
          </a:stretch>
        </p:blipFill>
        <p:spPr bwMode="auto">
          <a:xfrm>
            <a:off x="9212263" y="3168518"/>
            <a:ext cx="2141537" cy="27231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ẠT GIỐNG ĐẬU BẮP CAO SẢN - SEN VÀNG (gói 20 gram) | Shopee Việt Nam"/>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1927" b="51587"/>
          <a:stretch>
            <a:fillRect/>
          </a:stretch>
        </p:blipFill>
        <p:spPr bwMode="auto">
          <a:xfrm>
            <a:off x="10380663" y="3166704"/>
            <a:ext cx="2141537" cy="27231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ẠT GIỐNG ĐẬU BẮP CAO SẢN - SEN VÀNG (gói 20 gram) | Shopee Việt Nam"/>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1927" b="51587"/>
          <a:stretch>
            <a:fillRect/>
          </a:stretch>
        </p:blipFill>
        <p:spPr bwMode="auto">
          <a:xfrm>
            <a:off x="-512763" y="3009675"/>
            <a:ext cx="2320925" cy="2951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279999" y="4618970"/>
            <a:ext cx="9438339" cy="1824406"/>
            <a:chOff x="728829" y="1861793"/>
            <a:chExt cx="6648831" cy="4150222"/>
          </a:xfrm>
        </p:grpSpPr>
        <p:sp>
          <p:nvSpPr>
            <p:cNvPr id="11" name="Rectangle: Rounded Corners 5"/>
            <p:cNvSpPr/>
            <p:nvPr/>
          </p:nvSpPr>
          <p:spPr>
            <a:xfrm>
              <a:off x="830998" y="2008042"/>
              <a:ext cx="6546662" cy="4003973"/>
            </a:xfrm>
            <a:prstGeom prst="roundRect">
              <a:avLst>
                <a:gd name="adj" fmla="val 4095"/>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5"/>
            <p:cNvSpPr/>
            <p:nvPr/>
          </p:nvSpPr>
          <p:spPr>
            <a:xfrm>
              <a:off x="728829" y="1861793"/>
              <a:ext cx="6539009" cy="3760790"/>
            </a:xfrm>
            <a:prstGeom prst="roundRect">
              <a:avLst>
                <a:gd name="adj" fmla="val 4095"/>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544581" y="4727734"/>
            <a:ext cx="8829076" cy="1384995"/>
          </a:xfrm>
          <a:prstGeom prst="rect">
            <a:avLst/>
          </a:prstGeom>
        </p:spPr>
        <p:txBody>
          <a:bodyPr wrap="square">
            <a:spAutoFit/>
          </a:bodyPr>
          <a:lstStyle/>
          <a:p>
            <a:pPr algn="just" defTabSz="914400" fontAlgn="base">
              <a:lnSpc>
                <a:spcPct val="150000"/>
              </a:lnSpc>
              <a:spcBef>
                <a:spcPct val="0"/>
              </a:spcBef>
              <a:spcAft>
                <a:spcPct val="0"/>
              </a:spcAft>
            </a:pPr>
            <a:r>
              <a:rPr lang="vi-VN" sz="2800" kern="0" dirty="0">
                <a:solidFill>
                  <a:prstClr val="black"/>
                </a:solidFill>
                <a:latin typeface="Times New Roman" panose="02020603050405020304" pitchFamily="18" charset="0"/>
                <a:cs typeface="Times New Roman" panose="02020603050405020304" pitchFamily="18" charset="0"/>
              </a:rPr>
              <a:t>Số nhóm gen</a:t>
            </a:r>
            <a:r>
              <a:rPr lang="en-US" sz="2800" kern="0" dirty="0">
                <a:solidFill>
                  <a:prstClr val="black"/>
                </a:solidFill>
                <a:latin typeface="Times New Roman" panose="02020603050405020304" pitchFamily="18" charset="0"/>
                <a:cs typeface="Times New Roman" panose="02020603050405020304" pitchFamily="18" charset="0"/>
              </a:rPr>
              <a:t>e</a:t>
            </a:r>
            <a:r>
              <a:rPr lang="vi-VN" sz="2800" kern="0" dirty="0">
                <a:solidFill>
                  <a:prstClr val="black"/>
                </a:solidFill>
                <a:latin typeface="Times New Roman" panose="02020603050405020304" pitchFamily="18" charset="0"/>
                <a:cs typeface="Times New Roman" panose="02020603050405020304" pitchFamily="18" charset="0"/>
              </a:rPr>
              <a:t> liên kết </a:t>
            </a:r>
            <a:r>
              <a:rPr lang="en-US" sz="2800" kern="0" dirty="0">
                <a:solidFill>
                  <a:prstClr val="black"/>
                </a:solidFill>
                <a:latin typeface="Times New Roman" panose="02020603050405020304" pitchFamily="18" charset="0"/>
                <a:cs typeface="Times New Roman" panose="02020603050405020304" pitchFamily="18" charset="0"/>
              </a:rPr>
              <a:t>ở</a:t>
            </a:r>
            <a:r>
              <a:rPr lang="vi-VN" sz="2800" kern="0" dirty="0">
                <a:solidFill>
                  <a:prstClr val="black"/>
                </a:solidFill>
                <a:latin typeface="Times New Roman" panose="02020603050405020304" pitchFamily="18" charset="0"/>
                <a:cs typeface="Times New Roman" panose="02020603050405020304" pitchFamily="18" charset="0"/>
              </a:rPr>
              <a:t> m</a:t>
            </a:r>
            <a:r>
              <a:rPr lang="en-US" sz="2800" kern="0" dirty="0">
                <a:solidFill>
                  <a:prstClr val="black"/>
                </a:solidFill>
                <a:latin typeface="Times New Roman" panose="02020603050405020304" pitchFamily="18" charset="0"/>
                <a:cs typeface="Times New Roman" panose="02020603050405020304" pitchFamily="18" charset="0"/>
              </a:rPr>
              <a:t>ỗ</a:t>
            </a:r>
            <a:r>
              <a:rPr lang="vi-VN" sz="2800" kern="0" dirty="0">
                <a:solidFill>
                  <a:prstClr val="black"/>
                </a:solidFill>
                <a:latin typeface="Times New Roman" panose="02020603050405020304" pitchFamily="18" charset="0"/>
                <a:cs typeface="Times New Roman" panose="02020603050405020304" pitchFamily="18" charset="0"/>
              </a:rPr>
              <a:t>i loài thường ứng với s</a:t>
            </a:r>
            <a:r>
              <a:rPr lang="en-US" sz="2800" kern="0" dirty="0">
                <a:solidFill>
                  <a:prstClr val="black"/>
                </a:solidFill>
                <a:latin typeface="Times New Roman" panose="02020603050405020304" pitchFamily="18" charset="0"/>
                <a:cs typeface="Times New Roman" panose="02020603050405020304" pitchFamily="18" charset="0"/>
              </a:rPr>
              <a:t>ố </a:t>
            </a:r>
            <a:r>
              <a:rPr lang="en-US" sz="2800" kern="0" dirty="0" err="1">
                <a:solidFill>
                  <a:prstClr val="black"/>
                </a:solidFill>
                <a:latin typeface="Times New Roman" panose="02020603050405020304" pitchFamily="18" charset="0"/>
                <a:cs typeface="Times New Roman" panose="02020603050405020304" pitchFamily="18" charset="0"/>
              </a:rPr>
              <a:t>lượng</a:t>
            </a:r>
            <a:r>
              <a:rPr lang="vi-VN"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nhiễm</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sắc</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thể</a:t>
            </a:r>
            <a:r>
              <a:rPr lang="vi-VN" sz="2800" kern="0" dirty="0">
                <a:solidFill>
                  <a:prstClr val="black"/>
                </a:solidFill>
                <a:latin typeface="Times New Roman" panose="02020603050405020304" pitchFamily="18" charset="0"/>
                <a:cs typeface="Times New Roman" panose="02020603050405020304" pitchFamily="18" charset="0"/>
              </a:rPr>
              <a:t> trong bộ</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nhiễm</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sắc</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thể</a:t>
            </a:r>
            <a:r>
              <a:rPr lang="vi-VN" sz="2800" kern="0" dirty="0">
                <a:solidFill>
                  <a:prstClr val="black"/>
                </a:solidFill>
                <a:latin typeface="Times New Roman" panose="02020603050405020304" pitchFamily="18" charset="0"/>
                <a:cs typeface="Times New Roman" panose="02020603050405020304" pitchFamily="18" charset="0"/>
              </a:rPr>
              <a:t> đơn</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bội</a:t>
            </a:r>
            <a:r>
              <a:rPr lang="vi-VN" sz="2800" kern="0" dirty="0">
                <a:solidFill>
                  <a:prstClr val="black"/>
                </a:solidFill>
                <a:latin typeface="Times New Roman" panose="02020603050405020304" pitchFamily="18" charset="0"/>
                <a:cs typeface="Times New Roman" panose="02020603050405020304" pitchFamily="18" charset="0"/>
              </a:rPr>
              <a:t> của loài</a:t>
            </a:r>
            <a:endParaRPr lang="en-US" sz="2800" kern="0" dirty="0">
              <a:solidFill>
                <a:prstClr val="black"/>
              </a:solidFill>
              <a:latin typeface="Times New Roman" panose="02020603050405020304" pitchFamily="18" charset="0"/>
              <a:cs typeface="Times New Roman" panose="02020603050405020304" pitchFamily="18" charset="0"/>
            </a:endParaRPr>
          </a:p>
        </p:txBody>
      </p:sp>
      <p:pic>
        <p:nvPicPr>
          <p:cNvPr id="1026" name="Picture 2" descr="Arrow PNG | PNG Al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5004804" flipH="1">
            <a:off x="9985460" y="2439990"/>
            <a:ext cx="1578374" cy="9992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71137" y="707598"/>
            <a:ext cx="7066624" cy="1156279"/>
          </a:xfrm>
          <a:prstGeom prst="rect">
            <a:avLst/>
          </a:prstGeom>
        </p:spPr>
        <p:txBody>
          <a:bodyPr wrap="square">
            <a:spAutoFit/>
          </a:bodyPr>
          <a:lstStyle/>
          <a:p>
            <a:pPr>
              <a:lnSpc>
                <a:spcPct val="130000"/>
              </a:lnSpc>
            </a:pPr>
            <a:r>
              <a:rPr lang="vi-VN" sz="2800" i="1" kern="0" dirty="0">
                <a:solidFill>
                  <a:prstClr val="black"/>
                </a:solidFill>
                <a:latin typeface="Times New Roman" panose="02020603050405020304" pitchFamily="18" charset="0"/>
                <a:cs typeface="Times New Roman" panose="02020603050405020304" pitchFamily="18" charset="0"/>
              </a:rPr>
              <a:t>Các gen</a:t>
            </a:r>
            <a:r>
              <a:rPr lang="en-US" sz="2800" i="1" kern="0" dirty="0">
                <a:solidFill>
                  <a:prstClr val="black"/>
                </a:solidFill>
                <a:latin typeface="Times New Roman" panose="02020603050405020304" pitchFamily="18" charset="0"/>
                <a:cs typeface="Times New Roman" panose="02020603050405020304" pitchFamily="18" charset="0"/>
              </a:rPr>
              <a:t>e</a:t>
            </a:r>
            <a:r>
              <a:rPr lang="vi-VN" sz="2800" i="1" kern="0" dirty="0">
                <a:solidFill>
                  <a:prstClr val="black"/>
                </a:solidFill>
                <a:latin typeface="Times New Roman" panose="02020603050405020304" pitchFamily="18" charset="0"/>
                <a:cs typeface="Times New Roman" panose="02020603050405020304" pitchFamily="18" charset="0"/>
              </a:rPr>
              <a:t> phân bố dọc theo chiều dài của </a:t>
            </a:r>
            <a:r>
              <a:rPr lang="en-US" sz="2800" i="1" kern="0" dirty="0" err="1">
                <a:solidFill>
                  <a:prstClr val="black"/>
                </a:solidFill>
                <a:latin typeface="Times New Roman" panose="02020603050405020304" pitchFamily="18" charset="0"/>
                <a:cs typeface="Times New Roman" panose="02020603050405020304" pitchFamily="18" charset="0"/>
              </a:rPr>
              <a:t>nhiễm</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sắc</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thể</a:t>
            </a:r>
            <a:r>
              <a:rPr lang="vi-VN" sz="2800" i="1" kern="0" dirty="0">
                <a:solidFill>
                  <a:prstClr val="black"/>
                </a:solidFill>
                <a:latin typeface="Times New Roman" panose="02020603050405020304" pitchFamily="18" charset="0"/>
                <a:cs typeface="Times New Roman" panose="02020603050405020304" pitchFamily="18" charset="0"/>
              </a:rPr>
              <a:t> và tạo thành </a:t>
            </a:r>
            <a:r>
              <a:rPr lang="vi-VN" sz="2800" b="1" i="1" kern="0" dirty="0">
                <a:solidFill>
                  <a:srgbClr val="00B050"/>
                </a:solidFill>
                <a:latin typeface="Times New Roman" panose="02020603050405020304" pitchFamily="18" charset="0"/>
                <a:cs typeface="Times New Roman" panose="02020603050405020304" pitchFamily="18" charset="0"/>
              </a:rPr>
              <a:t>nhóm gen</a:t>
            </a:r>
            <a:r>
              <a:rPr lang="en-US" sz="2800" b="1" i="1" kern="0" dirty="0">
                <a:solidFill>
                  <a:srgbClr val="00B050"/>
                </a:solidFill>
                <a:latin typeface="Times New Roman" panose="02020603050405020304" pitchFamily="18" charset="0"/>
                <a:cs typeface="Times New Roman" panose="02020603050405020304" pitchFamily="18" charset="0"/>
              </a:rPr>
              <a:t>e</a:t>
            </a:r>
            <a:r>
              <a:rPr lang="vi-VN" sz="2800" b="1" i="1" kern="0" dirty="0">
                <a:solidFill>
                  <a:srgbClr val="00B050"/>
                </a:solidFill>
                <a:latin typeface="Times New Roman" panose="02020603050405020304" pitchFamily="18" charset="0"/>
                <a:cs typeface="Times New Roman" panose="02020603050405020304" pitchFamily="18" charset="0"/>
              </a:rPr>
              <a:t> liên kết</a:t>
            </a:r>
            <a:r>
              <a:rPr lang="vi-VN" sz="2800" i="1" kern="0" dirty="0">
                <a:solidFill>
                  <a:prstClr val="black"/>
                </a:solidFill>
                <a:latin typeface="Times New Roman" panose="02020603050405020304" pitchFamily="18" charset="0"/>
                <a:cs typeface="Times New Roman" panose="02020603050405020304" pitchFamily="18" charset="0"/>
              </a:rPr>
              <a:t>. </a:t>
            </a:r>
            <a:endParaRPr lang="en-US" sz="2800" i="1" dirty="0"/>
          </a:p>
        </p:txBody>
      </p:sp>
      <p:pic>
        <p:nvPicPr>
          <p:cNvPr id="2050" name="Picture 2" descr="Sinh Học 12 Bài 11: Liên Kết Gen Và Hoán Vị Gen - VUIH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448" y="1901103"/>
            <a:ext cx="6873002" cy="2578575"/>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a:spLocks noGrp="1"/>
          </p:cNvSpPr>
          <p:nvPr>
            <p:ph type="title"/>
          </p:nvPr>
        </p:nvSpPr>
        <p:spPr>
          <a:xfrm>
            <a:off x="807751" y="92369"/>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DI TRUYỀN GIỚI TÍNH VÀ LIÊN KẾT VỚI GIỚI TÍNH</a:t>
            </a:r>
            <a:endParaRPr lang="en-US" sz="2800" b="0" dirty="0">
              <a:solidFill>
                <a:schemeClr val="accent6">
                  <a:lumMod val="75000"/>
                </a:schemeClr>
              </a:solidFill>
              <a:cs typeface="Arial Black" panose="020B0A04020102020204" pitchFamily="34" charset="0"/>
            </a:endParaRPr>
          </a:p>
        </p:txBody>
      </p:sp>
      <p:sp>
        <p:nvSpPr>
          <p:cNvPr id="18" name="Rectangle: Rounded Corners 2"/>
          <p:cNvSpPr/>
          <p:nvPr/>
        </p:nvSpPr>
        <p:spPr>
          <a:xfrm>
            <a:off x="903610" y="639493"/>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21870" y="898699"/>
            <a:ext cx="3362780" cy="830997"/>
            <a:chOff x="-302032" y="242132"/>
            <a:chExt cx="1455003" cy="1083503"/>
          </a:xfrm>
        </p:grpSpPr>
        <p:sp>
          <p:nvSpPr>
            <p:cNvPr id="20"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68850" y="242132"/>
              <a:ext cx="1367677" cy="1083503"/>
            </a:xfrm>
            <a:prstGeom prst="rect">
              <a:avLst/>
            </a:prstGeom>
            <a:noFill/>
          </p:spPr>
          <p:txBody>
            <a:bodyPr wrap="squar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1. Di </a:t>
              </a:r>
              <a:r>
                <a:rPr lang="en-US" sz="2400" b="1" dirty="0" err="1">
                  <a:solidFill>
                    <a:srgbClr val="FFFFFF"/>
                  </a:solidFill>
                  <a:latin typeface="Arial" panose="020B0604020202020204" pitchFamily="34" charset="0"/>
                  <a:cs typeface="Arial" panose="020B0604020202020204" pitchFamily="34" charset="0"/>
                </a:rPr>
                <a:t>truyền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583856" y="673418"/>
            <a:ext cx="7217620" cy="1869644"/>
            <a:chOff x="728829" y="1861793"/>
            <a:chExt cx="7050945" cy="4547163"/>
          </a:xfrm>
        </p:grpSpPr>
        <p:sp>
          <p:nvSpPr>
            <p:cNvPr id="11" name="Rectangle: Rounded Corners 5"/>
            <p:cNvSpPr/>
            <p:nvPr/>
          </p:nvSpPr>
          <p:spPr>
            <a:xfrm>
              <a:off x="831000" y="2008045"/>
              <a:ext cx="6948774" cy="4400911"/>
            </a:xfrm>
            <a:prstGeom prst="roundRect">
              <a:avLst>
                <a:gd name="adj" fmla="val 4095"/>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5"/>
            <p:cNvSpPr/>
            <p:nvPr/>
          </p:nvSpPr>
          <p:spPr>
            <a:xfrm>
              <a:off x="728829" y="1861793"/>
              <a:ext cx="6904029" cy="4216755"/>
            </a:xfrm>
            <a:prstGeom prst="roundRect">
              <a:avLst>
                <a:gd name="adj" fmla="val 4095"/>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itle 1"/>
          <p:cNvSpPr>
            <a:spLocks noGrp="1"/>
          </p:cNvSpPr>
          <p:nvPr>
            <p:ph type="title"/>
          </p:nvPr>
        </p:nvSpPr>
        <p:spPr>
          <a:xfrm>
            <a:off x="807751" y="92369"/>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DI TRUYỀN GIỚI TÍNH VÀ LIÊN KẾT VỚI GIỚI TÍNH</a:t>
            </a:r>
            <a:endParaRPr lang="en-US" sz="2800" b="0" dirty="0">
              <a:solidFill>
                <a:schemeClr val="accent6">
                  <a:lumMod val="75000"/>
                </a:schemeClr>
              </a:solidFill>
              <a:cs typeface="Arial Black" panose="020B0A04020102020204" pitchFamily="34" charset="0"/>
            </a:endParaRPr>
          </a:p>
        </p:txBody>
      </p:sp>
      <p:sp>
        <p:nvSpPr>
          <p:cNvPr id="43" name="Rectangle: Rounded Corners 2"/>
          <p:cNvSpPr/>
          <p:nvPr/>
        </p:nvSpPr>
        <p:spPr>
          <a:xfrm>
            <a:off x="903610" y="639493"/>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821870" y="898699"/>
            <a:ext cx="3362780" cy="830997"/>
            <a:chOff x="-302032" y="242132"/>
            <a:chExt cx="1455003" cy="1083503"/>
          </a:xfrm>
        </p:grpSpPr>
        <p:sp>
          <p:nvSpPr>
            <p:cNvPr id="45"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68850" y="242132"/>
              <a:ext cx="1367677" cy="1083503"/>
            </a:xfrm>
            <a:prstGeom prst="rect">
              <a:avLst/>
            </a:prstGeom>
            <a:noFill/>
          </p:spPr>
          <p:txBody>
            <a:bodyPr wrap="squar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1. Di </a:t>
              </a:r>
              <a:r>
                <a:rPr lang="en-US" sz="2400" b="1" dirty="0" err="1">
                  <a:solidFill>
                    <a:srgbClr val="FFFFFF"/>
                  </a:solidFill>
                  <a:latin typeface="Arial" panose="020B0604020202020204" pitchFamily="34" charset="0"/>
                  <a:cs typeface="Arial" panose="020B0604020202020204" pitchFamily="34" charset="0"/>
                </a:rPr>
                <a:t>truyền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
        <p:nvSpPr>
          <p:cNvPr id="2" name="Rectangle 1"/>
          <p:cNvSpPr/>
          <p:nvPr/>
        </p:nvSpPr>
        <p:spPr>
          <a:xfrm>
            <a:off x="4706033" y="648109"/>
            <a:ext cx="6836759" cy="1772793"/>
          </a:xfrm>
          <a:prstGeom prst="rect">
            <a:avLst/>
          </a:prstGeom>
        </p:spPr>
        <p:txBody>
          <a:bodyPr wrap="square">
            <a:spAutoFit/>
          </a:bodyPr>
          <a:lstStyle/>
          <a:p>
            <a:pPr algn="just">
              <a:lnSpc>
                <a:spcPct val="130000"/>
              </a:lnSpc>
            </a:pPr>
            <a:r>
              <a:rPr lang="vi-VN" sz="2800" kern="0" dirty="0">
                <a:solidFill>
                  <a:prstClr val="black"/>
                </a:solidFill>
                <a:latin typeface="Times New Roman" panose="02020603050405020304" pitchFamily="18" charset="0"/>
                <a:cs typeface="Times New Roman" panose="02020603050405020304" pitchFamily="18" charset="0"/>
              </a:rPr>
              <a:t>Tạo ra giống cây trồng mang các tính trạng tốt luôn di truyền cùng nhau, tạo các tổ hợp gene mong muốn.</a:t>
            </a:r>
            <a:endParaRPr lang="en-US" sz="2800" kern="0" dirty="0">
              <a:solidFill>
                <a:prstClr val="black"/>
              </a:solidFill>
              <a:latin typeface="Times New Roman" panose="02020603050405020304" pitchFamily="18" charset="0"/>
              <a:cs typeface="Times New Roman" panose="02020603050405020304" pitchFamily="18" charset="0"/>
            </a:endParaRPr>
          </a:p>
        </p:txBody>
      </p:sp>
      <p:pic>
        <p:nvPicPr>
          <p:cNvPr id="4102" name="Picture 6" descr="Di truyền cơ bản 9 – tiến hóa | Vietnamen's Weblo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6199" y="1729696"/>
            <a:ext cx="2396624" cy="485170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ncha en cadena del sorgo (Passalora fusimaculans) en Entre Ríos | Engormix"/>
          <p:cNvPicPr>
            <a:picLocks noChangeAspect="1" noChangeArrowheads="1"/>
          </p:cNvPicPr>
          <p:nvPr/>
        </p:nvPicPr>
        <p:blipFill rotWithShape="1">
          <a:blip r:embed="rId2">
            <a:extLst>
              <a:ext uri="{28A0092B-C50C-407E-A947-70E740481C1C}">
                <a14:useLocalDpi xmlns:a14="http://schemas.microsoft.com/office/drawing/2010/main" val="0"/>
              </a:ext>
            </a:extLst>
          </a:blip>
          <a:srcRect l="26201"/>
          <a:stretch>
            <a:fillRect/>
          </a:stretch>
        </p:blipFill>
        <p:spPr bwMode="auto">
          <a:xfrm>
            <a:off x="8290268" y="2855380"/>
            <a:ext cx="3360819" cy="1956243"/>
          </a:xfrm>
          <a:prstGeom prst="rect">
            <a:avLst/>
          </a:prstGeom>
          <a:noFill/>
          <a:extLst>
            <a:ext uri="{909E8E84-426E-40DD-AFC4-6F175D3DCCD1}">
              <a14:hiddenFill xmlns:a14="http://schemas.microsoft.com/office/drawing/2010/main">
                <a:solidFill>
                  <a:srgbClr val="FFFFFF"/>
                </a:solidFill>
              </a14:hiddenFill>
            </a:ext>
          </a:extLst>
        </p:spPr>
      </p:pic>
      <p:sp>
        <p:nvSpPr>
          <p:cNvPr id="3" name="Isosceles Triangle 2"/>
          <p:cNvSpPr/>
          <p:nvPr/>
        </p:nvSpPr>
        <p:spPr>
          <a:xfrm>
            <a:off x="8554664" y="4874943"/>
            <a:ext cx="179607" cy="228600"/>
          </a:xfrm>
          <a:prstGeom prst="triangle">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793662" y="4816709"/>
            <a:ext cx="3568700" cy="369332"/>
          </a:xfrm>
          <a:prstGeom prst="rect">
            <a:avLst/>
          </a:prstGeom>
          <a:noFill/>
        </p:spPr>
        <p:txBody>
          <a:bodyPr wrap="square" rtlCol="0">
            <a:spAutoFit/>
          </a:bodyPr>
          <a:lstStyle/>
          <a:p>
            <a:r>
              <a:rPr lang="en-US" b="1" dirty="0" err="1">
                <a:latin typeface="Times" panose="02020603050405020304" pitchFamily="18" charset="0"/>
                <a:cs typeface="Times" panose="02020603050405020304" pitchFamily="18" charset="0"/>
              </a:rPr>
              <a:t>Bệnh</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gỉ</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sắt</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trên</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cây</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trồng</a:t>
            </a:r>
            <a:endParaRPr lang="en-US" b="1" dirty="0">
              <a:latin typeface="Times" panose="02020603050405020304" pitchFamily="18" charset="0"/>
              <a:cs typeface="Times" panose="02020603050405020304" pitchFamily="18" charset="0"/>
            </a:endParaRPr>
          </a:p>
        </p:txBody>
      </p:sp>
      <p:sp>
        <p:nvSpPr>
          <p:cNvPr id="5" name="Rectangle 4"/>
          <p:cNvSpPr/>
          <p:nvPr/>
        </p:nvSpPr>
        <p:spPr>
          <a:xfrm>
            <a:off x="3227369" y="5456614"/>
            <a:ext cx="8241294" cy="1200329"/>
          </a:xfrm>
          <a:prstGeom prst="rect">
            <a:avLst/>
          </a:prstGeom>
        </p:spPr>
        <p:txBody>
          <a:bodyPr wrap="square">
            <a:spAutoFit/>
          </a:bodyPr>
          <a:lstStyle/>
          <a:p>
            <a:pPr algn="just">
              <a:lnSpc>
                <a:spcPct val="150000"/>
              </a:lnSpc>
            </a:pPr>
            <a:r>
              <a:rPr lang="en-US" sz="2400" i="1" kern="0" dirty="0">
                <a:solidFill>
                  <a:prstClr val="black"/>
                </a:solidFill>
                <a:latin typeface="Times New Roman" panose="02020603050405020304" pitchFamily="18" charset="0"/>
                <a:cs typeface="Times New Roman" panose="02020603050405020304" pitchFamily="18" charset="0"/>
              </a:rPr>
              <a:t>T</a:t>
            </a:r>
            <a:r>
              <a:rPr lang="vi-VN" sz="2400" i="1" kern="0" dirty="0">
                <a:solidFill>
                  <a:prstClr val="black"/>
                </a:solidFill>
                <a:latin typeface="Times New Roman" panose="02020603050405020304" pitchFamily="18" charset="0"/>
                <a:cs typeface="Times New Roman" panose="02020603050405020304" pitchFamily="18" charset="0"/>
              </a:rPr>
              <a:t>ạo ra giống lúa</a:t>
            </a:r>
            <a:r>
              <a:rPr lang="en-US" sz="2400" i="1" kern="0" dirty="0">
                <a:solidFill>
                  <a:prstClr val="black"/>
                </a:solidFill>
                <a:latin typeface="Times New Roman" panose="02020603050405020304" pitchFamily="18" charset="0"/>
                <a:cs typeface="Times New Roman" panose="02020603050405020304" pitchFamily="18" charset="0"/>
              </a:rPr>
              <a:t> </a:t>
            </a:r>
            <a:r>
              <a:rPr lang="en-US" sz="2400" i="1" kern="0" dirty="0" err="1">
                <a:solidFill>
                  <a:prstClr val="black"/>
                </a:solidFill>
                <a:latin typeface="Times New Roman" panose="02020603050405020304" pitchFamily="18" charset="0"/>
                <a:cs typeface="Times New Roman" panose="02020603050405020304" pitchFamily="18" charset="0"/>
              </a:rPr>
              <a:t>mì</a:t>
            </a:r>
            <a:r>
              <a:rPr lang="vi-VN" sz="2400" i="1" kern="0" dirty="0">
                <a:solidFill>
                  <a:prstClr val="black"/>
                </a:solidFill>
                <a:latin typeface="Times New Roman" panose="02020603050405020304" pitchFamily="18" charset="0"/>
                <a:cs typeface="Times New Roman" panose="02020603050405020304" pitchFamily="18" charset="0"/>
              </a:rPr>
              <a:t> có khả năng kháng bệnh gỉ s</a:t>
            </a:r>
            <a:r>
              <a:rPr lang="en-US" sz="2400" i="1" kern="0" dirty="0" err="1">
                <a:solidFill>
                  <a:prstClr val="black"/>
                </a:solidFill>
                <a:latin typeface="Times New Roman" panose="02020603050405020304" pitchFamily="18" charset="0"/>
                <a:cs typeface="Times New Roman" panose="02020603050405020304" pitchFamily="18" charset="0"/>
              </a:rPr>
              <a:t>ắt</a:t>
            </a:r>
            <a:r>
              <a:rPr lang="vi-VN" sz="2400" i="1" kern="0" dirty="0">
                <a:solidFill>
                  <a:prstClr val="black"/>
                </a:solidFill>
                <a:latin typeface="Times New Roman" panose="02020603050405020304" pitchFamily="18" charset="0"/>
                <a:cs typeface="Times New Roman" panose="02020603050405020304" pitchFamily="18" charset="0"/>
              </a:rPr>
              <a:t>, kháng bệnh phấn trắng, cho năng suất cao nhờ chỉnh sửa hệ gene.</a:t>
            </a:r>
            <a:endParaRPr lang="en-US" sz="2400" i="1" kern="0" dirty="0">
              <a:solidFill>
                <a:prstClr val="black"/>
              </a:solidFill>
              <a:latin typeface="Times New Roman" panose="02020603050405020304" pitchFamily="18" charset="0"/>
              <a:cs typeface="Times New Roman" panose="02020603050405020304" pitchFamily="18" charset="0"/>
            </a:endParaRPr>
          </a:p>
        </p:txBody>
      </p:sp>
      <p:pic>
        <p:nvPicPr>
          <p:cNvPr id="27" name="Picture 2" descr="Arrow PNG | PNG 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704466" flipH="1">
            <a:off x="11004469" y="4275417"/>
            <a:ext cx="1596018" cy="100638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ệnh phấn trắng – Nguyên nhân, cách phòng tránh và trị bệnh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582" y="2859776"/>
            <a:ext cx="2502367" cy="1951847"/>
          </a:xfrm>
          <a:prstGeom prst="rect">
            <a:avLst/>
          </a:prstGeom>
          <a:noFill/>
          <a:extLst>
            <a:ext uri="{909E8E84-426E-40DD-AFC4-6F175D3DCCD1}">
              <a14:hiddenFill xmlns:a14="http://schemas.microsoft.com/office/drawing/2010/main">
                <a:solidFill>
                  <a:srgbClr val="FFFFFF"/>
                </a:solidFill>
              </a14:hiddenFill>
            </a:ext>
          </a:extLst>
        </p:spPr>
      </p:pic>
      <p:sp>
        <p:nvSpPr>
          <p:cNvPr id="29" name="Isosceles Triangle 28"/>
          <p:cNvSpPr/>
          <p:nvPr/>
        </p:nvSpPr>
        <p:spPr>
          <a:xfrm>
            <a:off x="4297714" y="4874943"/>
            <a:ext cx="179607" cy="228600"/>
          </a:xfrm>
          <a:prstGeom prst="triangle">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49105" y="4811624"/>
            <a:ext cx="3568700" cy="369332"/>
          </a:xfrm>
          <a:prstGeom prst="rect">
            <a:avLst/>
          </a:prstGeom>
          <a:noFill/>
        </p:spPr>
        <p:txBody>
          <a:bodyPr wrap="square" rtlCol="0">
            <a:spAutoFit/>
          </a:bodyPr>
          <a:lstStyle/>
          <a:p>
            <a:r>
              <a:rPr lang="en-US" b="1" dirty="0" err="1">
                <a:latin typeface="Times" panose="02020603050405020304" pitchFamily="18" charset="0"/>
                <a:cs typeface="Times" panose="02020603050405020304" pitchFamily="18" charset="0"/>
              </a:rPr>
              <a:t>Bệnh</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phấn</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trắng</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trên</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cây</a:t>
            </a:r>
            <a:r>
              <a:rPr lang="en-US" b="1" dirty="0">
                <a:latin typeface="Times" panose="02020603050405020304" pitchFamily="18" charset="0"/>
                <a:cs typeface="Times" panose="02020603050405020304" pitchFamily="18" charset="0"/>
              </a:rPr>
              <a:t> </a:t>
            </a:r>
            <a:r>
              <a:rPr lang="en-US" b="1" dirty="0" err="1">
                <a:latin typeface="Times" panose="02020603050405020304" pitchFamily="18" charset="0"/>
                <a:cs typeface="Times" panose="02020603050405020304" pitchFamily="18" charset="0"/>
              </a:rPr>
              <a:t>trồng</a:t>
            </a:r>
            <a:endParaRPr lang="en-US" b="1" dirty="0">
              <a:latin typeface="Times"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6"/>
                                        </p:tgtEl>
                                        <p:attrNameLst>
                                          <p:attrName>style.visibility</p:attrName>
                                        </p:attrNameLst>
                                      </p:cBhvr>
                                      <p:to>
                                        <p:strVal val="visible"/>
                                      </p:to>
                                    </p:set>
                                    <p:animEffect transition="in" filter="fade">
                                      <p:cBhvr>
                                        <p:cTn id="15" dur="500"/>
                                        <p:tgtEl>
                                          <p:spTgt spid="410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nodeType="with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500"/>
                                        <p:tgtEl>
                                          <p:spTgt spid="410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102"/>
                                        </p:tgtEl>
                                        <p:attrNameLst>
                                          <p:attrName>style.visibility</p:attrName>
                                        </p:attrNameLst>
                                      </p:cBhvr>
                                      <p:to>
                                        <p:strVal val="visible"/>
                                      </p:to>
                                    </p:set>
                                    <p:animEffect transition="in" filter="fade">
                                      <p:cBhvr>
                                        <p:cTn id="43"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29" grpId="0" animBg="1"/>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descr="Những ưu điểm nổi bật của chỉ thị phân tử và việc ứng dụng trong chọn tạo  giống cà phê kháng sâu bệnh hại - Viện Khoa Học Kỹ Thuật Nông Lâ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63320" y="2480767"/>
            <a:ext cx="6253698" cy="40476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583856" y="782377"/>
            <a:ext cx="6903939" cy="1571021"/>
            <a:chOff x="728828" y="1897852"/>
            <a:chExt cx="7128978" cy="4087533"/>
          </a:xfrm>
        </p:grpSpPr>
        <p:sp>
          <p:nvSpPr>
            <p:cNvPr id="11" name="Rectangle: Rounded Corners 5"/>
            <p:cNvSpPr/>
            <p:nvPr/>
          </p:nvSpPr>
          <p:spPr>
            <a:xfrm>
              <a:off x="830999" y="2008040"/>
              <a:ext cx="7026807" cy="3977345"/>
            </a:xfrm>
            <a:prstGeom prst="roundRect">
              <a:avLst>
                <a:gd name="adj" fmla="val 4095"/>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5"/>
            <p:cNvSpPr/>
            <p:nvPr/>
          </p:nvSpPr>
          <p:spPr>
            <a:xfrm>
              <a:off x="728828" y="1897852"/>
              <a:ext cx="7014538" cy="3766305"/>
            </a:xfrm>
            <a:prstGeom prst="roundRect">
              <a:avLst>
                <a:gd name="adj" fmla="val 4095"/>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itle 1"/>
          <p:cNvSpPr>
            <a:spLocks noGrp="1"/>
          </p:cNvSpPr>
          <p:nvPr>
            <p:ph type="title"/>
          </p:nvPr>
        </p:nvSpPr>
        <p:spPr>
          <a:xfrm>
            <a:off x="807751" y="92369"/>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DI TRUYỀN GIỚI TÍNH VÀ LIÊN KẾT VỚI GIỚI TÍNH</a:t>
            </a:r>
            <a:endParaRPr lang="en-US" sz="2800" b="0" dirty="0">
              <a:solidFill>
                <a:schemeClr val="accent6">
                  <a:lumMod val="75000"/>
                </a:schemeClr>
              </a:solidFill>
              <a:cs typeface="Arial Black" panose="020B0A04020102020204" pitchFamily="34" charset="0"/>
            </a:endParaRPr>
          </a:p>
        </p:txBody>
      </p:sp>
      <p:sp>
        <p:nvSpPr>
          <p:cNvPr id="43" name="Rectangle: Rounded Corners 2"/>
          <p:cNvSpPr/>
          <p:nvPr/>
        </p:nvSpPr>
        <p:spPr>
          <a:xfrm>
            <a:off x="903610" y="639493"/>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821870" y="898699"/>
            <a:ext cx="3362780" cy="830997"/>
            <a:chOff x="-302032" y="242132"/>
            <a:chExt cx="1455003" cy="1083503"/>
          </a:xfrm>
        </p:grpSpPr>
        <p:sp>
          <p:nvSpPr>
            <p:cNvPr id="45"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68850" y="242132"/>
              <a:ext cx="1367677" cy="1083503"/>
            </a:xfrm>
            <a:prstGeom prst="rect">
              <a:avLst/>
            </a:prstGeom>
            <a:noFill/>
          </p:spPr>
          <p:txBody>
            <a:bodyPr wrap="square" rtlCol="0" anchor="ctr">
              <a:spAutoFit/>
            </a:bodyPr>
            <a:lstStyle/>
            <a:p>
              <a:pPr algn="ctr"/>
              <a:r>
                <a:rPr lang="en-US" sz="2400" b="1" dirty="0">
                  <a:solidFill>
                    <a:srgbClr val="FFFFFF"/>
                  </a:solidFill>
                  <a:latin typeface="Arial" panose="020B0604020202020204" pitchFamily="34" charset="0"/>
                  <a:cs typeface="Arial" panose="020B0604020202020204" pitchFamily="34" charset="0"/>
                </a:rPr>
                <a:t>1. Di </a:t>
              </a:r>
              <a:r>
                <a:rPr lang="en-US" sz="2400" b="1" dirty="0" err="1">
                  <a:solidFill>
                    <a:srgbClr val="FFFFFF"/>
                  </a:solidFill>
                  <a:latin typeface="Arial" panose="020B0604020202020204" pitchFamily="34" charset="0"/>
                  <a:cs typeface="Arial" panose="020B0604020202020204" pitchFamily="34" charset="0"/>
                </a:rPr>
                <a:t>truyền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
        <p:nvSpPr>
          <p:cNvPr id="2" name="Rectangle 1"/>
          <p:cNvSpPr/>
          <p:nvPr/>
        </p:nvSpPr>
        <p:spPr>
          <a:xfrm>
            <a:off x="4694678" y="872220"/>
            <a:ext cx="6532153" cy="1200329"/>
          </a:xfrm>
          <a:prstGeom prst="rect">
            <a:avLst/>
          </a:prstGeom>
        </p:spPr>
        <p:txBody>
          <a:bodyPr wrap="square">
            <a:spAutoFit/>
          </a:bodyPr>
          <a:lstStyle/>
          <a:p>
            <a:pPr algn="just"/>
            <a:r>
              <a:rPr lang="en-US" sz="2400" kern="0" dirty="0" err="1">
                <a:solidFill>
                  <a:prstClr val="black"/>
                </a:solidFill>
                <a:latin typeface="Times New Roman" panose="02020603050405020304" pitchFamily="18" charset="0"/>
                <a:cs typeface="Times New Roman" panose="02020603050405020304" pitchFamily="18" charset="0"/>
              </a:rPr>
              <a:t>Sử</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dụng</a:t>
            </a:r>
            <a:r>
              <a:rPr lang="en-US" sz="2400" kern="0" dirty="0">
                <a:solidFill>
                  <a:prstClr val="black"/>
                </a:solidFill>
                <a:latin typeface="Times New Roman" panose="02020603050405020304" pitchFamily="18" charset="0"/>
                <a:cs typeface="Times New Roman" panose="02020603050405020304" pitchFamily="18" charset="0"/>
              </a:rPr>
              <a:t> c</a:t>
            </a:r>
            <a:r>
              <a:rPr lang="vi-VN" sz="2400" kern="0" dirty="0">
                <a:solidFill>
                  <a:prstClr val="black"/>
                </a:solidFill>
                <a:latin typeface="Times New Roman" panose="02020603050405020304" pitchFamily="18" charset="0"/>
                <a:cs typeface="Times New Roman" panose="02020603050405020304" pitchFamily="18" charset="0"/>
              </a:rPr>
              <a:t>hỉ thị phân tử (các trình tự nucleotide đặc biệt liên kết với các gene liên quan) để nhận biết các đặc tính cần quan tâm</a:t>
            </a:r>
            <a:endParaRPr lang="en-US" sz="2400" kern="0" dirty="0">
              <a:solidFill>
                <a:prstClr val="black"/>
              </a:solidFill>
              <a:latin typeface="Times New Roman" panose="02020603050405020304" pitchFamily="18" charset="0"/>
              <a:cs typeface="Times New Roman" panose="02020603050405020304" pitchFamily="18" charset="0"/>
            </a:endParaRPr>
          </a:p>
        </p:txBody>
      </p:sp>
      <p:pic>
        <p:nvPicPr>
          <p:cNvPr id="14" name="Picture 4" descr="Bệnh đạo ôn gây hại trên cây lúa và biện pháp phòng trừ"/>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907" y="4076700"/>
            <a:ext cx="4734755"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9319" y="2975855"/>
            <a:ext cx="4734754" cy="830997"/>
          </a:xfrm>
          <a:prstGeom prst="rect">
            <a:avLst/>
          </a:prstGeom>
        </p:spPr>
        <p:txBody>
          <a:bodyPr wrap="square">
            <a:spAutoFit/>
          </a:bodyPr>
          <a:lstStyle/>
          <a:p>
            <a:pPr algn="ctr"/>
            <a:r>
              <a:rPr lang="vi-VN" sz="2400" i="1" dirty="0">
                <a:latin typeface="Times New Roman" panose="02020603050405020304" pitchFamily="18" charset="0"/>
                <a:ea typeface="Calibri" panose="020F0502020204030204" pitchFamily="34" charset="0"/>
              </a:rPr>
              <a:t>Dùng chỉ thị phân tử phát hiện cây lúa non kháng bệnh đạo ôn.</a:t>
            </a:r>
            <a:endParaRPr lang="en-US" sz="2400" i="1" dirty="0"/>
          </a:p>
        </p:txBody>
      </p:sp>
      <p:pic>
        <p:nvPicPr>
          <p:cNvPr id="16" name="Picture 2" descr="Arrow PNG | PNG 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19004" flipH="1" flipV="1">
            <a:off x="3182758" y="1936328"/>
            <a:ext cx="1211818" cy="7751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500"/>
                                        <p:tgtEl>
                                          <p:spTgt spid="4098"/>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endParaRPr lang="vi-VN" altLang="vi-VN" smtClean="0"/>
          </a:p>
        </p:txBody>
      </p:sp>
      <p:sp>
        <p:nvSpPr>
          <p:cNvPr id="17411" name="Content Placeholder 2"/>
          <p:cNvSpPr>
            <a:spLocks noGrp="1" noChangeArrowheads="1"/>
          </p:cNvSpPr>
          <p:nvPr>
            <p:ph idx="1"/>
          </p:nvPr>
        </p:nvSpPr>
        <p:spPr/>
        <p:txBody>
          <a:bodyPr/>
          <a:lstStyle/>
          <a:p>
            <a:endParaRPr lang="vi-VN" altLang="vi-VN" smtClean="0"/>
          </a:p>
        </p:txBody>
      </p:sp>
      <p:pic>
        <p:nvPicPr>
          <p:cNvPr id="17412" name="Picture 5" descr="Vừa bị đánh vừa bị đổ lỗi » Báo Phụ Nữ Việt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84" y="57151"/>
            <a:ext cx="12130616"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1702636" y="369794"/>
            <a:ext cx="8703298" cy="1457157"/>
            <a:chOff x="1469402" y="419100"/>
            <a:chExt cx="9497006" cy="1590045"/>
          </a:xfrm>
        </p:grpSpPr>
        <p:sp>
          <p:nvSpPr>
            <p:cNvPr id="23" name="Rectangle: Rounded Corners 1"/>
            <p:cNvSpPr/>
            <p:nvPr/>
          </p:nvSpPr>
          <p:spPr>
            <a:xfrm>
              <a:off x="2046514" y="579435"/>
              <a:ext cx="8919894" cy="1429710"/>
            </a:xfrm>
            <a:prstGeom prst="roundRect">
              <a:avLst>
                <a:gd name="adj" fmla="val 11847"/>
              </a:avLst>
            </a:prstGeom>
            <a:solidFill>
              <a:srgbClr val="FCE98C"/>
            </a:solidFill>
            <a:ln>
              <a:solidFill>
                <a:srgbClr val="FEF8D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TextBox 23"/>
            <p:cNvSpPr txBox="1"/>
            <p:nvPr/>
          </p:nvSpPr>
          <p:spPr>
            <a:xfrm>
              <a:off x="2512953" y="620656"/>
              <a:ext cx="8255085" cy="1360171"/>
            </a:xfrm>
            <a:prstGeom prst="rect">
              <a:avLst/>
            </a:prstGeom>
            <a:noFill/>
          </p:spPr>
          <p:txBody>
            <a:bodyPr wrap="square" rtlCol="0">
              <a:spAutoFit/>
            </a:bodyPr>
            <a:lstStyle/>
            <a:p>
              <a:pPr algn="ctr">
                <a:lnSpc>
                  <a:spcPct val="150000"/>
                </a:lnSpc>
              </a:pPr>
              <a:r>
                <a:rPr lang="vi-VN" sz="2500" b="1" i="1" dirty="0">
                  <a:solidFill>
                    <a:srgbClr val="002060"/>
                  </a:solidFill>
                </a:rPr>
                <a:t>Quan sát hình 39.2 và 39.3 và nghiên cứu thông tin </a:t>
              </a:r>
              <a:r>
                <a:rPr lang="en-US" sz="2500" b="1" i="1" dirty="0" err="1">
                  <a:solidFill>
                    <a:srgbClr val="002060"/>
                  </a:solidFill>
                </a:rPr>
                <a:t>sách</a:t>
              </a:r>
              <a:r>
                <a:rPr lang="en-US" sz="2500" b="1" i="1" dirty="0">
                  <a:solidFill>
                    <a:srgbClr val="002060"/>
                  </a:solidFill>
                </a:rPr>
                <a:t> </a:t>
              </a:r>
              <a:r>
                <a:rPr lang="en-US" sz="2500" b="1" i="1" dirty="0" err="1">
                  <a:solidFill>
                    <a:srgbClr val="002060"/>
                  </a:solidFill>
                </a:rPr>
                <a:t>giáo</a:t>
              </a:r>
              <a:r>
                <a:rPr lang="en-US" sz="2500" b="1" i="1" dirty="0">
                  <a:solidFill>
                    <a:srgbClr val="002060"/>
                  </a:solidFill>
                </a:rPr>
                <a:t> </a:t>
              </a:r>
              <a:r>
                <a:rPr lang="en-US" sz="2500" b="1" i="1" dirty="0" err="1">
                  <a:solidFill>
                    <a:srgbClr val="002060"/>
                  </a:solidFill>
                </a:rPr>
                <a:t>khoa</a:t>
              </a:r>
              <a:r>
                <a:rPr lang="en-US" sz="2500" b="1" i="1" dirty="0">
                  <a:solidFill>
                    <a:srgbClr val="002060"/>
                  </a:solidFill>
                </a:rPr>
                <a:t> </a:t>
              </a:r>
              <a:r>
                <a:rPr lang="en-US" sz="2500" b="1" i="1" dirty="0" err="1">
                  <a:solidFill>
                    <a:srgbClr val="002060"/>
                  </a:solidFill>
                </a:rPr>
                <a:t>để</a:t>
              </a:r>
              <a:r>
                <a:rPr lang="en-US" sz="2500" b="1" i="1" dirty="0">
                  <a:solidFill>
                    <a:srgbClr val="002060"/>
                  </a:solidFill>
                </a:rPr>
                <a:t> </a:t>
              </a:r>
              <a:r>
                <a:rPr lang="en-US" sz="2500" b="1" i="1" dirty="0" err="1">
                  <a:solidFill>
                    <a:srgbClr val="002060"/>
                  </a:solidFill>
                </a:rPr>
                <a:t>thực</a:t>
              </a:r>
              <a:r>
                <a:rPr lang="en-US" sz="2500" b="1" i="1" dirty="0">
                  <a:solidFill>
                    <a:srgbClr val="002060"/>
                  </a:solidFill>
                </a:rPr>
                <a:t> </a:t>
              </a:r>
              <a:r>
                <a:rPr lang="en-US" sz="2500" b="1" i="1" dirty="0" err="1">
                  <a:solidFill>
                    <a:srgbClr val="002060"/>
                  </a:solidFill>
                </a:rPr>
                <a:t>hiện</a:t>
              </a:r>
              <a:r>
                <a:rPr lang="en-US" sz="2500" b="1" i="1" dirty="0">
                  <a:solidFill>
                    <a:srgbClr val="002060"/>
                  </a:solidFill>
                </a:rPr>
                <a:t> </a:t>
              </a:r>
              <a:r>
                <a:rPr lang="en-US" sz="2500" b="1" i="1" dirty="0" err="1">
                  <a:solidFill>
                    <a:srgbClr val="002060"/>
                  </a:solidFill>
                </a:rPr>
                <a:t>phiếu</a:t>
              </a:r>
              <a:r>
                <a:rPr lang="en-US" sz="2500" b="1" i="1" dirty="0">
                  <a:solidFill>
                    <a:srgbClr val="002060"/>
                  </a:solidFill>
                </a:rPr>
                <a:t> </a:t>
              </a:r>
              <a:r>
                <a:rPr lang="en-US" sz="2500" b="1" i="1" dirty="0" err="1">
                  <a:solidFill>
                    <a:srgbClr val="002060"/>
                  </a:solidFill>
                </a:rPr>
                <a:t>học</a:t>
              </a:r>
              <a:r>
                <a:rPr lang="en-US" sz="2500" b="1" i="1" dirty="0">
                  <a:solidFill>
                    <a:srgbClr val="002060"/>
                  </a:solidFill>
                </a:rPr>
                <a:t> </a:t>
              </a:r>
              <a:r>
                <a:rPr lang="en-US" sz="2500" b="1" i="1" dirty="0" err="1">
                  <a:solidFill>
                    <a:srgbClr val="002060"/>
                  </a:solidFill>
                </a:rPr>
                <a:t>tập</a:t>
              </a:r>
              <a:endParaRPr lang="en-US" sz="2500" b="1" i="1" dirty="0">
                <a:solidFill>
                  <a:srgbClr val="002060"/>
                </a:solidFill>
              </a:endParaRPr>
            </a:p>
          </p:txBody>
        </p:sp>
        <p:sp>
          <p:nvSpPr>
            <p:cNvPr id="25" name="Oval 24"/>
            <p:cNvSpPr/>
            <p:nvPr/>
          </p:nvSpPr>
          <p:spPr>
            <a:xfrm>
              <a:off x="1469402" y="419100"/>
              <a:ext cx="1043552" cy="1043552"/>
            </a:xfrm>
            <a:prstGeom prst="ellipse">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9079" y="568777"/>
              <a:ext cx="744197" cy="744197"/>
            </a:xfrm>
            <a:prstGeom prst="rect">
              <a:avLst/>
            </a:prstGeom>
          </p:spPr>
        </p:pic>
      </p:grpSp>
      <p:pic>
        <p:nvPicPr>
          <p:cNvPr id="3" name="Picture 2"/>
          <p:cNvPicPr>
            <a:picLocks noChangeAspect="1"/>
          </p:cNvPicPr>
          <p:nvPr/>
        </p:nvPicPr>
        <p:blipFill>
          <a:blip r:embed="rId2"/>
          <a:stretch>
            <a:fillRect/>
          </a:stretch>
        </p:blipFill>
        <p:spPr>
          <a:xfrm>
            <a:off x="6803705" y="2239563"/>
            <a:ext cx="4850462" cy="3987066"/>
          </a:xfrm>
          <a:prstGeom prst="rect">
            <a:avLst/>
          </a:prstGeom>
        </p:spPr>
      </p:pic>
      <p:pic>
        <p:nvPicPr>
          <p:cNvPr id="4" name="Picture 3"/>
          <p:cNvPicPr>
            <a:picLocks noChangeAspect="1"/>
          </p:cNvPicPr>
          <p:nvPr/>
        </p:nvPicPr>
        <p:blipFill>
          <a:blip r:embed="rId3"/>
          <a:stretch>
            <a:fillRect/>
          </a:stretch>
        </p:blipFill>
        <p:spPr>
          <a:xfrm>
            <a:off x="987774" y="2239563"/>
            <a:ext cx="5815931" cy="3987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030172" y="173639"/>
            <a:ext cx="8218012" cy="1457157"/>
            <a:chOff x="1469402" y="419100"/>
            <a:chExt cx="8967464" cy="1590045"/>
          </a:xfrm>
        </p:grpSpPr>
        <p:sp>
          <p:nvSpPr>
            <p:cNvPr id="19" name="Rectangle: Rounded Corners 1"/>
            <p:cNvSpPr/>
            <p:nvPr/>
          </p:nvSpPr>
          <p:spPr>
            <a:xfrm>
              <a:off x="2046514" y="579435"/>
              <a:ext cx="8390352" cy="1429710"/>
            </a:xfrm>
            <a:prstGeom prst="roundRect">
              <a:avLst>
                <a:gd name="adj" fmla="val 11847"/>
              </a:avLst>
            </a:prstGeom>
            <a:solidFill>
              <a:srgbClr val="FCE98C"/>
            </a:solidFill>
            <a:ln>
              <a:solidFill>
                <a:srgbClr val="FEF8D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p:cNvSpPr txBox="1"/>
            <p:nvPr/>
          </p:nvSpPr>
          <p:spPr>
            <a:xfrm>
              <a:off x="2491114" y="537502"/>
              <a:ext cx="7717089" cy="1410549"/>
            </a:xfrm>
            <a:prstGeom prst="rect">
              <a:avLst/>
            </a:prstGeom>
            <a:noFill/>
          </p:spPr>
          <p:txBody>
            <a:bodyPr wrap="square" rtlCol="0">
              <a:spAutoFit/>
            </a:bodyPr>
            <a:lstStyle/>
            <a:p>
              <a:pPr algn="ctr">
                <a:lnSpc>
                  <a:spcPct val="150000"/>
                </a:lnSpc>
              </a:pPr>
              <a:r>
                <a:rPr lang="en-US" sz="2600" b="1" i="1" dirty="0" err="1">
                  <a:solidFill>
                    <a:srgbClr val="002060"/>
                  </a:solidFill>
                </a:rPr>
                <a:t>Câu</a:t>
              </a:r>
              <a:r>
                <a:rPr lang="en-US" sz="2600" b="1" i="1" dirty="0">
                  <a:solidFill>
                    <a:srgbClr val="002060"/>
                  </a:solidFill>
                </a:rPr>
                <a:t> </a:t>
              </a:r>
              <a:r>
                <a:rPr lang="vi-VN" sz="2600" b="1" i="1" dirty="0">
                  <a:solidFill>
                    <a:srgbClr val="002060"/>
                  </a:solidFill>
                </a:rPr>
                <a:t>1. Lựa chọn nội dung phù hợp </a:t>
              </a:r>
              <a:r>
                <a:rPr lang="en-US" sz="2600" b="1" i="1" dirty="0" err="1">
                  <a:solidFill>
                    <a:srgbClr val="002060"/>
                  </a:solidFill>
                </a:rPr>
                <a:t>để</a:t>
              </a:r>
              <a:r>
                <a:rPr lang="en-US" sz="2600" b="1" i="1" dirty="0">
                  <a:solidFill>
                    <a:srgbClr val="002060"/>
                  </a:solidFill>
                </a:rPr>
                <a:t> </a:t>
              </a:r>
              <a:r>
                <a:rPr lang="vi-VN" sz="2600" b="1" i="1" dirty="0">
                  <a:solidFill>
                    <a:srgbClr val="002060"/>
                  </a:solidFill>
                </a:rPr>
                <a:t>hoàn thành bảng</a:t>
              </a:r>
              <a:r>
                <a:rPr lang="en-US" sz="2600" b="1" i="1" dirty="0">
                  <a:solidFill>
                    <a:srgbClr val="002060"/>
                  </a:solidFill>
                </a:rPr>
                <a:t> </a:t>
              </a:r>
              <a:r>
                <a:rPr lang="en-US" sz="2600" b="1" i="1" dirty="0" err="1">
                  <a:solidFill>
                    <a:srgbClr val="002060"/>
                  </a:solidFill>
                </a:rPr>
                <a:t>sau</a:t>
              </a:r>
              <a:r>
                <a:rPr lang="en-US" sz="2600" b="1" i="1" dirty="0">
                  <a:solidFill>
                    <a:srgbClr val="002060"/>
                  </a:solidFill>
                </a:rPr>
                <a:t>:</a:t>
              </a:r>
              <a:endParaRPr lang="en-US" sz="2600" b="1" i="1" dirty="0">
                <a:solidFill>
                  <a:srgbClr val="002060"/>
                </a:solidFill>
              </a:endParaRPr>
            </a:p>
          </p:txBody>
        </p:sp>
        <p:sp>
          <p:nvSpPr>
            <p:cNvPr id="16" name="Oval 15"/>
            <p:cNvSpPr/>
            <p:nvPr/>
          </p:nvSpPr>
          <p:spPr>
            <a:xfrm>
              <a:off x="1469402" y="419100"/>
              <a:ext cx="1043552" cy="1043552"/>
            </a:xfrm>
            <a:prstGeom prst="ellipse">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9079" y="568777"/>
              <a:ext cx="744197" cy="744197"/>
            </a:xfrm>
            <a:prstGeom prst="rect">
              <a:avLst/>
            </a:prstGeom>
          </p:spPr>
        </p:pic>
      </p:grpSp>
      <p:graphicFrame>
        <p:nvGraphicFramePr>
          <p:cNvPr id="3" name="Table 2"/>
          <p:cNvGraphicFramePr>
            <a:graphicFrameLocks noGrp="1"/>
          </p:cNvGraphicFramePr>
          <p:nvPr/>
        </p:nvGraphicFramePr>
        <p:xfrm>
          <a:off x="1179541" y="1893844"/>
          <a:ext cx="10448154" cy="4699918"/>
        </p:xfrm>
        <a:graphic>
          <a:graphicData uri="http://schemas.openxmlformats.org/drawingml/2006/table">
            <a:tbl>
              <a:tblPr firstRow="1" firstCol="1" bandRow="1">
                <a:tableStyleId>{5C22544A-7EE6-4342-B048-85BDC9FD1C3A}</a:tableStyleId>
              </a:tblPr>
              <a:tblGrid>
                <a:gridCol w="1853945"/>
                <a:gridCol w="1698171"/>
                <a:gridCol w="3730172"/>
                <a:gridCol w="3165866"/>
              </a:tblGrid>
              <a:tr h="855060">
                <a:tc gridSpan="2">
                  <a:txBody>
                    <a:bodyPr/>
                    <a:lstStyle/>
                    <a:p>
                      <a:pPr marL="0" marR="0" algn="ctr">
                        <a:lnSpc>
                          <a:spcPct val="107000"/>
                        </a:lnSpc>
                        <a:spcBef>
                          <a:spcPts val="600"/>
                        </a:spcBef>
                        <a:spcAft>
                          <a:spcPts val="600"/>
                        </a:spcAft>
                      </a:pPr>
                      <a:r>
                        <a:rPr lang="en-US" sz="2500" dirty="0" err="1">
                          <a:solidFill>
                            <a:sysClr val="windowText" lastClr="000000"/>
                          </a:solidFill>
                          <a:effectLst/>
                          <a:latin typeface="Times" panose="02020603050405020304" pitchFamily="18" charset="0"/>
                          <a:cs typeface="Times" panose="02020603050405020304" pitchFamily="18" charset="0"/>
                        </a:rPr>
                        <a:t>Sinh</a:t>
                      </a:r>
                      <a:r>
                        <a:rPr lang="en-US" sz="2500" dirty="0">
                          <a:solidFill>
                            <a:sysClr val="windowText" lastClr="000000"/>
                          </a:solidFill>
                          <a:effectLst/>
                          <a:latin typeface="Times" panose="02020603050405020304" pitchFamily="18" charset="0"/>
                          <a:cs typeface="Times" panose="02020603050405020304" pitchFamily="18" charset="0"/>
                        </a:rPr>
                        <a:t> </a:t>
                      </a:r>
                      <a:r>
                        <a:rPr lang="en-US" sz="2500" dirty="0" err="1">
                          <a:solidFill>
                            <a:sysClr val="windowText" lastClr="000000"/>
                          </a:solidFill>
                          <a:effectLst/>
                          <a:latin typeface="Times" panose="02020603050405020304" pitchFamily="18" charset="0"/>
                          <a:cs typeface="Times" panose="02020603050405020304" pitchFamily="18" charset="0"/>
                        </a:rPr>
                        <a:t>vật</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marL="0" marR="0" algn="ctr">
                        <a:lnSpc>
                          <a:spcPct val="107000"/>
                        </a:lnSpc>
                        <a:spcBef>
                          <a:spcPts val="600"/>
                        </a:spcBef>
                        <a:spcAft>
                          <a:spcPts val="600"/>
                        </a:spcAft>
                      </a:pPr>
                      <a:r>
                        <a:rPr lang="en-US" sz="2500" dirty="0" err="1">
                          <a:solidFill>
                            <a:sysClr val="windowText" lastClr="000000"/>
                          </a:solidFill>
                          <a:effectLst/>
                          <a:latin typeface="Times" panose="02020603050405020304" pitchFamily="18" charset="0"/>
                          <a:cs typeface="Times" panose="02020603050405020304" pitchFamily="18" charset="0"/>
                        </a:rPr>
                        <a:t>Nhiễm</a:t>
                      </a:r>
                      <a:r>
                        <a:rPr lang="en-US" sz="2500" dirty="0">
                          <a:solidFill>
                            <a:sysClr val="windowText" lastClr="000000"/>
                          </a:solidFill>
                          <a:effectLst/>
                          <a:latin typeface="Times" panose="02020603050405020304" pitchFamily="18" charset="0"/>
                          <a:cs typeface="Times" panose="02020603050405020304" pitchFamily="18" charset="0"/>
                        </a:rPr>
                        <a:t> </a:t>
                      </a:r>
                      <a:r>
                        <a:rPr lang="en-US" sz="2500" dirty="0" err="1">
                          <a:solidFill>
                            <a:sysClr val="windowText" lastClr="000000"/>
                          </a:solidFill>
                          <a:effectLst/>
                          <a:latin typeface="Times" panose="02020603050405020304" pitchFamily="18" charset="0"/>
                          <a:cs typeface="Times" panose="02020603050405020304" pitchFamily="18" charset="0"/>
                        </a:rPr>
                        <a:t>sắc</a:t>
                      </a:r>
                      <a:r>
                        <a:rPr lang="en-US" sz="2500" dirty="0">
                          <a:solidFill>
                            <a:sysClr val="windowText" lastClr="000000"/>
                          </a:solidFill>
                          <a:effectLst/>
                          <a:latin typeface="Times" panose="02020603050405020304" pitchFamily="18" charset="0"/>
                          <a:cs typeface="Times" panose="02020603050405020304" pitchFamily="18" charset="0"/>
                        </a:rPr>
                        <a:t> </a:t>
                      </a:r>
                      <a:r>
                        <a:rPr lang="en-US" sz="2500" dirty="0" err="1">
                          <a:solidFill>
                            <a:sysClr val="windowText" lastClr="000000"/>
                          </a:solidFill>
                          <a:effectLst/>
                          <a:latin typeface="Times" panose="02020603050405020304" pitchFamily="18" charset="0"/>
                          <a:cs typeface="Times" panose="02020603050405020304" pitchFamily="18" charset="0"/>
                        </a:rPr>
                        <a:t>thể</a:t>
                      </a:r>
                      <a:r>
                        <a:rPr lang="en-US" sz="2500" dirty="0">
                          <a:solidFill>
                            <a:sysClr val="windowText" lastClr="000000"/>
                          </a:solidFill>
                          <a:effectLst/>
                          <a:latin typeface="Times" panose="02020603050405020304" pitchFamily="18" charset="0"/>
                          <a:cs typeface="Times" panose="02020603050405020304" pitchFamily="18" charset="0"/>
                        </a:rPr>
                        <a:t> </a:t>
                      </a:r>
                      <a:r>
                        <a:rPr lang="en-US" sz="2500" dirty="0" err="1">
                          <a:solidFill>
                            <a:sysClr val="windowText" lastClr="000000"/>
                          </a:solidFill>
                          <a:effectLst/>
                          <a:latin typeface="Times" panose="02020603050405020304" pitchFamily="18" charset="0"/>
                          <a:cs typeface="Times" panose="02020603050405020304" pitchFamily="18" charset="0"/>
                        </a:rPr>
                        <a:t>giới</a:t>
                      </a:r>
                      <a:r>
                        <a:rPr lang="en-US" sz="2500" dirty="0">
                          <a:solidFill>
                            <a:sysClr val="windowText" lastClr="000000"/>
                          </a:solidFill>
                          <a:effectLst/>
                          <a:latin typeface="Times" panose="02020603050405020304" pitchFamily="18" charset="0"/>
                          <a:cs typeface="Times" panose="02020603050405020304" pitchFamily="18" charset="0"/>
                        </a:rPr>
                        <a:t> </a:t>
                      </a:r>
                      <a:r>
                        <a:rPr lang="en-US" sz="2500" dirty="0" err="1">
                          <a:solidFill>
                            <a:sysClr val="windowText" lastClr="000000"/>
                          </a:solidFill>
                          <a:effectLst/>
                          <a:latin typeface="Times" panose="02020603050405020304" pitchFamily="18" charset="0"/>
                          <a:cs typeface="Times" panose="02020603050405020304" pitchFamily="18" charset="0"/>
                        </a:rPr>
                        <a:t>tính</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600"/>
                        </a:spcBef>
                        <a:spcAft>
                          <a:spcPts val="600"/>
                        </a:spcAft>
                      </a:pPr>
                      <a:r>
                        <a:rPr lang="en-US" sz="2500" dirty="0" err="1">
                          <a:solidFill>
                            <a:sysClr val="windowText" lastClr="000000"/>
                          </a:solidFill>
                          <a:effectLst/>
                          <a:latin typeface="Times" panose="02020603050405020304" pitchFamily="18" charset="0"/>
                          <a:cs typeface="Times" panose="02020603050405020304" pitchFamily="18" charset="0"/>
                        </a:rPr>
                        <a:t>Đồng</a:t>
                      </a:r>
                      <a:r>
                        <a:rPr lang="en-US" sz="2500" dirty="0">
                          <a:solidFill>
                            <a:sysClr val="windowText" lastClr="000000"/>
                          </a:solidFill>
                          <a:effectLst/>
                          <a:latin typeface="Times" panose="02020603050405020304" pitchFamily="18" charset="0"/>
                          <a:cs typeface="Times" panose="02020603050405020304" pitchFamily="18" charset="0"/>
                        </a:rPr>
                        <a:t> </a:t>
                      </a:r>
                      <a:r>
                        <a:rPr lang="en-US" sz="2500" dirty="0" err="1">
                          <a:solidFill>
                            <a:sysClr val="windowText" lastClr="000000"/>
                          </a:solidFill>
                          <a:effectLst/>
                          <a:latin typeface="Times" panose="02020603050405020304" pitchFamily="18" charset="0"/>
                          <a:cs typeface="Times" panose="02020603050405020304" pitchFamily="18" charset="0"/>
                        </a:rPr>
                        <a:t>giao</a:t>
                      </a:r>
                      <a:r>
                        <a:rPr lang="en-US" sz="2500" dirty="0">
                          <a:solidFill>
                            <a:sysClr val="windowText" lastClr="000000"/>
                          </a:solidFill>
                          <a:effectLst/>
                          <a:latin typeface="Times" panose="02020603050405020304" pitchFamily="18" charset="0"/>
                          <a:cs typeface="Times" panose="02020603050405020304" pitchFamily="18" charset="0"/>
                        </a:rPr>
                        <a:t> </a:t>
                      </a:r>
                      <a:r>
                        <a:rPr lang="en-US" sz="2500" dirty="0" err="1">
                          <a:solidFill>
                            <a:sysClr val="windowText" lastClr="000000"/>
                          </a:solidFill>
                          <a:effectLst/>
                          <a:latin typeface="Times" panose="02020603050405020304" pitchFamily="18" charset="0"/>
                          <a:cs typeface="Times" panose="02020603050405020304" pitchFamily="18" charset="0"/>
                        </a:rPr>
                        <a:t>tử</a:t>
                      </a:r>
                      <a:r>
                        <a:rPr lang="en-US" sz="2500" dirty="0">
                          <a:solidFill>
                            <a:sysClr val="windowText" lastClr="000000"/>
                          </a:solidFill>
                          <a:effectLst/>
                          <a:latin typeface="Times" panose="02020603050405020304" pitchFamily="18" charset="0"/>
                          <a:cs typeface="Times" panose="02020603050405020304" pitchFamily="18" charset="0"/>
                        </a:rPr>
                        <a:t> hay </a:t>
                      </a:r>
                      <a:r>
                        <a:rPr lang="en-US" sz="2500" dirty="0" err="1">
                          <a:solidFill>
                            <a:sysClr val="windowText" lastClr="000000"/>
                          </a:solidFill>
                          <a:effectLst/>
                          <a:latin typeface="Times" panose="02020603050405020304" pitchFamily="18" charset="0"/>
                          <a:cs typeface="Times" panose="02020603050405020304" pitchFamily="18" charset="0"/>
                        </a:rPr>
                        <a:t>dị</a:t>
                      </a:r>
                      <a:r>
                        <a:rPr lang="en-US" sz="2500" dirty="0">
                          <a:solidFill>
                            <a:sysClr val="windowText" lastClr="000000"/>
                          </a:solidFill>
                          <a:effectLst/>
                          <a:latin typeface="Times" panose="02020603050405020304" pitchFamily="18" charset="0"/>
                          <a:cs typeface="Times" panose="02020603050405020304" pitchFamily="18" charset="0"/>
                        </a:rPr>
                        <a:t> </a:t>
                      </a:r>
                      <a:r>
                        <a:rPr lang="en-US" sz="2500" dirty="0" err="1">
                          <a:solidFill>
                            <a:sysClr val="windowText" lastClr="000000"/>
                          </a:solidFill>
                          <a:effectLst/>
                          <a:latin typeface="Times" panose="02020603050405020304" pitchFamily="18" charset="0"/>
                          <a:cs typeface="Times" panose="02020603050405020304" pitchFamily="18" charset="0"/>
                        </a:rPr>
                        <a:t>giao</a:t>
                      </a:r>
                      <a:r>
                        <a:rPr lang="en-US" sz="2500" dirty="0">
                          <a:solidFill>
                            <a:sysClr val="windowText" lastClr="000000"/>
                          </a:solidFill>
                          <a:effectLst/>
                          <a:latin typeface="Times" panose="02020603050405020304" pitchFamily="18" charset="0"/>
                          <a:cs typeface="Times" panose="02020603050405020304" pitchFamily="18" charset="0"/>
                        </a:rPr>
                        <a:t> </a:t>
                      </a:r>
                      <a:r>
                        <a:rPr lang="en-US" sz="2500" dirty="0" err="1">
                          <a:solidFill>
                            <a:sysClr val="windowText" lastClr="000000"/>
                          </a:solidFill>
                          <a:effectLst/>
                          <a:latin typeface="Times" panose="02020603050405020304" pitchFamily="18" charset="0"/>
                          <a:cs typeface="Times" panose="02020603050405020304" pitchFamily="18" charset="0"/>
                        </a:rPr>
                        <a:t>tử</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54317">
                <a:tc rowSpan="2">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Người</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Giới cái</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7000"/>
                        </a:lnSpc>
                        <a:spcBef>
                          <a:spcPts val="600"/>
                        </a:spcBef>
                        <a:spcAft>
                          <a:spcPts val="600"/>
                        </a:spcAft>
                      </a:pPr>
                      <a:r>
                        <a:rPr lang="vi-VN" sz="2500">
                          <a:solidFill>
                            <a:sysClr val="windowText" lastClr="000000"/>
                          </a:solidFill>
                          <a:effectLst/>
                          <a:latin typeface="Times" panose="02020603050405020304" pitchFamily="18" charset="0"/>
                          <a:cs typeface="Times" panose="02020603050405020304" pitchFamily="18" charset="0"/>
                        </a:rPr>
                        <a:t> </a:t>
                      </a:r>
                      <a:endParaRPr lang="en-US" sz="250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vi-VN" sz="2500">
                          <a:solidFill>
                            <a:sysClr val="windowText" lastClr="000000"/>
                          </a:solidFill>
                          <a:effectLst/>
                          <a:latin typeface="Times" panose="02020603050405020304" pitchFamily="18" charset="0"/>
                          <a:cs typeface="Times" panose="02020603050405020304" pitchFamily="18" charset="0"/>
                        </a:rPr>
                        <a:t> </a:t>
                      </a:r>
                      <a:endParaRPr lang="en-US" sz="250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34056">
                <a:tc vMerge="1">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Giới đực</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F4D9"/>
                    </a:solidFill>
                  </a:tcPr>
                </a:tc>
                <a:tc>
                  <a:txBody>
                    <a:bodyPr/>
                    <a:lstStyle/>
                    <a:p>
                      <a:pPr marL="0" marR="0">
                        <a:lnSpc>
                          <a:spcPct val="107000"/>
                        </a:lnSpc>
                        <a:spcBef>
                          <a:spcPts val="600"/>
                        </a:spcBef>
                        <a:spcAft>
                          <a:spcPts val="600"/>
                        </a:spcAft>
                      </a:pPr>
                      <a:r>
                        <a:rPr lang="vi-VN" sz="2500">
                          <a:solidFill>
                            <a:sysClr val="windowText" lastClr="000000"/>
                          </a:solidFill>
                          <a:effectLst/>
                          <a:latin typeface="Times" panose="02020603050405020304" pitchFamily="18" charset="0"/>
                          <a:cs typeface="Times" panose="02020603050405020304" pitchFamily="18" charset="0"/>
                        </a:rPr>
                        <a:t> </a:t>
                      </a:r>
                      <a:endParaRPr lang="en-US" sz="250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 </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34056">
                <a:tc rowSpan="2">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Châu chấu, gián</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Giới cái</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7000"/>
                        </a:lnSpc>
                        <a:spcBef>
                          <a:spcPts val="600"/>
                        </a:spcBef>
                        <a:spcAft>
                          <a:spcPts val="600"/>
                        </a:spcAft>
                      </a:pPr>
                      <a:r>
                        <a:rPr lang="vi-VN" sz="2500">
                          <a:solidFill>
                            <a:sysClr val="windowText" lastClr="000000"/>
                          </a:solidFill>
                          <a:effectLst/>
                          <a:latin typeface="Times" panose="02020603050405020304" pitchFamily="18" charset="0"/>
                          <a:cs typeface="Times" panose="02020603050405020304" pitchFamily="18" charset="0"/>
                        </a:rPr>
                        <a:t> </a:t>
                      </a:r>
                      <a:endParaRPr lang="en-US" sz="250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 </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54317">
                <a:tc vMerge="1">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Giới đực</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F4D9"/>
                    </a:solidFill>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 </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vi-VN" sz="2500">
                          <a:solidFill>
                            <a:sysClr val="windowText" lastClr="000000"/>
                          </a:solidFill>
                          <a:effectLst/>
                          <a:latin typeface="Times" panose="02020603050405020304" pitchFamily="18" charset="0"/>
                          <a:cs typeface="Times" panose="02020603050405020304" pitchFamily="18" charset="0"/>
                        </a:rPr>
                        <a:t> </a:t>
                      </a:r>
                      <a:endParaRPr lang="en-US" sz="250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34056">
                <a:tc rowSpan="2">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Gà, chim</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Giới cái</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7000"/>
                        </a:lnSpc>
                        <a:spcBef>
                          <a:spcPts val="600"/>
                        </a:spcBef>
                        <a:spcAft>
                          <a:spcPts val="600"/>
                        </a:spcAft>
                      </a:pPr>
                      <a:r>
                        <a:rPr lang="vi-VN" sz="2500">
                          <a:solidFill>
                            <a:sysClr val="windowText" lastClr="000000"/>
                          </a:solidFill>
                          <a:effectLst/>
                          <a:latin typeface="Times" panose="02020603050405020304" pitchFamily="18" charset="0"/>
                          <a:cs typeface="Times" panose="02020603050405020304" pitchFamily="18" charset="0"/>
                        </a:rPr>
                        <a:t> </a:t>
                      </a:r>
                      <a:endParaRPr lang="en-US" sz="250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vi-VN" sz="2500">
                          <a:solidFill>
                            <a:sysClr val="windowText" lastClr="000000"/>
                          </a:solidFill>
                          <a:effectLst/>
                          <a:latin typeface="Times" panose="02020603050405020304" pitchFamily="18" charset="0"/>
                          <a:cs typeface="Times" panose="02020603050405020304" pitchFamily="18" charset="0"/>
                        </a:rPr>
                        <a:t> </a:t>
                      </a:r>
                      <a:endParaRPr lang="en-US" sz="250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34056">
                <a:tc vMerge="1">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Giới đực</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F4D9"/>
                    </a:solidFill>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 </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vi-VN" sz="2500" dirty="0">
                          <a:solidFill>
                            <a:sysClr val="windowText" lastClr="000000"/>
                          </a:solidFill>
                          <a:effectLst/>
                          <a:latin typeface="Times" panose="02020603050405020304" pitchFamily="18" charset="0"/>
                          <a:cs typeface="Times" panose="02020603050405020304" pitchFamily="18" charset="0"/>
                        </a:rPr>
                        <a:t> </a:t>
                      </a:r>
                      <a:endParaRPr lang="en-US" sz="2500" dirty="0">
                        <a:solidFill>
                          <a:sysClr val="windowText" lastClr="000000"/>
                        </a:solidFill>
                        <a:effectLst/>
                        <a:latin typeface="Times" panose="02020603050405020304" pitchFamily="18" charset="0"/>
                        <a:ea typeface="Calibri" panose="020F0502020204030204" pitchFamily="34" charset="0"/>
                        <a:cs typeface="Times"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5" name="TextBox 4"/>
          <p:cNvSpPr txBox="1"/>
          <p:nvPr/>
        </p:nvSpPr>
        <p:spPr>
          <a:xfrm>
            <a:off x="4884220" y="2817888"/>
            <a:ext cx="3236686" cy="523220"/>
          </a:xfrm>
          <a:prstGeom prst="rect">
            <a:avLst/>
          </a:prstGeom>
          <a:noFill/>
        </p:spPr>
        <p:txBody>
          <a:bodyPr wrap="square" rtlCol="0">
            <a:spAutoFit/>
          </a:bodyPr>
          <a:lstStyle/>
          <a:p>
            <a:pPr algn="ctr"/>
            <a:r>
              <a:rPr lang="en-US" sz="2800" dirty="0"/>
              <a:t>XX</a:t>
            </a:r>
            <a:endParaRPr lang="en-US" sz="2800" dirty="0"/>
          </a:p>
        </p:txBody>
      </p:sp>
      <p:sp>
        <p:nvSpPr>
          <p:cNvPr id="11" name="TextBox 10"/>
          <p:cNvSpPr txBox="1"/>
          <p:nvPr/>
        </p:nvSpPr>
        <p:spPr>
          <a:xfrm>
            <a:off x="4884220" y="3452860"/>
            <a:ext cx="3236686" cy="523220"/>
          </a:xfrm>
          <a:prstGeom prst="rect">
            <a:avLst/>
          </a:prstGeom>
          <a:noFill/>
        </p:spPr>
        <p:txBody>
          <a:bodyPr wrap="square" rtlCol="0">
            <a:spAutoFit/>
          </a:bodyPr>
          <a:lstStyle/>
          <a:p>
            <a:pPr algn="ctr"/>
            <a:r>
              <a:rPr lang="en-US" sz="2800" dirty="0"/>
              <a:t>XY</a:t>
            </a:r>
            <a:endParaRPr lang="en-US" sz="2800" dirty="0"/>
          </a:p>
        </p:txBody>
      </p:sp>
      <p:sp>
        <p:nvSpPr>
          <p:cNvPr id="12" name="TextBox 11"/>
          <p:cNvSpPr txBox="1"/>
          <p:nvPr/>
        </p:nvSpPr>
        <p:spPr>
          <a:xfrm>
            <a:off x="4860828" y="4087832"/>
            <a:ext cx="3236686" cy="523220"/>
          </a:xfrm>
          <a:prstGeom prst="rect">
            <a:avLst/>
          </a:prstGeom>
          <a:noFill/>
        </p:spPr>
        <p:txBody>
          <a:bodyPr wrap="square" rtlCol="0">
            <a:spAutoFit/>
          </a:bodyPr>
          <a:lstStyle/>
          <a:p>
            <a:pPr algn="ctr"/>
            <a:r>
              <a:rPr lang="en-US" sz="2800" dirty="0"/>
              <a:t>XX</a:t>
            </a:r>
            <a:endParaRPr lang="en-US" sz="2800" dirty="0"/>
          </a:p>
        </p:txBody>
      </p:sp>
      <p:sp>
        <p:nvSpPr>
          <p:cNvPr id="13" name="TextBox 12"/>
          <p:cNvSpPr txBox="1"/>
          <p:nvPr/>
        </p:nvSpPr>
        <p:spPr>
          <a:xfrm>
            <a:off x="4860828" y="4722804"/>
            <a:ext cx="3236686" cy="523220"/>
          </a:xfrm>
          <a:prstGeom prst="rect">
            <a:avLst/>
          </a:prstGeom>
          <a:noFill/>
        </p:spPr>
        <p:txBody>
          <a:bodyPr wrap="square" rtlCol="0">
            <a:spAutoFit/>
          </a:bodyPr>
          <a:lstStyle/>
          <a:p>
            <a:pPr algn="ctr"/>
            <a:r>
              <a:rPr lang="en-US" sz="2800" dirty="0"/>
              <a:t>XO</a:t>
            </a:r>
            <a:endParaRPr lang="en-US" sz="2800" dirty="0"/>
          </a:p>
        </p:txBody>
      </p:sp>
      <p:sp>
        <p:nvSpPr>
          <p:cNvPr id="14" name="TextBox 13"/>
          <p:cNvSpPr txBox="1"/>
          <p:nvPr/>
        </p:nvSpPr>
        <p:spPr>
          <a:xfrm>
            <a:off x="4860828" y="5387847"/>
            <a:ext cx="3236686" cy="523220"/>
          </a:xfrm>
          <a:prstGeom prst="rect">
            <a:avLst/>
          </a:prstGeom>
          <a:noFill/>
        </p:spPr>
        <p:txBody>
          <a:bodyPr wrap="square" rtlCol="0">
            <a:spAutoFit/>
          </a:bodyPr>
          <a:lstStyle/>
          <a:p>
            <a:pPr algn="ctr"/>
            <a:r>
              <a:rPr lang="en-US" sz="2800" dirty="0"/>
              <a:t>ZW</a:t>
            </a:r>
            <a:endParaRPr lang="en-US" sz="2800" dirty="0"/>
          </a:p>
        </p:txBody>
      </p:sp>
      <p:sp>
        <p:nvSpPr>
          <p:cNvPr id="15" name="TextBox 14"/>
          <p:cNvSpPr txBox="1"/>
          <p:nvPr/>
        </p:nvSpPr>
        <p:spPr>
          <a:xfrm>
            <a:off x="4860828" y="6052890"/>
            <a:ext cx="3236686" cy="523220"/>
          </a:xfrm>
          <a:prstGeom prst="rect">
            <a:avLst/>
          </a:prstGeom>
          <a:noFill/>
        </p:spPr>
        <p:txBody>
          <a:bodyPr wrap="square" rtlCol="0">
            <a:spAutoFit/>
          </a:bodyPr>
          <a:lstStyle/>
          <a:p>
            <a:pPr algn="ctr"/>
            <a:r>
              <a:rPr lang="en-US" sz="2800" dirty="0"/>
              <a:t>ZZ</a:t>
            </a:r>
            <a:endParaRPr lang="en-US" sz="2800" dirty="0"/>
          </a:p>
        </p:txBody>
      </p:sp>
      <p:sp>
        <p:nvSpPr>
          <p:cNvPr id="17" name="TextBox 16"/>
          <p:cNvSpPr txBox="1"/>
          <p:nvPr/>
        </p:nvSpPr>
        <p:spPr>
          <a:xfrm>
            <a:off x="8391009" y="2817776"/>
            <a:ext cx="3236686" cy="523220"/>
          </a:xfrm>
          <a:prstGeom prst="rect">
            <a:avLst/>
          </a:prstGeom>
          <a:noFill/>
        </p:spPr>
        <p:txBody>
          <a:bodyPr wrap="square" rtlCol="0">
            <a:spAutoFit/>
          </a:bodyPr>
          <a:lstStyle/>
          <a:p>
            <a:pPr algn="ctr"/>
            <a:r>
              <a:rPr lang="en-US" sz="2800" dirty="0" err="1"/>
              <a:t>Đồng</a:t>
            </a:r>
            <a:r>
              <a:rPr lang="en-US" sz="2800" dirty="0"/>
              <a:t> </a:t>
            </a:r>
            <a:r>
              <a:rPr lang="en-US" sz="2800" dirty="0" err="1"/>
              <a:t>giao</a:t>
            </a:r>
            <a:r>
              <a:rPr lang="en-US" sz="2800" dirty="0"/>
              <a:t> </a:t>
            </a:r>
            <a:r>
              <a:rPr lang="en-US" sz="2800" dirty="0" err="1"/>
              <a:t>tử</a:t>
            </a:r>
            <a:endParaRPr lang="en-US" sz="2800" dirty="0"/>
          </a:p>
        </p:txBody>
      </p:sp>
      <p:sp>
        <p:nvSpPr>
          <p:cNvPr id="18" name="TextBox 17"/>
          <p:cNvSpPr txBox="1"/>
          <p:nvPr/>
        </p:nvSpPr>
        <p:spPr>
          <a:xfrm>
            <a:off x="8391009" y="3429000"/>
            <a:ext cx="3236686" cy="523220"/>
          </a:xfrm>
          <a:prstGeom prst="rect">
            <a:avLst/>
          </a:prstGeom>
          <a:noFill/>
        </p:spPr>
        <p:txBody>
          <a:bodyPr wrap="square" rtlCol="0">
            <a:spAutoFit/>
          </a:bodyPr>
          <a:lstStyle/>
          <a:p>
            <a:pPr algn="ctr"/>
            <a:r>
              <a:rPr lang="en-US" sz="2800" dirty="0" err="1"/>
              <a:t>Dị</a:t>
            </a:r>
            <a:r>
              <a:rPr lang="en-US" sz="2800" dirty="0"/>
              <a:t> </a:t>
            </a:r>
            <a:r>
              <a:rPr lang="en-US" sz="2800" dirty="0" err="1"/>
              <a:t>giao</a:t>
            </a:r>
            <a:r>
              <a:rPr lang="en-US" sz="2800" dirty="0"/>
              <a:t> </a:t>
            </a:r>
            <a:r>
              <a:rPr lang="en-US" sz="2800" dirty="0" err="1"/>
              <a:t>tử</a:t>
            </a:r>
            <a:endParaRPr lang="en-US" sz="2800" dirty="0"/>
          </a:p>
        </p:txBody>
      </p:sp>
      <p:sp>
        <p:nvSpPr>
          <p:cNvPr id="20" name="TextBox 19"/>
          <p:cNvSpPr txBox="1"/>
          <p:nvPr/>
        </p:nvSpPr>
        <p:spPr>
          <a:xfrm>
            <a:off x="8391009" y="4722804"/>
            <a:ext cx="3236686" cy="523220"/>
          </a:xfrm>
          <a:prstGeom prst="rect">
            <a:avLst/>
          </a:prstGeom>
          <a:noFill/>
        </p:spPr>
        <p:txBody>
          <a:bodyPr wrap="square" rtlCol="0">
            <a:spAutoFit/>
          </a:bodyPr>
          <a:lstStyle/>
          <a:p>
            <a:pPr algn="ctr"/>
            <a:r>
              <a:rPr lang="en-US" sz="2800" dirty="0" err="1"/>
              <a:t>Dị</a:t>
            </a:r>
            <a:r>
              <a:rPr lang="en-US" sz="2800" dirty="0"/>
              <a:t> </a:t>
            </a:r>
            <a:r>
              <a:rPr lang="en-US" sz="2800" dirty="0" err="1"/>
              <a:t>giao</a:t>
            </a:r>
            <a:r>
              <a:rPr lang="en-US" sz="2800" dirty="0"/>
              <a:t> </a:t>
            </a:r>
            <a:r>
              <a:rPr lang="en-US" sz="2800" dirty="0" err="1"/>
              <a:t>tử</a:t>
            </a:r>
            <a:endParaRPr lang="en-US" sz="2800" dirty="0"/>
          </a:p>
        </p:txBody>
      </p:sp>
      <p:sp>
        <p:nvSpPr>
          <p:cNvPr id="21" name="TextBox 20"/>
          <p:cNvSpPr txBox="1"/>
          <p:nvPr/>
        </p:nvSpPr>
        <p:spPr>
          <a:xfrm>
            <a:off x="8391009" y="5388280"/>
            <a:ext cx="3236686" cy="523220"/>
          </a:xfrm>
          <a:prstGeom prst="rect">
            <a:avLst/>
          </a:prstGeom>
          <a:noFill/>
        </p:spPr>
        <p:txBody>
          <a:bodyPr wrap="square" rtlCol="0">
            <a:spAutoFit/>
          </a:bodyPr>
          <a:lstStyle/>
          <a:p>
            <a:pPr algn="ctr"/>
            <a:r>
              <a:rPr lang="en-US" sz="2800" dirty="0" err="1"/>
              <a:t>Dị</a:t>
            </a:r>
            <a:r>
              <a:rPr lang="en-US" sz="2800" dirty="0"/>
              <a:t> </a:t>
            </a:r>
            <a:r>
              <a:rPr lang="en-US" sz="2800" dirty="0" err="1"/>
              <a:t>giao</a:t>
            </a:r>
            <a:r>
              <a:rPr lang="en-US" sz="2800" dirty="0"/>
              <a:t> </a:t>
            </a:r>
            <a:r>
              <a:rPr lang="en-US" sz="2800" dirty="0" err="1"/>
              <a:t>tử</a:t>
            </a:r>
            <a:endParaRPr lang="en-US" sz="2800" dirty="0"/>
          </a:p>
        </p:txBody>
      </p:sp>
      <p:sp>
        <p:nvSpPr>
          <p:cNvPr id="22" name="TextBox 21"/>
          <p:cNvSpPr txBox="1"/>
          <p:nvPr/>
        </p:nvSpPr>
        <p:spPr>
          <a:xfrm>
            <a:off x="8391009" y="4075902"/>
            <a:ext cx="3236686" cy="523220"/>
          </a:xfrm>
          <a:prstGeom prst="rect">
            <a:avLst/>
          </a:prstGeom>
          <a:noFill/>
        </p:spPr>
        <p:txBody>
          <a:bodyPr wrap="square" rtlCol="0">
            <a:spAutoFit/>
          </a:bodyPr>
          <a:lstStyle/>
          <a:p>
            <a:pPr algn="ctr"/>
            <a:r>
              <a:rPr lang="en-US" sz="2800" dirty="0" err="1"/>
              <a:t>Đồng</a:t>
            </a:r>
            <a:r>
              <a:rPr lang="en-US" sz="2800" dirty="0"/>
              <a:t> </a:t>
            </a:r>
            <a:r>
              <a:rPr lang="en-US" sz="2800" dirty="0" err="1"/>
              <a:t>giao</a:t>
            </a:r>
            <a:r>
              <a:rPr lang="en-US" sz="2800" dirty="0"/>
              <a:t> </a:t>
            </a:r>
            <a:r>
              <a:rPr lang="en-US" sz="2800" dirty="0" err="1"/>
              <a:t>tử</a:t>
            </a:r>
            <a:endParaRPr lang="en-US" sz="2800" dirty="0"/>
          </a:p>
        </p:txBody>
      </p:sp>
      <p:sp>
        <p:nvSpPr>
          <p:cNvPr id="23" name="TextBox 22"/>
          <p:cNvSpPr txBox="1"/>
          <p:nvPr/>
        </p:nvSpPr>
        <p:spPr>
          <a:xfrm>
            <a:off x="8391009" y="6009348"/>
            <a:ext cx="3236686" cy="523220"/>
          </a:xfrm>
          <a:prstGeom prst="rect">
            <a:avLst/>
          </a:prstGeom>
          <a:noFill/>
        </p:spPr>
        <p:txBody>
          <a:bodyPr wrap="square" rtlCol="0">
            <a:spAutoFit/>
          </a:bodyPr>
          <a:lstStyle/>
          <a:p>
            <a:pPr algn="ctr"/>
            <a:r>
              <a:rPr lang="en-US" sz="2800" dirty="0" err="1"/>
              <a:t>Đồng</a:t>
            </a:r>
            <a:r>
              <a:rPr lang="en-US" sz="2800" dirty="0"/>
              <a:t> </a:t>
            </a:r>
            <a:r>
              <a:rPr lang="en-US" sz="2800" dirty="0" err="1"/>
              <a:t>giao</a:t>
            </a:r>
            <a:r>
              <a:rPr lang="en-US" sz="2800" dirty="0"/>
              <a:t> </a:t>
            </a:r>
            <a:r>
              <a:rPr lang="en-US" sz="2800" dirty="0" err="1"/>
              <a:t>tử</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randombar(horizontal)">
                                      <p:cBhvr>
                                        <p:cTn id="7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15" grpId="0"/>
      <p:bldP spid="17" grpId="0"/>
      <p:bldP spid="18" grpId="0"/>
      <p:bldP spid="20" grpId="0"/>
      <p:bldP spid="21" grpId="0"/>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580229" y="373077"/>
            <a:ext cx="8826514" cy="1335847"/>
            <a:chOff x="1469402" y="419100"/>
            <a:chExt cx="9631460" cy="1457672"/>
          </a:xfrm>
        </p:grpSpPr>
        <p:sp>
          <p:nvSpPr>
            <p:cNvPr id="19" name="Rectangle: Rounded Corners 1"/>
            <p:cNvSpPr/>
            <p:nvPr/>
          </p:nvSpPr>
          <p:spPr>
            <a:xfrm>
              <a:off x="2046514" y="579435"/>
              <a:ext cx="9054348" cy="1297337"/>
            </a:xfrm>
            <a:prstGeom prst="roundRect">
              <a:avLst>
                <a:gd name="adj" fmla="val 11847"/>
              </a:avLst>
            </a:prstGeom>
            <a:solidFill>
              <a:srgbClr val="FCE98C"/>
            </a:solidFill>
            <a:ln>
              <a:solidFill>
                <a:srgbClr val="FEF8D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p:cNvSpPr txBox="1"/>
            <p:nvPr/>
          </p:nvSpPr>
          <p:spPr>
            <a:xfrm>
              <a:off x="2363276" y="856679"/>
              <a:ext cx="8373187" cy="755650"/>
            </a:xfrm>
            <a:prstGeom prst="rect">
              <a:avLst/>
            </a:prstGeom>
            <a:noFill/>
          </p:spPr>
          <p:txBody>
            <a:bodyPr wrap="square" rtlCol="0">
              <a:spAutoFit/>
            </a:bodyPr>
            <a:lstStyle/>
            <a:p>
              <a:pPr algn="ctr">
                <a:lnSpc>
                  <a:spcPct val="150000"/>
                </a:lnSpc>
              </a:pPr>
              <a:r>
                <a:rPr lang="en-US" sz="2600" b="1" i="1" dirty="0" err="1">
                  <a:solidFill>
                    <a:srgbClr val="002060"/>
                  </a:solidFill>
                </a:rPr>
                <a:t>Câu</a:t>
              </a:r>
              <a:r>
                <a:rPr lang="en-US" sz="2600" b="1" i="1" dirty="0">
                  <a:solidFill>
                    <a:srgbClr val="002060"/>
                  </a:solidFill>
                </a:rPr>
                <a:t> </a:t>
              </a:r>
              <a:r>
                <a:rPr lang="vi-VN" sz="2600" b="1" i="1" dirty="0">
                  <a:solidFill>
                    <a:srgbClr val="002060"/>
                  </a:solidFill>
                </a:rPr>
                <a:t>2. Nêu cơ chế xác định giới tính ở người</a:t>
              </a:r>
              <a:endParaRPr lang="en-US" sz="2600" b="1" i="1" dirty="0">
                <a:solidFill>
                  <a:srgbClr val="002060"/>
                </a:solidFill>
              </a:endParaRPr>
            </a:p>
          </p:txBody>
        </p:sp>
        <p:sp>
          <p:nvSpPr>
            <p:cNvPr id="16" name="Oval 15"/>
            <p:cNvSpPr/>
            <p:nvPr/>
          </p:nvSpPr>
          <p:spPr>
            <a:xfrm>
              <a:off x="1469402" y="419100"/>
              <a:ext cx="1043552" cy="1043552"/>
            </a:xfrm>
            <a:prstGeom prst="ellipse">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9079" y="568777"/>
              <a:ext cx="744197" cy="744197"/>
            </a:xfrm>
            <a:prstGeom prst="rect">
              <a:avLst/>
            </a:prstGeom>
          </p:spPr>
        </p:pic>
      </p:grpSp>
      <p:sp>
        <p:nvSpPr>
          <p:cNvPr id="22" name="Rectangle: Rounded Corners 4"/>
          <p:cNvSpPr/>
          <p:nvPr/>
        </p:nvSpPr>
        <p:spPr>
          <a:xfrm>
            <a:off x="5573879" y="1993869"/>
            <a:ext cx="1861659" cy="479135"/>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280109" y="2845484"/>
            <a:ext cx="10856685" cy="3323987"/>
          </a:xfrm>
          <a:prstGeom prst="rect">
            <a:avLst/>
          </a:prstGeom>
          <a:noFill/>
        </p:spPr>
        <p:txBody>
          <a:bodyPr wrap="square" rtlCol="0" anchor="ctr">
            <a:spAutoFit/>
          </a:bodyPr>
          <a:lstStyle>
            <a:defPPr>
              <a:defRPr lang="en-US"/>
            </a:defPPr>
            <a:lvl1pPr marR="0" lvl="0" indent="0" algn="just" defTabSz="914400" fontAlgn="auto">
              <a:lnSpc>
                <a:spcPct val="125000"/>
              </a:lnSpc>
              <a:spcBef>
                <a:spcPts val="0"/>
              </a:spcBef>
              <a:spcAft>
                <a:spcPts val="0"/>
              </a:spcAft>
              <a:buClrTx/>
              <a:buSzTx/>
              <a:buFontTx/>
              <a:buNone/>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pPr defTabSz="457200">
              <a:lnSpc>
                <a:spcPct val="150000"/>
              </a:lnSpc>
            </a:pPr>
            <a:r>
              <a:rPr lang="vi-VN" sz="2800" kern="1200" dirty="0">
                <a:solidFill>
                  <a:schemeClr val="tx1"/>
                </a:solidFill>
                <a:ea typeface="Calibri" panose="020F0502020204030204" pitchFamily="34" charset="0"/>
                <a:cs typeface="Calibri" panose="020F0502020204030204" pitchFamily="34" charset="0"/>
              </a:rPr>
              <a:t>- Cơ thể mẹ giảm phân cho ra 1 loại trứng: mang NST 22A + X </a:t>
            </a:r>
            <a:endParaRPr lang="en-US" sz="2800" kern="1200" dirty="0">
              <a:solidFill>
                <a:schemeClr val="tx1"/>
              </a:solidFill>
              <a:ea typeface="Calibri" panose="020F0502020204030204" pitchFamily="34" charset="0"/>
              <a:cs typeface="Calibri" panose="020F0502020204030204" pitchFamily="34" charset="0"/>
            </a:endParaRPr>
          </a:p>
          <a:p>
            <a:pPr defTabSz="457200">
              <a:lnSpc>
                <a:spcPct val="150000"/>
              </a:lnSpc>
            </a:pPr>
            <a:r>
              <a:rPr lang="vi-VN" sz="2800" kern="1200" dirty="0">
                <a:solidFill>
                  <a:schemeClr val="tx1"/>
                </a:solidFill>
                <a:ea typeface="Calibri" panose="020F0502020204030204" pitchFamily="34" charset="0"/>
                <a:cs typeface="Calibri" panose="020F0502020204030204" pitchFamily="34" charset="0"/>
              </a:rPr>
              <a:t>- Cơ thể bố giảm phân cho ra  tinh trùng thuộc 2 loại là: </a:t>
            </a:r>
            <a:endParaRPr lang="en-US" sz="2800" kern="1200" dirty="0">
              <a:solidFill>
                <a:schemeClr val="tx1"/>
              </a:solidFill>
              <a:ea typeface="Calibri" panose="020F0502020204030204" pitchFamily="34" charset="0"/>
              <a:cs typeface="Calibri" panose="020F0502020204030204" pitchFamily="34" charset="0"/>
            </a:endParaRPr>
          </a:p>
          <a:p>
            <a:pPr defTabSz="457200">
              <a:lnSpc>
                <a:spcPct val="150000"/>
              </a:lnSpc>
            </a:pPr>
            <a:r>
              <a:rPr lang="vi-VN" sz="2800" kern="1200" dirty="0">
                <a:solidFill>
                  <a:schemeClr val="tx1"/>
                </a:solidFill>
                <a:ea typeface="Calibri" panose="020F0502020204030204" pitchFamily="34" charset="0"/>
                <a:cs typeface="Calibri" panose="020F0502020204030204" pitchFamily="34" charset="0"/>
              </a:rPr>
              <a:t>NST 22A + X và NST 22A + Y</a:t>
            </a:r>
            <a:endParaRPr lang="en-US" sz="2800" kern="1200" dirty="0">
              <a:solidFill>
                <a:schemeClr val="tx1"/>
              </a:solidFill>
              <a:ea typeface="Calibri" panose="020F0502020204030204" pitchFamily="34" charset="0"/>
              <a:cs typeface="Calibri" panose="020F0502020204030204" pitchFamily="34" charset="0"/>
            </a:endParaRPr>
          </a:p>
          <a:p>
            <a:pPr defTabSz="457200">
              <a:lnSpc>
                <a:spcPct val="150000"/>
              </a:lnSpc>
            </a:pPr>
            <a:r>
              <a:rPr lang="vi-VN" sz="2800" kern="1200" dirty="0">
                <a:solidFill>
                  <a:schemeClr val="tx1"/>
                </a:solidFill>
                <a:ea typeface="Calibri" panose="020F0502020204030204" pitchFamily="34" charset="0"/>
                <a:cs typeface="Calibri" panose="020F0502020204030204" pitchFamily="34" charset="0"/>
              </a:rPr>
              <a:t>- Giao tử X của mẹ kết hợp với giao tử (X và Y) của bố tạo ra hợp tử: </a:t>
            </a:r>
            <a:endParaRPr lang="en-US" sz="2800" kern="1200" dirty="0">
              <a:solidFill>
                <a:schemeClr val="tx1"/>
              </a:solidFill>
              <a:ea typeface="Calibri" panose="020F0502020204030204" pitchFamily="34" charset="0"/>
              <a:cs typeface="Calibri" panose="020F0502020204030204" pitchFamily="34" charset="0"/>
            </a:endParaRPr>
          </a:p>
          <a:p>
            <a:pPr defTabSz="457200">
              <a:lnSpc>
                <a:spcPct val="150000"/>
              </a:lnSpc>
            </a:pPr>
            <a:r>
              <a:rPr lang="vi-VN" sz="2800" kern="1200" dirty="0">
                <a:solidFill>
                  <a:schemeClr val="tx1"/>
                </a:solidFill>
                <a:ea typeface="Calibri" panose="020F0502020204030204" pitchFamily="34" charset="0"/>
                <a:cs typeface="Calibri" panose="020F0502020204030204" pitchFamily="34" charset="0"/>
              </a:rPr>
              <a:t>XX (con gái) và XY (con trai) với tỷ lệ xấp xỉ 1 : 1</a:t>
            </a:r>
            <a:endParaRPr lang="en-US" sz="2800" kern="1200" dirty="0">
              <a:solidFill>
                <a:schemeClr val="tx1"/>
              </a:solidFill>
              <a:ea typeface="Calibri" panose="020F0502020204030204" pitchFamily="34" charset="0"/>
              <a:cs typeface="Calibri" panose="020F0502020204030204" pitchFamily="34" charset="0"/>
            </a:endParaRPr>
          </a:p>
        </p:txBody>
      </p:sp>
      <p:sp>
        <p:nvSpPr>
          <p:cNvPr id="24" name="Rounded Rectangle 23"/>
          <p:cNvSpPr/>
          <p:nvPr/>
        </p:nvSpPr>
        <p:spPr>
          <a:xfrm>
            <a:off x="1103086" y="2757949"/>
            <a:ext cx="10435771" cy="3581285"/>
          </a:xfrm>
          <a:prstGeom prst="roundRect">
            <a:avLst>
              <a:gd name="adj" fmla="val 5893"/>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barn(inVertical)">
                                      <p:cBhvr>
                                        <p:cTn id="20" dur="500"/>
                                        <p:tgtEl>
                                          <p:spTgt spid="23">
                                            <p:txEl>
                                              <p:pRg st="0" end="0"/>
                                            </p:txEl>
                                          </p:spTgt>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barn(inVertical)">
                                      <p:cBhvr>
                                        <p:cTn id="24" dur="500"/>
                                        <p:tgtEl>
                                          <p:spTgt spid="23">
                                            <p:txEl>
                                              <p:pRg st="1" end="1"/>
                                            </p:txEl>
                                          </p:spTgt>
                                        </p:tgtEl>
                                      </p:cBhvr>
                                    </p:animEffect>
                                  </p:childTnLst>
                                </p:cTn>
                              </p:par>
                            </p:childTnLst>
                          </p:cTn>
                        </p:par>
                        <p:par>
                          <p:cTn id="25" fill="hold">
                            <p:stCondLst>
                              <p:cond delay="1500"/>
                            </p:stCondLst>
                            <p:childTnLst>
                              <p:par>
                                <p:cTn id="26" presetID="16" presetClass="entr" presetSubtype="21" fill="hold" nodeType="afterEffect">
                                  <p:stCondLst>
                                    <p:cond delay="0"/>
                                  </p:stCondLst>
                                  <p:childTnLst>
                                    <p:set>
                                      <p:cBhvr>
                                        <p:cTn id="27" dur="1" fill="hold">
                                          <p:stCondLst>
                                            <p:cond delay="0"/>
                                          </p:stCondLst>
                                        </p:cTn>
                                        <p:tgtEl>
                                          <p:spTgt spid="23">
                                            <p:txEl>
                                              <p:pRg st="2" end="2"/>
                                            </p:txEl>
                                          </p:spTgt>
                                        </p:tgtEl>
                                        <p:attrNameLst>
                                          <p:attrName>style.visibility</p:attrName>
                                        </p:attrNameLst>
                                      </p:cBhvr>
                                      <p:to>
                                        <p:strVal val="visible"/>
                                      </p:to>
                                    </p:set>
                                    <p:animEffect transition="in" filter="barn(inVertical)">
                                      <p:cBhvr>
                                        <p:cTn id="28" dur="500"/>
                                        <p:tgtEl>
                                          <p:spTgt spid="23">
                                            <p:txEl>
                                              <p:pRg st="2" end="2"/>
                                            </p:txEl>
                                          </p:spTgt>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23">
                                            <p:txEl>
                                              <p:pRg st="3" end="3"/>
                                            </p:txEl>
                                          </p:spTgt>
                                        </p:tgtEl>
                                        <p:attrNameLst>
                                          <p:attrName>style.visibility</p:attrName>
                                        </p:attrNameLst>
                                      </p:cBhvr>
                                      <p:to>
                                        <p:strVal val="visible"/>
                                      </p:to>
                                    </p:set>
                                    <p:animEffect transition="in" filter="barn(inVertical)">
                                      <p:cBhvr>
                                        <p:cTn id="32" dur="500"/>
                                        <p:tgtEl>
                                          <p:spTgt spid="23">
                                            <p:txEl>
                                              <p:pRg st="3" end="3"/>
                                            </p:txEl>
                                          </p:spTgt>
                                        </p:tgtEl>
                                      </p:cBhvr>
                                    </p:animEffect>
                                  </p:childTnLst>
                                </p:cTn>
                              </p:par>
                            </p:childTnLst>
                          </p:cTn>
                        </p:par>
                        <p:par>
                          <p:cTn id="33" fill="hold">
                            <p:stCondLst>
                              <p:cond delay="2500"/>
                            </p:stCondLst>
                            <p:childTnLst>
                              <p:par>
                                <p:cTn id="34" presetID="16" presetClass="entr" presetSubtype="21" fill="hold" nodeType="afterEffect">
                                  <p:stCondLst>
                                    <p:cond delay="0"/>
                                  </p:stCondLst>
                                  <p:childTnLst>
                                    <p:set>
                                      <p:cBhvr>
                                        <p:cTn id="35" dur="1" fill="hold">
                                          <p:stCondLst>
                                            <p:cond delay="0"/>
                                          </p:stCondLst>
                                        </p:cTn>
                                        <p:tgtEl>
                                          <p:spTgt spid="23">
                                            <p:txEl>
                                              <p:pRg st="4" end="4"/>
                                            </p:txEl>
                                          </p:spTgt>
                                        </p:tgtEl>
                                        <p:attrNameLst>
                                          <p:attrName>style.visibility</p:attrName>
                                        </p:attrNameLst>
                                      </p:cBhvr>
                                      <p:to>
                                        <p:strVal val="visible"/>
                                      </p:to>
                                    </p:set>
                                    <p:animEffect transition="in" filter="barn(inVertical)">
                                      <p:cBhvr>
                                        <p:cTn id="36"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
          <p:cNvSpPr/>
          <p:nvPr/>
        </p:nvSpPr>
        <p:spPr>
          <a:xfrm>
            <a:off x="2109109" y="421237"/>
            <a:ext cx="8297634" cy="1518048"/>
          </a:xfrm>
          <a:prstGeom prst="roundRect">
            <a:avLst>
              <a:gd name="adj" fmla="val 11847"/>
            </a:avLst>
          </a:prstGeom>
          <a:solidFill>
            <a:srgbClr val="FCE98C"/>
          </a:solidFill>
          <a:ln>
            <a:solidFill>
              <a:srgbClr val="FEF8D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p:cNvSpPr txBox="1"/>
          <p:nvPr/>
        </p:nvSpPr>
        <p:spPr>
          <a:xfrm>
            <a:off x="2798539" y="487763"/>
            <a:ext cx="6918773" cy="1384995"/>
          </a:xfrm>
          <a:prstGeom prst="rect">
            <a:avLst/>
          </a:prstGeom>
          <a:noFill/>
        </p:spPr>
        <p:txBody>
          <a:bodyPr wrap="square" rtlCol="0">
            <a:spAutoFit/>
          </a:bodyPr>
          <a:lstStyle/>
          <a:p>
            <a:pPr algn="ctr">
              <a:lnSpc>
                <a:spcPct val="150000"/>
              </a:lnSpc>
            </a:pPr>
            <a:r>
              <a:rPr lang="en-US" sz="2800" b="1" i="1" dirty="0" err="1">
                <a:solidFill>
                  <a:srgbClr val="002060"/>
                </a:solidFill>
              </a:rPr>
              <a:t>Câu</a:t>
            </a:r>
            <a:r>
              <a:rPr lang="en-US" sz="2800" b="1" i="1" dirty="0">
                <a:solidFill>
                  <a:srgbClr val="002060"/>
                </a:solidFill>
              </a:rPr>
              <a:t> </a:t>
            </a:r>
            <a:r>
              <a:rPr lang="vi-VN" sz="2800" b="1" i="1" dirty="0">
                <a:solidFill>
                  <a:srgbClr val="002060"/>
                </a:solidFill>
              </a:rPr>
              <a:t>3. Những yếu tố</a:t>
            </a:r>
            <a:r>
              <a:rPr lang="en-US" sz="2800" b="1" i="1" dirty="0">
                <a:solidFill>
                  <a:srgbClr val="002060"/>
                </a:solidFill>
              </a:rPr>
              <a:t> </a:t>
            </a:r>
            <a:r>
              <a:rPr lang="en-US" sz="2800" b="1" i="1" dirty="0" err="1">
                <a:solidFill>
                  <a:srgbClr val="002060"/>
                </a:solidFill>
              </a:rPr>
              <a:t>nào</a:t>
            </a:r>
            <a:r>
              <a:rPr lang="vi-VN" sz="2800" b="1" i="1" dirty="0">
                <a:solidFill>
                  <a:srgbClr val="002060"/>
                </a:solidFill>
              </a:rPr>
              <a:t> ảnh hưởng đến sự phân hóa giới tính</a:t>
            </a:r>
            <a:r>
              <a:rPr lang="en-US" sz="2800" b="1" i="1" dirty="0">
                <a:solidFill>
                  <a:srgbClr val="002060"/>
                </a:solidFill>
              </a:rPr>
              <a:t>?</a:t>
            </a:r>
            <a:endParaRPr lang="en-US" sz="2800" b="1" i="1" dirty="0">
              <a:solidFill>
                <a:srgbClr val="002060"/>
              </a:solidFill>
            </a:endParaRPr>
          </a:p>
        </p:txBody>
      </p:sp>
      <p:sp>
        <p:nvSpPr>
          <p:cNvPr id="16" name="Oval 15"/>
          <p:cNvSpPr/>
          <p:nvPr/>
        </p:nvSpPr>
        <p:spPr>
          <a:xfrm>
            <a:off x="1783070" y="399604"/>
            <a:ext cx="956337" cy="956337"/>
          </a:xfrm>
          <a:prstGeom prst="ellipse">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20238" y="536772"/>
            <a:ext cx="682001" cy="682001"/>
          </a:xfrm>
          <a:prstGeom prst="rect">
            <a:avLst/>
          </a:prstGeom>
        </p:spPr>
      </p:pic>
      <p:sp>
        <p:nvSpPr>
          <p:cNvPr id="22" name="Rectangle: Rounded Corners 4"/>
          <p:cNvSpPr/>
          <p:nvPr/>
        </p:nvSpPr>
        <p:spPr>
          <a:xfrm>
            <a:off x="5414222" y="2467198"/>
            <a:ext cx="1861659" cy="479135"/>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783070" y="3693456"/>
            <a:ext cx="10856685" cy="2219838"/>
          </a:xfrm>
          <a:prstGeom prst="rect">
            <a:avLst/>
          </a:prstGeom>
          <a:noFill/>
        </p:spPr>
        <p:txBody>
          <a:bodyPr wrap="square" rtlCol="0" anchor="ctr">
            <a:spAutoFit/>
          </a:bodyPr>
          <a:lstStyle>
            <a:defPPr>
              <a:defRPr lang="en-US"/>
            </a:defPPr>
            <a:lvl1pPr marR="0" lvl="0" indent="0" algn="just" defTabSz="914400" fontAlgn="auto">
              <a:lnSpc>
                <a:spcPct val="125000"/>
              </a:lnSpc>
              <a:spcBef>
                <a:spcPts val="0"/>
              </a:spcBef>
              <a:spcAft>
                <a:spcPts val="0"/>
              </a:spcAft>
              <a:buClrTx/>
              <a:buSzTx/>
              <a:buFontTx/>
              <a:buNone/>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pPr defTabSz="457200">
              <a:lnSpc>
                <a:spcPct val="150000"/>
              </a:lnSpc>
            </a:pPr>
            <a:r>
              <a:rPr lang="en-US" sz="3200" kern="1200" dirty="0" err="1">
                <a:solidFill>
                  <a:schemeClr val="tx1"/>
                </a:solidFill>
                <a:ea typeface="Calibri" panose="020F0502020204030204" pitchFamily="34" charset="0"/>
                <a:cs typeface="Calibri" panose="020F0502020204030204" pitchFamily="34" charset="0"/>
              </a:rPr>
              <a:t>Những</a:t>
            </a:r>
            <a:r>
              <a:rPr lang="en-US" sz="3200" kern="1200" dirty="0">
                <a:solidFill>
                  <a:schemeClr val="tx1"/>
                </a:solidFill>
                <a:ea typeface="Calibri" panose="020F0502020204030204" pitchFamily="34" charset="0"/>
                <a:cs typeface="Calibri" panose="020F0502020204030204" pitchFamily="34" charset="0"/>
              </a:rPr>
              <a:t> </a:t>
            </a:r>
            <a:r>
              <a:rPr lang="en-US" sz="3200" kern="1200" dirty="0" err="1">
                <a:solidFill>
                  <a:schemeClr val="tx1"/>
                </a:solidFill>
                <a:ea typeface="Calibri" panose="020F0502020204030204" pitchFamily="34" charset="0"/>
                <a:cs typeface="Calibri" panose="020F0502020204030204" pitchFamily="34" charset="0"/>
              </a:rPr>
              <a:t>yếu</a:t>
            </a:r>
            <a:r>
              <a:rPr lang="en-US" sz="3200" kern="1200" dirty="0">
                <a:solidFill>
                  <a:schemeClr val="tx1"/>
                </a:solidFill>
                <a:ea typeface="Calibri" panose="020F0502020204030204" pitchFamily="34" charset="0"/>
                <a:cs typeface="Calibri" panose="020F0502020204030204" pitchFamily="34" charset="0"/>
              </a:rPr>
              <a:t> </a:t>
            </a:r>
            <a:r>
              <a:rPr lang="en-US" sz="3200" kern="1200" dirty="0" err="1">
                <a:solidFill>
                  <a:schemeClr val="tx1"/>
                </a:solidFill>
                <a:ea typeface="Calibri" panose="020F0502020204030204" pitchFamily="34" charset="0"/>
                <a:cs typeface="Calibri" panose="020F0502020204030204" pitchFamily="34" charset="0"/>
              </a:rPr>
              <a:t>tố</a:t>
            </a:r>
            <a:r>
              <a:rPr lang="en-US" sz="3200" kern="1200" dirty="0">
                <a:solidFill>
                  <a:schemeClr val="tx1"/>
                </a:solidFill>
                <a:ea typeface="Calibri" panose="020F0502020204030204" pitchFamily="34" charset="0"/>
                <a:cs typeface="Calibri" panose="020F0502020204030204" pitchFamily="34" charset="0"/>
              </a:rPr>
              <a:t> </a:t>
            </a:r>
            <a:r>
              <a:rPr lang="en-US" sz="3200" kern="1200" dirty="0" err="1">
                <a:solidFill>
                  <a:schemeClr val="tx1"/>
                </a:solidFill>
                <a:ea typeface="Calibri" panose="020F0502020204030204" pitchFamily="34" charset="0"/>
                <a:cs typeface="Calibri" panose="020F0502020204030204" pitchFamily="34" charset="0"/>
              </a:rPr>
              <a:t>ảnh</a:t>
            </a:r>
            <a:r>
              <a:rPr lang="en-US" sz="3200" kern="1200" dirty="0">
                <a:solidFill>
                  <a:schemeClr val="tx1"/>
                </a:solidFill>
                <a:ea typeface="Calibri" panose="020F0502020204030204" pitchFamily="34" charset="0"/>
                <a:cs typeface="Calibri" panose="020F0502020204030204" pitchFamily="34" charset="0"/>
              </a:rPr>
              <a:t> </a:t>
            </a:r>
            <a:r>
              <a:rPr lang="en-US" sz="3200" kern="1200" dirty="0" err="1">
                <a:solidFill>
                  <a:schemeClr val="tx1"/>
                </a:solidFill>
                <a:ea typeface="Calibri" panose="020F0502020204030204" pitchFamily="34" charset="0"/>
                <a:cs typeface="Calibri" panose="020F0502020204030204" pitchFamily="34" charset="0"/>
              </a:rPr>
              <a:t>hưởng</a:t>
            </a:r>
            <a:r>
              <a:rPr lang="en-US" sz="3200" kern="1200" dirty="0">
                <a:solidFill>
                  <a:schemeClr val="tx1"/>
                </a:solidFill>
                <a:ea typeface="Calibri" panose="020F0502020204030204" pitchFamily="34" charset="0"/>
                <a:cs typeface="Calibri" panose="020F0502020204030204" pitchFamily="34" charset="0"/>
              </a:rPr>
              <a:t> </a:t>
            </a:r>
            <a:r>
              <a:rPr lang="en-US" sz="3200" kern="1200" dirty="0" err="1">
                <a:solidFill>
                  <a:schemeClr val="tx1"/>
                </a:solidFill>
                <a:ea typeface="Calibri" panose="020F0502020204030204" pitchFamily="34" charset="0"/>
                <a:cs typeface="Calibri" panose="020F0502020204030204" pitchFamily="34" charset="0"/>
              </a:rPr>
              <a:t>đến</a:t>
            </a:r>
            <a:r>
              <a:rPr lang="en-US" sz="3200" kern="1200" dirty="0">
                <a:solidFill>
                  <a:schemeClr val="tx1"/>
                </a:solidFill>
                <a:ea typeface="Calibri" panose="020F0502020204030204" pitchFamily="34" charset="0"/>
                <a:cs typeface="Calibri" panose="020F0502020204030204" pitchFamily="34" charset="0"/>
              </a:rPr>
              <a:t> </a:t>
            </a:r>
            <a:r>
              <a:rPr lang="en-US" sz="3200" kern="1200" dirty="0" err="1">
                <a:solidFill>
                  <a:schemeClr val="tx1"/>
                </a:solidFill>
                <a:ea typeface="Calibri" panose="020F0502020204030204" pitchFamily="34" charset="0"/>
                <a:cs typeface="Calibri" panose="020F0502020204030204" pitchFamily="34" charset="0"/>
              </a:rPr>
              <a:t>sự</a:t>
            </a:r>
            <a:r>
              <a:rPr lang="en-US" sz="3200" kern="1200" dirty="0">
                <a:solidFill>
                  <a:schemeClr val="tx1"/>
                </a:solidFill>
                <a:ea typeface="Calibri" panose="020F0502020204030204" pitchFamily="34" charset="0"/>
                <a:cs typeface="Calibri" panose="020F0502020204030204" pitchFamily="34" charset="0"/>
              </a:rPr>
              <a:t> </a:t>
            </a:r>
            <a:r>
              <a:rPr lang="en-US" sz="3200" kern="1200" dirty="0" err="1">
                <a:solidFill>
                  <a:schemeClr val="tx1"/>
                </a:solidFill>
                <a:ea typeface="Calibri" panose="020F0502020204030204" pitchFamily="34" charset="0"/>
                <a:cs typeface="Calibri" panose="020F0502020204030204" pitchFamily="34" charset="0"/>
              </a:rPr>
              <a:t>phân</a:t>
            </a:r>
            <a:r>
              <a:rPr lang="en-US" sz="3200" kern="1200" dirty="0">
                <a:solidFill>
                  <a:schemeClr val="tx1"/>
                </a:solidFill>
                <a:ea typeface="Calibri" panose="020F0502020204030204" pitchFamily="34" charset="0"/>
                <a:cs typeface="Calibri" panose="020F0502020204030204" pitchFamily="34" charset="0"/>
              </a:rPr>
              <a:t> </a:t>
            </a:r>
            <a:r>
              <a:rPr lang="en-US" sz="3200" kern="1200" dirty="0" err="1">
                <a:solidFill>
                  <a:schemeClr val="tx1"/>
                </a:solidFill>
                <a:ea typeface="Calibri" panose="020F0502020204030204" pitchFamily="34" charset="0"/>
                <a:cs typeface="Calibri" panose="020F0502020204030204" pitchFamily="34" charset="0"/>
              </a:rPr>
              <a:t>hóa</a:t>
            </a:r>
            <a:r>
              <a:rPr lang="en-US" sz="3200" kern="1200" dirty="0">
                <a:solidFill>
                  <a:schemeClr val="tx1"/>
                </a:solidFill>
                <a:ea typeface="Calibri" panose="020F0502020204030204" pitchFamily="34" charset="0"/>
                <a:cs typeface="Calibri" panose="020F0502020204030204" pitchFamily="34" charset="0"/>
              </a:rPr>
              <a:t> </a:t>
            </a:r>
            <a:r>
              <a:rPr lang="en-US" sz="3200" kern="1200" dirty="0" err="1">
                <a:solidFill>
                  <a:schemeClr val="tx1"/>
                </a:solidFill>
                <a:ea typeface="Calibri" panose="020F0502020204030204" pitchFamily="34" charset="0"/>
                <a:cs typeface="Calibri" panose="020F0502020204030204" pitchFamily="34" charset="0"/>
              </a:rPr>
              <a:t>giới</a:t>
            </a:r>
            <a:r>
              <a:rPr lang="en-US" sz="3200" kern="1200" dirty="0">
                <a:solidFill>
                  <a:schemeClr val="tx1"/>
                </a:solidFill>
                <a:ea typeface="Calibri" panose="020F0502020204030204" pitchFamily="34" charset="0"/>
                <a:cs typeface="Calibri" panose="020F0502020204030204" pitchFamily="34" charset="0"/>
              </a:rPr>
              <a:t> </a:t>
            </a:r>
            <a:r>
              <a:rPr lang="en-US" sz="3200" kern="1200" dirty="0" err="1">
                <a:solidFill>
                  <a:schemeClr val="tx1"/>
                </a:solidFill>
                <a:ea typeface="Calibri" panose="020F0502020204030204" pitchFamily="34" charset="0"/>
                <a:cs typeface="Calibri" panose="020F0502020204030204" pitchFamily="34" charset="0"/>
              </a:rPr>
              <a:t>tính</a:t>
            </a:r>
            <a:endParaRPr lang="en-US" sz="3200" kern="1200" dirty="0">
              <a:solidFill>
                <a:schemeClr val="tx1"/>
              </a:solidFill>
              <a:ea typeface="Calibri" panose="020F0502020204030204" pitchFamily="34" charset="0"/>
              <a:cs typeface="Calibri" panose="020F0502020204030204" pitchFamily="34" charset="0"/>
            </a:endParaRPr>
          </a:p>
          <a:p>
            <a:pPr defTabSz="457200">
              <a:lnSpc>
                <a:spcPct val="150000"/>
              </a:lnSpc>
            </a:pPr>
            <a:r>
              <a:rPr lang="vi-VN" sz="3200" kern="1200" dirty="0">
                <a:solidFill>
                  <a:schemeClr val="tx1"/>
                </a:solidFill>
                <a:ea typeface="Calibri" panose="020F0502020204030204" pitchFamily="34" charset="0"/>
                <a:cs typeface="Calibri" panose="020F0502020204030204" pitchFamily="34" charset="0"/>
              </a:rPr>
              <a:t>- Nhiễm sắc thể giới tính.</a:t>
            </a:r>
            <a:endParaRPr lang="en-US" sz="3200" kern="1200" dirty="0">
              <a:solidFill>
                <a:schemeClr val="tx1"/>
              </a:solidFill>
              <a:ea typeface="Calibri" panose="020F0502020204030204" pitchFamily="34" charset="0"/>
              <a:cs typeface="Calibri" panose="020F0502020204030204" pitchFamily="34" charset="0"/>
            </a:endParaRPr>
          </a:p>
          <a:p>
            <a:pPr defTabSz="457200">
              <a:lnSpc>
                <a:spcPct val="150000"/>
              </a:lnSpc>
            </a:pPr>
            <a:r>
              <a:rPr lang="vi-VN" sz="3200" kern="1200" dirty="0">
                <a:solidFill>
                  <a:schemeClr val="tx1"/>
                </a:solidFill>
                <a:ea typeface="Calibri" panose="020F0502020204030204" pitchFamily="34" charset="0"/>
                <a:cs typeface="Calibri" panose="020F0502020204030204" pitchFamily="34" charset="0"/>
              </a:rPr>
              <a:t>- Điều kiện môi trường</a:t>
            </a:r>
            <a:endParaRPr lang="en-US" sz="3200" kern="1200" dirty="0">
              <a:solidFill>
                <a:schemeClr val="tx1"/>
              </a:solidFill>
              <a:ea typeface="Calibri" panose="020F0502020204030204" pitchFamily="34" charset="0"/>
              <a:cs typeface="Calibri" panose="020F0502020204030204" pitchFamily="34" charset="0"/>
            </a:endParaRPr>
          </a:p>
        </p:txBody>
      </p:sp>
      <p:sp>
        <p:nvSpPr>
          <p:cNvPr id="24" name="Rounded Rectangle 23"/>
          <p:cNvSpPr/>
          <p:nvPr/>
        </p:nvSpPr>
        <p:spPr>
          <a:xfrm>
            <a:off x="1455967" y="3368215"/>
            <a:ext cx="9419771" cy="2870320"/>
          </a:xfrm>
          <a:prstGeom prst="roundRect">
            <a:avLst>
              <a:gd name="adj" fmla="val 5893"/>
            </a:avLst>
          </a:prstGeom>
          <a:noFill/>
          <a:ln w="146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Effect transition="in" filter="barn(inVertical)">
                                      <p:cBhvr>
                                        <p:cTn id="29" dur="500"/>
                                        <p:tgtEl>
                                          <p:spTgt spid="23">
                                            <p:txEl>
                                              <p:pRg st="0" end="0"/>
                                            </p:txEl>
                                          </p:spTgt>
                                        </p:tgtEl>
                                      </p:cBhvr>
                                    </p:animEffect>
                                  </p:childTnLst>
                                </p:cTn>
                              </p:par>
                            </p:childTnLst>
                          </p:cTn>
                        </p:par>
                        <p:par>
                          <p:cTn id="30" fill="hold">
                            <p:stCondLst>
                              <p:cond delay="1000"/>
                            </p:stCondLst>
                            <p:childTnLst>
                              <p:par>
                                <p:cTn id="31" presetID="16" presetClass="entr" presetSubtype="21" fill="hold" nodeType="after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barn(inVertical)">
                                      <p:cBhvr>
                                        <p:cTn id="33" dur="500"/>
                                        <p:tgtEl>
                                          <p:spTgt spid="23">
                                            <p:txEl>
                                              <p:pRg st="1" end="1"/>
                                            </p:txEl>
                                          </p:spTgt>
                                        </p:tgtEl>
                                      </p:cBhvr>
                                    </p:animEffect>
                                  </p:childTnLst>
                                </p:cTn>
                              </p:par>
                            </p:childTnLst>
                          </p:cTn>
                        </p:par>
                        <p:par>
                          <p:cTn id="34" fill="hold">
                            <p:stCondLst>
                              <p:cond delay="1500"/>
                            </p:stCondLst>
                            <p:childTnLst>
                              <p:par>
                                <p:cTn id="35" presetID="16" presetClass="entr" presetSubtype="21" fill="hold" nodeType="afterEffect">
                                  <p:stCondLst>
                                    <p:cond delay="0"/>
                                  </p:stCondLst>
                                  <p:childTnLst>
                                    <p:set>
                                      <p:cBhvr>
                                        <p:cTn id="36" dur="1" fill="hold">
                                          <p:stCondLst>
                                            <p:cond delay="0"/>
                                          </p:stCondLst>
                                        </p:cTn>
                                        <p:tgtEl>
                                          <p:spTgt spid="23">
                                            <p:txEl>
                                              <p:pRg st="2" end="2"/>
                                            </p:txEl>
                                          </p:spTgt>
                                        </p:tgtEl>
                                        <p:attrNameLst>
                                          <p:attrName>style.visibility</p:attrName>
                                        </p:attrNameLst>
                                      </p:cBhvr>
                                      <p:to>
                                        <p:strVal val="visible"/>
                                      </p:to>
                                    </p:set>
                                    <p:animEffect transition="in" filter="barn(inVertical)">
                                      <p:cBhvr>
                                        <p:cTn id="3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16" grpId="0" animBg="1"/>
      <p:bldP spid="22"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Brown Grasshopper There Green Patch On: Hình minh họa có sẵn 2211718583 | Shutterstock"/>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6821"/>
          <a:stretch>
            <a:fillRect/>
          </a:stretch>
        </p:blipFill>
        <p:spPr bwMode="auto">
          <a:xfrm>
            <a:off x="1084297" y="2512884"/>
            <a:ext cx="2579296" cy="165342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545066" y="2556892"/>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 name="TextBox 4"/>
          <p:cNvSpPr txBox="1"/>
          <p:nvPr/>
        </p:nvSpPr>
        <p:spPr>
          <a:xfrm>
            <a:off x="3626256" y="3034729"/>
            <a:ext cx="1298685" cy="707886"/>
          </a:xfrm>
          <a:prstGeom prst="rect">
            <a:avLst/>
          </a:prstGeom>
          <a:noFill/>
        </p:spPr>
        <p:txBody>
          <a:bodyPr wrap="square" rtlCol="0">
            <a:spAutoFit/>
          </a:bodyPr>
          <a:lstStyle/>
          <a:p>
            <a:r>
              <a:rPr lang="en-US" sz="2000" dirty="0"/>
              <a:t>22A+XX</a:t>
            </a:r>
            <a:endParaRPr lang="en-US" sz="2000" dirty="0"/>
          </a:p>
          <a:p>
            <a:endParaRPr lang="en-US" sz="2000" dirty="0"/>
          </a:p>
        </p:txBody>
      </p:sp>
      <p:sp>
        <p:nvSpPr>
          <p:cNvPr id="22" name="Oval 21"/>
          <p:cNvSpPr/>
          <p:nvPr/>
        </p:nvSpPr>
        <p:spPr>
          <a:xfrm>
            <a:off x="4973817" y="2556892"/>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TextBox 22"/>
          <p:cNvSpPr txBox="1"/>
          <p:nvPr/>
        </p:nvSpPr>
        <p:spPr>
          <a:xfrm>
            <a:off x="5055007" y="3034729"/>
            <a:ext cx="1298685" cy="707886"/>
          </a:xfrm>
          <a:prstGeom prst="rect">
            <a:avLst/>
          </a:prstGeom>
          <a:noFill/>
        </p:spPr>
        <p:txBody>
          <a:bodyPr wrap="square" rtlCol="0">
            <a:spAutoFit/>
          </a:bodyPr>
          <a:lstStyle/>
          <a:p>
            <a:r>
              <a:rPr lang="en-US" sz="2000" dirty="0"/>
              <a:t>22A+XO</a:t>
            </a:r>
            <a:endParaRPr lang="en-US" sz="2000" dirty="0"/>
          </a:p>
          <a:p>
            <a:endParaRPr lang="en-US" sz="2000" dirty="0"/>
          </a:p>
        </p:txBody>
      </p:sp>
      <p:pic>
        <p:nvPicPr>
          <p:cNvPr id="16390" name="Picture 6" descr="Hơn 159.100 Gà Trống Giống đực ảnh, hình chụp &amp; hình ảnh trả phí bản quyền  một lần sẵn có - iSt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0710" y="2312083"/>
            <a:ext cx="2117355" cy="2048160"/>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8820111" y="2556892"/>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 name="TextBox 26"/>
          <p:cNvSpPr txBox="1"/>
          <p:nvPr/>
        </p:nvSpPr>
        <p:spPr>
          <a:xfrm>
            <a:off x="8901301" y="3034729"/>
            <a:ext cx="1298685" cy="707886"/>
          </a:xfrm>
          <a:prstGeom prst="rect">
            <a:avLst/>
          </a:prstGeom>
          <a:noFill/>
        </p:spPr>
        <p:txBody>
          <a:bodyPr wrap="square" rtlCol="0">
            <a:spAutoFit/>
          </a:bodyPr>
          <a:lstStyle/>
          <a:p>
            <a:r>
              <a:rPr lang="en-US" sz="2000" dirty="0"/>
              <a:t>76A+ZW</a:t>
            </a:r>
            <a:endParaRPr lang="en-US" sz="2000" dirty="0"/>
          </a:p>
          <a:p>
            <a:endParaRPr lang="en-US" sz="2000" dirty="0"/>
          </a:p>
        </p:txBody>
      </p:sp>
      <p:sp>
        <p:nvSpPr>
          <p:cNvPr id="28" name="Oval 27"/>
          <p:cNvSpPr/>
          <p:nvPr/>
        </p:nvSpPr>
        <p:spPr>
          <a:xfrm>
            <a:off x="10248862" y="2556892"/>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TextBox 28"/>
          <p:cNvSpPr txBox="1"/>
          <p:nvPr/>
        </p:nvSpPr>
        <p:spPr>
          <a:xfrm>
            <a:off x="10330052" y="3034729"/>
            <a:ext cx="1298685" cy="707886"/>
          </a:xfrm>
          <a:prstGeom prst="rect">
            <a:avLst/>
          </a:prstGeom>
          <a:noFill/>
        </p:spPr>
        <p:txBody>
          <a:bodyPr wrap="square" rtlCol="0">
            <a:spAutoFit/>
          </a:bodyPr>
          <a:lstStyle/>
          <a:p>
            <a:r>
              <a:rPr lang="en-US" sz="2000" dirty="0"/>
              <a:t>76A+ZZ</a:t>
            </a:r>
            <a:endParaRPr lang="en-US" sz="2000" dirty="0"/>
          </a:p>
          <a:p>
            <a:endParaRPr lang="en-US" sz="2000" dirty="0"/>
          </a:p>
        </p:txBody>
      </p:sp>
      <p:pic>
        <p:nvPicPr>
          <p:cNvPr id="16392" name="Picture 8" descr="Fruit Fly | Ark Pest Control &amp; Preventi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0127" y="4261260"/>
            <a:ext cx="2551569" cy="2551569"/>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p:cNvSpPr/>
          <p:nvPr/>
        </p:nvSpPr>
        <p:spPr>
          <a:xfrm>
            <a:off x="3343742" y="4928797"/>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 name="TextBox 32"/>
          <p:cNvSpPr txBox="1"/>
          <p:nvPr/>
        </p:nvSpPr>
        <p:spPr>
          <a:xfrm>
            <a:off x="3471791" y="5406634"/>
            <a:ext cx="1298685" cy="707886"/>
          </a:xfrm>
          <a:prstGeom prst="rect">
            <a:avLst/>
          </a:prstGeom>
          <a:noFill/>
        </p:spPr>
        <p:txBody>
          <a:bodyPr wrap="square" rtlCol="0">
            <a:spAutoFit/>
          </a:bodyPr>
          <a:lstStyle/>
          <a:p>
            <a:r>
              <a:rPr lang="en-US" sz="2000" dirty="0"/>
              <a:t>6A+XX</a:t>
            </a:r>
            <a:endParaRPr lang="en-US" sz="2000" dirty="0"/>
          </a:p>
          <a:p>
            <a:endParaRPr lang="en-US" sz="2000" dirty="0"/>
          </a:p>
        </p:txBody>
      </p:sp>
      <p:sp>
        <p:nvSpPr>
          <p:cNvPr id="34" name="Oval 33"/>
          <p:cNvSpPr/>
          <p:nvPr/>
        </p:nvSpPr>
        <p:spPr>
          <a:xfrm>
            <a:off x="4772493" y="4928797"/>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5" name="TextBox 34"/>
          <p:cNvSpPr txBox="1"/>
          <p:nvPr/>
        </p:nvSpPr>
        <p:spPr>
          <a:xfrm>
            <a:off x="4925277" y="5416057"/>
            <a:ext cx="1298685" cy="707886"/>
          </a:xfrm>
          <a:prstGeom prst="rect">
            <a:avLst/>
          </a:prstGeom>
          <a:noFill/>
        </p:spPr>
        <p:txBody>
          <a:bodyPr wrap="square" rtlCol="0">
            <a:spAutoFit/>
          </a:bodyPr>
          <a:lstStyle/>
          <a:p>
            <a:r>
              <a:rPr lang="en-US" sz="2000" dirty="0"/>
              <a:t>6A+XY</a:t>
            </a:r>
            <a:endParaRPr lang="en-US" sz="2000" dirty="0"/>
          </a:p>
          <a:p>
            <a:endParaRPr lang="en-US" sz="2000" dirty="0"/>
          </a:p>
        </p:txBody>
      </p:sp>
      <p:pic>
        <p:nvPicPr>
          <p:cNvPr id="16394" name="Picture 10" descr="Hình ảnh Ong Vàng PNG, Vector, PSD, và biểu tượng để tải về miễn phí |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24" y="4563551"/>
            <a:ext cx="2249278" cy="2249278"/>
          </a:xfrm>
          <a:prstGeom prst="rect">
            <a:avLst/>
          </a:prstGeom>
          <a:noFill/>
          <a:extLst>
            <a:ext uri="{909E8E84-426E-40DD-AFC4-6F175D3DCCD1}">
              <a14:hiddenFill xmlns:a14="http://schemas.microsoft.com/office/drawing/2010/main">
                <a:solidFill>
                  <a:srgbClr val="FFFFFF"/>
                </a:solidFill>
              </a14:hiddenFill>
            </a:ext>
          </a:extLst>
        </p:spPr>
      </p:pic>
      <p:sp>
        <p:nvSpPr>
          <p:cNvPr id="37" name="Oval 36"/>
          <p:cNvSpPr/>
          <p:nvPr/>
        </p:nvSpPr>
        <p:spPr>
          <a:xfrm>
            <a:off x="8709965" y="4928797"/>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8" name="TextBox 37"/>
          <p:cNvSpPr txBox="1"/>
          <p:nvPr/>
        </p:nvSpPr>
        <p:spPr>
          <a:xfrm>
            <a:off x="8852995" y="5431682"/>
            <a:ext cx="1298685" cy="400110"/>
          </a:xfrm>
          <a:prstGeom prst="rect">
            <a:avLst/>
          </a:prstGeom>
          <a:noFill/>
        </p:spPr>
        <p:txBody>
          <a:bodyPr wrap="square" rtlCol="0">
            <a:spAutoFit/>
          </a:bodyPr>
          <a:lstStyle/>
          <a:p>
            <a:r>
              <a:rPr lang="en-US" sz="2000" dirty="0"/>
              <a:t>2n = 32</a:t>
            </a:r>
            <a:endParaRPr lang="en-US" sz="2000" dirty="0"/>
          </a:p>
        </p:txBody>
      </p:sp>
      <p:sp>
        <p:nvSpPr>
          <p:cNvPr id="39" name="Oval 38"/>
          <p:cNvSpPr/>
          <p:nvPr/>
        </p:nvSpPr>
        <p:spPr>
          <a:xfrm>
            <a:off x="10138716" y="4928797"/>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0" name="TextBox 39"/>
          <p:cNvSpPr txBox="1"/>
          <p:nvPr/>
        </p:nvSpPr>
        <p:spPr>
          <a:xfrm>
            <a:off x="10344262" y="5406634"/>
            <a:ext cx="1298685" cy="707886"/>
          </a:xfrm>
          <a:prstGeom prst="rect">
            <a:avLst/>
          </a:prstGeom>
          <a:noFill/>
        </p:spPr>
        <p:txBody>
          <a:bodyPr wrap="square" rtlCol="0">
            <a:spAutoFit/>
          </a:bodyPr>
          <a:lstStyle/>
          <a:p>
            <a:r>
              <a:rPr lang="en-US" sz="2000" dirty="0"/>
              <a:t>n = 16</a:t>
            </a:r>
            <a:endParaRPr lang="en-US" sz="2000" dirty="0"/>
          </a:p>
          <a:p>
            <a:endParaRPr lang="en-US" sz="2000" dirty="0"/>
          </a:p>
        </p:txBody>
      </p:sp>
      <p:sp>
        <p:nvSpPr>
          <p:cNvPr id="30"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CƠ CHẾ XÁC ĐỊNH GIỚI TÍNH VÀ YẾU TỐ ẢNH HƯỞNG</a:t>
            </a:r>
            <a:endParaRPr lang="en-US" sz="2800" b="0" dirty="0">
              <a:solidFill>
                <a:schemeClr val="accent6">
                  <a:lumMod val="75000"/>
                </a:schemeClr>
              </a:solidFill>
              <a:cs typeface="Arial Black" panose="020B0A04020102020204" pitchFamily="34" charset="0"/>
            </a:endParaRPr>
          </a:p>
        </p:txBody>
      </p:sp>
      <p:sp>
        <p:nvSpPr>
          <p:cNvPr id="31"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p:cNvSpPr/>
          <p:nvPr/>
        </p:nvSpPr>
        <p:spPr>
          <a:xfrm rot="10800000">
            <a:off x="1089316" y="2143302"/>
            <a:ext cx="254000" cy="230377"/>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43315" y="2077561"/>
            <a:ext cx="5702003" cy="369332"/>
          </a:xfrm>
          <a:prstGeom prst="rect">
            <a:avLst/>
          </a:prstGeom>
          <a:noFill/>
        </p:spPr>
        <p:txBody>
          <a:bodyPr wrap="square" rtlCol="0">
            <a:spAutoFit/>
          </a:bodyPr>
          <a:lstStyle/>
          <a:p>
            <a:r>
              <a:rPr lang="en-US" dirty="0" err="1"/>
              <a:t>Hệ</a:t>
            </a:r>
            <a:r>
              <a:rPr lang="en-US" dirty="0"/>
              <a:t> </a:t>
            </a:r>
            <a:r>
              <a:rPr lang="en-US" dirty="0" err="1"/>
              <a:t>giới</a:t>
            </a:r>
            <a:r>
              <a:rPr lang="en-US" dirty="0"/>
              <a:t> </a:t>
            </a:r>
            <a:r>
              <a:rPr lang="en-US" dirty="0" err="1"/>
              <a:t>tính</a:t>
            </a:r>
            <a:r>
              <a:rPr lang="en-US" dirty="0"/>
              <a:t> ở </a:t>
            </a:r>
            <a:r>
              <a:rPr lang="en-US" dirty="0" err="1"/>
              <a:t>châu</a:t>
            </a:r>
            <a:r>
              <a:rPr lang="en-US" dirty="0"/>
              <a:t> </a:t>
            </a:r>
            <a:r>
              <a:rPr lang="en-US" dirty="0" err="1"/>
              <a:t>chấu</a:t>
            </a:r>
            <a:r>
              <a:rPr lang="en-US" dirty="0"/>
              <a:t>, </a:t>
            </a:r>
            <a:r>
              <a:rPr lang="en-US" dirty="0" err="1"/>
              <a:t>gián</a:t>
            </a:r>
            <a:r>
              <a:rPr lang="en-US" dirty="0"/>
              <a:t>, </a:t>
            </a:r>
            <a:r>
              <a:rPr lang="en-US" dirty="0" err="1"/>
              <a:t>một</a:t>
            </a:r>
            <a:r>
              <a:rPr lang="en-US" dirty="0"/>
              <a:t> </a:t>
            </a:r>
            <a:r>
              <a:rPr lang="en-US" dirty="0" err="1"/>
              <a:t>số</a:t>
            </a:r>
            <a:r>
              <a:rPr lang="en-US" dirty="0"/>
              <a:t> </a:t>
            </a:r>
            <a:r>
              <a:rPr lang="en-US" dirty="0" err="1"/>
              <a:t>côn</a:t>
            </a:r>
            <a:r>
              <a:rPr lang="en-US" dirty="0"/>
              <a:t> </a:t>
            </a:r>
            <a:r>
              <a:rPr lang="en-US" dirty="0" err="1"/>
              <a:t>trùng</a:t>
            </a:r>
            <a:r>
              <a:rPr lang="en-US" dirty="0"/>
              <a:t>,…</a:t>
            </a:r>
            <a:endParaRPr lang="en-US" dirty="0"/>
          </a:p>
        </p:txBody>
      </p:sp>
      <p:sp>
        <p:nvSpPr>
          <p:cNvPr id="36" name="Isosceles Triangle 35"/>
          <p:cNvSpPr/>
          <p:nvPr/>
        </p:nvSpPr>
        <p:spPr>
          <a:xfrm rot="10800000">
            <a:off x="7408336" y="2143302"/>
            <a:ext cx="254000" cy="230377"/>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662336" y="2077561"/>
            <a:ext cx="4698694" cy="369332"/>
          </a:xfrm>
          <a:prstGeom prst="rect">
            <a:avLst/>
          </a:prstGeom>
          <a:noFill/>
        </p:spPr>
        <p:txBody>
          <a:bodyPr wrap="square" rtlCol="0">
            <a:spAutoFit/>
          </a:bodyPr>
          <a:lstStyle/>
          <a:p>
            <a:r>
              <a:rPr lang="en-US" dirty="0" err="1"/>
              <a:t>Hệ</a:t>
            </a:r>
            <a:r>
              <a:rPr lang="en-US" dirty="0"/>
              <a:t> </a:t>
            </a:r>
            <a:r>
              <a:rPr lang="en-US" dirty="0" err="1"/>
              <a:t>giới</a:t>
            </a:r>
            <a:r>
              <a:rPr lang="en-US" dirty="0"/>
              <a:t> </a:t>
            </a:r>
            <a:r>
              <a:rPr lang="en-US" dirty="0" err="1"/>
              <a:t>tính</a:t>
            </a:r>
            <a:r>
              <a:rPr lang="en-US" dirty="0"/>
              <a:t> ở </a:t>
            </a:r>
            <a:r>
              <a:rPr lang="en-US" dirty="0" err="1"/>
              <a:t>gà</a:t>
            </a:r>
            <a:r>
              <a:rPr lang="en-US" dirty="0"/>
              <a:t>, </a:t>
            </a:r>
            <a:r>
              <a:rPr lang="en-US" dirty="0" err="1"/>
              <a:t>chim</a:t>
            </a:r>
            <a:r>
              <a:rPr lang="en-US" dirty="0"/>
              <a:t>, </a:t>
            </a:r>
            <a:r>
              <a:rPr lang="en-US" dirty="0" err="1"/>
              <a:t>một</a:t>
            </a:r>
            <a:r>
              <a:rPr lang="en-US" dirty="0"/>
              <a:t> </a:t>
            </a:r>
            <a:r>
              <a:rPr lang="en-US" dirty="0" err="1"/>
              <a:t>số</a:t>
            </a:r>
            <a:r>
              <a:rPr lang="en-US" dirty="0"/>
              <a:t> </a:t>
            </a:r>
            <a:r>
              <a:rPr lang="en-US" dirty="0" err="1"/>
              <a:t>loài</a:t>
            </a:r>
            <a:r>
              <a:rPr lang="en-US" dirty="0"/>
              <a:t> </a:t>
            </a:r>
            <a:r>
              <a:rPr lang="en-US" dirty="0" err="1"/>
              <a:t>cá</a:t>
            </a:r>
            <a:r>
              <a:rPr lang="en-US" dirty="0"/>
              <a:t>,…</a:t>
            </a:r>
            <a:endParaRPr lang="en-US" dirty="0"/>
          </a:p>
        </p:txBody>
      </p:sp>
      <p:sp>
        <p:nvSpPr>
          <p:cNvPr id="42" name="Isosceles Triangle 41"/>
          <p:cNvSpPr/>
          <p:nvPr/>
        </p:nvSpPr>
        <p:spPr>
          <a:xfrm rot="10800000">
            <a:off x="2178704" y="4542774"/>
            <a:ext cx="254000" cy="230377"/>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432703" y="4477033"/>
            <a:ext cx="5702003" cy="369332"/>
          </a:xfrm>
          <a:prstGeom prst="rect">
            <a:avLst/>
          </a:prstGeom>
          <a:noFill/>
        </p:spPr>
        <p:txBody>
          <a:bodyPr wrap="square" rtlCol="0">
            <a:spAutoFit/>
          </a:bodyPr>
          <a:lstStyle/>
          <a:p>
            <a:r>
              <a:rPr lang="en-US" dirty="0" err="1"/>
              <a:t>Hệ</a:t>
            </a:r>
            <a:r>
              <a:rPr lang="en-US" dirty="0"/>
              <a:t> </a:t>
            </a:r>
            <a:r>
              <a:rPr lang="en-US" dirty="0" err="1"/>
              <a:t>giới</a:t>
            </a:r>
            <a:r>
              <a:rPr lang="en-US" dirty="0"/>
              <a:t> </a:t>
            </a:r>
            <a:r>
              <a:rPr lang="en-US" dirty="0" err="1"/>
              <a:t>tính</a:t>
            </a:r>
            <a:r>
              <a:rPr lang="en-US" dirty="0"/>
              <a:t> ở </a:t>
            </a:r>
            <a:r>
              <a:rPr lang="en-US" dirty="0" err="1"/>
              <a:t>ruồi</a:t>
            </a:r>
            <a:r>
              <a:rPr lang="en-US" dirty="0"/>
              <a:t> </a:t>
            </a:r>
            <a:r>
              <a:rPr lang="en-US" dirty="0" err="1"/>
              <a:t>giấm</a:t>
            </a:r>
            <a:endParaRPr lang="en-US" dirty="0"/>
          </a:p>
        </p:txBody>
      </p:sp>
      <p:sp>
        <p:nvSpPr>
          <p:cNvPr id="51" name="Isosceles Triangle 50"/>
          <p:cNvSpPr/>
          <p:nvPr/>
        </p:nvSpPr>
        <p:spPr>
          <a:xfrm rot="10800000">
            <a:off x="7595000" y="4542774"/>
            <a:ext cx="254000" cy="230377"/>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7848999" y="4477033"/>
            <a:ext cx="5702003" cy="369332"/>
          </a:xfrm>
          <a:prstGeom prst="rect">
            <a:avLst/>
          </a:prstGeom>
          <a:noFill/>
        </p:spPr>
        <p:txBody>
          <a:bodyPr wrap="square" rtlCol="0">
            <a:spAutoFit/>
          </a:bodyPr>
          <a:lstStyle/>
          <a:p>
            <a:r>
              <a:rPr lang="en-US" dirty="0" err="1"/>
              <a:t>Hệ</a:t>
            </a:r>
            <a:r>
              <a:rPr lang="en-US" dirty="0"/>
              <a:t> </a:t>
            </a:r>
            <a:r>
              <a:rPr lang="en-US" dirty="0" err="1"/>
              <a:t>giới</a:t>
            </a:r>
            <a:r>
              <a:rPr lang="en-US" dirty="0"/>
              <a:t> </a:t>
            </a:r>
            <a:r>
              <a:rPr lang="en-US" dirty="0" err="1"/>
              <a:t>tính</a:t>
            </a:r>
            <a:r>
              <a:rPr lang="en-US" dirty="0"/>
              <a:t> ở </a:t>
            </a:r>
            <a:r>
              <a:rPr lang="en-US" dirty="0" err="1"/>
              <a:t>ruồi</a:t>
            </a:r>
            <a:r>
              <a:rPr lang="en-US" dirty="0"/>
              <a:t> </a:t>
            </a:r>
            <a:r>
              <a:rPr lang="en-US" dirty="0" err="1"/>
              <a:t>giấm</a:t>
            </a:r>
            <a:endParaRPr lang="en-US" dirty="0"/>
          </a:p>
        </p:txBody>
      </p:sp>
      <p:grpSp>
        <p:nvGrpSpPr>
          <p:cNvPr id="53" name="Group 52"/>
          <p:cNvGrpSpPr/>
          <p:nvPr/>
        </p:nvGrpSpPr>
        <p:grpSpPr>
          <a:xfrm>
            <a:off x="1176051" y="1013128"/>
            <a:ext cx="3864837" cy="830997"/>
            <a:chOff x="-302032" y="242132"/>
            <a:chExt cx="1455003" cy="1083503"/>
          </a:xfrm>
        </p:grpSpPr>
        <p:sp>
          <p:nvSpPr>
            <p:cNvPr id="54"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268850" y="242132"/>
              <a:ext cx="1367677" cy="1083503"/>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Nhiễm</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sắc</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thể</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500"/>
                                        <p:tgtEl>
                                          <p:spTgt spid="1638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390"/>
                                        </p:tgtEl>
                                        <p:attrNameLst>
                                          <p:attrName>style.visibility</p:attrName>
                                        </p:attrNameLst>
                                      </p:cBhvr>
                                      <p:to>
                                        <p:strVal val="visible"/>
                                      </p:to>
                                    </p:set>
                                    <p:animEffect transition="in" filter="fade">
                                      <p:cBhvr>
                                        <p:cTn id="36" dur="500"/>
                                        <p:tgtEl>
                                          <p:spTgt spid="1639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6392"/>
                                        </p:tgtEl>
                                        <p:attrNameLst>
                                          <p:attrName>style.visibility</p:attrName>
                                        </p:attrNameLst>
                                      </p:cBhvr>
                                      <p:to>
                                        <p:strVal val="visible"/>
                                      </p:to>
                                    </p:set>
                                    <p:animEffect transition="in" filter="fade">
                                      <p:cBhvr>
                                        <p:cTn id="59" dur="500"/>
                                        <p:tgtEl>
                                          <p:spTgt spid="1639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fade">
                                      <p:cBhvr>
                                        <p:cTn id="94" dur="500"/>
                                        <p:tgtEl>
                                          <p:spTgt spid="5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fade">
                                      <p:cBhvr>
                                        <p:cTn id="97" dur="500"/>
                                        <p:tgtEl>
                                          <p:spTgt spid="52"/>
                                        </p:tgtEl>
                                      </p:cBhvr>
                                    </p:animEffect>
                                  </p:childTnLst>
                                </p:cTn>
                              </p:par>
                              <p:par>
                                <p:cTn id="98" presetID="10" presetClass="entr" presetSubtype="0" fill="hold" nodeType="withEffect">
                                  <p:stCondLst>
                                    <p:cond delay="0"/>
                                  </p:stCondLst>
                                  <p:childTnLst>
                                    <p:set>
                                      <p:cBhvr>
                                        <p:cTn id="99" dur="1" fill="hold">
                                          <p:stCondLst>
                                            <p:cond delay="0"/>
                                          </p:stCondLst>
                                        </p:cTn>
                                        <p:tgtEl>
                                          <p:spTgt spid="16394"/>
                                        </p:tgtEl>
                                        <p:attrNameLst>
                                          <p:attrName>style.visibility</p:attrName>
                                        </p:attrNameLst>
                                      </p:cBhvr>
                                      <p:to>
                                        <p:strVal val="visible"/>
                                      </p:to>
                                    </p:set>
                                    <p:animEffect transition="in" filter="fade">
                                      <p:cBhvr>
                                        <p:cTn id="100"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2" grpId="0" animBg="1"/>
      <p:bldP spid="23" grpId="0"/>
      <p:bldP spid="26" grpId="0" animBg="1"/>
      <p:bldP spid="27" grpId="0"/>
      <p:bldP spid="28" grpId="0" animBg="1"/>
      <p:bldP spid="29" grpId="0"/>
      <p:bldP spid="32" grpId="0" animBg="1"/>
      <p:bldP spid="33" grpId="0"/>
      <p:bldP spid="34" grpId="0" animBg="1"/>
      <p:bldP spid="35" grpId="0"/>
      <p:bldP spid="37" grpId="0" animBg="1"/>
      <p:bldP spid="38" grpId="0"/>
      <p:bldP spid="39" grpId="0" animBg="1"/>
      <p:bldP spid="40" grpId="0"/>
      <p:bldP spid="2" grpId="0" animBg="1"/>
      <p:bldP spid="3" grpId="0"/>
      <p:bldP spid="36" grpId="0" animBg="1"/>
      <p:bldP spid="41" grpId="0"/>
      <p:bldP spid="42" grpId="0" animBg="1"/>
      <p:bldP spid="43" grpId="0"/>
      <p:bldP spid="51" grpId="0" animBg="1"/>
      <p:bldP spid="5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2" name="Picture 8" descr="Fruit Fly | Ark Pest Control &amp; Prevention"/>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3550" y="3674800"/>
            <a:ext cx="3514192" cy="3514192"/>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p:cNvSpPr/>
          <p:nvPr/>
        </p:nvSpPr>
        <p:spPr>
          <a:xfrm>
            <a:off x="8808337" y="4782554"/>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 name="TextBox 32"/>
          <p:cNvSpPr txBox="1"/>
          <p:nvPr/>
        </p:nvSpPr>
        <p:spPr>
          <a:xfrm>
            <a:off x="8936386" y="5260391"/>
            <a:ext cx="1298685" cy="707886"/>
          </a:xfrm>
          <a:prstGeom prst="rect">
            <a:avLst/>
          </a:prstGeom>
          <a:noFill/>
        </p:spPr>
        <p:txBody>
          <a:bodyPr wrap="square" rtlCol="0">
            <a:spAutoFit/>
          </a:bodyPr>
          <a:lstStyle/>
          <a:p>
            <a:r>
              <a:rPr lang="en-US" sz="2000" dirty="0"/>
              <a:t>6A+XX</a:t>
            </a:r>
            <a:endParaRPr lang="en-US" sz="2000" dirty="0"/>
          </a:p>
          <a:p>
            <a:endParaRPr lang="en-US" sz="2000" dirty="0"/>
          </a:p>
        </p:txBody>
      </p:sp>
      <p:sp>
        <p:nvSpPr>
          <p:cNvPr id="34" name="Oval 33"/>
          <p:cNvSpPr/>
          <p:nvPr/>
        </p:nvSpPr>
        <p:spPr>
          <a:xfrm>
            <a:off x="10237088" y="4782554"/>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5" name="TextBox 34"/>
          <p:cNvSpPr txBox="1"/>
          <p:nvPr/>
        </p:nvSpPr>
        <p:spPr>
          <a:xfrm>
            <a:off x="10389872" y="5269814"/>
            <a:ext cx="1298685" cy="707886"/>
          </a:xfrm>
          <a:prstGeom prst="rect">
            <a:avLst/>
          </a:prstGeom>
          <a:noFill/>
        </p:spPr>
        <p:txBody>
          <a:bodyPr wrap="square" rtlCol="0">
            <a:spAutoFit/>
          </a:bodyPr>
          <a:lstStyle/>
          <a:p>
            <a:r>
              <a:rPr lang="en-US" sz="2000" dirty="0"/>
              <a:t>6A+XY</a:t>
            </a:r>
            <a:endParaRPr lang="en-US" sz="2000" dirty="0"/>
          </a:p>
          <a:p>
            <a:endParaRPr lang="en-US" sz="2000" dirty="0"/>
          </a:p>
        </p:txBody>
      </p:sp>
      <p:sp>
        <p:nvSpPr>
          <p:cNvPr id="2" name="Rectangle 1"/>
          <p:cNvSpPr/>
          <p:nvPr/>
        </p:nvSpPr>
        <p:spPr>
          <a:xfrm>
            <a:off x="1432671" y="2692762"/>
            <a:ext cx="3989782" cy="3093154"/>
          </a:xfrm>
          <a:prstGeom prst="rect">
            <a:avLst/>
          </a:prstGeom>
        </p:spPr>
        <p:txBody>
          <a:bodyPr wrap="square">
            <a:spAutoFit/>
          </a:bodyPr>
          <a:lstStyle/>
          <a:p>
            <a:pPr algn="just">
              <a:lnSpc>
                <a:spcPct val="150000"/>
              </a:lnSpc>
            </a:pPr>
            <a:r>
              <a:rPr lang="vi-VN" sz="2600" b="1" dirty="0">
                <a:latin typeface="+mj-lt"/>
                <a:cs typeface="Calibri" panose="020F0502020204030204" pitchFamily="34" charset="0"/>
              </a:rPr>
              <a:t>- Ví dụ:</a:t>
            </a:r>
            <a:r>
              <a:rPr lang="vi-VN" sz="2600" dirty="0">
                <a:latin typeface="+mj-lt"/>
                <a:cs typeface="Calibri" panose="020F0502020204030204" pitchFamily="34" charset="0"/>
              </a:rPr>
              <a:t> Người, ruồi giấm, nhiều loài động vật có vú</a:t>
            </a:r>
            <a:endParaRPr lang="en-US" sz="2600" dirty="0">
              <a:latin typeface="+mj-lt"/>
              <a:cs typeface="Calibri" panose="020F0502020204030204" pitchFamily="34" charset="0"/>
            </a:endParaRPr>
          </a:p>
          <a:p>
            <a:pPr algn="just">
              <a:lnSpc>
                <a:spcPct val="150000"/>
              </a:lnSpc>
            </a:pPr>
            <a:r>
              <a:rPr lang="vi-VN" sz="2600" b="1" dirty="0">
                <a:latin typeface="+mj-lt"/>
                <a:cs typeface="Calibri" panose="020F0502020204030204" pitchFamily="34" charset="0"/>
              </a:rPr>
              <a:t>- Cơ </a:t>
            </a:r>
            <a:r>
              <a:rPr lang="en-US" sz="2600" b="1" dirty="0">
                <a:latin typeface="+mj-lt"/>
                <a:cs typeface="Calibri" panose="020F0502020204030204" pitchFamily="34" charset="0"/>
              </a:rPr>
              <a:t>c</a:t>
            </a:r>
            <a:r>
              <a:rPr lang="vi-VN" sz="2600" b="1" dirty="0">
                <a:latin typeface="+mj-lt"/>
                <a:cs typeface="Calibri" panose="020F0502020204030204" pitchFamily="34" charset="0"/>
              </a:rPr>
              <a:t>hế:</a:t>
            </a:r>
            <a:r>
              <a:rPr lang="vi-VN" sz="2600" dirty="0">
                <a:latin typeface="+mj-lt"/>
                <a:cs typeface="Calibri" panose="020F0502020204030204" pitchFamily="34" charset="0"/>
              </a:rPr>
              <a:t> Con đực có nhiễm sắc thể XY, con cái có nhiễm sắc thể XX. </a:t>
            </a:r>
            <a:endParaRPr lang="en-US" sz="2600" dirty="0">
              <a:latin typeface="+mj-lt"/>
              <a:cs typeface="Calibri" panose="020F0502020204030204" pitchFamily="34" charset="0"/>
            </a:endParaRPr>
          </a:p>
        </p:txBody>
      </p:sp>
      <p:sp>
        <p:nvSpPr>
          <p:cNvPr id="47" name="Rounded Rectangle 46"/>
          <p:cNvSpPr/>
          <p:nvPr/>
        </p:nvSpPr>
        <p:spPr>
          <a:xfrm>
            <a:off x="1271910" y="2459142"/>
            <a:ext cx="4230432" cy="3326774"/>
          </a:xfrm>
          <a:prstGeom prst="roundRect">
            <a:avLst>
              <a:gd name="adj" fmla="val 4321"/>
            </a:avLst>
          </a:prstGeom>
          <a:noFill/>
          <a:ln w="139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462159" y="2059096"/>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7" name="TextBox 36"/>
          <p:cNvSpPr txBox="1"/>
          <p:nvPr/>
        </p:nvSpPr>
        <p:spPr>
          <a:xfrm>
            <a:off x="7551790" y="2536933"/>
            <a:ext cx="1298685" cy="707886"/>
          </a:xfrm>
          <a:prstGeom prst="rect">
            <a:avLst/>
          </a:prstGeom>
          <a:noFill/>
        </p:spPr>
        <p:txBody>
          <a:bodyPr wrap="square" rtlCol="0">
            <a:spAutoFit/>
          </a:bodyPr>
          <a:lstStyle/>
          <a:p>
            <a:r>
              <a:rPr lang="en-US" sz="2000" dirty="0"/>
              <a:t>44A+XX</a:t>
            </a:r>
            <a:endParaRPr lang="en-US" sz="2000" dirty="0"/>
          </a:p>
          <a:p>
            <a:endParaRPr lang="en-US" sz="2000" dirty="0"/>
          </a:p>
        </p:txBody>
      </p:sp>
      <p:sp>
        <p:nvSpPr>
          <p:cNvPr id="38" name="Oval 37"/>
          <p:cNvSpPr/>
          <p:nvPr/>
        </p:nvSpPr>
        <p:spPr>
          <a:xfrm>
            <a:off x="8936065" y="2064715"/>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9" name="TextBox 38"/>
          <p:cNvSpPr txBox="1"/>
          <p:nvPr/>
        </p:nvSpPr>
        <p:spPr>
          <a:xfrm>
            <a:off x="9025696" y="2536933"/>
            <a:ext cx="1298685" cy="707886"/>
          </a:xfrm>
          <a:prstGeom prst="rect">
            <a:avLst/>
          </a:prstGeom>
          <a:noFill/>
        </p:spPr>
        <p:txBody>
          <a:bodyPr wrap="square" rtlCol="0">
            <a:spAutoFit/>
          </a:bodyPr>
          <a:lstStyle/>
          <a:p>
            <a:r>
              <a:rPr lang="en-US" sz="2000" dirty="0"/>
              <a:t>44A+XY</a:t>
            </a:r>
            <a:endParaRPr lang="en-US" sz="2000" dirty="0"/>
          </a:p>
          <a:p>
            <a:endParaRPr lang="en-US" sz="2000" dirty="0"/>
          </a:p>
        </p:txBody>
      </p:sp>
      <p:pic>
        <p:nvPicPr>
          <p:cNvPr id="1026" name="Picture 2" descr="Lý thuyết-Bài 44. NST giới tính và cơ chế xác định giới tính"/>
          <p:cNvPicPr>
            <a:picLocks noChangeAspect="1" noChangeArrowheads="1"/>
          </p:cNvPicPr>
          <p:nvPr/>
        </p:nvPicPr>
        <p:blipFill rotWithShape="1">
          <a:blip r:embed="rId2">
            <a:extLst>
              <a:ext uri="{28A0092B-C50C-407E-A947-70E740481C1C}">
                <a14:useLocalDpi xmlns:a14="http://schemas.microsoft.com/office/drawing/2010/main" val="0"/>
              </a:ext>
            </a:extLst>
          </a:blip>
          <a:srcRect t="5951" r="81134" b="55597"/>
          <a:stretch>
            <a:fillRect/>
          </a:stretch>
        </p:blipFill>
        <p:spPr bwMode="auto">
          <a:xfrm>
            <a:off x="10359274" y="1651921"/>
            <a:ext cx="1514605" cy="206053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Lý thuyết-Bài 44. NST giới tính và cơ chế xác định giới tính"/>
          <p:cNvPicPr>
            <a:picLocks noChangeAspect="1" noChangeArrowheads="1"/>
          </p:cNvPicPr>
          <p:nvPr/>
        </p:nvPicPr>
        <p:blipFill rotWithShape="1">
          <a:blip r:embed="rId2">
            <a:extLst>
              <a:ext uri="{28A0092B-C50C-407E-A947-70E740481C1C}">
                <a14:useLocalDpi xmlns:a14="http://schemas.microsoft.com/office/drawing/2010/main" val="0"/>
              </a:ext>
            </a:extLst>
          </a:blip>
          <a:srcRect l="81332" t="3454" r="-198" b="58094"/>
          <a:stretch>
            <a:fillRect/>
          </a:stretch>
        </p:blipFill>
        <p:spPr bwMode="auto">
          <a:xfrm>
            <a:off x="6030220" y="1621286"/>
            <a:ext cx="1390731" cy="1892010"/>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8"/>
          <p:cNvGrpSpPr/>
          <p:nvPr/>
        </p:nvGrpSpPr>
        <p:grpSpPr>
          <a:xfrm>
            <a:off x="1176051" y="2091250"/>
            <a:ext cx="1919340" cy="628304"/>
            <a:chOff x="0" y="-245716"/>
            <a:chExt cx="6447352" cy="2025195"/>
          </a:xfrm>
        </p:grpSpPr>
        <p:grpSp>
          <p:nvGrpSpPr>
            <p:cNvPr id="61" name="Group 9"/>
            <p:cNvGrpSpPr/>
            <p:nvPr/>
          </p:nvGrpSpPr>
          <p:grpSpPr>
            <a:xfrm rot="-5400000">
              <a:off x="2611527" y="-1720830"/>
              <a:ext cx="1778523" cy="5222095"/>
              <a:chOff x="1" y="2"/>
              <a:chExt cx="2353315" cy="6909796"/>
            </a:xfrm>
          </p:grpSpPr>
          <p:sp>
            <p:nvSpPr>
              <p:cNvPr id="66" name="Freeform 10"/>
              <p:cNvSpPr/>
              <p:nvPr/>
            </p:nvSpPr>
            <p:spPr>
              <a:xfrm>
                <a:off x="1" y="2"/>
                <a:ext cx="2353315" cy="6909796"/>
              </a:xfrm>
              <a:custGeom>
                <a:avLst/>
                <a:gdLst/>
                <a:ahLst/>
                <a:cxnLst/>
                <a:rect l="l" t="t" r="r" b="b"/>
                <a:pathLst>
                  <a:path w="2353310" h="6280065">
                    <a:moveTo>
                      <a:pt x="784860" y="6212755"/>
                    </a:moveTo>
                    <a:cubicBezTo>
                      <a:pt x="905510" y="6253395"/>
                      <a:pt x="1042670" y="6280065"/>
                      <a:pt x="1177290" y="6280065"/>
                    </a:cubicBezTo>
                    <a:cubicBezTo>
                      <a:pt x="1311910" y="6280065"/>
                      <a:pt x="1441450" y="6257205"/>
                      <a:pt x="1560830" y="6216565"/>
                    </a:cubicBezTo>
                    <a:cubicBezTo>
                      <a:pt x="1563370" y="6215295"/>
                      <a:pt x="1565910" y="6215295"/>
                      <a:pt x="1568450" y="6214025"/>
                    </a:cubicBezTo>
                    <a:cubicBezTo>
                      <a:pt x="2016760" y="6051465"/>
                      <a:pt x="2346960" y="5622205"/>
                      <a:pt x="2353310" y="5110059"/>
                    </a:cubicBezTo>
                    <a:lnTo>
                      <a:pt x="2353310" y="0"/>
                    </a:lnTo>
                    <a:lnTo>
                      <a:pt x="0" y="0"/>
                    </a:lnTo>
                    <a:lnTo>
                      <a:pt x="0" y="5106165"/>
                    </a:lnTo>
                    <a:cubicBezTo>
                      <a:pt x="6350" y="5624745"/>
                      <a:pt x="331470" y="6054005"/>
                      <a:pt x="784860" y="6212755"/>
                    </a:cubicBezTo>
                    <a:close/>
                  </a:path>
                </a:pathLst>
              </a:custGeom>
              <a:solidFill>
                <a:srgbClr val="FDD54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grpSp>
          <p:nvGrpSpPr>
            <p:cNvPr id="62" name="Group 11"/>
            <p:cNvGrpSpPr/>
            <p:nvPr/>
          </p:nvGrpSpPr>
          <p:grpSpPr>
            <a:xfrm>
              <a:off x="0" y="0"/>
              <a:ext cx="1779479" cy="1779479"/>
              <a:chOff x="0" y="0"/>
              <a:chExt cx="6350000" cy="6350000"/>
            </a:xfrm>
          </p:grpSpPr>
          <p:sp>
            <p:nvSpPr>
              <p:cNvPr id="65"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sp>
          <p:nvSpPr>
            <p:cNvPr id="63" name="TextBox 13"/>
            <p:cNvSpPr txBox="1"/>
            <p:nvPr/>
          </p:nvSpPr>
          <p:spPr>
            <a:xfrm>
              <a:off x="2060802" y="-245716"/>
              <a:ext cx="4386550" cy="1564934"/>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000000"/>
                  </a:solidFill>
                  <a:effectLst/>
                  <a:uLnTx/>
                  <a:uFillTx/>
                  <a:ea typeface="+mn-ea"/>
                  <a:cs typeface="+mn-cs"/>
                </a:rPr>
                <a:t>Hệ</a:t>
              </a:r>
              <a:r>
                <a:rPr kumimoji="0" lang="en-US" sz="2400" b="1" i="0" u="none" strike="noStrike" kern="1200" cap="none" spc="0" normalizeH="0" noProof="0" dirty="0">
                  <a:ln>
                    <a:noFill/>
                  </a:ln>
                  <a:solidFill>
                    <a:srgbClr val="000000"/>
                  </a:solidFill>
                  <a:effectLst/>
                  <a:uLnTx/>
                  <a:uFillTx/>
                  <a:ea typeface="+mn-ea"/>
                  <a:cs typeface="+mn-cs"/>
                </a:rPr>
                <a:t> XY</a:t>
              </a:r>
              <a:endParaRPr kumimoji="0" lang="vi-VN" sz="2400" b="1" i="0" u="none" strike="noStrike" kern="1200" cap="none" spc="0" normalizeH="0" baseline="0" noProof="0" dirty="0">
                <a:ln>
                  <a:noFill/>
                </a:ln>
                <a:solidFill>
                  <a:srgbClr val="000000"/>
                </a:solidFill>
                <a:effectLst/>
                <a:uLnTx/>
                <a:uFillTx/>
                <a:ea typeface="+mn-ea"/>
                <a:cs typeface="+mn-cs"/>
              </a:endParaRPr>
            </a:p>
          </p:txBody>
        </p:sp>
        <p:pic>
          <p:nvPicPr>
            <p:cNvPr id="64"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98760" y="286764"/>
              <a:ext cx="1144147" cy="1205952"/>
            </a:xfrm>
            <a:prstGeom prst="rect">
              <a:avLst/>
            </a:prstGeom>
          </p:spPr>
        </p:pic>
      </p:grpSp>
      <p:sp>
        <p:nvSpPr>
          <p:cNvPr id="46"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CƠ CHẾ XÁC ĐỊNH GIỚI TÍNH VÀ YẾU TỐ ẢNH HƯỞNG</a:t>
            </a:r>
            <a:endParaRPr lang="en-US" sz="2800" b="0" dirty="0">
              <a:solidFill>
                <a:schemeClr val="accent6">
                  <a:lumMod val="75000"/>
                </a:schemeClr>
              </a:solidFill>
              <a:cs typeface="Arial Black" panose="020B0A04020102020204" pitchFamily="34" charset="0"/>
            </a:endParaRPr>
          </a:p>
        </p:txBody>
      </p:sp>
      <p:sp>
        <p:nvSpPr>
          <p:cNvPr id="48"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1176051" y="1013128"/>
            <a:ext cx="3864837" cy="830997"/>
            <a:chOff x="-302032" y="242132"/>
            <a:chExt cx="1455003" cy="1083503"/>
          </a:xfrm>
        </p:grpSpPr>
        <p:sp>
          <p:nvSpPr>
            <p:cNvPr id="53"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268850" y="242132"/>
              <a:ext cx="1367677" cy="1083503"/>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Nhiễm</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sắc</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thể</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nodeType="withEffect">
                                  <p:stCondLst>
                                    <p:cond delay="0"/>
                                  </p:stCondLst>
                                  <p:childTnLst>
                                    <p:set>
                                      <p:cBhvr>
                                        <p:cTn id="43" dur="1" fill="hold">
                                          <p:stCondLst>
                                            <p:cond delay="0"/>
                                          </p:stCondLst>
                                        </p:cTn>
                                        <p:tgtEl>
                                          <p:spTgt spid="16392"/>
                                        </p:tgtEl>
                                        <p:attrNameLst>
                                          <p:attrName>style.visibility</p:attrName>
                                        </p:attrNameLst>
                                      </p:cBhvr>
                                      <p:to>
                                        <p:strVal val="visible"/>
                                      </p:to>
                                    </p:set>
                                    <p:animEffect transition="in" filter="fade">
                                      <p:cBhvr>
                                        <p:cTn id="44"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animBg="1"/>
      <p:bldP spid="35" grpId="0"/>
      <p:bldP spid="36" grpId="0" animBg="1"/>
      <p:bldP spid="37" grpId="0"/>
      <p:bldP spid="38" grpId="0" animBg="1"/>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sp>
        <p:nvSpPr>
          <p:cNvPr id="6" name="Rounded Rectangle 5"/>
          <p:cNvSpPr/>
          <p:nvPr/>
        </p:nvSpPr>
        <p:spPr>
          <a:xfrm>
            <a:off x="1126729" y="915293"/>
            <a:ext cx="9466263" cy="5681450"/>
          </a:xfrm>
          <a:prstGeom prst="roundRect">
            <a:avLst>
              <a:gd name="adj" fmla="val 7346"/>
            </a:avLst>
          </a:prstGeom>
          <a:solidFill>
            <a:srgbClr val="C4FEE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HẠT GIỐNG ĐẬU BẮP CAO SẢN - SEN VÀNG (gói 20 gram) | Shopee Việt Nam"/>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r="61927" b="53306"/>
          <a:stretch>
            <a:fillRect/>
          </a:stretch>
        </p:blipFill>
        <p:spPr bwMode="auto">
          <a:xfrm>
            <a:off x="9212263" y="2383012"/>
            <a:ext cx="2789237" cy="34208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ẠT GIỐNG ĐẬU BẮP CAO SẢN - SEN VÀNG (gói 20 gram) | Shopee Việt Nam"/>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t="1" r="61927" b="53366"/>
          <a:stretch>
            <a:fillRect/>
          </a:stretch>
        </p:blipFill>
        <p:spPr bwMode="auto">
          <a:xfrm>
            <a:off x="10122072" y="3161830"/>
            <a:ext cx="2141537" cy="26230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62270" y="1001018"/>
            <a:ext cx="8882742" cy="4483279"/>
          </a:xfrm>
          <a:prstGeom prst="rect">
            <a:avLst/>
          </a:prstGeom>
        </p:spPr>
        <p:txBody>
          <a:bodyPr wrap="square">
            <a:spAutoFit/>
          </a:bodyPr>
          <a:lstStyle/>
          <a:p>
            <a:pPr algn="ctr">
              <a:lnSpc>
                <a:spcPct val="150000"/>
              </a:lnSpc>
              <a:spcAft>
                <a:spcPts val="800"/>
              </a:spcAft>
            </a:pPr>
            <a:r>
              <a:rPr lang="vi-VN" sz="2800">
                <a:latin typeface="Times New Roman" panose="02020603050405020304" pitchFamily="18" charset="0"/>
                <a:ea typeface="Calibri" panose="020F0502020204030204" pitchFamily="34" charset="0"/>
                <a:cs typeface="Times New Roman" panose="02020603050405020304" pitchFamily="18" charset="0"/>
              </a:rPr>
              <a:t>AaBb</a:t>
            </a:r>
            <a:r>
              <a:rPr lang="de-DE" sz="2800">
                <a:latin typeface="Times New Roman" panose="02020603050405020304" pitchFamily="18" charset="0"/>
                <a:ea typeface="Calibri" panose="020F0502020204030204" pitchFamily="34" charset="0"/>
                <a:cs typeface="Times New Roman" panose="02020603050405020304" pitchFamily="18" charset="0"/>
              </a:rPr>
              <a:t>        </a:t>
            </a:r>
            <a:r>
              <a:rPr lang="vi-VN" sz="2800" smtClean="0">
                <a:latin typeface="Times New Roman" panose="02020603050405020304" pitchFamily="18" charset="0"/>
                <a:ea typeface="Calibri" panose="020F0502020204030204" pitchFamily="34" charset="0"/>
                <a:cs typeface="Times New Roman" panose="02020603050405020304" pitchFamily="18" charset="0"/>
              </a:rPr>
              <a:t>x </a:t>
            </a:r>
            <a:r>
              <a:rPr lang="de-DE" sz="2800" smtClean="0">
                <a:latin typeface="Times New Roman" panose="02020603050405020304" pitchFamily="18" charset="0"/>
                <a:ea typeface="Calibri" panose="020F0502020204030204" pitchFamily="34" charset="0"/>
                <a:cs typeface="Times New Roman" panose="02020603050405020304" pitchFamily="18" charset="0"/>
              </a:rPr>
              <a:t>       </a:t>
            </a:r>
            <a:r>
              <a:rPr lang="vi-VN" sz="2800" smtClean="0">
                <a:latin typeface="Times New Roman" panose="02020603050405020304" pitchFamily="18" charset="0"/>
                <a:ea typeface="Calibri" panose="020F0502020204030204" pitchFamily="34" charset="0"/>
                <a:cs typeface="Times New Roman" panose="02020603050405020304" pitchFamily="18" charset="0"/>
              </a:rPr>
              <a:t>aabb</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1371600" lvl="3" indent="457200" algn="l">
              <a:lnSpc>
                <a:spcPct val="150000"/>
              </a:lnSpc>
              <a:spcAft>
                <a:spcPts val="800"/>
              </a:spcAft>
            </a:pPr>
            <a:r>
              <a:rPr lang="de-DE" sz="2400" smtClean="0">
                <a:latin typeface="Times New Roman" panose="02020603050405020304" pitchFamily="18" charset="0"/>
                <a:ea typeface="Calibri" panose="020F0502020204030204" pitchFamily="34" charset="0"/>
                <a:cs typeface="Times New Roman" panose="02020603050405020304" pitchFamily="18" charset="0"/>
              </a:rPr>
              <a:t>AB, Ab, aB, ab     </a:t>
            </a:r>
            <a:r>
              <a:rPr lang="vi-VN" sz="2800" smtClean="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smtClean="0">
                <a:latin typeface="Times New Roman" panose="02020603050405020304" pitchFamily="18" charset="0"/>
                <a:ea typeface="Calibri" panose="020F0502020204030204" pitchFamily="34" charset="0"/>
                <a:cs typeface="Times New Roman" panose="02020603050405020304" pitchFamily="18" charset="0"/>
              </a:rPr>
              <a:t>    </a:t>
            </a:r>
            <a:r>
              <a:rPr lang="vi-VN" sz="2800" smtClean="0">
                <a:latin typeface="Times New Roman" panose="02020603050405020304" pitchFamily="18" charset="0"/>
                <a:ea typeface="Calibri" panose="020F0502020204030204" pitchFamily="34" charset="0"/>
                <a:cs typeface="Times New Roman" panose="02020603050405020304" pitchFamily="18" charset="0"/>
              </a:rPr>
              <a:t>a</a:t>
            </a:r>
            <a:r>
              <a:rPr lang="de-DE" sz="2800" dirty="0">
                <a:latin typeface="Times New Roman" panose="02020603050405020304" pitchFamily="18" charset="0"/>
                <a:ea typeface="Calibri" panose="020F0502020204030204" pitchFamily="34" charset="0"/>
                <a:cs typeface="Times New Roman" panose="02020603050405020304" pitchFamily="18" charset="0"/>
              </a:rPr>
              <a:t>b</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2800">
                <a:latin typeface="Times New Roman" panose="02020603050405020304" pitchFamily="18" charset="0"/>
                <a:ea typeface="Calibri" panose="020F0502020204030204" pitchFamily="34" charset="0"/>
                <a:cs typeface="Times New Roman" panose="02020603050405020304" pitchFamily="18" charset="0"/>
              </a:rPr>
              <a:t>Aa</a:t>
            </a:r>
            <a:r>
              <a:rPr lang="de-DE" sz="2800" smtClean="0">
                <a:latin typeface="Times New Roman" panose="02020603050405020304" pitchFamily="18" charset="0"/>
                <a:ea typeface="Calibri" panose="020F0502020204030204" pitchFamily="34" charset="0"/>
                <a:cs typeface="Times New Roman" panose="02020603050405020304" pitchFamily="18" charset="0"/>
              </a:rPr>
              <a:t>Bb, Aabb, aaBb, aabb</a:t>
            </a:r>
            <a:endParaRPr lang="de-DE" sz="28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smtClean="0">
                <a:latin typeface="Times New Roman" panose="02020603050405020304" pitchFamily="18" charset="0"/>
                <a:ea typeface="Calibri" panose="020F0502020204030204" pitchFamily="34" charset="0"/>
                <a:cs typeface="Times New Roman" panose="02020603050405020304" pitchFamily="18" charset="0"/>
              </a:rPr>
              <a:t>- TLKG: 1</a:t>
            </a:r>
            <a:r>
              <a:rPr lang="vi-VN" sz="2800" smtClean="0">
                <a:latin typeface="Times New Roman" panose="02020603050405020304" pitchFamily="18" charset="0"/>
                <a:ea typeface="Calibri" panose="020F0502020204030204" pitchFamily="34" charset="0"/>
                <a:cs typeface="Times New Roman" panose="02020603050405020304" pitchFamily="18" charset="0"/>
              </a:rPr>
              <a:t>Aa</a:t>
            </a:r>
            <a:r>
              <a:rPr lang="de-DE" sz="2800">
                <a:latin typeface="Times New Roman" panose="02020603050405020304" pitchFamily="18" charset="0"/>
                <a:ea typeface="Calibri" panose="020F0502020204030204" pitchFamily="34" charset="0"/>
                <a:cs typeface="Times New Roman" panose="02020603050405020304" pitchFamily="18" charset="0"/>
              </a:rPr>
              <a:t>Bb </a:t>
            </a:r>
            <a:r>
              <a:rPr lang="de-DE" sz="2800" smtClean="0">
                <a:latin typeface="Times New Roman" panose="02020603050405020304" pitchFamily="18" charset="0"/>
                <a:ea typeface="Calibri" panose="020F0502020204030204" pitchFamily="34" charset="0"/>
                <a:cs typeface="Times New Roman" panose="02020603050405020304" pitchFamily="18" charset="0"/>
              </a:rPr>
              <a:t>: 1Aabb </a:t>
            </a:r>
            <a:r>
              <a:rPr lang="de-DE" sz="2800">
                <a:latin typeface="Times New Roman" panose="02020603050405020304" pitchFamily="18" charset="0"/>
                <a:ea typeface="Calibri" panose="020F0502020204030204" pitchFamily="34" charset="0"/>
                <a:cs typeface="Times New Roman" panose="02020603050405020304" pitchFamily="18" charset="0"/>
              </a:rPr>
              <a:t>: </a:t>
            </a:r>
            <a:r>
              <a:rPr lang="de-DE" sz="2800" smtClean="0">
                <a:latin typeface="Times New Roman" panose="02020603050405020304" pitchFamily="18" charset="0"/>
                <a:ea typeface="Calibri" panose="020F0502020204030204" pitchFamily="34" charset="0"/>
                <a:cs typeface="Times New Roman" panose="02020603050405020304" pitchFamily="18" charset="0"/>
              </a:rPr>
              <a:t>1aaBb </a:t>
            </a:r>
            <a:r>
              <a:rPr lang="de-DE" sz="2800">
                <a:latin typeface="Times New Roman" panose="02020603050405020304" pitchFamily="18" charset="0"/>
                <a:ea typeface="Calibri" panose="020F0502020204030204" pitchFamily="34" charset="0"/>
                <a:cs typeface="Times New Roman" panose="02020603050405020304" pitchFamily="18" charset="0"/>
              </a:rPr>
              <a:t>: </a:t>
            </a:r>
            <a:r>
              <a:rPr lang="de-DE" sz="2800" smtClean="0">
                <a:latin typeface="Times New Roman" panose="02020603050405020304" pitchFamily="18" charset="0"/>
                <a:ea typeface="Calibri" panose="020F0502020204030204" pitchFamily="34" charset="0"/>
                <a:cs typeface="Times New Roman" panose="02020603050405020304" pitchFamily="18" charset="0"/>
              </a:rPr>
              <a:t>1aabb</a:t>
            </a:r>
            <a:endParaRPr lang="de-DE" sz="28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de-DE" sz="2800" smtClean="0">
                <a:latin typeface="Times New Roman" panose="02020603050405020304" pitchFamily="18" charset="0"/>
                <a:ea typeface="Calibri" panose="020F0502020204030204" pitchFamily="34" charset="0"/>
                <a:cs typeface="Times New Roman" panose="02020603050405020304" pitchFamily="18" charset="0"/>
              </a:rPr>
              <a:t>- TLKH: 1 cây đậu hạt vàng</a:t>
            </a:r>
            <a:r>
              <a:rPr lang="de-DE" sz="2800" dirty="0">
                <a:latin typeface="Times New Roman" panose="02020603050405020304" pitchFamily="18" charset="0"/>
                <a:ea typeface="Calibri" panose="020F0502020204030204" pitchFamily="34" charset="0"/>
                <a:cs typeface="Times New Roman" panose="02020603050405020304" pitchFamily="18" charset="0"/>
              </a:rPr>
              <a:t>, trơn : </a:t>
            </a:r>
            <a:r>
              <a:rPr lang="de-DE" sz="2800">
                <a:latin typeface="Times New Roman" panose="02020603050405020304" pitchFamily="18" charset="0"/>
                <a:ea typeface="Calibri" panose="020F0502020204030204" pitchFamily="34" charset="0"/>
                <a:cs typeface="Times New Roman" panose="02020603050405020304" pitchFamily="18" charset="0"/>
              </a:rPr>
              <a:t>1 </a:t>
            </a:r>
            <a:r>
              <a:rPr lang="de-DE" sz="2800" smtClean="0">
                <a:latin typeface="Times New Roman" panose="02020603050405020304" pitchFamily="18" charset="0"/>
                <a:ea typeface="Calibri" panose="020F0502020204030204" pitchFamily="34" charset="0"/>
                <a:cs typeface="Times New Roman" panose="02020603050405020304" pitchFamily="18" charset="0"/>
              </a:rPr>
              <a:t>cây đậu hạt vàng</a:t>
            </a:r>
            <a:r>
              <a:rPr lang="de-DE" sz="2800" dirty="0">
                <a:latin typeface="Times New Roman" panose="02020603050405020304" pitchFamily="18" charset="0"/>
                <a:ea typeface="Calibri" panose="020F0502020204030204" pitchFamily="34" charset="0"/>
                <a:cs typeface="Times New Roman" panose="02020603050405020304" pitchFamily="18" charset="0"/>
              </a:rPr>
              <a:t>, </a:t>
            </a:r>
            <a:r>
              <a:rPr lang="de-DE" sz="2800">
                <a:latin typeface="Times New Roman" panose="02020603050405020304" pitchFamily="18" charset="0"/>
                <a:ea typeface="Calibri" panose="020F0502020204030204" pitchFamily="34" charset="0"/>
                <a:cs typeface="Times New Roman" panose="02020603050405020304" pitchFamily="18" charset="0"/>
              </a:rPr>
              <a:t>nhăn </a:t>
            </a:r>
            <a:endParaRPr lang="de-DE" sz="28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de-DE" sz="2800" smtClean="0">
                <a:latin typeface="Times New Roman" panose="02020603050405020304" pitchFamily="18" charset="0"/>
                <a:ea typeface="Calibri" panose="020F0502020204030204" pitchFamily="34" charset="0"/>
                <a:cs typeface="Times New Roman" panose="02020603050405020304" pitchFamily="18" charset="0"/>
              </a:rPr>
              <a:t>: </a:t>
            </a:r>
            <a:r>
              <a:rPr lang="de-DE" sz="2800">
                <a:latin typeface="Times New Roman" panose="02020603050405020304" pitchFamily="18" charset="0"/>
                <a:ea typeface="Calibri" panose="020F0502020204030204" pitchFamily="34" charset="0"/>
                <a:cs typeface="Times New Roman" panose="02020603050405020304" pitchFamily="18" charset="0"/>
              </a:rPr>
              <a:t>1 </a:t>
            </a:r>
            <a:r>
              <a:rPr lang="de-DE" sz="2800" smtClean="0">
                <a:latin typeface="Times New Roman" panose="02020603050405020304" pitchFamily="18" charset="0"/>
                <a:ea typeface="Calibri" panose="020F0502020204030204" pitchFamily="34" charset="0"/>
                <a:cs typeface="Times New Roman" panose="02020603050405020304" pitchFamily="18" charset="0"/>
              </a:rPr>
              <a:t>cây đậu hạt xanh</a:t>
            </a:r>
            <a:r>
              <a:rPr lang="de-DE" sz="2800" dirty="0">
                <a:latin typeface="Times New Roman" panose="02020603050405020304" pitchFamily="18" charset="0"/>
                <a:ea typeface="Calibri" panose="020F0502020204030204" pitchFamily="34" charset="0"/>
                <a:cs typeface="Times New Roman" panose="02020603050405020304" pitchFamily="18" charset="0"/>
              </a:rPr>
              <a:t>, trơn : </a:t>
            </a:r>
            <a:r>
              <a:rPr lang="de-DE" sz="2800">
                <a:latin typeface="Times New Roman" panose="02020603050405020304" pitchFamily="18" charset="0"/>
                <a:ea typeface="Calibri" panose="020F0502020204030204" pitchFamily="34" charset="0"/>
                <a:cs typeface="Times New Roman" panose="02020603050405020304" pitchFamily="18" charset="0"/>
              </a:rPr>
              <a:t>1 </a:t>
            </a:r>
            <a:r>
              <a:rPr lang="de-DE" sz="2800" smtClean="0">
                <a:latin typeface="Times New Roman" panose="02020603050405020304" pitchFamily="18" charset="0"/>
                <a:ea typeface="Calibri" panose="020F0502020204030204" pitchFamily="34" charset="0"/>
                <a:cs typeface="Times New Roman" panose="02020603050405020304" pitchFamily="18" charset="0"/>
              </a:rPr>
              <a:t>cây đậu hạt xanh</a:t>
            </a:r>
            <a:r>
              <a:rPr lang="de-DE" sz="2800" dirty="0">
                <a:latin typeface="Times New Roman" panose="02020603050405020304" pitchFamily="18" charset="0"/>
                <a:ea typeface="Calibri" panose="020F0502020204030204" pitchFamily="34" charset="0"/>
                <a:cs typeface="Times New Roman" panose="02020603050405020304" pitchFamily="18" charset="0"/>
              </a:rPr>
              <a:t>, nhăn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557723" y="2767274"/>
            <a:ext cx="691515" cy="521970"/>
          </a:xfrm>
          <a:prstGeom prst="rect">
            <a:avLst/>
          </a:prstGeom>
          <a:noFill/>
        </p:spPr>
        <p:txBody>
          <a:bodyPr wrap="none" rtlCol="0">
            <a:spAutoFit/>
          </a:bodyPr>
          <a:lstStyle/>
          <a:p>
            <a:r>
              <a:rPr lang="vi-VN" sz="2800" b="1" dirty="0">
                <a:latin typeface="Times New Roman" panose="02020603050405020304" pitchFamily="18" charset="0"/>
                <a:ea typeface="Calibri" panose="020F0502020204030204" pitchFamily="34" charset="0"/>
                <a:cs typeface="Times New Roman" panose="02020603050405020304" pitchFamily="18" charset="0"/>
              </a:rPr>
              <a:t>F</a:t>
            </a:r>
            <a:r>
              <a:rPr lang="vi-VN" sz="2800" b="1" baseline="-25000" dirty="0">
                <a:latin typeface="Times New Roman" panose="02020603050405020304" pitchFamily="18" charset="0"/>
                <a:ea typeface="Calibri" panose="020F0502020204030204" pitchFamily="34" charset="0"/>
                <a:cs typeface="Times New Roman" panose="02020603050405020304" pitchFamily="18" charset="0"/>
              </a:rPr>
              <a:t>1</a:t>
            </a:r>
            <a:r>
              <a:rPr lang="en-US" sz="2800" b="1" baseline="-25000"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458888" y="1861181"/>
            <a:ext cx="873957" cy="523220"/>
          </a:xfrm>
          <a:prstGeom prst="rect">
            <a:avLst/>
          </a:prstGeom>
        </p:spPr>
        <p:txBody>
          <a:bodyPr wrap="none">
            <a:spAutoFit/>
          </a:bodyPr>
          <a:lstStyle/>
          <a:p>
            <a:r>
              <a:rPr lang="vi-VN" sz="2800" b="1" smtClean="0">
                <a:latin typeface="Times New Roman" panose="02020603050405020304" pitchFamily="18" charset="0"/>
                <a:ea typeface="Calibri" panose="020F0502020204030204" pitchFamily="34" charset="0"/>
                <a:cs typeface="Times New Roman" panose="02020603050405020304" pitchFamily="18" charset="0"/>
              </a:rPr>
              <a:t>Gp: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599951" y="1150807"/>
            <a:ext cx="607060" cy="521970"/>
          </a:xfrm>
          <a:prstGeom prst="rect">
            <a:avLst/>
          </a:prstGeom>
        </p:spPr>
        <p:txBody>
          <a:bodyPr wrap="none">
            <a:spAutoFit/>
          </a:bodyPr>
          <a:lstStyle/>
          <a:p>
            <a:r>
              <a:rPr lang="vi-VN" sz="2800" b="1" dirty="0">
                <a:latin typeface="Times New Roman" panose="02020603050405020304" pitchFamily="18" charset="0"/>
                <a:ea typeface="Calibri" panose="020F0502020204030204" pitchFamily="34" charset="0"/>
                <a:cs typeface="Times New Roman" panose="02020603050405020304" pitchFamily="18" charset="0"/>
              </a:rPr>
              <a:t>P: </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fade">
                                      <p:cBhvr>
                                        <p:cTn id="36" dur="1000"/>
                                        <p:tgtEl>
                                          <p:spTgt spid="11">
                                            <p:txEl>
                                              <p:pRg st="0" end="0"/>
                                            </p:txEl>
                                          </p:spTgt>
                                        </p:tgtEl>
                                      </p:cBhvr>
                                    </p:animEffect>
                                    <p:anim calcmode="lin" valueType="num">
                                      <p:cBhvr>
                                        <p:cTn id="3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fade">
                                      <p:cBhvr>
                                        <p:cTn id="41" dur="1000"/>
                                        <p:tgtEl>
                                          <p:spTgt spid="7">
                                            <p:txEl>
                                              <p:pRg st="0" end="0"/>
                                            </p:txEl>
                                          </p:spTgt>
                                        </p:tgtEl>
                                      </p:cBhvr>
                                    </p:animEffect>
                                    <p:anim calcmode="lin" valueType="num">
                                      <p:cBhvr>
                                        <p:cTn id="4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fade">
                                      <p:cBhvr>
                                        <p:cTn id="48" dur="1000"/>
                                        <p:tgtEl>
                                          <p:spTgt spid="5">
                                            <p:txEl>
                                              <p:pRg st="4" end="4"/>
                                            </p:txEl>
                                          </p:spTgt>
                                        </p:tgtEl>
                                      </p:cBhvr>
                                    </p:animEffect>
                                    <p:anim calcmode="lin" valueType="num">
                                      <p:cBhvr>
                                        <p:cTn id="4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fade">
                                      <p:cBhvr>
                                        <p:cTn id="55" dur="1000"/>
                                        <p:tgtEl>
                                          <p:spTgt spid="5">
                                            <p:txEl>
                                              <p:pRg st="5" end="5"/>
                                            </p:txEl>
                                          </p:spTgt>
                                        </p:tgtEl>
                                      </p:cBhvr>
                                    </p:animEffect>
                                    <p:anim calcmode="lin" valueType="num">
                                      <p:cBhvr>
                                        <p:cTn id="5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build="p"/>
      <p:bldP spid="11" grpId="0" build="p"/>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1096822" y="2644400"/>
            <a:ext cx="4571435" cy="3613297"/>
          </a:xfrm>
          <a:prstGeom prst="rect">
            <a:avLst/>
          </a:prstGeom>
        </p:spPr>
        <p:txBody>
          <a:bodyPr wrap="square">
            <a:spAutoFit/>
          </a:bodyPr>
          <a:lstStyle/>
          <a:p>
            <a:pPr lvl="0" algn="just" defTabSz="914400" fontAlgn="base">
              <a:lnSpc>
                <a:spcPct val="130000"/>
              </a:lnSpc>
              <a:spcBef>
                <a:spcPct val="0"/>
              </a:spcBef>
              <a:spcAft>
                <a:spcPct val="0"/>
              </a:spcAft>
            </a:pPr>
            <a:r>
              <a:rPr lang="vi-VN" sz="2200" b="1" i="1" dirty="0">
                <a:latin typeface="Calibri" panose="020F0502020204030204" pitchFamily="34" charset="0"/>
                <a:cs typeface="Calibri" panose="020F0502020204030204" pitchFamily="34" charset="0"/>
              </a:rPr>
              <a:t>- </a:t>
            </a:r>
            <a:r>
              <a:rPr lang="en-US" sz="2200" b="1" i="1" dirty="0" err="1">
                <a:latin typeface="Calibri" panose="020F0502020204030204" pitchFamily="34" charset="0"/>
                <a:cs typeface="Calibri" panose="020F0502020204030204" pitchFamily="34" charset="0"/>
              </a:rPr>
              <a:t>Nhiễm</a:t>
            </a:r>
            <a:r>
              <a:rPr lang="en-US" sz="2200" b="1" i="1" dirty="0">
                <a:latin typeface="Calibri" panose="020F0502020204030204" pitchFamily="34" charset="0"/>
                <a:cs typeface="Calibri" panose="020F0502020204030204" pitchFamily="34" charset="0"/>
              </a:rPr>
              <a:t> </a:t>
            </a:r>
            <a:r>
              <a:rPr lang="en-US" sz="2200" b="1" i="1" dirty="0" err="1">
                <a:latin typeface="Calibri" panose="020F0502020204030204" pitchFamily="34" charset="0"/>
                <a:cs typeface="Calibri" panose="020F0502020204030204" pitchFamily="34" charset="0"/>
              </a:rPr>
              <a:t>sắc</a:t>
            </a:r>
            <a:r>
              <a:rPr lang="en-US" sz="2200" b="1" i="1" dirty="0">
                <a:latin typeface="Calibri" panose="020F0502020204030204" pitchFamily="34" charset="0"/>
                <a:cs typeface="Calibri" panose="020F0502020204030204" pitchFamily="34" charset="0"/>
              </a:rPr>
              <a:t> </a:t>
            </a:r>
            <a:r>
              <a:rPr lang="en-US" sz="2200" b="1" i="1" dirty="0" err="1">
                <a:latin typeface="Calibri" panose="020F0502020204030204" pitchFamily="34" charset="0"/>
                <a:cs typeface="Calibri" panose="020F0502020204030204" pitchFamily="34" charset="0"/>
              </a:rPr>
              <a:t>thể</a:t>
            </a:r>
            <a:r>
              <a:rPr lang="en-US" sz="2200" b="1" i="1" dirty="0">
                <a:latin typeface="Calibri" panose="020F0502020204030204" pitchFamily="34" charset="0"/>
                <a:cs typeface="Calibri" panose="020F0502020204030204" pitchFamily="34" charset="0"/>
              </a:rPr>
              <a:t> Y </a:t>
            </a:r>
            <a:r>
              <a:rPr lang="en-US" sz="2200" i="1" dirty="0" err="1">
                <a:latin typeface="Calibri" panose="020F0502020204030204" pitchFamily="34" charset="0"/>
                <a:cs typeface="Calibri" panose="020F0502020204030204" pitchFamily="34" charset="0"/>
              </a:rPr>
              <a:t>chứa</a:t>
            </a:r>
            <a:r>
              <a:rPr lang="en-US" sz="2200" i="1" dirty="0">
                <a:latin typeface="Calibri" panose="020F0502020204030204" pitchFamily="34" charset="0"/>
                <a:cs typeface="Calibri" panose="020F0502020204030204" pitchFamily="34" charset="0"/>
              </a:rPr>
              <a:t> gene SRY (sex-determining region Y gene) </a:t>
            </a:r>
            <a:r>
              <a:rPr lang="en-US" sz="2200" i="1" dirty="0" err="1">
                <a:latin typeface="Calibri" panose="020F0502020204030204" pitchFamily="34" charset="0"/>
                <a:cs typeface="Calibri" panose="020F0502020204030204" pitchFamily="34" charset="0"/>
              </a:rPr>
              <a:t>quy</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định</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sự</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phát</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triển</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giới</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tính</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nam</a:t>
            </a:r>
            <a:endParaRPr lang="en-US" sz="2200" i="1" dirty="0">
              <a:latin typeface="Calibri" panose="020F0502020204030204" pitchFamily="34" charset="0"/>
              <a:cs typeface="Calibri" panose="020F0502020204030204" pitchFamily="34" charset="0"/>
            </a:endParaRPr>
          </a:p>
          <a:p>
            <a:pPr lvl="0" algn="just" defTabSz="914400" fontAlgn="base">
              <a:lnSpc>
                <a:spcPct val="130000"/>
              </a:lnSpc>
              <a:spcBef>
                <a:spcPct val="0"/>
              </a:spcBef>
              <a:spcAft>
                <a:spcPct val="0"/>
              </a:spcAft>
            </a:pPr>
            <a:r>
              <a:rPr lang="vi-VN" sz="2200" b="1" i="1" dirty="0">
                <a:latin typeface="Calibri" panose="020F0502020204030204" pitchFamily="34" charset="0"/>
                <a:cs typeface="Calibri" panose="020F0502020204030204" pitchFamily="34" charset="0"/>
              </a:rPr>
              <a:t>- </a:t>
            </a:r>
            <a:r>
              <a:rPr lang="en-US" sz="2200" b="1" i="1" dirty="0" err="1">
                <a:latin typeface="Calibri" panose="020F0502020204030204" pitchFamily="34" charset="0"/>
                <a:cs typeface="Calibri" panose="020F0502020204030204" pitchFamily="34" charset="0"/>
              </a:rPr>
              <a:t>Nhiễm</a:t>
            </a:r>
            <a:r>
              <a:rPr lang="en-US" sz="2200" b="1" i="1" dirty="0">
                <a:latin typeface="Calibri" panose="020F0502020204030204" pitchFamily="34" charset="0"/>
                <a:cs typeface="Calibri" panose="020F0502020204030204" pitchFamily="34" charset="0"/>
              </a:rPr>
              <a:t> </a:t>
            </a:r>
            <a:r>
              <a:rPr lang="en-US" sz="2200" b="1" i="1" dirty="0" err="1">
                <a:latin typeface="Calibri" panose="020F0502020204030204" pitchFamily="34" charset="0"/>
                <a:cs typeface="Calibri" panose="020F0502020204030204" pitchFamily="34" charset="0"/>
              </a:rPr>
              <a:t>sắc</a:t>
            </a:r>
            <a:r>
              <a:rPr lang="en-US" sz="2200" b="1" i="1" dirty="0">
                <a:latin typeface="Calibri" panose="020F0502020204030204" pitchFamily="34" charset="0"/>
                <a:cs typeface="Calibri" panose="020F0502020204030204" pitchFamily="34" charset="0"/>
              </a:rPr>
              <a:t> </a:t>
            </a:r>
            <a:r>
              <a:rPr lang="en-US" sz="2200" b="1" i="1" dirty="0" err="1">
                <a:latin typeface="Calibri" panose="020F0502020204030204" pitchFamily="34" charset="0"/>
                <a:cs typeface="Calibri" panose="020F0502020204030204" pitchFamily="34" charset="0"/>
              </a:rPr>
              <a:t>thể</a:t>
            </a:r>
            <a:r>
              <a:rPr lang="en-US" sz="2200" b="1" i="1" dirty="0">
                <a:latin typeface="Calibri" panose="020F0502020204030204" pitchFamily="34" charset="0"/>
                <a:cs typeface="Calibri" panose="020F0502020204030204" pitchFamily="34" charset="0"/>
              </a:rPr>
              <a:t> X </a:t>
            </a:r>
            <a:r>
              <a:rPr lang="en-US" sz="2200" i="1" dirty="0" err="1">
                <a:latin typeface="Calibri" panose="020F0502020204030204" pitchFamily="34" charset="0"/>
                <a:cs typeface="Calibri" panose="020F0502020204030204" pitchFamily="34" charset="0"/>
              </a:rPr>
              <a:t>chứa</a:t>
            </a:r>
            <a:r>
              <a:rPr lang="en-US" sz="2200" i="1" dirty="0">
                <a:latin typeface="Calibri" panose="020F0502020204030204" pitchFamily="34" charset="0"/>
                <a:cs typeface="Calibri" panose="020F0502020204030204" pitchFamily="34" charset="0"/>
              </a:rPr>
              <a:t> gene </a:t>
            </a:r>
            <a:r>
              <a:rPr lang="en-US" sz="2200" i="1" dirty="0" err="1">
                <a:latin typeface="Calibri" panose="020F0502020204030204" pitchFamily="34" charset="0"/>
                <a:cs typeface="Calibri" panose="020F0502020204030204" pitchFamily="34" charset="0"/>
              </a:rPr>
              <a:t>Sxl</a:t>
            </a:r>
            <a:r>
              <a:rPr lang="en-US" sz="2200" i="1" dirty="0">
                <a:latin typeface="Calibri" panose="020F0502020204030204" pitchFamily="34" charset="0"/>
                <a:cs typeface="Calibri" panose="020F0502020204030204" pitchFamily="34" charset="0"/>
              </a:rPr>
              <a:t> (Sex-lethal) </a:t>
            </a:r>
            <a:r>
              <a:rPr lang="en-US" sz="2200" i="1" dirty="0" err="1">
                <a:latin typeface="Calibri" panose="020F0502020204030204" pitchFamily="34" charset="0"/>
                <a:cs typeface="Calibri" panose="020F0502020204030204" pitchFamily="34" charset="0"/>
              </a:rPr>
              <a:t>trên</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nhiễm</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sắc</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thể</a:t>
            </a:r>
            <a:r>
              <a:rPr lang="en-US" sz="2200" i="1" dirty="0">
                <a:latin typeface="Calibri" panose="020F0502020204030204" pitchFamily="34" charset="0"/>
                <a:cs typeface="Calibri" panose="020F0502020204030204" pitchFamily="34" charset="0"/>
              </a:rPr>
              <a:t> X </a:t>
            </a:r>
            <a:r>
              <a:rPr lang="en-US" sz="2200" i="1" dirty="0" err="1">
                <a:latin typeface="Calibri" panose="020F0502020204030204" pitchFamily="34" charset="0"/>
                <a:cs typeface="Calibri" panose="020F0502020204030204" pitchFamily="34" charset="0"/>
              </a:rPr>
              <a:t>điều</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chỉnh</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việc</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xác</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định</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giới</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tính</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bằng</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cách</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kiểm</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soát</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sự</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biểu</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hiện</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của</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các</a:t>
            </a:r>
            <a:r>
              <a:rPr lang="en-US" sz="2200" i="1" dirty="0">
                <a:latin typeface="Calibri" panose="020F0502020204030204" pitchFamily="34" charset="0"/>
                <a:cs typeface="Calibri" panose="020F0502020204030204" pitchFamily="34" charset="0"/>
              </a:rPr>
              <a:t> gene </a:t>
            </a:r>
            <a:r>
              <a:rPr lang="en-US" sz="2200" i="1" dirty="0" err="1">
                <a:latin typeface="Calibri" panose="020F0502020204030204" pitchFamily="34" charset="0"/>
                <a:cs typeface="Calibri" panose="020F0502020204030204" pitchFamily="34" charset="0"/>
              </a:rPr>
              <a:t>liên</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quan</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đến</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phát</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triển</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giới</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tính</a:t>
            </a:r>
            <a:r>
              <a:rPr lang="en-US" sz="2200" i="1" dirty="0">
                <a:latin typeface="Calibri" panose="020F0502020204030204" pitchFamily="34" charset="0"/>
                <a:cs typeface="Calibri" panose="020F0502020204030204" pitchFamily="34" charset="0"/>
              </a:rPr>
              <a:t>.</a:t>
            </a:r>
            <a:endParaRPr lang="en-US" sz="2200" i="1" kern="0" dirty="0">
              <a:solidFill>
                <a:prstClr val="black"/>
              </a:solidFill>
              <a:latin typeface="Calibri" panose="020F0502020204030204" pitchFamily="34" charset="0"/>
              <a:cs typeface="Calibri" panose="020F0502020204030204" pitchFamily="34" charset="0"/>
            </a:endParaRPr>
          </a:p>
        </p:txBody>
      </p:sp>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79316" y="5967066"/>
            <a:ext cx="6896100" cy="458074"/>
          </a:xfrm>
          <a:prstGeom prst="rect">
            <a:avLst/>
          </a:prstGeom>
        </p:spPr>
        <p:txBody>
          <a:bodyPr wrap="square">
            <a:spAutoFit/>
          </a:bodyPr>
          <a:lstStyle/>
          <a:p>
            <a:pPr lvl="0" algn="just" defTabSz="914400" fontAlgn="base">
              <a:lnSpc>
                <a:spcPct val="150000"/>
              </a:lnSpc>
              <a:spcBef>
                <a:spcPct val="0"/>
              </a:spcBef>
              <a:spcAft>
                <a:spcPct val="0"/>
              </a:spcAft>
            </a:pPr>
            <a:r>
              <a:rPr lang="en-US" kern="0" dirty="0">
                <a:solidFill>
                  <a:prstClr val="black"/>
                </a:solidFill>
                <a:latin typeface="Times New Roman" panose="02020603050405020304" pitchFamily="18" charset="0"/>
                <a:cs typeface="Times New Roman" panose="02020603050405020304" pitchFamily="18" charset="0"/>
              </a:rPr>
              <a:t>Gene SRY </a:t>
            </a:r>
            <a:r>
              <a:rPr lang="en-US" kern="0" dirty="0" err="1">
                <a:solidFill>
                  <a:prstClr val="black"/>
                </a:solidFill>
                <a:latin typeface="Times New Roman" panose="02020603050405020304" pitchFamily="18" charset="0"/>
                <a:cs typeface="Times New Roman" panose="02020603050405020304" pitchFamily="18" charset="0"/>
              </a:rPr>
              <a:t>trên</a:t>
            </a:r>
            <a:r>
              <a:rPr lang="en-US" kern="0" dirty="0">
                <a:solidFill>
                  <a:prstClr val="black"/>
                </a:solidFill>
                <a:latin typeface="Times New Roman" panose="02020603050405020304" pitchFamily="18" charset="0"/>
                <a:cs typeface="Times New Roman" panose="02020603050405020304" pitchFamily="18" charset="0"/>
              </a:rPr>
              <a:t> </a:t>
            </a:r>
            <a:r>
              <a:rPr lang="en-US" kern="0" dirty="0" err="1">
                <a:solidFill>
                  <a:prstClr val="black"/>
                </a:solidFill>
                <a:latin typeface="Times New Roman" panose="02020603050405020304" pitchFamily="18" charset="0"/>
                <a:cs typeface="Times New Roman" panose="02020603050405020304" pitchFamily="18" charset="0"/>
              </a:rPr>
              <a:t>nhiễm</a:t>
            </a:r>
            <a:r>
              <a:rPr lang="en-US" kern="0" dirty="0">
                <a:solidFill>
                  <a:prstClr val="black"/>
                </a:solidFill>
                <a:latin typeface="Times New Roman" panose="02020603050405020304" pitchFamily="18" charset="0"/>
                <a:cs typeface="Times New Roman" panose="02020603050405020304" pitchFamily="18" charset="0"/>
              </a:rPr>
              <a:t> </a:t>
            </a:r>
            <a:r>
              <a:rPr lang="en-US" kern="0" dirty="0" err="1">
                <a:solidFill>
                  <a:prstClr val="black"/>
                </a:solidFill>
                <a:latin typeface="Times New Roman" panose="02020603050405020304" pitchFamily="18" charset="0"/>
                <a:cs typeface="Times New Roman" panose="02020603050405020304" pitchFamily="18" charset="0"/>
              </a:rPr>
              <a:t>sắc</a:t>
            </a:r>
            <a:r>
              <a:rPr lang="en-US" kern="0" dirty="0">
                <a:solidFill>
                  <a:prstClr val="black"/>
                </a:solidFill>
                <a:latin typeface="Times New Roman" panose="02020603050405020304" pitchFamily="18" charset="0"/>
                <a:cs typeface="Times New Roman" panose="02020603050405020304" pitchFamily="18" charset="0"/>
              </a:rPr>
              <a:t> </a:t>
            </a:r>
            <a:r>
              <a:rPr lang="en-US" kern="0" dirty="0" err="1">
                <a:solidFill>
                  <a:prstClr val="black"/>
                </a:solidFill>
                <a:latin typeface="Times New Roman" panose="02020603050405020304" pitchFamily="18" charset="0"/>
                <a:cs typeface="Times New Roman" panose="02020603050405020304" pitchFamily="18" charset="0"/>
              </a:rPr>
              <a:t>thể</a:t>
            </a:r>
            <a:r>
              <a:rPr lang="en-US" kern="0" dirty="0">
                <a:solidFill>
                  <a:prstClr val="black"/>
                </a:solidFill>
                <a:latin typeface="Times New Roman" panose="02020603050405020304" pitchFamily="18" charset="0"/>
                <a:cs typeface="Times New Roman" panose="02020603050405020304" pitchFamily="18" charset="0"/>
              </a:rPr>
              <a:t> Y </a:t>
            </a:r>
            <a:r>
              <a:rPr lang="en-US" kern="0" dirty="0" err="1">
                <a:solidFill>
                  <a:prstClr val="black"/>
                </a:solidFill>
                <a:latin typeface="Times New Roman" panose="02020603050405020304" pitchFamily="18" charset="0"/>
                <a:cs typeface="Times New Roman" panose="02020603050405020304" pitchFamily="18" charset="0"/>
              </a:rPr>
              <a:t>quy</a:t>
            </a:r>
            <a:r>
              <a:rPr lang="en-US" kern="0" dirty="0">
                <a:solidFill>
                  <a:prstClr val="black"/>
                </a:solidFill>
                <a:latin typeface="Times New Roman" panose="02020603050405020304" pitchFamily="18" charset="0"/>
                <a:cs typeface="Times New Roman" panose="02020603050405020304" pitchFamily="18" charset="0"/>
              </a:rPr>
              <a:t> </a:t>
            </a:r>
            <a:r>
              <a:rPr lang="en-US" kern="0" dirty="0" err="1">
                <a:solidFill>
                  <a:prstClr val="black"/>
                </a:solidFill>
                <a:latin typeface="Times New Roman" panose="02020603050405020304" pitchFamily="18" charset="0"/>
                <a:cs typeface="Times New Roman" panose="02020603050405020304" pitchFamily="18" charset="0"/>
              </a:rPr>
              <a:t>định</a:t>
            </a:r>
            <a:r>
              <a:rPr lang="en-US" kern="0" dirty="0">
                <a:solidFill>
                  <a:prstClr val="black"/>
                </a:solidFill>
                <a:latin typeface="Times New Roman" panose="02020603050405020304" pitchFamily="18" charset="0"/>
                <a:cs typeface="Times New Roman" panose="02020603050405020304" pitchFamily="18" charset="0"/>
              </a:rPr>
              <a:t> </a:t>
            </a:r>
            <a:r>
              <a:rPr lang="en-US" kern="0" dirty="0" err="1">
                <a:solidFill>
                  <a:prstClr val="black"/>
                </a:solidFill>
                <a:latin typeface="Times New Roman" panose="02020603050405020304" pitchFamily="18" charset="0"/>
                <a:cs typeface="Times New Roman" panose="02020603050405020304" pitchFamily="18" charset="0"/>
              </a:rPr>
              <a:t>giới</a:t>
            </a:r>
            <a:r>
              <a:rPr lang="en-US" kern="0" dirty="0">
                <a:solidFill>
                  <a:prstClr val="black"/>
                </a:solidFill>
                <a:latin typeface="Times New Roman" panose="02020603050405020304" pitchFamily="18" charset="0"/>
                <a:cs typeface="Times New Roman" panose="02020603050405020304" pitchFamily="18" charset="0"/>
              </a:rPr>
              <a:t> </a:t>
            </a:r>
            <a:r>
              <a:rPr lang="en-US" kern="0" dirty="0" err="1">
                <a:solidFill>
                  <a:prstClr val="black"/>
                </a:solidFill>
                <a:latin typeface="Times New Roman" panose="02020603050405020304" pitchFamily="18" charset="0"/>
                <a:cs typeface="Times New Roman" panose="02020603050405020304" pitchFamily="18" charset="0"/>
              </a:rPr>
              <a:t>tính</a:t>
            </a:r>
            <a:r>
              <a:rPr lang="en-US" kern="0" dirty="0">
                <a:solidFill>
                  <a:prstClr val="black"/>
                </a:solidFill>
                <a:latin typeface="Times New Roman" panose="02020603050405020304" pitchFamily="18" charset="0"/>
                <a:cs typeface="Times New Roman" panose="02020603050405020304" pitchFamily="18" charset="0"/>
              </a:rPr>
              <a:t> </a:t>
            </a:r>
            <a:r>
              <a:rPr lang="en-US" kern="0" dirty="0" err="1">
                <a:solidFill>
                  <a:prstClr val="black"/>
                </a:solidFill>
                <a:latin typeface="Times New Roman" panose="02020603050405020304" pitchFamily="18" charset="0"/>
                <a:cs typeface="Times New Roman" panose="02020603050405020304" pitchFamily="18" charset="0"/>
              </a:rPr>
              <a:t>nam</a:t>
            </a:r>
            <a:r>
              <a:rPr lang="en-US" kern="0" dirty="0">
                <a:solidFill>
                  <a:prstClr val="black"/>
                </a:solidFill>
                <a:latin typeface="Times New Roman" panose="02020603050405020304" pitchFamily="18" charset="0"/>
                <a:cs typeface="Times New Roman" panose="02020603050405020304" pitchFamily="18" charset="0"/>
              </a:rPr>
              <a:t> ở </a:t>
            </a:r>
            <a:r>
              <a:rPr lang="en-US" kern="0" dirty="0" err="1">
                <a:solidFill>
                  <a:prstClr val="black"/>
                </a:solidFill>
                <a:latin typeface="Times New Roman" panose="02020603050405020304" pitchFamily="18" charset="0"/>
                <a:cs typeface="Times New Roman" panose="02020603050405020304" pitchFamily="18" charset="0"/>
              </a:rPr>
              <a:t>người</a:t>
            </a:r>
            <a:r>
              <a:rPr lang="en-US" kern="0" dirty="0">
                <a:solidFill>
                  <a:prstClr val="black"/>
                </a:solidFill>
                <a:latin typeface="Times New Roman" panose="02020603050405020304" pitchFamily="18" charset="0"/>
                <a:cs typeface="Times New Roman" panose="02020603050405020304" pitchFamily="18" charset="0"/>
              </a:rPr>
              <a:t>. </a:t>
            </a:r>
            <a:endParaRPr lang="en-US" kern="0" dirty="0">
              <a:solidFill>
                <a:prstClr val="black"/>
              </a:solidFill>
              <a:latin typeface="Times New Roman" panose="02020603050405020304" pitchFamily="18" charset="0"/>
              <a:cs typeface="Times New Roman" panose="02020603050405020304" pitchFamily="18" charset="0"/>
            </a:endParaRPr>
          </a:p>
        </p:txBody>
      </p:sp>
      <p:sp>
        <p:nvSpPr>
          <p:cNvPr id="45" name="Rounded Rectangle 44"/>
          <p:cNvSpPr/>
          <p:nvPr/>
        </p:nvSpPr>
        <p:spPr>
          <a:xfrm>
            <a:off x="1050097" y="2519956"/>
            <a:ext cx="4714326" cy="3905184"/>
          </a:xfrm>
          <a:prstGeom prst="roundRect">
            <a:avLst>
              <a:gd name="adj" fmla="val 4321"/>
            </a:avLst>
          </a:prstGeom>
          <a:noFill/>
          <a:ln w="139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8"/>
          <p:cNvGrpSpPr/>
          <p:nvPr/>
        </p:nvGrpSpPr>
        <p:grpSpPr>
          <a:xfrm>
            <a:off x="892872" y="2081360"/>
            <a:ext cx="1919340" cy="628304"/>
            <a:chOff x="0" y="-245716"/>
            <a:chExt cx="6447352" cy="2025195"/>
          </a:xfrm>
        </p:grpSpPr>
        <p:grpSp>
          <p:nvGrpSpPr>
            <p:cNvPr id="30" name="Group 9"/>
            <p:cNvGrpSpPr/>
            <p:nvPr/>
          </p:nvGrpSpPr>
          <p:grpSpPr>
            <a:xfrm rot="-5400000">
              <a:off x="2611527" y="-1720830"/>
              <a:ext cx="1778523" cy="5222095"/>
              <a:chOff x="1" y="2"/>
              <a:chExt cx="2353315" cy="6909796"/>
            </a:xfrm>
          </p:grpSpPr>
          <p:sp>
            <p:nvSpPr>
              <p:cNvPr id="41" name="Freeform 10"/>
              <p:cNvSpPr/>
              <p:nvPr/>
            </p:nvSpPr>
            <p:spPr>
              <a:xfrm>
                <a:off x="1" y="2"/>
                <a:ext cx="2353315" cy="6909796"/>
              </a:xfrm>
              <a:custGeom>
                <a:avLst/>
                <a:gdLst/>
                <a:ahLst/>
                <a:cxnLst/>
                <a:rect l="l" t="t" r="r" b="b"/>
                <a:pathLst>
                  <a:path w="2353310" h="6280065">
                    <a:moveTo>
                      <a:pt x="784860" y="6212755"/>
                    </a:moveTo>
                    <a:cubicBezTo>
                      <a:pt x="905510" y="6253395"/>
                      <a:pt x="1042670" y="6280065"/>
                      <a:pt x="1177290" y="6280065"/>
                    </a:cubicBezTo>
                    <a:cubicBezTo>
                      <a:pt x="1311910" y="6280065"/>
                      <a:pt x="1441450" y="6257205"/>
                      <a:pt x="1560830" y="6216565"/>
                    </a:cubicBezTo>
                    <a:cubicBezTo>
                      <a:pt x="1563370" y="6215295"/>
                      <a:pt x="1565910" y="6215295"/>
                      <a:pt x="1568450" y="6214025"/>
                    </a:cubicBezTo>
                    <a:cubicBezTo>
                      <a:pt x="2016760" y="6051465"/>
                      <a:pt x="2346960" y="5622205"/>
                      <a:pt x="2353310" y="5110059"/>
                    </a:cubicBezTo>
                    <a:lnTo>
                      <a:pt x="2353310" y="0"/>
                    </a:lnTo>
                    <a:lnTo>
                      <a:pt x="0" y="0"/>
                    </a:lnTo>
                    <a:lnTo>
                      <a:pt x="0" y="5106165"/>
                    </a:lnTo>
                    <a:cubicBezTo>
                      <a:pt x="6350" y="5624745"/>
                      <a:pt x="331470" y="6054005"/>
                      <a:pt x="784860" y="6212755"/>
                    </a:cubicBezTo>
                    <a:close/>
                  </a:path>
                </a:pathLst>
              </a:custGeom>
              <a:solidFill>
                <a:srgbClr val="FDD54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grpSp>
          <p:nvGrpSpPr>
            <p:cNvPr id="33" name="Group 11"/>
            <p:cNvGrpSpPr/>
            <p:nvPr/>
          </p:nvGrpSpPr>
          <p:grpSpPr>
            <a:xfrm>
              <a:off x="0" y="0"/>
              <a:ext cx="1779479" cy="1779479"/>
              <a:chOff x="0" y="0"/>
              <a:chExt cx="6350000" cy="6350000"/>
            </a:xfrm>
          </p:grpSpPr>
          <p:sp>
            <p:nvSpPr>
              <p:cNvPr id="4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sp>
          <p:nvSpPr>
            <p:cNvPr id="34" name="TextBox 13"/>
            <p:cNvSpPr txBox="1"/>
            <p:nvPr/>
          </p:nvSpPr>
          <p:spPr>
            <a:xfrm>
              <a:off x="2060802" y="-245716"/>
              <a:ext cx="4386550" cy="1564934"/>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000000"/>
                  </a:solidFill>
                  <a:effectLst/>
                  <a:uLnTx/>
                  <a:uFillTx/>
                  <a:ea typeface="+mn-ea"/>
                  <a:cs typeface="+mn-cs"/>
                </a:rPr>
                <a:t>Hệ</a:t>
              </a:r>
              <a:r>
                <a:rPr kumimoji="0" lang="en-US" sz="2400" b="1" i="0" u="none" strike="noStrike" kern="1200" cap="none" spc="0" normalizeH="0" noProof="0" dirty="0">
                  <a:ln>
                    <a:noFill/>
                  </a:ln>
                  <a:solidFill>
                    <a:srgbClr val="000000"/>
                  </a:solidFill>
                  <a:effectLst/>
                  <a:uLnTx/>
                  <a:uFillTx/>
                  <a:ea typeface="+mn-ea"/>
                  <a:cs typeface="+mn-cs"/>
                </a:rPr>
                <a:t> XY</a:t>
              </a:r>
              <a:endParaRPr kumimoji="0" lang="vi-VN" sz="2400" b="1" i="0" u="none" strike="noStrike" kern="1200" cap="none" spc="0" normalizeH="0" baseline="0" noProof="0" dirty="0">
                <a:ln>
                  <a:noFill/>
                </a:ln>
                <a:solidFill>
                  <a:srgbClr val="000000"/>
                </a:solidFill>
                <a:effectLst/>
                <a:uLnTx/>
                <a:uFillTx/>
                <a:ea typeface="+mn-ea"/>
                <a:cs typeface="+mn-cs"/>
              </a:endParaRPr>
            </a:p>
          </p:txBody>
        </p:sp>
        <p:pic>
          <p:nvPicPr>
            <p:cNvPr id="39" name="Picture 1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298760" y="286764"/>
              <a:ext cx="1144147" cy="1205952"/>
            </a:xfrm>
            <a:prstGeom prst="rect">
              <a:avLst/>
            </a:prstGeom>
          </p:spPr>
        </p:pic>
      </p:grpSp>
      <p:grpSp>
        <p:nvGrpSpPr>
          <p:cNvPr id="47" name="Group 46"/>
          <p:cNvGrpSpPr/>
          <p:nvPr/>
        </p:nvGrpSpPr>
        <p:grpSpPr>
          <a:xfrm>
            <a:off x="7989698" y="2576891"/>
            <a:ext cx="4754191" cy="3292975"/>
            <a:chOff x="5539433" y="839997"/>
            <a:chExt cx="4771684" cy="3281477"/>
          </a:xfrm>
        </p:grpSpPr>
        <p:pic>
          <p:nvPicPr>
            <p:cNvPr id="48" name="Picture 16" descr="Sex Determination – Role of X and Y Chromos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9433" y="863924"/>
              <a:ext cx="4038600" cy="325755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8960789" y="839998"/>
              <a:ext cx="1350328" cy="58727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57493" y="839997"/>
              <a:ext cx="1193800" cy="3001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787529" y="899037"/>
              <a:ext cx="1193800" cy="3001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6055776" y="655606"/>
            <a:ext cx="2522412" cy="4437145"/>
            <a:chOff x="9872662" y="2050832"/>
            <a:chExt cx="2002790" cy="3523084"/>
          </a:xfrm>
        </p:grpSpPr>
        <p:pic>
          <p:nvPicPr>
            <p:cNvPr id="53" name="Picture 52"/>
            <p:cNvPicPr>
              <a:picLocks noChangeAspect="1"/>
            </p:cNvPicPr>
            <p:nvPr/>
          </p:nvPicPr>
          <p:blipFill rotWithShape="1">
            <a:blip r:embed="rId3"/>
            <a:srcRect l="5534" r="83171" b="2701"/>
            <a:stretch>
              <a:fillRect/>
            </a:stretch>
          </p:blipFill>
          <p:spPr>
            <a:xfrm>
              <a:off x="9872662" y="2050832"/>
              <a:ext cx="962025" cy="3523084"/>
            </a:xfrm>
            <a:prstGeom prst="rect">
              <a:avLst/>
            </a:prstGeom>
          </p:spPr>
        </p:pic>
        <p:pic>
          <p:nvPicPr>
            <p:cNvPr id="54" name="Picture 53"/>
            <p:cNvPicPr>
              <a:picLocks noChangeAspect="1"/>
            </p:cNvPicPr>
            <p:nvPr/>
          </p:nvPicPr>
          <p:blipFill rotWithShape="1">
            <a:blip r:embed="rId3">
              <a:clrChange>
                <a:clrFrom>
                  <a:srgbClr val="FFFFFF"/>
                </a:clrFrom>
                <a:clrTo>
                  <a:srgbClr val="FFFFFF">
                    <a:alpha val="0"/>
                  </a:srgbClr>
                </a:clrTo>
              </a:clrChange>
            </a:blip>
            <a:srcRect l="21815" t="-526" r="62864" b="41874"/>
            <a:stretch>
              <a:fillRect/>
            </a:stretch>
          </p:blipFill>
          <p:spPr>
            <a:xfrm>
              <a:off x="10570528" y="2227997"/>
              <a:ext cx="1304924" cy="2123727"/>
            </a:xfrm>
            <a:prstGeom prst="rect">
              <a:avLst/>
            </a:prstGeom>
          </p:spPr>
        </p:pic>
      </p:grpSp>
      <p:sp>
        <p:nvSpPr>
          <p:cNvPr id="37"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CƠ CHẾ XÁC ĐỊNH GIỚI TÍNH VÀ YẾU TỐ ẢNH HƯỞNG</a:t>
            </a:r>
            <a:endParaRPr lang="en-US" sz="2800" b="0" dirty="0">
              <a:solidFill>
                <a:schemeClr val="accent6">
                  <a:lumMod val="75000"/>
                </a:schemeClr>
              </a:solidFill>
              <a:cs typeface="Arial Black" panose="020B0A04020102020204" pitchFamily="34" charset="0"/>
            </a:endParaRPr>
          </a:p>
        </p:txBody>
      </p:sp>
      <p:sp>
        <p:nvSpPr>
          <p:cNvPr id="38"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1176051" y="1013128"/>
            <a:ext cx="3864837" cy="830997"/>
            <a:chOff x="-302032" y="242132"/>
            <a:chExt cx="1455003" cy="1083503"/>
          </a:xfrm>
        </p:grpSpPr>
        <p:sp>
          <p:nvSpPr>
            <p:cNvPr id="56"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268850" y="242132"/>
              <a:ext cx="1367677" cy="1083503"/>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Nhiễm</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sắc</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thể</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587738" y="4738202"/>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 name="TextBox 26"/>
          <p:cNvSpPr txBox="1"/>
          <p:nvPr/>
        </p:nvSpPr>
        <p:spPr>
          <a:xfrm>
            <a:off x="8668928" y="5216039"/>
            <a:ext cx="1298685" cy="707886"/>
          </a:xfrm>
          <a:prstGeom prst="rect">
            <a:avLst/>
          </a:prstGeom>
          <a:noFill/>
        </p:spPr>
        <p:txBody>
          <a:bodyPr wrap="square" rtlCol="0">
            <a:spAutoFit/>
          </a:bodyPr>
          <a:lstStyle/>
          <a:p>
            <a:r>
              <a:rPr lang="en-US" sz="2000" dirty="0"/>
              <a:t>76A+ZW</a:t>
            </a:r>
            <a:endParaRPr lang="en-US" sz="2000" dirty="0"/>
          </a:p>
          <a:p>
            <a:endParaRPr lang="en-US" sz="2000" dirty="0"/>
          </a:p>
        </p:txBody>
      </p:sp>
      <p:sp>
        <p:nvSpPr>
          <p:cNvPr id="28" name="Oval 27"/>
          <p:cNvSpPr/>
          <p:nvPr/>
        </p:nvSpPr>
        <p:spPr>
          <a:xfrm>
            <a:off x="10011600" y="2146780"/>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TextBox 28"/>
          <p:cNvSpPr txBox="1"/>
          <p:nvPr/>
        </p:nvSpPr>
        <p:spPr>
          <a:xfrm>
            <a:off x="10092790" y="2624617"/>
            <a:ext cx="1298685" cy="707886"/>
          </a:xfrm>
          <a:prstGeom prst="rect">
            <a:avLst/>
          </a:prstGeom>
          <a:noFill/>
        </p:spPr>
        <p:txBody>
          <a:bodyPr wrap="square" rtlCol="0">
            <a:spAutoFit/>
          </a:bodyPr>
          <a:lstStyle/>
          <a:p>
            <a:r>
              <a:rPr lang="en-US" sz="2000" dirty="0"/>
              <a:t>76A+ZZ</a:t>
            </a:r>
            <a:endParaRPr lang="en-US" sz="2000" dirty="0"/>
          </a:p>
          <a:p>
            <a:endParaRPr lang="en-US" sz="2000" dirty="0"/>
          </a:p>
        </p:txBody>
      </p:sp>
      <p:pic>
        <p:nvPicPr>
          <p:cNvPr id="2050" name="Picture 2" descr="Gà Trống Hình ảnh PNG | Vector Và Các Tập Tin PSD | Tải Về Miễn Phí Trên  Pngtre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51459" y="1048371"/>
            <a:ext cx="2559679" cy="2559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à Mái Hình ảnh PNG | Vector Và Các Tập Tin PSD | Tải Về Miễn Phí Trên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548269" y="3985537"/>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72104" y="2723076"/>
            <a:ext cx="5863251" cy="2012859"/>
          </a:xfrm>
          <a:prstGeom prst="rect">
            <a:avLst/>
          </a:prstGeom>
        </p:spPr>
        <p:txBody>
          <a:bodyPr wrap="square">
            <a:spAutoFit/>
          </a:bodyPr>
          <a:lstStyle/>
          <a:p>
            <a:pPr algn="just" defTabSz="914400" fontAlgn="base">
              <a:lnSpc>
                <a:spcPct val="130000"/>
              </a:lnSpc>
              <a:spcBef>
                <a:spcPct val="0"/>
              </a:spcBef>
              <a:spcAft>
                <a:spcPct val="0"/>
              </a:spcAft>
            </a:pPr>
            <a:r>
              <a:rPr lang="vi-VN" sz="2400" i="1" dirty="0">
                <a:latin typeface="+mj-lt"/>
                <a:cs typeface="Calibri" panose="020F0502020204030204" pitchFamily="34" charset="0"/>
              </a:rPr>
              <a:t>- Ở gà, giới tính được xác định bởi cặp nhiễm sắc thể ZW. </a:t>
            </a:r>
            <a:endParaRPr lang="en-US" sz="2400" i="1" dirty="0">
              <a:latin typeface="+mj-lt"/>
              <a:cs typeface="Calibri" panose="020F0502020204030204" pitchFamily="34" charset="0"/>
            </a:endParaRPr>
          </a:p>
          <a:p>
            <a:pPr algn="just" defTabSz="914400" fontAlgn="base">
              <a:lnSpc>
                <a:spcPct val="130000"/>
              </a:lnSpc>
              <a:spcBef>
                <a:spcPct val="0"/>
              </a:spcBef>
              <a:spcAft>
                <a:spcPct val="0"/>
              </a:spcAft>
            </a:pPr>
            <a:r>
              <a:rPr lang="vi-VN" sz="2400" i="1" dirty="0">
                <a:latin typeface="+mj-lt"/>
                <a:cs typeface="Calibri" panose="020F0502020204030204" pitchFamily="34" charset="0"/>
              </a:rPr>
              <a:t>- Con cái có cặp nhiễm sắc thể ZW, trong khi con đực có cặp nhiễm sắc thể ZZ. </a:t>
            </a:r>
            <a:endParaRPr lang="en-US" sz="2400" i="1" dirty="0">
              <a:latin typeface="+mj-lt"/>
              <a:cs typeface="Calibri" panose="020F0502020204030204" pitchFamily="34" charset="0"/>
            </a:endParaRPr>
          </a:p>
        </p:txBody>
      </p:sp>
      <p:sp>
        <p:nvSpPr>
          <p:cNvPr id="17" name="Rounded Rectangle 16"/>
          <p:cNvSpPr/>
          <p:nvPr/>
        </p:nvSpPr>
        <p:spPr>
          <a:xfrm>
            <a:off x="1266860" y="2526420"/>
            <a:ext cx="6073740" cy="2350380"/>
          </a:xfrm>
          <a:prstGeom prst="roundRect">
            <a:avLst>
              <a:gd name="adj" fmla="val 4321"/>
            </a:avLst>
          </a:prstGeom>
          <a:noFill/>
          <a:ln w="139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8"/>
          <p:cNvGrpSpPr/>
          <p:nvPr/>
        </p:nvGrpSpPr>
        <p:grpSpPr>
          <a:xfrm>
            <a:off x="1116196" y="2040909"/>
            <a:ext cx="1919340" cy="628304"/>
            <a:chOff x="0" y="-245716"/>
            <a:chExt cx="6447352" cy="2025195"/>
          </a:xfrm>
        </p:grpSpPr>
        <p:grpSp>
          <p:nvGrpSpPr>
            <p:cNvPr id="19" name="Group 9"/>
            <p:cNvGrpSpPr/>
            <p:nvPr/>
          </p:nvGrpSpPr>
          <p:grpSpPr>
            <a:xfrm rot="-5400000">
              <a:off x="2611527" y="-1720830"/>
              <a:ext cx="1778523" cy="5222095"/>
              <a:chOff x="1" y="2"/>
              <a:chExt cx="2353315" cy="6909796"/>
            </a:xfrm>
          </p:grpSpPr>
          <p:sp>
            <p:nvSpPr>
              <p:cNvPr id="24" name="Freeform 10"/>
              <p:cNvSpPr/>
              <p:nvPr/>
            </p:nvSpPr>
            <p:spPr>
              <a:xfrm>
                <a:off x="1" y="2"/>
                <a:ext cx="2353315" cy="6909796"/>
              </a:xfrm>
              <a:custGeom>
                <a:avLst/>
                <a:gdLst/>
                <a:ahLst/>
                <a:cxnLst/>
                <a:rect l="l" t="t" r="r" b="b"/>
                <a:pathLst>
                  <a:path w="2353310" h="6280065">
                    <a:moveTo>
                      <a:pt x="784860" y="6212755"/>
                    </a:moveTo>
                    <a:cubicBezTo>
                      <a:pt x="905510" y="6253395"/>
                      <a:pt x="1042670" y="6280065"/>
                      <a:pt x="1177290" y="6280065"/>
                    </a:cubicBezTo>
                    <a:cubicBezTo>
                      <a:pt x="1311910" y="6280065"/>
                      <a:pt x="1441450" y="6257205"/>
                      <a:pt x="1560830" y="6216565"/>
                    </a:cubicBezTo>
                    <a:cubicBezTo>
                      <a:pt x="1563370" y="6215295"/>
                      <a:pt x="1565910" y="6215295"/>
                      <a:pt x="1568450" y="6214025"/>
                    </a:cubicBezTo>
                    <a:cubicBezTo>
                      <a:pt x="2016760" y="6051465"/>
                      <a:pt x="2346960" y="5622205"/>
                      <a:pt x="2353310" y="5110059"/>
                    </a:cubicBezTo>
                    <a:lnTo>
                      <a:pt x="2353310" y="0"/>
                    </a:lnTo>
                    <a:lnTo>
                      <a:pt x="0" y="0"/>
                    </a:lnTo>
                    <a:lnTo>
                      <a:pt x="0" y="5106165"/>
                    </a:lnTo>
                    <a:cubicBezTo>
                      <a:pt x="6350" y="5624745"/>
                      <a:pt x="331470" y="6054005"/>
                      <a:pt x="784860" y="6212755"/>
                    </a:cubicBezTo>
                    <a:close/>
                  </a:path>
                </a:pathLst>
              </a:custGeom>
              <a:solidFill>
                <a:srgbClr val="FDD54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grpSp>
          <p:nvGrpSpPr>
            <p:cNvPr id="20" name="Group 11"/>
            <p:cNvGrpSpPr/>
            <p:nvPr/>
          </p:nvGrpSpPr>
          <p:grpSpPr>
            <a:xfrm>
              <a:off x="0" y="0"/>
              <a:ext cx="1779479" cy="1779479"/>
              <a:chOff x="0" y="0"/>
              <a:chExt cx="6350000" cy="6350000"/>
            </a:xfrm>
          </p:grpSpPr>
          <p:sp>
            <p:nvSpPr>
              <p:cNvPr id="23"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sp>
          <p:nvSpPr>
            <p:cNvPr id="21" name="TextBox 13"/>
            <p:cNvSpPr txBox="1"/>
            <p:nvPr/>
          </p:nvSpPr>
          <p:spPr>
            <a:xfrm>
              <a:off x="2060802" y="-245716"/>
              <a:ext cx="4386550" cy="1744764"/>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000000"/>
                  </a:solidFill>
                  <a:effectLst/>
                  <a:uLnTx/>
                  <a:uFillTx/>
                  <a:ea typeface="+mn-ea"/>
                  <a:cs typeface="+mn-cs"/>
                </a:rPr>
                <a:t>Hệ</a:t>
              </a:r>
              <a:r>
                <a:rPr kumimoji="0" lang="en-US" sz="2400" b="1" i="0" u="none" strike="noStrike" kern="1200" cap="none" spc="0" normalizeH="0" noProof="0" dirty="0">
                  <a:ln>
                    <a:noFill/>
                  </a:ln>
                  <a:solidFill>
                    <a:srgbClr val="000000"/>
                  </a:solidFill>
                  <a:effectLst/>
                  <a:uLnTx/>
                  <a:uFillTx/>
                  <a:ea typeface="+mn-ea"/>
                  <a:cs typeface="+mn-cs"/>
                </a:rPr>
                <a:t> ZW</a:t>
              </a:r>
              <a:endParaRPr kumimoji="0" lang="vi-VN" sz="2400" b="1" i="0" u="none" strike="noStrike" kern="1200" cap="none" spc="0" normalizeH="0" baseline="0" noProof="0" dirty="0">
                <a:ln>
                  <a:noFill/>
                </a:ln>
                <a:solidFill>
                  <a:srgbClr val="000000"/>
                </a:solidFill>
                <a:effectLst/>
                <a:uLnTx/>
                <a:uFillTx/>
                <a:ea typeface="+mn-ea"/>
                <a:cs typeface="+mn-cs"/>
              </a:endParaRPr>
            </a:p>
          </p:txBody>
        </p:sp>
        <p:pic>
          <p:nvPicPr>
            <p:cNvPr id="22"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98760" y="286764"/>
              <a:ext cx="1144147" cy="1205952"/>
            </a:xfrm>
            <a:prstGeom prst="rect">
              <a:avLst/>
            </a:prstGeom>
          </p:spPr>
        </p:pic>
      </p:grpSp>
      <p:sp>
        <p:nvSpPr>
          <p:cNvPr id="25"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CƠ CHẾ XÁC ĐỊNH GIỚI TÍNH VÀ YẾU TỐ ẢNH HƯỞNG</a:t>
            </a:r>
            <a:endParaRPr lang="en-US" sz="2800" b="0" dirty="0">
              <a:solidFill>
                <a:schemeClr val="accent6">
                  <a:lumMod val="75000"/>
                </a:schemeClr>
              </a:solidFill>
              <a:cs typeface="Arial Black" panose="020B0A04020102020204" pitchFamily="34" charset="0"/>
            </a:endParaRPr>
          </a:p>
        </p:txBody>
      </p:sp>
      <p:sp>
        <p:nvSpPr>
          <p:cNvPr id="32"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1176051" y="1013128"/>
            <a:ext cx="3864837" cy="830997"/>
            <a:chOff x="-302032" y="242132"/>
            <a:chExt cx="1455003" cy="1083503"/>
          </a:xfrm>
        </p:grpSpPr>
        <p:sp>
          <p:nvSpPr>
            <p:cNvPr id="37"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68850" y="242132"/>
              <a:ext cx="1367677" cy="1083503"/>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Nhiễm</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sắc</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thể</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fltVal val="0"/>
                                          </p:val>
                                        </p:tav>
                                        <p:tav tm="100000">
                                          <p:val>
                                            <p:strVal val="#ppt_w"/>
                                          </p:val>
                                        </p:tav>
                                      </p:tavLst>
                                    </p:anim>
                                    <p:anim calcmode="lin" valueType="num">
                                      <p:cBhvr>
                                        <p:cTn id="15" dur="1000" fill="hold"/>
                                        <p:tgtEl>
                                          <p:spTgt spid="28"/>
                                        </p:tgtEl>
                                        <p:attrNameLst>
                                          <p:attrName>ppt_h</p:attrName>
                                        </p:attrNameLst>
                                      </p:cBhvr>
                                      <p:tavLst>
                                        <p:tav tm="0">
                                          <p:val>
                                            <p:fltVal val="0"/>
                                          </p:val>
                                        </p:tav>
                                        <p:tav tm="100000">
                                          <p:val>
                                            <p:strVal val="#ppt_h"/>
                                          </p:val>
                                        </p:tav>
                                      </p:tavLst>
                                    </p:anim>
                                    <p:anim calcmode="lin" valueType="num">
                                      <p:cBhvr>
                                        <p:cTn id="16" dur="1000" fill="hold"/>
                                        <p:tgtEl>
                                          <p:spTgt spid="28"/>
                                        </p:tgtEl>
                                        <p:attrNameLst>
                                          <p:attrName>style.rotation</p:attrName>
                                        </p:attrNameLst>
                                      </p:cBhvr>
                                      <p:tavLst>
                                        <p:tav tm="0">
                                          <p:val>
                                            <p:fltVal val="90"/>
                                          </p:val>
                                        </p:tav>
                                        <p:tav tm="100000">
                                          <p:val>
                                            <p:fltVal val="0"/>
                                          </p:val>
                                        </p:tav>
                                      </p:tavLst>
                                    </p:anim>
                                    <p:animEffect transition="in" filter="fade">
                                      <p:cBhvr>
                                        <p:cTn id="17" dur="1000"/>
                                        <p:tgtEl>
                                          <p:spTgt spid="28"/>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p:cTn id="26" dur="1000" fill="hold"/>
                                        <p:tgtEl>
                                          <p:spTgt spid="2050"/>
                                        </p:tgtEl>
                                        <p:attrNameLst>
                                          <p:attrName>ppt_w</p:attrName>
                                        </p:attrNameLst>
                                      </p:cBhvr>
                                      <p:tavLst>
                                        <p:tav tm="0">
                                          <p:val>
                                            <p:fltVal val="0"/>
                                          </p:val>
                                        </p:tav>
                                        <p:tav tm="100000">
                                          <p:val>
                                            <p:strVal val="#ppt_w"/>
                                          </p:val>
                                        </p:tav>
                                      </p:tavLst>
                                    </p:anim>
                                    <p:anim calcmode="lin" valueType="num">
                                      <p:cBhvr>
                                        <p:cTn id="27" dur="1000" fill="hold"/>
                                        <p:tgtEl>
                                          <p:spTgt spid="2050"/>
                                        </p:tgtEl>
                                        <p:attrNameLst>
                                          <p:attrName>ppt_h</p:attrName>
                                        </p:attrNameLst>
                                      </p:cBhvr>
                                      <p:tavLst>
                                        <p:tav tm="0">
                                          <p:val>
                                            <p:fltVal val="0"/>
                                          </p:val>
                                        </p:tav>
                                        <p:tav tm="100000">
                                          <p:val>
                                            <p:strVal val="#ppt_h"/>
                                          </p:val>
                                        </p:tav>
                                      </p:tavLst>
                                    </p:anim>
                                    <p:anim calcmode="lin" valueType="num">
                                      <p:cBhvr>
                                        <p:cTn id="28" dur="1000" fill="hold"/>
                                        <p:tgtEl>
                                          <p:spTgt spid="2050"/>
                                        </p:tgtEl>
                                        <p:attrNameLst>
                                          <p:attrName>style.rotation</p:attrName>
                                        </p:attrNameLst>
                                      </p:cBhvr>
                                      <p:tavLst>
                                        <p:tav tm="0">
                                          <p:val>
                                            <p:fltVal val="90"/>
                                          </p:val>
                                        </p:tav>
                                        <p:tav tm="100000">
                                          <p:val>
                                            <p:fltVal val="0"/>
                                          </p:val>
                                        </p:tav>
                                      </p:tavLst>
                                    </p:anim>
                                    <p:animEffect transition="in" filter="fade">
                                      <p:cBhvr>
                                        <p:cTn id="29" dur="1000"/>
                                        <p:tgtEl>
                                          <p:spTgt spid="2050"/>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fltVal val="0"/>
                                          </p:val>
                                        </p:tav>
                                        <p:tav tm="100000">
                                          <p:val>
                                            <p:strVal val="#ppt_w"/>
                                          </p:val>
                                        </p:tav>
                                      </p:tavLst>
                                    </p:anim>
                                    <p:anim calcmode="lin" valueType="num">
                                      <p:cBhvr>
                                        <p:cTn id="33" dur="1000" fill="hold"/>
                                        <p:tgtEl>
                                          <p:spTgt spid="26"/>
                                        </p:tgtEl>
                                        <p:attrNameLst>
                                          <p:attrName>ppt_h</p:attrName>
                                        </p:attrNameLst>
                                      </p:cBhvr>
                                      <p:tavLst>
                                        <p:tav tm="0">
                                          <p:val>
                                            <p:fltVal val="0"/>
                                          </p:val>
                                        </p:tav>
                                        <p:tav tm="100000">
                                          <p:val>
                                            <p:strVal val="#ppt_h"/>
                                          </p:val>
                                        </p:tav>
                                      </p:tavLst>
                                    </p:anim>
                                    <p:anim calcmode="lin" valueType="num">
                                      <p:cBhvr>
                                        <p:cTn id="34" dur="1000" fill="hold"/>
                                        <p:tgtEl>
                                          <p:spTgt spid="26"/>
                                        </p:tgtEl>
                                        <p:attrNameLst>
                                          <p:attrName>style.rotation</p:attrName>
                                        </p:attrNameLst>
                                      </p:cBhvr>
                                      <p:tavLst>
                                        <p:tav tm="0">
                                          <p:val>
                                            <p:fltVal val="90"/>
                                          </p:val>
                                        </p:tav>
                                        <p:tav tm="100000">
                                          <p:val>
                                            <p:fltVal val="0"/>
                                          </p:val>
                                        </p:tav>
                                      </p:tavLst>
                                    </p:anim>
                                    <p:animEffect transition="in" filter="fade">
                                      <p:cBhvr>
                                        <p:cTn id="35" dur="1000"/>
                                        <p:tgtEl>
                                          <p:spTgt spid="26"/>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1000" fill="hold"/>
                                        <p:tgtEl>
                                          <p:spTgt spid="27"/>
                                        </p:tgtEl>
                                        <p:attrNameLst>
                                          <p:attrName>ppt_w</p:attrName>
                                        </p:attrNameLst>
                                      </p:cBhvr>
                                      <p:tavLst>
                                        <p:tav tm="0">
                                          <p:val>
                                            <p:fltVal val="0"/>
                                          </p:val>
                                        </p:tav>
                                        <p:tav tm="100000">
                                          <p:val>
                                            <p:strVal val="#ppt_w"/>
                                          </p:val>
                                        </p:tav>
                                      </p:tavLst>
                                    </p:anim>
                                    <p:anim calcmode="lin" valueType="num">
                                      <p:cBhvr>
                                        <p:cTn id="39" dur="1000" fill="hold"/>
                                        <p:tgtEl>
                                          <p:spTgt spid="27"/>
                                        </p:tgtEl>
                                        <p:attrNameLst>
                                          <p:attrName>ppt_h</p:attrName>
                                        </p:attrNameLst>
                                      </p:cBhvr>
                                      <p:tavLst>
                                        <p:tav tm="0">
                                          <p:val>
                                            <p:fltVal val="0"/>
                                          </p:val>
                                        </p:tav>
                                        <p:tav tm="100000">
                                          <p:val>
                                            <p:strVal val="#ppt_h"/>
                                          </p:val>
                                        </p:tav>
                                      </p:tavLst>
                                    </p:anim>
                                    <p:anim calcmode="lin" valueType="num">
                                      <p:cBhvr>
                                        <p:cTn id="40" dur="1000" fill="hold"/>
                                        <p:tgtEl>
                                          <p:spTgt spid="27"/>
                                        </p:tgtEl>
                                        <p:attrNameLst>
                                          <p:attrName>style.rotation</p:attrName>
                                        </p:attrNameLst>
                                      </p:cBhvr>
                                      <p:tavLst>
                                        <p:tav tm="0">
                                          <p:val>
                                            <p:fltVal val="90"/>
                                          </p:val>
                                        </p:tav>
                                        <p:tav tm="100000">
                                          <p:val>
                                            <p:fltVal val="0"/>
                                          </p:val>
                                        </p:tav>
                                      </p:tavLst>
                                    </p:anim>
                                    <p:animEffect transition="in" filter="fade">
                                      <p:cBhvr>
                                        <p:cTn id="41" dur="1000"/>
                                        <p:tgtEl>
                                          <p:spTgt spid="27"/>
                                        </p:tgtEl>
                                      </p:cBhvr>
                                    </p:animEffect>
                                  </p:childTnLst>
                                </p:cTn>
                              </p:par>
                              <p:par>
                                <p:cTn id="42" presetID="31" presetClass="entr" presetSubtype="0" fill="hold" nodeType="withEffect">
                                  <p:stCondLst>
                                    <p:cond delay="0"/>
                                  </p:stCondLst>
                                  <p:childTnLst>
                                    <p:set>
                                      <p:cBhvr>
                                        <p:cTn id="43" dur="1" fill="hold">
                                          <p:stCondLst>
                                            <p:cond delay="0"/>
                                          </p:stCondLst>
                                        </p:cTn>
                                        <p:tgtEl>
                                          <p:spTgt spid="2052"/>
                                        </p:tgtEl>
                                        <p:attrNameLst>
                                          <p:attrName>style.visibility</p:attrName>
                                        </p:attrNameLst>
                                      </p:cBhvr>
                                      <p:to>
                                        <p:strVal val="visible"/>
                                      </p:to>
                                    </p:set>
                                    <p:anim calcmode="lin" valueType="num">
                                      <p:cBhvr>
                                        <p:cTn id="44" dur="1000" fill="hold"/>
                                        <p:tgtEl>
                                          <p:spTgt spid="2052"/>
                                        </p:tgtEl>
                                        <p:attrNameLst>
                                          <p:attrName>ppt_w</p:attrName>
                                        </p:attrNameLst>
                                      </p:cBhvr>
                                      <p:tavLst>
                                        <p:tav tm="0">
                                          <p:val>
                                            <p:fltVal val="0"/>
                                          </p:val>
                                        </p:tav>
                                        <p:tav tm="100000">
                                          <p:val>
                                            <p:strVal val="#ppt_w"/>
                                          </p:val>
                                        </p:tav>
                                      </p:tavLst>
                                    </p:anim>
                                    <p:anim calcmode="lin" valueType="num">
                                      <p:cBhvr>
                                        <p:cTn id="45" dur="1000" fill="hold"/>
                                        <p:tgtEl>
                                          <p:spTgt spid="2052"/>
                                        </p:tgtEl>
                                        <p:attrNameLst>
                                          <p:attrName>ppt_h</p:attrName>
                                        </p:attrNameLst>
                                      </p:cBhvr>
                                      <p:tavLst>
                                        <p:tav tm="0">
                                          <p:val>
                                            <p:fltVal val="0"/>
                                          </p:val>
                                        </p:tav>
                                        <p:tav tm="100000">
                                          <p:val>
                                            <p:strVal val="#ppt_h"/>
                                          </p:val>
                                        </p:tav>
                                      </p:tavLst>
                                    </p:anim>
                                    <p:anim calcmode="lin" valueType="num">
                                      <p:cBhvr>
                                        <p:cTn id="46" dur="1000" fill="hold"/>
                                        <p:tgtEl>
                                          <p:spTgt spid="2052"/>
                                        </p:tgtEl>
                                        <p:attrNameLst>
                                          <p:attrName>style.rotation</p:attrName>
                                        </p:attrNameLst>
                                      </p:cBhvr>
                                      <p:tavLst>
                                        <p:tav tm="0">
                                          <p:val>
                                            <p:fltVal val="90"/>
                                          </p:val>
                                        </p:tav>
                                        <p:tav tm="100000">
                                          <p:val>
                                            <p:fltVal val="0"/>
                                          </p:val>
                                        </p:tav>
                                      </p:tavLst>
                                    </p:anim>
                                    <p:animEffect transition="in" filter="fade">
                                      <p:cBhvr>
                                        <p:cTn id="47"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587738" y="4738202"/>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 name="TextBox 26"/>
          <p:cNvSpPr txBox="1"/>
          <p:nvPr/>
        </p:nvSpPr>
        <p:spPr>
          <a:xfrm>
            <a:off x="8668928" y="5216039"/>
            <a:ext cx="1298685" cy="707886"/>
          </a:xfrm>
          <a:prstGeom prst="rect">
            <a:avLst/>
          </a:prstGeom>
          <a:noFill/>
        </p:spPr>
        <p:txBody>
          <a:bodyPr wrap="square" rtlCol="0">
            <a:spAutoFit/>
          </a:bodyPr>
          <a:lstStyle/>
          <a:p>
            <a:r>
              <a:rPr lang="en-US" sz="2000" dirty="0"/>
              <a:t>76A+ZW</a:t>
            </a:r>
            <a:endParaRPr lang="en-US" sz="2000" dirty="0"/>
          </a:p>
          <a:p>
            <a:endParaRPr lang="en-US" sz="2000" dirty="0"/>
          </a:p>
        </p:txBody>
      </p:sp>
      <p:sp>
        <p:nvSpPr>
          <p:cNvPr id="28" name="Oval 27"/>
          <p:cNvSpPr/>
          <p:nvPr/>
        </p:nvSpPr>
        <p:spPr>
          <a:xfrm>
            <a:off x="10011600" y="2146780"/>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TextBox 28"/>
          <p:cNvSpPr txBox="1"/>
          <p:nvPr/>
        </p:nvSpPr>
        <p:spPr>
          <a:xfrm>
            <a:off x="10092790" y="2624617"/>
            <a:ext cx="1298685" cy="707886"/>
          </a:xfrm>
          <a:prstGeom prst="rect">
            <a:avLst/>
          </a:prstGeom>
          <a:noFill/>
        </p:spPr>
        <p:txBody>
          <a:bodyPr wrap="square" rtlCol="0">
            <a:spAutoFit/>
          </a:bodyPr>
          <a:lstStyle/>
          <a:p>
            <a:r>
              <a:rPr lang="en-US" sz="2000" dirty="0"/>
              <a:t>76A+ZZ</a:t>
            </a:r>
            <a:endParaRPr lang="en-US" sz="2000" dirty="0"/>
          </a:p>
          <a:p>
            <a:endParaRPr lang="en-US" sz="2000" dirty="0"/>
          </a:p>
        </p:txBody>
      </p:sp>
      <p:pic>
        <p:nvPicPr>
          <p:cNvPr id="2050" name="Picture 2" descr="Gà Trống Hình ảnh PNG | Vector Và Các Tập Tin PSD | Tải Về Miễn Phí Trên  Pngtre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51459" y="1048371"/>
            <a:ext cx="2559679" cy="2559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à Mái Hình ảnh PNG | Vector Và Các Tập Tin PSD | Tải Về Miễn Phí Trên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548269" y="3985537"/>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854" y="2650863"/>
            <a:ext cx="5777561" cy="2492990"/>
          </a:xfrm>
          <a:prstGeom prst="rect">
            <a:avLst/>
          </a:prstGeom>
        </p:spPr>
        <p:txBody>
          <a:bodyPr wrap="square">
            <a:spAutoFit/>
          </a:bodyPr>
          <a:lstStyle/>
          <a:p>
            <a:pPr algn="just" defTabSz="914400" fontAlgn="base">
              <a:lnSpc>
                <a:spcPct val="130000"/>
              </a:lnSpc>
              <a:spcBef>
                <a:spcPct val="0"/>
              </a:spcBef>
              <a:spcAft>
                <a:spcPct val="0"/>
              </a:spcAft>
            </a:pPr>
            <a:r>
              <a:rPr lang="vi-VN" sz="2400" i="1" dirty="0">
                <a:latin typeface="+mj-lt"/>
                <a:cs typeface="Calibri" panose="020F0502020204030204" pitchFamily="34" charset="0"/>
              </a:rPr>
              <a:t>Gene DMRT1 trên nhiễm sắc thể Z đóng vai trò quan trọng trong việc xác định giới tính. Phôi có </a:t>
            </a:r>
            <a:r>
              <a:rPr lang="vi-VN" sz="2400" b="1" i="1" dirty="0">
                <a:latin typeface="+mj-lt"/>
                <a:cs typeface="Calibri" panose="020F0502020204030204" pitchFamily="34" charset="0"/>
              </a:rPr>
              <a:t>một bản sao</a:t>
            </a:r>
            <a:r>
              <a:rPr lang="vi-VN" sz="2400" i="1" dirty="0">
                <a:latin typeface="+mj-lt"/>
                <a:cs typeface="Calibri" panose="020F0502020204030204" pitchFamily="34" charset="0"/>
              </a:rPr>
              <a:t> gene DMRT1 </a:t>
            </a:r>
            <a:r>
              <a:rPr lang="vi-VN" sz="2400" b="1" i="1" dirty="0">
                <a:latin typeface="+mj-lt"/>
                <a:cs typeface="Calibri" panose="020F0502020204030204" pitchFamily="34" charset="0"/>
              </a:rPr>
              <a:t>phát triển buồng trứng</a:t>
            </a:r>
            <a:r>
              <a:rPr lang="vi-VN" sz="2400" i="1" dirty="0">
                <a:latin typeface="+mj-lt"/>
                <a:cs typeface="Calibri" panose="020F0502020204030204" pitchFamily="34" charset="0"/>
              </a:rPr>
              <a:t>, </a:t>
            </a:r>
            <a:r>
              <a:rPr lang="vi-VN" sz="2400" b="1" i="1" dirty="0">
                <a:latin typeface="+mj-lt"/>
                <a:cs typeface="Calibri" panose="020F0502020204030204" pitchFamily="34" charset="0"/>
              </a:rPr>
              <a:t>hai bản sao </a:t>
            </a:r>
            <a:r>
              <a:rPr lang="vi-VN" sz="2400" i="1" dirty="0">
                <a:latin typeface="+mj-lt"/>
                <a:cs typeface="Calibri" panose="020F0502020204030204" pitchFamily="34" charset="0"/>
              </a:rPr>
              <a:t>gene </a:t>
            </a:r>
            <a:r>
              <a:rPr lang="vi-VN" sz="2400" b="1" i="1" dirty="0">
                <a:latin typeface="+mj-lt"/>
                <a:cs typeface="Calibri" panose="020F0502020204030204" pitchFamily="34" charset="0"/>
              </a:rPr>
              <a:t>phát triển tinh hoàn</a:t>
            </a:r>
            <a:endParaRPr lang="en-US" sz="2400" b="1" i="1" dirty="0">
              <a:latin typeface="+mj-lt"/>
              <a:cs typeface="Calibri" panose="020F0502020204030204" pitchFamily="34" charset="0"/>
            </a:endParaRPr>
          </a:p>
        </p:txBody>
      </p:sp>
      <p:sp>
        <p:nvSpPr>
          <p:cNvPr id="17" name="Rounded Rectangle 16"/>
          <p:cNvSpPr/>
          <p:nvPr/>
        </p:nvSpPr>
        <p:spPr>
          <a:xfrm>
            <a:off x="1271910" y="2526419"/>
            <a:ext cx="6068690" cy="2689619"/>
          </a:xfrm>
          <a:prstGeom prst="roundRect">
            <a:avLst>
              <a:gd name="adj" fmla="val 4321"/>
            </a:avLst>
          </a:prstGeom>
          <a:noFill/>
          <a:ln w="139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8"/>
          <p:cNvGrpSpPr/>
          <p:nvPr/>
        </p:nvGrpSpPr>
        <p:grpSpPr>
          <a:xfrm>
            <a:off x="1176051" y="1996313"/>
            <a:ext cx="1919340" cy="628304"/>
            <a:chOff x="0" y="-245716"/>
            <a:chExt cx="6447352" cy="2025195"/>
          </a:xfrm>
        </p:grpSpPr>
        <p:grpSp>
          <p:nvGrpSpPr>
            <p:cNvPr id="19" name="Group 9"/>
            <p:cNvGrpSpPr/>
            <p:nvPr/>
          </p:nvGrpSpPr>
          <p:grpSpPr>
            <a:xfrm rot="-5400000">
              <a:off x="2611527" y="-1720830"/>
              <a:ext cx="1778523" cy="5222095"/>
              <a:chOff x="1" y="2"/>
              <a:chExt cx="2353315" cy="6909796"/>
            </a:xfrm>
          </p:grpSpPr>
          <p:sp>
            <p:nvSpPr>
              <p:cNvPr id="24" name="Freeform 10"/>
              <p:cNvSpPr/>
              <p:nvPr/>
            </p:nvSpPr>
            <p:spPr>
              <a:xfrm>
                <a:off x="1" y="2"/>
                <a:ext cx="2353315" cy="6909796"/>
              </a:xfrm>
              <a:custGeom>
                <a:avLst/>
                <a:gdLst/>
                <a:ahLst/>
                <a:cxnLst/>
                <a:rect l="l" t="t" r="r" b="b"/>
                <a:pathLst>
                  <a:path w="2353310" h="6280065">
                    <a:moveTo>
                      <a:pt x="784860" y="6212755"/>
                    </a:moveTo>
                    <a:cubicBezTo>
                      <a:pt x="905510" y="6253395"/>
                      <a:pt x="1042670" y="6280065"/>
                      <a:pt x="1177290" y="6280065"/>
                    </a:cubicBezTo>
                    <a:cubicBezTo>
                      <a:pt x="1311910" y="6280065"/>
                      <a:pt x="1441450" y="6257205"/>
                      <a:pt x="1560830" y="6216565"/>
                    </a:cubicBezTo>
                    <a:cubicBezTo>
                      <a:pt x="1563370" y="6215295"/>
                      <a:pt x="1565910" y="6215295"/>
                      <a:pt x="1568450" y="6214025"/>
                    </a:cubicBezTo>
                    <a:cubicBezTo>
                      <a:pt x="2016760" y="6051465"/>
                      <a:pt x="2346960" y="5622205"/>
                      <a:pt x="2353310" y="5110059"/>
                    </a:cubicBezTo>
                    <a:lnTo>
                      <a:pt x="2353310" y="0"/>
                    </a:lnTo>
                    <a:lnTo>
                      <a:pt x="0" y="0"/>
                    </a:lnTo>
                    <a:lnTo>
                      <a:pt x="0" y="5106165"/>
                    </a:lnTo>
                    <a:cubicBezTo>
                      <a:pt x="6350" y="5624745"/>
                      <a:pt x="331470" y="6054005"/>
                      <a:pt x="784860" y="6212755"/>
                    </a:cubicBezTo>
                    <a:close/>
                  </a:path>
                </a:pathLst>
              </a:custGeom>
              <a:solidFill>
                <a:srgbClr val="FDD54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grpSp>
          <p:nvGrpSpPr>
            <p:cNvPr id="20" name="Group 11"/>
            <p:cNvGrpSpPr/>
            <p:nvPr/>
          </p:nvGrpSpPr>
          <p:grpSpPr>
            <a:xfrm>
              <a:off x="0" y="0"/>
              <a:ext cx="1779479" cy="1779479"/>
              <a:chOff x="0" y="0"/>
              <a:chExt cx="6350000" cy="6350000"/>
            </a:xfrm>
          </p:grpSpPr>
          <p:sp>
            <p:nvSpPr>
              <p:cNvPr id="23"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sp>
          <p:nvSpPr>
            <p:cNvPr id="21" name="TextBox 13"/>
            <p:cNvSpPr txBox="1"/>
            <p:nvPr/>
          </p:nvSpPr>
          <p:spPr>
            <a:xfrm>
              <a:off x="2060802" y="-245716"/>
              <a:ext cx="4386550" cy="1744764"/>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000000"/>
                  </a:solidFill>
                  <a:effectLst/>
                  <a:uLnTx/>
                  <a:uFillTx/>
                  <a:ea typeface="+mn-ea"/>
                  <a:cs typeface="+mn-cs"/>
                </a:rPr>
                <a:t>Hệ</a:t>
              </a:r>
              <a:r>
                <a:rPr kumimoji="0" lang="en-US" sz="2400" b="1" i="0" u="none" strike="noStrike" kern="1200" cap="none" spc="0" normalizeH="0" noProof="0" dirty="0">
                  <a:ln>
                    <a:noFill/>
                  </a:ln>
                  <a:solidFill>
                    <a:srgbClr val="000000"/>
                  </a:solidFill>
                  <a:effectLst/>
                  <a:uLnTx/>
                  <a:uFillTx/>
                  <a:ea typeface="+mn-ea"/>
                  <a:cs typeface="+mn-cs"/>
                </a:rPr>
                <a:t> ZW</a:t>
              </a:r>
              <a:endParaRPr kumimoji="0" lang="vi-VN" sz="2400" b="1" i="0" u="none" strike="noStrike" kern="1200" cap="none" spc="0" normalizeH="0" baseline="0" noProof="0" dirty="0">
                <a:ln>
                  <a:noFill/>
                </a:ln>
                <a:solidFill>
                  <a:srgbClr val="000000"/>
                </a:solidFill>
                <a:effectLst/>
                <a:uLnTx/>
                <a:uFillTx/>
                <a:ea typeface="+mn-ea"/>
                <a:cs typeface="+mn-cs"/>
              </a:endParaRPr>
            </a:p>
          </p:txBody>
        </p:sp>
        <p:pic>
          <p:nvPicPr>
            <p:cNvPr id="22"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98760" y="286764"/>
              <a:ext cx="1144147" cy="1205952"/>
            </a:xfrm>
            <a:prstGeom prst="rect">
              <a:avLst/>
            </a:prstGeom>
          </p:spPr>
        </p:pic>
      </p:grpSp>
      <p:sp>
        <p:nvSpPr>
          <p:cNvPr id="34"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CƠ CHẾ XÁC ĐỊNH GIỚI TÍNH VÀ YẾU TỐ ẢNH HƯỞNG</a:t>
            </a:r>
            <a:endParaRPr lang="en-US" sz="2800" b="0" dirty="0">
              <a:solidFill>
                <a:schemeClr val="accent6">
                  <a:lumMod val="75000"/>
                </a:schemeClr>
              </a:solidFill>
              <a:cs typeface="Arial Black" panose="020B0A04020102020204" pitchFamily="34" charset="0"/>
            </a:endParaRPr>
          </a:p>
        </p:txBody>
      </p:sp>
      <p:sp>
        <p:nvSpPr>
          <p:cNvPr id="35"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1176051" y="1013128"/>
            <a:ext cx="3864837" cy="830997"/>
            <a:chOff x="-302032" y="242132"/>
            <a:chExt cx="1455003" cy="1083503"/>
          </a:xfrm>
        </p:grpSpPr>
        <p:sp>
          <p:nvSpPr>
            <p:cNvPr id="37"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68850" y="242132"/>
              <a:ext cx="1367677" cy="1083503"/>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Nhiễm</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sắc</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thể</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4" name="Picture 10" descr="Hình ảnh Ong Vàng PNG, Vector, PSD, và biểu tượng để tải về miễn phí |  pngtre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34196" y="1597410"/>
            <a:ext cx="3445777" cy="3445777"/>
          </a:xfrm>
          <a:prstGeom prst="rect">
            <a:avLst/>
          </a:prstGeom>
          <a:noFill/>
          <a:extLst>
            <a:ext uri="{909E8E84-426E-40DD-AFC4-6F175D3DCCD1}">
              <a14:hiddenFill xmlns:a14="http://schemas.microsoft.com/office/drawing/2010/main">
                <a:solidFill>
                  <a:srgbClr val="FFFFFF"/>
                </a:solidFill>
              </a14:hiddenFill>
            </a:ext>
          </a:extLst>
        </p:spPr>
      </p:pic>
      <p:sp>
        <p:nvSpPr>
          <p:cNvPr id="37" name="Oval 36"/>
          <p:cNvSpPr/>
          <p:nvPr/>
        </p:nvSpPr>
        <p:spPr>
          <a:xfrm>
            <a:off x="7475057" y="2644673"/>
            <a:ext cx="1527008" cy="15270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8" name="TextBox 37"/>
          <p:cNvSpPr txBox="1"/>
          <p:nvPr/>
        </p:nvSpPr>
        <p:spPr>
          <a:xfrm>
            <a:off x="7530930" y="3165993"/>
            <a:ext cx="1527008" cy="523220"/>
          </a:xfrm>
          <a:prstGeom prst="rect">
            <a:avLst/>
          </a:prstGeom>
          <a:noFill/>
        </p:spPr>
        <p:txBody>
          <a:bodyPr wrap="square" rtlCol="0">
            <a:spAutoFit/>
          </a:bodyPr>
          <a:lstStyle/>
          <a:p>
            <a:r>
              <a:rPr lang="en-US" sz="2800" dirty="0"/>
              <a:t>2n = 32</a:t>
            </a:r>
            <a:endParaRPr lang="en-US" sz="2800" dirty="0"/>
          </a:p>
        </p:txBody>
      </p:sp>
      <p:sp>
        <p:nvSpPr>
          <p:cNvPr id="39" name="Oval 38"/>
          <p:cNvSpPr/>
          <p:nvPr/>
        </p:nvSpPr>
        <p:spPr>
          <a:xfrm>
            <a:off x="8419047" y="4340110"/>
            <a:ext cx="1527008" cy="15270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0" name="TextBox 39"/>
          <p:cNvSpPr txBox="1"/>
          <p:nvPr/>
        </p:nvSpPr>
        <p:spPr>
          <a:xfrm>
            <a:off x="8624593" y="4921815"/>
            <a:ext cx="1527008" cy="954107"/>
          </a:xfrm>
          <a:prstGeom prst="rect">
            <a:avLst/>
          </a:prstGeom>
          <a:noFill/>
        </p:spPr>
        <p:txBody>
          <a:bodyPr wrap="square" rtlCol="0">
            <a:spAutoFit/>
          </a:bodyPr>
          <a:lstStyle/>
          <a:p>
            <a:r>
              <a:rPr lang="en-US" sz="2800" dirty="0"/>
              <a:t>n = 16</a:t>
            </a:r>
            <a:endParaRPr lang="en-US" sz="2800" dirty="0"/>
          </a:p>
          <a:p>
            <a:endParaRPr lang="en-US" sz="2800" dirty="0"/>
          </a:p>
        </p:txBody>
      </p:sp>
      <p:sp>
        <p:nvSpPr>
          <p:cNvPr id="13" name="Rectangle 12"/>
          <p:cNvSpPr/>
          <p:nvPr/>
        </p:nvSpPr>
        <p:spPr>
          <a:xfrm>
            <a:off x="1427015" y="2652756"/>
            <a:ext cx="5316558" cy="3416320"/>
          </a:xfrm>
          <a:prstGeom prst="rect">
            <a:avLst/>
          </a:prstGeom>
        </p:spPr>
        <p:txBody>
          <a:bodyPr wrap="square">
            <a:spAutoFit/>
          </a:bodyPr>
          <a:lstStyle/>
          <a:p>
            <a:pPr algn="just" defTabSz="914400" fontAlgn="base">
              <a:lnSpc>
                <a:spcPct val="150000"/>
              </a:lnSpc>
              <a:spcBef>
                <a:spcPct val="0"/>
              </a:spcBef>
              <a:spcAft>
                <a:spcPct val="0"/>
              </a:spcAft>
            </a:pPr>
            <a:r>
              <a:rPr lang="vi-VN" sz="2400" i="1" dirty="0">
                <a:latin typeface="+mj-lt"/>
                <a:cs typeface="Calibri" panose="020F0502020204030204" pitchFamily="34" charset="0"/>
              </a:rPr>
              <a:t>Ở ong mật, giới tính được xác định bởi hệ gene haplo-diploid. </a:t>
            </a:r>
            <a:endParaRPr lang="en-US" sz="2400" i="1" dirty="0">
              <a:latin typeface="+mj-lt"/>
              <a:cs typeface="Calibri" panose="020F0502020204030204" pitchFamily="34" charset="0"/>
            </a:endParaRPr>
          </a:p>
          <a:p>
            <a:pPr algn="just" defTabSz="914400" fontAlgn="base">
              <a:lnSpc>
                <a:spcPct val="150000"/>
              </a:lnSpc>
              <a:spcBef>
                <a:spcPct val="0"/>
              </a:spcBef>
              <a:spcAft>
                <a:spcPct val="0"/>
              </a:spcAft>
            </a:pPr>
            <a:r>
              <a:rPr lang="en-US" sz="2400" b="1" i="1" dirty="0">
                <a:latin typeface="+mj-lt"/>
                <a:cs typeface="Calibri" panose="020F0502020204030204" pitchFamily="34" charset="0"/>
              </a:rPr>
              <a:t>- </a:t>
            </a:r>
            <a:r>
              <a:rPr lang="vi-VN" sz="2400" b="1" i="1" dirty="0">
                <a:latin typeface="+mj-lt"/>
                <a:cs typeface="Calibri" panose="020F0502020204030204" pitchFamily="34" charset="0"/>
              </a:rPr>
              <a:t>Con đực </a:t>
            </a:r>
            <a:r>
              <a:rPr lang="vi-VN" sz="2400" i="1" dirty="0">
                <a:latin typeface="+mj-lt"/>
                <a:cs typeface="Calibri" panose="020F0502020204030204" pitchFamily="34" charset="0"/>
              </a:rPr>
              <a:t>phát triển từ </a:t>
            </a:r>
            <a:r>
              <a:rPr lang="vi-VN" sz="2400" b="1" i="1" dirty="0">
                <a:latin typeface="+mj-lt"/>
                <a:cs typeface="Calibri" panose="020F0502020204030204" pitchFamily="34" charset="0"/>
              </a:rPr>
              <a:t>trứng không thụ tinh</a:t>
            </a:r>
            <a:r>
              <a:rPr lang="vi-VN" sz="2400" i="1" dirty="0">
                <a:latin typeface="+mj-lt"/>
                <a:cs typeface="Calibri" panose="020F0502020204030204" pitchFamily="34" charset="0"/>
              </a:rPr>
              <a:t> và là </a:t>
            </a:r>
            <a:r>
              <a:rPr lang="vi-VN" sz="2400" b="1" i="1" dirty="0">
                <a:latin typeface="+mj-lt"/>
                <a:cs typeface="Calibri" panose="020F0502020204030204" pitchFamily="34" charset="0"/>
              </a:rPr>
              <a:t>đơn bội </a:t>
            </a:r>
            <a:r>
              <a:rPr lang="vi-VN" sz="2400" i="1" dirty="0">
                <a:latin typeface="+mj-lt"/>
                <a:cs typeface="Calibri" panose="020F0502020204030204" pitchFamily="34" charset="0"/>
              </a:rPr>
              <a:t>(haploid), </a:t>
            </a:r>
            <a:endParaRPr lang="en-US" sz="2400" i="1" dirty="0">
              <a:latin typeface="+mj-lt"/>
              <a:cs typeface="Calibri" panose="020F0502020204030204" pitchFamily="34" charset="0"/>
            </a:endParaRPr>
          </a:p>
          <a:p>
            <a:pPr algn="just" defTabSz="914400" fontAlgn="base">
              <a:lnSpc>
                <a:spcPct val="150000"/>
              </a:lnSpc>
              <a:spcBef>
                <a:spcPct val="0"/>
              </a:spcBef>
              <a:spcAft>
                <a:spcPct val="0"/>
              </a:spcAft>
            </a:pPr>
            <a:r>
              <a:rPr lang="en-US" sz="2400" b="1" i="1" dirty="0">
                <a:latin typeface="+mj-lt"/>
                <a:cs typeface="Calibri" panose="020F0502020204030204" pitchFamily="34" charset="0"/>
              </a:rPr>
              <a:t>- C</a:t>
            </a:r>
            <a:r>
              <a:rPr lang="vi-VN" sz="2400" b="1" i="1" dirty="0">
                <a:latin typeface="+mj-lt"/>
                <a:cs typeface="Calibri" panose="020F0502020204030204" pitchFamily="34" charset="0"/>
              </a:rPr>
              <a:t>on cái </a:t>
            </a:r>
            <a:r>
              <a:rPr lang="vi-VN" sz="2400" i="1" dirty="0">
                <a:latin typeface="+mj-lt"/>
                <a:cs typeface="Calibri" panose="020F0502020204030204" pitchFamily="34" charset="0"/>
              </a:rPr>
              <a:t>phát triển từ </a:t>
            </a:r>
            <a:r>
              <a:rPr lang="vi-VN" sz="2400" b="1" i="1" dirty="0">
                <a:latin typeface="+mj-lt"/>
                <a:cs typeface="Calibri" panose="020F0502020204030204" pitchFamily="34" charset="0"/>
              </a:rPr>
              <a:t>trứng thụ tinh </a:t>
            </a:r>
            <a:r>
              <a:rPr lang="vi-VN" sz="2400" i="1" dirty="0">
                <a:latin typeface="+mj-lt"/>
                <a:cs typeface="Calibri" panose="020F0502020204030204" pitchFamily="34" charset="0"/>
              </a:rPr>
              <a:t>và là </a:t>
            </a:r>
            <a:r>
              <a:rPr lang="vi-VN" sz="2400" b="1" i="1" dirty="0">
                <a:latin typeface="+mj-lt"/>
                <a:cs typeface="Calibri" panose="020F0502020204030204" pitchFamily="34" charset="0"/>
              </a:rPr>
              <a:t>lưỡng bội </a:t>
            </a:r>
            <a:r>
              <a:rPr lang="vi-VN" sz="2400" i="1" dirty="0">
                <a:latin typeface="+mj-lt"/>
                <a:cs typeface="Calibri" panose="020F0502020204030204" pitchFamily="34" charset="0"/>
              </a:rPr>
              <a:t>(diploid).</a:t>
            </a:r>
            <a:endParaRPr lang="en-US" sz="2400" i="1" dirty="0">
              <a:latin typeface="+mj-lt"/>
              <a:cs typeface="Calibri" panose="020F0502020204030204" pitchFamily="34" charset="0"/>
            </a:endParaRPr>
          </a:p>
        </p:txBody>
      </p:sp>
      <p:sp>
        <p:nvSpPr>
          <p:cNvPr id="14" name="Rounded Rectangle 13"/>
          <p:cNvSpPr/>
          <p:nvPr/>
        </p:nvSpPr>
        <p:spPr>
          <a:xfrm>
            <a:off x="1276994" y="2412295"/>
            <a:ext cx="5620448" cy="3734680"/>
          </a:xfrm>
          <a:prstGeom prst="roundRect">
            <a:avLst>
              <a:gd name="adj" fmla="val 4321"/>
            </a:avLst>
          </a:prstGeom>
          <a:noFill/>
          <a:ln w="139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191546" y="2024616"/>
            <a:ext cx="4644788" cy="612084"/>
          </a:xfrm>
          <a:prstGeom prst="roundRect">
            <a:avLst>
              <a:gd name="adj" fmla="val 50000"/>
            </a:avLst>
          </a:prstGeom>
          <a:solidFill>
            <a:srgbClr val="FD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1"/>
          <p:cNvGrpSpPr/>
          <p:nvPr/>
        </p:nvGrpSpPr>
        <p:grpSpPr>
          <a:xfrm>
            <a:off x="1190170" y="2016996"/>
            <a:ext cx="617355" cy="643380"/>
            <a:chOff x="0" y="0"/>
            <a:chExt cx="6350000" cy="6350000"/>
          </a:xfrm>
        </p:grpSpPr>
        <p:sp>
          <p:nvSpPr>
            <p:cNvPr id="2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sp>
        <p:nvSpPr>
          <p:cNvPr id="18" name="TextBox 13"/>
          <p:cNvSpPr txBox="1"/>
          <p:nvPr/>
        </p:nvSpPr>
        <p:spPr>
          <a:xfrm>
            <a:off x="1821654" y="1984309"/>
            <a:ext cx="4621169" cy="628377"/>
          </a:xfrm>
          <a:prstGeom prst="rect">
            <a:avLst/>
          </a:prstGeom>
        </p:spPr>
        <p:txBody>
          <a:bodyPr wrap="square" lIns="0" tIns="0" rIns="0" bIns="0" rtlCol="0" anchor="t">
            <a:spAutoFit/>
          </a:bodyPr>
          <a:lstStyle/>
          <a:p>
            <a:pPr defTabSz="914400">
              <a:lnSpc>
                <a:spcPts val="4900"/>
              </a:lnSpc>
              <a:defRPr/>
            </a:pPr>
            <a:r>
              <a:rPr lang="vi-VN" sz="2400" b="1" dirty="0">
                <a:solidFill>
                  <a:srgbClr val="000000"/>
                </a:solidFill>
              </a:rPr>
              <a:t> </a:t>
            </a:r>
            <a:r>
              <a:rPr lang="en-US" sz="2400" b="1" dirty="0" err="1">
                <a:solidFill>
                  <a:srgbClr val="000000"/>
                </a:solidFill>
              </a:rPr>
              <a:t>Hệ</a:t>
            </a:r>
            <a:r>
              <a:rPr lang="en-US" sz="2400" b="1" dirty="0">
                <a:solidFill>
                  <a:srgbClr val="000000"/>
                </a:solidFill>
              </a:rPr>
              <a:t> </a:t>
            </a:r>
            <a:r>
              <a:rPr lang="en-US" sz="2400" b="1" dirty="0" err="1">
                <a:solidFill>
                  <a:srgbClr val="000000"/>
                </a:solidFill>
              </a:rPr>
              <a:t>đơn</a:t>
            </a:r>
            <a:r>
              <a:rPr lang="en-US" sz="2400" b="1" dirty="0">
                <a:solidFill>
                  <a:srgbClr val="000000"/>
                </a:solidFill>
              </a:rPr>
              <a:t> </a:t>
            </a:r>
            <a:r>
              <a:rPr lang="en-US" sz="2400" b="1" dirty="0" err="1">
                <a:solidFill>
                  <a:srgbClr val="000000"/>
                </a:solidFill>
              </a:rPr>
              <a:t>bội</a:t>
            </a:r>
            <a:r>
              <a:rPr lang="en-US" sz="2400" b="1" dirty="0">
                <a:solidFill>
                  <a:srgbClr val="000000"/>
                </a:solidFill>
              </a:rPr>
              <a:t> </a:t>
            </a:r>
            <a:r>
              <a:rPr lang="en-US" sz="2400" b="1" dirty="0" err="1">
                <a:solidFill>
                  <a:srgbClr val="000000"/>
                </a:solidFill>
              </a:rPr>
              <a:t>và</a:t>
            </a:r>
            <a:r>
              <a:rPr lang="en-US" sz="2400" b="1" dirty="0">
                <a:solidFill>
                  <a:srgbClr val="000000"/>
                </a:solidFill>
              </a:rPr>
              <a:t> </a:t>
            </a:r>
            <a:r>
              <a:rPr lang="en-US" sz="2400" b="1" dirty="0" err="1">
                <a:solidFill>
                  <a:srgbClr val="000000"/>
                </a:solidFill>
              </a:rPr>
              <a:t>lưỡng</a:t>
            </a:r>
            <a:r>
              <a:rPr lang="en-US" sz="2400" b="1" dirty="0">
                <a:solidFill>
                  <a:srgbClr val="000000"/>
                </a:solidFill>
              </a:rPr>
              <a:t> </a:t>
            </a:r>
            <a:r>
              <a:rPr lang="en-US" sz="2400" b="1" dirty="0" err="1">
                <a:solidFill>
                  <a:srgbClr val="000000"/>
                </a:solidFill>
              </a:rPr>
              <a:t>bội</a:t>
            </a:r>
            <a:endParaRPr lang="vi-VN" sz="2400" b="1" dirty="0">
              <a:solidFill>
                <a:srgbClr val="000000"/>
              </a:solidFill>
            </a:endParaRPr>
          </a:p>
        </p:txBody>
      </p:sp>
      <p:pic>
        <p:nvPicPr>
          <p:cNvPr id="19"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293819" y="2120677"/>
            <a:ext cx="396939" cy="436018"/>
          </a:xfrm>
          <a:prstGeom prst="rect">
            <a:avLst/>
          </a:prstGeom>
        </p:spPr>
      </p:pic>
      <p:sp>
        <p:nvSpPr>
          <p:cNvPr id="22" name="Title 1"/>
          <p:cNvSpPr>
            <a:spLocks noGrp="1"/>
          </p:cNvSpPr>
          <p:nvPr>
            <p:ph type="title"/>
          </p:nvPr>
        </p:nvSpPr>
        <p:spPr>
          <a:xfrm>
            <a:off x="1176051" y="156508"/>
            <a:ext cx="10112881" cy="690008"/>
          </a:xfrm>
          <a:noFill/>
        </p:spPr>
        <p:txBody>
          <a:bodyPr/>
          <a:lstStyle/>
          <a:p>
            <a:r>
              <a:rPr lang="en-US" sz="2800" dirty="0">
                <a:solidFill>
                  <a:schemeClr val="accent6">
                    <a:lumMod val="75000"/>
                  </a:schemeClr>
                </a:solidFill>
                <a:ea typeface="Arial Regular" pitchFamily="34" charset="-122"/>
                <a:cs typeface="Arial Black" panose="020B0A04020102020204" pitchFamily="34" charset="0"/>
              </a:rPr>
              <a:t>II. CƠ CHẾ XÁC ĐỊNH GIỚI TÍNH VÀ YẾU TỐ ẢNH HƯỞNG</a:t>
            </a:r>
            <a:endParaRPr lang="en-US" sz="2800" b="0" dirty="0">
              <a:solidFill>
                <a:schemeClr val="accent6">
                  <a:lumMod val="75000"/>
                </a:schemeClr>
              </a:solidFill>
              <a:cs typeface="Arial Black" panose="020B0A04020102020204" pitchFamily="34" charset="0"/>
            </a:endParaRPr>
          </a:p>
        </p:txBody>
      </p:sp>
      <p:sp>
        <p:nvSpPr>
          <p:cNvPr id="23"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176051" y="1013128"/>
            <a:ext cx="3864837" cy="830997"/>
            <a:chOff x="-302032" y="242132"/>
            <a:chExt cx="1455003" cy="1083503"/>
          </a:xfrm>
        </p:grpSpPr>
        <p:sp>
          <p:nvSpPr>
            <p:cNvPr id="28"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68850" y="242132"/>
              <a:ext cx="1367677" cy="1083503"/>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Nhiễm</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sắc</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thể</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nodeType="clickEffect">
                                  <p:stCondLst>
                                    <p:cond delay="0"/>
                                  </p:stCondLst>
                                  <p:childTnLst>
                                    <p:set>
                                      <p:cBhvr>
                                        <p:cTn id="38" dur="1" fill="hold">
                                          <p:stCondLst>
                                            <p:cond delay="0"/>
                                          </p:stCondLst>
                                        </p:cTn>
                                        <p:tgtEl>
                                          <p:spTgt spid="16394"/>
                                        </p:tgtEl>
                                        <p:attrNameLst>
                                          <p:attrName>style.visibility</p:attrName>
                                        </p:attrNameLst>
                                      </p:cBhvr>
                                      <p:to>
                                        <p:strVal val="visible"/>
                                      </p:to>
                                    </p:set>
                                    <p:anim calcmode="lin" valueType="num">
                                      <p:cBhvr additive="base">
                                        <p:cTn id="39" dur="500" fill="hold"/>
                                        <p:tgtEl>
                                          <p:spTgt spid="16394"/>
                                        </p:tgtEl>
                                        <p:attrNameLst>
                                          <p:attrName>ppt_x</p:attrName>
                                        </p:attrNameLst>
                                      </p:cBhvr>
                                      <p:tavLst>
                                        <p:tav tm="0">
                                          <p:val>
                                            <p:strVal val="1+#ppt_w/2"/>
                                          </p:val>
                                        </p:tav>
                                        <p:tav tm="100000">
                                          <p:val>
                                            <p:strVal val="#ppt_x"/>
                                          </p:val>
                                        </p:tav>
                                      </p:tavLst>
                                    </p:anim>
                                    <p:anim calcmode="lin" valueType="num">
                                      <p:cBhvr additive="base">
                                        <p:cTn id="40" dur="500" fill="hold"/>
                                        <p:tgtEl>
                                          <p:spTgt spid="16394"/>
                                        </p:tgtEl>
                                        <p:attrNameLst>
                                          <p:attrName>ppt_y</p:attrName>
                                        </p:attrNameLst>
                                      </p:cBhvr>
                                      <p:tavLst>
                                        <p:tav tm="0">
                                          <p:val>
                                            <p:strVal val="0-#ppt_h/2"/>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Effect transition="in" filter="fade">
                                      <p:cBhvr>
                                        <p:cTn id="50" dur="500"/>
                                        <p:tgtEl>
                                          <p:spTgt spid="38"/>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p:cTn id="53" dur="500" fill="hold"/>
                                        <p:tgtEl>
                                          <p:spTgt spid="39"/>
                                        </p:tgtEl>
                                        <p:attrNameLst>
                                          <p:attrName>ppt_w</p:attrName>
                                        </p:attrNameLst>
                                      </p:cBhvr>
                                      <p:tavLst>
                                        <p:tav tm="0">
                                          <p:val>
                                            <p:fltVal val="0"/>
                                          </p:val>
                                        </p:tav>
                                        <p:tav tm="100000">
                                          <p:val>
                                            <p:strVal val="#ppt_w"/>
                                          </p:val>
                                        </p:tav>
                                      </p:tavLst>
                                    </p:anim>
                                    <p:anim calcmode="lin" valueType="num">
                                      <p:cBhvr>
                                        <p:cTn id="54" dur="500" fill="hold"/>
                                        <p:tgtEl>
                                          <p:spTgt spid="39"/>
                                        </p:tgtEl>
                                        <p:attrNameLst>
                                          <p:attrName>ppt_h</p:attrName>
                                        </p:attrNameLst>
                                      </p:cBhvr>
                                      <p:tavLst>
                                        <p:tav tm="0">
                                          <p:val>
                                            <p:fltVal val="0"/>
                                          </p:val>
                                        </p:tav>
                                        <p:tav tm="100000">
                                          <p:val>
                                            <p:strVal val="#ppt_h"/>
                                          </p:val>
                                        </p:tav>
                                      </p:tavLst>
                                    </p:anim>
                                    <p:animEffect transition="in" filter="fade">
                                      <p:cBhvr>
                                        <p:cTn id="55" dur="500"/>
                                        <p:tgtEl>
                                          <p:spTgt spid="39"/>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p:cTn id="58" dur="500" fill="hold"/>
                                        <p:tgtEl>
                                          <p:spTgt spid="40"/>
                                        </p:tgtEl>
                                        <p:attrNameLst>
                                          <p:attrName>ppt_w</p:attrName>
                                        </p:attrNameLst>
                                      </p:cBhvr>
                                      <p:tavLst>
                                        <p:tav tm="0">
                                          <p:val>
                                            <p:fltVal val="0"/>
                                          </p:val>
                                        </p:tav>
                                        <p:tav tm="100000">
                                          <p:val>
                                            <p:strVal val="#ppt_w"/>
                                          </p:val>
                                        </p:tav>
                                      </p:tavLst>
                                    </p:anim>
                                    <p:anim calcmode="lin" valueType="num">
                                      <p:cBhvr>
                                        <p:cTn id="59" dur="500" fill="hold"/>
                                        <p:tgtEl>
                                          <p:spTgt spid="40"/>
                                        </p:tgtEl>
                                        <p:attrNameLst>
                                          <p:attrName>ppt_h</p:attrName>
                                        </p:attrNameLst>
                                      </p:cBhvr>
                                      <p:tavLst>
                                        <p:tav tm="0">
                                          <p:val>
                                            <p:fltVal val="0"/>
                                          </p:val>
                                        </p:tav>
                                        <p:tav tm="100000">
                                          <p:val>
                                            <p:strVal val="#ppt_h"/>
                                          </p:val>
                                        </p:tav>
                                      </p:tavLst>
                                    </p:anim>
                                    <p:animEffect transition="in" filter="fade">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p:bldP spid="13" grpId="0"/>
      <p:bldP spid="14" grpId="0" animBg="1"/>
      <p:bldP spid="2" grpId="0" animBg="1"/>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Brown Grasshopper There Green Patch On: Hình minh họa có sẵn 2211718583 | Shutterstock"/>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6821"/>
          <a:stretch>
            <a:fillRect/>
          </a:stretch>
        </p:blipFill>
        <p:spPr bwMode="auto">
          <a:xfrm>
            <a:off x="7276818" y="1178644"/>
            <a:ext cx="3801125" cy="243665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878696" y="3268570"/>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 name="TextBox 4"/>
          <p:cNvSpPr txBox="1"/>
          <p:nvPr/>
        </p:nvSpPr>
        <p:spPr>
          <a:xfrm>
            <a:off x="7959886" y="3746407"/>
            <a:ext cx="1298685" cy="707886"/>
          </a:xfrm>
          <a:prstGeom prst="rect">
            <a:avLst/>
          </a:prstGeom>
          <a:noFill/>
        </p:spPr>
        <p:txBody>
          <a:bodyPr wrap="square" rtlCol="0">
            <a:spAutoFit/>
          </a:bodyPr>
          <a:lstStyle/>
          <a:p>
            <a:r>
              <a:rPr lang="en-US" sz="2000" dirty="0"/>
              <a:t>22A+XX</a:t>
            </a:r>
            <a:endParaRPr lang="en-US" sz="2000" dirty="0"/>
          </a:p>
          <a:p>
            <a:endParaRPr lang="en-US" sz="2000" dirty="0"/>
          </a:p>
        </p:txBody>
      </p:sp>
      <p:sp>
        <p:nvSpPr>
          <p:cNvPr id="22" name="Oval 21"/>
          <p:cNvSpPr/>
          <p:nvPr/>
        </p:nvSpPr>
        <p:spPr>
          <a:xfrm>
            <a:off x="9456920" y="3268570"/>
            <a:ext cx="1298685" cy="12986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TextBox 22"/>
          <p:cNvSpPr txBox="1"/>
          <p:nvPr/>
        </p:nvSpPr>
        <p:spPr>
          <a:xfrm>
            <a:off x="9538110" y="3746407"/>
            <a:ext cx="1298685" cy="707886"/>
          </a:xfrm>
          <a:prstGeom prst="rect">
            <a:avLst/>
          </a:prstGeom>
          <a:noFill/>
        </p:spPr>
        <p:txBody>
          <a:bodyPr wrap="square" rtlCol="0">
            <a:spAutoFit/>
          </a:bodyPr>
          <a:lstStyle/>
          <a:p>
            <a:r>
              <a:rPr lang="en-US" sz="2000" dirty="0"/>
              <a:t>22A+XO</a:t>
            </a:r>
            <a:endParaRPr lang="en-US" sz="2000" dirty="0"/>
          </a:p>
          <a:p>
            <a:endParaRPr lang="en-US" sz="2000" dirty="0"/>
          </a:p>
        </p:txBody>
      </p:sp>
      <p:sp>
        <p:nvSpPr>
          <p:cNvPr id="13" name="Rectangle 12"/>
          <p:cNvSpPr/>
          <p:nvPr/>
        </p:nvSpPr>
        <p:spPr>
          <a:xfrm>
            <a:off x="1433546" y="2443836"/>
            <a:ext cx="5110755" cy="3933384"/>
          </a:xfrm>
          <a:prstGeom prst="rect">
            <a:avLst/>
          </a:prstGeom>
        </p:spPr>
        <p:txBody>
          <a:bodyPr wrap="square">
            <a:spAutoFit/>
          </a:bodyPr>
          <a:lstStyle/>
          <a:p>
            <a:pPr algn="just" defTabSz="914400">
              <a:lnSpc>
                <a:spcPct val="130000"/>
              </a:lnSpc>
              <a:defRPr/>
            </a:pPr>
            <a:r>
              <a:rPr lang="vi-VN" sz="2400" dirty="0">
                <a:solidFill>
                  <a:srgbClr val="000000"/>
                </a:solidFill>
              </a:rPr>
              <a:t>- Ở châu chấu, giới tính được xác định bởi hệ XO. </a:t>
            </a:r>
            <a:endParaRPr lang="en-US" sz="2400" dirty="0">
              <a:solidFill>
                <a:srgbClr val="000000"/>
              </a:solidFill>
            </a:endParaRPr>
          </a:p>
          <a:p>
            <a:pPr algn="just" defTabSz="914400">
              <a:lnSpc>
                <a:spcPct val="130000"/>
              </a:lnSpc>
              <a:defRPr/>
            </a:pPr>
            <a:r>
              <a:rPr lang="vi-VN" sz="2400" dirty="0">
                <a:solidFill>
                  <a:srgbClr val="000000"/>
                </a:solidFill>
              </a:rPr>
              <a:t>- Con đực có một nhiễm sắc thể X (XO), trong khi con cái có hai nhiễm sắc thể X (XX). </a:t>
            </a:r>
            <a:endParaRPr lang="en-US" sz="2400" dirty="0">
              <a:solidFill>
                <a:srgbClr val="000000"/>
              </a:solidFill>
            </a:endParaRPr>
          </a:p>
          <a:p>
            <a:pPr algn="just" defTabSz="914400">
              <a:lnSpc>
                <a:spcPct val="130000"/>
              </a:lnSpc>
              <a:defRPr/>
            </a:pPr>
            <a:r>
              <a:rPr lang="vi-VN" sz="2400" dirty="0">
                <a:solidFill>
                  <a:srgbClr val="000000"/>
                </a:solidFill>
              </a:rPr>
              <a:t>- Sự hiện diện của </a:t>
            </a:r>
            <a:r>
              <a:rPr lang="vi-VN" sz="2400" b="1" dirty="0">
                <a:solidFill>
                  <a:srgbClr val="000000"/>
                </a:solidFill>
              </a:rPr>
              <a:t>nhiễm sắc thể X duy nhất </a:t>
            </a:r>
            <a:r>
              <a:rPr lang="vi-VN" sz="2400" dirty="0">
                <a:solidFill>
                  <a:srgbClr val="000000"/>
                </a:solidFill>
              </a:rPr>
              <a:t>ở con đực xác định giới tính của chúng.</a:t>
            </a:r>
            <a:endParaRPr lang="en-US" sz="2400" dirty="0">
              <a:solidFill>
                <a:srgbClr val="000000"/>
              </a:solidFill>
            </a:endParaRPr>
          </a:p>
        </p:txBody>
      </p:sp>
      <p:sp>
        <p:nvSpPr>
          <p:cNvPr id="14" name="Rounded Rectangle 13"/>
          <p:cNvSpPr/>
          <p:nvPr/>
        </p:nvSpPr>
        <p:spPr>
          <a:xfrm>
            <a:off x="1266860" y="2266160"/>
            <a:ext cx="5444128" cy="4169004"/>
          </a:xfrm>
          <a:prstGeom prst="roundRect">
            <a:avLst>
              <a:gd name="adj" fmla="val 4321"/>
            </a:avLst>
          </a:prstGeom>
          <a:noFill/>
          <a:ln w="139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8"/>
          <p:cNvGrpSpPr/>
          <p:nvPr/>
        </p:nvGrpSpPr>
        <p:grpSpPr>
          <a:xfrm>
            <a:off x="1178611" y="1806157"/>
            <a:ext cx="1919340" cy="628304"/>
            <a:chOff x="0" y="-245716"/>
            <a:chExt cx="6447352" cy="2025195"/>
          </a:xfrm>
        </p:grpSpPr>
        <p:grpSp>
          <p:nvGrpSpPr>
            <p:cNvPr id="16" name="Group 9"/>
            <p:cNvGrpSpPr/>
            <p:nvPr/>
          </p:nvGrpSpPr>
          <p:grpSpPr>
            <a:xfrm rot="-5400000">
              <a:off x="2611527" y="-1720830"/>
              <a:ext cx="1778523" cy="5222095"/>
              <a:chOff x="1" y="2"/>
              <a:chExt cx="2353315" cy="6909796"/>
            </a:xfrm>
          </p:grpSpPr>
          <p:sp>
            <p:nvSpPr>
              <p:cNvPr id="21" name="Freeform 10"/>
              <p:cNvSpPr/>
              <p:nvPr/>
            </p:nvSpPr>
            <p:spPr>
              <a:xfrm>
                <a:off x="1" y="2"/>
                <a:ext cx="2353315" cy="6909796"/>
              </a:xfrm>
              <a:custGeom>
                <a:avLst/>
                <a:gdLst/>
                <a:ahLst/>
                <a:cxnLst/>
                <a:rect l="l" t="t" r="r" b="b"/>
                <a:pathLst>
                  <a:path w="2353310" h="6280065">
                    <a:moveTo>
                      <a:pt x="784860" y="6212755"/>
                    </a:moveTo>
                    <a:cubicBezTo>
                      <a:pt x="905510" y="6253395"/>
                      <a:pt x="1042670" y="6280065"/>
                      <a:pt x="1177290" y="6280065"/>
                    </a:cubicBezTo>
                    <a:cubicBezTo>
                      <a:pt x="1311910" y="6280065"/>
                      <a:pt x="1441450" y="6257205"/>
                      <a:pt x="1560830" y="6216565"/>
                    </a:cubicBezTo>
                    <a:cubicBezTo>
                      <a:pt x="1563370" y="6215295"/>
                      <a:pt x="1565910" y="6215295"/>
                      <a:pt x="1568450" y="6214025"/>
                    </a:cubicBezTo>
                    <a:cubicBezTo>
                      <a:pt x="2016760" y="6051465"/>
                      <a:pt x="2346960" y="5622205"/>
                      <a:pt x="2353310" y="5110059"/>
                    </a:cubicBezTo>
                    <a:lnTo>
                      <a:pt x="2353310" y="0"/>
                    </a:lnTo>
                    <a:lnTo>
                      <a:pt x="0" y="0"/>
                    </a:lnTo>
                    <a:lnTo>
                      <a:pt x="0" y="5106165"/>
                    </a:lnTo>
                    <a:cubicBezTo>
                      <a:pt x="6350" y="5624745"/>
                      <a:pt x="331470" y="6054005"/>
                      <a:pt x="784860" y="6212755"/>
                    </a:cubicBezTo>
                    <a:close/>
                  </a:path>
                </a:pathLst>
              </a:custGeom>
              <a:solidFill>
                <a:srgbClr val="FDD54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grpSp>
          <p:nvGrpSpPr>
            <p:cNvPr id="17" name="Group 11"/>
            <p:cNvGrpSpPr/>
            <p:nvPr/>
          </p:nvGrpSpPr>
          <p:grpSpPr>
            <a:xfrm>
              <a:off x="0" y="0"/>
              <a:ext cx="1779479" cy="1779479"/>
              <a:chOff x="0" y="0"/>
              <a:chExt cx="6350000" cy="6350000"/>
            </a:xfrm>
          </p:grpSpPr>
          <p:sp>
            <p:nvSpPr>
              <p:cNvPr id="2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100" b="0" i="0" u="none" strike="noStrike" kern="1200" cap="none" spc="0" normalizeH="0" baseline="0" noProof="0">
                  <a:ln>
                    <a:noFill/>
                  </a:ln>
                  <a:solidFill>
                    <a:srgbClr val="000000"/>
                  </a:solidFill>
                  <a:effectLst/>
                  <a:uLnTx/>
                  <a:uFillTx/>
                  <a:ea typeface="+mn-ea"/>
                  <a:cs typeface="+mn-cs"/>
                </a:endParaRPr>
              </a:p>
            </p:txBody>
          </p:sp>
        </p:grpSp>
        <p:sp>
          <p:nvSpPr>
            <p:cNvPr id="18" name="TextBox 13"/>
            <p:cNvSpPr txBox="1"/>
            <p:nvPr/>
          </p:nvSpPr>
          <p:spPr>
            <a:xfrm>
              <a:off x="2060802" y="-245716"/>
              <a:ext cx="4386550" cy="1744764"/>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000000"/>
                  </a:solidFill>
                  <a:effectLst/>
                  <a:uLnTx/>
                  <a:uFillTx/>
                  <a:ea typeface="+mn-ea"/>
                  <a:cs typeface="+mn-cs"/>
                </a:rPr>
                <a:t>Hệ</a:t>
              </a:r>
              <a:r>
                <a:rPr kumimoji="0" lang="en-US" sz="2400" b="1" i="0" u="none" strike="noStrike" kern="1200" cap="none" spc="0" normalizeH="0" noProof="0" dirty="0">
                  <a:ln>
                    <a:noFill/>
                  </a:ln>
                  <a:solidFill>
                    <a:srgbClr val="000000"/>
                  </a:solidFill>
                  <a:effectLst/>
                  <a:uLnTx/>
                  <a:uFillTx/>
                  <a:ea typeface="+mn-ea"/>
                  <a:cs typeface="+mn-cs"/>
                </a:rPr>
                <a:t> XO</a:t>
              </a:r>
              <a:endParaRPr kumimoji="0" lang="vi-VN" sz="2400" b="1" i="0" u="none" strike="noStrike" kern="1200" cap="none" spc="0" normalizeH="0" baseline="0" noProof="0" dirty="0">
                <a:ln>
                  <a:noFill/>
                </a:ln>
                <a:solidFill>
                  <a:srgbClr val="000000"/>
                </a:solidFill>
                <a:effectLst/>
                <a:uLnTx/>
                <a:uFillTx/>
                <a:ea typeface="+mn-ea"/>
                <a:cs typeface="+mn-cs"/>
              </a:endParaRPr>
            </a:p>
          </p:txBody>
        </p:sp>
        <p:pic>
          <p:nvPicPr>
            <p:cNvPr id="19"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8760" y="286764"/>
              <a:ext cx="1144147" cy="1205952"/>
            </a:xfrm>
            <a:prstGeom prst="rect">
              <a:avLst/>
            </a:prstGeom>
          </p:spPr>
        </p:pic>
      </p:grpSp>
      <p:pic>
        <p:nvPicPr>
          <p:cNvPr id="8194" name="Picture 2" descr="Hình ảnh Con Gián PNG, Vector, PSD, và biểu tượng để tải về miễn phí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0832" y="3746407"/>
            <a:ext cx="3429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p:nvPr/>
        </p:nvSpPr>
        <p:spPr>
          <a:xfrm>
            <a:off x="1176051" y="1565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II. CƠ CHẾ XÁC ĐỊNH GIỚI TÍNH VÀ YẾU TỐ ẢNH HƯỞNG</a:t>
            </a:r>
            <a:endParaRPr lang="en-US" sz="2800" b="0" dirty="0">
              <a:solidFill>
                <a:schemeClr val="accent6">
                  <a:lumMod val="75000"/>
                </a:schemeClr>
              </a:solidFill>
              <a:cs typeface="Arial Black" panose="020B0A04020102020204" pitchFamily="34" charset="0"/>
            </a:endParaRPr>
          </a:p>
        </p:txBody>
      </p:sp>
      <p:sp>
        <p:nvSpPr>
          <p:cNvPr id="25"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176051" y="1013128"/>
            <a:ext cx="3864837" cy="830997"/>
            <a:chOff x="-302032" y="242132"/>
            <a:chExt cx="1455003" cy="1083503"/>
          </a:xfrm>
        </p:grpSpPr>
        <p:sp>
          <p:nvSpPr>
            <p:cNvPr id="27"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68850" y="242132"/>
              <a:ext cx="1367677" cy="1083503"/>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Nhiễm</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sắc</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thể</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giới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tính</a:t>
              </a:r>
              <a:endParaRPr lang="en-US" sz="24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 calcmode="lin" valueType="num">
                                      <p:cBhvr additive="base">
                                        <p:cTn id="14" dur="500" fill="hold"/>
                                        <p:tgtEl>
                                          <p:spTgt spid="16386"/>
                                        </p:tgtEl>
                                        <p:attrNameLst>
                                          <p:attrName>ppt_x</p:attrName>
                                        </p:attrNameLst>
                                      </p:cBhvr>
                                      <p:tavLst>
                                        <p:tav tm="0">
                                          <p:val>
                                            <p:strVal val="#ppt_x"/>
                                          </p:val>
                                        </p:tav>
                                        <p:tav tm="100000">
                                          <p:val>
                                            <p:strVal val="#ppt_x"/>
                                          </p:val>
                                        </p:tav>
                                      </p:tavLst>
                                    </p:anim>
                                    <p:anim calcmode="lin" valueType="num">
                                      <p:cBhvr additive="base">
                                        <p:cTn id="15" dur="500" fill="hold"/>
                                        <p:tgtEl>
                                          <p:spTgt spid="16386"/>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94"/>
                                        </p:tgtEl>
                                        <p:attrNameLst>
                                          <p:attrName>style.visibility</p:attrName>
                                        </p:attrNameLst>
                                      </p:cBhvr>
                                      <p:to>
                                        <p:strVal val="visible"/>
                                      </p:to>
                                    </p:set>
                                    <p:anim calcmode="lin" valueType="num">
                                      <p:cBhvr additive="base">
                                        <p:cTn id="20" dur="500" fill="hold"/>
                                        <p:tgtEl>
                                          <p:spTgt spid="8194"/>
                                        </p:tgtEl>
                                        <p:attrNameLst>
                                          <p:attrName>ppt_x</p:attrName>
                                        </p:attrNameLst>
                                      </p:cBhvr>
                                      <p:tavLst>
                                        <p:tav tm="0">
                                          <p:val>
                                            <p:strVal val="#ppt_x"/>
                                          </p:val>
                                        </p:tav>
                                        <p:tav tm="100000">
                                          <p:val>
                                            <p:strVal val="#ppt_x"/>
                                          </p:val>
                                        </p:tav>
                                      </p:tavLst>
                                    </p:anim>
                                    <p:anim calcmode="lin" valueType="num">
                                      <p:cBhvr additive="base">
                                        <p:cTn id="21" dur="500" fill="hold"/>
                                        <p:tgtEl>
                                          <p:spTgt spid="8194"/>
                                        </p:tgtEl>
                                        <p:attrNameLst>
                                          <p:attrName>ppt_y</p:attrName>
                                        </p:attrNameLst>
                                      </p:cBhvr>
                                      <p:tavLst>
                                        <p:tav tm="0">
                                          <p:val>
                                            <p:strVal val="1+#ppt_h/2"/>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2" grpId="0" animBg="1"/>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p:cNvSpPr txBox="1"/>
          <p:nvPr/>
        </p:nvSpPr>
        <p:spPr>
          <a:xfrm>
            <a:off x="1176051" y="1565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II. CƠ CHẾ XÁC ĐỊNH GIỚI TÍNH VÀ YẾU TỐ ẢNH HƯỞNG</a:t>
            </a:r>
            <a:endParaRPr lang="en-US" sz="2800" b="0" dirty="0">
              <a:solidFill>
                <a:schemeClr val="accent6">
                  <a:lumMod val="75000"/>
                </a:schemeClr>
              </a:solidFill>
              <a:cs typeface="Arial Black" panose="020B0A04020102020204" pitchFamily="34" charset="0"/>
            </a:endParaRPr>
          </a:p>
        </p:txBody>
      </p:sp>
      <p:sp>
        <p:nvSpPr>
          <p:cNvPr id="25"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176051" y="1168339"/>
            <a:ext cx="3864837" cy="551342"/>
            <a:chOff x="-302032" y="444505"/>
            <a:chExt cx="1455003" cy="718872"/>
          </a:xfrm>
        </p:grpSpPr>
        <p:sp>
          <p:nvSpPr>
            <p:cNvPr id="27"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68850" y="482910"/>
              <a:ext cx="1367677" cy="601946"/>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Điều</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kiện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môi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trường</a:t>
              </a:r>
              <a:endParaRPr lang="en-US" sz="2400" b="1" dirty="0">
                <a:solidFill>
                  <a:srgbClr val="FFFFFF"/>
                </a:solidFill>
                <a:latin typeface="Arial" panose="020B0604020202020204" pitchFamily="34" charset="0"/>
                <a:cs typeface="Arial" panose="020B0604020202020204" pitchFamily="34" charset="0"/>
              </a:endParaRPr>
            </a:p>
          </p:txBody>
        </p:sp>
      </p:grpSp>
      <p:sp>
        <p:nvSpPr>
          <p:cNvPr id="2" name="Rectangle 1"/>
          <p:cNvSpPr/>
          <p:nvPr/>
        </p:nvSpPr>
        <p:spPr>
          <a:xfrm>
            <a:off x="6381751" y="1168339"/>
            <a:ext cx="5583322" cy="5262979"/>
          </a:xfrm>
          <a:prstGeom prst="rect">
            <a:avLst/>
          </a:prstGeom>
          <a:solidFill>
            <a:srgbClr val="C2E8F4"/>
          </a:solidFill>
        </p:spPr>
        <p:txBody>
          <a:bodyPr wrap="square">
            <a:spAutoFit/>
          </a:bodyPr>
          <a:lstStyle/>
          <a:p>
            <a:pPr algn="just">
              <a:lnSpc>
                <a:spcPct val="150000"/>
              </a:lnSpc>
              <a:spcBef>
                <a:spcPts val="600"/>
              </a:spcBef>
              <a:spcAft>
                <a:spcPts val="600"/>
              </a:spcAft>
            </a:pPr>
            <a:r>
              <a:rPr lang="vi-VN" sz="3200" i="1" dirty="0">
                <a:latin typeface="Times New Roman" panose="02020603050405020304" pitchFamily="18" charset="0"/>
                <a:ea typeface="Calibri" panose="020F0502020204030204" pitchFamily="34" charset="0"/>
                <a:cs typeface="Times New Roman" panose="02020603050405020304" pitchFamily="18" charset="0"/>
              </a:rPr>
              <a:t>Rùa tai đỏ (Trachemys scripta elegans), nhiệt độ ấp trứng trong khoảng 25 - 26°C nở ra toàn rùa đực, trong khoảng 28 - 29°C nở ra số lượng con đực và con cái tương đương nhau, trên 30°C nở ra toàn rùa cái</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Trachemys scripta elegans Red-eared Slider | Herps of Arkansa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730533">
            <a:off x="677430" y="2340255"/>
            <a:ext cx="5688054" cy="37920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8547" y="5908098"/>
            <a:ext cx="5295900" cy="523220"/>
          </a:xfrm>
          <a:prstGeom prst="rect">
            <a:avLst/>
          </a:prstGeom>
          <a:noFill/>
        </p:spPr>
        <p:txBody>
          <a:bodyPr wrap="square" rtlCol="0">
            <a:spAutoFit/>
          </a:bodyPr>
          <a:lstStyle/>
          <a:p>
            <a:pPr algn="ctr"/>
            <a:r>
              <a:rPr lang="en-US" sz="2800" b="1" dirty="0" err="1"/>
              <a:t>Ảnh</a:t>
            </a:r>
            <a:r>
              <a:rPr lang="en-US" sz="2800" b="1" dirty="0"/>
              <a:t> </a:t>
            </a:r>
            <a:r>
              <a:rPr lang="en-US" sz="2800" b="1" dirty="0" err="1"/>
              <a:t>hưởng</a:t>
            </a:r>
            <a:r>
              <a:rPr lang="en-US" sz="2800" b="1" dirty="0"/>
              <a:t> </a:t>
            </a:r>
            <a:r>
              <a:rPr lang="en-US" sz="2800" b="1" dirty="0" err="1"/>
              <a:t>bởi</a:t>
            </a:r>
            <a:r>
              <a:rPr lang="en-US" sz="2800" b="1" dirty="0"/>
              <a:t> </a:t>
            </a:r>
            <a:r>
              <a:rPr lang="en-US" sz="2800" b="1" dirty="0" err="1"/>
              <a:t>nhiệt</a:t>
            </a:r>
            <a:r>
              <a:rPr lang="en-US" sz="2800" b="1" dirty="0"/>
              <a:t> </a:t>
            </a:r>
            <a:r>
              <a:rPr lang="en-US" sz="2800" b="1" dirty="0" err="1"/>
              <a:t>độ</a:t>
            </a:r>
            <a:endParaRPr lang="en-US" sz="28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bg/>
                                          </p:spTgt>
                                        </p:tgtEl>
                                        <p:attrNameLst>
                                          <p:attrName>style.visibility</p:attrName>
                                        </p:attrNameLst>
                                      </p:cBhvr>
                                      <p:to>
                                        <p:strVal val="visible"/>
                                      </p:to>
                                    </p:set>
                                    <p:animEffect transition="in" filter="fade">
                                      <p:cBhvr>
                                        <p:cTn id="13" dur="1000"/>
                                        <p:tgtEl>
                                          <p:spTgt spid="2">
                                            <p:bg/>
                                          </p:spTgt>
                                        </p:tgtEl>
                                      </p:cBhvr>
                                    </p:animEffect>
                                    <p:anim calcmode="lin" valueType="num">
                                      <p:cBhvr>
                                        <p:cTn id="14" dur="1000" fill="hold"/>
                                        <p:tgtEl>
                                          <p:spTgt spid="2">
                                            <p:bg/>
                                          </p:spTgt>
                                        </p:tgtEl>
                                        <p:attrNameLst>
                                          <p:attrName>ppt_x</p:attrName>
                                        </p:attrNameLst>
                                      </p:cBhvr>
                                      <p:tavLst>
                                        <p:tav tm="0">
                                          <p:val>
                                            <p:strVal val="#ppt_x"/>
                                          </p:val>
                                        </p:tav>
                                        <p:tav tm="100000">
                                          <p:val>
                                            <p:strVal val="#ppt_x"/>
                                          </p:val>
                                        </p:tav>
                                      </p:tavLst>
                                    </p:anim>
                                    <p:anim calcmode="lin" valueType="num">
                                      <p:cBhvr>
                                        <p:cTn id="15" dur="1000" fill="hold"/>
                                        <p:tgtEl>
                                          <p:spTgt spid="2">
                                            <p:bg/>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anim calcmode="lin" valueType="num">
                                      <p:cBhvr>
                                        <p:cTn id="1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500"/>
                                        <p:tgtEl>
                                          <p:spTgt spid="1126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uiExpand="1" build="p"/>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p:cNvSpPr txBox="1"/>
          <p:nvPr/>
        </p:nvSpPr>
        <p:spPr>
          <a:xfrm>
            <a:off x="1176051" y="156508"/>
            <a:ext cx="10112881" cy="690008"/>
          </a:xfrm>
          <a:prstGeom prst="rect">
            <a:avLst/>
          </a:prstGeom>
          <a:noFill/>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800">
                <a:solidFill>
                  <a:schemeClr val="accent6">
                    <a:lumMod val="75000"/>
                  </a:schemeClr>
                </a:solidFill>
                <a:ea typeface="Arial Regular" pitchFamily="34" charset="-122"/>
                <a:cs typeface="Arial Black" panose="020B0A04020102020204" pitchFamily="34" charset="0"/>
              </a:rPr>
              <a:t>II. CƠ CHẾ XÁC ĐỊNH GIỚI TÍNH VÀ YẾU TỐ ẢNH HƯỞNG</a:t>
            </a:r>
            <a:endParaRPr lang="en-US" sz="2800" b="0" dirty="0">
              <a:solidFill>
                <a:schemeClr val="accent6">
                  <a:lumMod val="75000"/>
                </a:schemeClr>
              </a:solidFill>
              <a:cs typeface="Arial Black" panose="020B0A04020102020204" pitchFamily="34" charset="0"/>
            </a:endParaRPr>
          </a:p>
        </p:txBody>
      </p:sp>
      <p:sp>
        <p:nvSpPr>
          <p:cNvPr id="25" name="Rectangle: Rounded Corners 2"/>
          <p:cNvSpPr/>
          <p:nvPr/>
        </p:nvSpPr>
        <p:spPr>
          <a:xfrm>
            <a:off x="1271910" y="782004"/>
            <a:ext cx="2460226" cy="129025"/>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176051" y="1168339"/>
            <a:ext cx="3864837" cy="551342"/>
            <a:chOff x="-302032" y="444505"/>
            <a:chExt cx="1455003" cy="718872"/>
          </a:xfrm>
        </p:grpSpPr>
        <p:sp>
          <p:nvSpPr>
            <p:cNvPr id="27" name="Rectangle: Rounded Corners 5"/>
            <p:cNvSpPr/>
            <p:nvPr/>
          </p:nvSpPr>
          <p:spPr>
            <a:xfrm>
              <a:off x="-302032" y="444505"/>
              <a:ext cx="1455003" cy="718872"/>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68850" y="482910"/>
              <a:ext cx="1367677" cy="601946"/>
            </a:xfrm>
            <a:prstGeom prst="rect">
              <a:avLst/>
            </a:prstGeom>
            <a:noFill/>
          </p:spPr>
          <p:txBody>
            <a:bodyPr wrap="square" rtlCol="0" anchor="ctr">
              <a:spAutoFit/>
            </a:bodyPr>
            <a:lstStyle/>
            <a:p>
              <a:pPr algn="ctr"/>
              <a:r>
                <a:rPr lang="en-US" sz="2400" b="1" dirty="0" err="1">
                  <a:solidFill>
                    <a:srgbClr val="FFFFFF"/>
                  </a:solidFill>
                  <a:latin typeface="Arial" panose="020B0604020202020204" pitchFamily="34" charset="0"/>
                  <a:cs typeface="Arial" panose="020B0604020202020204" pitchFamily="34" charset="0"/>
                </a:rPr>
                <a:t>Điều</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kiện</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môi</a:t>
              </a:r>
              <a:r>
                <a:rPr lang="en-US" sz="2400" b="1" dirty="0">
                  <a:solidFill>
                    <a:srgbClr val="FFFFFF"/>
                  </a:solidFill>
                  <a:latin typeface="Arial" panose="020B0604020202020204" pitchFamily="34" charset="0"/>
                  <a:cs typeface="Arial" panose="020B0604020202020204" pitchFamily="34" charset="0"/>
                </a:rPr>
                <a:t> </a:t>
              </a:r>
              <a:r>
                <a:rPr lang="en-US" sz="2400" b="1" dirty="0" err="1">
                  <a:solidFill>
                    <a:srgbClr val="FFFFFF"/>
                  </a:solidFill>
                  <a:latin typeface="Arial" panose="020B0604020202020204" pitchFamily="34" charset="0"/>
                  <a:cs typeface="Arial" panose="020B0604020202020204" pitchFamily="34" charset="0"/>
                </a:rPr>
                <a:t>trường</a:t>
              </a:r>
              <a:endParaRPr lang="en-US" sz="2400" b="1" dirty="0">
                <a:solidFill>
                  <a:srgbClr val="FFFFFF"/>
                </a:solidFill>
                <a:latin typeface="Arial" panose="020B0604020202020204" pitchFamily="34" charset="0"/>
                <a:cs typeface="Arial" panose="020B0604020202020204" pitchFamily="34" charset="0"/>
              </a:endParaRPr>
            </a:p>
          </p:txBody>
        </p:sp>
      </p:grpSp>
      <p:sp>
        <p:nvSpPr>
          <p:cNvPr id="2" name="Rectangle 1"/>
          <p:cNvSpPr/>
          <p:nvPr/>
        </p:nvSpPr>
        <p:spPr>
          <a:xfrm>
            <a:off x="6419851" y="1197794"/>
            <a:ext cx="5410199" cy="5078313"/>
          </a:xfrm>
          <a:prstGeom prst="rect">
            <a:avLst/>
          </a:prstGeom>
          <a:solidFill>
            <a:srgbClr val="C2E8F4"/>
          </a:solidFill>
        </p:spPr>
        <p:txBody>
          <a:bodyPr wrap="square">
            <a:spAutoFit/>
          </a:bodyPr>
          <a:lstStyle/>
          <a:p>
            <a:pPr algn="just">
              <a:lnSpc>
                <a:spcPct val="150000"/>
              </a:lnSpc>
              <a:spcBef>
                <a:spcPts val="600"/>
              </a:spcBef>
              <a:spcAft>
                <a:spcPts val="60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H</a:t>
            </a:r>
            <a:r>
              <a:rPr lang="vi-VN" sz="3600" i="1" dirty="0">
                <a:latin typeface="Times New Roman" panose="02020603050405020304" pitchFamily="18" charset="0"/>
                <a:ea typeface="Calibri" panose="020F0502020204030204" pitchFamily="34" charset="0"/>
                <a:cs typeface="Times New Roman" panose="02020603050405020304" pitchFamily="18" charset="0"/>
              </a:rPr>
              <a:t>oa lan (Catasetum  viridiflavus) sinh trưởng và phát triển trong điều kiện có ánh sáng mạnh cho hoa cái, ngược lại trong điều kiện có ánh sáng yếu cho hoa đực.</a:t>
            </a:r>
            <a:endParaRPr lang="en-US" sz="36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3080629" y="4970942"/>
            <a:ext cx="3253938" cy="1305165"/>
          </a:xfrm>
          <a:prstGeom prst="rect">
            <a:avLst/>
          </a:prstGeom>
          <a:solidFill>
            <a:srgbClr val="FFFFFF"/>
          </a:solidFill>
        </p:spPr>
        <p:txBody>
          <a:bodyPr wrap="square" rtlCol="0">
            <a:spAutoFit/>
          </a:bodyPr>
          <a:lstStyle/>
          <a:p>
            <a:pPr algn="ctr">
              <a:lnSpc>
                <a:spcPct val="150000"/>
              </a:lnSpc>
            </a:pPr>
            <a:r>
              <a:rPr lang="en-US" sz="2800" b="1" dirty="0" err="1"/>
              <a:t>Ảnh</a:t>
            </a:r>
            <a:r>
              <a:rPr lang="en-US" sz="2800" b="1" dirty="0"/>
              <a:t> </a:t>
            </a:r>
            <a:r>
              <a:rPr lang="en-US" sz="2800" b="1" dirty="0" err="1"/>
              <a:t>hưởng</a:t>
            </a:r>
            <a:r>
              <a:rPr lang="en-US" sz="2800" b="1" dirty="0"/>
              <a:t> </a:t>
            </a:r>
            <a:r>
              <a:rPr lang="en-US" sz="2800" b="1" dirty="0" err="1"/>
              <a:t>bởi</a:t>
            </a:r>
            <a:r>
              <a:rPr lang="en-US" sz="2800" b="1" dirty="0"/>
              <a:t> </a:t>
            </a:r>
            <a:r>
              <a:rPr lang="en-US" sz="2800" b="1" dirty="0" err="1"/>
              <a:t>ánh</a:t>
            </a:r>
            <a:r>
              <a:rPr lang="en-US" sz="2800" b="1" dirty="0"/>
              <a:t> </a:t>
            </a:r>
            <a:r>
              <a:rPr lang="en-US" sz="2800" b="1" dirty="0" err="1"/>
              <a:t>sáng</a:t>
            </a:r>
            <a:endParaRPr lang="en-US" sz="2800" b="1" dirty="0"/>
          </a:p>
        </p:txBody>
      </p:sp>
      <p:pic>
        <p:nvPicPr>
          <p:cNvPr id="18436" name="Picture 4" descr="Nhóm lan Catasetinae - Catasetum, Mormode, Clowesia, Cycnoche (Thiên nga)  và lan lai | Page 2 | Diễn Đàn Cây Cảnh Việt Nam - Hội Bonsai Việt Nam và  Quốc Tế"/>
          <p:cNvPicPr>
            <a:picLocks noChangeAspect="1" noChangeArrowheads="1"/>
          </p:cNvPicPr>
          <p:nvPr/>
        </p:nvPicPr>
        <p:blipFill>
          <a:blip r:embed="rId1">
            <a:clrChange>
              <a:clrFrom>
                <a:srgbClr val="060606"/>
              </a:clrFrom>
              <a:clrTo>
                <a:srgbClr val="060606">
                  <a:alpha val="0"/>
                </a:srgbClr>
              </a:clrTo>
            </a:clrChange>
            <a:extLst>
              <a:ext uri="{28A0092B-C50C-407E-A947-70E740481C1C}">
                <a14:useLocalDpi xmlns:a14="http://schemas.microsoft.com/office/drawing/2010/main" val="0"/>
              </a:ext>
            </a:extLst>
          </a:blip>
          <a:srcRect/>
          <a:stretch>
            <a:fillRect/>
          </a:stretch>
        </p:blipFill>
        <p:spPr bwMode="auto">
          <a:xfrm>
            <a:off x="272079" y="1719681"/>
            <a:ext cx="3668077" cy="5138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54395" y="718055"/>
            <a:ext cx="11460854" cy="5789331"/>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66700" y="246453"/>
            <a:ext cx="4806904" cy="9144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Vector Illustration of Green Light Bulb Icon | Freestock icons"/>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KIẾN THỨC CỐT LÕI</a:t>
              </a:r>
              <a:endParaRPr kumimoji="0" lang="en-US" sz="28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8" name="Rectangle 7"/>
          <p:cNvSpPr/>
          <p:nvPr/>
        </p:nvSpPr>
        <p:spPr>
          <a:xfrm>
            <a:off x="760730" y="3501390"/>
            <a:ext cx="10908030" cy="2298700"/>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p:cNvSpPr/>
          <p:nvPr/>
        </p:nvSpPr>
        <p:spPr>
          <a:xfrm>
            <a:off x="760730" y="1318260"/>
            <a:ext cx="10908030" cy="1845310"/>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9"/>
          <p:cNvSpPr/>
          <p:nvPr/>
        </p:nvSpPr>
        <p:spPr>
          <a:xfrm>
            <a:off x="928894" y="1709619"/>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Oval 10"/>
          <p:cNvSpPr/>
          <p:nvPr/>
        </p:nvSpPr>
        <p:spPr>
          <a:xfrm>
            <a:off x="919614" y="4026376"/>
            <a:ext cx="158621" cy="15862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p:cNvSpPr txBox="1"/>
          <p:nvPr/>
        </p:nvSpPr>
        <p:spPr>
          <a:xfrm>
            <a:off x="1119533" y="1460832"/>
            <a:ext cx="10318871" cy="1576070"/>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a:r>
              <a:rPr lang="vi-VN" sz="2800" dirty="0"/>
              <a:t>Di truyền liên kết </a:t>
            </a:r>
            <a:r>
              <a:rPr lang="vi-VN" sz="2800" b="0" dirty="0"/>
              <a:t>là hiện tượng các tính trạng được quy định bởi các gene cùng nằm trên một nhiễm sắc thể có xu hướng di truyền cùng nhau.</a:t>
            </a:r>
            <a:endParaRPr lang="vi-VN" sz="2800" b="0" dirty="0"/>
          </a:p>
        </p:txBody>
      </p:sp>
      <p:sp>
        <p:nvSpPr>
          <p:cNvPr id="16" name="TextBox 15"/>
          <p:cNvSpPr txBox="1"/>
          <p:nvPr/>
        </p:nvSpPr>
        <p:spPr>
          <a:xfrm>
            <a:off x="1181364" y="3775305"/>
            <a:ext cx="10257011" cy="1576070"/>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r>
              <a:rPr lang="vi-VN" sz="2800" dirty="0"/>
              <a:t>Di truyền liên kết được ứng dụng </a:t>
            </a:r>
            <a:r>
              <a:rPr lang="vi-VN" sz="2800" b="0" dirty="0"/>
              <a:t>trong chọn, tạo giống như chọn các gene quy định tính trạng tốt di truyền cùng nhau, sử dụng chỉ thị phân tử để nhận biết các đặc tính quan tâm,...</a:t>
            </a:r>
            <a:endParaRPr lang="vi-VN" sz="2800" b="0" dirty="0"/>
          </a:p>
        </p:txBody>
      </p:sp>
      <p:pic>
        <p:nvPicPr>
          <p:cNvPr id="19" name="Picture 4" descr="Handwriting - Free education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1120" y="-251460"/>
            <a:ext cx="1960880" cy="1960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54395" y="718055"/>
            <a:ext cx="11460854" cy="5789331"/>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66700" y="246453"/>
            <a:ext cx="4806904" cy="9144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Vector Illustration of Green Light Bulb Icon | Freestock icons"/>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KIẾN THỨC CỐT LÕI</a:t>
              </a:r>
              <a:endParaRPr kumimoji="0" lang="en-US" sz="28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9" name="Rectangle 8"/>
          <p:cNvSpPr/>
          <p:nvPr/>
        </p:nvSpPr>
        <p:spPr>
          <a:xfrm>
            <a:off x="760730" y="1318260"/>
            <a:ext cx="10908030" cy="27120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9"/>
          <p:cNvSpPr/>
          <p:nvPr/>
        </p:nvSpPr>
        <p:spPr>
          <a:xfrm>
            <a:off x="1022239" y="1709619"/>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p:cNvSpPr txBox="1"/>
          <p:nvPr/>
        </p:nvSpPr>
        <p:spPr>
          <a:xfrm>
            <a:off x="1181100" y="1318260"/>
            <a:ext cx="10052685" cy="2676525"/>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a:lnSpc>
                <a:spcPct val="150000"/>
              </a:lnSpc>
            </a:pPr>
            <a:r>
              <a:rPr lang="vi-VN" sz="2800" dirty="0"/>
              <a:t>Cơ chế xác định giới tính </a:t>
            </a:r>
            <a:r>
              <a:rPr lang="vi-VN" sz="2800" b="0" dirty="0"/>
              <a:t>ở các loài có thể khác nhau. Ở những loài xác định giới tính dựa vào nhiễm sắc thể giới tính, cơ chế xác định giới tính là sự phân li cặp nhiễm sắc thể giới tính trong giảm phân và tổ hợp lại trong thụ tinh.</a:t>
            </a:r>
            <a:endParaRPr lang="vi-VN" sz="2800" b="0" dirty="0"/>
          </a:p>
        </p:txBody>
      </p:sp>
      <p:sp>
        <p:nvSpPr>
          <p:cNvPr id="17" name="Rectangle 16"/>
          <p:cNvSpPr/>
          <p:nvPr/>
        </p:nvSpPr>
        <p:spPr>
          <a:xfrm>
            <a:off x="760730" y="4370705"/>
            <a:ext cx="10908030" cy="1610995"/>
          </a:xfrm>
          <a:prstGeom prst="rect">
            <a:avLst/>
          </a:prstGeom>
          <a:solidFill>
            <a:srgbClr val="B4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Oval 17"/>
          <p:cNvSpPr/>
          <p:nvPr/>
        </p:nvSpPr>
        <p:spPr>
          <a:xfrm>
            <a:off x="1022484" y="4807297"/>
            <a:ext cx="158621" cy="158621"/>
          </a:xfrm>
          <a:prstGeom prst="ellipse">
            <a:avLst/>
          </a:prstGeom>
          <a:solidFill>
            <a:srgbClr val="14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Box 19"/>
          <p:cNvSpPr txBox="1"/>
          <p:nvPr/>
        </p:nvSpPr>
        <p:spPr>
          <a:xfrm>
            <a:off x="1242958" y="4411877"/>
            <a:ext cx="10257011" cy="1383665"/>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nSpc>
                <a:spcPct val="150000"/>
              </a:lnSpc>
            </a:pPr>
            <a:r>
              <a:rPr lang="vi-VN" sz="2800" dirty="0"/>
              <a:t>Sự phân hoá giới tính </a:t>
            </a:r>
            <a:r>
              <a:rPr lang="vi-VN" sz="2800" b="0" dirty="0"/>
              <a:t>chịu ảnh hưởng của yếu tố di truyền, yếu tố môi trường.</a:t>
            </a:r>
            <a:endParaRPr lang="vi-VN" sz="2800" b="0" dirty="0"/>
          </a:p>
        </p:txBody>
      </p:sp>
      <p:pic>
        <p:nvPicPr>
          <p:cNvPr id="8" name="Picture 4" descr="Handwriting - Free education icons"/>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10231120" y="-251460"/>
            <a:ext cx="1960880" cy="1960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Vừa bị đánh vừa bị đổ lỗi » Báo Phụ Nữ Việt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7151"/>
            <a:ext cx="61976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0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2569634" y="4495801"/>
            <a:ext cx="884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vi-VN">
              <a:latin typeface="Times New Roman" panose="02020603050405020304" pitchFamily="18" charset="0"/>
              <a:cs typeface="Times New Roman" panose="02020603050405020304" pitchFamily="18" charset="0"/>
            </a:endParaRPr>
          </a:p>
        </p:txBody>
      </p:sp>
      <p:pic>
        <p:nvPicPr>
          <p:cNvPr id="163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034" y="4294718"/>
            <a:ext cx="3221567" cy="243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 name="Cloud Callout 1"/>
          <p:cNvSpPr/>
          <p:nvPr/>
        </p:nvSpPr>
        <p:spPr bwMode="auto">
          <a:xfrm>
            <a:off x="6502400" y="990600"/>
            <a:ext cx="5689600" cy="3304117"/>
          </a:xfrm>
          <a:prstGeom prst="cloudCallout">
            <a:avLst/>
          </a:prstGeom>
          <a:noFill/>
          <a:ln w="28575" cap="flat" cmpd="sng" algn="ctr">
            <a:solidFill>
              <a:srgbClr val="CC3300"/>
            </a:solidFill>
            <a:prstDash val="solid"/>
            <a:round/>
            <a:headEnd type="none" w="med" len="med"/>
            <a:tailEnd type="none" w="med" len="med"/>
          </a:ln>
          <a:effectLst/>
        </p:spPr>
        <p:txBody>
          <a:bodyPr wrap="none" anchor="ctr"/>
          <a:lstStyle/>
          <a:p>
            <a:pPr marL="457200" indent="-457200" algn="ctr">
              <a:buFontTx/>
              <a:buChar char="-"/>
              <a:defRPr/>
            </a:pPr>
            <a:r>
              <a:rPr lang="en-US" sz="2400" i="1">
                <a:cs typeface="Times New Roman" panose="02020603050405020304" pitchFamily="18" charset="0"/>
              </a:rPr>
              <a:t>Quan niệm sinh con trai</a:t>
            </a:r>
            <a:endParaRPr lang="en-US" sz="2400" i="1">
              <a:cs typeface="Times New Roman" panose="02020603050405020304" pitchFamily="18" charset="0"/>
            </a:endParaRPr>
          </a:p>
          <a:p>
            <a:pPr algn="ctr" eaLnBrk="1" hangingPunct="1">
              <a:defRPr/>
            </a:pPr>
            <a:r>
              <a:rPr lang="en-US" sz="2400" i="1">
                <a:cs typeface="Times New Roman" panose="02020603050405020304" pitchFamily="18" charset="0"/>
              </a:rPr>
              <a:t> hay con gái là do người phụ nữ </a:t>
            </a:r>
            <a:endParaRPr lang="en-US" sz="2400" i="1">
              <a:cs typeface="Times New Roman" panose="02020603050405020304" pitchFamily="18" charset="0"/>
            </a:endParaRPr>
          </a:p>
          <a:p>
            <a:pPr algn="ctr" eaLnBrk="1" hangingPunct="1">
              <a:defRPr/>
            </a:pPr>
            <a:r>
              <a:rPr lang="en-US" sz="2400" i="1">
                <a:cs typeface="Times New Roman" panose="02020603050405020304" pitchFamily="18" charset="0"/>
              </a:rPr>
              <a:t>đúng hay sai? Vì sao?</a:t>
            </a:r>
            <a:endParaRPr lang="en-US" sz="2400">
              <a:cs typeface="Arial" panose="020B0604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39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6391"/>
                                        </p:tgtEl>
                                        <p:attrNameLst>
                                          <p:attrName>style.visibility</p:attrName>
                                        </p:attrNameLst>
                                      </p:cBhvr>
                                      <p:to>
                                        <p:strVal val="visible"/>
                                      </p:to>
                                    </p:set>
                                    <p:animEffect transition="in" filter="circle(in)">
                                      <p:cBhvr>
                                        <p:cTn id="11" dur="20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p:cNvSpPr/>
          <p:nvPr/>
        </p:nvSpPr>
        <p:spPr>
          <a:xfrm>
            <a:off x="1509824" y="574159"/>
            <a:ext cx="10419907" cy="5815123"/>
          </a:xfrm>
          <a:prstGeom prst="roundRect">
            <a:avLst>
              <a:gd name="adj" fmla="val 4691"/>
            </a:avLst>
          </a:prstGeom>
          <a:noFill/>
          <a:ln w="38100">
            <a:solidFill>
              <a:srgbClr val="00AEE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FFFFFF"/>
              </a:solidFill>
              <a:latin typeface="Neue Haas Grotesk Text Pro" panose="020B0504020202020204"/>
            </a:endParaRPr>
          </a:p>
        </p:txBody>
      </p:sp>
      <p:cxnSp>
        <p:nvCxnSpPr>
          <p:cNvPr id="6" name="Straight Connector 5"/>
          <p:cNvCxnSpPr/>
          <p:nvPr/>
        </p:nvCxnSpPr>
        <p:spPr>
          <a:xfrm>
            <a:off x="1509823" y="1148316"/>
            <a:ext cx="8612372" cy="0"/>
          </a:xfrm>
          <a:prstGeom prst="line">
            <a:avLst/>
          </a:prstGeom>
          <a:ln w="285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Flowchart: Connector 6"/>
          <p:cNvSpPr/>
          <p:nvPr/>
        </p:nvSpPr>
        <p:spPr>
          <a:xfrm>
            <a:off x="1286540" y="393405"/>
            <a:ext cx="1244008" cy="1244008"/>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FFFFFF"/>
              </a:solidFill>
              <a:latin typeface="Neue Haas Grotesk Text Pro" panose="020B0504020202020204"/>
            </a:endParaRPr>
          </a:p>
        </p:txBody>
      </p:sp>
      <p:pic>
        <p:nvPicPr>
          <p:cNvPr id="2050" name="Picture 2"/>
          <p:cNvPicPr>
            <a:picLocks noChangeAspect="1" noChangeArrowheads="1"/>
          </p:cNvPicPr>
          <p:nvPr/>
        </p:nvPicPr>
        <p:blipFill>
          <a:blip r:embed="rId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61854" y="468719"/>
            <a:ext cx="1093381" cy="10933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678518" y="824824"/>
            <a:ext cx="2881423" cy="601513"/>
          </a:xfrm>
          <a:prstGeom prst="round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defTabSz="914400">
              <a:defRPr/>
            </a:pPr>
            <a:r>
              <a:rPr lang="en-US" sz="2935" b="1" dirty="0">
                <a:solidFill>
                  <a:srgbClr val="36B59E">
                    <a:lumMod val="75000"/>
                  </a:srgbClr>
                </a:solidFill>
                <a:latin typeface="Arial" panose="020B0604020202020204" pitchFamily="34" charset="0"/>
                <a:cs typeface="Arial" panose="020B0604020202020204" pitchFamily="34" charset="0"/>
              </a:rPr>
              <a:t>MỞ ĐẦU</a:t>
            </a:r>
            <a:endParaRPr lang="en-US" sz="2935" b="1" dirty="0">
              <a:solidFill>
                <a:srgbClr val="36B59E">
                  <a:lumMod val="75000"/>
                </a:srgbClr>
              </a:solidFill>
              <a:latin typeface="Arial" panose="020B0604020202020204" pitchFamily="34" charset="0"/>
              <a:cs typeface="Arial" panose="020B0604020202020204" pitchFamily="34" charset="0"/>
            </a:endParaRPr>
          </a:p>
        </p:txBody>
      </p:sp>
      <p:sp>
        <p:nvSpPr>
          <p:cNvPr id="2" name="Rectangle 1"/>
          <p:cNvSpPr/>
          <p:nvPr/>
        </p:nvSpPr>
        <p:spPr>
          <a:xfrm>
            <a:off x="1811155" y="1863887"/>
            <a:ext cx="4908622" cy="3693319"/>
          </a:xfrm>
          <a:prstGeom prst="rect">
            <a:avLst/>
          </a:prstGeom>
        </p:spPr>
        <p:txBody>
          <a:bodyPr wrap="square">
            <a:spAutoFit/>
          </a:bodyPr>
          <a:lstStyle/>
          <a:p>
            <a:pPr algn="just" defTabSz="914400">
              <a:lnSpc>
                <a:spcPct val="150000"/>
              </a:lnSpc>
              <a:defRPr/>
            </a:pPr>
            <a:r>
              <a:rPr lang="vi-VN" sz="2600" i="1" dirty="0">
                <a:solidFill>
                  <a:srgbClr val="000000"/>
                </a:solidFill>
                <a:latin typeface="Arial" panose="020B0604020202020204" pitchFamily="34" charset="0"/>
                <a:cs typeface="Arial" panose="020B0604020202020204" pitchFamily="34" charset="0"/>
              </a:rPr>
              <a:t>Hiện nay, các nhà chọn, tạo giống vật nuôi, cây trồng đang nghiên cứu kĩ thuật để đưa những gene quy định tính trạng tốt vào cùng một nhiễm sắc thể. Việc làm này có ý nghĩa gì?</a:t>
            </a:r>
            <a:endParaRPr lang="vi-VN" sz="2600" i="1" dirty="0">
              <a:solidFill>
                <a:srgbClr val="000000"/>
              </a:solidFill>
              <a:latin typeface="Arial" panose="020B0604020202020204" pitchFamily="34" charset="0"/>
              <a:cs typeface="Arial" panose="020B0604020202020204" pitchFamily="34" charset="0"/>
            </a:endParaRPr>
          </a:p>
        </p:txBody>
      </p:sp>
      <p:pic>
        <p:nvPicPr>
          <p:cNvPr id="1026" name="Picture 2" descr="Ứng dụng công nghệ sinh học trong nông nghiệp » ThePeace"/>
          <p:cNvPicPr>
            <a:picLocks noChangeAspect="1" noChangeArrowheads="1"/>
          </p:cNvPicPr>
          <p:nvPr/>
        </p:nvPicPr>
        <p:blipFill rotWithShape="1">
          <a:blip r:embed="rId2">
            <a:extLst>
              <a:ext uri="{28A0092B-C50C-407E-A947-70E740481C1C}">
                <a14:useLocalDpi xmlns:a14="http://schemas.microsoft.com/office/drawing/2010/main" val="0"/>
              </a:ext>
            </a:extLst>
          </a:blip>
          <a:srcRect l="18472" t="1" r="12963" b="-1"/>
          <a:stretch>
            <a:fillRect/>
          </a:stretch>
        </p:blipFill>
        <p:spPr bwMode="auto">
          <a:xfrm>
            <a:off x="6946793" y="1471809"/>
            <a:ext cx="4478563" cy="4236643"/>
          </a:xfrm>
          <a:prstGeom prst="roundRect">
            <a:avLst>
              <a:gd name="adj" fmla="val 7816"/>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smtClean="0">
                <a:solidFill>
                  <a:srgbClr val="FF0000"/>
                </a:solidFill>
              </a:rPr>
              <a:t>Cùng suy ngẫm và hành động đúng</a:t>
            </a:r>
            <a:endParaRPr lang="en-US">
              <a:solidFill>
                <a:srgbClr val="FF0000"/>
              </a:solidFill>
            </a:endParaRPr>
          </a:p>
        </p:txBody>
      </p:sp>
      <p:sp>
        <p:nvSpPr>
          <p:cNvPr id="11" name="Content Placeholder 10"/>
          <p:cNvSpPr>
            <a:spLocks noGrp="1"/>
          </p:cNvSpPr>
          <p:nvPr>
            <p:ph sz="half" idx="1"/>
          </p:nvPr>
        </p:nvSpPr>
        <p:spPr/>
        <p:txBody>
          <a:bodyPr/>
          <a:lstStyle/>
          <a:p>
            <a:endParaRPr lang="en-US"/>
          </a:p>
        </p:txBody>
      </p:sp>
      <p:sp>
        <p:nvSpPr>
          <p:cNvPr id="3" name="Slide Number Placeholder 2"/>
          <p:cNvSpPr>
            <a:spLocks noGrp="1"/>
          </p:cNvSpPr>
          <p:nvPr>
            <p:ph type="sldNum" sz="quarter" idx="12"/>
          </p:nvPr>
        </p:nvSpPr>
        <p:spPr>
          <a:prstGeom prst="rect">
            <a:avLst/>
          </a:prstGeom>
        </p:spPr>
        <p:txBody>
          <a:bodyPr/>
          <a:lstStyle/>
          <a:p>
            <a:fld id="{48F63A3B-78C7-47BE-AE5E-E10140E04643}" type="slidenum">
              <a:rPr lang="en-US" smtClean="0"/>
            </a:fld>
            <a:endParaRPr lang="en-US" dirty="0"/>
          </a:p>
        </p:txBody>
      </p:sp>
      <p:pic>
        <p:nvPicPr>
          <p:cNvPr id="7" name="Picture 6"/>
          <p:cNvPicPr>
            <a:picLocks noChangeAspect="1"/>
          </p:cNvPicPr>
          <p:nvPr/>
        </p:nvPicPr>
        <p:blipFill>
          <a:blip r:embed="rId1"/>
          <a:stretch>
            <a:fillRect/>
          </a:stretch>
        </p:blipFill>
        <p:spPr>
          <a:xfrm>
            <a:off x="838200" y="1825625"/>
            <a:ext cx="5172889" cy="4351338"/>
          </a:xfrm>
          <a:prstGeom prst="rect">
            <a:avLst/>
          </a:prstGeom>
        </p:spPr>
      </p:pic>
      <p:pic>
        <p:nvPicPr>
          <p:cNvPr id="5122" name="Picture 2" descr="Hậu quả của việc nạo phá thai trong tuổi vị thành niê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825625"/>
            <a:ext cx="5181600" cy="4351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3"/>
            <a:ext cx="9143999" cy="6970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LUYỆN</a:t>
            </a:r>
            <a:r>
              <a:rPr kumimoji="0" lang="en-US" sz="70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TẬP</a:t>
            </a:r>
            <a:endParaRPr kumimoji="0" lang="en-US" sz="7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0" name="Picture 5" descr="n3"/>
          <p:cNvPicPr>
            <a:picLocks noChangeAspect="1" noChangeArrowheads="1"/>
          </p:cNvPicPr>
          <p:nvPr/>
        </p:nvPicPr>
        <p:blipFill>
          <a:blip r:embed="rId1"/>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1" name="Picture 5" descr="n3"/>
          <p:cNvPicPr>
            <a:picLocks noChangeAspect="1" noChangeArrowheads="1"/>
          </p:cNvPicPr>
          <p:nvPr/>
        </p:nvPicPr>
        <p:blipFill>
          <a:blip r:embed="rId1"/>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2469847" y="2658180"/>
            <a:ext cx="1511162" cy="15111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03536" y="220287"/>
            <a:ext cx="7502858" cy="2308269"/>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600" b="1" kern="0" dirty="0">
                <a:solidFill>
                  <a:prstClr val="white"/>
                </a:solidFill>
                <a:latin typeface="Times New Roman" panose="02020603050405020304" pitchFamily="18" charset="0"/>
                <a:cs typeface="Times New Roman" panose="02020603050405020304" pitchFamily="18" charset="0"/>
              </a:rPr>
              <a:t>Đối tượng nghiên cứu về di truyền liên kết của Morgan là gì?</a:t>
            </a:r>
            <a:endParaRPr lang="en-US" sz="3600" b="1" kern="0" dirty="0">
              <a:solidFill>
                <a:prstClr val="white"/>
              </a:solidFill>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2420842" y="2560112"/>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kern="0" dirty="0" err="1">
                    <a:solidFill>
                      <a:prstClr val="white"/>
                    </a:solidFill>
                    <a:latin typeface="Times New Roman" panose="02020603050405020304" pitchFamily="18" charset="0"/>
                    <a:cs typeface="Times New Roman" panose="02020603050405020304" pitchFamily="18" charset="0"/>
                  </a:rPr>
                  <a:t>Đậu</a:t>
                </a:r>
                <a:r>
                  <a:rPr lang="en-US" sz="2800" b="1" kern="0" dirty="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Hà</a:t>
                </a:r>
                <a:r>
                  <a:rPr lang="en-US" sz="2800" b="1" kern="0" dirty="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Lan</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846576" y="104993"/>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8" name="Left Bracket 57"/>
          <p:cNvSpPr/>
          <p:nvPr/>
        </p:nvSpPr>
        <p:spPr>
          <a:xfrm flipH="1">
            <a:off x="10285746" y="104993"/>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1" name="Group 120"/>
          <p:cNvGrpSpPr/>
          <p:nvPr/>
        </p:nvGrpSpPr>
        <p:grpSpPr>
          <a:xfrm>
            <a:off x="2420842" y="3671250"/>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Chuột</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2420842" y="4757208"/>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Muỗi</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2420842" y="5844032"/>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Ruồi</a:t>
                </a:r>
                <a:r>
                  <a:rPr kumimoji="0" lang="en-US" sz="28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giấm</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2096885" y="5227982"/>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2" name="Group 1"/>
          <p:cNvGrpSpPr/>
          <p:nvPr/>
        </p:nvGrpSpPr>
        <p:grpSpPr>
          <a:xfrm>
            <a:off x="1757463" y="89292"/>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1"/>
            <a:stretch>
              <a:fillRect/>
            </a:stretch>
          </p:blipFill>
          <p:spPr>
            <a:xfrm>
              <a:off x="83662" y="159259"/>
              <a:ext cx="1082288" cy="1082288"/>
            </a:xfrm>
            <a:prstGeom prst="rect">
              <a:avLst/>
            </a:prstGeom>
          </p:spPr>
        </p:pic>
        <p:pic>
          <p:nvPicPr>
            <p:cNvPr id="81" name="Picture 80"/>
            <p:cNvPicPr>
              <a:picLocks noChangeAspect="1"/>
            </p:cNvPicPr>
            <p:nvPr/>
          </p:nvPicPr>
          <p:blipFill>
            <a:blip r:embed="rId2"/>
            <a:stretch>
              <a:fillRect/>
            </a:stretch>
          </p:blipFill>
          <p:spPr>
            <a:xfrm>
              <a:off x="140649" y="240741"/>
              <a:ext cx="757177" cy="937456"/>
            </a:xfrm>
            <a:prstGeom prst="rect">
              <a:avLst/>
            </a:prstGeom>
          </p:spPr>
        </p:pic>
        <p:sp>
          <p:nvSpPr>
            <p:cNvPr id="3" name="TextBox 2"/>
            <p:cNvSpPr txBox="1"/>
            <p:nvPr/>
          </p:nvSpPr>
          <p:spPr>
            <a:xfrm>
              <a:off x="321902" y="267725"/>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rPr>
                <a:t>1</a:t>
              </a:r>
              <a:endPar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grpSp>
      <p:sp>
        <p:nvSpPr>
          <p:cNvPr id="62" name="Parallelogram 61"/>
          <p:cNvSpPr/>
          <p:nvPr/>
        </p:nvSpPr>
        <p:spPr>
          <a:xfrm flipH="1">
            <a:off x="10132196" y="6059660"/>
            <a:ext cx="1257664" cy="5432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2096885" y="4038132"/>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50" name="Group 149"/>
          <p:cNvGrpSpPr/>
          <p:nvPr/>
        </p:nvGrpSpPr>
        <p:grpSpPr>
          <a:xfrm>
            <a:off x="2096885" y="3013380"/>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49" name="Group 148"/>
          <p:cNvGrpSpPr/>
          <p:nvPr/>
        </p:nvGrpSpPr>
        <p:grpSpPr>
          <a:xfrm>
            <a:off x="2096885" y="1045685"/>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sp>
        <p:nvSpPr>
          <p:cNvPr id="64" name="Parallelogram 63"/>
          <p:cNvSpPr/>
          <p:nvPr/>
        </p:nvSpPr>
        <p:spPr>
          <a:xfrm flipH="1">
            <a:off x="9980920" y="731329"/>
            <a:ext cx="1374162" cy="39014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BẮT ĐẦU</a:t>
            </a:r>
            <a:endParaRPr kumimoji="0" lang="en-US" sz="1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5" name="Rectangle 64"/>
          <p:cNvSpPr/>
          <p:nvPr/>
        </p:nvSpPr>
        <p:spPr>
          <a:xfrm>
            <a:off x="1614478" y="1235587"/>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30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nvGrpSpPr>
          <p:cNvPr id="67" name="Group 66"/>
          <p:cNvGrpSpPr/>
          <p:nvPr/>
        </p:nvGrpSpPr>
        <p:grpSpPr>
          <a:xfrm>
            <a:off x="1614473" y="1226063"/>
            <a:ext cx="1270128" cy="1271345"/>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29</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1" name="Group 70"/>
          <p:cNvGrpSpPr/>
          <p:nvPr/>
        </p:nvGrpSpPr>
        <p:grpSpPr>
          <a:xfrm>
            <a:off x="1614472" y="1226063"/>
            <a:ext cx="1270128" cy="1270551"/>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28</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4" name="Group 73"/>
          <p:cNvGrpSpPr/>
          <p:nvPr/>
        </p:nvGrpSpPr>
        <p:grpSpPr>
          <a:xfrm>
            <a:off x="1614471" y="1225850"/>
            <a:ext cx="1270128" cy="1270551"/>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27</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7" name="Group 76"/>
          <p:cNvGrpSpPr/>
          <p:nvPr/>
        </p:nvGrpSpPr>
        <p:grpSpPr>
          <a:xfrm>
            <a:off x="1614469" y="1225850"/>
            <a:ext cx="1270128" cy="1271345"/>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26</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3" name="Group 82"/>
          <p:cNvGrpSpPr/>
          <p:nvPr/>
        </p:nvGrpSpPr>
        <p:grpSpPr>
          <a:xfrm>
            <a:off x="1614468" y="1225850"/>
            <a:ext cx="1270128" cy="1271345"/>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25</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6" name="Group 85"/>
          <p:cNvGrpSpPr/>
          <p:nvPr/>
        </p:nvGrpSpPr>
        <p:grpSpPr>
          <a:xfrm>
            <a:off x="1614464" y="1225480"/>
            <a:ext cx="1270128" cy="1271345"/>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24</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9" name="Group 88"/>
          <p:cNvGrpSpPr/>
          <p:nvPr/>
        </p:nvGrpSpPr>
        <p:grpSpPr>
          <a:xfrm>
            <a:off x="1614463" y="1225480"/>
            <a:ext cx="1270128" cy="1271345"/>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23</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2" name="Group 91"/>
          <p:cNvGrpSpPr/>
          <p:nvPr/>
        </p:nvGrpSpPr>
        <p:grpSpPr>
          <a:xfrm>
            <a:off x="1614454" y="1224737"/>
            <a:ext cx="1270128" cy="1271345"/>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22</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5" name="Group 94"/>
          <p:cNvGrpSpPr/>
          <p:nvPr/>
        </p:nvGrpSpPr>
        <p:grpSpPr>
          <a:xfrm>
            <a:off x="1614453" y="1224154"/>
            <a:ext cx="1270128" cy="1271345"/>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21</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8" name="Group 97"/>
          <p:cNvGrpSpPr/>
          <p:nvPr/>
        </p:nvGrpSpPr>
        <p:grpSpPr>
          <a:xfrm>
            <a:off x="1614452" y="1223544"/>
            <a:ext cx="1270128" cy="1271345"/>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20</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101" name="Group 100"/>
          <p:cNvGrpSpPr/>
          <p:nvPr/>
        </p:nvGrpSpPr>
        <p:grpSpPr>
          <a:xfrm>
            <a:off x="1611741" y="1223541"/>
            <a:ext cx="1270128" cy="127129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4" name="Group 103"/>
          <p:cNvGrpSpPr/>
          <p:nvPr/>
        </p:nvGrpSpPr>
        <p:grpSpPr>
          <a:xfrm>
            <a:off x="1607923" y="1235297"/>
            <a:ext cx="1270128" cy="127129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7" name="Group 106"/>
          <p:cNvGrpSpPr/>
          <p:nvPr/>
        </p:nvGrpSpPr>
        <p:grpSpPr>
          <a:xfrm>
            <a:off x="1607922" y="1239720"/>
            <a:ext cx="1270128" cy="1271290"/>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0" name="Group 109"/>
          <p:cNvGrpSpPr/>
          <p:nvPr/>
        </p:nvGrpSpPr>
        <p:grpSpPr>
          <a:xfrm>
            <a:off x="1607921" y="1233121"/>
            <a:ext cx="1270128" cy="127129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3" name="Group 112"/>
          <p:cNvGrpSpPr/>
          <p:nvPr/>
        </p:nvGrpSpPr>
        <p:grpSpPr>
          <a:xfrm>
            <a:off x="1607920" y="1234050"/>
            <a:ext cx="1270128" cy="127129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15</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20" name="Group 119"/>
          <p:cNvGrpSpPr/>
          <p:nvPr/>
        </p:nvGrpSpPr>
        <p:grpSpPr>
          <a:xfrm>
            <a:off x="1607919" y="1229627"/>
            <a:ext cx="1270128" cy="127129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14</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5" name="Group 134"/>
          <p:cNvGrpSpPr/>
          <p:nvPr/>
        </p:nvGrpSpPr>
        <p:grpSpPr>
          <a:xfrm>
            <a:off x="1607918" y="1228465"/>
            <a:ext cx="1270128" cy="127129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13</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8" name="Group 137"/>
          <p:cNvGrpSpPr/>
          <p:nvPr/>
        </p:nvGrpSpPr>
        <p:grpSpPr>
          <a:xfrm>
            <a:off x="1607917" y="1236828"/>
            <a:ext cx="1270128" cy="1271290"/>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12</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5" name="Group 144"/>
          <p:cNvGrpSpPr/>
          <p:nvPr/>
        </p:nvGrpSpPr>
        <p:grpSpPr>
          <a:xfrm>
            <a:off x="1607916" y="1230239"/>
            <a:ext cx="1270128" cy="1271290"/>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11</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8" name="Group 147"/>
          <p:cNvGrpSpPr/>
          <p:nvPr/>
        </p:nvGrpSpPr>
        <p:grpSpPr>
          <a:xfrm>
            <a:off x="1607915" y="1233099"/>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5" name="Group 164"/>
          <p:cNvGrpSpPr/>
          <p:nvPr/>
        </p:nvGrpSpPr>
        <p:grpSpPr>
          <a:xfrm>
            <a:off x="1609552" y="1239681"/>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8" name="Group 167"/>
          <p:cNvGrpSpPr/>
          <p:nvPr/>
        </p:nvGrpSpPr>
        <p:grpSpPr>
          <a:xfrm>
            <a:off x="1607914" y="1231922"/>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1" name="Group 170"/>
          <p:cNvGrpSpPr/>
          <p:nvPr/>
        </p:nvGrpSpPr>
        <p:grpSpPr>
          <a:xfrm>
            <a:off x="1609454" y="1240005"/>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4" name="Group 173"/>
          <p:cNvGrpSpPr/>
          <p:nvPr/>
        </p:nvGrpSpPr>
        <p:grpSpPr>
          <a:xfrm>
            <a:off x="1609454" y="1240003"/>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7" name="Group 176"/>
          <p:cNvGrpSpPr/>
          <p:nvPr/>
        </p:nvGrpSpPr>
        <p:grpSpPr>
          <a:xfrm>
            <a:off x="1609454" y="1236830"/>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0" name="Group 179"/>
          <p:cNvGrpSpPr/>
          <p:nvPr/>
        </p:nvGrpSpPr>
        <p:grpSpPr>
          <a:xfrm>
            <a:off x="1607913" y="1234814"/>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3" name="Group 182"/>
          <p:cNvGrpSpPr/>
          <p:nvPr/>
        </p:nvGrpSpPr>
        <p:grpSpPr>
          <a:xfrm>
            <a:off x="1607912" y="1233510"/>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6" name="Group 185"/>
          <p:cNvGrpSpPr/>
          <p:nvPr/>
        </p:nvGrpSpPr>
        <p:grpSpPr>
          <a:xfrm>
            <a:off x="1606277" y="123465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9" name="Group 188"/>
          <p:cNvGrpSpPr/>
          <p:nvPr/>
        </p:nvGrpSpPr>
        <p:grpSpPr>
          <a:xfrm>
            <a:off x="1610249" y="1235241"/>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92" name="Group 191"/>
          <p:cNvGrpSpPr/>
          <p:nvPr/>
        </p:nvGrpSpPr>
        <p:grpSpPr>
          <a:xfrm>
            <a:off x="1606276" y="1233653"/>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endPar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endParaRPr>
            </a:p>
          </p:txBody>
        </p:sp>
      </p:grpSp>
      <p:sp>
        <p:nvSpPr>
          <p:cNvPr id="195" name="Left Brace 194"/>
          <p:cNvSpPr/>
          <p:nvPr/>
        </p:nvSpPr>
        <p:spPr>
          <a:xfrm rot="16200000">
            <a:off x="2130228" y="1862537"/>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6" name="Left Brace 195"/>
          <p:cNvSpPr/>
          <p:nvPr/>
        </p:nvSpPr>
        <p:spPr>
          <a:xfrm rot="5400000">
            <a:off x="2130228" y="585465"/>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0" name="Parallelogram 79"/>
          <p:cNvSpPr/>
          <p:nvPr/>
        </p:nvSpPr>
        <p:spPr>
          <a:xfrm>
            <a:off x="2420842" y="6171328"/>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5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0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0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0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0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0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0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0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0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0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0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8" name="beep.wav"/>
                                        </p:tgtEl>
                                      </p:cMediaNode>
                                    </p:audio>
                                  </p:subTnLst>
                                </p:cTn>
                              </p:par>
                            </p:childTnLst>
                          </p:cTn>
                        </p:par>
                        <p:par>
                          <p:cTn id="134" fill="hold">
                            <p:stCondLst>
                              <p:cond delay="110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8" name="beep.wav"/>
                                        </p:tgtEl>
                                      </p:cMediaNode>
                                    </p:audio>
                                  </p:subTnLst>
                                </p:cTn>
                              </p:par>
                            </p:childTnLst>
                          </p:cTn>
                        </p:par>
                        <p:par>
                          <p:cTn id="138" fill="hold">
                            <p:stCondLst>
                              <p:cond delay="120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8" name="beep.wav"/>
                                        </p:tgtEl>
                                      </p:cMediaNode>
                                    </p:audio>
                                  </p:subTnLst>
                                </p:cTn>
                              </p:par>
                            </p:childTnLst>
                          </p:cTn>
                        </p:par>
                        <p:par>
                          <p:cTn id="142" fill="hold">
                            <p:stCondLst>
                              <p:cond delay="130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8" name="beep.wav"/>
                                        </p:tgtEl>
                                      </p:cMediaNode>
                                    </p:audio>
                                  </p:subTnLst>
                                </p:cTn>
                              </p:par>
                            </p:childTnLst>
                          </p:cTn>
                        </p:par>
                        <p:par>
                          <p:cTn id="146" fill="hold">
                            <p:stCondLst>
                              <p:cond delay="140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8" name="beep.wav"/>
                                        </p:tgtEl>
                                      </p:cMediaNode>
                                    </p:audio>
                                  </p:subTnLst>
                                </p:cTn>
                              </p:par>
                            </p:childTnLst>
                          </p:cTn>
                        </p:par>
                        <p:par>
                          <p:cTn id="150" fill="hold">
                            <p:stCondLst>
                              <p:cond delay="150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8" name="beep.wav"/>
                                        </p:tgtEl>
                                      </p:cMediaNode>
                                    </p:audio>
                                  </p:subTnLst>
                                </p:cTn>
                              </p:par>
                            </p:childTnLst>
                          </p:cTn>
                        </p:par>
                        <p:par>
                          <p:cTn id="154" fill="hold">
                            <p:stCondLst>
                              <p:cond delay="160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8" name="beep.wav"/>
                                        </p:tgtEl>
                                      </p:cMediaNode>
                                    </p:audio>
                                  </p:subTnLst>
                                </p:cTn>
                              </p:par>
                            </p:childTnLst>
                          </p:cTn>
                        </p:par>
                        <p:par>
                          <p:cTn id="158" fill="hold">
                            <p:stCondLst>
                              <p:cond delay="170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8" name="beep.wav"/>
                                        </p:tgtEl>
                                      </p:cMediaNode>
                                    </p:audio>
                                  </p:subTnLst>
                                </p:cTn>
                              </p:par>
                            </p:childTnLst>
                          </p:cTn>
                        </p:par>
                        <p:par>
                          <p:cTn id="162" fill="hold">
                            <p:stCondLst>
                              <p:cond delay="180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8" name="beep.wav"/>
                                        </p:tgtEl>
                                      </p:cMediaNode>
                                    </p:audio>
                                  </p:subTnLst>
                                </p:cTn>
                              </p:par>
                            </p:childTnLst>
                          </p:cTn>
                        </p:par>
                        <p:par>
                          <p:cTn id="166" fill="hold">
                            <p:stCondLst>
                              <p:cond delay="190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8" name="beep.wav"/>
                                        </p:tgtEl>
                                      </p:cMediaNode>
                                    </p:audio>
                                  </p:subTnLst>
                                </p:cTn>
                              </p:par>
                            </p:childTnLst>
                          </p:cTn>
                        </p:par>
                        <p:par>
                          <p:cTn id="170" fill="hold">
                            <p:stCondLst>
                              <p:cond delay="200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8" name="beep.wav"/>
                                        </p:tgtEl>
                                      </p:cMediaNode>
                                    </p:audio>
                                  </p:subTnLst>
                                </p:cTn>
                              </p:par>
                            </p:childTnLst>
                          </p:cTn>
                        </p:par>
                        <p:par>
                          <p:cTn id="174" fill="hold">
                            <p:stCondLst>
                              <p:cond delay="210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8" name="beep.wav"/>
                                        </p:tgtEl>
                                      </p:cMediaNode>
                                    </p:audio>
                                  </p:subTnLst>
                                </p:cTn>
                              </p:par>
                            </p:childTnLst>
                          </p:cTn>
                        </p:par>
                        <p:par>
                          <p:cTn id="178" fill="hold">
                            <p:stCondLst>
                              <p:cond delay="220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8" name="beep.wav"/>
                                        </p:tgtEl>
                                      </p:cMediaNode>
                                    </p:audio>
                                  </p:subTnLst>
                                </p:cTn>
                              </p:par>
                            </p:childTnLst>
                          </p:cTn>
                        </p:par>
                        <p:par>
                          <p:cTn id="182" fill="hold">
                            <p:stCondLst>
                              <p:cond delay="230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8" name="beep.wav"/>
                                        </p:tgtEl>
                                      </p:cMediaNode>
                                    </p:audio>
                                  </p:subTnLst>
                                </p:cTn>
                              </p:par>
                            </p:childTnLst>
                          </p:cTn>
                        </p:par>
                        <p:par>
                          <p:cTn id="186" fill="hold">
                            <p:stCondLst>
                              <p:cond delay="240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8" name="beep.wav"/>
                                        </p:tgtEl>
                                      </p:cMediaNode>
                                    </p:audio>
                                  </p:subTnLst>
                                </p:cTn>
                              </p:par>
                            </p:childTnLst>
                          </p:cTn>
                        </p:par>
                        <p:par>
                          <p:cTn id="190" fill="hold">
                            <p:stCondLst>
                              <p:cond delay="250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8" name="beep.wav"/>
                                        </p:tgtEl>
                                      </p:cMediaNode>
                                    </p:audio>
                                  </p:subTnLst>
                                </p:cTn>
                              </p:par>
                            </p:childTnLst>
                          </p:cTn>
                        </p:par>
                        <p:par>
                          <p:cTn id="194" fill="hold">
                            <p:stCondLst>
                              <p:cond delay="260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8" name="beep.wav"/>
                                        </p:tgtEl>
                                      </p:cMediaNode>
                                    </p:audio>
                                  </p:subTnLst>
                                </p:cTn>
                              </p:par>
                            </p:childTnLst>
                          </p:cTn>
                        </p:par>
                        <p:par>
                          <p:cTn id="198" fill="hold">
                            <p:stCondLst>
                              <p:cond delay="270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8" name="beep.wav"/>
                                        </p:tgtEl>
                                      </p:cMediaNode>
                                    </p:audio>
                                  </p:subTnLst>
                                </p:cTn>
                              </p:par>
                            </p:childTnLst>
                          </p:cTn>
                        </p:par>
                        <p:par>
                          <p:cTn id="202" fill="hold">
                            <p:stCondLst>
                              <p:cond delay="280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8" name="beep.wav"/>
                                        </p:tgtEl>
                                      </p:cMediaNode>
                                    </p:audio>
                                  </p:subTnLst>
                                </p:cTn>
                              </p:par>
                            </p:childTnLst>
                          </p:cTn>
                        </p:par>
                        <p:par>
                          <p:cTn id="206" fill="hold">
                            <p:stCondLst>
                              <p:cond delay="290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8" name="beep.wav"/>
                                        </p:tgtEl>
                                      </p:cMediaNode>
                                    </p:audio>
                                  </p:subTnLst>
                                </p:cTn>
                              </p:par>
                            </p:childTnLst>
                          </p:cTn>
                        </p:par>
                        <p:par>
                          <p:cTn id="210" fill="hold">
                            <p:stCondLst>
                              <p:cond delay="300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03536" y="220288"/>
            <a:ext cx="6648384" cy="19110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600" b="1" kern="0" dirty="0">
                <a:solidFill>
                  <a:prstClr val="white"/>
                </a:solidFill>
                <a:latin typeface="Times New Roman" panose="02020603050405020304" pitchFamily="18" charset="0"/>
                <a:cs typeface="Times New Roman" panose="02020603050405020304" pitchFamily="18" charset="0"/>
              </a:rPr>
              <a:t>Cơ sở tế bào học của sự liên kết hoàn </a:t>
            </a:r>
            <a:r>
              <a:rPr lang="vi-VN" sz="3600" b="1" kern="0">
                <a:solidFill>
                  <a:prstClr val="white"/>
                </a:solidFill>
                <a:latin typeface="Times New Roman" panose="02020603050405020304" pitchFamily="18" charset="0"/>
                <a:cs typeface="Times New Roman" panose="02020603050405020304" pitchFamily="18" charset="0"/>
              </a:rPr>
              <a:t>toàn </a:t>
            </a:r>
            <a:r>
              <a:rPr lang="vi-VN" sz="3600" b="1" kern="0" smtClean="0">
                <a:solidFill>
                  <a:prstClr val="white"/>
                </a:solidFill>
                <a:latin typeface="Times New Roman" panose="02020603050405020304" pitchFamily="18" charset="0"/>
                <a:cs typeface="Times New Roman" panose="02020603050405020304" pitchFamily="18" charset="0"/>
              </a:rPr>
              <a:t>là</a:t>
            </a:r>
            <a:r>
              <a:rPr lang="en-US" sz="3600" b="1" kern="0" smtClean="0">
                <a:solidFill>
                  <a:prstClr val="white"/>
                </a:solidFill>
                <a:latin typeface="Times New Roman" panose="02020603050405020304" pitchFamily="18" charset="0"/>
                <a:cs typeface="Times New Roman" panose="02020603050405020304" pitchFamily="18" charset="0"/>
              </a:rPr>
              <a:t> gì</a:t>
            </a:r>
            <a:endParaRPr lang="en-US" sz="3600" b="1" kern="0" dirty="0">
              <a:solidFill>
                <a:prstClr val="white"/>
              </a:solidFill>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2420842" y="2560112"/>
            <a:ext cx="8486044" cy="930586"/>
            <a:chOff x="1139780" y="2822887"/>
            <a:chExt cx="8510882" cy="1063311"/>
          </a:xfrm>
        </p:grpSpPr>
        <p:grpSp>
          <p:nvGrpSpPr>
            <p:cNvPr id="23" name="Group 22"/>
            <p:cNvGrpSpPr/>
            <p:nvPr/>
          </p:nvGrpSpPr>
          <p:grpSpPr>
            <a:xfrm>
              <a:off x="1139780" y="2822887"/>
              <a:ext cx="8510882" cy="1063311"/>
              <a:chOff x="1139780" y="2790695"/>
              <a:chExt cx="5302831" cy="863210"/>
            </a:xfrm>
          </p:grpSpPr>
          <p:sp>
            <p:nvSpPr>
              <p:cNvPr id="18" name="Parallelogram 17"/>
              <p:cNvSpPr/>
              <p:nvPr/>
            </p:nvSpPr>
            <p:spPr>
              <a:xfrm>
                <a:off x="1139780" y="3102576"/>
                <a:ext cx="5302831"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000" b="1" kern="0" smtClean="0">
                    <a:solidFill>
                      <a:prstClr val="white"/>
                    </a:solidFill>
                    <a:latin typeface="Times New Roman" panose="02020603050405020304" pitchFamily="18" charset="0"/>
                    <a:cs typeface="Times New Roman" panose="02020603050405020304" pitchFamily="18" charset="0"/>
                  </a:rPr>
                  <a:t>Sự </a:t>
                </a:r>
                <a:r>
                  <a:rPr lang="vi-VN" sz="2000" b="1" kern="0" dirty="0">
                    <a:solidFill>
                      <a:prstClr val="white"/>
                    </a:solidFill>
                    <a:latin typeface="Times New Roman" panose="02020603050405020304" pitchFamily="18" charset="0"/>
                    <a:cs typeface="Times New Roman" panose="02020603050405020304" pitchFamily="18" charset="0"/>
                  </a:rPr>
                  <a:t>không phân li của cặp NST tương đồng trong giảm phân.</a:t>
                </a:r>
                <a:endParaRPr lang="en-US" sz="2000" b="1" kern="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846575" y="104994"/>
            <a:ext cx="388821" cy="2060254"/>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8" name="Left Bracket 57"/>
          <p:cNvSpPr/>
          <p:nvPr/>
        </p:nvSpPr>
        <p:spPr>
          <a:xfrm flipH="1">
            <a:off x="9434766" y="132092"/>
            <a:ext cx="220648" cy="206025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1" name="Group 120"/>
          <p:cNvGrpSpPr/>
          <p:nvPr/>
        </p:nvGrpSpPr>
        <p:grpSpPr>
          <a:xfrm>
            <a:off x="2420842" y="3671250"/>
            <a:ext cx="9070082" cy="930586"/>
            <a:chOff x="1139780" y="2822887"/>
            <a:chExt cx="9096629" cy="1063311"/>
          </a:xfrm>
        </p:grpSpPr>
        <p:grpSp>
          <p:nvGrpSpPr>
            <p:cNvPr id="122" name="Group 121"/>
            <p:cNvGrpSpPr/>
            <p:nvPr/>
          </p:nvGrpSpPr>
          <p:grpSpPr>
            <a:xfrm>
              <a:off x="1139780" y="2822887"/>
              <a:ext cx="9096629" cy="1063311"/>
              <a:chOff x="1139780" y="2790695"/>
              <a:chExt cx="5667789" cy="863210"/>
            </a:xfrm>
          </p:grpSpPr>
          <p:sp>
            <p:nvSpPr>
              <p:cNvPr id="124" name="Parallelogram 123"/>
              <p:cNvSpPr/>
              <p:nvPr/>
            </p:nvSpPr>
            <p:spPr>
              <a:xfrm>
                <a:off x="1139780" y="3102576"/>
                <a:ext cx="5667789"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000" b="1" kern="0" smtClean="0">
                    <a:solidFill>
                      <a:prstClr val="white"/>
                    </a:solidFill>
                    <a:latin typeface="Times New Roman" panose="02020603050405020304" pitchFamily="18" charset="0"/>
                    <a:cs typeface="Times New Roman" panose="02020603050405020304" pitchFamily="18" charset="0"/>
                  </a:rPr>
                  <a:t>Các </a:t>
                </a:r>
                <a:r>
                  <a:rPr lang="vi-VN" sz="2000" b="1" kern="0" dirty="0">
                    <a:solidFill>
                      <a:prstClr val="white"/>
                    </a:solidFill>
                    <a:latin typeface="Times New Roman" panose="02020603050405020304" pitchFamily="18" charset="0"/>
                    <a:cs typeface="Times New Roman" panose="02020603050405020304" pitchFamily="18" charset="0"/>
                  </a:rPr>
                  <a:t>gene trong nhóm liên kết di truyền không đồng thời với nhau.</a:t>
                </a:r>
                <a:endParaRPr lang="en-US" sz="2000" b="1" kern="0" dirty="0">
                  <a:solidFill>
                    <a:prstClr val="white"/>
                  </a:solidFill>
                  <a:latin typeface="Times New Roman" panose="02020603050405020304" pitchFamily="18"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2420842" y="4757208"/>
            <a:ext cx="8629516" cy="930588"/>
            <a:chOff x="1139780" y="2822885"/>
            <a:chExt cx="8654774" cy="1063314"/>
          </a:xfrm>
        </p:grpSpPr>
        <p:grpSp>
          <p:nvGrpSpPr>
            <p:cNvPr id="128" name="Group 127"/>
            <p:cNvGrpSpPr/>
            <p:nvPr/>
          </p:nvGrpSpPr>
          <p:grpSpPr>
            <a:xfrm>
              <a:off x="1139780" y="2822885"/>
              <a:ext cx="8654774" cy="1063314"/>
              <a:chOff x="1139780" y="2790695"/>
              <a:chExt cx="5392485" cy="863213"/>
            </a:xfrm>
          </p:grpSpPr>
          <p:sp>
            <p:nvSpPr>
              <p:cNvPr id="130" name="Parallelogram 129"/>
              <p:cNvSpPr/>
              <p:nvPr/>
            </p:nvSpPr>
            <p:spPr>
              <a:xfrm>
                <a:off x="1139780" y="3102578"/>
                <a:ext cx="5392485"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000" b="1" kern="0" smtClean="0">
                    <a:solidFill>
                      <a:prstClr val="white"/>
                    </a:solidFill>
                    <a:latin typeface="Times New Roman" panose="02020603050405020304" pitchFamily="18" charset="0"/>
                    <a:cs typeface="Times New Roman" panose="02020603050405020304" pitchFamily="18" charset="0"/>
                  </a:rPr>
                  <a:t>Các </a:t>
                </a:r>
                <a:r>
                  <a:rPr lang="vi-VN" sz="2000" b="1" kern="0" dirty="0">
                    <a:solidFill>
                      <a:prstClr val="white"/>
                    </a:solidFill>
                    <a:latin typeface="Times New Roman" panose="02020603050405020304" pitchFamily="18" charset="0"/>
                    <a:cs typeface="Times New Roman" panose="02020603050405020304" pitchFamily="18" charset="0"/>
                  </a:rPr>
                  <a:t>gene trong nhóm liên kết cùng phân li với NST trong quá trình phân bào.</a:t>
                </a:r>
                <a:endParaRPr lang="en-US" sz="2000" b="1" kern="0" dirty="0">
                  <a:solidFill>
                    <a:prstClr val="white"/>
                  </a:solidFill>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2420842" y="5844032"/>
            <a:ext cx="8486044" cy="930586"/>
            <a:chOff x="1139780" y="2822887"/>
            <a:chExt cx="8510882" cy="1063311"/>
          </a:xfrm>
        </p:grpSpPr>
        <p:grpSp>
          <p:nvGrpSpPr>
            <p:cNvPr id="154" name="Group 153"/>
            <p:cNvGrpSpPr/>
            <p:nvPr/>
          </p:nvGrpSpPr>
          <p:grpSpPr>
            <a:xfrm>
              <a:off x="1139780" y="2822887"/>
              <a:ext cx="8510882" cy="1063311"/>
              <a:chOff x="1139780" y="2790695"/>
              <a:chExt cx="5302831" cy="863210"/>
            </a:xfrm>
          </p:grpSpPr>
          <p:sp>
            <p:nvSpPr>
              <p:cNvPr id="156" name="Parallelogram 155"/>
              <p:cNvSpPr/>
              <p:nvPr/>
            </p:nvSpPr>
            <p:spPr>
              <a:xfrm>
                <a:off x="1139780" y="3102576"/>
                <a:ext cx="5302831"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000" b="1" kern="0" smtClean="0">
                    <a:solidFill>
                      <a:prstClr val="white"/>
                    </a:solidFill>
                    <a:latin typeface="Times New Roman" panose="02020603050405020304" pitchFamily="18" charset="0"/>
                    <a:cs typeface="Times New Roman" panose="02020603050405020304" pitchFamily="18" charset="0"/>
                  </a:rPr>
                  <a:t>Sự </a:t>
                </a:r>
                <a:r>
                  <a:rPr lang="vi-VN" sz="2000" b="1" kern="0" dirty="0">
                    <a:solidFill>
                      <a:prstClr val="white"/>
                    </a:solidFill>
                    <a:latin typeface="Times New Roman" panose="02020603050405020304" pitchFamily="18" charset="0"/>
                    <a:cs typeface="Times New Roman" panose="02020603050405020304" pitchFamily="18" charset="0"/>
                  </a:rPr>
                  <a:t>thụ tinh đã đưa đến sự tổ hợp của các NST tương đồng.</a:t>
                </a:r>
                <a:endParaRPr lang="en-US" sz="2000" b="1" kern="0" dirty="0">
                  <a:solidFill>
                    <a:prstClr val="white"/>
                  </a:solidFill>
                  <a:latin typeface="Times New Roman" panose="02020603050405020304" pitchFamily="18"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2096885" y="5227982"/>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2" name="Group 1"/>
          <p:cNvGrpSpPr/>
          <p:nvPr/>
        </p:nvGrpSpPr>
        <p:grpSpPr>
          <a:xfrm>
            <a:off x="1757463" y="89292"/>
            <a:ext cx="956393" cy="956393"/>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1"/>
            <a:stretch>
              <a:fillRect/>
            </a:stretch>
          </p:blipFill>
          <p:spPr>
            <a:xfrm>
              <a:off x="83662" y="159259"/>
              <a:ext cx="1082288" cy="1082288"/>
            </a:xfrm>
            <a:prstGeom prst="rect">
              <a:avLst/>
            </a:prstGeom>
          </p:spPr>
        </p:pic>
        <p:pic>
          <p:nvPicPr>
            <p:cNvPr id="81" name="Picture 80"/>
            <p:cNvPicPr>
              <a:picLocks noChangeAspect="1"/>
            </p:cNvPicPr>
            <p:nvPr/>
          </p:nvPicPr>
          <p:blipFill>
            <a:blip r:embed="rId2"/>
            <a:stretch>
              <a:fillRect/>
            </a:stretch>
          </p:blipFill>
          <p:spPr>
            <a:xfrm>
              <a:off x="140649" y="240741"/>
              <a:ext cx="757177" cy="937456"/>
            </a:xfrm>
            <a:prstGeom prst="rect">
              <a:avLst/>
            </a:prstGeom>
          </p:spPr>
        </p:pic>
        <p:sp>
          <p:nvSpPr>
            <p:cNvPr id="3" name="TextBox 2"/>
            <p:cNvSpPr txBox="1"/>
            <p:nvPr/>
          </p:nvSpPr>
          <p:spPr>
            <a:xfrm>
              <a:off x="307855" y="211090"/>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rPr>
                <a:t>2</a:t>
              </a:r>
              <a:endPar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grpSp>
      <p:sp>
        <p:nvSpPr>
          <p:cNvPr id="62" name="Parallelogram 61"/>
          <p:cNvSpPr/>
          <p:nvPr/>
        </p:nvSpPr>
        <p:spPr>
          <a:xfrm flipH="1">
            <a:off x="10154703" y="1030214"/>
            <a:ext cx="1374159" cy="40932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2096885" y="4038132"/>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50" name="Group 149"/>
          <p:cNvGrpSpPr/>
          <p:nvPr/>
        </p:nvGrpSpPr>
        <p:grpSpPr>
          <a:xfrm>
            <a:off x="2096885" y="3013380"/>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49" name="Group 148"/>
          <p:cNvGrpSpPr/>
          <p:nvPr/>
        </p:nvGrpSpPr>
        <p:grpSpPr>
          <a:xfrm>
            <a:off x="2096885" y="1045685"/>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sp>
        <p:nvSpPr>
          <p:cNvPr id="64" name="Parallelogram 63"/>
          <p:cNvSpPr/>
          <p:nvPr/>
        </p:nvSpPr>
        <p:spPr>
          <a:xfrm flipH="1">
            <a:off x="10116763" y="425981"/>
            <a:ext cx="1374161" cy="40932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BẮT ĐẦU</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5" name="Rectangle 64"/>
          <p:cNvSpPr/>
          <p:nvPr/>
        </p:nvSpPr>
        <p:spPr>
          <a:xfrm>
            <a:off x="1614478" y="1235587"/>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30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nvGrpSpPr>
          <p:cNvPr id="67" name="Group 66"/>
          <p:cNvGrpSpPr/>
          <p:nvPr/>
        </p:nvGrpSpPr>
        <p:grpSpPr>
          <a:xfrm>
            <a:off x="1614473" y="1226063"/>
            <a:ext cx="1270128" cy="1271345"/>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29</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1" name="Group 70"/>
          <p:cNvGrpSpPr/>
          <p:nvPr/>
        </p:nvGrpSpPr>
        <p:grpSpPr>
          <a:xfrm>
            <a:off x="1614472" y="1226063"/>
            <a:ext cx="1270128" cy="1270551"/>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28</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4" name="Group 73"/>
          <p:cNvGrpSpPr/>
          <p:nvPr/>
        </p:nvGrpSpPr>
        <p:grpSpPr>
          <a:xfrm>
            <a:off x="1614471" y="1225850"/>
            <a:ext cx="1270128" cy="1270551"/>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27</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7" name="Group 76"/>
          <p:cNvGrpSpPr/>
          <p:nvPr/>
        </p:nvGrpSpPr>
        <p:grpSpPr>
          <a:xfrm>
            <a:off x="1614469" y="1225850"/>
            <a:ext cx="1270128" cy="1271345"/>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26</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3" name="Group 82"/>
          <p:cNvGrpSpPr/>
          <p:nvPr/>
        </p:nvGrpSpPr>
        <p:grpSpPr>
          <a:xfrm>
            <a:off x="1614468" y="1225850"/>
            <a:ext cx="1270128" cy="1271345"/>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25</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6" name="Group 85"/>
          <p:cNvGrpSpPr/>
          <p:nvPr/>
        </p:nvGrpSpPr>
        <p:grpSpPr>
          <a:xfrm>
            <a:off x="1614464" y="1225480"/>
            <a:ext cx="1270128" cy="1271345"/>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24</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9" name="Group 88"/>
          <p:cNvGrpSpPr/>
          <p:nvPr/>
        </p:nvGrpSpPr>
        <p:grpSpPr>
          <a:xfrm>
            <a:off x="1614463" y="1225480"/>
            <a:ext cx="1270128" cy="1271345"/>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23</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2" name="Group 91"/>
          <p:cNvGrpSpPr/>
          <p:nvPr/>
        </p:nvGrpSpPr>
        <p:grpSpPr>
          <a:xfrm>
            <a:off x="1614454" y="1224737"/>
            <a:ext cx="1270128" cy="1271345"/>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22</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5" name="Group 94"/>
          <p:cNvGrpSpPr/>
          <p:nvPr/>
        </p:nvGrpSpPr>
        <p:grpSpPr>
          <a:xfrm>
            <a:off x="1614453" y="1224154"/>
            <a:ext cx="1270128" cy="1271345"/>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21</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8" name="Group 97"/>
          <p:cNvGrpSpPr/>
          <p:nvPr/>
        </p:nvGrpSpPr>
        <p:grpSpPr>
          <a:xfrm>
            <a:off x="1614452" y="1223544"/>
            <a:ext cx="1270128" cy="1271345"/>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20</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101" name="Group 100"/>
          <p:cNvGrpSpPr/>
          <p:nvPr/>
        </p:nvGrpSpPr>
        <p:grpSpPr>
          <a:xfrm>
            <a:off x="1611741" y="1223541"/>
            <a:ext cx="1270128" cy="127129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4" name="Group 103"/>
          <p:cNvGrpSpPr/>
          <p:nvPr/>
        </p:nvGrpSpPr>
        <p:grpSpPr>
          <a:xfrm>
            <a:off x="1607923" y="1235297"/>
            <a:ext cx="1270128" cy="127129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7" name="Group 106"/>
          <p:cNvGrpSpPr/>
          <p:nvPr/>
        </p:nvGrpSpPr>
        <p:grpSpPr>
          <a:xfrm>
            <a:off x="1607922" y="1239720"/>
            <a:ext cx="1270128" cy="1271290"/>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0" name="Group 109"/>
          <p:cNvGrpSpPr/>
          <p:nvPr/>
        </p:nvGrpSpPr>
        <p:grpSpPr>
          <a:xfrm>
            <a:off x="1607921" y="1233121"/>
            <a:ext cx="1270128" cy="127129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3" name="Group 112"/>
          <p:cNvGrpSpPr/>
          <p:nvPr/>
        </p:nvGrpSpPr>
        <p:grpSpPr>
          <a:xfrm>
            <a:off x="1607920" y="1234050"/>
            <a:ext cx="1270128" cy="127129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15</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20" name="Group 119"/>
          <p:cNvGrpSpPr/>
          <p:nvPr/>
        </p:nvGrpSpPr>
        <p:grpSpPr>
          <a:xfrm>
            <a:off x="1607919" y="1229627"/>
            <a:ext cx="1270128" cy="127129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14</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5" name="Group 134"/>
          <p:cNvGrpSpPr/>
          <p:nvPr/>
        </p:nvGrpSpPr>
        <p:grpSpPr>
          <a:xfrm>
            <a:off x="1607918" y="1228465"/>
            <a:ext cx="1270128" cy="127129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13</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8" name="Group 137"/>
          <p:cNvGrpSpPr/>
          <p:nvPr/>
        </p:nvGrpSpPr>
        <p:grpSpPr>
          <a:xfrm>
            <a:off x="1607917" y="1236828"/>
            <a:ext cx="1270128" cy="1271290"/>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12</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5" name="Group 144"/>
          <p:cNvGrpSpPr/>
          <p:nvPr/>
        </p:nvGrpSpPr>
        <p:grpSpPr>
          <a:xfrm>
            <a:off x="1607916" y="1230239"/>
            <a:ext cx="1270128" cy="1271290"/>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11</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8" name="Group 147"/>
          <p:cNvGrpSpPr/>
          <p:nvPr/>
        </p:nvGrpSpPr>
        <p:grpSpPr>
          <a:xfrm>
            <a:off x="1607915" y="1233099"/>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5" name="Group 164"/>
          <p:cNvGrpSpPr/>
          <p:nvPr/>
        </p:nvGrpSpPr>
        <p:grpSpPr>
          <a:xfrm>
            <a:off x="1609552" y="1239681"/>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8" name="Group 167"/>
          <p:cNvGrpSpPr/>
          <p:nvPr/>
        </p:nvGrpSpPr>
        <p:grpSpPr>
          <a:xfrm>
            <a:off x="1607914" y="1231922"/>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1" name="Group 170"/>
          <p:cNvGrpSpPr/>
          <p:nvPr/>
        </p:nvGrpSpPr>
        <p:grpSpPr>
          <a:xfrm>
            <a:off x="1609454" y="1240005"/>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4" name="Group 173"/>
          <p:cNvGrpSpPr/>
          <p:nvPr/>
        </p:nvGrpSpPr>
        <p:grpSpPr>
          <a:xfrm>
            <a:off x="1609454" y="1240003"/>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7" name="Group 176"/>
          <p:cNvGrpSpPr/>
          <p:nvPr/>
        </p:nvGrpSpPr>
        <p:grpSpPr>
          <a:xfrm>
            <a:off x="1609454" y="1236830"/>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0" name="Group 179"/>
          <p:cNvGrpSpPr/>
          <p:nvPr/>
        </p:nvGrpSpPr>
        <p:grpSpPr>
          <a:xfrm>
            <a:off x="1607913" y="1234814"/>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3" name="Group 182"/>
          <p:cNvGrpSpPr/>
          <p:nvPr/>
        </p:nvGrpSpPr>
        <p:grpSpPr>
          <a:xfrm>
            <a:off x="1607912" y="1233510"/>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6" name="Group 185"/>
          <p:cNvGrpSpPr/>
          <p:nvPr/>
        </p:nvGrpSpPr>
        <p:grpSpPr>
          <a:xfrm>
            <a:off x="1606277" y="123465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9" name="Group 188"/>
          <p:cNvGrpSpPr/>
          <p:nvPr/>
        </p:nvGrpSpPr>
        <p:grpSpPr>
          <a:xfrm>
            <a:off x="1610249" y="1235241"/>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92" name="Group 191"/>
          <p:cNvGrpSpPr/>
          <p:nvPr/>
        </p:nvGrpSpPr>
        <p:grpSpPr>
          <a:xfrm>
            <a:off x="1606276" y="1233653"/>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endPar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endParaRPr>
            </a:p>
          </p:txBody>
        </p:sp>
      </p:grpSp>
      <p:sp>
        <p:nvSpPr>
          <p:cNvPr id="195" name="Left Brace 194"/>
          <p:cNvSpPr/>
          <p:nvPr/>
        </p:nvSpPr>
        <p:spPr>
          <a:xfrm rot="16200000">
            <a:off x="2130228" y="1862537"/>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6" name="Left Brace 195"/>
          <p:cNvSpPr/>
          <p:nvPr/>
        </p:nvSpPr>
        <p:spPr>
          <a:xfrm rot="5400000">
            <a:off x="2130228" y="585465"/>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0" name="Parallelogram 79"/>
          <p:cNvSpPr/>
          <p:nvPr/>
        </p:nvSpPr>
        <p:spPr>
          <a:xfrm>
            <a:off x="2383767" y="5093526"/>
            <a:ext cx="8629516"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5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0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0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0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0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0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0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0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0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0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0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8" name="beep.wav"/>
                                        </p:tgtEl>
                                      </p:cMediaNode>
                                    </p:audio>
                                  </p:subTnLst>
                                </p:cTn>
                              </p:par>
                            </p:childTnLst>
                          </p:cTn>
                        </p:par>
                        <p:par>
                          <p:cTn id="134" fill="hold">
                            <p:stCondLst>
                              <p:cond delay="110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8" name="beep.wav"/>
                                        </p:tgtEl>
                                      </p:cMediaNode>
                                    </p:audio>
                                  </p:subTnLst>
                                </p:cTn>
                              </p:par>
                            </p:childTnLst>
                          </p:cTn>
                        </p:par>
                        <p:par>
                          <p:cTn id="138" fill="hold">
                            <p:stCondLst>
                              <p:cond delay="120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8" name="beep.wav"/>
                                        </p:tgtEl>
                                      </p:cMediaNode>
                                    </p:audio>
                                  </p:subTnLst>
                                </p:cTn>
                              </p:par>
                            </p:childTnLst>
                          </p:cTn>
                        </p:par>
                        <p:par>
                          <p:cTn id="142" fill="hold">
                            <p:stCondLst>
                              <p:cond delay="130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8" name="beep.wav"/>
                                        </p:tgtEl>
                                      </p:cMediaNode>
                                    </p:audio>
                                  </p:subTnLst>
                                </p:cTn>
                              </p:par>
                            </p:childTnLst>
                          </p:cTn>
                        </p:par>
                        <p:par>
                          <p:cTn id="146" fill="hold">
                            <p:stCondLst>
                              <p:cond delay="140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8" name="beep.wav"/>
                                        </p:tgtEl>
                                      </p:cMediaNode>
                                    </p:audio>
                                  </p:subTnLst>
                                </p:cTn>
                              </p:par>
                            </p:childTnLst>
                          </p:cTn>
                        </p:par>
                        <p:par>
                          <p:cTn id="150" fill="hold">
                            <p:stCondLst>
                              <p:cond delay="150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8" name="beep.wav"/>
                                        </p:tgtEl>
                                      </p:cMediaNode>
                                    </p:audio>
                                  </p:subTnLst>
                                </p:cTn>
                              </p:par>
                            </p:childTnLst>
                          </p:cTn>
                        </p:par>
                        <p:par>
                          <p:cTn id="154" fill="hold">
                            <p:stCondLst>
                              <p:cond delay="160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8" name="beep.wav"/>
                                        </p:tgtEl>
                                      </p:cMediaNode>
                                    </p:audio>
                                  </p:subTnLst>
                                </p:cTn>
                              </p:par>
                            </p:childTnLst>
                          </p:cTn>
                        </p:par>
                        <p:par>
                          <p:cTn id="158" fill="hold">
                            <p:stCondLst>
                              <p:cond delay="170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8" name="beep.wav"/>
                                        </p:tgtEl>
                                      </p:cMediaNode>
                                    </p:audio>
                                  </p:subTnLst>
                                </p:cTn>
                              </p:par>
                            </p:childTnLst>
                          </p:cTn>
                        </p:par>
                        <p:par>
                          <p:cTn id="162" fill="hold">
                            <p:stCondLst>
                              <p:cond delay="180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8" name="beep.wav"/>
                                        </p:tgtEl>
                                      </p:cMediaNode>
                                    </p:audio>
                                  </p:subTnLst>
                                </p:cTn>
                              </p:par>
                            </p:childTnLst>
                          </p:cTn>
                        </p:par>
                        <p:par>
                          <p:cTn id="166" fill="hold">
                            <p:stCondLst>
                              <p:cond delay="190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8" name="beep.wav"/>
                                        </p:tgtEl>
                                      </p:cMediaNode>
                                    </p:audio>
                                  </p:subTnLst>
                                </p:cTn>
                              </p:par>
                            </p:childTnLst>
                          </p:cTn>
                        </p:par>
                        <p:par>
                          <p:cTn id="170" fill="hold">
                            <p:stCondLst>
                              <p:cond delay="200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8" name="beep.wav"/>
                                        </p:tgtEl>
                                      </p:cMediaNode>
                                    </p:audio>
                                  </p:subTnLst>
                                </p:cTn>
                              </p:par>
                            </p:childTnLst>
                          </p:cTn>
                        </p:par>
                        <p:par>
                          <p:cTn id="174" fill="hold">
                            <p:stCondLst>
                              <p:cond delay="210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8" name="beep.wav"/>
                                        </p:tgtEl>
                                      </p:cMediaNode>
                                    </p:audio>
                                  </p:subTnLst>
                                </p:cTn>
                              </p:par>
                            </p:childTnLst>
                          </p:cTn>
                        </p:par>
                        <p:par>
                          <p:cTn id="178" fill="hold">
                            <p:stCondLst>
                              <p:cond delay="220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8" name="beep.wav"/>
                                        </p:tgtEl>
                                      </p:cMediaNode>
                                    </p:audio>
                                  </p:subTnLst>
                                </p:cTn>
                              </p:par>
                            </p:childTnLst>
                          </p:cTn>
                        </p:par>
                        <p:par>
                          <p:cTn id="182" fill="hold">
                            <p:stCondLst>
                              <p:cond delay="230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8" name="beep.wav"/>
                                        </p:tgtEl>
                                      </p:cMediaNode>
                                    </p:audio>
                                  </p:subTnLst>
                                </p:cTn>
                              </p:par>
                            </p:childTnLst>
                          </p:cTn>
                        </p:par>
                        <p:par>
                          <p:cTn id="186" fill="hold">
                            <p:stCondLst>
                              <p:cond delay="240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8" name="beep.wav"/>
                                        </p:tgtEl>
                                      </p:cMediaNode>
                                    </p:audio>
                                  </p:subTnLst>
                                </p:cTn>
                              </p:par>
                            </p:childTnLst>
                          </p:cTn>
                        </p:par>
                        <p:par>
                          <p:cTn id="190" fill="hold">
                            <p:stCondLst>
                              <p:cond delay="250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8" name="beep.wav"/>
                                        </p:tgtEl>
                                      </p:cMediaNode>
                                    </p:audio>
                                  </p:subTnLst>
                                </p:cTn>
                              </p:par>
                            </p:childTnLst>
                          </p:cTn>
                        </p:par>
                        <p:par>
                          <p:cTn id="194" fill="hold">
                            <p:stCondLst>
                              <p:cond delay="260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8" name="beep.wav"/>
                                        </p:tgtEl>
                                      </p:cMediaNode>
                                    </p:audio>
                                  </p:subTnLst>
                                </p:cTn>
                              </p:par>
                            </p:childTnLst>
                          </p:cTn>
                        </p:par>
                        <p:par>
                          <p:cTn id="198" fill="hold">
                            <p:stCondLst>
                              <p:cond delay="270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8" name="beep.wav"/>
                                        </p:tgtEl>
                                      </p:cMediaNode>
                                    </p:audio>
                                  </p:subTnLst>
                                </p:cTn>
                              </p:par>
                            </p:childTnLst>
                          </p:cTn>
                        </p:par>
                        <p:par>
                          <p:cTn id="202" fill="hold">
                            <p:stCondLst>
                              <p:cond delay="280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8" name="beep.wav"/>
                                        </p:tgtEl>
                                      </p:cMediaNode>
                                    </p:audio>
                                  </p:subTnLst>
                                </p:cTn>
                              </p:par>
                            </p:childTnLst>
                          </p:cTn>
                        </p:par>
                        <p:par>
                          <p:cTn id="206" fill="hold">
                            <p:stCondLst>
                              <p:cond delay="290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8" name="beep.wav"/>
                                        </p:tgtEl>
                                      </p:cMediaNode>
                                    </p:audio>
                                  </p:subTnLst>
                                </p:cTn>
                              </p:par>
                            </p:childTnLst>
                          </p:cTn>
                        </p:par>
                        <p:par>
                          <p:cTn id="210" fill="hold">
                            <p:stCondLst>
                              <p:cond delay="300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45254" y="516262"/>
            <a:ext cx="7502858" cy="154427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2000" b="1" kern="0" dirty="0">
                <a:solidFill>
                  <a:prstClr val="white"/>
                </a:solidFill>
                <a:latin typeface="Times New Roman" panose="02020603050405020304" pitchFamily="18" charset="0"/>
                <a:cs typeface="Times New Roman" panose="02020603050405020304" pitchFamily="18" charset="0"/>
              </a:rPr>
              <a:t>Ở ruồi giấm, thân xám trội so với thân đen, cánh dài trội so cới cánh cụt. Khi lai ruồi thân xám, cánh dài thuần chủng với ruồi thân đen, cánh cụt được F</a:t>
            </a:r>
            <a:r>
              <a:rPr lang="vi-VN" sz="2000" b="1" kern="0" baseline="-25000" dirty="0">
                <a:solidFill>
                  <a:prstClr val="white"/>
                </a:solidFill>
                <a:latin typeface="Times New Roman" panose="02020603050405020304" pitchFamily="18" charset="0"/>
                <a:cs typeface="Times New Roman" panose="02020603050405020304" pitchFamily="18" charset="0"/>
              </a:rPr>
              <a:t>1</a:t>
            </a:r>
            <a:r>
              <a:rPr lang="vi-VN" sz="2000" b="1" kern="0" dirty="0">
                <a:solidFill>
                  <a:prstClr val="white"/>
                </a:solidFill>
                <a:latin typeface="Times New Roman" panose="02020603050405020304" pitchFamily="18" charset="0"/>
                <a:cs typeface="Times New Roman" panose="02020603050405020304" pitchFamily="18" charset="0"/>
              </a:rPr>
              <a:t> toàn thân xám, cánh dài. Cho con đực F</a:t>
            </a:r>
            <a:r>
              <a:rPr lang="vi-VN" sz="2000" b="1" kern="0" baseline="-25000" dirty="0">
                <a:solidFill>
                  <a:prstClr val="white"/>
                </a:solidFill>
                <a:latin typeface="Times New Roman" panose="02020603050405020304" pitchFamily="18" charset="0"/>
                <a:cs typeface="Times New Roman" panose="02020603050405020304" pitchFamily="18" charset="0"/>
              </a:rPr>
              <a:t>1</a:t>
            </a:r>
            <a:r>
              <a:rPr lang="vi-VN" sz="2000" b="1" kern="0" dirty="0">
                <a:solidFill>
                  <a:prstClr val="white"/>
                </a:solidFill>
                <a:latin typeface="Times New Roman" panose="02020603050405020304" pitchFamily="18" charset="0"/>
                <a:cs typeface="Times New Roman" panose="02020603050405020304" pitchFamily="18" charset="0"/>
              </a:rPr>
              <a:t> lai với con cái thân đen, cánh cụt thu được tỉ lệ</a:t>
            </a:r>
            <a:endParaRPr lang="en-US" sz="2000" b="1" kern="0" dirty="0">
              <a:solidFill>
                <a:prstClr val="white"/>
              </a:solidFill>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2420842" y="2377228"/>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800" b="1" kern="0" dirty="0">
                    <a:solidFill>
                      <a:prstClr val="white"/>
                    </a:solidFill>
                    <a:latin typeface="Times New Roman" panose="02020603050405020304" pitchFamily="18" charset="0"/>
                    <a:cs typeface="Times New Roman" panose="02020603050405020304" pitchFamily="18" charset="0"/>
                  </a:rPr>
                  <a:t>4 xám, dài : 1 đen, cụt.</a:t>
                </a:r>
                <a:endParaRPr lang="en-US" sz="2800" b="1" kern="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846576" y="412784"/>
            <a:ext cx="289723" cy="1737842"/>
            <a:chOff x="1322576" y="488981"/>
            <a:chExt cx="289723" cy="1737842"/>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7" name="Left Bracket 56"/>
            <p:cNvSpPr/>
            <p:nvPr/>
          </p:nvSpPr>
          <p:spPr>
            <a:xfrm>
              <a:off x="1473039" y="488981"/>
              <a:ext cx="139260"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8" name="Left Bracket 57"/>
          <p:cNvSpPr/>
          <p:nvPr/>
        </p:nvSpPr>
        <p:spPr>
          <a:xfrm flipH="1">
            <a:off x="10366055" y="412784"/>
            <a:ext cx="148791"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1" name="Group 120"/>
          <p:cNvGrpSpPr/>
          <p:nvPr/>
        </p:nvGrpSpPr>
        <p:grpSpPr>
          <a:xfrm>
            <a:off x="2420842" y="3488366"/>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800" b="1" kern="0" dirty="0">
                    <a:solidFill>
                      <a:prstClr val="white"/>
                    </a:solidFill>
                    <a:latin typeface="Times New Roman" panose="02020603050405020304" pitchFamily="18" charset="0"/>
                    <a:cs typeface="Times New Roman" panose="02020603050405020304" pitchFamily="18" charset="0"/>
                  </a:rPr>
                  <a:t>3 xám, dài : 1 đen, cụt.</a:t>
                </a:r>
                <a:endParaRPr lang="en-US" sz="2800" b="1" kern="0" dirty="0">
                  <a:solidFill>
                    <a:prstClr val="white"/>
                  </a:solidFill>
                  <a:latin typeface="Times New Roman" panose="02020603050405020304" pitchFamily="18"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2420842" y="4574324"/>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vi-VN" sz="2800" b="1" kern="0" dirty="0">
                    <a:solidFill>
                      <a:prstClr val="white"/>
                    </a:solidFill>
                    <a:latin typeface="Times New Roman" panose="02020603050405020304" pitchFamily="18" charset="0"/>
                    <a:cs typeface="Times New Roman" panose="02020603050405020304" pitchFamily="18" charset="0"/>
                  </a:rPr>
                  <a:t>2 xám, dài : 1 đen, cụt.</a:t>
                </a:r>
                <a:endParaRPr lang="en-US" sz="2800" b="1" kern="0" dirty="0">
                  <a:solidFill>
                    <a:prstClr val="white"/>
                  </a:solidFill>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2420842" y="5661148"/>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vi-VN" sz="2800" b="1" kern="0" dirty="0">
                    <a:solidFill>
                      <a:prstClr val="white"/>
                    </a:solidFill>
                    <a:latin typeface="Times New Roman" panose="02020603050405020304" pitchFamily="18" charset="0"/>
                    <a:cs typeface="Times New Roman" panose="02020603050405020304" pitchFamily="18" charset="0"/>
                  </a:rPr>
                  <a:t>1 xám, dài : 1 đen, cụt.</a:t>
                </a:r>
                <a:endParaRPr lang="en-US" sz="2800" b="1" kern="0" dirty="0">
                  <a:solidFill>
                    <a:prstClr val="white"/>
                  </a:solidFill>
                  <a:latin typeface="Times New Roman" panose="02020603050405020304" pitchFamily="18"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2096885" y="5045098"/>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2" name="Group 1"/>
          <p:cNvGrpSpPr/>
          <p:nvPr/>
        </p:nvGrpSpPr>
        <p:grpSpPr>
          <a:xfrm>
            <a:off x="1757463" y="89292"/>
            <a:ext cx="956393" cy="956393"/>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1"/>
            <a:stretch>
              <a:fillRect/>
            </a:stretch>
          </p:blipFill>
          <p:spPr>
            <a:xfrm>
              <a:off x="83662" y="159259"/>
              <a:ext cx="1082288" cy="1082288"/>
            </a:xfrm>
            <a:prstGeom prst="rect">
              <a:avLst/>
            </a:prstGeom>
          </p:spPr>
        </p:pic>
        <p:pic>
          <p:nvPicPr>
            <p:cNvPr id="81" name="Picture 80"/>
            <p:cNvPicPr>
              <a:picLocks noChangeAspect="1"/>
            </p:cNvPicPr>
            <p:nvPr/>
          </p:nvPicPr>
          <p:blipFill>
            <a:blip r:embed="rId2"/>
            <a:stretch>
              <a:fillRect/>
            </a:stretch>
          </p:blipFill>
          <p:spPr>
            <a:xfrm>
              <a:off x="140649" y="240741"/>
              <a:ext cx="757177" cy="937456"/>
            </a:xfrm>
            <a:prstGeom prst="rect">
              <a:avLst/>
            </a:prstGeom>
          </p:spPr>
        </p:pic>
        <p:sp>
          <p:nvSpPr>
            <p:cNvPr id="3" name="TextBox 2"/>
            <p:cNvSpPr txBox="1"/>
            <p:nvPr/>
          </p:nvSpPr>
          <p:spPr>
            <a:xfrm>
              <a:off x="321902" y="222469"/>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rPr>
                <a:t>3</a:t>
              </a:r>
              <a:endPar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grpSp>
      <p:sp>
        <p:nvSpPr>
          <p:cNvPr id="62" name="Parallelogram 61"/>
          <p:cNvSpPr/>
          <p:nvPr/>
        </p:nvSpPr>
        <p:spPr>
          <a:xfrm flipH="1">
            <a:off x="10219492" y="6049903"/>
            <a:ext cx="1834161" cy="53407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2096885" y="3855248"/>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50" name="Group 149"/>
          <p:cNvGrpSpPr/>
          <p:nvPr/>
        </p:nvGrpSpPr>
        <p:grpSpPr>
          <a:xfrm>
            <a:off x="2096885" y="2830496"/>
            <a:ext cx="286946" cy="1151755"/>
            <a:chOff x="471240" y="2490868"/>
            <a:chExt cx="286946" cy="1151755"/>
          </a:xfrm>
        </p:grpSpPr>
        <p:cxnSp>
          <p:nvCxnSpPr>
            <p:cNvPr id="116" name="Straight Connector 115"/>
            <p:cNvCxnSpPr>
              <a:stCxn id="20" idx="4"/>
              <a:endCxn id="118" idx="0"/>
            </p:cNvCxnSpPr>
            <p:nvPr/>
          </p:nvCxnSpPr>
          <p:spPr>
            <a:xfrm>
              <a:off x="614713" y="2490868"/>
              <a:ext cx="0"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49" name="Group 148"/>
          <p:cNvGrpSpPr/>
          <p:nvPr/>
        </p:nvGrpSpPr>
        <p:grpSpPr>
          <a:xfrm>
            <a:off x="2096885" y="862801"/>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sp>
        <p:nvSpPr>
          <p:cNvPr id="64" name="Parallelogram 63"/>
          <p:cNvSpPr/>
          <p:nvPr/>
        </p:nvSpPr>
        <p:spPr>
          <a:xfrm flipH="1">
            <a:off x="10746281" y="892274"/>
            <a:ext cx="1307373" cy="38943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BẮT ĐẦU</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5" name="Rectangle 64"/>
          <p:cNvSpPr/>
          <p:nvPr/>
        </p:nvSpPr>
        <p:spPr>
          <a:xfrm>
            <a:off x="1614478" y="1235587"/>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30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nvGrpSpPr>
          <p:cNvPr id="67" name="Group 66"/>
          <p:cNvGrpSpPr/>
          <p:nvPr/>
        </p:nvGrpSpPr>
        <p:grpSpPr>
          <a:xfrm>
            <a:off x="1614473" y="1226063"/>
            <a:ext cx="1270128" cy="1271345"/>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29</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1" name="Group 70"/>
          <p:cNvGrpSpPr/>
          <p:nvPr/>
        </p:nvGrpSpPr>
        <p:grpSpPr>
          <a:xfrm>
            <a:off x="1614472" y="1226063"/>
            <a:ext cx="1270128" cy="1270551"/>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28</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4" name="Group 73"/>
          <p:cNvGrpSpPr/>
          <p:nvPr/>
        </p:nvGrpSpPr>
        <p:grpSpPr>
          <a:xfrm>
            <a:off x="1614471" y="1225850"/>
            <a:ext cx="1270128" cy="1270551"/>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27</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7" name="Group 76"/>
          <p:cNvGrpSpPr/>
          <p:nvPr/>
        </p:nvGrpSpPr>
        <p:grpSpPr>
          <a:xfrm>
            <a:off x="1614469" y="1225850"/>
            <a:ext cx="1270128" cy="1271345"/>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26</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3" name="Group 82"/>
          <p:cNvGrpSpPr/>
          <p:nvPr/>
        </p:nvGrpSpPr>
        <p:grpSpPr>
          <a:xfrm>
            <a:off x="1614468" y="1225850"/>
            <a:ext cx="1270128" cy="1271345"/>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25</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6" name="Group 85"/>
          <p:cNvGrpSpPr/>
          <p:nvPr/>
        </p:nvGrpSpPr>
        <p:grpSpPr>
          <a:xfrm>
            <a:off x="1614464" y="1225480"/>
            <a:ext cx="1270128" cy="1271345"/>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24</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9" name="Group 88"/>
          <p:cNvGrpSpPr/>
          <p:nvPr/>
        </p:nvGrpSpPr>
        <p:grpSpPr>
          <a:xfrm>
            <a:off x="1614463" y="1225480"/>
            <a:ext cx="1270128" cy="1271345"/>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23</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2" name="Group 91"/>
          <p:cNvGrpSpPr/>
          <p:nvPr/>
        </p:nvGrpSpPr>
        <p:grpSpPr>
          <a:xfrm>
            <a:off x="1614454" y="1224737"/>
            <a:ext cx="1270128" cy="1271345"/>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22</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5" name="Group 94"/>
          <p:cNvGrpSpPr/>
          <p:nvPr/>
        </p:nvGrpSpPr>
        <p:grpSpPr>
          <a:xfrm>
            <a:off x="1614453" y="1224154"/>
            <a:ext cx="1270128" cy="1271345"/>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21</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8" name="Group 97"/>
          <p:cNvGrpSpPr/>
          <p:nvPr/>
        </p:nvGrpSpPr>
        <p:grpSpPr>
          <a:xfrm>
            <a:off x="1614452" y="1223544"/>
            <a:ext cx="1270128" cy="1271345"/>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20</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101" name="Group 100"/>
          <p:cNvGrpSpPr/>
          <p:nvPr/>
        </p:nvGrpSpPr>
        <p:grpSpPr>
          <a:xfrm>
            <a:off x="1611741" y="1223541"/>
            <a:ext cx="1270128" cy="127129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4" name="Group 103"/>
          <p:cNvGrpSpPr/>
          <p:nvPr/>
        </p:nvGrpSpPr>
        <p:grpSpPr>
          <a:xfrm>
            <a:off x="1607923" y="1235297"/>
            <a:ext cx="1270128" cy="127129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7" name="Group 106"/>
          <p:cNvGrpSpPr/>
          <p:nvPr/>
        </p:nvGrpSpPr>
        <p:grpSpPr>
          <a:xfrm>
            <a:off x="1607922" y="1239720"/>
            <a:ext cx="1270128" cy="1271290"/>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0" name="Group 109"/>
          <p:cNvGrpSpPr/>
          <p:nvPr/>
        </p:nvGrpSpPr>
        <p:grpSpPr>
          <a:xfrm>
            <a:off x="1607921" y="1233121"/>
            <a:ext cx="1270128" cy="127129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3" name="Group 112"/>
          <p:cNvGrpSpPr/>
          <p:nvPr/>
        </p:nvGrpSpPr>
        <p:grpSpPr>
          <a:xfrm>
            <a:off x="1607920" y="1234050"/>
            <a:ext cx="1270128" cy="127129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15</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20" name="Group 119"/>
          <p:cNvGrpSpPr/>
          <p:nvPr/>
        </p:nvGrpSpPr>
        <p:grpSpPr>
          <a:xfrm>
            <a:off x="1607919" y="1229627"/>
            <a:ext cx="1270128" cy="127129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14</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5" name="Group 134"/>
          <p:cNvGrpSpPr/>
          <p:nvPr/>
        </p:nvGrpSpPr>
        <p:grpSpPr>
          <a:xfrm>
            <a:off x="1607918" y="1228465"/>
            <a:ext cx="1270128" cy="127129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13</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8" name="Group 137"/>
          <p:cNvGrpSpPr/>
          <p:nvPr/>
        </p:nvGrpSpPr>
        <p:grpSpPr>
          <a:xfrm>
            <a:off x="1607917" y="1236828"/>
            <a:ext cx="1270128" cy="1271290"/>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12</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5" name="Group 144"/>
          <p:cNvGrpSpPr/>
          <p:nvPr/>
        </p:nvGrpSpPr>
        <p:grpSpPr>
          <a:xfrm>
            <a:off x="1607916" y="1230239"/>
            <a:ext cx="1270128" cy="1271290"/>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11</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8" name="Group 147"/>
          <p:cNvGrpSpPr/>
          <p:nvPr/>
        </p:nvGrpSpPr>
        <p:grpSpPr>
          <a:xfrm>
            <a:off x="1607915" y="1233099"/>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5" name="Group 164"/>
          <p:cNvGrpSpPr/>
          <p:nvPr/>
        </p:nvGrpSpPr>
        <p:grpSpPr>
          <a:xfrm>
            <a:off x="1609552" y="1239681"/>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8" name="Group 167"/>
          <p:cNvGrpSpPr/>
          <p:nvPr/>
        </p:nvGrpSpPr>
        <p:grpSpPr>
          <a:xfrm>
            <a:off x="1607914" y="1231922"/>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1" name="Group 170"/>
          <p:cNvGrpSpPr/>
          <p:nvPr/>
        </p:nvGrpSpPr>
        <p:grpSpPr>
          <a:xfrm>
            <a:off x="1609454" y="1240005"/>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4" name="Group 173"/>
          <p:cNvGrpSpPr/>
          <p:nvPr/>
        </p:nvGrpSpPr>
        <p:grpSpPr>
          <a:xfrm>
            <a:off x="1609454" y="1240003"/>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7" name="Group 176"/>
          <p:cNvGrpSpPr/>
          <p:nvPr/>
        </p:nvGrpSpPr>
        <p:grpSpPr>
          <a:xfrm>
            <a:off x="1609454" y="1236830"/>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0" name="Group 179"/>
          <p:cNvGrpSpPr/>
          <p:nvPr/>
        </p:nvGrpSpPr>
        <p:grpSpPr>
          <a:xfrm>
            <a:off x="1607913" y="1234814"/>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3" name="Group 182"/>
          <p:cNvGrpSpPr/>
          <p:nvPr/>
        </p:nvGrpSpPr>
        <p:grpSpPr>
          <a:xfrm>
            <a:off x="1607912" y="1233510"/>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6" name="Group 185"/>
          <p:cNvGrpSpPr/>
          <p:nvPr/>
        </p:nvGrpSpPr>
        <p:grpSpPr>
          <a:xfrm>
            <a:off x="1606277" y="123465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9" name="Group 188"/>
          <p:cNvGrpSpPr/>
          <p:nvPr/>
        </p:nvGrpSpPr>
        <p:grpSpPr>
          <a:xfrm>
            <a:off x="1610249" y="1235241"/>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92" name="Group 191"/>
          <p:cNvGrpSpPr/>
          <p:nvPr/>
        </p:nvGrpSpPr>
        <p:grpSpPr>
          <a:xfrm>
            <a:off x="1606276" y="1233653"/>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endPar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endParaRPr>
            </a:p>
          </p:txBody>
        </p:sp>
      </p:grpSp>
      <p:sp>
        <p:nvSpPr>
          <p:cNvPr id="195" name="Left Brace 194"/>
          <p:cNvSpPr/>
          <p:nvPr/>
        </p:nvSpPr>
        <p:spPr>
          <a:xfrm rot="16200000">
            <a:off x="2130228" y="1862537"/>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6" name="Left Brace 195"/>
          <p:cNvSpPr/>
          <p:nvPr/>
        </p:nvSpPr>
        <p:spPr>
          <a:xfrm rot="5400000">
            <a:off x="2130228" y="585465"/>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0" name="Parallelogram 79"/>
          <p:cNvSpPr/>
          <p:nvPr/>
        </p:nvSpPr>
        <p:spPr>
          <a:xfrm>
            <a:off x="2383831" y="6019759"/>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5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0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0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0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0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0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0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0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0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0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0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8" name="beep.wav"/>
                                        </p:tgtEl>
                                      </p:cMediaNode>
                                    </p:audio>
                                  </p:subTnLst>
                                </p:cTn>
                              </p:par>
                            </p:childTnLst>
                          </p:cTn>
                        </p:par>
                        <p:par>
                          <p:cTn id="134" fill="hold">
                            <p:stCondLst>
                              <p:cond delay="110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8" name="beep.wav"/>
                                        </p:tgtEl>
                                      </p:cMediaNode>
                                    </p:audio>
                                  </p:subTnLst>
                                </p:cTn>
                              </p:par>
                            </p:childTnLst>
                          </p:cTn>
                        </p:par>
                        <p:par>
                          <p:cTn id="138" fill="hold">
                            <p:stCondLst>
                              <p:cond delay="120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8" name="beep.wav"/>
                                        </p:tgtEl>
                                      </p:cMediaNode>
                                    </p:audio>
                                  </p:subTnLst>
                                </p:cTn>
                              </p:par>
                            </p:childTnLst>
                          </p:cTn>
                        </p:par>
                        <p:par>
                          <p:cTn id="142" fill="hold">
                            <p:stCondLst>
                              <p:cond delay="130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8" name="beep.wav"/>
                                        </p:tgtEl>
                                      </p:cMediaNode>
                                    </p:audio>
                                  </p:subTnLst>
                                </p:cTn>
                              </p:par>
                            </p:childTnLst>
                          </p:cTn>
                        </p:par>
                        <p:par>
                          <p:cTn id="146" fill="hold">
                            <p:stCondLst>
                              <p:cond delay="140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8" name="beep.wav"/>
                                        </p:tgtEl>
                                      </p:cMediaNode>
                                    </p:audio>
                                  </p:subTnLst>
                                </p:cTn>
                              </p:par>
                            </p:childTnLst>
                          </p:cTn>
                        </p:par>
                        <p:par>
                          <p:cTn id="150" fill="hold">
                            <p:stCondLst>
                              <p:cond delay="150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8" name="beep.wav"/>
                                        </p:tgtEl>
                                      </p:cMediaNode>
                                    </p:audio>
                                  </p:subTnLst>
                                </p:cTn>
                              </p:par>
                            </p:childTnLst>
                          </p:cTn>
                        </p:par>
                        <p:par>
                          <p:cTn id="154" fill="hold">
                            <p:stCondLst>
                              <p:cond delay="160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8" name="beep.wav"/>
                                        </p:tgtEl>
                                      </p:cMediaNode>
                                    </p:audio>
                                  </p:subTnLst>
                                </p:cTn>
                              </p:par>
                            </p:childTnLst>
                          </p:cTn>
                        </p:par>
                        <p:par>
                          <p:cTn id="158" fill="hold">
                            <p:stCondLst>
                              <p:cond delay="170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8" name="beep.wav"/>
                                        </p:tgtEl>
                                      </p:cMediaNode>
                                    </p:audio>
                                  </p:subTnLst>
                                </p:cTn>
                              </p:par>
                            </p:childTnLst>
                          </p:cTn>
                        </p:par>
                        <p:par>
                          <p:cTn id="162" fill="hold">
                            <p:stCondLst>
                              <p:cond delay="180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8" name="beep.wav"/>
                                        </p:tgtEl>
                                      </p:cMediaNode>
                                    </p:audio>
                                  </p:subTnLst>
                                </p:cTn>
                              </p:par>
                            </p:childTnLst>
                          </p:cTn>
                        </p:par>
                        <p:par>
                          <p:cTn id="166" fill="hold">
                            <p:stCondLst>
                              <p:cond delay="190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8" name="beep.wav"/>
                                        </p:tgtEl>
                                      </p:cMediaNode>
                                    </p:audio>
                                  </p:subTnLst>
                                </p:cTn>
                              </p:par>
                            </p:childTnLst>
                          </p:cTn>
                        </p:par>
                        <p:par>
                          <p:cTn id="170" fill="hold">
                            <p:stCondLst>
                              <p:cond delay="200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8" name="beep.wav"/>
                                        </p:tgtEl>
                                      </p:cMediaNode>
                                    </p:audio>
                                  </p:subTnLst>
                                </p:cTn>
                              </p:par>
                            </p:childTnLst>
                          </p:cTn>
                        </p:par>
                        <p:par>
                          <p:cTn id="174" fill="hold">
                            <p:stCondLst>
                              <p:cond delay="210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8" name="beep.wav"/>
                                        </p:tgtEl>
                                      </p:cMediaNode>
                                    </p:audio>
                                  </p:subTnLst>
                                </p:cTn>
                              </p:par>
                            </p:childTnLst>
                          </p:cTn>
                        </p:par>
                        <p:par>
                          <p:cTn id="178" fill="hold">
                            <p:stCondLst>
                              <p:cond delay="220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8" name="beep.wav"/>
                                        </p:tgtEl>
                                      </p:cMediaNode>
                                    </p:audio>
                                  </p:subTnLst>
                                </p:cTn>
                              </p:par>
                            </p:childTnLst>
                          </p:cTn>
                        </p:par>
                        <p:par>
                          <p:cTn id="182" fill="hold">
                            <p:stCondLst>
                              <p:cond delay="230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8" name="beep.wav"/>
                                        </p:tgtEl>
                                      </p:cMediaNode>
                                    </p:audio>
                                  </p:subTnLst>
                                </p:cTn>
                              </p:par>
                            </p:childTnLst>
                          </p:cTn>
                        </p:par>
                        <p:par>
                          <p:cTn id="186" fill="hold">
                            <p:stCondLst>
                              <p:cond delay="240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8" name="beep.wav"/>
                                        </p:tgtEl>
                                      </p:cMediaNode>
                                    </p:audio>
                                  </p:subTnLst>
                                </p:cTn>
                              </p:par>
                            </p:childTnLst>
                          </p:cTn>
                        </p:par>
                        <p:par>
                          <p:cTn id="190" fill="hold">
                            <p:stCondLst>
                              <p:cond delay="250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8" name="beep.wav"/>
                                        </p:tgtEl>
                                      </p:cMediaNode>
                                    </p:audio>
                                  </p:subTnLst>
                                </p:cTn>
                              </p:par>
                            </p:childTnLst>
                          </p:cTn>
                        </p:par>
                        <p:par>
                          <p:cTn id="194" fill="hold">
                            <p:stCondLst>
                              <p:cond delay="260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8" name="beep.wav"/>
                                        </p:tgtEl>
                                      </p:cMediaNode>
                                    </p:audio>
                                  </p:subTnLst>
                                </p:cTn>
                              </p:par>
                            </p:childTnLst>
                          </p:cTn>
                        </p:par>
                        <p:par>
                          <p:cTn id="198" fill="hold">
                            <p:stCondLst>
                              <p:cond delay="270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8" name="beep.wav"/>
                                        </p:tgtEl>
                                      </p:cMediaNode>
                                    </p:audio>
                                  </p:subTnLst>
                                </p:cTn>
                              </p:par>
                            </p:childTnLst>
                          </p:cTn>
                        </p:par>
                        <p:par>
                          <p:cTn id="202" fill="hold">
                            <p:stCondLst>
                              <p:cond delay="280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8" name="beep.wav"/>
                                        </p:tgtEl>
                                      </p:cMediaNode>
                                    </p:audio>
                                  </p:subTnLst>
                                </p:cTn>
                              </p:par>
                            </p:childTnLst>
                          </p:cTn>
                        </p:par>
                        <p:par>
                          <p:cTn id="206" fill="hold">
                            <p:stCondLst>
                              <p:cond delay="290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8" name="beep.wav"/>
                                        </p:tgtEl>
                                      </p:cMediaNode>
                                    </p:audio>
                                  </p:subTnLst>
                                </p:cTn>
                              </p:par>
                            </p:childTnLst>
                          </p:cTn>
                        </p:par>
                        <p:par>
                          <p:cTn id="210" fill="hold">
                            <p:stCondLst>
                              <p:cond delay="300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599399" y="516262"/>
            <a:ext cx="7502858" cy="154427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2800" b="1" kern="0" dirty="0">
                <a:solidFill>
                  <a:prstClr val="white"/>
                </a:solidFill>
                <a:latin typeface="Times New Roman" panose="02020603050405020304" pitchFamily="18" charset="0"/>
                <a:cs typeface="Times New Roman" panose="02020603050405020304" pitchFamily="18" charset="0"/>
              </a:rPr>
              <a:t>Kết quả về mặt di truyền của liên kết gen</a:t>
            </a:r>
            <a:r>
              <a:rPr lang="en-US" sz="2800" b="1" kern="0" dirty="0">
                <a:solidFill>
                  <a:prstClr val="white"/>
                </a:solidFill>
                <a:latin typeface="Times New Roman" panose="02020603050405020304" pitchFamily="18" charset="0"/>
                <a:cs typeface="Times New Roman" panose="02020603050405020304" pitchFamily="18" charset="0"/>
              </a:rPr>
              <a:t>e</a:t>
            </a:r>
            <a:r>
              <a:rPr lang="vi-VN" sz="2800" b="1" kern="0" dirty="0">
                <a:solidFill>
                  <a:prstClr val="white"/>
                </a:solidFill>
                <a:latin typeface="Times New Roman" panose="02020603050405020304" pitchFamily="18" charset="0"/>
                <a:cs typeface="Times New Roman" panose="02020603050405020304" pitchFamily="18" charset="0"/>
              </a:rPr>
              <a:t> là</a:t>
            </a:r>
            <a:endParaRPr lang="en-US" sz="2800" b="1" kern="0" dirty="0">
              <a:solidFill>
                <a:prstClr val="white"/>
              </a:solidFill>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1974987" y="2377228"/>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vi-VN" sz="2800" b="1" kern="0" smtClean="0">
                    <a:solidFill>
                      <a:prstClr val="white"/>
                    </a:solidFill>
                    <a:latin typeface="Times New Roman" panose="02020603050405020304" pitchFamily="18" charset="0"/>
                    <a:cs typeface="Times New Roman" panose="02020603050405020304" pitchFamily="18" charset="0"/>
                  </a:rPr>
                  <a:t>Làm </a:t>
                </a:r>
                <a:r>
                  <a:rPr lang="vi-VN" sz="2800" b="1" kern="0" dirty="0">
                    <a:solidFill>
                      <a:prstClr val="white"/>
                    </a:solidFill>
                    <a:latin typeface="Times New Roman" panose="02020603050405020304" pitchFamily="18" charset="0"/>
                    <a:cs typeface="Times New Roman" panose="02020603050405020304" pitchFamily="18" charset="0"/>
                  </a:rPr>
                  <a:t>tăng biến dị tổ hợp.</a:t>
                </a:r>
                <a:endParaRPr lang="en-US" sz="2800" b="1" kern="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400721" y="412784"/>
            <a:ext cx="289723" cy="1737842"/>
            <a:chOff x="1322576" y="488981"/>
            <a:chExt cx="289723" cy="1737842"/>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7" name="Left Bracket 56"/>
            <p:cNvSpPr/>
            <p:nvPr/>
          </p:nvSpPr>
          <p:spPr>
            <a:xfrm>
              <a:off x="1473039" y="488981"/>
              <a:ext cx="139260"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8" name="Left Bracket 57"/>
          <p:cNvSpPr/>
          <p:nvPr/>
        </p:nvSpPr>
        <p:spPr>
          <a:xfrm flipH="1">
            <a:off x="9920200" y="412784"/>
            <a:ext cx="148791"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1" name="Group 120"/>
          <p:cNvGrpSpPr/>
          <p:nvPr/>
        </p:nvGrpSpPr>
        <p:grpSpPr>
          <a:xfrm>
            <a:off x="1974987" y="3488366"/>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vi-VN" sz="2800" b="1" kern="0" dirty="0">
                    <a:solidFill>
                      <a:prstClr val="white"/>
                    </a:solidFill>
                    <a:latin typeface="Times New Roman" panose="02020603050405020304" pitchFamily="18" charset="0"/>
                    <a:cs typeface="Times New Roman" panose="02020603050405020304" pitchFamily="18" charset="0"/>
                  </a:rPr>
                  <a:t>Lhạn chế xuất </a:t>
                </a:r>
                <a:r>
                  <a:rPr lang="vi-VN" sz="2800" b="1" kern="0">
                    <a:solidFill>
                      <a:prstClr val="white"/>
                    </a:solidFill>
                    <a:latin typeface="Times New Roman" panose="02020603050405020304" pitchFamily="18" charset="0"/>
                    <a:cs typeface="Times New Roman" panose="02020603050405020304" pitchFamily="18" charset="0"/>
                  </a:rPr>
                  <a:t>hiện </a:t>
                </a:r>
                <a:r>
                  <a:rPr lang="vi-VN" sz="2800" b="1" kern="0" smtClean="0">
                    <a:solidFill>
                      <a:prstClr val="white"/>
                    </a:solidFill>
                    <a:latin typeface="Times New Roman" panose="02020603050405020304" pitchFamily="18" charset="0"/>
                    <a:cs typeface="Times New Roman" panose="02020603050405020304" pitchFamily="18" charset="0"/>
                  </a:rPr>
                  <a:t>biến</a:t>
                </a:r>
                <a:r>
                  <a:rPr lang="en-US" sz="2800" b="1" kern="0" smtClean="0">
                    <a:solidFill>
                      <a:prstClr val="white"/>
                    </a:solidFill>
                    <a:latin typeface="Times New Roman" panose="02020603050405020304" pitchFamily="18" charset="0"/>
                    <a:cs typeface="Times New Roman" panose="02020603050405020304" pitchFamily="18" charset="0"/>
                  </a:rPr>
                  <a:t> dị</a:t>
                </a:r>
                <a:r>
                  <a:rPr lang="vi-VN" sz="2800" b="1" kern="0" smtClean="0">
                    <a:solidFill>
                      <a:prstClr val="white"/>
                    </a:solidFill>
                    <a:latin typeface="Times New Roman" panose="02020603050405020304" pitchFamily="18" charset="0"/>
                    <a:cs typeface="Times New Roman" panose="02020603050405020304" pitchFamily="18" charset="0"/>
                  </a:rPr>
                  <a:t> </a:t>
                </a:r>
                <a:r>
                  <a:rPr lang="vi-VN" sz="2800" b="1" kern="0" dirty="0">
                    <a:solidFill>
                      <a:prstClr val="white"/>
                    </a:solidFill>
                    <a:latin typeface="Times New Roman" panose="02020603050405020304" pitchFamily="18" charset="0"/>
                    <a:cs typeface="Times New Roman" panose="02020603050405020304" pitchFamily="18" charset="0"/>
                  </a:rPr>
                  <a:t>tổ hợp.</a:t>
                </a:r>
                <a:endParaRPr lang="en-US" sz="2800" b="1" kern="0" dirty="0">
                  <a:solidFill>
                    <a:prstClr val="white"/>
                  </a:solidFill>
                  <a:latin typeface="Times New Roman" panose="02020603050405020304" pitchFamily="18"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974987" y="4574324"/>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vi-VN" sz="2800" b="1" kern="0" smtClean="0">
                    <a:solidFill>
                      <a:prstClr val="white"/>
                    </a:solidFill>
                    <a:latin typeface="Times New Roman" panose="02020603050405020304" pitchFamily="18" charset="0"/>
                    <a:cs typeface="Times New Roman" panose="02020603050405020304" pitchFamily="18" charset="0"/>
                  </a:rPr>
                  <a:t>Làm </a:t>
                </a:r>
                <a:r>
                  <a:rPr lang="vi-VN" sz="2800" b="1" kern="0" dirty="0">
                    <a:solidFill>
                      <a:prstClr val="white"/>
                    </a:solidFill>
                    <a:latin typeface="Times New Roman" panose="02020603050405020304" pitchFamily="18" charset="0"/>
                    <a:cs typeface="Times New Roman" panose="02020603050405020304" pitchFamily="18" charset="0"/>
                  </a:rPr>
                  <a:t>phong phú, đa dạng ở sinh vật.</a:t>
                </a:r>
                <a:endParaRPr lang="en-US" sz="2800" b="1" kern="0" dirty="0">
                  <a:solidFill>
                    <a:prstClr val="white"/>
                  </a:solidFill>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974987" y="5661148"/>
            <a:ext cx="9186957" cy="930586"/>
            <a:chOff x="1139780" y="2822887"/>
            <a:chExt cx="9213847" cy="1063311"/>
          </a:xfrm>
        </p:grpSpPr>
        <p:grpSp>
          <p:nvGrpSpPr>
            <p:cNvPr id="154" name="Group 153"/>
            <p:cNvGrpSpPr/>
            <p:nvPr/>
          </p:nvGrpSpPr>
          <p:grpSpPr>
            <a:xfrm>
              <a:off x="1139780" y="2822887"/>
              <a:ext cx="9213847" cy="1063311"/>
              <a:chOff x="1139780" y="2790695"/>
              <a:chExt cx="5740824" cy="863210"/>
            </a:xfrm>
          </p:grpSpPr>
          <p:sp>
            <p:nvSpPr>
              <p:cNvPr id="156" name="Parallelogram 155"/>
              <p:cNvSpPr/>
              <p:nvPr/>
            </p:nvSpPr>
            <p:spPr>
              <a:xfrm>
                <a:off x="1139780" y="3102576"/>
                <a:ext cx="574082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400" b="1" kern="0" smtClean="0">
                    <a:solidFill>
                      <a:prstClr val="white"/>
                    </a:solidFill>
                    <a:latin typeface="Times New Roman" panose="02020603050405020304" pitchFamily="18" charset="0"/>
                    <a:cs typeface="Times New Roman" panose="02020603050405020304" pitchFamily="18" charset="0"/>
                  </a:rPr>
                  <a:t>Làm </a:t>
                </a:r>
                <a:r>
                  <a:rPr lang="vi-VN" sz="2400" b="1" kern="0" dirty="0">
                    <a:solidFill>
                      <a:prstClr val="white"/>
                    </a:solidFill>
                    <a:latin typeface="Times New Roman" panose="02020603050405020304" pitchFamily="18" charset="0"/>
                    <a:cs typeface="Times New Roman" panose="02020603050405020304" pitchFamily="18" charset="0"/>
                  </a:rPr>
                  <a:t>tăng xuất hiện kiểu gen</a:t>
                </a:r>
                <a:r>
                  <a:rPr lang="en-US" sz="2400" b="1" kern="0" dirty="0">
                    <a:solidFill>
                      <a:prstClr val="white"/>
                    </a:solidFill>
                    <a:latin typeface="Times New Roman" panose="02020603050405020304" pitchFamily="18" charset="0"/>
                    <a:cs typeface="Times New Roman" panose="02020603050405020304" pitchFamily="18" charset="0"/>
                  </a:rPr>
                  <a:t>e</a:t>
                </a:r>
                <a:r>
                  <a:rPr lang="vi-VN" sz="2400" b="1" kern="0" dirty="0">
                    <a:solidFill>
                      <a:prstClr val="white"/>
                    </a:solidFill>
                    <a:latin typeface="Times New Roman" panose="02020603050405020304" pitchFamily="18" charset="0"/>
                    <a:cs typeface="Times New Roman" panose="02020603050405020304" pitchFamily="18" charset="0"/>
                  </a:rPr>
                  <a:t> nhưng hạn chế kiểu hình.</a:t>
                </a:r>
                <a:endParaRPr lang="en-US" sz="2400" b="1" kern="0" dirty="0">
                  <a:solidFill>
                    <a:prstClr val="white"/>
                  </a:solidFill>
                  <a:latin typeface="Times New Roman" panose="02020603050405020304" pitchFamily="18"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1651030" y="5045098"/>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2" name="Group 1"/>
          <p:cNvGrpSpPr/>
          <p:nvPr/>
        </p:nvGrpSpPr>
        <p:grpSpPr>
          <a:xfrm>
            <a:off x="1311608" y="89292"/>
            <a:ext cx="956393" cy="956393"/>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1"/>
            <a:stretch>
              <a:fillRect/>
            </a:stretch>
          </p:blipFill>
          <p:spPr>
            <a:xfrm>
              <a:off x="83662" y="159259"/>
              <a:ext cx="1082288" cy="1082288"/>
            </a:xfrm>
            <a:prstGeom prst="rect">
              <a:avLst/>
            </a:prstGeom>
          </p:spPr>
        </p:pic>
        <p:pic>
          <p:nvPicPr>
            <p:cNvPr id="81" name="Picture 80"/>
            <p:cNvPicPr>
              <a:picLocks noChangeAspect="1"/>
            </p:cNvPicPr>
            <p:nvPr/>
          </p:nvPicPr>
          <p:blipFill>
            <a:blip r:embed="rId2"/>
            <a:stretch>
              <a:fillRect/>
            </a:stretch>
          </p:blipFill>
          <p:spPr>
            <a:xfrm>
              <a:off x="140649" y="240741"/>
              <a:ext cx="757177" cy="937456"/>
            </a:xfrm>
            <a:prstGeom prst="rect">
              <a:avLst/>
            </a:prstGeom>
          </p:spPr>
        </p:pic>
        <p:sp>
          <p:nvSpPr>
            <p:cNvPr id="3" name="TextBox 2"/>
            <p:cNvSpPr txBox="1"/>
            <p:nvPr/>
          </p:nvSpPr>
          <p:spPr>
            <a:xfrm>
              <a:off x="321902" y="222469"/>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rPr>
                <a:t>4</a:t>
              </a:r>
              <a:endPar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grpSp>
      <p:sp>
        <p:nvSpPr>
          <p:cNvPr id="62" name="Parallelogram 61"/>
          <p:cNvSpPr/>
          <p:nvPr/>
        </p:nvSpPr>
        <p:spPr>
          <a:xfrm flipH="1">
            <a:off x="10277371" y="1145332"/>
            <a:ext cx="1330428" cy="5046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1651030" y="3855248"/>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50" name="Group 149"/>
          <p:cNvGrpSpPr/>
          <p:nvPr/>
        </p:nvGrpSpPr>
        <p:grpSpPr>
          <a:xfrm>
            <a:off x="1651030" y="2830496"/>
            <a:ext cx="286946" cy="1151755"/>
            <a:chOff x="471240" y="2490868"/>
            <a:chExt cx="286946" cy="1151755"/>
          </a:xfrm>
        </p:grpSpPr>
        <p:cxnSp>
          <p:nvCxnSpPr>
            <p:cNvPr id="116" name="Straight Connector 115"/>
            <p:cNvCxnSpPr>
              <a:stCxn id="20" idx="4"/>
              <a:endCxn id="118" idx="0"/>
            </p:cNvCxnSpPr>
            <p:nvPr/>
          </p:nvCxnSpPr>
          <p:spPr>
            <a:xfrm>
              <a:off x="614713" y="2490868"/>
              <a:ext cx="0"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49" name="Group 148"/>
          <p:cNvGrpSpPr/>
          <p:nvPr/>
        </p:nvGrpSpPr>
        <p:grpSpPr>
          <a:xfrm>
            <a:off x="1343950" y="1045685"/>
            <a:ext cx="594026" cy="1784811"/>
            <a:chOff x="164160" y="757069"/>
            <a:chExt cx="594026" cy="1784811"/>
          </a:xfrm>
        </p:grpSpPr>
        <p:cxnSp>
          <p:nvCxnSpPr>
            <p:cNvPr id="13" name="Straight Connector 12"/>
            <p:cNvCxnSpPr>
              <a:stCxn id="82" idx="2"/>
              <a:endCxn id="20" idx="0"/>
            </p:cNvCxnSpPr>
            <p:nvPr/>
          </p:nvCxnSpPr>
          <p:spPr>
            <a:xfrm>
              <a:off x="164160" y="757069"/>
              <a:ext cx="450553" cy="1497865"/>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sp>
        <p:nvSpPr>
          <p:cNvPr id="64" name="Parallelogram 63"/>
          <p:cNvSpPr/>
          <p:nvPr/>
        </p:nvSpPr>
        <p:spPr>
          <a:xfrm flipH="1">
            <a:off x="10150472" y="479711"/>
            <a:ext cx="1307373" cy="50999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BẮT ĐẦU</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5" name="Rectangle 64"/>
          <p:cNvSpPr/>
          <p:nvPr/>
        </p:nvSpPr>
        <p:spPr>
          <a:xfrm>
            <a:off x="1168623" y="1235587"/>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30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nvGrpSpPr>
          <p:cNvPr id="67" name="Group 66"/>
          <p:cNvGrpSpPr/>
          <p:nvPr/>
        </p:nvGrpSpPr>
        <p:grpSpPr>
          <a:xfrm>
            <a:off x="1168618" y="1226063"/>
            <a:ext cx="1270128" cy="1271345"/>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29</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1" name="Group 70"/>
          <p:cNvGrpSpPr/>
          <p:nvPr/>
        </p:nvGrpSpPr>
        <p:grpSpPr>
          <a:xfrm>
            <a:off x="1168617" y="1226063"/>
            <a:ext cx="1270128" cy="1270551"/>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28</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4" name="Group 73"/>
          <p:cNvGrpSpPr/>
          <p:nvPr/>
        </p:nvGrpSpPr>
        <p:grpSpPr>
          <a:xfrm>
            <a:off x="1168616" y="1225850"/>
            <a:ext cx="1270128" cy="1270551"/>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27</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7" name="Group 76"/>
          <p:cNvGrpSpPr/>
          <p:nvPr/>
        </p:nvGrpSpPr>
        <p:grpSpPr>
          <a:xfrm>
            <a:off x="1168614" y="1225850"/>
            <a:ext cx="1270128" cy="1271345"/>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26</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3" name="Group 82"/>
          <p:cNvGrpSpPr/>
          <p:nvPr/>
        </p:nvGrpSpPr>
        <p:grpSpPr>
          <a:xfrm>
            <a:off x="1168613" y="1225850"/>
            <a:ext cx="1270128" cy="1271345"/>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25</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6" name="Group 85"/>
          <p:cNvGrpSpPr/>
          <p:nvPr/>
        </p:nvGrpSpPr>
        <p:grpSpPr>
          <a:xfrm>
            <a:off x="1168609" y="1225480"/>
            <a:ext cx="1270128" cy="1271345"/>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24</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9" name="Group 88"/>
          <p:cNvGrpSpPr/>
          <p:nvPr/>
        </p:nvGrpSpPr>
        <p:grpSpPr>
          <a:xfrm>
            <a:off x="1168608" y="1225480"/>
            <a:ext cx="1270128" cy="1271345"/>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23</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2" name="Group 91"/>
          <p:cNvGrpSpPr/>
          <p:nvPr/>
        </p:nvGrpSpPr>
        <p:grpSpPr>
          <a:xfrm>
            <a:off x="1168599" y="1224737"/>
            <a:ext cx="1270128" cy="1271345"/>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22</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5" name="Group 94"/>
          <p:cNvGrpSpPr/>
          <p:nvPr/>
        </p:nvGrpSpPr>
        <p:grpSpPr>
          <a:xfrm>
            <a:off x="1168598" y="1224154"/>
            <a:ext cx="1270128" cy="1271345"/>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21</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8" name="Group 97"/>
          <p:cNvGrpSpPr/>
          <p:nvPr/>
        </p:nvGrpSpPr>
        <p:grpSpPr>
          <a:xfrm>
            <a:off x="1168597" y="1223544"/>
            <a:ext cx="1270128" cy="1271345"/>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20</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101" name="Group 100"/>
          <p:cNvGrpSpPr/>
          <p:nvPr/>
        </p:nvGrpSpPr>
        <p:grpSpPr>
          <a:xfrm>
            <a:off x="1165886" y="1223541"/>
            <a:ext cx="1270128" cy="127129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4" name="Group 103"/>
          <p:cNvGrpSpPr/>
          <p:nvPr/>
        </p:nvGrpSpPr>
        <p:grpSpPr>
          <a:xfrm>
            <a:off x="1162068" y="1235297"/>
            <a:ext cx="1270128" cy="127129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7" name="Group 106"/>
          <p:cNvGrpSpPr/>
          <p:nvPr/>
        </p:nvGrpSpPr>
        <p:grpSpPr>
          <a:xfrm>
            <a:off x="1162067" y="1239720"/>
            <a:ext cx="1270128" cy="1271290"/>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0" name="Group 109"/>
          <p:cNvGrpSpPr/>
          <p:nvPr/>
        </p:nvGrpSpPr>
        <p:grpSpPr>
          <a:xfrm>
            <a:off x="1162066" y="1233121"/>
            <a:ext cx="1270128" cy="127129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3" name="Group 112"/>
          <p:cNvGrpSpPr/>
          <p:nvPr/>
        </p:nvGrpSpPr>
        <p:grpSpPr>
          <a:xfrm>
            <a:off x="1162065" y="1234050"/>
            <a:ext cx="1270128" cy="127129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15</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20" name="Group 119"/>
          <p:cNvGrpSpPr/>
          <p:nvPr/>
        </p:nvGrpSpPr>
        <p:grpSpPr>
          <a:xfrm>
            <a:off x="1162064" y="1229627"/>
            <a:ext cx="1270128" cy="127129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14</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5" name="Group 134"/>
          <p:cNvGrpSpPr/>
          <p:nvPr/>
        </p:nvGrpSpPr>
        <p:grpSpPr>
          <a:xfrm>
            <a:off x="1162063" y="1228465"/>
            <a:ext cx="1270128" cy="127129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13</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8" name="Group 137"/>
          <p:cNvGrpSpPr/>
          <p:nvPr/>
        </p:nvGrpSpPr>
        <p:grpSpPr>
          <a:xfrm>
            <a:off x="1162062" y="1236828"/>
            <a:ext cx="1270128" cy="1271290"/>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12</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5" name="Group 144"/>
          <p:cNvGrpSpPr/>
          <p:nvPr/>
        </p:nvGrpSpPr>
        <p:grpSpPr>
          <a:xfrm>
            <a:off x="1162061" y="1230239"/>
            <a:ext cx="1270128" cy="1271290"/>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11</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8" name="Group 147"/>
          <p:cNvGrpSpPr/>
          <p:nvPr/>
        </p:nvGrpSpPr>
        <p:grpSpPr>
          <a:xfrm>
            <a:off x="1162060" y="1233099"/>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5" name="Group 164"/>
          <p:cNvGrpSpPr/>
          <p:nvPr/>
        </p:nvGrpSpPr>
        <p:grpSpPr>
          <a:xfrm>
            <a:off x="1163697" y="1239681"/>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8" name="Group 167"/>
          <p:cNvGrpSpPr/>
          <p:nvPr/>
        </p:nvGrpSpPr>
        <p:grpSpPr>
          <a:xfrm>
            <a:off x="1162059" y="1231922"/>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1" name="Group 170"/>
          <p:cNvGrpSpPr/>
          <p:nvPr/>
        </p:nvGrpSpPr>
        <p:grpSpPr>
          <a:xfrm>
            <a:off x="1163599" y="1240005"/>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4" name="Group 173"/>
          <p:cNvGrpSpPr/>
          <p:nvPr/>
        </p:nvGrpSpPr>
        <p:grpSpPr>
          <a:xfrm>
            <a:off x="1163599" y="1240003"/>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7" name="Group 176"/>
          <p:cNvGrpSpPr/>
          <p:nvPr/>
        </p:nvGrpSpPr>
        <p:grpSpPr>
          <a:xfrm>
            <a:off x="1163599" y="1236830"/>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0" name="Group 179"/>
          <p:cNvGrpSpPr/>
          <p:nvPr/>
        </p:nvGrpSpPr>
        <p:grpSpPr>
          <a:xfrm>
            <a:off x="1162058" y="1234814"/>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3" name="Group 182"/>
          <p:cNvGrpSpPr/>
          <p:nvPr/>
        </p:nvGrpSpPr>
        <p:grpSpPr>
          <a:xfrm>
            <a:off x="1162057" y="1233510"/>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6" name="Group 185"/>
          <p:cNvGrpSpPr/>
          <p:nvPr/>
        </p:nvGrpSpPr>
        <p:grpSpPr>
          <a:xfrm>
            <a:off x="1160422" y="123465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9" name="Group 188"/>
          <p:cNvGrpSpPr/>
          <p:nvPr/>
        </p:nvGrpSpPr>
        <p:grpSpPr>
          <a:xfrm>
            <a:off x="1164394" y="1235241"/>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92" name="Group 191"/>
          <p:cNvGrpSpPr/>
          <p:nvPr/>
        </p:nvGrpSpPr>
        <p:grpSpPr>
          <a:xfrm>
            <a:off x="1160421" y="1233653"/>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endPar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endParaRPr>
            </a:p>
          </p:txBody>
        </p:sp>
      </p:grpSp>
      <p:sp>
        <p:nvSpPr>
          <p:cNvPr id="195" name="Left Brace 194"/>
          <p:cNvSpPr/>
          <p:nvPr/>
        </p:nvSpPr>
        <p:spPr>
          <a:xfrm rot="16200000">
            <a:off x="1684373" y="1862537"/>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6" name="Left Brace 195"/>
          <p:cNvSpPr/>
          <p:nvPr/>
        </p:nvSpPr>
        <p:spPr>
          <a:xfrm rot="5400000">
            <a:off x="1684373" y="585465"/>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0" name="Parallelogram 79"/>
          <p:cNvSpPr/>
          <p:nvPr/>
        </p:nvSpPr>
        <p:spPr>
          <a:xfrm>
            <a:off x="2031652" y="3855351"/>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5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0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0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0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0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0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0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0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0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0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0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8" name="beep.wav"/>
                                        </p:tgtEl>
                                      </p:cMediaNode>
                                    </p:audio>
                                  </p:subTnLst>
                                </p:cTn>
                              </p:par>
                            </p:childTnLst>
                          </p:cTn>
                        </p:par>
                        <p:par>
                          <p:cTn id="134" fill="hold">
                            <p:stCondLst>
                              <p:cond delay="110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8" name="beep.wav"/>
                                        </p:tgtEl>
                                      </p:cMediaNode>
                                    </p:audio>
                                  </p:subTnLst>
                                </p:cTn>
                              </p:par>
                            </p:childTnLst>
                          </p:cTn>
                        </p:par>
                        <p:par>
                          <p:cTn id="138" fill="hold">
                            <p:stCondLst>
                              <p:cond delay="120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8" name="beep.wav"/>
                                        </p:tgtEl>
                                      </p:cMediaNode>
                                    </p:audio>
                                  </p:subTnLst>
                                </p:cTn>
                              </p:par>
                            </p:childTnLst>
                          </p:cTn>
                        </p:par>
                        <p:par>
                          <p:cTn id="142" fill="hold">
                            <p:stCondLst>
                              <p:cond delay="130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8" name="beep.wav"/>
                                        </p:tgtEl>
                                      </p:cMediaNode>
                                    </p:audio>
                                  </p:subTnLst>
                                </p:cTn>
                              </p:par>
                            </p:childTnLst>
                          </p:cTn>
                        </p:par>
                        <p:par>
                          <p:cTn id="146" fill="hold">
                            <p:stCondLst>
                              <p:cond delay="140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8" name="beep.wav"/>
                                        </p:tgtEl>
                                      </p:cMediaNode>
                                    </p:audio>
                                  </p:subTnLst>
                                </p:cTn>
                              </p:par>
                            </p:childTnLst>
                          </p:cTn>
                        </p:par>
                        <p:par>
                          <p:cTn id="150" fill="hold">
                            <p:stCondLst>
                              <p:cond delay="150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8" name="beep.wav"/>
                                        </p:tgtEl>
                                      </p:cMediaNode>
                                    </p:audio>
                                  </p:subTnLst>
                                </p:cTn>
                              </p:par>
                            </p:childTnLst>
                          </p:cTn>
                        </p:par>
                        <p:par>
                          <p:cTn id="154" fill="hold">
                            <p:stCondLst>
                              <p:cond delay="160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8" name="beep.wav"/>
                                        </p:tgtEl>
                                      </p:cMediaNode>
                                    </p:audio>
                                  </p:subTnLst>
                                </p:cTn>
                              </p:par>
                            </p:childTnLst>
                          </p:cTn>
                        </p:par>
                        <p:par>
                          <p:cTn id="158" fill="hold">
                            <p:stCondLst>
                              <p:cond delay="170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8" name="beep.wav"/>
                                        </p:tgtEl>
                                      </p:cMediaNode>
                                    </p:audio>
                                  </p:subTnLst>
                                </p:cTn>
                              </p:par>
                            </p:childTnLst>
                          </p:cTn>
                        </p:par>
                        <p:par>
                          <p:cTn id="162" fill="hold">
                            <p:stCondLst>
                              <p:cond delay="180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8" name="beep.wav"/>
                                        </p:tgtEl>
                                      </p:cMediaNode>
                                    </p:audio>
                                  </p:subTnLst>
                                </p:cTn>
                              </p:par>
                            </p:childTnLst>
                          </p:cTn>
                        </p:par>
                        <p:par>
                          <p:cTn id="166" fill="hold">
                            <p:stCondLst>
                              <p:cond delay="190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8" name="beep.wav"/>
                                        </p:tgtEl>
                                      </p:cMediaNode>
                                    </p:audio>
                                  </p:subTnLst>
                                </p:cTn>
                              </p:par>
                            </p:childTnLst>
                          </p:cTn>
                        </p:par>
                        <p:par>
                          <p:cTn id="170" fill="hold">
                            <p:stCondLst>
                              <p:cond delay="200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8" name="beep.wav"/>
                                        </p:tgtEl>
                                      </p:cMediaNode>
                                    </p:audio>
                                  </p:subTnLst>
                                </p:cTn>
                              </p:par>
                            </p:childTnLst>
                          </p:cTn>
                        </p:par>
                        <p:par>
                          <p:cTn id="174" fill="hold">
                            <p:stCondLst>
                              <p:cond delay="210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8" name="beep.wav"/>
                                        </p:tgtEl>
                                      </p:cMediaNode>
                                    </p:audio>
                                  </p:subTnLst>
                                </p:cTn>
                              </p:par>
                            </p:childTnLst>
                          </p:cTn>
                        </p:par>
                        <p:par>
                          <p:cTn id="178" fill="hold">
                            <p:stCondLst>
                              <p:cond delay="220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8" name="beep.wav"/>
                                        </p:tgtEl>
                                      </p:cMediaNode>
                                    </p:audio>
                                  </p:subTnLst>
                                </p:cTn>
                              </p:par>
                            </p:childTnLst>
                          </p:cTn>
                        </p:par>
                        <p:par>
                          <p:cTn id="182" fill="hold">
                            <p:stCondLst>
                              <p:cond delay="230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8" name="beep.wav"/>
                                        </p:tgtEl>
                                      </p:cMediaNode>
                                    </p:audio>
                                  </p:subTnLst>
                                </p:cTn>
                              </p:par>
                            </p:childTnLst>
                          </p:cTn>
                        </p:par>
                        <p:par>
                          <p:cTn id="186" fill="hold">
                            <p:stCondLst>
                              <p:cond delay="240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8" name="beep.wav"/>
                                        </p:tgtEl>
                                      </p:cMediaNode>
                                    </p:audio>
                                  </p:subTnLst>
                                </p:cTn>
                              </p:par>
                            </p:childTnLst>
                          </p:cTn>
                        </p:par>
                        <p:par>
                          <p:cTn id="190" fill="hold">
                            <p:stCondLst>
                              <p:cond delay="250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8" name="beep.wav"/>
                                        </p:tgtEl>
                                      </p:cMediaNode>
                                    </p:audio>
                                  </p:subTnLst>
                                </p:cTn>
                              </p:par>
                            </p:childTnLst>
                          </p:cTn>
                        </p:par>
                        <p:par>
                          <p:cTn id="194" fill="hold">
                            <p:stCondLst>
                              <p:cond delay="260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8" name="beep.wav"/>
                                        </p:tgtEl>
                                      </p:cMediaNode>
                                    </p:audio>
                                  </p:subTnLst>
                                </p:cTn>
                              </p:par>
                            </p:childTnLst>
                          </p:cTn>
                        </p:par>
                        <p:par>
                          <p:cTn id="198" fill="hold">
                            <p:stCondLst>
                              <p:cond delay="270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8" name="beep.wav"/>
                                        </p:tgtEl>
                                      </p:cMediaNode>
                                    </p:audio>
                                  </p:subTnLst>
                                </p:cTn>
                              </p:par>
                            </p:childTnLst>
                          </p:cTn>
                        </p:par>
                        <p:par>
                          <p:cTn id="202" fill="hold">
                            <p:stCondLst>
                              <p:cond delay="280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8" name="beep.wav"/>
                                        </p:tgtEl>
                                      </p:cMediaNode>
                                    </p:audio>
                                  </p:subTnLst>
                                </p:cTn>
                              </p:par>
                            </p:childTnLst>
                          </p:cTn>
                        </p:par>
                        <p:par>
                          <p:cTn id="206" fill="hold">
                            <p:stCondLst>
                              <p:cond delay="290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8" name="beep.wav"/>
                                        </p:tgtEl>
                                      </p:cMediaNode>
                                    </p:audio>
                                  </p:subTnLst>
                                </p:cTn>
                              </p:par>
                            </p:childTnLst>
                          </p:cTn>
                        </p:par>
                        <p:par>
                          <p:cTn id="210" fill="hold">
                            <p:stCondLst>
                              <p:cond delay="300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45254" y="516262"/>
            <a:ext cx="7502858" cy="154427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000" b="1" kern="0" dirty="0">
                <a:solidFill>
                  <a:prstClr val="white"/>
                </a:solidFill>
                <a:latin typeface="Times New Roman" panose="02020603050405020304" pitchFamily="18" charset="0"/>
                <a:cs typeface="Times New Roman" panose="02020603050405020304" pitchFamily="18" charset="0"/>
              </a:rPr>
              <a:t>Một giống cà chua có allele A quy định </a:t>
            </a:r>
            <a:r>
              <a:rPr lang="vi-VN" sz="2000" b="1" kern="0">
                <a:solidFill>
                  <a:prstClr val="white"/>
                </a:solidFill>
                <a:latin typeface="Times New Roman" panose="02020603050405020304" pitchFamily="18" charset="0"/>
                <a:cs typeface="Times New Roman" panose="02020603050405020304" pitchFamily="18" charset="0"/>
              </a:rPr>
              <a:t>thân </a:t>
            </a:r>
            <a:r>
              <a:rPr lang="vi-VN" sz="2000" b="1" kern="0" smtClean="0">
                <a:solidFill>
                  <a:prstClr val="white"/>
                </a:solidFill>
                <a:latin typeface="Times New Roman" panose="02020603050405020304" pitchFamily="18" charset="0"/>
                <a:cs typeface="Times New Roman" panose="02020603050405020304" pitchFamily="18" charset="0"/>
              </a:rPr>
              <a:t>cao</a:t>
            </a:r>
            <a:r>
              <a:rPr lang="en-US" sz="2000" b="1" kern="0" smtClean="0">
                <a:solidFill>
                  <a:prstClr val="white"/>
                </a:solidFill>
                <a:latin typeface="Times New Roman" panose="02020603050405020304" pitchFamily="18" charset="0"/>
                <a:cs typeface="Times New Roman" panose="02020603050405020304" pitchFamily="18" charset="0"/>
              </a:rPr>
              <a:t> trội hoàn toàn so với allele</a:t>
            </a:r>
            <a:r>
              <a:rPr lang="vi-VN" sz="2000" b="1" kern="0" smtClean="0">
                <a:solidFill>
                  <a:prstClr val="white"/>
                </a:solidFill>
                <a:latin typeface="Times New Roman" panose="02020603050405020304" pitchFamily="18" charset="0"/>
                <a:cs typeface="Times New Roman" panose="02020603050405020304" pitchFamily="18" charset="0"/>
              </a:rPr>
              <a:t> </a:t>
            </a:r>
            <a:r>
              <a:rPr lang="vi-VN" sz="2000" b="1" kern="0" dirty="0">
                <a:solidFill>
                  <a:prstClr val="white"/>
                </a:solidFill>
                <a:latin typeface="Times New Roman" panose="02020603050405020304" pitchFamily="18" charset="0"/>
                <a:cs typeface="Times New Roman" panose="02020603050405020304" pitchFamily="18" charset="0"/>
              </a:rPr>
              <a:t>a quy định thân thấp</a:t>
            </a:r>
            <a:r>
              <a:rPr lang="vi-VN" sz="2000" b="1" kern="0">
                <a:solidFill>
                  <a:prstClr val="white"/>
                </a:solidFill>
                <a:latin typeface="Times New Roman" panose="02020603050405020304" pitchFamily="18" charset="0"/>
                <a:cs typeface="Times New Roman" panose="02020603050405020304" pitchFamily="18" charset="0"/>
              </a:rPr>
              <a:t>, </a:t>
            </a:r>
            <a:r>
              <a:rPr lang="en-US" sz="2000" b="1" kern="0" smtClean="0">
                <a:solidFill>
                  <a:prstClr val="white"/>
                </a:solidFill>
                <a:latin typeface="Times New Roman" panose="02020603050405020304" pitchFamily="18" charset="0"/>
                <a:cs typeface="Times New Roman" panose="02020603050405020304" pitchFamily="18" charset="0"/>
              </a:rPr>
              <a:t>allele </a:t>
            </a:r>
            <a:r>
              <a:rPr lang="vi-VN" sz="2000" b="1" kern="0" smtClean="0">
                <a:solidFill>
                  <a:prstClr val="white"/>
                </a:solidFill>
                <a:latin typeface="Times New Roman" panose="02020603050405020304" pitchFamily="18" charset="0"/>
                <a:cs typeface="Times New Roman" panose="02020603050405020304" pitchFamily="18" charset="0"/>
              </a:rPr>
              <a:t>B </a:t>
            </a:r>
            <a:r>
              <a:rPr lang="vi-VN" sz="2000" b="1" kern="0" dirty="0">
                <a:solidFill>
                  <a:prstClr val="white"/>
                </a:solidFill>
                <a:latin typeface="Times New Roman" panose="02020603050405020304" pitchFamily="18" charset="0"/>
                <a:cs typeface="Times New Roman" panose="02020603050405020304" pitchFamily="18" charset="0"/>
              </a:rPr>
              <a:t>quy định </a:t>
            </a:r>
            <a:r>
              <a:rPr lang="vi-VN" sz="2000" b="1" kern="0">
                <a:solidFill>
                  <a:prstClr val="white"/>
                </a:solidFill>
                <a:latin typeface="Times New Roman" panose="02020603050405020304" pitchFamily="18" charset="0"/>
                <a:cs typeface="Times New Roman" panose="02020603050405020304" pitchFamily="18" charset="0"/>
              </a:rPr>
              <a:t>quả </a:t>
            </a:r>
            <a:r>
              <a:rPr lang="vi-VN" sz="2000" b="1" kern="0" smtClean="0">
                <a:solidFill>
                  <a:prstClr val="white"/>
                </a:solidFill>
                <a:latin typeface="Times New Roman" panose="02020603050405020304" pitchFamily="18" charset="0"/>
                <a:cs typeface="Times New Roman" panose="02020603050405020304" pitchFamily="18" charset="0"/>
              </a:rPr>
              <a:t>tròn</a:t>
            </a:r>
            <a:r>
              <a:rPr lang="en-US" sz="2000" b="1" kern="0">
                <a:solidFill>
                  <a:prstClr val="white"/>
                </a:solidFill>
                <a:latin typeface="Times New Roman" panose="02020603050405020304" pitchFamily="18" charset="0"/>
                <a:cs typeface="Times New Roman" panose="02020603050405020304" pitchFamily="18" charset="0"/>
              </a:rPr>
              <a:t> </a:t>
            </a:r>
            <a:r>
              <a:rPr lang="en-US" sz="2000" b="1" kern="0" smtClean="0">
                <a:solidFill>
                  <a:prstClr val="white"/>
                </a:solidFill>
                <a:latin typeface="Times New Roman" panose="02020603050405020304" pitchFamily="18" charset="0"/>
                <a:cs typeface="Times New Roman" panose="02020603050405020304" pitchFamily="18" charset="0"/>
              </a:rPr>
              <a:t>trội hoàn toàn so với allele</a:t>
            </a:r>
            <a:r>
              <a:rPr lang="vi-VN" sz="2000" b="1" kern="0" smtClean="0">
                <a:solidFill>
                  <a:prstClr val="white"/>
                </a:solidFill>
                <a:latin typeface="Times New Roman" panose="02020603050405020304" pitchFamily="18" charset="0"/>
                <a:cs typeface="Times New Roman" panose="02020603050405020304" pitchFamily="18" charset="0"/>
              </a:rPr>
              <a:t> </a:t>
            </a:r>
            <a:r>
              <a:rPr lang="vi-VN" sz="2000" b="1" kern="0" dirty="0">
                <a:solidFill>
                  <a:prstClr val="white"/>
                </a:solidFill>
                <a:latin typeface="Times New Roman" panose="02020603050405020304" pitchFamily="18" charset="0"/>
                <a:cs typeface="Times New Roman" panose="02020603050405020304" pitchFamily="18" charset="0"/>
              </a:rPr>
              <a:t>b quy định quả bầu dục, các gen</a:t>
            </a:r>
            <a:r>
              <a:rPr lang="en-US" sz="2000" b="1" kern="0" dirty="0">
                <a:solidFill>
                  <a:prstClr val="white"/>
                </a:solidFill>
                <a:latin typeface="Times New Roman" panose="02020603050405020304" pitchFamily="18" charset="0"/>
                <a:cs typeface="Times New Roman" panose="02020603050405020304" pitchFamily="18" charset="0"/>
              </a:rPr>
              <a:t>e</a:t>
            </a:r>
            <a:r>
              <a:rPr lang="vi-VN" sz="2000" b="1" kern="0" dirty="0">
                <a:solidFill>
                  <a:prstClr val="white"/>
                </a:solidFill>
                <a:latin typeface="Times New Roman" panose="02020603050405020304" pitchFamily="18" charset="0"/>
                <a:cs typeface="Times New Roman" panose="02020603050405020304" pitchFamily="18" charset="0"/>
              </a:rPr>
              <a:t> liên kết hoàn toàn. Phép lai nào dưới đây cho tỉ lệ kiểu </a:t>
            </a:r>
            <a:r>
              <a:rPr lang="vi-VN" sz="2000" b="1" kern="0">
                <a:solidFill>
                  <a:prstClr val="white"/>
                </a:solidFill>
                <a:latin typeface="Times New Roman" panose="02020603050405020304" pitchFamily="18" charset="0"/>
                <a:cs typeface="Times New Roman" panose="02020603050405020304" pitchFamily="18" charset="0"/>
              </a:rPr>
              <a:t>gen</a:t>
            </a:r>
            <a:r>
              <a:rPr lang="en-US" sz="2000" b="1" kern="0" smtClean="0">
                <a:solidFill>
                  <a:prstClr val="white"/>
                </a:solidFill>
                <a:latin typeface="Times New Roman" panose="02020603050405020304" pitchFamily="18" charset="0"/>
                <a:cs typeface="Times New Roman" panose="02020603050405020304" pitchFamily="18" charset="0"/>
              </a:rPr>
              <a:t>e và tỉ lệ kiểu hình là</a:t>
            </a:r>
            <a:r>
              <a:rPr lang="vi-VN" sz="2000" b="1" kern="0" smtClean="0">
                <a:solidFill>
                  <a:prstClr val="white"/>
                </a:solidFill>
                <a:latin typeface="Times New Roman" panose="02020603050405020304" pitchFamily="18" charset="0"/>
                <a:cs typeface="Times New Roman" panose="02020603050405020304" pitchFamily="18" charset="0"/>
              </a:rPr>
              <a:t> </a:t>
            </a:r>
            <a:r>
              <a:rPr lang="en-US" sz="2000" b="1" kern="0" smtClean="0">
                <a:solidFill>
                  <a:prstClr val="white"/>
                </a:solidFill>
                <a:latin typeface="Times New Roman" panose="02020603050405020304" pitchFamily="18" charset="0"/>
                <a:cs typeface="Times New Roman" panose="02020603050405020304" pitchFamily="18" charset="0"/>
              </a:rPr>
              <a:t> </a:t>
            </a:r>
            <a:r>
              <a:rPr lang="vi-VN" sz="2000" b="1" kern="0" smtClean="0">
                <a:solidFill>
                  <a:prstClr val="white"/>
                </a:solidFill>
                <a:latin typeface="Times New Roman" panose="02020603050405020304" pitchFamily="18" charset="0"/>
                <a:cs typeface="Times New Roman" panose="02020603050405020304" pitchFamily="18" charset="0"/>
              </a:rPr>
              <a:t>1 </a:t>
            </a:r>
            <a:r>
              <a:rPr lang="vi-VN" sz="2000" b="1" kern="0" dirty="0">
                <a:solidFill>
                  <a:prstClr val="white"/>
                </a:solidFill>
                <a:latin typeface="Times New Roman" panose="02020603050405020304" pitchFamily="18" charset="0"/>
                <a:cs typeface="Times New Roman" panose="02020603050405020304" pitchFamily="18" charset="0"/>
              </a:rPr>
              <a:t>: 2 : 1?</a:t>
            </a:r>
            <a:endParaRPr lang="en-US" sz="2000" b="1" kern="0" dirty="0">
              <a:solidFill>
                <a:prstClr val="white"/>
              </a:solidFill>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2363645" y="2259386"/>
            <a:ext cx="4119657" cy="980357"/>
            <a:chOff x="1128292" y="2822887"/>
            <a:chExt cx="8343757" cy="1120179"/>
          </a:xfrm>
        </p:grpSpPr>
        <p:grpSp>
          <p:nvGrpSpPr>
            <p:cNvPr id="23" name="Group 22"/>
            <p:cNvGrpSpPr/>
            <p:nvPr/>
          </p:nvGrpSpPr>
          <p:grpSpPr>
            <a:xfrm>
              <a:off x="1128292" y="2822887"/>
              <a:ext cx="8343757" cy="1120179"/>
              <a:chOff x="1132622" y="2790697"/>
              <a:chExt cx="5198701" cy="909377"/>
            </a:xfrm>
          </p:grpSpPr>
          <mc:AlternateContent xmlns:mc="http://schemas.openxmlformats.org/markup-compatibility/2006">
            <mc:Choice xmlns:a14="http://schemas.microsoft.com/office/drawing/2010/main" Requires="a14">
              <p:sp>
                <p:nvSpPr>
                  <p:cNvPr id="18" name="Parallelogram 17"/>
                  <p:cNvSpPr/>
                  <p:nvPr/>
                </p:nvSpPr>
                <p:spPr>
                  <a:xfrm>
                    <a:off x="1132622" y="3006430"/>
                    <a:ext cx="5198701" cy="69364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f>
                            <m:fPr>
                              <m:ctrlP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fPr>
                            <m:num>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t>𝑨𝒃</m:t>
                              </m:r>
                            </m:num>
                            <m:den>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t>𝒂𝑩</m:t>
                              </m:r>
                            </m:den>
                          </m:f>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t>𝑿</m:t>
                          </m:r>
                          <m:f>
                            <m:fPr>
                              <m:ctrlP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fPr>
                            <m:num>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t>𝑨𝒃</m:t>
                              </m:r>
                            </m:num>
                            <m:den>
                              <m:r>
                                <a:rPr kumimoji="0" lang="en-US" sz="2000" b="1" i="1" u="none" strike="noStrike" kern="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t>𝒂𝑩</m:t>
                              </m:r>
                            </m:den>
                          </m:f>
                        </m:oMath>
                      </m:oMathPara>
                    </a14:m>
                    <a:endParaRPr kumimoji="0" lang="en-US" sz="2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p:sp>
                <p:nvSpPr>
                  <p:cNvPr id="18" name="Parallelogram 17"/>
                  <p:cNvSpPr>
                    <a:spLocks noRot="1" noChangeAspect="1" noMove="1" noResize="1" noEditPoints="1" noAdjustHandles="1" noChangeArrowheads="1" noChangeShapeType="1" noTextEdit="1"/>
                  </p:cNvSpPr>
                  <p:nvPr/>
                </p:nvSpPr>
                <p:spPr>
                  <a:xfrm>
                    <a:off x="1132622" y="3006430"/>
                    <a:ext cx="5198701" cy="693644"/>
                  </a:xfrm>
                  <a:prstGeom prst="parallelogram">
                    <a:avLst/>
                  </a:prstGeom>
                  <a:blipFill rotWithShape="1">
                    <a:blip r:embed="rId1"/>
                  </a:blip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22" name="Rectangle 21"/>
              <p:cNvSpPr/>
              <p:nvPr/>
            </p:nvSpPr>
            <p:spPr>
              <a:xfrm>
                <a:off x="2534431" y="2810472"/>
                <a:ext cx="3119960" cy="292106"/>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Parallelogram 6"/>
              <p:cNvSpPr/>
              <p:nvPr/>
            </p:nvSpPr>
            <p:spPr>
              <a:xfrm flipH="1">
                <a:off x="1147960" y="2790697"/>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cxnSp>
          <p:nvCxnSpPr>
            <p:cNvPr id="42" name="Straight Connector 41"/>
            <p:cNvCxnSpPr/>
            <p:nvPr/>
          </p:nvCxnSpPr>
          <p:spPr>
            <a:xfrm>
              <a:off x="3609974" y="3012931"/>
              <a:ext cx="441007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846576" y="412784"/>
            <a:ext cx="289723" cy="1737842"/>
            <a:chOff x="1322576" y="488981"/>
            <a:chExt cx="289723" cy="1737842"/>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7" name="Left Bracket 56"/>
            <p:cNvSpPr/>
            <p:nvPr/>
          </p:nvSpPr>
          <p:spPr>
            <a:xfrm>
              <a:off x="1473039" y="488981"/>
              <a:ext cx="139260"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8" name="Left Bracket 57"/>
          <p:cNvSpPr/>
          <p:nvPr/>
        </p:nvSpPr>
        <p:spPr>
          <a:xfrm flipH="1">
            <a:off x="10366055" y="412784"/>
            <a:ext cx="148791"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1" name="Group 120"/>
          <p:cNvGrpSpPr/>
          <p:nvPr/>
        </p:nvGrpSpPr>
        <p:grpSpPr>
          <a:xfrm>
            <a:off x="2396987" y="3337337"/>
            <a:ext cx="4086316" cy="1017901"/>
            <a:chOff x="1139780" y="2888050"/>
            <a:chExt cx="7597820" cy="998150"/>
          </a:xfrm>
        </p:grpSpPr>
        <p:grpSp>
          <p:nvGrpSpPr>
            <p:cNvPr id="122" name="Group 121"/>
            <p:cNvGrpSpPr/>
            <p:nvPr/>
          </p:nvGrpSpPr>
          <p:grpSpPr>
            <a:xfrm>
              <a:off x="1139780" y="2888050"/>
              <a:ext cx="7597820" cy="998150"/>
              <a:chOff x="1139780" y="2843594"/>
              <a:chExt cx="4733934" cy="810311"/>
            </a:xfrm>
          </p:grpSpPr>
          <mc:AlternateContent xmlns:mc="http://schemas.openxmlformats.org/markup-compatibility/2006">
            <mc:Choice xmlns:a14="http://schemas.microsoft.com/office/drawing/2010/main" Requires="a14">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14:m>
                      <m:oMathPara xmlns:m="http://schemas.openxmlformats.org/officeDocument/2006/math">
                        <m:oMathParaPr>
                          <m:jc m:val="centerGroup"/>
                        </m:oMathParaPr>
                        <m:oMath xmlns:m="http://schemas.openxmlformats.org/officeDocument/2006/math">
                          <m:f>
                            <m:fPr>
                              <m:ctrlPr>
                                <a:rPr lang="en-US" sz="2000" b="1" i="1" kern="0" dirty="0" smtClean="0">
                                  <a:solidFill>
                                    <a:prstClr val="white"/>
                                  </a:solidFill>
                                  <a:latin typeface="Cambria Math" panose="02040503050406030204" pitchFamily="18" charset="0"/>
                                  <a:cs typeface="Times New Roman" panose="02020603050405020304" pitchFamily="18" charset="0"/>
                                </a:rPr>
                              </m:ctrlPr>
                            </m:fPr>
                            <m:num>
                              <m:r>
                                <a:rPr lang="en-US" sz="2000" b="1" i="1" kern="0" dirty="0">
                                  <a:solidFill>
                                    <a:prstClr val="white"/>
                                  </a:solidFill>
                                  <a:latin typeface="Cambria Math" panose="02040503050406030204" pitchFamily="18" charset="0"/>
                                  <a:cs typeface="Times New Roman" panose="02020603050405020304" pitchFamily="18" charset="0"/>
                                </a:rPr>
                                <m:t>𝑨𝒃</m:t>
                              </m:r>
                            </m:num>
                            <m:den>
                              <m:r>
                                <a:rPr lang="en-US" sz="2000" b="1" i="1" kern="0" dirty="0">
                                  <a:solidFill>
                                    <a:prstClr val="white"/>
                                  </a:solidFill>
                                  <a:latin typeface="Cambria Math" panose="02040503050406030204" pitchFamily="18" charset="0"/>
                                  <a:cs typeface="Times New Roman" panose="02020603050405020304" pitchFamily="18" charset="0"/>
                                </a:rPr>
                                <m:t>𝒂𝑩</m:t>
                              </m:r>
                            </m:den>
                          </m:f>
                          <m:r>
                            <a:rPr lang="en-US" sz="2000" b="1" i="1" kern="0" dirty="0">
                              <a:solidFill>
                                <a:prstClr val="white"/>
                              </a:solidFill>
                              <a:latin typeface="Cambria Math" panose="02040503050406030204" pitchFamily="18" charset="0"/>
                              <a:cs typeface="Times New Roman" panose="02020603050405020304" pitchFamily="18" charset="0"/>
                            </a:rPr>
                            <m:t>𝑿</m:t>
                          </m:r>
                          <m:f>
                            <m:fPr>
                              <m:ctrlPr>
                                <a:rPr lang="en-US" sz="2000" b="1" i="1" kern="0" dirty="0">
                                  <a:solidFill>
                                    <a:prstClr val="white"/>
                                  </a:solidFill>
                                  <a:latin typeface="Cambria Math" panose="02040503050406030204" pitchFamily="18" charset="0"/>
                                  <a:cs typeface="Times New Roman" panose="02020603050405020304" pitchFamily="18" charset="0"/>
                                </a:rPr>
                              </m:ctrlPr>
                            </m:fPr>
                            <m:num>
                              <m:r>
                                <a:rPr lang="en-US" sz="2000" b="1" i="1" kern="0" dirty="0">
                                  <a:solidFill>
                                    <a:prstClr val="white"/>
                                  </a:solidFill>
                                  <a:latin typeface="Cambria Math" panose="02040503050406030204" pitchFamily="18" charset="0"/>
                                  <a:cs typeface="Times New Roman" panose="02020603050405020304" pitchFamily="18" charset="0"/>
                                </a:rPr>
                                <m:t>𝑨𝒃</m:t>
                              </m:r>
                            </m:num>
                            <m:den>
                              <m:r>
                                <a:rPr lang="en-US" sz="2000" b="1" i="1" kern="0" dirty="0">
                                  <a:solidFill>
                                    <a:prstClr val="white"/>
                                  </a:solidFill>
                                  <a:latin typeface="Cambria Math" panose="02040503050406030204" pitchFamily="18" charset="0"/>
                                  <a:cs typeface="Times New Roman" panose="02020603050405020304" pitchFamily="18" charset="0"/>
                                </a:rPr>
                                <m:t>𝒂</m:t>
                              </m:r>
                              <m:r>
                                <a:rPr lang="en-US" sz="2000" b="1" i="1" kern="0" dirty="0" smtClean="0">
                                  <a:solidFill>
                                    <a:prstClr val="white"/>
                                  </a:solidFill>
                                  <a:latin typeface="Cambria Math" panose="02040503050406030204" pitchFamily="18" charset="0"/>
                                  <a:cs typeface="Times New Roman" panose="02020603050405020304" pitchFamily="18" charset="0"/>
                                </a:rPr>
                                <m:t>𝒃</m:t>
                              </m:r>
                            </m:den>
                          </m:f>
                        </m:oMath>
                      </m:oMathPara>
                    </a14:m>
                    <a:endParaRPr lang="en-US" sz="2000" b="1" i="1" kern="0" dirty="0">
                      <a:solidFill>
                        <a:prstClr val="white"/>
                      </a:solidFill>
                      <a:latin typeface="Cambria Math" panose="02040503050406030204" pitchFamily="18" charset="0"/>
                      <a:cs typeface="Times New Roman" panose="02020603050405020304" pitchFamily="18" charset="0"/>
                    </a:endParaRPr>
                  </a:p>
                </p:txBody>
              </p:sp>
            </mc:Choice>
            <mc:Fallback>
              <p:sp>
                <p:nvSpPr>
                  <p:cNvPr id="124" name="Parallelogram 123"/>
                  <p:cNvSpPr>
                    <a:spLocks noRot="1" noChangeAspect="1" noMove="1" noResize="1" noEditPoints="1" noAdjustHandles="1" noChangeArrowheads="1" noChangeShapeType="1" noTextEdit="1"/>
                  </p:cNvSpPr>
                  <p:nvPr/>
                </p:nvSpPr>
                <p:spPr>
                  <a:xfrm>
                    <a:off x="1139780" y="3102576"/>
                    <a:ext cx="4733934" cy="551329"/>
                  </a:xfrm>
                  <a:prstGeom prst="parallelogram">
                    <a:avLst/>
                  </a:prstGeom>
                  <a:blipFill rotWithShape="1">
                    <a:blip r:embed="rId2"/>
                  </a:blip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125" name="Parallelogram 124"/>
              <p:cNvSpPr/>
              <p:nvPr/>
            </p:nvSpPr>
            <p:spPr>
              <a:xfrm flipH="1">
                <a:off x="1147960" y="2843594"/>
                <a:ext cx="1530911" cy="258982"/>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2420843" y="4452832"/>
            <a:ext cx="4062459" cy="1052081"/>
            <a:chOff x="1139782" y="2894201"/>
            <a:chExt cx="7443648" cy="992000"/>
          </a:xfrm>
        </p:grpSpPr>
        <p:grpSp>
          <p:nvGrpSpPr>
            <p:cNvPr id="128" name="Group 127"/>
            <p:cNvGrpSpPr/>
            <p:nvPr/>
          </p:nvGrpSpPr>
          <p:grpSpPr>
            <a:xfrm>
              <a:off x="1139782" y="2894201"/>
              <a:ext cx="7443648" cy="992000"/>
              <a:chOff x="1139781" y="2848589"/>
              <a:chExt cx="4637875" cy="805319"/>
            </a:xfrm>
          </p:grpSpPr>
          <mc:AlternateContent xmlns:mc="http://schemas.openxmlformats.org/markup-compatibility/2006">
            <mc:Choice xmlns:a14="http://schemas.microsoft.com/office/drawing/2010/main" Requires="a14">
              <p:sp>
                <p:nvSpPr>
                  <p:cNvPr id="130" name="Parallelogram 129"/>
                  <p:cNvSpPr/>
                  <p:nvPr/>
                </p:nvSpPr>
                <p:spPr>
                  <a:xfrm>
                    <a:off x="1139781" y="3102578"/>
                    <a:ext cx="4637875"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14:m>
                      <m:oMathPara xmlns:m="http://schemas.openxmlformats.org/officeDocument/2006/math">
                        <m:oMathParaPr>
                          <m:jc m:val="centerGroup"/>
                        </m:oMathParaPr>
                        <m:oMath xmlns:m="http://schemas.openxmlformats.org/officeDocument/2006/math">
                          <m:f>
                            <m:fPr>
                              <m:ctrlPr>
                                <a:rPr lang="en-US" sz="2000" b="1" i="1" kern="0" dirty="0" smtClean="0">
                                  <a:solidFill>
                                    <a:prstClr val="white"/>
                                  </a:solidFill>
                                  <a:latin typeface="Cambria Math" panose="02040503050406030204" pitchFamily="18" charset="0"/>
                                  <a:cs typeface="Times New Roman" panose="02020603050405020304" pitchFamily="18" charset="0"/>
                                </a:rPr>
                              </m:ctrlPr>
                            </m:fPr>
                            <m:num>
                              <m:r>
                                <a:rPr lang="en-US" sz="2000" b="1" i="1" kern="0" dirty="0" smtClean="0">
                                  <a:solidFill>
                                    <a:prstClr val="white"/>
                                  </a:solidFill>
                                  <a:latin typeface="Cambria Math" panose="02040503050406030204" pitchFamily="18" charset="0"/>
                                  <a:cs typeface="Times New Roman" panose="02020603050405020304" pitchFamily="18" charset="0"/>
                                </a:rPr>
                                <m:t>𝑨𝑩</m:t>
                              </m:r>
                            </m:num>
                            <m:den>
                              <m:r>
                                <a:rPr lang="en-US" sz="2000" b="1" i="1" kern="0" dirty="0">
                                  <a:solidFill>
                                    <a:prstClr val="white"/>
                                  </a:solidFill>
                                  <a:latin typeface="Cambria Math" panose="02040503050406030204" pitchFamily="18" charset="0"/>
                                  <a:cs typeface="Times New Roman" panose="02020603050405020304" pitchFamily="18" charset="0"/>
                                </a:rPr>
                                <m:t>𝒂</m:t>
                              </m:r>
                              <m:r>
                                <a:rPr lang="en-US" sz="2000" b="1" i="1" kern="0" dirty="0" smtClean="0">
                                  <a:solidFill>
                                    <a:prstClr val="white"/>
                                  </a:solidFill>
                                  <a:latin typeface="Cambria Math" panose="02040503050406030204" pitchFamily="18" charset="0"/>
                                  <a:cs typeface="Times New Roman" panose="02020603050405020304" pitchFamily="18" charset="0"/>
                                </a:rPr>
                                <m:t>𝒃</m:t>
                              </m:r>
                            </m:den>
                          </m:f>
                          <m:r>
                            <a:rPr lang="en-US" sz="2000" b="1" i="1" kern="0" dirty="0">
                              <a:solidFill>
                                <a:prstClr val="white"/>
                              </a:solidFill>
                              <a:latin typeface="Cambria Math" panose="02040503050406030204" pitchFamily="18" charset="0"/>
                              <a:cs typeface="Times New Roman" panose="02020603050405020304" pitchFamily="18" charset="0"/>
                            </a:rPr>
                            <m:t>𝑿</m:t>
                          </m:r>
                          <m:f>
                            <m:fPr>
                              <m:ctrlPr>
                                <a:rPr lang="en-US" sz="2000" b="1" i="1" kern="0" dirty="0">
                                  <a:solidFill>
                                    <a:prstClr val="white"/>
                                  </a:solidFill>
                                  <a:latin typeface="Cambria Math" panose="02040503050406030204" pitchFamily="18" charset="0"/>
                                  <a:cs typeface="Times New Roman" panose="02020603050405020304" pitchFamily="18" charset="0"/>
                                </a:rPr>
                              </m:ctrlPr>
                            </m:fPr>
                            <m:num>
                              <m:r>
                                <a:rPr lang="en-US" sz="2000" b="1" i="1" kern="0" dirty="0">
                                  <a:solidFill>
                                    <a:prstClr val="white"/>
                                  </a:solidFill>
                                  <a:latin typeface="Cambria Math" panose="02040503050406030204" pitchFamily="18" charset="0"/>
                                  <a:cs typeface="Times New Roman" panose="02020603050405020304" pitchFamily="18" charset="0"/>
                                </a:rPr>
                                <m:t>𝑨</m:t>
                              </m:r>
                              <m:r>
                                <a:rPr lang="en-US" sz="2000" b="1" i="1" kern="0" dirty="0" smtClean="0">
                                  <a:solidFill>
                                    <a:prstClr val="white"/>
                                  </a:solidFill>
                                  <a:latin typeface="Cambria Math" panose="02040503050406030204" pitchFamily="18" charset="0"/>
                                  <a:cs typeface="Times New Roman" panose="02020603050405020304" pitchFamily="18" charset="0"/>
                                </a:rPr>
                                <m:t>𝑩</m:t>
                              </m:r>
                            </m:num>
                            <m:den>
                              <m:r>
                                <a:rPr lang="en-US" sz="2000" b="1" i="1" kern="0" dirty="0">
                                  <a:solidFill>
                                    <a:prstClr val="white"/>
                                  </a:solidFill>
                                  <a:latin typeface="Cambria Math" panose="02040503050406030204" pitchFamily="18" charset="0"/>
                                  <a:cs typeface="Times New Roman" panose="02020603050405020304" pitchFamily="18" charset="0"/>
                                </a:rPr>
                                <m:t>𝒂</m:t>
                              </m:r>
                              <m:r>
                                <a:rPr lang="en-US" sz="2000" b="1" i="1" kern="0" dirty="0" smtClean="0">
                                  <a:solidFill>
                                    <a:prstClr val="white"/>
                                  </a:solidFill>
                                  <a:latin typeface="Cambria Math" panose="02040503050406030204" pitchFamily="18" charset="0"/>
                                  <a:cs typeface="Times New Roman" panose="02020603050405020304" pitchFamily="18" charset="0"/>
                                </a:rPr>
                                <m:t>𝒃</m:t>
                              </m:r>
                            </m:den>
                          </m:f>
                        </m:oMath>
                      </m:oMathPara>
                    </a14:m>
                    <a:endParaRPr lang="en-US" sz="2000" b="1" i="1" kern="0" dirty="0">
                      <a:solidFill>
                        <a:prstClr val="white"/>
                      </a:solidFill>
                      <a:latin typeface="Cambria Math" panose="02040503050406030204" pitchFamily="18" charset="0"/>
                      <a:cs typeface="Times New Roman" panose="02020603050405020304" pitchFamily="18" charset="0"/>
                    </a:endParaRPr>
                  </a:p>
                </p:txBody>
              </p:sp>
            </mc:Choice>
            <mc:Fallback>
              <p:sp>
                <p:nvSpPr>
                  <p:cNvPr id="130" name="Parallelogram 129"/>
                  <p:cNvSpPr>
                    <a:spLocks noRot="1" noChangeAspect="1" noMove="1" noResize="1" noEditPoints="1" noAdjustHandles="1" noChangeArrowheads="1" noChangeShapeType="1" noTextEdit="1"/>
                  </p:cNvSpPr>
                  <p:nvPr/>
                </p:nvSpPr>
                <p:spPr>
                  <a:xfrm>
                    <a:off x="1139781" y="3102578"/>
                    <a:ext cx="4637875" cy="551330"/>
                  </a:xfrm>
                  <a:prstGeom prst="parallelogram">
                    <a:avLst/>
                  </a:prstGeom>
                  <a:blipFill rotWithShape="1">
                    <a:blip r:embed="rId3"/>
                  </a:blip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131" name="Parallelogram 130"/>
              <p:cNvSpPr/>
              <p:nvPr/>
            </p:nvSpPr>
            <p:spPr>
              <a:xfrm flipH="1">
                <a:off x="1177307" y="2848589"/>
                <a:ext cx="1627744"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2420842" y="5661148"/>
            <a:ext cx="4062461" cy="1044452"/>
            <a:chOff x="1139780" y="2822887"/>
            <a:chExt cx="7597820" cy="1063311"/>
          </a:xfrm>
        </p:grpSpPr>
        <p:grpSp>
          <p:nvGrpSpPr>
            <p:cNvPr id="154" name="Group 153"/>
            <p:cNvGrpSpPr/>
            <p:nvPr/>
          </p:nvGrpSpPr>
          <p:grpSpPr>
            <a:xfrm>
              <a:off x="1139780" y="2822887"/>
              <a:ext cx="7597820" cy="1063311"/>
              <a:chOff x="1139780" y="2790695"/>
              <a:chExt cx="4733934" cy="863210"/>
            </a:xfrm>
          </p:grpSpPr>
          <mc:AlternateContent xmlns:mc="http://schemas.openxmlformats.org/markup-compatibility/2006">
            <mc:Choice xmlns:a14="http://schemas.microsoft.com/office/drawing/2010/main" Requires="a14">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14:m>
                      <m:oMathPara xmlns:m="http://schemas.openxmlformats.org/officeDocument/2006/math">
                        <m:oMathParaPr>
                          <m:jc m:val="centerGroup"/>
                        </m:oMathParaPr>
                        <m:oMath xmlns:m="http://schemas.openxmlformats.org/officeDocument/2006/math">
                          <m:f>
                            <m:fPr>
                              <m:ctrlPr>
                                <a:rPr lang="en-US" sz="2000" b="1" i="1" kern="0" dirty="0" smtClean="0">
                                  <a:solidFill>
                                    <a:prstClr val="white"/>
                                  </a:solidFill>
                                  <a:latin typeface="Cambria Math" panose="02040503050406030204" pitchFamily="18" charset="0"/>
                                  <a:cs typeface="Times New Roman" panose="02020603050405020304" pitchFamily="18" charset="0"/>
                                </a:rPr>
                              </m:ctrlPr>
                            </m:fPr>
                            <m:num>
                              <m:r>
                                <a:rPr lang="en-US" sz="2000" b="1" i="1" kern="0" dirty="0">
                                  <a:solidFill>
                                    <a:prstClr val="white"/>
                                  </a:solidFill>
                                  <a:latin typeface="Cambria Math" panose="02040503050406030204" pitchFamily="18" charset="0"/>
                                  <a:cs typeface="Times New Roman" panose="02020603050405020304" pitchFamily="18" charset="0"/>
                                </a:rPr>
                                <m:t>𝑨</m:t>
                              </m:r>
                              <m:r>
                                <a:rPr lang="en-US" sz="2000" b="1" i="1" kern="0" dirty="0" smtClean="0">
                                  <a:solidFill>
                                    <a:prstClr val="white"/>
                                  </a:solidFill>
                                  <a:latin typeface="Cambria Math" panose="02040503050406030204" pitchFamily="18" charset="0"/>
                                  <a:cs typeface="Times New Roman" panose="02020603050405020304" pitchFamily="18" charset="0"/>
                                </a:rPr>
                                <m:t>𝑩</m:t>
                              </m:r>
                            </m:num>
                            <m:den>
                              <m:r>
                                <a:rPr lang="en-US" sz="2000" b="1" i="1" kern="0" dirty="0">
                                  <a:solidFill>
                                    <a:prstClr val="white"/>
                                  </a:solidFill>
                                  <a:latin typeface="Cambria Math" panose="02040503050406030204" pitchFamily="18" charset="0"/>
                                  <a:cs typeface="Times New Roman" panose="02020603050405020304" pitchFamily="18" charset="0"/>
                                </a:rPr>
                                <m:t>𝒂</m:t>
                              </m:r>
                              <m:r>
                                <a:rPr lang="en-US" sz="2000" b="1" i="1" kern="0" dirty="0" smtClean="0">
                                  <a:solidFill>
                                    <a:prstClr val="white"/>
                                  </a:solidFill>
                                  <a:latin typeface="Cambria Math" panose="02040503050406030204" pitchFamily="18" charset="0"/>
                                  <a:cs typeface="Times New Roman" panose="02020603050405020304" pitchFamily="18" charset="0"/>
                                </a:rPr>
                                <m:t>𝒃</m:t>
                              </m:r>
                            </m:den>
                          </m:f>
                          <m:r>
                            <a:rPr lang="en-US" sz="2000" b="1" i="1" kern="0" dirty="0">
                              <a:solidFill>
                                <a:prstClr val="white"/>
                              </a:solidFill>
                              <a:latin typeface="Cambria Math" panose="02040503050406030204" pitchFamily="18" charset="0"/>
                              <a:cs typeface="Times New Roman" panose="02020603050405020304" pitchFamily="18" charset="0"/>
                            </a:rPr>
                            <m:t>𝑿</m:t>
                          </m:r>
                          <m:f>
                            <m:fPr>
                              <m:ctrlPr>
                                <a:rPr lang="en-US" sz="2000" b="1" i="1" kern="0" dirty="0">
                                  <a:solidFill>
                                    <a:prstClr val="white"/>
                                  </a:solidFill>
                                  <a:latin typeface="Cambria Math" panose="02040503050406030204" pitchFamily="18" charset="0"/>
                                  <a:cs typeface="Times New Roman" panose="02020603050405020304" pitchFamily="18" charset="0"/>
                                </a:rPr>
                              </m:ctrlPr>
                            </m:fPr>
                            <m:num>
                              <m:r>
                                <a:rPr lang="en-US" sz="2000" b="1" i="1" kern="0" dirty="0">
                                  <a:solidFill>
                                    <a:prstClr val="white"/>
                                  </a:solidFill>
                                  <a:latin typeface="Cambria Math" panose="02040503050406030204" pitchFamily="18" charset="0"/>
                                  <a:cs typeface="Times New Roman" panose="02020603050405020304" pitchFamily="18" charset="0"/>
                                </a:rPr>
                                <m:t>𝑨𝒃</m:t>
                              </m:r>
                            </m:num>
                            <m:den>
                              <m:r>
                                <a:rPr lang="en-US" sz="2000" b="1" i="1" kern="0" dirty="0">
                                  <a:solidFill>
                                    <a:prstClr val="white"/>
                                  </a:solidFill>
                                  <a:latin typeface="Cambria Math" panose="02040503050406030204" pitchFamily="18" charset="0"/>
                                  <a:cs typeface="Times New Roman" panose="02020603050405020304" pitchFamily="18" charset="0"/>
                                </a:rPr>
                                <m:t>𝒂</m:t>
                              </m:r>
                              <m:r>
                                <a:rPr lang="en-US" sz="2000" b="1" i="1" kern="0" dirty="0" smtClean="0">
                                  <a:solidFill>
                                    <a:prstClr val="white"/>
                                  </a:solidFill>
                                  <a:latin typeface="Cambria Math" panose="02040503050406030204" pitchFamily="18" charset="0"/>
                                  <a:cs typeface="Times New Roman" panose="02020603050405020304" pitchFamily="18" charset="0"/>
                                </a:rPr>
                                <m:t>𝒃</m:t>
                              </m:r>
                            </m:den>
                          </m:f>
                        </m:oMath>
                      </m:oMathPara>
                    </a14:m>
                    <a:endParaRPr lang="en-US" sz="2000" b="1" i="1" kern="0" dirty="0">
                      <a:solidFill>
                        <a:prstClr val="white"/>
                      </a:solidFill>
                      <a:latin typeface="Cambria Math" panose="02040503050406030204" pitchFamily="18" charset="0"/>
                      <a:cs typeface="Times New Roman" panose="02020603050405020304" pitchFamily="18" charset="0"/>
                    </a:endParaRPr>
                  </a:p>
                </p:txBody>
              </p:sp>
            </mc:Choice>
            <mc:Fallback>
              <p:sp>
                <p:nvSpPr>
                  <p:cNvPr id="156" name="Parallelogram 155"/>
                  <p:cNvSpPr>
                    <a:spLocks noRot="1" noChangeAspect="1" noMove="1" noResize="1" noEditPoints="1" noAdjustHandles="1" noChangeArrowheads="1" noChangeShapeType="1" noTextEdit="1"/>
                  </p:cNvSpPr>
                  <p:nvPr/>
                </p:nvSpPr>
                <p:spPr>
                  <a:xfrm>
                    <a:off x="1139780" y="3102576"/>
                    <a:ext cx="4733934" cy="551329"/>
                  </a:xfrm>
                  <a:prstGeom prst="parallelogram">
                    <a:avLst/>
                  </a:prstGeom>
                  <a:blipFill rotWithShape="1">
                    <a:blip r:embed="rId4"/>
                  </a:blip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157" name="Parallelogram 156"/>
              <p:cNvSpPr/>
              <p:nvPr/>
            </p:nvSpPr>
            <p:spPr>
              <a:xfrm flipH="1">
                <a:off x="1147959" y="2790695"/>
                <a:ext cx="169158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2096885" y="5045098"/>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2" name="Group 1"/>
          <p:cNvGrpSpPr/>
          <p:nvPr/>
        </p:nvGrpSpPr>
        <p:grpSpPr>
          <a:xfrm>
            <a:off x="1757463" y="89292"/>
            <a:ext cx="956393" cy="956393"/>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5"/>
            <a:stretch>
              <a:fillRect/>
            </a:stretch>
          </p:blipFill>
          <p:spPr>
            <a:xfrm>
              <a:off x="83662" y="159259"/>
              <a:ext cx="1082288" cy="1082288"/>
            </a:xfrm>
            <a:prstGeom prst="rect">
              <a:avLst/>
            </a:prstGeom>
          </p:spPr>
        </p:pic>
        <p:pic>
          <p:nvPicPr>
            <p:cNvPr id="81" name="Picture 80"/>
            <p:cNvPicPr>
              <a:picLocks noChangeAspect="1"/>
            </p:cNvPicPr>
            <p:nvPr/>
          </p:nvPicPr>
          <p:blipFill>
            <a:blip r:embed="rId6"/>
            <a:stretch>
              <a:fillRect/>
            </a:stretch>
          </p:blipFill>
          <p:spPr>
            <a:xfrm>
              <a:off x="140649" y="240741"/>
              <a:ext cx="757177" cy="937456"/>
            </a:xfrm>
            <a:prstGeom prst="rect">
              <a:avLst/>
            </a:prstGeom>
          </p:spPr>
        </p:pic>
        <p:sp>
          <p:nvSpPr>
            <p:cNvPr id="3" name="TextBox 2"/>
            <p:cNvSpPr txBox="1"/>
            <p:nvPr/>
          </p:nvSpPr>
          <p:spPr>
            <a:xfrm>
              <a:off x="321902" y="212669"/>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000" b="1" kern="0" dirty="0">
                  <a:solidFill>
                    <a:srgbClr val="008CF5"/>
                  </a:solidFill>
                  <a:latin typeface="Arial" panose="020B0604020202020204" pitchFamily="34" charset="0"/>
                  <a:cs typeface="Arial" panose="020B0604020202020204" pitchFamily="34" charset="0"/>
                </a:rPr>
                <a:t>5</a:t>
              </a:r>
              <a:endPar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grpSp>
      <p:sp>
        <p:nvSpPr>
          <p:cNvPr id="62" name="Parallelogram 61"/>
          <p:cNvSpPr/>
          <p:nvPr/>
        </p:nvSpPr>
        <p:spPr>
          <a:xfrm flipH="1">
            <a:off x="9307019" y="3098517"/>
            <a:ext cx="1343156" cy="399627"/>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2096885" y="3855248"/>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50" name="Group 149"/>
          <p:cNvGrpSpPr/>
          <p:nvPr/>
        </p:nvGrpSpPr>
        <p:grpSpPr>
          <a:xfrm>
            <a:off x="2096885" y="2781984"/>
            <a:ext cx="286946" cy="1200267"/>
            <a:chOff x="471240" y="2442356"/>
            <a:chExt cx="286946" cy="1200267"/>
          </a:xfrm>
        </p:grpSpPr>
        <p:cxnSp>
          <p:nvCxnSpPr>
            <p:cNvPr id="116" name="Straight Connector 115"/>
            <p:cNvCxnSpPr>
              <a:stCxn id="20" idx="4"/>
              <a:endCxn id="118" idx="0"/>
            </p:cNvCxnSpPr>
            <p:nvPr/>
          </p:nvCxnSpPr>
          <p:spPr>
            <a:xfrm flipH="1">
              <a:off x="614713" y="2442356"/>
              <a:ext cx="13155" cy="913321"/>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49" name="Group 148"/>
          <p:cNvGrpSpPr/>
          <p:nvPr/>
        </p:nvGrpSpPr>
        <p:grpSpPr>
          <a:xfrm>
            <a:off x="2110040" y="814289"/>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sp>
        <p:nvSpPr>
          <p:cNvPr id="64" name="Parallelogram 63"/>
          <p:cNvSpPr/>
          <p:nvPr/>
        </p:nvSpPr>
        <p:spPr>
          <a:xfrm flipH="1">
            <a:off x="9240739" y="2472171"/>
            <a:ext cx="1307373" cy="38943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BẮT ĐẦU</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5" name="Rectangle 64"/>
          <p:cNvSpPr/>
          <p:nvPr/>
        </p:nvSpPr>
        <p:spPr>
          <a:xfrm>
            <a:off x="1614478" y="1235587"/>
            <a:ext cx="1270127" cy="843409"/>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30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nvGrpSpPr>
          <p:cNvPr id="67" name="Group 66"/>
          <p:cNvGrpSpPr/>
          <p:nvPr/>
        </p:nvGrpSpPr>
        <p:grpSpPr>
          <a:xfrm>
            <a:off x="1614473" y="1226064"/>
            <a:ext cx="1270128" cy="844218"/>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29</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1" name="Group 70"/>
          <p:cNvGrpSpPr/>
          <p:nvPr/>
        </p:nvGrpSpPr>
        <p:grpSpPr>
          <a:xfrm>
            <a:off x="1614472" y="1226064"/>
            <a:ext cx="1270128" cy="843690"/>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28</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4" name="Group 73"/>
          <p:cNvGrpSpPr/>
          <p:nvPr/>
        </p:nvGrpSpPr>
        <p:grpSpPr>
          <a:xfrm>
            <a:off x="1614471" y="1225851"/>
            <a:ext cx="1270128" cy="843690"/>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27</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7" name="Group 76"/>
          <p:cNvGrpSpPr/>
          <p:nvPr/>
        </p:nvGrpSpPr>
        <p:grpSpPr>
          <a:xfrm>
            <a:off x="1614469" y="1225851"/>
            <a:ext cx="1270128" cy="844218"/>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26</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3" name="Group 82"/>
          <p:cNvGrpSpPr/>
          <p:nvPr/>
        </p:nvGrpSpPr>
        <p:grpSpPr>
          <a:xfrm>
            <a:off x="1614468" y="1225851"/>
            <a:ext cx="1270128" cy="844218"/>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25</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6" name="Group 85"/>
          <p:cNvGrpSpPr/>
          <p:nvPr/>
        </p:nvGrpSpPr>
        <p:grpSpPr>
          <a:xfrm>
            <a:off x="1614464" y="1225481"/>
            <a:ext cx="1270128" cy="844218"/>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24</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9" name="Group 88"/>
          <p:cNvGrpSpPr/>
          <p:nvPr/>
        </p:nvGrpSpPr>
        <p:grpSpPr>
          <a:xfrm>
            <a:off x="1614463" y="1225481"/>
            <a:ext cx="1270128" cy="844218"/>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23</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2" name="Group 91"/>
          <p:cNvGrpSpPr/>
          <p:nvPr/>
        </p:nvGrpSpPr>
        <p:grpSpPr>
          <a:xfrm>
            <a:off x="1614454" y="1224738"/>
            <a:ext cx="1270128" cy="844218"/>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22</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5" name="Group 94"/>
          <p:cNvGrpSpPr/>
          <p:nvPr/>
        </p:nvGrpSpPr>
        <p:grpSpPr>
          <a:xfrm>
            <a:off x="1614453" y="1224155"/>
            <a:ext cx="1270128" cy="844218"/>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21</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8" name="Group 97"/>
          <p:cNvGrpSpPr/>
          <p:nvPr/>
        </p:nvGrpSpPr>
        <p:grpSpPr>
          <a:xfrm>
            <a:off x="1614452" y="1223545"/>
            <a:ext cx="1270128" cy="844218"/>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20</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101" name="Group 100"/>
          <p:cNvGrpSpPr/>
          <p:nvPr/>
        </p:nvGrpSpPr>
        <p:grpSpPr>
          <a:xfrm>
            <a:off x="1611741" y="1223541"/>
            <a:ext cx="1270128" cy="844181"/>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4" name="Group 103"/>
          <p:cNvGrpSpPr/>
          <p:nvPr/>
        </p:nvGrpSpPr>
        <p:grpSpPr>
          <a:xfrm>
            <a:off x="1607923" y="1235297"/>
            <a:ext cx="1270128" cy="844181"/>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7" name="Group 106"/>
          <p:cNvGrpSpPr/>
          <p:nvPr/>
        </p:nvGrpSpPr>
        <p:grpSpPr>
          <a:xfrm>
            <a:off x="1607922" y="1239720"/>
            <a:ext cx="1270128" cy="844181"/>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0" name="Group 109"/>
          <p:cNvGrpSpPr/>
          <p:nvPr/>
        </p:nvGrpSpPr>
        <p:grpSpPr>
          <a:xfrm>
            <a:off x="1607921" y="1233121"/>
            <a:ext cx="1270128" cy="844181"/>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3" name="Group 112"/>
          <p:cNvGrpSpPr/>
          <p:nvPr/>
        </p:nvGrpSpPr>
        <p:grpSpPr>
          <a:xfrm>
            <a:off x="1607920" y="1234050"/>
            <a:ext cx="1270128" cy="844181"/>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15</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20" name="Group 119"/>
          <p:cNvGrpSpPr/>
          <p:nvPr/>
        </p:nvGrpSpPr>
        <p:grpSpPr>
          <a:xfrm>
            <a:off x="1607919" y="1229627"/>
            <a:ext cx="1270128" cy="844181"/>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14</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5" name="Group 134"/>
          <p:cNvGrpSpPr/>
          <p:nvPr/>
        </p:nvGrpSpPr>
        <p:grpSpPr>
          <a:xfrm>
            <a:off x="1607918" y="1228465"/>
            <a:ext cx="1270128" cy="844181"/>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13</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8" name="Group 137"/>
          <p:cNvGrpSpPr/>
          <p:nvPr/>
        </p:nvGrpSpPr>
        <p:grpSpPr>
          <a:xfrm>
            <a:off x="1607917" y="1236828"/>
            <a:ext cx="1270128" cy="844181"/>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12</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5" name="Group 144"/>
          <p:cNvGrpSpPr/>
          <p:nvPr/>
        </p:nvGrpSpPr>
        <p:grpSpPr>
          <a:xfrm>
            <a:off x="1607916" y="1230239"/>
            <a:ext cx="1270128" cy="844181"/>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11</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8" name="Group 147"/>
          <p:cNvGrpSpPr/>
          <p:nvPr/>
        </p:nvGrpSpPr>
        <p:grpSpPr>
          <a:xfrm>
            <a:off x="1607915" y="1233099"/>
            <a:ext cx="1270128" cy="844181"/>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5" name="Group 164"/>
          <p:cNvGrpSpPr/>
          <p:nvPr/>
        </p:nvGrpSpPr>
        <p:grpSpPr>
          <a:xfrm>
            <a:off x="1609552" y="1239681"/>
            <a:ext cx="1270128" cy="844181"/>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8" name="Group 167"/>
          <p:cNvGrpSpPr/>
          <p:nvPr/>
        </p:nvGrpSpPr>
        <p:grpSpPr>
          <a:xfrm>
            <a:off x="1607914" y="1231922"/>
            <a:ext cx="1270128" cy="844181"/>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1" name="Group 170"/>
          <p:cNvGrpSpPr/>
          <p:nvPr/>
        </p:nvGrpSpPr>
        <p:grpSpPr>
          <a:xfrm>
            <a:off x="1609454" y="1240005"/>
            <a:ext cx="1270128" cy="844181"/>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4" name="Group 173"/>
          <p:cNvGrpSpPr/>
          <p:nvPr/>
        </p:nvGrpSpPr>
        <p:grpSpPr>
          <a:xfrm>
            <a:off x="1609454" y="1240003"/>
            <a:ext cx="1270128" cy="844181"/>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7" name="Group 176"/>
          <p:cNvGrpSpPr/>
          <p:nvPr/>
        </p:nvGrpSpPr>
        <p:grpSpPr>
          <a:xfrm>
            <a:off x="1609454" y="1236830"/>
            <a:ext cx="1270128" cy="844181"/>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0" name="Group 179"/>
          <p:cNvGrpSpPr/>
          <p:nvPr/>
        </p:nvGrpSpPr>
        <p:grpSpPr>
          <a:xfrm>
            <a:off x="1607913" y="1234814"/>
            <a:ext cx="1270128" cy="844181"/>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3" name="Group 182"/>
          <p:cNvGrpSpPr/>
          <p:nvPr/>
        </p:nvGrpSpPr>
        <p:grpSpPr>
          <a:xfrm>
            <a:off x="1607912" y="1233510"/>
            <a:ext cx="1270128" cy="844181"/>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6" name="Group 185"/>
          <p:cNvGrpSpPr/>
          <p:nvPr/>
        </p:nvGrpSpPr>
        <p:grpSpPr>
          <a:xfrm>
            <a:off x="1606277" y="1234658"/>
            <a:ext cx="1270128" cy="844181"/>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9" name="Group 188"/>
          <p:cNvGrpSpPr/>
          <p:nvPr/>
        </p:nvGrpSpPr>
        <p:grpSpPr>
          <a:xfrm>
            <a:off x="1610249" y="1235241"/>
            <a:ext cx="1270128" cy="844181"/>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92" name="Group 191"/>
          <p:cNvGrpSpPr/>
          <p:nvPr/>
        </p:nvGrpSpPr>
        <p:grpSpPr>
          <a:xfrm>
            <a:off x="1606276" y="1233653"/>
            <a:ext cx="1270128" cy="844181"/>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endPar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endParaRPr>
            </a:p>
          </p:txBody>
        </p:sp>
      </p:grpSp>
      <p:sp>
        <p:nvSpPr>
          <p:cNvPr id="195" name="Left Brace 194"/>
          <p:cNvSpPr/>
          <p:nvPr/>
        </p:nvSpPr>
        <p:spPr>
          <a:xfrm rot="16200000">
            <a:off x="2154403" y="1444631"/>
            <a:ext cx="145002"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6" name="Left Brace 195"/>
          <p:cNvSpPr/>
          <p:nvPr/>
        </p:nvSpPr>
        <p:spPr>
          <a:xfrm rot="5400000">
            <a:off x="2166909" y="548786"/>
            <a:ext cx="145004"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0" name="Parallelogram 79"/>
          <p:cNvSpPr/>
          <p:nvPr/>
        </p:nvSpPr>
        <p:spPr>
          <a:xfrm>
            <a:off x="2366480" y="2489136"/>
            <a:ext cx="4113985" cy="74193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7"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8"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9"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8"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9"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8"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9"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8"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9"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10"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11"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5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12" name="beep.wav"/>
                                        </p:tgtEl>
                                      </p:cMediaNode>
                                    </p:audio>
                                  </p:subTnLst>
                                </p:cTn>
                              </p:par>
                            </p:childTnLst>
                          </p:cTn>
                        </p:par>
                        <p:par>
                          <p:cTn id="94" fill="hold">
                            <p:stCondLst>
                              <p:cond delay="10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12" name="beep.wav"/>
                                        </p:tgtEl>
                                      </p:cMediaNode>
                                    </p:audio>
                                  </p:subTnLst>
                                </p:cTn>
                              </p:par>
                            </p:childTnLst>
                          </p:cTn>
                        </p:par>
                        <p:par>
                          <p:cTn id="98" fill="hold">
                            <p:stCondLst>
                              <p:cond delay="20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12" name="beep.wav"/>
                                        </p:tgtEl>
                                      </p:cMediaNode>
                                    </p:audio>
                                  </p:subTnLst>
                                </p:cTn>
                              </p:par>
                            </p:childTnLst>
                          </p:cTn>
                        </p:par>
                        <p:par>
                          <p:cTn id="102" fill="hold">
                            <p:stCondLst>
                              <p:cond delay="30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12" name="beep.wav"/>
                                        </p:tgtEl>
                                      </p:cMediaNode>
                                    </p:audio>
                                  </p:subTnLst>
                                </p:cTn>
                              </p:par>
                            </p:childTnLst>
                          </p:cTn>
                        </p:par>
                        <p:par>
                          <p:cTn id="106" fill="hold">
                            <p:stCondLst>
                              <p:cond delay="40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12" name="beep.wav"/>
                                        </p:tgtEl>
                                      </p:cMediaNode>
                                    </p:audio>
                                  </p:subTnLst>
                                </p:cTn>
                              </p:par>
                            </p:childTnLst>
                          </p:cTn>
                        </p:par>
                        <p:par>
                          <p:cTn id="110" fill="hold">
                            <p:stCondLst>
                              <p:cond delay="50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12" name="beep.wav"/>
                                        </p:tgtEl>
                                      </p:cMediaNode>
                                    </p:audio>
                                  </p:subTnLst>
                                </p:cTn>
                              </p:par>
                            </p:childTnLst>
                          </p:cTn>
                        </p:par>
                        <p:par>
                          <p:cTn id="114" fill="hold">
                            <p:stCondLst>
                              <p:cond delay="60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12" name="beep.wav"/>
                                        </p:tgtEl>
                                      </p:cMediaNode>
                                    </p:audio>
                                  </p:subTnLst>
                                </p:cTn>
                              </p:par>
                            </p:childTnLst>
                          </p:cTn>
                        </p:par>
                        <p:par>
                          <p:cTn id="118" fill="hold">
                            <p:stCondLst>
                              <p:cond delay="70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12" name="beep.wav"/>
                                        </p:tgtEl>
                                      </p:cMediaNode>
                                    </p:audio>
                                  </p:subTnLst>
                                </p:cTn>
                              </p:par>
                            </p:childTnLst>
                          </p:cTn>
                        </p:par>
                        <p:par>
                          <p:cTn id="122" fill="hold">
                            <p:stCondLst>
                              <p:cond delay="80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12" name="beep.wav"/>
                                        </p:tgtEl>
                                      </p:cMediaNode>
                                    </p:audio>
                                  </p:subTnLst>
                                </p:cTn>
                              </p:par>
                            </p:childTnLst>
                          </p:cTn>
                        </p:par>
                        <p:par>
                          <p:cTn id="126" fill="hold">
                            <p:stCondLst>
                              <p:cond delay="90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12" name="beep.wav"/>
                                        </p:tgtEl>
                                      </p:cMediaNode>
                                    </p:audio>
                                  </p:subTnLst>
                                </p:cTn>
                              </p:par>
                            </p:childTnLst>
                          </p:cTn>
                        </p:par>
                        <p:par>
                          <p:cTn id="130" fill="hold">
                            <p:stCondLst>
                              <p:cond delay="100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12" name="beep.wav"/>
                                        </p:tgtEl>
                                      </p:cMediaNode>
                                    </p:audio>
                                  </p:subTnLst>
                                </p:cTn>
                              </p:par>
                            </p:childTnLst>
                          </p:cTn>
                        </p:par>
                        <p:par>
                          <p:cTn id="134" fill="hold">
                            <p:stCondLst>
                              <p:cond delay="110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12" name="beep.wav"/>
                                        </p:tgtEl>
                                      </p:cMediaNode>
                                    </p:audio>
                                  </p:subTnLst>
                                </p:cTn>
                              </p:par>
                            </p:childTnLst>
                          </p:cTn>
                        </p:par>
                        <p:par>
                          <p:cTn id="138" fill="hold">
                            <p:stCondLst>
                              <p:cond delay="120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12" name="beep.wav"/>
                                        </p:tgtEl>
                                      </p:cMediaNode>
                                    </p:audio>
                                  </p:subTnLst>
                                </p:cTn>
                              </p:par>
                            </p:childTnLst>
                          </p:cTn>
                        </p:par>
                        <p:par>
                          <p:cTn id="142" fill="hold">
                            <p:stCondLst>
                              <p:cond delay="130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12" name="beep.wav"/>
                                        </p:tgtEl>
                                      </p:cMediaNode>
                                    </p:audio>
                                  </p:subTnLst>
                                </p:cTn>
                              </p:par>
                            </p:childTnLst>
                          </p:cTn>
                        </p:par>
                        <p:par>
                          <p:cTn id="146" fill="hold">
                            <p:stCondLst>
                              <p:cond delay="140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12" name="beep.wav"/>
                                        </p:tgtEl>
                                      </p:cMediaNode>
                                    </p:audio>
                                  </p:subTnLst>
                                </p:cTn>
                              </p:par>
                            </p:childTnLst>
                          </p:cTn>
                        </p:par>
                        <p:par>
                          <p:cTn id="150" fill="hold">
                            <p:stCondLst>
                              <p:cond delay="150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12" name="beep.wav"/>
                                        </p:tgtEl>
                                      </p:cMediaNode>
                                    </p:audio>
                                  </p:subTnLst>
                                </p:cTn>
                              </p:par>
                            </p:childTnLst>
                          </p:cTn>
                        </p:par>
                        <p:par>
                          <p:cTn id="154" fill="hold">
                            <p:stCondLst>
                              <p:cond delay="160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12" name="beep.wav"/>
                                        </p:tgtEl>
                                      </p:cMediaNode>
                                    </p:audio>
                                  </p:subTnLst>
                                </p:cTn>
                              </p:par>
                            </p:childTnLst>
                          </p:cTn>
                        </p:par>
                        <p:par>
                          <p:cTn id="158" fill="hold">
                            <p:stCondLst>
                              <p:cond delay="170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12" name="beep.wav"/>
                                        </p:tgtEl>
                                      </p:cMediaNode>
                                    </p:audio>
                                  </p:subTnLst>
                                </p:cTn>
                              </p:par>
                            </p:childTnLst>
                          </p:cTn>
                        </p:par>
                        <p:par>
                          <p:cTn id="162" fill="hold">
                            <p:stCondLst>
                              <p:cond delay="180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12" name="beep.wav"/>
                                        </p:tgtEl>
                                      </p:cMediaNode>
                                    </p:audio>
                                  </p:subTnLst>
                                </p:cTn>
                              </p:par>
                            </p:childTnLst>
                          </p:cTn>
                        </p:par>
                        <p:par>
                          <p:cTn id="166" fill="hold">
                            <p:stCondLst>
                              <p:cond delay="190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12" name="beep.wav"/>
                                        </p:tgtEl>
                                      </p:cMediaNode>
                                    </p:audio>
                                  </p:subTnLst>
                                </p:cTn>
                              </p:par>
                            </p:childTnLst>
                          </p:cTn>
                        </p:par>
                        <p:par>
                          <p:cTn id="170" fill="hold">
                            <p:stCondLst>
                              <p:cond delay="200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12" name="beep.wav"/>
                                        </p:tgtEl>
                                      </p:cMediaNode>
                                    </p:audio>
                                  </p:subTnLst>
                                </p:cTn>
                              </p:par>
                            </p:childTnLst>
                          </p:cTn>
                        </p:par>
                        <p:par>
                          <p:cTn id="174" fill="hold">
                            <p:stCondLst>
                              <p:cond delay="210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12" name="beep.wav"/>
                                        </p:tgtEl>
                                      </p:cMediaNode>
                                    </p:audio>
                                  </p:subTnLst>
                                </p:cTn>
                              </p:par>
                            </p:childTnLst>
                          </p:cTn>
                        </p:par>
                        <p:par>
                          <p:cTn id="178" fill="hold">
                            <p:stCondLst>
                              <p:cond delay="220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12" name="beep.wav"/>
                                        </p:tgtEl>
                                      </p:cMediaNode>
                                    </p:audio>
                                  </p:subTnLst>
                                </p:cTn>
                              </p:par>
                            </p:childTnLst>
                          </p:cTn>
                        </p:par>
                        <p:par>
                          <p:cTn id="182" fill="hold">
                            <p:stCondLst>
                              <p:cond delay="230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12" name="beep.wav"/>
                                        </p:tgtEl>
                                      </p:cMediaNode>
                                    </p:audio>
                                  </p:subTnLst>
                                </p:cTn>
                              </p:par>
                            </p:childTnLst>
                          </p:cTn>
                        </p:par>
                        <p:par>
                          <p:cTn id="186" fill="hold">
                            <p:stCondLst>
                              <p:cond delay="240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12" name="beep.wav"/>
                                        </p:tgtEl>
                                      </p:cMediaNode>
                                    </p:audio>
                                  </p:subTnLst>
                                </p:cTn>
                              </p:par>
                            </p:childTnLst>
                          </p:cTn>
                        </p:par>
                        <p:par>
                          <p:cTn id="190" fill="hold">
                            <p:stCondLst>
                              <p:cond delay="250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12" name="beep.wav"/>
                                        </p:tgtEl>
                                      </p:cMediaNode>
                                    </p:audio>
                                  </p:subTnLst>
                                </p:cTn>
                              </p:par>
                            </p:childTnLst>
                          </p:cTn>
                        </p:par>
                        <p:par>
                          <p:cTn id="194" fill="hold">
                            <p:stCondLst>
                              <p:cond delay="260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12" name="beep.wav"/>
                                        </p:tgtEl>
                                      </p:cMediaNode>
                                    </p:audio>
                                  </p:subTnLst>
                                </p:cTn>
                              </p:par>
                            </p:childTnLst>
                          </p:cTn>
                        </p:par>
                        <p:par>
                          <p:cTn id="198" fill="hold">
                            <p:stCondLst>
                              <p:cond delay="270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12" name="beep.wav"/>
                                        </p:tgtEl>
                                      </p:cMediaNode>
                                    </p:audio>
                                  </p:subTnLst>
                                </p:cTn>
                              </p:par>
                            </p:childTnLst>
                          </p:cTn>
                        </p:par>
                        <p:par>
                          <p:cTn id="202" fill="hold">
                            <p:stCondLst>
                              <p:cond delay="280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12" name="beep.wav"/>
                                        </p:tgtEl>
                                      </p:cMediaNode>
                                    </p:audio>
                                  </p:subTnLst>
                                </p:cTn>
                              </p:par>
                            </p:childTnLst>
                          </p:cTn>
                        </p:par>
                        <p:par>
                          <p:cTn id="206" fill="hold">
                            <p:stCondLst>
                              <p:cond delay="290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12" name="beep.wav"/>
                                        </p:tgtEl>
                                      </p:cMediaNode>
                                    </p:audio>
                                  </p:subTnLst>
                                </p:cTn>
                              </p:par>
                            </p:childTnLst>
                          </p:cTn>
                        </p:par>
                        <p:par>
                          <p:cTn id="210" fill="hold">
                            <p:stCondLst>
                              <p:cond delay="300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13"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45254" y="516262"/>
            <a:ext cx="7502858" cy="154427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2800" b="1" kern="0" dirty="0">
                <a:solidFill>
                  <a:prstClr val="white"/>
                </a:solidFill>
                <a:latin typeface="Times New Roman" panose="02020603050405020304" pitchFamily="18" charset="0"/>
                <a:cs typeface="Times New Roman" panose="02020603050405020304" pitchFamily="18" charset="0"/>
              </a:rPr>
              <a:t>Trong chọn giống người ta ứng dụng di truyền liên kết để làm gì? Chọn nội dung không đúng.</a:t>
            </a:r>
            <a:endParaRPr lang="en-US" sz="2800" b="1" kern="0" dirty="0">
              <a:solidFill>
                <a:prstClr val="white"/>
              </a:solidFill>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2420842" y="2377228"/>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b="1" kern="0" dirty="0">
                    <a:solidFill>
                      <a:prstClr val="white"/>
                    </a:solidFill>
                    <a:latin typeface="Times New Roman" panose="02020603050405020304" pitchFamily="18" charset="0"/>
                    <a:cs typeface="Times New Roman" panose="02020603050405020304" pitchFamily="18" charset="0"/>
                  </a:rPr>
                  <a:t>Chọn các gene quy định các tính trạng tốt cho di truyền cùng nhau để tạo giống cho năng suất cao.                        </a:t>
                </a:r>
                <a:endParaRPr lang="en-US" b="1" kern="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846576" y="412784"/>
            <a:ext cx="289723" cy="1737842"/>
            <a:chOff x="1322576" y="488981"/>
            <a:chExt cx="289723" cy="1737842"/>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7" name="Left Bracket 56"/>
            <p:cNvSpPr/>
            <p:nvPr/>
          </p:nvSpPr>
          <p:spPr>
            <a:xfrm>
              <a:off x="1473039" y="488981"/>
              <a:ext cx="139260"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8" name="Left Bracket 57"/>
          <p:cNvSpPr/>
          <p:nvPr/>
        </p:nvSpPr>
        <p:spPr>
          <a:xfrm flipH="1">
            <a:off x="10366055" y="412784"/>
            <a:ext cx="148791"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1" name="Group 120"/>
          <p:cNvGrpSpPr/>
          <p:nvPr/>
        </p:nvGrpSpPr>
        <p:grpSpPr>
          <a:xfrm>
            <a:off x="2420842" y="3488366"/>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b="1" kern="0" dirty="0">
                    <a:solidFill>
                      <a:prstClr val="white"/>
                    </a:solidFill>
                    <a:latin typeface="Times New Roman" panose="02020603050405020304" pitchFamily="18" charset="0"/>
                    <a:cs typeface="Times New Roman" panose="02020603050405020304" pitchFamily="18" charset="0"/>
                  </a:rPr>
                  <a:t>Dựa vào các chỉ thị phân tử (các nucleotide đặc biệt luôn di truyền với các gene) để tìm ra đặc tính mong muốn.</a:t>
                </a:r>
                <a:endParaRPr lang="en-US" b="1" kern="0" dirty="0">
                  <a:solidFill>
                    <a:prstClr val="white"/>
                  </a:solidFill>
                  <a:latin typeface="Times New Roman" panose="02020603050405020304" pitchFamily="18"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2420842" y="4574324"/>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2000" b="1" kern="0" dirty="0">
                    <a:solidFill>
                      <a:prstClr val="white"/>
                    </a:solidFill>
                    <a:latin typeface="Times New Roman" panose="02020603050405020304" pitchFamily="18" charset="0"/>
                    <a:cs typeface="Times New Roman" panose="02020603050405020304" pitchFamily="18" charset="0"/>
                  </a:rPr>
                  <a:t>Lai tạo để đưa các gene tốt vào cùng một giống.</a:t>
                </a:r>
                <a:endParaRPr lang="en-US" sz="2000" b="1" kern="0" dirty="0">
                  <a:solidFill>
                    <a:prstClr val="white"/>
                  </a:solidFill>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2420842" y="5661148"/>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2000" b="1" kern="0" dirty="0">
                    <a:solidFill>
                      <a:prstClr val="white"/>
                    </a:solidFill>
                    <a:latin typeface="Times New Roman" panose="02020603050405020304" pitchFamily="18" charset="0"/>
                    <a:cs typeface="Times New Roman" panose="02020603050405020304" pitchFamily="18" charset="0"/>
                  </a:rPr>
                  <a:t>Lai tạo để tạo nhiều biến dị tổ hợp từ đó tạo ra giống đa dạng về mặt di truyền.</a:t>
                </a:r>
                <a:endParaRPr lang="en-US" sz="2000" b="1" kern="0" dirty="0">
                  <a:solidFill>
                    <a:prstClr val="white"/>
                  </a:solidFill>
                  <a:latin typeface="Times New Roman" panose="02020603050405020304" pitchFamily="18"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2096885" y="5045098"/>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2" name="Group 1"/>
          <p:cNvGrpSpPr/>
          <p:nvPr/>
        </p:nvGrpSpPr>
        <p:grpSpPr>
          <a:xfrm>
            <a:off x="1757463" y="89292"/>
            <a:ext cx="956393" cy="956393"/>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1"/>
            <a:stretch>
              <a:fillRect/>
            </a:stretch>
          </p:blipFill>
          <p:spPr>
            <a:xfrm>
              <a:off x="83662" y="159259"/>
              <a:ext cx="1082288" cy="1082288"/>
            </a:xfrm>
            <a:prstGeom prst="rect">
              <a:avLst/>
            </a:prstGeom>
          </p:spPr>
        </p:pic>
        <p:pic>
          <p:nvPicPr>
            <p:cNvPr id="81" name="Picture 80"/>
            <p:cNvPicPr>
              <a:picLocks noChangeAspect="1"/>
            </p:cNvPicPr>
            <p:nvPr/>
          </p:nvPicPr>
          <p:blipFill>
            <a:blip r:embed="rId2"/>
            <a:stretch>
              <a:fillRect/>
            </a:stretch>
          </p:blipFill>
          <p:spPr>
            <a:xfrm>
              <a:off x="140649" y="240741"/>
              <a:ext cx="757177" cy="937456"/>
            </a:xfrm>
            <a:prstGeom prst="rect">
              <a:avLst/>
            </a:prstGeom>
          </p:spPr>
        </p:pic>
        <p:sp>
          <p:nvSpPr>
            <p:cNvPr id="3" name="TextBox 2"/>
            <p:cNvSpPr txBox="1"/>
            <p:nvPr/>
          </p:nvSpPr>
          <p:spPr>
            <a:xfrm>
              <a:off x="321902" y="212669"/>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000" b="1" kern="0" dirty="0">
                  <a:solidFill>
                    <a:srgbClr val="008CF5"/>
                  </a:solidFill>
                  <a:latin typeface="Arial" panose="020B0604020202020204" pitchFamily="34" charset="0"/>
                  <a:cs typeface="Arial" panose="020B0604020202020204" pitchFamily="34" charset="0"/>
                </a:rPr>
                <a:t>6</a:t>
              </a:r>
              <a:endPar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grpSp>
      <p:sp>
        <p:nvSpPr>
          <p:cNvPr id="62" name="Parallelogram 61"/>
          <p:cNvSpPr/>
          <p:nvPr/>
        </p:nvSpPr>
        <p:spPr>
          <a:xfrm flipH="1">
            <a:off x="10746280" y="1281705"/>
            <a:ext cx="1211267" cy="399627"/>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2096885" y="3855248"/>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50" name="Group 149"/>
          <p:cNvGrpSpPr/>
          <p:nvPr/>
        </p:nvGrpSpPr>
        <p:grpSpPr>
          <a:xfrm>
            <a:off x="2096885" y="2830496"/>
            <a:ext cx="286946" cy="1151755"/>
            <a:chOff x="471240" y="2490868"/>
            <a:chExt cx="286946" cy="1151755"/>
          </a:xfrm>
        </p:grpSpPr>
        <p:cxnSp>
          <p:nvCxnSpPr>
            <p:cNvPr id="116" name="Straight Connector 115"/>
            <p:cNvCxnSpPr>
              <a:stCxn id="20" idx="4"/>
              <a:endCxn id="118" idx="0"/>
            </p:cNvCxnSpPr>
            <p:nvPr/>
          </p:nvCxnSpPr>
          <p:spPr>
            <a:xfrm>
              <a:off x="614713" y="2490868"/>
              <a:ext cx="0"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49" name="Group 148"/>
          <p:cNvGrpSpPr/>
          <p:nvPr/>
        </p:nvGrpSpPr>
        <p:grpSpPr>
          <a:xfrm>
            <a:off x="2096885" y="862801"/>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sp>
        <p:nvSpPr>
          <p:cNvPr id="64" name="Parallelogram 63"/>
          <p:cNvSpPr/>
          <p:nvPr/>
        </p:nvSpPr>
        <p:spPr>
          <a:xfrm flipH="1">
            <a:off x="10650175" y="660650"/>
            <a:ext cx="1307373" cy="38943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BẮT ĐẦU</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5" name="Rectangle 64"/>
          <p:cNvSpPr/>
          <p:nvPr/>
        </p:nvSpPr>
        <p:spPr>
          <a:xfrm>
            <a:off x="1614478" y="1235587"/>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30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nvGrpSpPr>
          <p:cNvPr id="67" name="Group 66"/>
          <p:cNvGrpSpPr/>
          <p:nvPr/>
        </p:nvGrpSpPr>
        <p:grpSpPr>
          <a:xfrm>
            <a:off x="1614473" y="1226063"/>
            <a:ext cx="1270128" cy="1271345"/>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29</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1" name="Group 70"/>
          <p:cNvGrpSpPr/>
          <p:nvPr/>
        </p:nvGrpSpPr>
        <p:grpSpPr>
          <a:xfrm>
            <a:off x="1614472" y="1226063"/>
            <a:ext cx="1270128" cy="1270551"/>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28</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4" name="Group 73"/>
          <p:cNvGrpSpPr/>
          <p:nvPr/>
        </p:nvGrpSpPr>
        <p:grpSpPr>
          <a:xfrm>
            <a:off x="1614471" y="1225850"/>
            <a:ext cx="1270128" cy="1270551"/>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27</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7" name="Group 76"/>
          <p:cNvGrpSpPr/>
          <p:nvPr/>
        </p:nvGrpSpPr>
        <p:grpSpPr>
          <a:xfrm>
            <a:off x="1614469" y="1225850"/>
            <a:ext cx="1270128" cy="1271345"/>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26</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3" name="Group 82"/>
          <p:cNvGrpSpPr/>
          <p:nvPr/>
        </p:nvGrpSpPr>
        <p:grpSpPr>
          <a:xfrm>
            <a:off x="1614468" y="1225850"/>
            <a:ext cx="1270128" cy="1271345"/>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25</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6" name="Group 85"/>
          <p:cNvGrpSpPr/>
          <p:nvPr/>
        </p:nvGrpSpPr>
        <p:grpSpPr>
          <a:xfrm>
            <a:off x="1614464" y="1225480"/>
            <a:ext cx="1270128" cy="1271345"/>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24</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9" name="Group 88"/>
          <p:cNvGrpSpPr/>
          <p:nvPr/>
        </p:nvGrpSpPr>
        <p:grpSpPr>
          <a:xfrm>
            <a:off x="1614463" y="1225480"/>
            <a:ext cx="1270128" cy="1271345"/>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23</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2" name="Group 91"/>
          <p:cNvGrpSpPr/>
          <p:nvPr/>
        </p:nvGrpSpPr>
        <p:grpSpPr>
          <a:xfrm>
            <a:off x="1614454" y="1224737"/>
            <a:ext cx="1270128" cy="1271345"/>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22</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5" name="Group 94"/>
          <p:cNvGrpSpPr/>
          <p:nvPr/>
        </p:nvGrpSpPr>
        <p:grpSpPr>
          <a:xfrm>
            <a:off x="1614453" y="1224154"/>
            <a:ext cx="1270128" cy="1271345"/>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21</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8" name="Group 97"/>
          <p:cNvGrpSpPr/>
          <p:nvPr/>
        </p:nvGrpSpPr>
        <p:grpSpPr>
          <a:xfrm>
            <a:off x="1614452" y="1223544"/>
            <a:ext cx="1270128" cy="1271345"/>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20</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101" name="Group 100"/>
          <p:cNvGrpSpPr/>
          <p:nvPr/>
        </p:nvGrpSpPr>
        <p:grpSpPr>
          <a:xfrm>
            <a:off x="1611741" y="1223541"/>
            <a:ext cx="1270128" cy="127129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4" name="Group 103"/>
          <p:cNvGrpSpPr/>
          <p:nvPr/>
        </p:nvGrpSpPr>
        <p:grpSpPr>
          <a:xfrm>
            <a:off x="1607923" y="1235297"/>
            <a:ext cx="1270128" cy="127129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7" name="Group 106"/>
          <p:cNvGrpSpPr/>
          <p:nvPr/>
        </p:nvGrpSpPr>
        <p:grpSpPr>
          <a:xfrm>
            <a:off x="1607922" y="1239720"/>
            <a:ext cx="1270128" cy="1271290"/>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0" name="Group 109"/>
          <p:cNvGrpSpPr/>
          <p:nvPr/>
        </p:nvGrpSpPr>
        <p:grpSpPr>
          <a:xfrm>
            <a:off x="1607921" y="1233121"/>
            <a:ext cx="1270128" cy="127129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3" name="Group 112"/>
          <p:cNvGrpSpPr/>
          <p:nvPr/>
        </p:nvGrpSpPr>
        <p:grpSpPr>
          <a:xfrm>
            <a:off x="1607920" y="1234050"/>
            <a:ext cx="1270128" cy="127129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15</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20" name="Group 119"/>
          <p:cNvGrpSpPr/>
          <p:nvPr/>
        </p:nvGrpSpPr>
        <p:grpSpPr>
          <a:xfrm>
            <a:off x="1607919" y="1229627"/>
            <a:ext cx="1270128" cy="127129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14</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5" name="Group 134"/>
          <p:cNvGrpSpPr/>
          <p:nvPr/>
        </p:nvGrpSpPr>
        <p:grpSpPr>
          <a:xfrm>
            <a:off x="1607918" y="1228465"/>
            <a:ext cx="1270128" cy="127129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13</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8" name="Group 137"/>
          <p:cNvGrpSpPr/>
          <p:nvPr/>
        </p:nvGrpSpPr>
        <p:grpSpPr>
          <a:xfrm>
            <a:off x="1607917" y="1236828"/>
            <a:ext cx="1270128" cy="1271290"/>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12</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5" name="Group 144"/>
          <p:cNvGrpSpPr/>
          <p:nvPr/>
        </p:nvGrpSpPr>
        <p:grpSpPr>
          <a:xfrm>
            <a:off x="1607916" y="1230239"/>
            <a:ext cx="1270128" cy="1271290"/>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11</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8" name="Group 147"/>
          <p:cNvGrpSpPr/>
          <p:nvPr/>
        </p:nvGrpSpPr>
        <p:grpSpPr>
          <a:xfrm>
            <a:off x="1607915" y="1233099"/>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5" name="Group 164"/>
          <p:cNvGrpSpPr/>
          <p:nvPr/>
        </p:nvGrpSpPr>
        <p:grpSpPr>
          <a:xfrm>
            <a:off x="1609552" y="1239681"/>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8" name="Group 167"/>
          <p:cNvGrpSpPr/>
          <p:nvPr/>
        </p:nvGrpSpPr>
        <p:grpSpPr>
          <a:xfrm>
            <a:off x="1607914" y="1231922"/>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1" name="Group 170"/>
          <p:cNvGrpSpPr/>
          <p:nvPr/>
        </p:nvGrpSpPr>
        <p:grpSpPr>
          <a:xfrm>
            <a:off x="1609454" y="1240005"/>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4" name="Group 173"/>
          <p:cNvGrpSpPr/>
          <p:nvPr/>
        </p:nvGrpSpPr>
        <p:grpSpPr>
          <a:xfrm>
            <a:off x="1609454" y="1240003"/>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7" name="Group 176"/>
          <p:cNvGrpSpPr/>
          <p:nvPr/>
        </p:nvGrpSpPr>
        <p:grpSpPr>
          <a:xfrm>
            <a:off x="1609454" y="1236830"/>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0" name="Group 179"/>
          <p:cNvGrpSpPr/>
          <p:nvPr/>
        </p:nvGrpSpPr>
        <p:grpSpPr>
          <a:xfrm>
            <a:off x="1607913" y="1234814"/>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3" name="Group 182"/>
          <p:cNvGrpSpPr/>
          <p:nvPr/>
        </p:nvGrpSpPr>
        <p:grpSpPr>
          <a:xfrm>
            <a:off x="1607912" y="1233510"/>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6" name="Group 185"/>
          <p:cNvGrpSpPr/>
          <p:nvPr/>
        </p:nvGrpSpPr>
        <p:grpSpPr>
          <a:xfrm>
            <a:off x="1606277" y="123465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9" name="Group 188"/>
          <p:cNvGrpSpPr/>
          <p:nvPr/>
        </p:nvGrpSpPr>
        <p:grpSpPr>
          <a:xfrm>
            <a:off x="1610249" y="1235241"/>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92" name="Group 191"/>
          <p:cNvGrpSpPr/>
          <p:nvPr/>
        </p:nvGrpSpPr>
        <p:grpSpPr>
          <a:xfrm>
            <a:off x="1606276" y="1233653"/>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endPar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endParaRPr>
            </a:p>
          </p:txBody>
        </p:sp>
      </p:grpSp>
      <p:sp>
        <p:nvSpPr>
          <p:cNvPr id="195" name="Left Brace 194"/>
          <p:cNvSpPr/>
          <p:nvPr/>
        </p:nvSpPr>
        <p:spPr>
          <a:xfrm rot="16200000">
            <a:off x="2130228" y="1862537"/>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6" name="Left Brace 195"/>
          <p:cNvSpPr/>
          <p:nvPr/>
        </p:nvSpPr>
        <p:spPr>
          <a:xfrm rot="5400000">
            <a:off x="2130228" y="585465"/>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0" name="Parallelogram 79"/>
          <p:cNvSpPr/>
          <p:nvPr/>
        </p:nvSpPr>
        <p:spPr>
          <a:xfrm>
            <a:off x="2402896" y="5997372"/>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5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0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0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0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0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0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0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0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0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0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0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8" name="beep.wav"/>
                                        </p:tgtEl>
                                      </p:cMediaNode>
                                    </p:audio>
                                  </p:subTnLst>
                                </p:cTn>
                              </p:par>
                            </p:childTnLst>
                          </p:cTn>
                        </p:par>
                        <p:par>
                          <p:cTn id="134" fill="hold">
                            <p:stCondLst>
                              <p:cond delay="110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8" name="beep.wav"/>
                                        </p:tgtEl>
                                      </p:cMediaNode>
                                    </p:audio>
                                  </p:subTnLst>
                                </p:cTn>
                              </p:par>
                            </p:childTnLst>
                          </p:cTn>
                        </p:par>
                        <p:par>
                          <p:cTn id="138" fill="hold">
                            <p:stCondLst>
                              <p:cond delay="120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8" name="beep.wav"/>
                                        </p:tgtEl>
                                      </p:cMediaNode>
                                    </p:audio>
                                  </p:subTnLst>
                                </p:cTn>
                              </p:par>
                            </p:childTnLst>
                          </p:cTn>
                        </p:par>
                        <p:par>
                          <p:cTn id="142" fill="hold">
                            <p:stCondLst>
                              <p:cond delay="130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8" name="beep.wav"/>
                                        </p:tgtEl>
                                      </p:cMediaNode>
                                    </p:audio>
                                  </p:subTnLst>
                                </p:cTn>
                              </p:par>
                            </p:childTnLst>
                          </p:cTn>
                        </p:par>
                        <p:par>
                          <p:cTn id="146" fill="hold">
                            <p:stCondLst>
                              <p:cond delay="140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8" name="beep.wav"/>
                                        </p:tgtEl>
                                      </p:cMediaNode>
                                    </p:audio>
                                  </p:subTnLst>
                                </p:cTn>
                              </p:par>
                            </p:childTnLst>
                          </p:cTn>
                        </p:par>
                        <p:par>
                          <p:cTn id="150" fill="hold">
                            <p:stCondLst>
                              <p:cond delay="150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8" name="beep.wav"/>
                                        </p:tgtEl>
                                      </p:cMediaNode>
                                    </p:audio>
                                  </p:subTnLst>
                                </p:cTn>
                              </p:par>
                            </p:childTnLst>
                          </p:cTn>
                        </p:par>
                        <p:par>
                          <p:cTn id="154" fill="hold">
                            <p:stCondLst>
                              <p:cond delay="160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8" name="beep.wav"/>
                                        </p:tgtEl>
                                      </p:cMediaNode>
                                    </p:audio>
                                  </p:subTnLst>
                                </p:cTn>
                              </p:par>
                            </p:childTnLst>
                          </p:cTn>
                        </p:par>
                        <p:par>
                          <p:cTn id="158" fill="hold">
                            <p:stCondLst>
                              <p:cond delay="170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8" name="beep.wav"/>
                                        </p:tgtEl>
                                      </p:cMediaNode>
                                    </p:audio>
                                  </p:subTnLst>
                                </p:cTn>
                              </p:par>
                            </p:childTnLst>
                          </p:cTn>
                        </p:par>
                        <p:par>
                          <p:cTn id="162" fill="hold">
                            <p:stCondLst>
                              <p:cond delay="180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8" name="beep.wav"/>
                                        </p:tgtEl>
                                      </p:cMediaNode>
                                    </p:audio>
                                  </p:subTnLst>
                                </p:cTn>
                              </p:par>
                            </p:childTnLst>
                          </p:cTn>
                        </p:par>
                        <p:par>
                          <p:cTn id="166" fill="hold">
                            <p:stCondLst>
                              <p:cond delay="190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8" name="beep.wav"/>
                                        </p:tgtEl>
                                      </p:cMediaNode>
                                    </p:audio>
                                  </p:subTnLst>
                                </p:cTn>
                              </p:par>
                            </p:childTnLst>
                          </p:cTn>
                        </p:par>
                        <p:par>
                          <p:cTn id="170" fill="hold">
                            <p:stCondLst>
                              <p:cond delay="200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8" name="beep.wav"/>
                                        </p:tgtEl>
                                      </p:cMediaNode>
                                    </p:audio>
                                  </p:subTnLst>
                                </p:cTn>
                              </p:par>
                            </p:childTnLst>
                          </p:cTn>
                        </p:par>
                        <p:par>
                          <p:cTn id="174" fill="hold">
                            <p:stCondLst>
                              <p:cond delay="210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8" name="beep.wav"/>
                                        </p:tgtEl>
                                      </p:cMediaNode>
                                    </p:audio>
                                  </p:subTnLst>
                                </p:cTn>
                              </p:par>
                            </p:childTnLst>
                          </p:cTn>
                        </p:par>
                        <p:par>
                          <p:cTn id="178" fill="hold">
                            <p:stCondLst>
                              <p:cond delay="220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8" name="beep.wav"/>
                                        </p:tgtEl>
                                      </p:cMediaNode>
                                    </p:audio>
                                  </p:subTnLst>
                                </p:cTn>
                              </p:par>
                            </p:childTnLst>
                          </p:cTn>
                        </p:par>
                        <p:par>
                          <p:cTn id="182" fill="hold">
                            <p:stCondLst>
                              <p:cond delay="230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8" name="beep.wav"/>
                                        </p:tgtEl>
                                      </p:cMediaNode>
                                    </p:audio>
                                  </p:subTnLst>
                                </p:cTn>
                              </p:par>
                            </p:childTnLst>
                          </p:cTn>
                        </p:par>
                        <p:par>
                          <p:cTn id="186" fill="hold">
                            <p:stCondLst>
                              <p:cond delay="240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8" name="beep.wav"/>
                                        </p:tgtEl>
                                      </p:cMediaNode>
                                    </p:audio>
                                  </p:subTnLst>
                                </p:cTn>
                              </p:par>
                            </p:childTnLst>
                          </p:cTn>
                        </p:par>
                        <p:par>
                          <p:cTn id="190" fill="hold">
                            <p:stCondLst>
                              <p:cond delay="250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8" name="beep.wav"/>
                                        </p:tgtEl>
                                      </p:cMediaNode>
                                    </p:audio>
                                  </p:subTnLst>
                                </p:cTn>
                              </p:par>
                            </p:childTnLst>
                          </p:cTn>
                        </p:par>
                        <p:par>
                          <p:cTn id="194" fill="hold">
                            <p:stCondLst>
                              <p:cond delay="260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8" name="beep.wav"/>
                                        </p:tgtEl>
                                      </p:cMediaNode>
                                    </p:audio>
                                  </p:subTnLst>
                                </p:cTn>
                              </p:par>
                            </p:childTnLst>
                          </p:cTn>
                        </p:par>
                        <p:par>
                          <p:cTn id="198" fill="hold">
                            <p:stCondLst>
                              <p:cond delay="270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8" name="beep.wav"/>
                                        </p:tgtEl>
                                      </p:cMediaNode>
                                    </p:audio>
                                  </p:subTnLst>
                                </p:cTn>
                              </p:par>
                            </p:childTnLst>
                          </p:cTn>
                        </p:par>
                        <p:par>
                          <p:cTn id="202" fill="hold">
                            <p:stCondLst>
                              <p:cond delay="280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8" name="beep.wav"/>
                                        </p:tgtEl>
                                      </p:cMediaNode>
                                    </p:audio>
                                  </p:subTnLst>
                                </p:cTn>
                              </p:par>
                            </p:childTnLst>
                          </p:cTn>
                        </p:par>
                        <p:par>
                          <p:cTn id="206" fill="hold">
                            <p:stCondLst>
                              <p:cond delay="290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8" name="beep.wav"/>
                                        </p:tgtEl>
                                      </p:cMediaNode>
                                    </p:audio>
                                  </p:subTnLst>
                                </p:cTn>
                              </p:par>
                            </p:childTnLst>
                          </p:cTn>
                        </p:par>
                        <p:par>
                          <p:cTn id="210" fill="hold">
                            <p:stCondLst>
                              <p:cond delay="300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45254" y="516262"/>
            <a:ext cx="7502858" cy="154427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2800" b="1" kern="0" dirty="0">
                <a:solidFill>
                  <a:prstClr val="white"/>
                </a:solidFill>
                <a:latin typeface="Times New Roman" panose="02020603050405020304" pitchFamily="18" charset="0"/>
                <a:cs typeface="Times New Roman" panose="02020603050405020304" pitchFamily="18" charset="0"/>
              </a:rPr>
              <a:t>Trường hợp cá thể cái thuộc giới dị giao tử, cá thể đực thuộc giới đồng giao tử xuất hiện ở</a:t>
            </a:r>
            <a:endParaRPr lang="en-US" sz="2800" b="1" kern="0" dirty="0">
              <a:solidFill>
                <a:prstClr val="white"/>
              </a:solidFill>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2420842" y="2377228"/>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Gián</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846576" y="412784"/>
            <a:ext cx="289723" cy="1737842"/>
            <a:chOff x="1322576" y="488981"/>
            <a:chExt cx="289723" cy="1737842"/>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7" name="Left Bracket 56"/>
            <p:cNvSpPr/>
            <p:nvPr/>
          </p:nvSpPr>
          <p:spPr>
            <a:xfrm>
              <a:off x="1473039" y="488981"/>
              <a:ext cx="139260"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58" name="Left Bracket 57"/>
          <p:cNvSpPr/>
          <p:nvPr/>
        </p:nvSpPr>
        <p:spPr>
          <a:xfrm flipH="1">
            <a:off x="10366055" y="412784"/>
            <a:ext cx="148791"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1" name="Group 120"/>
          <p:cNvGrpSpPr/>
          <p:nvPr/>
        </p:nvGrpSpPr>
        <p:grpSpPr>
          <a:xfrm>
            <a:off x="2420842" y="3488366"/>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Gà</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2420842" y="4574324"/>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2420842" y="5661148"/>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Châu</a:t>
                </a:r>
                <a:r>
                  <a:rPr kumimoji="0" lang="en-US" sz="28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chấu</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2096885" y="5045098"/>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2" name="Group 1"/>
          <p:cNvGrpSpPr/>
          <p:nvPr/>
        </p:nvGrpSpPr>
        <p:grpSpPr>
          <a:xfrm>
            <a:off x="1757463" y="89292"/>
            <a:ext cx="956393" cy="956393"/>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1"/>
            <a:stretch>
              <a:fillRect/>
            </a:stretch>
          </p:blipFill>
          <p:spPr>
            <a:xfrm>
              <a:off x="83662" y="159259"/>
              <a:ext cx="1082288" cy="1082288"/>
            </a:xfrm>
            <a:prstGeom prst="rect">
              <a:avLst/>
            </a:prstGeom>
          </p:spPr>
        </p:pic>
        <p:pic>
          <p:nvPicPr>
            <p:cNvPr id="81" name="Picture 80"/>
            <p:cNvPicPr>
              <a:picLocks noChangeAspect="1"/>
            </p:cNvPicPr>
            <p:nvPr/>
          </p:nvPicPr>
          <p:blipFill>
            <a:blip r:embed="rId2"/>
            <a:stretch>
              <a:fillRect/>
            </a:stretch>
          </p:blipFill>
          <p:spPr>
            <a:xfrm>
              <a:off x="140649" y="240741"/>
              <a:ext cx="757177" cy="937456"/>
            </a:xfrm>
            <a:prstGeom prst="rect">
              <a:avLst/>
            </a:prstGeom>
          </p:spPr>
        </p:pic>
        <p:sp>
          <p:nvSpPr>
            <p:cNvPr id="3" name="TextBox 2"/>
            <p:cNvSpPr txBox="1"/>
            <p:nvPr/>
          </p:nvSpPr>
          <p:spPr>
            <a:xfrm>
              <a:off x="321902" y="212669"/>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000" b="1" kern="0" dirty="0">
                  <a:solidFill>
                    <a:srgbClr val="008CF5"/>
                  </a:solidFill>
                  <a:latin typeface="Arial" panose="020B0604020202020204" pitchFamily="34" charset="0"/>
                  <a:cs typeface="Arial" panose="020B0604020202020204" pitchFamily="34" charset="0"/>
                </a:rPr>
                <a:t>7</a:t>
              </a:r>
              <a:endPar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grpSp>
      <p:sp>
        <p:nvSpPr>
          <p:cNvPr id="62" name="Parallelogram 61"/>
          <p:cNvSpPr/>
          <p:nvPr/>
        </p:nvSpPr>
        <p:spPr>
          <a:xfrm flipH="1">
            <a:off x="10746280" y="1445978"/>
            <a:ext cx="1307373" cy="399627"/>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2096885" y="3855248"/>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50" name="Group 149"/>
          <p:cNvGrpSpPr/>
          <p:nvPr/>
        </p:nvGrpSpPr>
        <p:grpSpPr>
          <a:xfrm>
            <a:off x="2096885" y="2830496"/>
            <a:ext cx="286946" cy="1151755"/>
            <a:chOff x="471240" y="2490868"/>
            <a:chExt cx="286946" cy="1151755"/>
          </a:xfrm>
        </p:grpSpPr>
        <p:cxnSp>
          <p:nvCxnSpPr>
            <p:cNvPr id="116" name="Straight Connector 115"/>
            <p:cNvCxnSpPr>
              <a:stCxn id="20" idx="4"/>
              <a:endCxn id="118" idx="0"/>
            </p:cNvCxnSpPr>
            <p:nvPr/>
          </p:nvCxnSpPr>
          <p:spPr>
            <a:xfrm>
              <a:off x="614713" y="2490868"/>
              <a:ext cx="0"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149" name="Group 148"/>
          <p:cNvGrpSpPr/>
          <p:nvPr/>
        </p:nvGrpSpPr>
        <p:grpSpPr>
          <a:xfrm>
            <a:off x="2096885" y="862801"/>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sp>
        <p:nvSpPr>
          <p:cNvPr id="64" name="Parallelogram 63"/>
          <p:cNvSpPr/>
          <p:nvPr/>
        </p:nvSpPr>
        <p:spPr>
          <a:xfrm flipH="1">
            <a:off x="10746281" y="816689"/>
            <a:ext cx="1307373" cy="38943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BẮT ĐẦU</a:t>
            </a:r>
            <a:endParaRPr kumimoji="0" lang="en-US" sz="11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5" name="Rectangle 64"/>
          <p:cNvSpPr/>
          <p:nvPr/>
        </p:nvSpPr>
        <p:spPr>
          <a:xfrm>
            <a:off x="1614478" y="1235587"/>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30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nvGrpSpPr>
          <p:cNvPr id="67" name="Group 66"/>
          <p:cNvGrpSpPr/>
          <p:nvPr/>
        </p:nvGrpSpPr>
        <p:grpSpPr>
          <a:xfrm>
            <a:off x="1614473" y="1226063"/>
            <a:ext cx="1270128" cy="1271345"/>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29</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1" name="Group 70"/>
          <p:cNvGrpSpPr/>
          <p:nvPr/>
        </p:nvGrpSpPr>
        <p:grpSpPr>
          <a:xfrm>
            <a:off x="1614472" y="1226063"/>
            <a:ext cx="1270128" cy="1270551"/>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28</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4" name="Group 73"/>
          <p:cNvGrpSpPr/>
          <p:nvPr/>
        </p:nvGrpSpPr>
        <p:grpSpPr>
          <a:xfrm>
            <a:off x="1614471" y="1225850"/>
            <a:ext cx="1270128" cy="1270551"/>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27</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77" name="Group 76"/>
          <p:cNvGrpSpPr/>
          <p:nvPr/>
        </p:nvGrpSpPr>
        <p:grpSpPr>
          <a:xfrm>
            <a:off x="1614469" y="1225850"/>
            <a:ext cx="1270128" cy="1271345"/>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26</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3" name="Group 82"/>
          <p:cNvGrpSpPr/>
          <p:nvPr/>
        </p:nvGrpSpPr>
        <p:grpSpPr>
          <a:xfrm>
            <a:off x="1614468" y="1225850"/>
            <a:ext cx="1270128" cy="1271345"/>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25</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6" name="Group 85"/>
          <p:cNvGrpSpPr/>
          <p:nvPr/>
        </p:nvGrpSpPr>
        <p:grpSpPr>
          <a:xfrm>
            <a:off x="1614464" y="1225480"/>
            <a:ext cx="1270128" cy="1271345"/>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24</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89" name="Group 88"/>
          <p:cNvGrpSpPr/>
          <p:nvPr/>
        </p:nvGrpSpPr>
        <p:grpSpPr>
          <a:xfrm>
            <a:off x="1614463" y="1225480"/>
            <a:ext cx="1270128" cy="1271345"/>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23</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2" name="Group 91"/>
          <p:cNvGrpSpPr/>
          <p:nvPr/>
        </p:nvGrpSpPr>
        <p:grpSpPr>
          <a:xfrm>
            <a:off x="1614454" y="1224737"/>
            <a:ext cx="1270128" cy="1271345"/>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22</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5" name="Group 94"/>
          <p:cNvGrpSpPr/>
          <p:nvPr/>
        </p:nvGrpSpPr>
        <p:grpSpPr>
          <a:xfrm>
            <a:off x="1614453" y="1224154"/>
            <a:ext cx="1270128" cy="1271345"/>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21</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98" name="Group 97"/>
          <p:cNvGrpSpPr/>
          <p:nvPr/>
        </p:nvGrpSpPr>
        <p:grpSpPr>
          <a:xfrm>
            <a:off x="1614452" y="1223544"/>
            <a:ext cx="1270128" cy="1271345"/>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20</a:t>
              </a:r>
              <a:endParaRPr kumimoji="0" lang="en-US" sz="6000" b="1" i="0" u="none" strike="noStrike" kern="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grpSp>
        <p:nvGrpSpPr>
          <p:cNvPr id="101" name="Group 100"/>
          <p:cNvGrpSpPr/>
          <p:nvPr/>
        </p:nvGrpSpPr>
        <p:grpSpPr>
          <a:xfrm>
            <a:off x="1611741" y="1223541"/>
            <a:ext cx="1270128" cy="127129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4" name="Group 103"/>
          <p:cNvGrpSpPr/>
          <p:nvPr/>
        </p:nvGrpSpPr>
        <p:grpSpPr>
          <a:xfrm>
            <a:off x="1607923" y="1235297"/>
            <a:ext cx="1270128" cy="127129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07" name="Group 106"/>
          <p:cNvGrpSpPr/>
          <p:nvPr/>
        </p:nvGrpSpPr>
        <p:grpSpPr>
          <a:xfrm>
            <a:off x="1607922" y="1239720"/>
            <a:ext cx="1270128" cy="1271290"/>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0" name="Group 109"/>
          <p:cNvGrpSpPr/>
          <p:nvPr/>
        </p:nvGrpSpPr>
        <p:grpSpPr>
          <a:xfrm>
            <a:off x="1607921" y="1233121"/>
            <a:ext cx="1270128" cy="127129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13" name="Group 112"/>
          <p:cNvGrpSpPr/>
          <p:nvPr/>
        </p:nvGrpSpPr>
        <p:grpSpPr>
          <a:xfrm>
            <a:off x="1607920" y="1234050"/>
            <a:ext cx="1270128" cy="127129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15</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20" name="Group 119"/>
          <p:cNvGrpSpPr/>
          <p:nvPr/>
        </p:nvGrpSpPr>
        <p:grpSpPr>
          <a:xfrm>
            <a:off x="1607919" y="1229627"/>
            <a:ext cx="1270128" cy="127129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14</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5" name="Group 134"/>
          <p:cNvGrpSpPr/>
          <p:nvPr/>
        </p:nvGrpSpPr>
        <p:grpSpPr>
          <a:xfrm>
            <a:off x="1607918" y="1228465"/>
            <a:ext cx="1270128" cy="127129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13</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38" name="Group 137"/>
          <p:cNvGrpSpPr/>
          <p:nvPr/>
        </p:nvGrpSpPr>
        <p:grpSpPr>
          <a:xfrm>
            <a:off x="1607917" y="1236828"/>
            <a:ext cx="1270128" cy="1271290"/>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12</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5" name="Group 144"/>
          <p:cNvGrpSpPr/>
          <p:nvPr/>
        </p:nvGrpSpPr>
        <p:grpSpPr>
          <a:xfrm>
            <a:off x="1607916" y="1230239"/>
            <a:ext cx="1270128" cy="1271290"/>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11</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48" name="Group 147"/>
          <p:cNvGrpSpPr/>
          <p:nvPr/>
        </p:nvGrpSpPr>
        <p:grpSpPr>
          <a:xfrm>
            <a:off x="1607915" y="1233099"/>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10</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5" name="Group 164"/>
          <p:cNvGrpSpPr/>
          <p:nvPr/>
        </p:nvGrpSpPr>
        <p:grpSpPr>
          <a:xfrm>
            <a:off x="1609552" y="1239681"/>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9</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68" name="Group 167"/>
          <p:cNvGrpSpPr/>
          <p:nvPr/>
        </p:nvGrpSpPr>
        <p:grpSpPr>
          <a:xfrm>
            <a:off x="1607914" y="1231922"/>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8</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1" name="Group 170"/>
          <p:cNvGrpSpPr/>
          <p:nvPr/>
        </p:nvGrpSpPr>
        <p:grpSpPr>
          <a:xfrm>
            <a:off x="1609454" y="1240005"/>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7</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4" name="Group 173"/>
          <p:cNvGrpSpPr/>
          <p:nvPr/>
        </p:nvGrpSpPr>
        <p:grpSpPr>
          <a:xfrm>
            <a:off x="1609454" y="1240003"/>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rPr>
                <a:t>6</a:t>
              </a: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grpSp>
      <p:grpSp>
        <p:nvGrpSpPr>
          <p:cNvPr id="177" name="Group 176"/>
          <p:cNvGrpSpPr/>
          <p:nvPr/>
        </p:nvGrpSpPr>
        <p:grpSpPr>
          <a:xfrm>
            <a:off x="1609454" y="1236830"/>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5</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0" name="Group 179"/>
          <p:cNvGrpSpPr/>
          <p:nvPr/>
        </p:nvGrpSpPr>
        <p:grpSpPr>
          <a:xfrm>
            <a:off x="1607913" y="1234814"/>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4</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3" name="Group 182"/>
          <p:cNvGrpSpPr/>
          <p:nvPr/>
        </p:nvGrpSpPr>
        <p:grpSpPr>
          <a:xfrm>
            <a:off x="1607912" y="1233510"/>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3</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6" name="Group 185"/>
          <p:cNvGrpSpPr/>
          <p:nvPr/>
        </p:nvGrpSpPr>
        <p:grpSpPr>
          <a:xfrm>
            <a:off x="1606277" y="123465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2</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89" name="Group 188"/>
          <p:cNvGrpSpPr/>
          <p:nvPr/>
        </p:nvGrpSpPr>
        <p:grpSpPr>
          <a:xfrm>
            <a:off x="1610249" y="1235241"/>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rPr>
                <a:t>1</a:t>
              </a:r>
              <a:endParaRPr kumimoji="0" lang="en-US" sz="6000" b="1" i="0" u="none" strike="noStrike" kern="0" cap="none" spc="0" normalizeH="0" baseline="0" noProof="0" dirty="0">
                <a:ln>
                  <a:noFill/>
                </a:ln>
                <a:solidFill>
                  <a:srgbClr val="FF0000"/>
                </a:solidFill>
                <a:effectLst/>
                <a:uLnTx/>
                <a:uFillTx/>
                <a:latin typeface="Arial Black" panose="020B0A04020102020204" pitchFamily="34" charset="0"/>
                <a:ea typeface="+mn-ea"/>
                <a:cs typeface="Arial" panose="020B0604020202020204" pitchFamily="34" charset="0"/>
              </a:endParaRPr>
            </a:p>
          </p:txBody>
        </p:sp>
      </p:grpSp>
      <p:grpSp>
        <p:nvGrpSpPr>
          <p:cNvPr id="192" name="Group 191"/>
          <p:cNvGrpSpPr/>
          <p:nvPr/>
        </p:nvGrpSpPr>
        <p:grpSpPr>
          <a:xfrm>
            <a:off x="1606276" y="1233653"/>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ysClr val="windowText" lastClr="000000"/>
                </a:solidFill>
                <a:effectLst/>
                <a:uLnTx/>
                <a:uFillTx/>
                <a:latin typeface="Arial Black" panose="020B0A04020102020204" pitchFamily="34" charset="0"/>
                <a:ea typeface="+mn-ea"/>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0</a:t>
              </a:r>
              <a:endParaRPr kumimoji="0" lang="en-US" sz="6000" b="1" i="0" u="none" strike="noStrike" kern="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endParaRPr>
            </a:p>
          </p:txBody>
        </p:sp>
      </p:grpSp>
      <p:sp>
        <p:nvSpPr>
          <p:cNvPr id="195" name="Left Brace 194"/>
          <p:cNvSpPr/>
          <p:nvPr/>
        </p:nvSpPr>
        <p:spPr>
          <a:xfrm rot="16200000">
            <a:off x="2130228" y="1862537"/>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6" name="Left Brace 195"/>
          <p:cNvSpPr/>
          <p:nvPr/>
        </p:nvSpPr>
        <p:spPr>
          <a:xfrm rot="5400000">
            <a:off x="2130228" y="585465"/>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0" name="Parallelogram 79"/>
          <p:cNvSpPr/>
          <p:nvPr/>
        </p:nvSpPr>
        <p:spPr>
          <a:xfrm>
            <a:off x="2451018" y="3811699"/>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5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0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0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0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0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0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0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0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0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0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0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8" name="beep.wav"/>
                                        </p:tgtEl>
                                      </p:cMediaNode>
                                    </p:audio>
                                  </p:subTnLst>
                                </p:cTn>
                              </p:par>
                            </p:childTnLst>
                          </p:cTn>
                        </p:par>
                        <p:par>
                          <p:cTn id="134" fill="hold">
                            <p:stCondLst>
                              <p:cond delay="110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8" name="beep.wav"/>
                                        </p:tgtEl>
                                      </p:cMediaNode>
                                    </p:audio>
                                  </p:subTnLst>
                                </p:cTn>
                              </p:par>
                            </p:childTnLst>
                          </p:cTn>
                        </p:par>
                        <p:par>
                          <p:cTn id="138" fill="hold">
                            <p:stCondLst>
                              <p:cond delay="120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8" name="beep.wav"/>
                                        </p:tgtEl>
                                      </p:cMediaNode>
                                    </p:audio>
                                  </p:subTnLst>
                                </p:cTn>
                              </p:par>
                            </p:childTnLst>
                          </p:cTn>
                        </p:par>
                        <p:par>
                          <p:cTn id="142" fill="hold">
                            <p:stCondLst>
                              <p:cond delay="130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8" name="beep.wav"/>
                                        </p:tgtEl>
                                      </p:cMediaNode>
                                    </p:audio>
                                  </p:subTnLst>
                                </p:cTn>
                              </p:par>
                            </p:childTnLst>
                          </p:cTn>
                        </p:par>
                        <p:par>
                          <p:cTn id="146" fill="hold">
                            <p:stCondLst>
                              <p:cond delay="140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8" name="beep.wav"/>
                                        </p:tgtEl>
                                      </p:cMediaNode>
                                    </p:audio>
                                  </p:subTnLst>
                                </p:cTn>
                              </p:par>
                            </p:childTnLst>
                          </p:cTn>
                        </p:par>
                        <p:par>
                          <p:cTn id="150" fill="hold">
                            <p:stCondLst>
                              <p:cond delay="150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8" name="beep.wav"/>
                                        </p:tgtEl>
                                      </p:cMediaNode>
                                    </p:audio>
                                  </p:subTnLst>
                                </p:cTn>
                              </p:par>
                            </p:childTnLst>
                          </p:cTn>
                        </p:par>
                        <p:par>
                          <p:cTn id="154" fill="hold">
                            <p:stCondLst>
                              <p:cond delay="160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8" name="beep.wav"/>
                                        </p:tgtEl>
                                      </p:cMediaNode>
                                    </p:audio>
                                  </p:subTnLst>
                                </p:cTn>
                              </p:par>
                            </p:childTnLst>
                          </p:cTn>
                        </p:par>
                        <p:par>
                          <p:cTn id="158" fill="hold">
                            <p:stCondLst>
                              <p:cond delay="170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8" name="beep.wav"/>
                                        </p:tgtEl>
                                      </p:cMediaNode>
                                    </p:audio>
                                  </p:subTnLst>
                                </p:cTn>
                              </p:par>
                            </p:childTnLst>
                          </p:cTn>
                        </p:par>
                        <p:par>
                          <p:cTn id="162" fill="hold">
                            <p:stCondLst>
                              <p:cond delay="180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8" name="beep.wav"/>
                                        </p:tgtEl>
                                      </p:cMediaNode>
                                    </p:audio>
                                  </p:subTnLst>
                                </p:cTn>
                              </p:par>
                            </p:childTnLst>
                          </p:cTn>
                        </p:par>
                        <p:par>
                          <p:cTn id="166" fill="hold">
                            <p:stCondLst>
                              <p:cond delay="190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8" name="beep.wav"/>
                                        </p:tgtEl>
                                      </p:cMediaNode>
                                    </p:audio>
                                  </p:subTnLst>
                                </p:cTn>
                              </p:par>
                            </p:childTnLst>
                          </p:cTn>
                        </p:par>
                        <p:par>
                          <p:cTn id="170" fill="hold">
                            <p:stCondLst>
                              <p:cond delay="200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8" name="beep.wav"/>
                                        </p:tgtEl>
                                      </p:cMediaNode>
                                    </p:audio>
                                  </p:subTnLst>
                                </p:cTn>
                              </p:par>
                            </p:childTnLst>
                          </p:cTn>
                        </p:par>
                        <p:par>
                          <p:cTn id="174" fill="hold">
                            <p:stCondLst>
                              <p:cond delay="210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8" name="beep.wav"/>
                                        </p:tgtEl>
                                      </p:cMediaNode>
                                    </p:audio>
                                  </p:subTnLst>
                                </p:cTn>
                              </p:par>
                            </p:childTnLst>
                          </p:cTn>
                        </p:par>
                        <p:par>
                          <p:cTn id="178" fill="hold">
                            <p:stCondLst>
                              <p:cond delay="220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8" name="beep.wav"/>
                                        </p:tgtEl>
                                      </p:cMediaNode>
                                    </p:audio>
                                  </p:subTnLst>
                                </p:cTn>
                              </p:par>
                            </p:childTnLst>
                          </p:cTn>
                        </p:par>
                        <p:par>
                          <p:cTn id="182" fill="hold">
                            <p:stCondLst>
                              <p:cond delay="230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8" name="beep.wav"/>
                                        </p:tgtEl>
                                      </p:cMediaNode>
                                    </p:audio>
                                  </p:subTnLst>
                                </p:cTn>
                              </p:par>
                            </p:childTnLst>
                          </p:cTn>
                        </p:par>
                        <p:par>
                          <p:cTn id="186" fill="hold">
                            <p:stCondLst>
                              <p:cond delay="240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8" name="beep.wav"/>
                                        </p:tgtEl>
                                      </p:cMediaNode>
                                    </p:audio>
                                  </p:subTnLst>
                                </p:cTn>
                              </p:par>
                            </p:childTnLst>
                          </p:cTn>
                        </p:par>
                        <p:par>
                          <p:cTn id="190" fill="hold">
                            <p:stCondLst>
                              <p:cond delay="250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8" name="beep.wav"/>
                                        </p:tgtEl>
                                      </p:cMediaNode>
                                    </p:audio>
                                  </p:subTnLst>
                                </p:cTn>
                              </p:par>
                            </p:childTnLst>
                          </p:cTn>
                        </p:par>
                        <p:par>
                          <p:cTn id="194" fill="hold">
                            <p:stCondLst>
                              <p:cond delay="260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8" name="beep.wav"/>
                                        </p:tgtEl>
                                      </p:cMediaNode>
                                    </p:audio>
                                  </p:subTnLst>
                                </p:cTn>
                              </p:par>
                            </p:childTnLst>
                          </p:cTn>
                        </p:par>
                        <p:par>
                          <p:cTn id="198" fill="hold">
                            <p:stCondLst>
                              <p:cond delay="270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8" name="beep.wav"/>
                                        </p:tgtEl>
                                      </p:cMediaNode>
                                    </p:audio>
                                  </p:subTnLst>
                                </p:cTn>
                              </p:par>
                            </p:childTnLst>
                          </p:cTn>
                        </p:par>
                        <p:par>
                          <p:cTn id="202" fill="hold">
                            <p:stCondLst>
                              <p:cond delay="280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8" name="beep.wav"/>
                                        </p:tgtEl>
                                      </p:cMediaNode>
                                    </p:audio>
                                  </p:subTnLst>
                                </p:cTn>
                              </p:par>
                            </p:childTnLst>
                          </p:cTn>
                        </p:par>
                        <p:par>
                          <p:cTn id="206" fill="hold">
                            <p:stCondLst>
                              <p:cond delay="290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8" name="beep.wav"/>
                                        </p:tgtEl>
                                      </p:cMediaNode>
                                    </p:audio>
                                  </p:subTnLst>
                                </p:cTn>
                              </p:par>
                            </p:childTnLst>
                          </p:cTn>
                        </p:par>
                        <p:par>
                          <p:cTn id="210" fill="hold">
                            <p:stCondLst>
                              <p:cond delay="300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586937"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
          <p:cNvSpPr/>
          <p:nvPr/>
        </p:nvSpPr>
        <p:spPr>
          <a:xfrm>
            <a:off x="1085327" y="1302459"/>
            <a:ext cx="10629035" cy="4038475"/>
          </a:xfrm>
          <a:prstGeom prst="roundRect">
            <a:avLst>
              <a:gd name="adj" fmla="val 2409"/>
            </a:avLst>
          </a:prstGeom>
          <a:solidFill>
            <a:srgbClr val="D7C5E9"/>
          </a:solidFill>
          <a:ln w="12700" cap="flat" cmpd="sng" algn="ctr">
            <a:solidFill>
              <a:srgbClr val="D7C5E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700" b="0" i="0" u="none" strike="noStrike" kern="0" cap="none" spc="0" normalizeH="0" baseline="0" noProof="0">
              <a:ln>
                <a:noFill/>
              </a:ln>
              <a:solidFill>
                <a:srgbClr val="FFFFFF"/>
              </a:solidFill>
              <a:effectLst/>
              <a:uLnTx/>
              <a:uFillTx/>
              <a:latin typeface="Avenir Next LT Pro"/>
              <a:ea typeface="+mn-ea"/>
              <a:cs typeface="+mn-cs"/>
            </a:endParaRPr>
          </a:p>
        </p:txBody>
      </p:sp>
      <p:sp>
        <p:nvSpPr>
          <p:cNvPr id="12" name="Rectangle 11"/>
          <p:cNvSpPr/>
          <p:nvPr/>
        </p:nvSpPr>
        <p:spPr>
          <a:xfrm>
            <a:off x="1433206" y="1863506"/>
            <a:ext cx="9933275" cy="3323987"/>
          </a:xfrm>
          <a:prstGeom prst="rect">
            <a:avLst/>
          </a:prstGeom>
        </p:spPr>
        <p:txBody>
          <a:bodyPr wrap="square">
            <a:spAutoFit/>
          </a:bodyPr>
          <a:lstStyle/>
          <a:p>
            <a:pPr algn="just">
              <a:lnSpc>
                <a:spcPct val="150000"/>
              </a:lnSpc>
              <a:defRPr/>
            </a:pPr>
            <a:r>
              <a:rPr lang="vi-VN" sz="2800" b="1" i="1" dirty="0">
                <a:solidFill>
                  <a:srgbClr val="000000"/>
                </a:solidFill>
                <a:latin typeface="+mj-lt"/>
                <a:cs typeface="Calibri" panose="020F0502020204030204" pitchFamily="34" charset="0"/>
              </a:rPr>
              <a:t>1. Tìm hiểu và trình bày một số thành tựu trong chọn, tạo giống có ứng dụng di truyền học ở địa phương em.</a:t>
            </a:r>
            <a:endParaRPr lang="en-US" sz="2800" b="1" i="1" dirty="0">
              <a:solidFill>
                <a:srgbClr val="000000"/>
              </a:solidFill>
              <a:latin typeface="+mj-lt"/>
              <a:cs typeface="Calibri" panose="020F0502020204030204" pitchFamily="34" charset="0"/>
            </a:endParaRPr>
          </a:p>
          <a:p>
            <a:pPr algn="just">
              <a:lnSpc>
                <a:spcPct val="150000"/>
              </a:lnSpc>
              <a:defRPr/>
            </a:pPr>
            <a:r>
              <a:rPr lang="vi-VN" sz="2800" b="1" i="1" dirty="0">
                <a:solidFill>
                  <a:srgbClr val="000000"/>
                </a:solidFill>
                <a:latin typeface="+mj-lt"/>
                <a:cs typeface="Calibri" panose="020F0502020204030204" pitchFamily="34" charset="0"/>
              </a:rPr>
              <a:t>2. Đề xuất hoặc tìm hiểu ở địa phương một số biện pháp điều khiển giới tính của các loài sinh vật phù hợp với mục tiêu sản xuất.</a:t>
            </a:r>
            <a:endParaRPr lang="en-US" sz="2800" b="1" i="1" dirty="0">
              <a:solidFill>
                <a:srgbClr val="000000"/>
              </a:solidFill>
              <a:latin typeface="+mj-lt"/>
              <a:cs typeface="Calibri" panose="020F0502020204030204" pitchFamily="34" charset="0"/>
            </a:endParaRPr>
          </a:p>
        </p:txBody>
      </p:sp>
      <p:sp>
        <p:nvSpPr>
          <p:cNvPr id="13" name="Round Same Side Corner Rectangle 1"/>
          <p:cNvSpPr/>
          <p:nvPr/>
        </p:nvSpPr>
        <p:spPr>
          <a:xfrm>
            <a:off x="1085327" y="1171160"/>
            <a:ext cx="10629035" cy="692346"/>
          </a:xfrm>
          <a:prstGeom prst="round2SameRect">
            <a:avLst>
              <a:gd name="adj1" fmla="val 22753"/>
              <a:gd name="adj2" fmla="val 372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820536" y="860275"/>
            <a:ext cx="1046364" cy="11134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Rounded Corners 3"/>
          <p:cNvSpPr/>
          <p:nvPr/>
        </p:nvSpPr>
        <p:spPr>
          <a:xfrm>
            <a:off x="1509824" y="574159"/>
            <a:ext cx="10419907" cy="5815123"/>
          </a:xfrm>
          <a:prstGeom prst="roundRect">
            <a:avLst>
              <a:gd name="adj" fmla="val 4691"/>
            </a:avLst>
          </a:prstGeom>
          <a:noFill/>
          <a:ln w="38100">
            <a:solidFill>
              <a:srgbClr val="00AEE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FFFFFF"/>
              </a:solidFill>
              <a:latin typeface="Neue Haas Grotesk Text Pro" panose="020B0504020202020204"/>
            </a:endParaRPr>
          </a:p>
        </p:txBody>
      </p:sp>
      <p:cxnSp>
        <p:nvCxnSpPr>
          <p:cNvPr id="6" name="Straight Connector 5"/>
          <p:cNvCxnSpPr/>
          <p:nvPr/>
        </p:nvCxnSpPr>
        <p:spPr>
          <a:xfrm>
            <a:off x="1509823" y="1148316"/>
            <a:ext cx="8612372" cy="0"/>
          </a:xfrm>
          <a:prstGeom prst="line">
            <a:avLst/>
          </a:prstGeom>
          <a:ln w="285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Flowchart: Connector 6"/>
          <p:cNvSpPr/>
          <p:nvPr/>
        </p:nvSpPr>
        <p:spPr>
          <a:xfrm>
            <a:off x="1286540" y="393405"/>
            <a:ext cx="1244008" cy="1244008"/>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FFFFFF"/>
              </a:solidFill>
              <a:latin typeface="Neue Haas Grotesk Text Pro" panose="020B0504020202020204"/>
            </a:endParaRPr>
          </a:p>
        </p:txBody>
      </p:sp>
      <p:pic>
        <p:nvPicPr>
          <p:cNvPr id="2050" name="Picture 2"/>
          <p:cNvPicPr>
            <a:picLocks noChangeAspect="1" noChangeArrowheads="1"/>
          </p:cNvPicPr>
          <p:nvPr/>
        </p:nvPicPr>
        <p:blipFill>
          <a:blip r:embed="rId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61854" y="468719"/>
            <a:ext cx="1093381" cy="10933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678518" y="824824"/>
            <a:ext cx="2881423" cy="601513"/>
          </a:xfrm>
          <a:prstGeom prst="round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defTabSz="914400">
              <a:defRPr/>
            </a:pPr>
            <a:r>
              <a:rPr lang="en-US" sz="2935" b="1" dirty="0">
                <a:solidFill>
                  <a:srgbClr val="36B59E">
                    <a:lumMod val="75000"/>
                  </a:srgbClr>
                </a:solidFill>
                <a:latin typeface="Arial" panose="020B0604020202020204" pitchFamily="34" charset="0"/>
                <a:cs typeface="Arial" panose="020B0604020202020204" pitchFamily="34" charset="0"/>
              </a:rPr>
              <a:t>MỞ ĐẦU</a:t>
            </a:r>
            <a:endParaRPr lang="en-US" sz="2935" b="1" dirty="0">
              <a:solidFill>
                <a:srgbClr val="36B59E">
                  <a:lumMod val="75000"/>
                </a:srgbClr>
              </a:solidFill>
              <a:latin typeface="Arial" panose="020B0604020202020204" pitchFamily="34" charset="0"/>
              <a:cs typeface="Arial" panose="020B0604020202020204" pitchFamily="34" charset="0"/>
            </a:endParaRPr>
          </a:p>
        </p:txBody>
      </p:sp>
      <p:sp>
        <p:nvSpPr>
          <p:cNvPr id="2" name="Rectangle 1"/>
          <p:cNvSpPr/>
          <p:nvPr/>
        </p:nvSpPr>
        <p:spPr>
          <a:xfrm>
            <a:off x="1685290" y="1562100"/>
            <a:ext cx="5118735" cy="4523105"/>
          </a:xfrm>
          <a:prstGeom prst="rect">
            <a:avLst/>
          </a:prstGeom>
        </p:spPr>
        <p:txBody>
          <a:bodyPr wrap="square">
            <a:spAutoFit/>
          </a:bodyPr>
          <a:lstStyle/>
          <a:p>
            <a:pPr algn="just" defTabSz="914400">
              <a:lnSpc>
                <a:spcPct val="150000"/>
              </a:lnSpc>
              <a:buClrTx/>
              <a:buSzTx/>
              <a:buFontTx/>
              <a:defRPr/>
            </a:pPr>
            <a:r>
              <a:rPr lang="vi-VN" sz="2400" i="1" dirty="0">
                <a:solidFill>
                  <a:srgbClr val="000000"/>
                </a:solidFill>
                <a:latin typeface="Arial" panose="020B0604020202020204" pitchFamily="34" charset="0"/>
                <a:cs typeface="Arial" panose="020B0604020202020204" pitchFamily="34" charset="0"/>
              </a:rPr>
              <a:t>Việc các nhà chọn, tạo giống vật nuôi, cây trồng đang nghiên cứu kĩ thuật để đưa những </a:t>
            </a:r>
            <a:r>
              <a:rPr lang="vi-VN" sz="2400" b="1" i="1" dirty="0">
                <a:solidFill>
                  <a:srgbClr val="FF0000"/>
                </a:solidFill>
                <a:latin typeface="Arial" panose="020B0604020202020204" pitchFamily="34" charset="0"/>
                <a:cs typeface="Arial" panose="020B0604020202020204" pitchFamily="34" charset="0"/>
              </a:rPr>
              <a:t>gene quy định tính trạng tốt </a:t>
            </a:r>
            <a:r>
              <a:rPr lang="vi-VN" sz="2400" i="1" dirty="0">
                <a:solidFill>
                  <a:srgbClr val="000000"/>
                </a:solidFill>
                <a:latin typeface="Arial" panose="020B0604020202020204" pitchFamily="34" charset="0"/>
                <a:cs typeface="Arial" panose="020B0604020202020204" pitchFamily="34" charset="0"/>
              </a:rPr>
              <a:t>vào cùng một nhiễm sắc thể có ý nghĩa giúp tạo ra những giống vật nuôi, cây trồng mang những tính trạng tốt, phù hợp với mục tiêu sản xuất của con người.</a:t>
            </a:r>
            <a:endParaRPr lang="vi-VN" sz="2400" i="1" dirty="0">
              <a:solidFill>
                <a:srgbClr val="000000"/>
              </a:solidFill>
              <a:latin typeface="Arial" panose="020B0604020202020204" pitchFamily="34" charset="0"/>
              <a:cs typeface="Arial" panose="020B0604020202020204" pitchFamily="34" charset="0"/>
            </a:endParaRPr>
          </a:p>
        </p:txBody>
      </p:sp>
      <p:pic>
        <p:nvPicPr>
          <p:cNvPr id="1026" name="Picture 2" descr="Ứng dụng công nghệ sinh học trong nông nghiệp » ThePeace"/>
          <p:cNvPicPr>
            <a:picLocks noChangeAspect="1" noChangeArrowheads="1"/>
          </p:cNvPicPr>
          <p:nvPr/>
        </p:nvPicPr>
        <p:blipFill rotWithShape="1">
          <a:blip r:embed="rId2">
            <a:extLst>
              <a:ext uri="{28A0092B-C50C-407E-A947-70E740481C1C}">
                <a14:useLocalDpi xmlns:a14="http://schemas.microsoft.com/office/drawing/2010/main" val="0"/>
              </a:ext>
            </a:extLst>
          </a:blip>
          <a:srcRect l="18472" t="1" r="12963" b="-1"/>
          <a:stretch>
            <a:fillRect/>
          </a:stretch>
        </p:blipFill>
        <p:spPr bwMode="auto">
          <a:xfrm>
            <a:off x="6946793" y="1471809"/>
            <a:ext cx="4478563" cy="4236643"/>
          </a:xfrm>
          <a:prstGeom prst="roundRect">
            <a:avLst>
              <a:gd name="adj" fmla="val 7816"/>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3177" y="1788"/>
            <a:ext cx="12185651" cy="6854429"/>
          </a:xfrm>
          <a:prstGeom prst="rect">
            <a:avLst/>
          </a:prstGeom>
        </p:spPr>
      </p:pic>
      <p:pic>
        <p:nvPicPr>
          <p:cNvPr id="28" name="Picture 27"/>
          <p:cNvPicPr>
            <a:picLocks noChangeAspect="1"/>
          </p:cNvPicPr>
          <p:nvPr/>
        </p:nvPicPr>
        <p:blipFill>
          <a:blip r:embed="rId2"/>
          <a:stretch>
            <a:fillRect/>
          </a:stretch>
        </p:blipFill>
        <p:spPr>
          <a:xfrm>
            <a:off x="-186240" y="-302855"/>
            <a:ext cx="10061703" cy="6714504"/>
          </a:xfrm>
          <a:prstGeom prst="rect">
            <a:avLst/>
          </a:prstGeom>
        </p:spPr>
      </p:pic>
      <p:pic>
        <p:nvPicPr>
          <p:cNvPr id="26" name="Picture 25"/>
          <p:cNvPicPr>
            <a:picLocks noChangeAspect="1"/>
          </p:cNvPicPr>
          <p:nvPr/>
        </p:nvPicPr>
        <p:blipFill>
          <a:blip r:embed="rId3"/>
          <a:stretch>
            <a:fillRect/>
          </a:stretch>
        </p:blipFill>
        <p:spPr>
          <a:xfrm>
            <a:off x="4023178" y="297403"/>
            <a:ext cx="7960034" cy="4594792"/>
          </a:xfrm>
          <a:prstGeom prst="rect">
            <a:avLst/>
          </a:prstGeom>
        </p:spPr>
      </p:pic>
      <p:pic>
        <p:nvPicPr>
          <p:cNvPr id="7" name="Graphic 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5009" y="3641811"/>
            <a:ext cx="2706869" cy="3214407"/>
          </a:xfrm>
          <a:prstGeom prst="rect">
            <a:avLst/>
          </a:prstGeom>
        </p:spPr>
      </p:pic>
      <p:pic>
        <p:nvPicPr>
          <p:cNvPr id="11" name="Graphic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3304" y="3379461"/>
            <a:ext cx="3042127" cy="2597880"/>
          </a:xfrm>
          <a:prstGeom prst="rect">
            <a:avLst/>
          </a:prstGeom>
        </p:spPr>
      </p:pic>
      <p:pic>
        <p:nvPicPr>
          <p:cNvPr id="9" name="Graphic 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7" y="5967083"/>
            <a:ext cx="8729877" cy="889135"/>
          </a:xfrm>
          <a:prstGeom prst="rect">
            <a:avLst/>
          </a:prstGeom>
        </p:spPr>
      </p:pic>
      <p:pic>
        <p:nvPicPr>
          <p:cNvPr id="23" name="Graphic 22"/>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34683" y="5960160"/>
            <a:ext cx="888495" cy="434590"/>
          </a:xfrm>
          <a:prstGeom prst="rect">
            <a:avLst/>
          </a:prstGeom>
        </p:spPr>
      </p:pic>
      <p:pic>
        <p:nvPicPr>
          <p:cNvPr id="13" name="Graphic 12"/>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50810" y="1602174"/>
            <a:ext cx="2259867" cy="2047399"/>
          </a:xfrm>
          <a:prstGeom prst="rect">
            <a:avLst/>
          </a:prstGeom>
        </p:spPr>
      </p:pic>
      <p:pic>
        <p:nvPicPr>
          <p:cNvPr id="17" name="Graphic 16"/>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1596" y="3466991"/>
            <a:ext cx="1902538" cy="2530279"/>
          </a:xfrm>
          <a:prstGeom prst="rect">
            <a:avLst/>
          </a:prstGeom>
        </p:spPr>
      </p:pic>
      <p:pic>
        <p:nvPicPr>
          <p:cNvPr id="15" name="Graphic 14"/>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8910" y="5059042"/>
            <a:ext cx="521509" cy="511851"/>
          </a:xfrm>
          <a:prstGeom prst="rect">
            <a:avLst/>
          </a:prstGeom>
        </p:spPr>
      </p:pic>
      <p:pic>
        <p:nvPicPr>
          <p:cNvPr id="19" name="Graphic 18"/>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8754" y="6199806"/>
            <a:ext cx="2047402" cy="453905"/>
          </a:xfrm>
          <a:prstGeom prst="rect">
            <a:avLst/>
          </a:prstGeom>
        </p:spPr>
      </p:pic>
      <p:pic>
        <p:nvPicPr>
          <p:cNvPr id="21" name="Graphic 20"/>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8910" y="5097902"/>
            <a:ext cx="1033357" cy="869180"/>
          </a:xfrm>
          <a:prstGeom prst="rect">
            <a:avLst/>
          </a:prstGeom>
        </p:spPr>
      </p:pic>
      <p:sp>
        <p:nvSpPr>
          <p:cNvPr id="2" name="TextBox 1"/>
          <p:cNvSpPr txBox="1"/>
          <p:nvPr/>
        </p:nvSpPr>
        <p:spPr>
          <a:xfrm>
            <a:off x="5274511" y="620813"/>
            <a:ext cx="5467785" cy="769441"/>
          </a:xfrm>
          <a:prstGeom prst="rect">
            <a:avLst/>
          </a:prstGeom>
          <a:noFill/>
        </p:spPr>
        <p:txBody>
          <a:bodyPr wrap="square" rtlCol="0">
            <a:spAutoFit/>
          </a:bodyPr>
          <a:lstStyle/>
          <a:p>
            <a:pPr algn="ctr" defTabSz="913765">
              <a:defRPr/>
            </a:pPr>
            <a:r>
              <a:rPr lang="en-US" sz="4400" b="1" dirty="0">
                <a:solidFill>
                  <a:srgbClr val="FFFCF3"/>
                </a:solidFill>
                <a:latin typeface="Arial" panose="020B0604020202020204"/>
                <a:cs typeface="#9Slide03 Arima Madurai Black" panose="00000A00000000000000" pitchFamily="2" charset="0"/>
                <a:sym typeface="Arial" panose="020B0604020202020204"/>
              </a:rPr>
              <a:t>DẶN DÒ VỀ NHÀ</a:t>
            </a:r>
            <a:endParaRPr lang="en-US" sz="4400" b="1" dirty="0">
              <a:solidFill>
                <a:srgbClr val="FFFCF3"/>
              </a:solidFill>
              <a:latin typeface="Arial" panose="020B0604020202020204"/>
              <a:cs typeface="#9Slide03 Arima Madurai Black" panose="00000A00000000000000" pitchFamily="2" charset="0"/>
              <a:sym typeface="Arial" panose="020B0604020202020204"/>
            </a:endParaRPr>
          </a:p>
        </p:txBody>
      </p:sp>
      <p:sp>
        <p:nvSpPr>
          <p:cNvPr id="3" name="TextBox 2"/>
          <p:cNvSpPr txBox="1"/>
          <p:nvPr/>
        </p:nvSpPr>
        <p:spPr>
          <a:xfrm>
            <a:off x="4424124" y="1372294"/>
            <a:ext cx="7402698" cy="2834815"/>
          </a:xfrm>
          <a:prstGeom prst="rect">
            <a:avLst/>
          </a:prstGeom>
          <a:noFill/>
        </p:spPr>
        <p:txBody>
          <a:bodyPr wrap="square" rtlCol="0">
            <a:spAutoFit/>
          </a:bodyPr>
          <a:lstStyle/>
          <a:p>
            <a:pPr marL="342900" indent="-342900" defTabSz="913765">
              <a:lnSpc>
                <a:spcPct val="130000"/>
              </a:lnSpc>
              <a:buFontTx/>
              <a:buAutoNum type="arabicPeriod"/>
              <a:defRPr/>
            </a:pPr>
            <a:r>
              <a:rPr lang="en-US" sz="2800" b="1" dirty="0" err="1">
                <a:solidFill>
                  <a:srgbClr val="FFFFFF"/>
                </a:solidFill>
                <a:latin typeface="Arial" panose="020B0604020202020204"/>
                <a:cs typeface="#9Slide03 Arima Madurai Black" panose="00000A00000000000000" pitchFamily="2" charset="0"/>
                <a:sym typeface="Arial" panose="020B0604020202020204"/>
              </a:rPr>
              <a:t>Đọc</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lại</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bài</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và</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hoàn</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thành</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các</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bài</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tập</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trong</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vở</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giao</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bài</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tập</a:t>
            </a:r>
            <a:endParaRPr lang="en-US" sz="2800" b="1" dirty="0">
              <a:solidFill>
                <a:srgbClr val="FFFFFF"/>
              </a:solidFill>
              <a:latin typeface="Arial" panose="020B0604020202020204"/>
              <a:cs typeface="#9Slide03 Arima Madurai Black" panose="00000A00000000000000" pitchFamily="2" charset="0"/>
              <a:sym typeface="Arial" panose="020B0604020202020204"/>
            </a:endParaRPr>
          </a:p>
          <a:p>
            <a:pPr marL="342900" indent="-342900" defTabSz="913765">
              <a:lnSpc>
                <a:spcPct val="130000"/>
              </a:lnSpc>
              <a:buFontTx/>
              <a:buAutoNum type="arabicPeriod"/>
              <a:defRPr/>
            </a:pPr>
            <a:r>
              <a:rPr lang="en-US" sz="2800" b="1" dirty="0" err="1">
                <a:solidFill>
                  <a:srgbClr val="FFFFFF"/>
                </a:solidFill>
                <a:latin typeface="Arial" panose="020B0604020202020204"/>
                <a:cs typeface="#9Slide03 Arima Madurai Black" panose="00000A00000000000000" pitchFamily="2" charset="0"/>
                <a:sym typeface="Arial" panose="020B0604020202020204"/>
              </a:rPr>
              <a:t>Tìm</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hiểu</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thêm</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những</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ứng</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dụng</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của</a:t>
            </a:r>
            <a:r>
              <a:rPr lang="en-US" sz="2800" b="1" dirty="0">
                <a:solidFill>
                  <a:srgbClr val="FFFFFF"/>
                </a:solidFill>
                <a:latin typeface="Arial" panose="020B0604020202020204"/>
                <a:cs typeface="#9Slide03 Arima Madurai Black" panose="00000A00000000000000" pitchFamily="2" charset="0"/>
                <a:sym typeface="Arial" panose="020B0604020202020204"/>
              </a:rPr>
              <a:t> di </a:t>
            </a:r>
            <a:r>
              <a:rPr lang="en-US" sz="2800" b="1" dirty="0" err="1">
                <a:solidFill>
                  <a:srgbClr val="FFFFFF"/>
                </a:solidFill>
                <a:latin typeface="Arial" panose="020B0604020202020204"/>
                <a:cs typeface="#9Slide03 Arima Madurai Black" panose="00000A00000000000000" pitchFamily="2" charset="0"/>
                <a:sym typeface="Arial" panose="020B0604020202020204"/>
              </a:rPr>
              <a:t>truyền</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liên</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kết</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giới</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tính</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trong</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đời</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sống</a:t>
            </a:r>
            <a:endParaRPr lang="en-US" sz="2800" b="1" dirty="0">
              <a:solidFill>
                <a:srgbClr val="FFFFFF"/>
              </a:solidFill>
              <a:latin typeface="Arial" panose="020B0604020202020204"/>
              <a:cs typeface="#9Slide03 Arima Madurai Black" panose="00000A00000000000000" pitchFamily="2" charset="0"/>
              <a:sym typeface="Arial" panose="020B0604020202020204"/>
            </a:endParaRPr>
          </a:p>
          <a:p>
            <a:pPr marL="342900" indent="-342900" defTabSz="913765">
              <a:lnSpc>
                <a:spcPct val="130000"/>
              </a:lnSpc>
              <a:buFontTx/>
              <a:buAutoNum type="arabicPeriod"/>
              <a:defRPr/>
            </a:pPr>
            <a:r>
              <a:rPr lang="en-US" sz="2800" b="1" dirty="0" err="1">
                <a:solidFill>
                  <a:srgbClr val="FFFFFF"/>
                </a:solidFill>
                <a:latin typeface="Arial" panose="020B0604020202020204"/>
                <a:cs typeface="#9Slide03 Arima Madurai Black" panose="00000A00000000000000" pitchFamily="2" charset="0"/>
                <a:sym typeface="Arial" panose="020B0604020202020204"/>
              </a:rPr>
              <a:t>Đọc</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và</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tìm</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hiểu</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trước</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bài</a:t>
            </a:r>
            <a:r>
              <a:rPr lang="en-US" sz="2800" b="1" dirty="0">
                <a:solidFill>
                  <a:srgbClr val="FFFFFF"/>
                </a:solidFill>
                <a:latin typeface="Arial" panose="020B0604020202020204"/>
                <a:cs typeface="#9Slide03 Arima Madurai Black" panose="00000A00000000000000" pitchFamily="2" charset="0"/>
                <a:sym typeface="Arial" panose="020B0604020202020204"/>
              </a:rPr>
              <a:t> </a:t>
            </a:r>
            <a:r>
              <a:rPr lang="en-US" sz="2800" b="1" dirty="0" err="1">
                <a:solidFill>
                  <a:srgbClr val="FFFFFF"/>
                </a:solidFill>
                <a:latin typeface="Arial" panose="020B0604020202020204"/>
                <a:cs typeface="#9Slide03 Arima Madurai Black" panose="00000A00000000000000" pitchFamily="2" charset="0"/>
                <a:sym typeface="Arial" panose="020B0604020202020204"/>
              </a:rPr>
              <a:t>mới</a:t>
            </a:r>
            <a:endParaRPr lang="en-US" sz="2800" b="1" dirty="0">
              <a:solidFill>
                <a:srgbClr val="FFFFFF"/>
              </a:solidFill>
              <a:latin typeface="Arial" panose="020B0604020202020204"/>
              <a:cs typeface="#9Slide03 Arima Madurai Black" panose="00000A00000000000000" pitchFamily="2" charset="0"/>
              <a:sym typeface="Arial" panose="020B0604020202020204"/>
            </a:endParaRPr>
          </a:p>
        </p:txBody>
      </p:sp>
      <p:pic>
        <p:nvPicPr>
          <p:cNvPr id="6" name="Picture 5"/>
          <p:cNvPicPr>
            <a:picLocks noChangeAspect="1"/>
          </p:cNvPicPr>
          <p:nvPr/>
        </p:nvPicPr>
        <p:blipFill>
          <a:blip r:embed="rId22"/>
          <a:stretch>
            <a:fillRect/>
          </a:stretch>
        </p:blipFill>
        <p:spPr>
          <a:xfrm>
            <a:off x="3177" y="7062388"/>
            <a:ext cx="12185651" cy="21550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477" y="2171000"/>
            <a:ext cx="6461330" cy="1716996"/>
          </a:xfrm>
        </p:spPr>
        <p:txBody>
          <a:bodyPr/>
          <a:lstStyle/>
          <a:p>
            <a:pPr algn="r">
              <a:lnSpc>
                <a:spcPct val="120000"/>
              </a:lnSpc>
            </a:pPr>
            <a:r>
              <a:rPr lang="en-US" sz="4800"/>
              <a:t>CÁM ƠN CÁC EM ĐÃ THEO DÕI BÀI HỌC</a:t>
            </a:r>
            <a:endParaRPr lang="en-US" sz="4800" dirty="0"/>
          </a:p>
        </p:txBody>
      </p:sp>
      <p:sp>
        <p:nvSpPr>
          <p:cNvPr id="3" name="Subtitle 2"/>
          <p:cNvSpPr>
            <a:spLocks noGrp="1"/>
          </p:cNvSpPr>
          <p:nvPr>
            <p:ph type="subTitle" idx="1"/>
          </p:nvPr>
        </p:nvSpPr>
        <p:spPr>
          <a:xfrm>
            <a:off x="3088035" y="3921655"/>
            <a:ext cx="3913015" cy="485399"/>
          </a:xfrm>
        </p:spPr>
        <p:txBody>
          <a:bodyPr/>
          <a:lstStyle/>
          <a:p>
            <a:pPr algn="r"/>
            <a:r>
              <a:rPr lang="en-US" b="1" i="1">
                <a:latin typeface="Times New Roman" panose="02020603050405020304" pitchFamily="18" charset="0"/>
                <a:cs typeface="Times New Roman" panose="02020603050405020304" pitchFamily="18" charset="0"/>
              </a:rPr>
              <a:t>Khoa học tự nhiên 9</a:t>
            </a:r>
            <a:endParaRPr lang="en-US" b="1" i="1"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481640" y="726386"/>
            <a:ext cx="2823492" cy="676228"/>
            <a:chOff x="945350" y="611792"/>
            <a:chExt cx="3435496" cy="676228"/>
          </a:xfrm>
        </p:grpSpPr>
        <p:sp>
          <p:nvSpPr>
            <p:cNvPr id="5" name="Rectangle: Rounded Corners 4"/>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endPar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endParaRPr>
            </a:p>
          </p:txBody>
        </p:sp>
      </p:grpSp>
      <p:grpSp>
        <p:nvGrpSpPr>
          <p:cNvPr id="7" name="Group 6"/>
          <p:cNvGrpSpPr/>
          <p:nvPr/>
        </p:nvGrpSpPr>
        <p:grpSpPr>
          <a:xfrm>
            <a:off x="205628" y="744248"/>
            <a:ext cx="914400" cy="914400"/>
            <a:chOff x="5532121" y="2971800"/>
            <a:chExt cx="914400" cy="914400"/>
          </a:xfrm>
        </p:grpSpPr>
        <p:sp>
          <p:nvSpPr>
            <p:cNvPr id="8" name="Oval 7"/>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2" descr="28 Collection Of Boy Reading Book Clipart Png - Read A Book Clipart,  Transparent Png - kind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546402" y="3029498"/>
            <a:ext cx="3977178" cy="40096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3"/>
            <a:ext cx="9143999" cy="6970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70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THÀNH KIẾN THỨC</a:t>
            </a:r>
            <a:endParaRPr kumimoji="0" lang="en-US" sz="7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0" name="Picture 5" descr="n3"/>
          <p:cNvPicPr>
            <a:picLocks noChangeAspect="1" noChangeArrowheads="1"/>
          </p:cNvPicPr>
          <p:nvPr/>
        </p:nvPicPr>
        <p:blipFill>
          <a:blip r:embed="rId1"/>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1" name="Picture 5" descr="n3"/>
          <p:cNvPicPr>
            <a:picLocks noChangeAspect="1" noChangeArrowheads="1"/>
          </p:cNvPicPr>
          <p:nvPr/>
        </p:nvPicPr>
        <p:blipFill>
          <a:blip r:embed="rId1"/>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0210800" y="6400800"/>
            <a:ext cx="457200" cy="457200"/>
          </a:xfrm>
          <a:prstGeom prst="rect">
            <a:avLst/>
          </a:prstGeom>
        </p:spPr>
      </p:pic>
      <p:pic>
        <p:nvPicPr>
          <p:cNvPr id="31" name="Picture 30">
            <a:hlinkHover r:id="rId5" highlightClick="1">
              <a:snd r:embed="rId6" name="applause.wav"/>
            </a:hlinkHover>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8"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9"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10"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11"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00765" y="-2857500"/>
            <a:ext cx="8790469" cy="8359246"/>
            <a:chOff x="-5528492" y="-1889367"/>
            <a:chExt cx="7010400" cy="6316980"/>
          </a:xfrm>
        </p:grpSpPr>
        <p:sp>
          <p:nvSpPr>
            <p:cNvPr id="9" name="Round Same Side Corner Rectangle 8"/>
            <p:cNvSpPr/>
            <p:nvPr/>
          </p:nvSpPr>
          <p:spPr>
            <a:xfrm rot="10800000">
              <a:off x="-5528492" y="-1681309"/>
              <a:ext cx="7010400" cy="5573486"/>
            </a:xfrm>
            <a:prstGeom prst="round2SameRect">
              <a:avLst>
                <a:gd name="adj1" fmla="val 50000"/>
                <a:gd name="adj2" fmla="val 0"/>
              </a:avLst>
            </a:prstGeom>
            <a:solidFill>
              <a:srgbClr val="FCF9F6"/>
            </a:solidFill>
            <a:ln>
              <a:solidFill>
                <a:srgbClr val="FCF9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28492" y="-1889367"/>
              <a:ext cx="7010400" cy="6316980"/>
            </a:xfrm>
            <a:prstGeom prst="ellipse">
              <a:avLst/>
            </a:prstGeom>
            <a:solidFill>
              <a:srgbClr val="FCF9F6"/>
            </a:solidFill>
            <a:ln>
              <a:solidFill>
                <a:srgbClr val="FCF9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2285914" y="1542692"/>
            <a:ext cx="7904136" cy="1708413"/>
          </a:xfrm>
        </p:spPr>
        <p:txBody>
          <a:bodyPr/>
          <a:lstStyle/>
          <a:p>
            <a:pPr>
              <a:lnSpc>
                <a:spcPct val="150000"/>
              </a:lnSpc>
            </a:pPr>
            <a:r>
              <a:rPr lang="en-US" sz="3600" dirty="0"/>
              <a:t>DI TRUYỀN LIÊN KẾT VÀ CƠ CHẾ XÁC ĐỊNH GIỚI TÍNH</a:t>
            </a:r>
            <a:endParaRPr lang="en-US" sz="3600" dirty="0"/>
          </a:p>
        </p:txBody>
      </p:sp>
      <p:sp>
        <p:nvSpPr>
          <p:cNvPr id="3" name="Subtitle 2"/>
          <p:cNvSpPr>
            <a:spLocks noGrp="1"/>
          </p:cNvSpPr>
          <p:nvPr>
            <p:ph type="subTitle" idx="1"/>
          </p:nvPr>
        </p:nvSpPr>
        <p:spPr>
          <a:xfrm>
            <a:off x="3969873" y="3348170"/>
            <a:ext cx="4273207" cy="499105"/>
          </a:xfrm>
        </p:spPr>
        <p:txBody>
          <a:bodyPr/>
          <a:lstStyle/>
          <a:p>
            <a:r>
              <a:rPr lang="en-US" b="1" dirty="0"/>
              <a:t>KHOA HỌC TỰ NHIÊN 9</a:t>
            </a:r>
            <a:endParaRPr lang="en-US" b="1" dirty="0"/>
          </a:p>
        </p:txBody>
      </p:sp>
      <p:grpSp>
        <p:nvGrpSpPr>
          <p:cNvPr id="5" name="Group 4"/>
          <p:cNvGrpSpPr/>
          <p:nvPr/>
        </p:nvGrpSpPr>
        <p:grpSpPr>
          <a:xfrm>
            <a:off x="5159613" y="645975"/>
            <a:ext cx="1872772" cy="691548"/>
            <a:chOff x="647697" y="999304"/>
            <a:chExt cx="3385458" cy="1250130"/>
          </a:xfrm>
        </p:grpSpPr>
        <p:sp>
          <p:nvSpPr>
            <p:cNvPr id="6" name="Rectangle: Rounded Corners 5"/>
            <p:cNvSpPr/>
            <p:nvPr/>
          </p:nvSpPr>
          <p:spPr>
            <a:xfrm>
              <a:off x="647697" y="999304"/>
              <a:ext cx="3385458" cy="1250130"/>
            </a:xfrm>
            <a:prstGeom prst="roundRect">
              <a:avLst>
                <a:gd name="adj" fmla="val 50000"/>
              </a:avLst>
            </a:prstGeom>
            <a:solidFill>
              <a:schemeClr val="accent2">
                <a:lumMod val="60000"/>
                <a:lumOff val="40000"/>
              </a:schemeClr>
            </a:solidFill>
            <a:ln>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805542" y="1122956"/>
              <a:ext cx="3069771" cy="1002829"/>
            </a:xfrm>
            <a:prstGeom prst="roundRect">
              <a:avLst>
                <a:gd name="adj" fmla="val 50000"/>
              </a:avLst>
            </a:prstGeom>
            <a:solidFill>
              <a:srgbClr val="F8F8FA"/>
            </a:solidFill>
            <a:ln>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64631" y="1137776"/>
              <a:ext cx="2788775" cy="1054926"/>
            </a:xfrm>
            <a:prstGeom prst="rect">
              <a:avLst/>
            </a:prstGeom>
            <a:noFill/>
          </p:spPr>
          <p:txBody>
            <a:bodyPr wrap="square" rtlCol="0">
              <a:spAutoFit/>
            </a:bodyPr>
            <a:lstStyle/>
            <a:p>
              <a:pPr algn="ctr"/>
              <a:r>
                <a:rPr lang="en-US" sz="3200" b="1" dirty="0" err="1">
                  <a:solidFill>
                    <a:schemeClr val="accent6">
                      <a:lumMod val="60000"/>
                      <a:lumOff val="40000"/>
                    </a:schemeClr>
                  </a:solidFill>
                  <a:latin typeface="Arial" panose="020B0604020202020204" pitchFamily="34" charset="0"/>
                  <a:cs typeface="Arial" panose="020B0604020202020204" pitchFamily="34" charset="0"/>
                </a:rPr>
                <a:t>Bài</a:t>
              </a:r>
              <a:r>
                <a:rPr lang="en-US" sz="3200" b="1" dirty="0">
                  <a:solidFill>
                    <a:schemeClr val="accent6">
                      <a:lumMod val="60000"/>
                      <a:lumOff val="40000"/>
                    </a:schemeClr>
                  </a:solidFill>
                  <a:latin typeface="Arial" panose="020B0604020202020204" pitchFamily="34" charset="0"/>
                  <a:cs typeface="Arial" panose="020B0604020202020204" pitchFamily="34" charset="0"/>
                </a:rPr>
                <a:t> 39</a:t>
              </a:r>
              <a:endParaRPr lang="en-US" sz="3200" b="1" dirty="0">
                <a:solidFill>
                  <a:schemeClr val="accent6">
                    <a:lumMod val="60000"/>
                    <a:lumOff val="40000"/>
                  </a:schemeClr>
                </a:solidFill>
                <a:latin typeface="Arial" panose="020B0604020202020204" pitchFamily="34" charset="0"/>
                <a:cs typeface="Arial" panose="020B0604020202020204" pitchFamily="34" charset="0"/>
              </a:endParaRPr>
            </a:p>
          </p:txBody>
        </p:sp>
      </p:grpSp>
      <p:sp>
        <p:nvSpPr>
          <p:cNvPr id="12" name="AutoShape 8"/>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1" name="Picture 20"/>
          <p:cNvPicPr>
            <a:picLocks noChangeAspect="1"/>
          </p:cNvPicPr>
          <p:nvPr/>
        </p:nvPicPr>
        <p:blipFill rotWithShape="1">
          <a:blip r:embed="rId1"/>
          <a:srcRect l="12" r="79938" b="3235"/>
          <a:stretch>
            <a:fillRect/>
          </a:stretch>
        </p:blipFill>
        <p:spPr>
          <a:xfrm>
            <a:off x="3239088" y="3827386"/>
            <a:ext cx="856343" cy="3030614"/>
          </a:xfrm>
          <a:prstGeom prst="rect">
            <a:avLst/>
          </a:prstGeom>
        </p:spPr>
      </p:pic>
      <p:pic>
        <p:nvPicPr>
          <p:cNvPr id="6148" name="Picture 4" descr="Time Series Classification Web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073" y="4621425"/>
            <a:ext cx="4658654" cy="20709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
          <a:srcRect l="24253" t="11029" r="47201" b="73677"/>
          <a:stretch>
            <a:fillRect/>
          </a:stretch>
        </p:blipFill>
        <p:spPr>
          <a:xfrm>
            <a:off x="5334935" y="4005463"/>
            <a:ext cx="1806094" cy="709538"/>
          </a:xfrm>
          <a:prstGeom prst="rect">
            <a:avLst/>
          </a:prstGeom>
        </p:spPr>
      </p:pic>
      <p:pic>
        <p:nvPicPr>
          <p:cNvPr id="6170" name="Picture 26" descr="Thomas Hunt Morgan, American Geneticist #1 by Science Source"/>
          <p:cNvPicPr>
            <a:picLocks noChangeAspect="1" noChangeArrowheads="1"/>
          </p:cNvPicPr>
          <p:nvPr/>
        </p:nvPicPr>
        <p:blipFill>
          <a:blip r:embed="rId3">
            <a:clrChange>
              <a:clrFrom>
                <a:srgbClr val="EFE6D7"/>
              </a:clrFrom>
              <a:clrTo>
                <a:srgbClr val="EFE6D7">
                  <a:alpha val="0"/>
                </a:srgbClr>
              </a:clrTo>
            </a:clrChange>
            <a:extLst>
              <a:ext uri="{28A0092B-C50C-407E-A947-70E740481C1C}">
                <a14:useLocalDpi xmlns:a14="http://schemas.microsoft.com/office/drawing/2010/main" val="0"/>
              </a:ext>
            </a:extLst>
          </a:blip>
          <a:srcRect/>
          <a:stretch>
            <a:fillRect/>
          </a:stretch>
        </p:blipFill>
        <p:spPr bwMode="auto">
          <a:xfrm>
            <a:off x="10148628" y="231073"/>
            <a:ext cx="1772666" cy="21501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7006661" y="0"/>
            <a:ext cx="1969046" cy="6031006"/>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90833" y="0"/>
            <a:ext cx="2801168" cy="6031006"/>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975706" y="577810"/>
            <a:ext cx="586937" cy="6280189"/>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419724" y="577811"/>
            <a:ext cx="586937" cy="6280189"/>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50679" y="0"/>
            <a:ext cx="1969046" cy="6031006"/>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86068" y="577811"/>
            <a:ext cx="586937" cy="6280189"/>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4523" y="190735"/>
            <a:ext cx="11516336" cy="6190990"/>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92989" y="1206110"/>
            <a:ext cx="1030926" cy="10309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16424" y="1463630"/>
            <a:ext cx="9892533" cy="3715356"/>
          </a:xfrm>
          <a:prstGeom prst="rect">
            <a:avLst/>
          </a:prstGeom>
          <a:solidFill>
            <a:srgbClr val="FDFF99"/>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1" name="TextBox 10"/>
          <p:cNvSpPr txBox="1"/>
          <p:nvPr/>
        </p:nvSpPr>
        <p:spPr>
          <a:xfrm>
            <a:off x="1423849" y="1613007"/>
            <a:ext cx="9519922" cy="3347840"/>
          </a:xfrm>
          <a:prstGeom prst="rect">
            <a:avLst/>
          </a:prstGeom>
          <a:noFill/>
        </p:spPr>
        <p:txBody>
          <a:bodyPr wrap="square">
            <a:spAutoFit/>
          </a:bodyPr>
          <a:lstStyle/>
          <a:p>
            <a:pPr algn="just">
              <a:lnSpc>
                <a:spcPct val="150000"/>
              </a:lnSpc>
            </a:pPr>
            <a:r>
              <a:rPr lang="vi-VN" sz="2400" b="1" dirty="0">
                <a:latin typeface="+mj-lt"/>
                <a:ea typeface="Calibri" panose="020F0502020204030204" pitchFamily="34" charset="0"/>
                <a:cs typeface="Calibri" panose="020F0502020204030204" pitchFamily="34" charset="0"/>
              </a:rPr>
              <a:t>Học xong bài học này, em có thể:</a:t>
            </a:r>
            <a:endParaRPr lang="vi-VN" sz="2400" b="1" dirty="0">
              <a:latin typeface="+mj-lt"/>
              <a:ea typeface="Calibri" panose="020F0502020204030204" pitchFamily="34" charset="0"/>
              <a:cs typeface="Calibri" panose="020F0502020204030204" pitchFamily="34" charset="0"/>
            </a:endParaRPr>
          </a:p>
          <a:p>
            <a:pPr algn="just">
              <a:lnSpc>
                <a:spcPct val="150000"/>
              </a:lnSpc>
            </a:pPr>
            <a:r>
              <a:rPr lang="vi-VN" sz="2400" dirty="0">
                <a:latin typeface="+mj-lt"/>
                <a:ea typeface="Calibri" panose="020F0502020204030204" pitchFamily="34" charset="0"/>
                <a:cs typeface="Calibri" panose="020F0502020204030204" pitchFamily="34" charset="0"/>
              </a:rPr>
              <a:t>• Dựa vào sơ đồ phép lai trình bày được khái niệm di truyền liên kết và phân biệt với quy luật phân li độc lập.</a:t>
            </a:r>
            <a:endParaRPr lang="vi-VN" sz="2400" dirty="0">
              <a:latin typeface="+mj-lt"/>
              <a:ea typeface="Calibri" panose="020F0502020204030204" pitchFamily="34" charset="0"/>
              <a:cs typeface="Calibri" panose="020F0502020204030204" pitchFamily="34" charset="0"/>
            </a:endParaRPr>
          </a:p>
          <a:p>
            <a:pPr algn="just">
              <a:lnSpc>
                <a:spcPct val="150000"/>
              </a:lnSpc>
            </a:pPr>
            <a:r>
              <a:rPr lang="vi-VN" sz="2400" dirty="0">
                <a:latin typeface="+mj-lt"/>
                <a:ea typeface="Calibri" panose="020F0502020204030204" pitchFamily="34" charset="0"/>
                <a:cs typeface="Calibri" panose="020F0502020204030204" pitchFamily="34" charset="0"/>
              </a:rPr>
              <a:t>• Nêu một số ứng dụng di truyền liên kết trong thực tiễn.</a:t>
            </a:r>
            <a:endParaRPr lang="vi-VN" sz="2400" dirty="0">
              <a:latin typeface="+mj-lt"/>
              <a:ea typeface="Calibri" panose="020F0502020204030204" pitchFamily="34" charset="0"/>
              <a:cs typeface="Calibri" panose="020F0502020204030204" pitchFamily="34" charset="0"/>
            </a:endParaRPr>
          </a:p>
          <a:p>
            <a:pPr algn="just">
              <a:lnSpc>
                <a:spcPct val="150000"/>
              </a:lnSpc>
            </a:pPr>
            <a:r>
              <a:rPr lang="vi-VN" sz="2400" dirty="0">
                <a:latin typeface="+mj-lt"/>
                <a:ea typeface="Calibri" panose="020F0502020204030204" pitchFamily="34" charset="0"/>
                <a:cs typeface="Calibri" panose="020F0502020204030204" pitchFamily="34" charset="0"/>
              </a:rPr>
              <a:t>• Trình bày được cơ chế xác định giới tính. Nêu được một số yếu tố ảnh hưởng đến sự phân hoá giới tính.</a:t>
            </a:r>
            <a:endParaRPr lang="en-US" sz="2400" dirty="0">
              <a:latin typeface="+mj-lt"/>
              <a:ea typeface="Calibri" panose="020F0502020204030204" pitchFamily="34" charset="0"/>
              <a:cs typeface="Calibri" panose="020F0502020204030204" pitchFamily="34" charset="0"/>
            </a:endParaRPr>
          </a:p>
        </p:txBody>
      </p:sp>
      <p:grpSp>
        <p:nvGrpSpPr>
          <p:cNvPr id="6" name="Group 5"/>
          <p:cNvGrpSpPr/>
          <p:nvPr/>
        </p:nvGrpSpPr>
        <p:grpSpPr>
          <a:xfrm>
            <a:off x="4537762" y="1085187"/>
            <a:ext cx="3249856" cy="564335"/>
            <a:chOff x="3886068" y="577810"/>
            <a:chExt cx="4824620" cy="505577"/>
          </a:xfrm>
        </p:grpSpPr>
        <p:sp>
          <p:nvSpPr>
            <p:cNvPr id="14" name="Rounded Rectangle 13"/>
            <p:cNvSpPr/>
            <p:nvPr/>
          </p:nvSpPr>
          <p:spPr>
            <a:xfrm>
              <a:off x="3886068" y="577810"/>
              <a:ext cx="4824620" cy="505577"/>
            </a:xfrm>
            <a:prstGeom prst="roundRect">
              <a:avLst>
                <a:gd name="adj" fmla="val 32838"/>
              </a:avLst>
            </a:prstGeom>
            <a:solidFill>
              <a:srgbClr val="F4835E"/>
            </a:solidFill>
            <a:ln>
              <a:solidFill>
                <a:srgbClr val="F48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Rounded Rectangle 3"/>
            <p:cNvSpPr/>
            <p:nvPr/>
          </p:nvSpPr>
          <p:spPr>
            <a:xfrm>
              <a:off x="4023360" y="632907"/>
              <a:ext cx="4537220" cy="396490"/>
            </a:xfrm>
            <a:prstGeom prst="roundRect">
              <a:avLst>
                <a:gd name="adj" fmla="val 32838"/>
              </a:avLst>
            </a:prstGeom>
            <a:solidFill>
              <a:srgbClr val="FECB3C">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ounded Rectangle 18"/>
            <p:cNvSpPr/>
            <p:nvPr/>
          </p:nvSpPr>
          <p:spPr>
            <a:xfrm>
              <a:off x="4196080" y="665855"/>
              <a:ext cx="4221508" cy="325441"/>
            </a:xfrm>
            <a:prstGeom prst="roundRect">
              <a:avLst>
                <a:gd name="adj" fmla="val 35179"/>
              </a:avLst>
            </a:prstGeom>
            <a:gradFill flip="none" rotWithShape="1">
              <a:gsLst>
                <a:gs pos="0">
                  <a:srgbClr val="F19F55">
                    <a:alpha val="63000"/>
                  </a:srgbClr>
                </a:gs>
                <a:gs pos="50000">
                  <a:srgbClr val="F19F55"/>
                </a:gs>
                <a:gs pos="100000">
                  <a:srgbClr val="DB272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p:cNvSpPr txBox="1"/>
            <p:nvPr/>
          </p:nvSpPr>
          <p:spPr>
            <a:xfrm>
              <a:off x="3916700" y="651347"/>
              <a:ext cx="4556119" cy="358451"/>
            </a:xfrm>
            <a:prstGeom prst="rect">
              <a:avLst/>
            </a:prstGeom>
            <a:noFill/>
          </p:spPr>
          <p:txBody>
            <a:bodyPr wrap="square" rtlCol="0">
              <a:spAutoFit/>
            </a:bodyPr>
            <a:lstStyle/>
            <a:p>
              <a:pPr algn="ctr"/>
              <a:r>
                <a:rPr lang="en-US" sz="2000" b="1" dirty="0">
                  <a:solidFill>
                    <a:srgbClr val="FFFFFF"/>
                  </a:solidFill>
                  <a:effectLst/>
                </a:rPr>
                <a:t>MỤC TIÊU BÀI HỌC</a:t>
              </a:r>
              <a:endParaRPr lang="vi-VN" sz="2000" b="1" dirty="0">
                <a:solidFill>
                  <a:srgbClr val="FFFFFF"/>
                </a:solidFill>
                <a:effectLst/>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0"/>
                                        <p:tgtEl>
                                          <p:spTgt spid="11">
                                            <p:txEl>
                                              <p:pRg st="0" end="0"/>
                                            </p:txEl>
                                          </p:spTgt>
                                        </p:tgtEl>
                                      </p:cBhvr>
                                    </p:animEffect>
                                    <p:anim calcmode="lin" valueType="num">
                                      <p:cBhvr>
                                        <p:cTn id="1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1000"/>
                                        <p:tgtEl>
                                          <p:spTgt spid="11">
                                            <p:txEl>
                                              <p:pRg st="1" end="1"/>
                                            </p:txEl>
                                          </p:spTgt>
                                        </p:tgtEl>
                                      </p:cBhvr>
                                    </p:animEffect>
                                    <p:anim calcmode="lin" valueType="num">
                                      <p:cBhvr>
                                        <p:cTn id="2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fade">
                                      <p:cBhvr>
                                        <p:cTn id="29" dur="1000"/>
                                        <p:tgtEl>
                                          <p:spTgt spid="11">
                                            <p:txEl>
                                              <p:pRg st="2" end="2"/>
                                            </p:txEl>
                                          </p:spTgt>
                                        </p:tgtEl>
                                      </p:cBhvr>
                                    </p:animEffect>
                                    <p:anim calcmode="lin" valueType="num">
                                      <p:cBhvr>
                                        <p:cTn id="3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Effect transition="in" filter="fade">
                                      <p:cBhvr>
                                        <p:cTn id="36" dur="1000"/>
                                        <p:tgtEl>
                                          <p:spTgt spid="11">
                                            <p:txEl>
                                              <p:pRg st="3" end="3"/>
                                            </p:txEl>
                                          </p:spTgt>
                                        </p:tgtEl>
                                      </p:cBhvr>
                                    </p:animEffect>
                                    <p:anim calcmode="lin" valueType="num">
                                      <p:cBhvr>
                                        <p:cTn id="3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p:bldLst>
  </p:timing>
</p:sld>
</file>

<file path=ppt/tags/tag1.xml><?xml version="1.0" encoding="utf-8"?>
<p:tagLst xmlns:p="http://schemas.openxmlformats.org/presentationml/2006/main">
  <p:tag name="__PE_HAS_URLS" val="oh hey this is notes box, due to this not being an empty string. woot."/>
</p:tagLst>
</file>

<file path=ppt/tags/tag10.xml><?xml version="1.0" encoding="utf-8"?>
<p:tagLst xmlns:p="http://schemas.openxmlformats.org/presentationml/2006/main">
  <p:tag name="__PE_HAS_URLS" val="oh hey this is notes box, due to this not being an empty string. woot."/>
</p:tagLst>
</file>

<file path=ppt/tags/tag11.xml><?xml version="1.0" encoding="utf-8"?>
<p:tagLst xmlns:p="http://schemas.openxmlformats.org/presentationml/2006/main">
  <p:tag name="__PE_HAS_URLS" val="oh hey this is notes box, due to this not being an empty string. woot."/>
</p:tagLst>
</file>

<file path=ppt/tags/tag2.xml><?xml version="1.0" encoding="utf-8"?>
<p:tagLst xmlns:p="http://schemas.openxmlformats.org/presentationml/2006/main">
  <p:tag name="__PE_HAS_URLS" val="oh hey this is notes box, due to this not being an empty string. woot."/>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__PE_HAS_URLS" val="oh hey this is notes box, due to this not being an empty string. woot."/>
</p:tagLst>
</file>

<file path=ppt/tags/tag5.xml><?xml version="1.0" encoding="utf-8"?>
<p:tagLst xmlns:p="http://schemas.openxmlformats.org/presentationml/2006/main">
  <p:tag name="__PE_HAS_URLS" val="oh hey this is notes box, due to this not being an empty string. woot."/>
</p:tagLst>
</file>

<file path=ppt/tags/tag6.xml><?xml version="1.0" encoding="utf-8"?>
<p:tagLst xmlns:p="http://schemas.openxmlformats.org/presentationml/2006/main">
  <p:tag name="__PE_HAS_URLS" val="oh hey this is notes box, due to this not being an empty string. woot."/>
</p:tagLst>
</file>

<file path=ppt/tags/tag7.xml><?xml version="1.0" encoding="utf-8"?>
<p:tagLst xmlns:p="http://schemas.openxmlformats.org/presentationml/2006/main">
  <p:tag name="__PE_HAS_URLS" val="oh hey this is notes box, due to this not being an empty string. woot."/>
</p:tagLst>
</file>

<file path=ppt/tags/tag8.xml><?xml version="1.0" encoding="utf-8"?>
<p:tagLst xmlns:p="http://schemas.openxmlformats.org/presentationml/2006/main">
  <p:tag name="__PE_HAS_URLS" val="oh hey this is notes box, due to this not being an empty string. woot."/>
</p:tagLst>
</file>

<file path=ppt/tags/tag9.xml><?xml version="1.0" encoding="utf-8"?>
<p:tagLst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weaveVTI">
  <a:themeElements>
    <a:clrScheme name="AnalogousFromLightSeed_2SEEDS">
      <a:dk1>
        <a:srgbClr val="000000"/>
      </a:dk1>
      <a:lt1>
        <a:srgbClr val="FFFFFF"/>
      </a:lt1>
      <a:dk2>
        <a:srgbClr val="22363C"/>
      </a:dk2>
      <a:lt2>
        <a:srgbClr val="E2E8E8"/>
      </a:lt2>
      <a:accent1>
        <a:srgbClr val="EB4E4E"/>
      </a:accent1>
      <a:accent2>
        <a:srgbClr val="EE6EA4"/>
      </a:accent2>
      <a:accent3>
        <a:srgbClr val="EA8C49"/>
      </a:accent3>
      <a:accent4>
        <a:srgbClr val="36B59E"/>
      </a:accent4>
      <a:accent5>
        <a:srgbClr val="25B1DB"/>
      </a:accent5>
      <a:accent6>
        <a:srgbClr val="4E85EB"/>
      </a:accent6>
      <a:hlink>
        <a:srgbClr val="568D8D"/>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17.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2.xml><?xml version="1.0" encoding="utf-8"?>
<ds:datastoreItem xmlns:ds="http://schemas.openxmlformats.org/officeDocument/2006/customXml" ds:itemID="{69060146-7700-4F6C-986B-89E3839BD4ED}">
  <ds:schemaRefs/>
</ds:datastoreItem>
</file>

<file path=customXml/itemProps13.xml><?xml version="1.0" encoding="utf-8"?>
<ds:datastoreItem xmlns:ds="http://schemas.openxmlformats.org/officeDocument/2006/customXml" ds:itemID="{D235FEF8-1733-4347-95CE-3BB62B2B8DD7}">
  <ds:schemaRefs/>
</ds:datastoreItem>
</file>

<file path=customXml/itemProps14.xml><?xml version="1.0" encoding="utf-8"?>
<ds:datastoreItem xmlns:ds="http://schemas.openxmlformats.org/officeDocument/2006/customXml" ds:itemID="{08FC98CF-E78A-425D-90FD-55D1C468A34F}">
  <ds:schemaRefs/>
</ds:datastoreItem>
</file>

<file path=customXml/itemProps15.xml><?xml version="1.0" encoding="utf-8"?>
<ds:datastoreItem xmlns:ds="http://schemas.openxmlformats.org/officeDocument/2006/customXml" ds:itemID="{08FC98CF-E78A-425D-90FD-55D1C468A34F}">
  <ds:schemaRefs/>
</ds:datastoreItem>
</file>

<file path=customXml/itemProps16.xml><?xml version="1.0" encoding="utf-8"?>
<ds:datastoreItem xmlns:ds="http://schemas.openxmlformats.org/officeDocument/2006/customXml" ds:itemID="{69060146-7700-4F6C-986B-89E3839BD4ED}">
  <ds:schemaRefs/>
</ds:datastoreItem>
</file>

<file path=customXml/itemProps17.xml><?xml version="1.0" encoding="utf-8"?>
<ds:datastoreItem xmlns:ds="http://schemas.openxmlformats.org/officeDocument/2006/customXml" ds:itemID="{D235FEF8-1733-4347-95CE-3BB62B2B8DD7}">
  <ds:schemaRefs/>
</ds:datastoreItem>
</file>

<file path=docProps/app.xml><?xml version="1.0" encoding="utf-8"?>
<Properties xmlns="http://schemas.openxmlformats.org/officeDocument/2006/extended-properties" xmlns:vt="http://schemas.openxmlformats.org/officeDocument/2006/docPropsVTypes">
  <Template>{2E2B8E51-9601-4847-BDAE-2CED237E82C6}tf78438558_win32</Template>
  <TotalTime>0</TotalTime>
  <Words>14707</Words>
  <Application>WPS Slides</Application>
  <PresentationFormat>Widescreen</PresentationFormat>
  <Paragraphs>1258</Paragraphs>
  <Slides>61</Slides>
  <Notes>22</Notes>
  <HiddenSlides>0</HiddenSlides>
  <MMClips>4</MMClips>
  <ScaleCrop>false</ScaleCrop>
  <HeadingPairs>
    <vt:vector size="6" baseType="variant">
      <vt:variant>
        <vt:lpstr>已用的字体</vt:lpstr>
      </vt:variant>
      <vt:variant>
        <vt:i4>31</vt:i4>
      </vt:variant>
      <vt:variant>
        <vt:lpstr>主题</vt:lpstr>
      </vt:variant>
      <vt:variant>
        <vt:i4>5</vt:i4>
      </vt:variant>
      <vt:variant>
        <vt:lpstr>幻灯片标题</vt:lpstr>
      </vt:variant>
      <vt:variant>
        <vt:i4>61</vt:i4>
      </vt:variant>
    </vt:vector>
  </HeadingPairs>
  <TitlesOfParts>
    <vt:vector size="97" baseType="lpstr">
      <vt:lpstr>Arial</vt:lpstr>
      <vt:lpstr>SimSun</vt:lpstr>
      <vt:lpstr>Wingdings</vt:lpstr>
      <vt:lpstr>Titan One</vt:lpstr>
      <vt:lpstr>Segoe Print</vt:lpstr>
      <vt:lpstr>Bebas Neue</vt:lpstr>
      <vt:lpstr>Nunito</vt:lpstr>
      <vt:lpstr>Arial</vt:lpstr>
      <vt:lpstr>Century Gothic</vt:lpstr>
      <vt:lpstr>#9Slide03 Maven Pro Black</vt:lpstr>
      <vt:lpstr>ADLaM Display</vt:lpstr>
      <vt:lpstr>Calibri</vt:lpstr>
      <vt:lpstr>Times New Roman</vt:lpstr>
      <vt:lpstr>Calibri</vt:lpstr>
      <vt:lpstr>Neue Haas Grotesk Text Pro</vt:lpstr>
      <vt:lpstr>Segoe UI Black</vt:lpstr>
      <vt:lpstr>Arial Unicode MS</vt:lpstr>
      <vt:lpstr>Aptos Display</vt:lpstr>
      <vt:lpstr>Segoe UI Variable Display</vt:lpstr>
      <vt:lpstr>Aptos</vt:lpstr>
      <vt:lpstr>Segoe UI</vt:lpstr>
      <vt:lpstr>Arial Regular</vt:lpstr>
      <vt:lpstr>Arial Black</vt:lpstr>
      <vt:lpstr>Times</vt:lpstr>
      <vt:lpstr>Cambria Math</vt:lpstr>
      <vt:lpstr>Tahoma</vt:lpstr>
      <vt:lpstr>Avenir Next LT Pro</vt:lpstr>
      <vt:lpstr>#9Slide03 Arima Madurai Black</vt:lpstr>
      <vt:lpstr>Yu Gothic UI</vt:lpstr>
      <vt:lpstr>Microsoft YaHei</vt:lpstr>
      <vt:lpstr>Wide Latin</vt:lpstr>
      <vt:lpstr>Office Theme</vt:lpstr>
      <vt:lpstr>1_Office Theme</vt:lpstr>
      <vt:lpstr>InterweaveVTI</vt:lpstr>
      <vt:lpstr>2_Save the Elephant Day by Slidesgo</vt:lpstr>
      <vt:lpstr>2_Office Theme</vt:lpstr>
      <vt:lpstr>PowerPoint 演示文稿</vt:lpstr>
      <vt:lpstr>PowerPoint 演示文稿</vt:lpstr>
      <vt:lpstr>Ở đậu hà lan, gene A quy định hạt vàng, gene a quy định hạt xanh, gene B quy định hạt trơn, gene b quy định hạt nhăn. Các gene này phân li độc lập với nhau. Xác định tỉ lệ kiểu gen và tỉ lệ kiểu hình của đời F1 trong phép lai sau: P: AaBb  x  aabb</vt:lpstr>
      <vt:lpstr>PowerPoint 演示文稿</vt:lpstr>
      <vt:lpstr>PowerPoint 演示文稿</vt:lpstr>
      <vt:lpstr>PowerPoint 演示文稿</vt:lpstr>
      <vt:lpstr>PowerPoint 演示文稿</vt:lpstr>
      <vt:lpstr>DI TRUYỀN LIÊN KẾT VÀ CƠ CHẾ XÁC ĐỊNH GIỚI TÍNH</vt:lpstr>
      <vt:lpstr>PowerPoint 演示文稿</vt:lpstr>
      <vt:lpstr>PowerPoint 演示文稿</vt:lpstr>
      <vt:lpstr>BỐI CẢNH RA ĐỜI THÍ NGHIỆM CỦA MORGAN</vt:lpstr>
      <vt:lpstr>BỐI CẢNH RA ĐỜI THÍ NGHIỆM CỦA MORGAN</vt:lpstr>
      <vt:lpstr>PowerPoint 演示文稿</vt:lpstr>
      <vt:lpstr>I. DI TRUYỀN LIÊN KẾT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 DI TRUYỀN LIÊN KẾT</vt:lpstr>
      <vt:lpstr>I. DI TRUYỀN LIÊN KẾT</vt:lpstr>
      <vt:lpstr>I. DI TRUYỀN LIÊN KẾT</vt:lpstr>
      <vt:lpstr>PowerPoint 演示文稿</vt:lpstr>
      <vt:lpstr>II. DI TRUYỀN GIỚI TÍNH VÀ LIÊN KẾT VỚI GIỚI TÍNH</vt:lpstr>
      <vt:lpstr>II. DI TRUYỀN GIỚI TÍNH VÀ LIÊN KẾT VỚI GIỚI TÍNH</vt:lpstr>
      <vt:lpstr>II. DI TRUYỀN GIỚI TÍNH VÀ LIÊN KẾT VỚI GIỚI TÍNH</vt:lpstr>
      <vt:lpstr>II. DI TRUYỀN GIỚI TÍNH VÀ LIÊN KẾT VỚI GIỚI TÍNH</vt:lpstr>
      <vt:lpstr>II. DI TRUYỀN GIỚI TÍNH VÀ LIÊN KẾT VỚI GIỚI TÍNH</vt:lpstr>
      <vt:lpstr>PowerPoint 演示文稿</vt:lpstr>
      <vt:lpstr>PowerPoint 演示文稿</vt:lpstr>
      <vt:lpstr>PowerPoint 演示文稿</vt:lpstr>
      <vt:lpstr>PowerPoint 演示文稿</vt:lpstr>
      <vt:lpstr>PowerPoint 演示文稿</vt:lpstr>
      <vt:lpstr>II. CƠ CHẾ XÁC ĐỊNH GIỚI TÍNH VÀ YẾU TỐ ẢNH HƯỞNG</vt:lpstr>
      <vt:lpstr>II. CƠ CHẾ XÁC ĐỊNH GIỚI TÍNH VÀ YẾU TỐ ẢNH HƯỞNG</vt:lpstr>
      <vt:lpstr>II. CƠ CHẾ XÁC ĐỊNH GIỚI TÍNH VÀ YẾU TỐ ẢNH HƯỞNG</vt:lpstr>
      <vt:lpstr>II. CƠ CHẾ XÁC ĐỊNH GIỚI TÍNH VÀ YẾU TỐ ẢNH HƯỞNG</vt:lpstr>
      <vt:lpstr>II. CƠ CHẾ XÁC ĐỊNH GIỚI TÍNH VÀ YẾU TỐ ẢNH HƯỞNG</vt:lpstr>
      <vt:lpstr>II. CƠ CHẾ XÁC ĐỊNH GIỚI TÍNH VÀ YẾU TỐ ẢNH HƯỞNG</vt:lpstr>
      <vt:lpstr>PowerPoint 演示文稿</vt:lpstr>
      <vt:lpstr>PowerPoint 演示文稿</vt:lpstr>
      <vt:lpstr>PowerPoint 演示文稿</vt:lpstr>
      <vt:lpstr>PowerPoint 演示文稿</vt:lpstr>
      <vt:lpstr>PowerPoint 演示文稿</vt:lpstr>
      <vt:lpstr>PowerPoint 演示文稿</vt:lpstr>
      <vt:lpstr>Cùng suy ngẫm và hành động đúng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CÁM ƠN CÁC EM ĐÃ THEO DÕI BÀI HỌC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MS THU</dc:creator>
  <cp:lastModifiedBy>HOA HOÀNG</cp:lastModifiedBy>
  <cp:revision>488</cp:revision>
  <dcterms:created xsi:type="dcterms:W3CDTF">2024-01-11T14:09:00Z</dcterms:created>
  <dcterms:modified xsi:type="dcterms:W3CDTF">2025-05-10T22:47:11Z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ICV">
    <vt:lpwstr>FA96A56D13C641F7AF040924B1B7F467_13</vt:lpwstr>
  </property>
  <property fmtid="{D5CDD505-2E9C-101B-9397-08002B2CF9AE}" pid="5" name="KSOProductBuildVer">
    <vt:lpwstr>1033-12.2.0.20795</vt:lpwstr>
  </property>
</Properties>
</file>