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b3PqoZ6hBxE1z4vHzxGGkM9IU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8"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76946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37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89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05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97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70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4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03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1676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3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94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31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085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01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3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09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937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802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7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689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4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007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376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2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101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578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827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072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89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78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25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19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44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2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39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83"/>
        <p:cNvGrpSpPr/>
        <p:nvPr/>
      </p:nvGrpSpPr>
      <p:grpSpPr>
        <a:xfrm>
          <a:off x="0" y="0"/>
          <a:ext cx="0" cy="0"/>
          <a:chOff x="0" y="0"/>
          <a:chExt cx="0" cy="0"/>
        </a:xfrm>
      </p:grpSpPr>
      <p:sp>
        <p:nvSpPr>
          <p:cNvPr id="84" name="Google Shape;84;p1"/>
          <p:cNvSpPr/>
          <p:nvPr/>
        </p:nvSpPr>
        <p:spPr>
          <a:xfrm>
            <a:off x="2593295" y="1028700"/>
            <a:ext cx="7501450" cy="10744265"/>
          </a:xfrm>
          <a:custGeom>
            <a:avLst/>
            <a:gdLst/>
            <a:ahLst/>
            <a:cxnLst/>
            <a:rect l="l" t="t" r="r" b="b"/>
            <a:pathLst>
              <a:path w="7501450" h="10744265" extrusionOk="0">
                <a:moveTo>
                  <a:pt x="0" y="0"/>
                </a:moveTo>
                <a:lnTo>
                  <a:pt x="7501450" y="0"/>
                </a:lnTo>
                <a:lnTo>
                  <a:pt x="7501450" y="10744265"/>
                </a:lnTo>
                <a:lnTo>
                  <a:pt x="0" y="10744265"/>
                </a:lnTo>
                <a:lnTo>
                  <a:pt x="0" y="0"/>
                </a:lnTo>
                <a:close/>
              </a:path>
            </a:pathLst>
          </a:custGeom>
          <a:blipFill rotWithShape="1">
            <a:blip r:embed="rId3">
              <a:alphaModFix amt="9999"/>
            </a:blip>
            <a:stretch>
              <a:fillRect/>
            </a:stretch>
          </a:blipFill>
          <a:ln>
            <a:noFill/>
          </a:ln>
        </p:spPr>
      </p:sp>
      <p:sp>
        <p:nvSpPr>
          <p:cNvPr id="85" name="Google Shape;85;p1"/>
          <p:cNvSpPr/>
          <p:nvPr/>
        </p:nvSpPr>
        <p:spPr>
          <a:xfrm flipH="1">
            <a:off x="7293311" y="1028700"/>
            <a:ext cx="14964333" cy="10556657"/>
          </a:xfrm>
          <a:custGeom>
            <a:avLst/>
            <a:gdLst/>
            <a:ahLst/>
            <a:cxnLst/>
            <a:rect l="l" t="t" r="r" b="b"/>
            <a:pathLst>
              <a:path w="14964333" h="10556657" extrusionOk="0">
                <a:moveTo>
                  <a:pt x="14964333" y="0"/>
                </a:moveTo>
                <a:lnTo>
                  <a:pt x="0" y="0"/>
                </a:lnTo>
                <a:lnTo>
                  <a:pt x="0" y="10556657"/>
                </a:lnTo>
                <a:lnTo>
                  <a:pt x="14964333" y="10556657"/>
                </a:lnTo>
                <a:lnTo>
                  <a:pt x="14964333" y="0"/>
                </a:lnTo>
                <a:close/>
              </a:path>
            </a:pathLst>
          </a:custGeom>
          <a:blipFill rotWithShape="1">
            <a:blip r:embed="rId4">
              <a:alphaModFix/>
            </a:blip>
            <a:stretch>
              <a:fillRect/>
            </a:stretch>
          </a:blipFill>
          <a:ln>
            <a:noFill/>
          </a:ln>
        </p:spPr>
      </p:sp>
      <p:sp>
        <p:nvSpPr>
          <p:cNvPr id="86" name="Google Shape;86;p1"/>
          <p:cNvSpPr txBox="1"/>
          <p:nvPr/>
        </p:nvSpPr>
        <p:spPr>
          <a:xfrm>
            <a:off x="762000" y="2155598"/>
            <a:ext cx="7886700" cy="597580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CHÀO MỪNG </a:t>
            </a:r>
            <a:endParaRPr/>
          </a:p>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CÁC EM ĐẾN </a:t>
            </a:r>
            <a:endParaRPr/>
          </a:p>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VỚI BÀI HỌC!</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p:nvPr/>
        </p:nvSpPr>
        <p:spPr>
          <a:xfrm>
            <a:off x="7124700" y="-342900"/>
            <a:ext cx="4038600" cy="1600200"/>
          </a:xfrm>
          <a:prstGeom prst="downArrow">
            <a:avLst>
              <a:gd name="adj1" fmla="val 50000"/>
              <a:gd name="adj2" fmla="val 50000"/>
            </a:avLst>
          </a:prstGeom>
          <a:solidFill>
            <a:srgbClr val="3185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7" name="Google Shape;247;p10"/>
          <p:cNvGrpSpPr/>
          <p:nvPr/>
        </p:nvGrpSpPr>
        <p:grpSpPr>
          <a:xfrm>
            <a:off x="5448300" y="1790700"/>
            <a:ext cx="7391400" cy="1219200"/>
            <a:chOff x="4953000" y="1703457"/>
            <a:chExt cx="7391400" cy="1219200"/>
          </a:xfrm>
        </p:grpSpPr>
        <p:sp>
          <p:nvSpPr>
            <p:cNvPr id="248" name="Google Shape;248;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0"/>
            <p:cNvSpPr txBox="1"/>
            <p:nvPr/>
          </p:nvSpPr>
          <p:spPr>
            <a:xfrm>
              <a:off x="5638800" y="1959114"/>
              <a:ext cx="6019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err="1">
                  <a:solidFill>
                    <a:schemeClr val="dk1"/>
                  </a:solidFill>
                  <a:latin typeface="Arial"/>
                  <a:ea typeface="Arial"/>
                  <a:cs typeface="Arial"/>
                  <a:sym typeface="Arial"/>
                </a:rPr>
                <a:t>Bộ</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xử</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lí</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thông</a:t>
              </a:r>
              <a:r>
                <a:rPr lang="en-US" sz="4000" dirty="0">
                  <a:solidFill>
                    <a:schemeClr val="dk1"/>
                  </a:solidFill>
                  <a:latin typeface="Arial"/>
                  <a:ea typeface="Arial"/>
                  <a:cs typeface="Arial"/>
                  <a:sym typeface="Arial"/>
                </a:rPr>
                <a:t> tin </a:t>
              </a:r>
              <a:endParaRPr dirty="0"/>
            </a:p>
          </p:txBody>
        </p:sp>
      </p:grpSp>
      <p:grpSp>
        <p:nvGrpSpPr>
          <p:cNvPr id="250" name="Google Shape;250;p10"/>
          <p:cNvGrpSpPr/>
          <p:nvPr/>
        </p:nvGrpSpPr>
        <p:grpSpPr>
          <a:xfrm>
            <a:off x="3028950" y="3771900"/>
            <a:ext cx="12230100" cy="1219200"/>
            <a:chOff x="4953000" y="1703457"/>
            <a:chExt cx="7391400" cy="1219200"/>
          </a:xfrm>
        </p:grpSpPr>
        <p:sp>
          <p:nvSpPr>
            <p:cNvPr id="251" name="Google Shape;251;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0"/>
            <p:cNvSpPr txBox="1"/>
            <p:nvPr/>
          </p:nvSpPr>
          <p:spPr>
            <a:xfrm>
              <a:off x="5638800" y="1959114"/>
              <a:ext cx="6019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Là thành phần quan trọng của máy tính</a:t>
              </a:r>
              <a:endParaRPr/>
            </a:p>
          </p:txBody>
        </p:sp>
      </p:grpSp>
      <p:grpSp>
        <p:nvGrpSpPr>
          <p:cNvPr id="253" name="Google Shape;253;p10"/>
          <p:cNvGrpSpPr/>
          <p:nvPr/>
        </p:nvGrpSpPr>
        <p:grpSpPr>
          <a:xfrm>
            <a:off x="3028950" y="5829091"/>
            <a:ext cx="12230100" cy="1219200"/>
            <a:chOff x="4953000" y="1703457"/>
            <a:chExt cx="7391400" cy="1219200"/>
          </a:xfrm>
        </p:grpSpPr>
        <p:sp>
          <p:nvSpPr>
            <p:cNvPr id="254" name="Google Shape;254;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0"/>
            <p:cNvSpPr txBox="1"/>
            <p:nvPr/>
          </p:nvSpPr>
          <p:spPr>
            <a:xfrm>
              <a:off x="5117447" y="1959114"/>
              <a:ext cx="706250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Làm việc với dữ liệu được biểu diễn dưới dạng bit</a:t>
              </a:r>
              <a:endParaRPr/>
            </a:p>
          </p:txBody>
        </p:sp>
      </p:grpSp>
      <p:grpSp>
        <p:nvGrpSpPr>
          <p:cNvPr id="256" name="Google Shape;256;p10"/>
          <p:cNvGrpSpPr/>
          <p:nvPr/>
        </p:nvGrpSpPr>
        <p:grpSpPr>
          <a:xfrm>
            <a:off x="1295392" y="7739717"/>
            <a:ext cx="15697210" cy="1219200"/>
            <a:chOff x="4457939" y="1703457"/>
            <a:chExt cx="8381520" cy="1219200"/>
          </a:xfrm>
        </p:grpSpPr>
        <p:sp>
          <p:nvSpPr>
            <p:cNvPr id="257" name="Google Shape;257;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0"/>
            <p:cNvSpPr txBox="1"/>
            <p:nvPr/>
          </p:nvSpPr>
          <p:spPr>
            <a:xfrm>
              <a:off x="4457939" y="1959114"/>
              <a:ext cx="83815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err="1">
                  <a:solidFill>
                    <a:schemeClr val="dk1"/>
                  </a:solidFill>
                  <a:latin typeface="Arial"/>
                  <a:ea typeface="Arial"/>
                  <a:cs typeface="Arial"/>
                  <a:sym typeface="Arial"/>
                </a:rPr>
                <a:t>Được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gắn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vào</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nhiều</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thiết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bị</a:t>
              </a:r>
              <a:r>
                <a:rPr lang="en-US" sz="4000" dirty="0">
                  <a:solidFill>
                    <a:schemeClr val="dk1"/>
                  </a:solidFill>
                  <a:latin typeface="Arial"/>
                  <a:ea typeface="Arial"/>
                  <a:cs typeface="Arial"/>
                  <a:sym typeface="Arial"/>
                </a:rPr>
                <a:t> </a:t>
              </a:r>
              <a:r>
                <a:rPr lang="en-US" sz="4000" dirty="0" err="1" smtClean="0">
                  <a:solidFill>
                    <a:schemeClr val="dk1"/>
                  </a:solidFill>
                </a:rPr>
                <a:t>để</a:t>
              </a:r>
              <a:r>
                <a:rPr lang="en-US" sz="4000" dirty="0" smtClean="0">
                  <a:solidFill>
                    <a:schemeClr val="dk1"/>
                  </a:solidFill>
                </a:rPr>
                <a:t> </a:t>
              </a:r>
              <a:r>
                <a:rPr lang="en-US" sz="4000" dirty="0" err="1" smtClean="0">
                  <a:solidFill>
                    <a:schemeClr val="dk1"/>
                  </a:solidFill>
                  <a:latin typeface="Arial"/>
                  <a:ea typeface="Arial"/>
                  <a:cs typeface="Arial"/>
                  <a:sym typeface="Arial"/>
                </a:rPr>
                <a:t>hỗ</a:t>
              </a:r>
              <a:r>
                <a:rPr lang="en-US" sz="4000" dirty="0" smtClean="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trợ</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số</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hóa</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thông</a:t>
              </a:r>
              <a:r>
                <a:rPr lang="en-US" sz="4000" dirty="0">
                  <a:solidFill>
                    <a:schemeClr val="dk1"/>
                  </a:solidFill>
                  <a:latin typeface="Arial"/>
                  <a:ea typeface="Arial"/>
                  <a:cs typeface="Arial"/>
                  <a:sym typeface="Arial"/>
                </a:rPr>
                <a:t> tin</a:t>
              </a:r>
              <a:endParaRPr dirty="0"/>
            </a:p>
          </p:txBody>
        </p:sp>
        <p:sp>
          <p:nvSpPr>
            <p:cNvPr id="259" name="Google Shape;259;p10"/>
            <p:cNvSpPr txBox="1"/>
            <p:nvPr/>
          </p:nvSpPr>
          <p:spPr>
            <a:xfrm>
              <a:off x="4457939" y="1982373"/>
              <a:ext cx="83815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err="1">
                  <a:solidFill>
                    <a:schemeClr val="dk1"/>
                  </a:solidFill>
                  <a:latin typeface="Arial"/>
                  <a:ea typeface="Arial"/>
                  <a:cs typeface="Arial"/>
                  <a:sym typeface="Arial"/>
                </a:rPr>
                <a:t>Được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gắn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vào</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nhiều</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thiết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bị</a:t>
              </a:r>
              <a:r>
                <a:rPr lang="en-US" sz="4000" dirty="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để</a:t>
              </a:r>
              <a:r>
                <a:rPr lang="en-US" sz="4000" dirty="0" smtClean="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hỗ</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trợ</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số</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hóa</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thông</a:t>
              </a:r>
              <a:r>
                <a:rPr lang="en-US" sz="4000" dirty="0">
                  <a:solidFill>
                    <a:schemeClr val="dk1"/>
                  </a:solidFill>
                  <a:latin typeface="Arial"/>
                  <a:ea typeface="Arial"/>
                  <a:cs typeface="Arial"/>
                  <a:sym typeface="Arial"/>
                </a:rPr>
                <a:t> tin</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Effect transition="in" filter="fade">
                                      <p:cBhvr>
                                        <p:cTn id="11" dur="500"/>
                                        <p:tgtEl>
                                          <p:spTgt spid="2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0"/>
                                        </p:tgtEl>
                                        <p:attrNameLst>
                                          <p:attrName>style.visibility</p:attrName>
                                        </p:attrNameLst>
                                      </p:cBhvr>
                                      <p:to>
                                        <p:strVal val="visible"/>
                                      </p:to>
                                    </p:set>
                                    <p:animEffect transition="in" filter="fade">
                                      <p:cBhvr>
                                        <p:cTn id="15" dur="500"/>
                                        <p:tgtEl>
                                          <p:spTgt spid="2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500"/>
                                        <p:tgtEl>
                                          <p:spTgt spid="2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fade">
                                      <p:cBhvr>
                                        <p:cTn id="23"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11"/>
          <p:cNvSpPr/>
          <p:nvPr/>
        </p:nvSpPr>
        <p:spPr>
          <a:xfrm>
            <a:off x="762000" y="884626"/>
            <a:ext cx="990600" cy="959644"/>
          </a:xfrm>
          <a:custGeom>
            <a:avLst/>
            <a:gdLst/>
            <a:ahLst/>
            <a:cxnLst/>
            <a:rect l="l" t="t" r="r" b="b"/>
            <a:pathLst>
              <a:path w="4247535" h="4114800" extrusionOk="0">
                <a:moveTo>
                  <a:pt x="0" y="0"/>
                </a:moveTo>
                <a:lnTo>
                  <a:pt x="4247536" y="0"/>
                </a:lnTo>
                <a:lnTo>
                  <a:pt x="4247536" y="4114800"/>
                </a:lnTo>
                <a:lnTo>
                  <a:pt x="0" y="4114800"/>
                </a:lnTo>
                <a:lnTo>
                  <a:pt x="0" y="0"/>
                </a:lnTo>
                <a:close/>
              </a:path>
            </a:pathLst>
          </a:custGeom>
          <a:blipFill rotWithShape="1">
            <a:blip r:embed="rId3">
              <a:alphaModFix/>
            </a:blip>
            <a:stretch>
              <a:fillRect/>
            </a:stretch>
          </a:blipFill>
          <a:ln>
            <a:noFill/>
          </a:ln>
        </p:spPr>
      </p:sp>
      <p:grpSp>
        <p:nvGrpSpPr>
          <p:cNvPr id="267" name="Google Shape;267;p11"/>
          <p:cNvGrpSpPr/>
          <p:nvPr/>
        </p:nvGrpSpPr>
        <p:grpSpPr>
          <a:xfrm>
            <a:off x="441939" y="2403849"/>
            <a:ext cx="8850672" cy="7820490"/>
            <a:chOff x="441939" y="2403849"/>
            <a:chExt cx="8850672" cy="7820490"/>
          </a:xfrm>
        </p:grpSpPr>
        <p:sp>
          <p:nvSpPr>
            <p:cNvPr id="268" name="Google Shape;268;p11"/>
            <p:cNvSpPr/>
            <p:nvPr/>
          </p:nvSpPr>
          <p:spPr>
            <a:xfrm rot="-366169">
              <a:off x="790575" y="2817438"/>
              <a:ext cx="8153400" cy="6993311"/>
            </a:xfrm>
            <a:prstGeom prst="roundRect">
              <a:avLst>
                <a:gd name="adj" fmla="val 4373"/>
              </a:avLst>
            </a:prstGeom>
            <a:solidFill>
              <a:srgbClr val="F2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1"/>
            <p:cNvSpPr/>
            <p:nvPr/>
          </p:nvSpPr>
          <p:spPr>
            <a:xfrm>
              <a:off x="790575" y="2817439"/>
              <a:ext cx="8153400" cy="6993311"/>
            </a:xfrm>
            <a:prstGeom prst="roundRect">
              <a:avLst>
                <a:gd name="adj" fmla="val 4373"/>
              </a:avLst>
            </a:prstGeom>
            <a:solidFill>
              <a:schemeClr val="lt1"/>
            </a:solidFill>
            <a:ln w="25400" cap="flat" cmpd="sng">
              <a:solidFill>
                <a:srgbClr val="D995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1"/>
            <p:cNvSpPr txBox="1"/>
            <p:nvPr/>
          </p:nvSpPr>
          <p:spPr>
            <a:xfrm>
              <a:off x="942975" y="3543300"/>
              <a:ext cx="7848600" cy="613802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Calibri"/>
                  <a:ea typeface="Calibri"/>
                  <a:cs typeface="Calibri"/>
                  <a:sym typeface="Calibri"/>
                </a:rPr>
                <a:t>Tìm hiểu các thiết bị có gắn bộ xử lí thông tin trong nhà; trong đời sống; trong thương mại, sản xuất công nghiệp và nông nghiệp hiện đại. Từ đó, chứng minh sự đa dạng của các thiết bị có gắn bộ xử lí thông tin tạo nên thế giới kĩ thuật số.</a:t>
              </a:r>
              <a:endParaRPr sz="3800">
                <a:solidFill>
                  <a:schemeClr val="dk1"/>
                </a:solidFill>
                <a:latin typeface="Calibri"/>
                <a:ea typeface="Calibri"/>
                <a:cs typeface="Calibri"/>
                <a:sym typeface="Calibri"/>
              </a:endParaRPr>
            </a:p>
          </p:txBody>
        </p:sp>
        <p:sp>
          <p:nvSpPr>
            <p:cNvPr id="271" name="Google Shape;271;p11"/>
            <p:cNvSpPr/>
            <p:nvPr/>
          </p:nvSpPr>
          <p:spPr>
            <a:xfrm>
              <a:off x="1066800" y="3184105"/>
              <a:ext cx="304800" cy="3048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1"/>
            <p:cNvSpPr/>
            <p:nvPr/>
          </p:nvSpPr>
          <p:spPr>
            <a:xfrm>
              <a:off x="1600200" y="3184105"/>
              <a:ext cx="304800" cy="3048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1"/>
            <p:cNvSpPr/>
            <p:nvPr/>
          </p:nvSpPr>
          <p:spPr>
            <a:xfrm>
              <a:off x="2133600" y="3184105"/>
              <a:ext cx="304800" cy="304800"/>
            </a:xfrm>
            <a:prstGeom prst="ellipse">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4" name="Google Shape;274;p11" descr="Lựa chọn đơn vị thiết kế máy tự động theo yêu cầu, tại sao?"/>
          <p:cNvPicPr preferRelativeResize="0"/>
          <p:nvPr/>
        </p:nvPicPr>
        <p:blipFill rotWithShape="1">
          <a:blip r:embed="rId4">
            <a:alphaModFix/>
          </a:blip>
          <a:srcRect/>
          <a:stretch/>
        </p:blipFill>
        <p:spPr>
          <a:xfrm>
            <a:off x="9829800" y="3753245"/>
            <a:ext cx="7760144" cy="51216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par>
                                <p:cTn id="8" presetID="10" presetClass="entr" presetSubtype="0"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p:nvPr/>
        </p:nvSpPr>
        <p:spPr>
          <a:xfrm>
            <a:off x="685800" y="647700"/>
            <a:ext cx="16916400" cy="2629374"/>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Thiết bị được gắn bộ xử lí hiện diện xung quanh ta. Chúng giúp con người tự động hóa một phần hoạt động xử lí thông tin và xuất hiện trong hầu hết các lĩnh vực kinh tế, xã hội và đời sống,...</a:t>
            </a:r>
            <a:endParaRPr sz="3800">
              <a:solidFill>
                <a:schemeClr val="dk1"/>
              </a:solidFill>
              <a:latin typeface="Calibri"/>
              <a:ea typeface="Calibri"/>
              <a:cs typeface="Calibri"/>
              <a:sym typeface="Calibri"/>
            </a:endParaRPr>
          </a:p>
        </p:txBody>
      </p:sp>
      <p:grpSp>
        <p:nvGrpSpPr>
          <p:cNvPr id="280" name="Google Shape;280;p12"/>
          <p:cNvGrpSpPr/>
          <p:nvPr/>
        </p:nvGrpSpPr>
        <p:grpSpPr>
          <a:xfrm>
            <a:off x="642937" y="3970107"/>
            <a:ext cx="4800600" cy="5059593"/>
            <a:chOff x="914401" y="3848100"/>
            <a:chExt cx="4800600" cy="5059593"/>
          </a:xfrm>
        </p:grpSpPr>
        <p:pic>
          <p:nvPicPr>
            <p:cNvPr id="281" name="Google Shape;281;p12" descr="Bếp điện từ thông minh Nagakawa NK3C05MSF"/>
            <p:cNvPicPr preferRelativeResize="0"/>
            <p:nvPr/>
          </p:nvPicPr>
          <p:blipFill rotWithShape="1">
            <a:blip r:embed="rId3">
              <a:alphaModFix/>
            </a:blip>
            <a:srcRect t="7812" b="8594"/>
            <a:stretch/>
          </p:blipFill>
          <p:spPr>
            <a:xfrm>
              <a:off x="914401" y="3848100"/>
              <a:ext cx="4800600" cy="4013002"/>
            </a:xfrm>
            <a:prstGeom prst="rect">
              <a:avLst/>
            </a:prstGeom>
            <a:noFill/>
            <a:ln>
              <a:noFill/>
            </a:ln>
          </p:spPr>
        </p:pic>
        <p:sp>
          <p:nvSpPr>
            <p:cNvPr id="282" name="Google Shape;282;p12"/>
            <p:cNvSpPr txBox="1"/>
            <p:nvPr/>
          </p:nvSpPr>
          <p:spPr>
            <a:xfrm>
              <a:off x="1143001" y="8261362"/>
              <a:ext cx="4343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Bếp điện </a:t>
              </a:r>
              <a:endParaRPr/>
            </a:p>
          </p:txBody>
        </p:sp>
      </p:grpSp>
      <p:grpSp>
        <p:nvGrpSpPr>
          <p:cNvPr id="283" name="Google Shape;283;p12"/>
          <p:cNvGrpSpPr/>
          <p:nvPr/>
        </p:nvGrpSpPr>
        <p:grpSpPr>
          <a:xfrm>
            <a:off x="6070758" y="3970107"/>
            <a:ext cx="5760721" cy="5059593"/>
            <a:chOff x="6187440" y="3848100"/>
            <a:chExt cx="5760721" cy="5059593"/>
          </a:xfrm>
        </p:grpSpPr>
        <p:pic>
          <p:nvPicPr>
            <p:cNvPr id="284" name="Google Shape;284;p12" descr="Lịch sử khoa học: Máy rút tiền tự động (ATM)"/>
            <p:cNvPicPr preferRelativeResize="0"/>
            <p:nvPr/>
          </p:nvPicPr>
          <p:blipFill rotWithShape="1">
            <a:blip r:embed="rId4">
              <a:alphaModFix/>
            </a:blip>
            <a:srcRect r="24859"/>
            <a:stretch/>
          </p:blipFill>
          <p:spPr>
            <a:xfrm>
              <a:off x="6187440" y="3848100"/>
              <a:ext cx="5760721" cy="4013002"/>
            </a:xfrm>
            <a:prstGeom prst="rect">
              <a:avLst/>
            </a:prstGeom>
            <a:noFill/>
            <a:ln>
              <a:noFill/>
            </a:ln>
          </p:spPr>
        </p:pic>
        <p:sp>
          <p:nvSpPr>
            <p:cNvPr id="285" name="Google Shape;285;p12"/>
            <p:cNvSpPr txBox="1"/>
            <p:nvPr/>
          </p:nvSpPr>
          <p:spPr>
            <a:xfrm>
              <a:off x="6972300" y="8261362"/>
              <a:ext cx="4343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Máy rút tiền tự động</a:t>
              </a:r>
              <a:endParaRPr/>
            </a:p>
          </p:txBody>
        </p:sp>
      </p:grpSp>
      <p:grpSp>
        <p:nvGrpSpPr>
          <p:cNvPr id="286" name="Google Shape;286;p12"/>
          <p:cNvGrpSpPr/>
          <p:nvPr/>
        </p:nvGrpSpPr>
        <p:grpSpPr>
          <a:xfrm>
            <a:off x="12230100" y="3970107"/>
            <a:ext cx="5524500" cy="5059592"/>
            <a:chOff x="12287250" y="3848100"/>
            <a:chExt cx="5524500" cy="5059592"/>
          </a:xfrm>
        </p:grpSpPr>
        <p:pic>
          <p:nvPicPr>
            <p:cNvPr id="287" name="Google Shape;287;p12" descr="Thu phí tự động không dừng: tin tức, hình ảnh, video, bình luận"/>
            <p:cNvPicPr preferRelativeResize="0"/>
            <p:nvPr/>
          </p:nvPicPr>
          <p:blipFill rotWithShape="1">
            <a:blip r:embed="rId5">
              <a:alphaModFix/>
            </a:blip>
            <a:srcRect l="7125" r="10940"/>
            <a:stretch/>
          </p:blipFill>
          <p:spPr>
            <a:xfrm>
              <a:off x="12420600" y="3848100"/>
              <a:ext cx="5257800" cy="4013002"/>
            </a:xfrm>
            <a:prstGeom prst="rect">
              <a:avLst/>
            </a:prstGeom>
            <a:noFill/>
            <a:ln>
              <a:noFill/>
            </a:ln>
          </p:spPr>
        </p:pic>
        <p:sp>
          <p:nvSpPr>
            <p:cNvPr id="288" name="Google Shape;288;p12"/>
            <p:cNvSpPr txBox="1"/>
            <p:nvPr/>
          </p:nvSpPr>
          <p:spPr>
            <a:xfrm>
              <a:off x="12287250" y="8261361"/>
              <a:ext cx="55245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Hệ thống thu phí tự động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500"/>
                                        <p:tgtEl>
                                          <p:spTgt spid="280"/>
                                        </p:tgtEl>
                                      </p:cBhvr>
                                    </p:animEffect>
                                  </p:childTnLst>
                                </p:cTn>
                              </p:par>
                              <p:par>
                                <p:cTn id="12" presetID="10" presetClass="entr" presetSubtype="0" fill="hold" nodeType="with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500"/>
                                        <p:tgtEl>
                                          <p:spTgt spid="283"/>
                                        </p:tgtEl>
                                      </p:cBhvr>
                                    </p:animEffect>
                                  </p:childTnLst>
                                </p:cTn>
                              </p:par>
                              <p:par>
                                <p:cTn id="15" presetID="10" presetClass="entr" presetSubtype="0" fill="hold" nodeType="with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13"/>
          <p:cNvGrpSpPr/>
          <p:nvPr/>
        </p:nvGrpSpPr>
        <p:grpSpPr>
          <a:xfrm>
            <a:off x="685800" y="309816"/>
            <a:ext cx="13487400" cy="1337216"/>
            <a:chOff x="457200" y="495300"/>
            <a:chExt cx="13487400" cy="1337216"/>
          </a:xfrm>
        </p:grpSpPr>
        <p:sp>
          <p:nvSpPr>
            <p:cNvPr id="294" name="Google Shape;294;p13"/>
            <p:cNvSpPr/>
            <p:nvPr/>
          </p:nvSpPr>
          <p:spPr>
            <a:xfrm>
              <a:off x="457200" y="495300"/>
              <a:ext cx="1426162" cy="1219368"/>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3"/>
            <p:cNvSpPr txBox="1"/>
            <p:nvPr/>
          </p:nvSpPr>
          <p:spPr>
            <a:xfrm>
              <a:off x="2209800" y="863060"/>
              <a:ext cx="11734800" cy="969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dirty="0" err="1">
                  <a:solidFill>
                    <a:schemeClr val="dk1"/>
                  </a:solidFill>
                  <a:latin typeface="Arial"/>
                  <a:ea typeface="Arial"/>
                  <a:cs typeface="Arial"/>
                  <a:sym typeface="Arial"/>
                </a:rPr>
                <a:t>Thảo</a:t>
              </a:r>
              <a:r>
                <a:rPr lang="en-US" sz="3800" i="1" dirty="0">
                  <a:solidFill>
                    <a:schemeClr val="dk1"/>
                  </a:solidFill>
                  <a:latin typeface="Arial"/>
                  <a:ea typeface="Arial"/>
                  <a:cs typeface="Arial"/>
                  <a:sym typeface="Arial"/>
                </a:rPr>
                <a:t> </a:t>
              </a:r>
              <a:r>
                <a:rPr lang="en-US" sz="3800" i="1" dirty="0" err="1" smtClean="0">
                  <a:solidFill>
                    <a:schemeClr val="dk1"/>
                  </a:solidFill>
                  <a:latin typeface="Arial"/>
                  <a:ea typeface="Arial"/>
                  <a:cs typeface="Arial"/>
                  <a:sym typeface="Arial"/>
                </a:rPr>
                <a:t>luận</a:t>
              </a:r>
              <a:r>
                <a:rPr lang="en-US" sz="3800" i="1" dirty="0" smtClean="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và</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trả</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lời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các</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câu</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hỏi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sau</a:t>
              </a:r>
              <a:r>
                <a:rPr lang="en-US" sz="3800" i="1" dirty="0">
                  <a:solidFill>
                    <a:schemeClr val="dk1"/>
                  </a:solidFill>
                  <a:latin typeface="Arial"/>
                  <a:ea typeface="Arial"/>
                  <a:cs typeface="Arial"/>
                  <a:sym typeface="Arial"/>
                </a:rPr>
                <a:t>: </a:t>
              </a:r>
              <a:endParaRPr dirty="0"/>
            </a:p>
          </p:txBody>
        </p:sp>
      </p:grpSp>
      <p:grpSp>
        <p:nvGrpSpPr>
          <p:cNvPr id="296" name="Google Shape;296;p13"/>
          <p:cNvGrpSpPr/>
          <p:nvPr/>
        </p:nvGrpSpPr>
        <p:grpSpPr>
          <a:xfrm>
            <a:off x="533400" y="1790700"/>
            <a:ext cx="16992600" cy="1738296"/>
            <a:chOff x="752414" y="2942759"/>
            <a:chExt cx="16992600" cy="1738296"/>
          </a:xfrm>
        </p:grpSpPr>
        <p:grpSp>
          <p:nvGrpSpPr>
            <p:cNvPr id="297" name="Google Shape;297;p13"/>
            <p:cNvGrpSpPr/>
            <p:nvPr/>
          </p:nvGrpSpPr>
          <p:grpSpPr>
            <a:xfrm>
              <a:off x="752414" y="3314700"/>
              <a:ext cx="994414" cy="994414"/>
              <a:chOff x="1028700" y="4610433"/>
              <a:chExt cx="824190" cy="824190"/>
            </a:xfrm>
          </p:grpSpPr>
          <p:grpSp>
            <p:nvGrpSpPr>
              <p:cNvPr id="298" name="Google Shape;298;p13"/>
              <p:cNvGrpSpPr/>
              <p:nvPr/>
            </p:nvGrpSpPr>
            <p:grpSpPr>
              <a:xfrm>
                <a:off x="1028700" y="4610433"/>
                <a:ext cx="824190" cy="824190"/>
                <a:chOff x="0" y="0"/>
                <a:chExt cx="812800" cy="812800"/>
              </a:xfrm>
            </p:grpSpPr>
            <p:sp>
              <p:nvSpPr>
                <p:cNvPr id="299" name="Google Shape;299;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1" name="Google Shape;301;p1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sp>
        </p:grpSp>
        <p:sp>
          <p:nvSpPr>
            <p:cNvPr id="302" name="Google Shape;302;p13"/>
            <p:cNvSpPr txBox="1"/>
            <p:nvPr/>
          </p:nvSpPr>
          <p:spPr>
            <a:xfrm>
              <a:off x="2116724" y="2942759"/>
              <a:ext cx="1562829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1. Em hãy ghép mỗi cụm từ </a:t>
              </a:r>
              <a:r>
                <a:rPr lang="en-US" sz="3800" i="1">
                  <a:solidFill>
                    <a:srgbClr val="C00000"/>
                  </a:solidFill>
                  <a:latin typeface="Arial"/>
                  <a:ea typeface="Arial"/>
                  <a:cs typeface="Arial"/>
                  <a:sym typeface="Arial"/>
                </a:rPr>
                <a:t>ô tô lái tự động, máy chụp cắt lớp, bảng điện tử, robot lắp ráp</a:t>
              </a:r>
              <a:r>
                <a:rPr lang="en-US" sz="3800">
                  <a:solidFill>
                    <a:schemeClr val="dk1"/>
                  </a:solidFill>
                  <a:latin typeface="Arial"/>
                  <a:ea typeface="Arial"/>
                  <a:cs typeface="Arial"/>
                  <a:sym typeface="Arial"/>
                </a:rPr>
                <a:t> với một thiết bị có gắn bộ xử lí trong Hình 1.2.</a:t>
              </a:r>
              <a:endParaRPr/>
            </a:p>
          </p:txBody>
        </p:sp>
      </p:grpSp>
      <p:grpSp>
        <p:nvGrpSpPr>
          <p:cNvPr id="303" name="Google Shape;303;p13"/>
          <p:cNvGrpSpPr/>
          <p:nvPr/>
        </p:nvGrpSpPr>
        <p:grpSpPr>
          <a:xfrm>
            <a:off x="533400" y="3935349"/>
            <a:ext cx="17602200" cy="1008702"/>
            <a:chOff x="752414" y="3300412"/>
            <a:chExt cx="17602200" cy="1008702"/>
          </a:xfrm>
        </p:grpSpPr>
        <p:grpSp>
          <p:nvGrpSpPr>
            <p:cNvPr id="304" name="Google Shape;304;p13"/>
            <p:cNvGrpSpPr/>
            <p:nvPr/>
          </p:nvGrpSpPr>
          <p:grpSpPr>
            <a:xfrm>
              <a:off x="752414" y="3314700"/>
              <a:ext cx="994414" cy="994414"/>
              <a:chOff x="1028700" y="4610433"/>
              <a:chExt cx="824190" cy="824190"/>
            </a:xfrm>
          </p:grpSpPr>
          <p:grpSp>
            <p:nvGrpSpPr>
              <p:cNvPr id="305" name="Google Shape;305;p13"/>
              <p:cNvGrpSpPr/>
              <p:nvPr/>
            </p:nvGrpSpPr>
            <p:grpSpPr>
              <a:xfrm>
                <a:off x="1028700" y="4610433"/>
                <a:ext cx="824190" cy="824190"/>
                <a:chOff x="0" y="0"/>
                <a:chExt cx="812800" cy="812800"/>
              </a:xfrm>
            </p:grpSpPr>
            <p:sp>
              <p:nvSpPr>
                <p:cNvPr id="306" name="Google Shape;30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8" name="Google Shape;308;p1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sp>
        </p:grpSp>
        <p:sp>
          <p:nvSpPr>
            <p:cNvPr id="309" name="Google Shape;309;p13"/>
            <p:cNvSpPr txBox="1"/>
            <p:nvPr/>
          </p:nvSpPr>
          <p:spPr>
            <a:xfrm>
              <a:off x="2116724" y="3300412"/>
              <a:ext cx="16237890" cy="86113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2. Những thiết bị trong Hình 1.2 thường xuất hiện ở nơi nào trong thực tế?</a:t>
              </a:r>
              <a:endParaRPr sz="3800">
                <a:solidFill>
                  <a:schemeClr val="dk1"/>
                </a:solidFill>
                <a:latin typeface="Arial"/>
                <a:ea typeface="Arial"/>
                <a:cs typeface="Arial"/>
                <a:sym typeface="Arial"/>
              </a:endParaRPr>
            </a:p>
          </p:txBody>
        </p:sp>
      </p:grpSp>
      <p:grpSp>
        <p:nvGrpSpPr>
          <p:cNvPr id="310" name="Google Shape;310;p13"/>
          <p:cNvGrpSpPr/>
          <p:nvPr/>
        </p:nvGrpSpPr>
        <p:grpSpPr>
          <a:xfrm>
            <a:off x="533400" y="5275302"/>
            <a:ext cx="17187122" cy="4516398"/>
            <a:chOff x="550439" y="5143500"/>
            <a:chExt cx="17187122" cy="4516398"/>
          </a:xfrm>
        </p:grpSpPr>
        <p:pic>
          <p:nvPicPr>
            <p:cNvPr id="311" name="Google Shape;311;p13"/>
            <p:cNvPicPr preferRelativeResize="0"/>
            <p:nvPr/>
          </p:nvPicPr>
          <p:blipFill rotWithShape="1">
            <a:blip r:embed="rId5">
              <a:alphaModFix/>
            </a:blip>
            <a:srcRect b="28315"/>
            <a:stretch/>
          </p:blipFill>
          <p:spPr>
            <a:xfrm>
              <a:off x="550439" y="5143500"/>
              <a:ext cx="17187122" cy="3164863"/>
            </a:xfrm>
            <a:prstGeom prst="rect">
              <a:avLst/>
            </a:prstGeom>
            <a:noFill/>
            <a:ln>
              <a:noFill/>
            </a:ln>
          </p:spPr>
        </p:pic>
        <p:sp>
          <p:nvSpPr>
            <p:cNvPr id="312" name="Google Shape;312;p13"/>
            <p:cNvSpPr txBox="1"/>
            <p:nvPr/>
          </p:nvSpPr>
          <p:spPr>
            <a:xfrm>
              <a:off x="5380615" y="9105900"/>
              <a:ext cx="70104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1">
                  <a:solidFill>
                    <a:schemeClr val="dk1"/>
                  </a:solidFill>
                  <a:latin typeface="Arial"/>
                  <a:ea typeface="Arial"/>
                  <a:cs typeface="Arial"/>
                  <a:sym typeface="Arial"/>
                </a:rPr>
                <a:t>Hình 1.2. </a:t>
              </a:r>
              <a:r>
                <a:rPr lang="en-US" sz="3000" i="1">
                  <a:solidFill>
                    <a:schemeClr val="dk1"/>
                  </a:solidFill>
                  <a:latin typeface="Arial"/>
                  <a:ea typeface="Arial"/>
                  <a:cs typeface="Arial"/>
                  <a:sym typeface="Arial"/>
                </a:rPr>
                <a:t>Thiết bị có bộ xử lí </a:t>
              </a:r>
              <a:endParaRPr/>
            </a:p>
          </p:txBody>
        </p:sp>
        <p:sp>
          <p:nvSpPr>
            <p:cNvPr id="313" name="Google Shape;313;p13"/>
            <p:cNvSpPr txBox="1"/>
            <p:nvPr/>
          </p:nvSpPr>
          <p:spPr>
            <a:xfrm>
              <a:off x="2286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a. </a:t>
              </a:r>
              <a:endParaRPr/>
            </a:p>
          </p:txBody>
        </p:sp>
        <p:sp>
          <p:nvSpPr>
            <p:cNvPr id="314" name="Google Shape;314;p13"/>
            <p:cNvSpPr txBox="1"/>
            <p:nvPr/>
          </p:nvSpPr>
          <p:spPr>
            <a:xfrm>
              <a:off x="6553200" y="8343900"/>
              <a:ext cx="609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b. </a:t>
              </a:r>
              <a:endParaRPr/>
            </a:p>
          </p:txBody>
        </p:sp>
        <p:sp>
          <p:nvSpPr>
            <p:cNvPr id="315" name="Google Shape;315;p13"/>
            <p:cNvSpPr txBox="1"/>
            <p:nvPr/>
          </p:nvSpPr>
          <p:spPr>
            <a:xfrm>
              <a:off x="108966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c. </a:t>
              </a:r>
              <a:endParaRPr/>
            </a:p>
          </p:txBody>
        </p:sp>
        <p:sp>
          <p:nvSpPr>
            <p:cNvPr id="316" name="Google Shape;316;p13"/>
            <p:cNvSpPr txBox="1"/>
            <p:nvPr/>
          </p:nvSpPr>
          <p:spPr>
            <a:xfrm>
              <a:off x="14859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d.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p:tgtEl>
                                          <p:spTgt spid="2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500"/>
                                        <p:tgtEl>
                                          <p:spTgt spid="296"/>
                                        </p:tgtEl>
                                      </p:cBhvr>
                                    </p:animEffect>
                                  </p:childTnLst>
                                </p:cTn>
                              </p:par>
                              <p:par>
                                <p:cTn id="13" presetID="10" presetClass="entr" presetSubtype="0" fill="hold" nodeType="with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fade">
                                      <p:cBhvr>
                                        <p:cTn id="15" dur="500"/>
                                        <p:tgtEl>
                                          <p:spTgt spid="303"/>
                                        </p:tgtEl>
                                      </p:cBhvr>
                                    </p:animEffect>
                                  </p:childTnLst>
                                </p:cTn>
                              </p:par>
                              <p:par>
                                <p:cTn id="16" presetID="10" presetClass="entr" presetSubtype="0" fill="hold" nodeType="with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fade">
                                      <p:cBhvr>
                                        <p:cTn id="18"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14"/>
          <p:cNvGrpSpPr/>
          <p:nvPr/>
        </p:nvGrpSpPr>
        <p:grpSpPr>
          <a:xfrm>
            <a:off x="550439" y="890604"/>
            <a:ext cx="17187122" cy="3788880"/>
            <a:chOff x="550439" y="5143500"/>
            <a:chExt cx="17187122" cy="3788880"/>
          </a:xfrm>
        </p:grpSpPr>
        <p:pic>
          <p:nvPicPr>
            <p:cNvPr id="322" name="Google Shape;322;p14"/>
            <p:cNvPicPr preferRelativeResize="0"/>
            <p:nvPr/>
          </p:nvPicPr>
          <p:blipFill rotWithShape="1">
            <a:blip r:embed="rId3">
              <a:alphaModFix/>
            </a:blip>
            <a:srcRect b="28315"/>
            <a:stretch/>
          </p:blipFill>
          <p:spPr>
            <a:xfrm>
              <a:off x="550439" y="5143500"/>
              <a:ext cx="17187122" cy="3164863"/>
            </a:xfrm>
            <a:prstGeom prst="rect">
              <a:avLst/>
            </a:prstGeom>
            <a:noFill/>
            <a:ln>
              <a:noFill/>
            </a:ln>
          </p:spPr>
        </p:pic>
        <p:sp>
          <p:nvSpPr>
            <p:cNvPr id="323" name="Google Shape;323;p14"/>
            <p:cNvSpPr txBox="1"/>
            <p:nvPr/>
          </p:nvSpPr>
          <p:spPr>
            <a:xfrm>
              <a:off x="2286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a. </a:t>
              </a:r>
              <a:endParaRPr/>
            </a:p>
          </p:txBody>
        </p:sp>
        <p:sp>
          <p:nvSpPr>
            <p:cNvPr id="324" name="Google Shape;324;p14"/>
            <p:cNvSpPr txBox="1"/>
            <p:nvPr/>
          </p:nvSpPr>
          <p:spPr>
            <a:xfrm>
              <a:off x="6553200" y="8343900"/>
              <a:ext cx="609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b. </a:t>
              </a:r>
              <a:endParaRPr/>
            </a:p>
          </p:txBody>
        </p:sp>
        <p:sp>
          <p:nvSpPr>
            <p:cNvPr id="325" name="Google Shape;325;p14"/>
            <p:cNvSpPr txBox="1"/>
            <p:nvPr/>
          </p:nvSpPr>
          <p:spPr>
            <a:xfrm>
              <a:off x="108966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c. </a:t>
              </a:r>
              <a:endParaRPr/>
            </a:p>
          </p:txBody>
        </p:sp>
        <p:sp>
          <p:nvSpPr>
            <p:cNvPr id="326" name="Google Shape;326;p14"/>
            <p:cNvSpPr txBox="1"/>
            <p:nvPr/>
          </p:nvSpPr>
          <p:spPr>
            <a:xfrm>
              <a:off x="14859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d. </a:t>
              </a:r>
              <a:endParaRPr/>
            </a:p>
          </p:txBody>
        </p:sp>
      </p:grpSp>
      <p:sp>
        <p:nvSpPr>
          <p:cNvPr id="327" name="Google Shape;327;p14"/>
          <p:cNvSpPr/>
          <p:nvPr/>
        </p:nvSpPr>
        <p:spPr>
          <a:xfrm>
            <a:off x="876300" y="4948252"/>
            <a:ext cx="35814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Bảng điện tử </a:t>
            </a:r>
            <a:endParaRPr/>
          </a:p>
        </p:txBody>
      </p:sp>
      <p:sp>
        <p:nvSpPr>
          <p:cNvPr id="328" name="Google Shape;328;p14"/>
          <p:cNvSpPr/>
          <p:nvPr/>
        </p:nvSpPr>
        <p:spPr>
          <a:xfrm>
            <a:off x="4986338" y="4948253"/>
            <a:ext cx="39243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Máy chụp cắt lớp</a:t>
            </a:r>
            <a:endParaRPr/>
          </a:p>
        </p:txBody>
      </p:sp>
      <p:sp>
        <p:nvSpPr>
          <p:cNvPr id="329" name="Google Shape;329;p14"/>
          <p:cNvSpPr/>
          <p:nvPr/>
        </p:nvSpPr>
        <p:spPr>
          <a:xfrm>
            <a:off x="9636919" y="4948252"/>
            <a:ext cx="32766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Robot lắp ráp</a:t>
            </a:r>
            <a:endParaRPr/>
          </a:p>
        </p:txBody>
      </p:sp>
      <p:sp>
        <p:nvSpPr>
          <p:cNvPr id="330" name="Google Shape;330;p14"/>
          <p:cNvSpPr/>
          <p:nvPr/>
        </p:nvSpPr>
        <p:spPr>
          <a:xfrm>
            <a:off x="13639800" y="4948252"/>
            <a:ext cx="35814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Ô tô lái tự động</a:t>
            </a:r>
            <a:endParaRPr/>
          </a:p>
        </p:txBody>
      </p:sp>
      <p:grpSp>
        <p:nvGrpSpPr>
          <p:cNvPr id="331" name="Google Shape;331;p14"/>
          <p:cNvGrpSpPr/>
          <p:nvPr/>
        </p:nvGrpSpPr>
        <p:grpSpPr>
          <a:xfrm>
            <a:off x="1228725" y="6260138"/>
            <a:ext cx="2876550" cy="2617162"/>
            <a:chOff x="1228725" y="6093434"/>
            <a:chExt cx="2876550" cy="2617162"/>
          </a:xfrm>
        </p:grpSpPr>
        <p:sp>
          <p:nvSpPr>
            <p:cNvPr id="332" name="Google Shape;332;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4"/>
            <p:cNvSpPr txBox="1"/>
            <p:nvPr/>
          </p:nvSpPr>
          <p:spPr>
            <a:xfrm>
              <a:off x="1228725" y="6972300"/>
              <a:ext cx="2876550"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Sân bay, nhà ga</a:t>
              </a:r>
              <a:endParaRPr/>
            </a:p>
          </p:txBody>
        </p:sp>
      </p:grpSp>
      <p:grpSp>
        <p:nvGrpSpPr>
          <p:cNvPr id="334" name="Google Shape;334;p14"/>
          <p:cNvGrpSpPr/>
          <p:nvPr/>
        </p:nvGrpSpPr>
        <p:grpSpPr>
          <a:xfrm>
            <a:off x="5419725" y="6260138"/>
            <a:ext cx="2876550" cy="1739999"/>
            <a:chOff x="1228725" y="6093434"/>
            <a:chExt cx="2876550" cy="1739999"/>
          </a:xfrm>
        </p:grpSpPr>
        <p:sp>
          <p:nvSpPr>
            <p:cNvPr id="335" name="Google Shape;335;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4"/>
            <p:cNvSpPr txBox="1"/>
            <p:nvPr/>
          </p:nvSpPr>
          <p:spPr>
            <a:xfrm>
              <a:off x="1228725" y="6972300"/>
              <a:ext cx="2876550" cy="8611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dirty="0" err="1">
                  <a:solidFill>
                    <a:schemeClr val="dk1"/>
                  </a:solidFill>
                  <a:latin typeface="Arial"/>
                  <a:ea typeface="Arial"/>
                  <a:cs typeface="Arial"/>
                  <a:sym typeface="Arial"/>
                </a:rPr>
                <a:t>Bệnh</a:t>
              </a:r>
              <a:r>
                <a:rPr lang="en-US" sz="3800" dirty="0">
                  <a:solidFill>
                    <a:schemeClr val="dk1"/>
                  </a:solidFill>
                  <a:latin typeface="Arial"/>
                  <a:ea typeface="Arial"/>
                  <a:cs typeface="Arial"/>
                  <a:sym typeface="Arial"/>
                </a:rPr>
                <a:t> </a:t>
              </a:r>
              <a:r>
                <a:rPr lang="en-US" sz="3800" dirty="0" err="1">
                  <a:solidFill>
                    <a:schemeClr val="dk1"/>
                  </a:solidFill>
                  <a:latin typeface="Arial"/>
                  <a:ea typeface="Arial"/>
                  <a:cs typeface="Arial"/>
                  <a:sym typeface="Arial"/>
                </a:rPr>
                <a:t>viện</a:t>
              </a:r>
              <a:endParaRPr dirty="0"/>
            </a:p>
          </p:txBody>
        </p:sp>
      </p:grpSp>
      <p:grpSp>
        <p:nvGrpSpPr>
          <p:cNvPr id="337" name="Google Shape;337;p14"/>
          <p:cNvGrpSpPr/>
          <p:nvPr/>
        </p:nvGrpSpPr>
        <p:grpSpPr>
          <a:xfrm>
            <a:off x="9488091" y="6260138"/>
            <a:ext cx="3574256" cy="2617162"/>
            <a:chOff x="879872" y="6093434"/>
            <a:chExt cx="3574256" cy="2617162"/>
          </a:xfrm>
        </p:grpSpPr>
        <p:sp>
          <p:nvSpPr>
            <p:cNvPr id="338" name="Google Shape;338;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4"/>
            <p:cNvSpPr txBox="1"/>
            <p:nvPr/>
          </p:nvSpPr>
          <p:spPr>
            <a:xfrm>
              <a:off x="879872" y="6972300"/>
              <a:ext cx="3574256"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Nhà máy được tự động hóa</a:t>
              </a:r>
              <a:endParaRPr sz="3800">
                <a:solidFill>
                  <a:schemeClr val="dk1"/>
                </a:solidFill>
                <a:latin typeface="Arial"/>
                <a:ea typeface="Arial"/>
                <a:cs typeface="Arial"/>
                <a:sym typeface="Arial"/>
              </a:endParaRPr>
            </a:p>
          </p:txBody>
        </p:sp>
      </p:grpSp>
      <p:grpSp>
        <p:nvGrpSpPr>
          <p:cNvPr id="340" name="Google Shape;340;p14"/>
          <p:cNvGrpSpPr/>
          <p:nvPr/>
        </p:nvGrpSpPr>
        <p:grpSpPr>
          <a:xfrm>
            <a:off x="13504253" y="6260138"/>
            <a:ext cx="3781055" cy="2617162"/>
            <a:chOff x="776472" y="6093434"/>
            <a:chExt cx="3781055" cy="2617162"/>
          </a:xfrm>
        </p:grpSpPr>
        <p:sp>
          <p:nvSpPr>
            <p:cNvPr id="341" name="Google Shape;341;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4"/>
            <p:cNvSpPr txBox="1"/>
            <p:nvPr/>
          </p:nvSpPr>
          <p:spPr>
            <a:xfrm>
              <a:off x="776472" y="6972300"/>
              <a:ext cx="3781055"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Trong giao thông đường bộ</a:t>
              </a:r>
              <a:endParaRPr sz="38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fade">
                                      <p:cBhvr>
                                        <p:cTn id="10" dur="500"/>
                                        <p:tgtEl>
                                          <p:spTgt spid="327"/>
                                        </p:tgtEl>
                                      </p:cBhvr>
                                    </p:animEffect>
                                  </p:childTnLst>
                                </p:cTn>
                              </p:par>
                              <p:par>
                                <p:cTn id="11" presetID="10" presetClass="entr" presetSubtype="0"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500"/>
                                        <p:tgtEl>
                                          <p:spTgt spid="328"/>
                                        </p:tgtEl>
                                      </p:cBhvr>
                                    </p:animEffect>
                                  </p:childTnLst>
                                </p:cTn>
                              </p:par>
                              <p:par>
                                <p:cTn id="14" presetID="10" presetClass="entr" presetSubtype="0" fill="hold" nodeType="withEffect">
                                  <p:stCondLst>
                                    <p:cond delay="0"/>
                                  </p:stCondLst>
                                  <p:childTnLst>
                                    <p:set>
                                      <p:cBhvr>
                                        <p:cTn id="15" dur="1" fill="hold">
                                          <p:stCondLst>
                                            <p:cond delay="0"/>
                                          </p:stCondLst>
                                        </p:cTn>
                                        <p:tgtEl>
                                          <p:spTgt spid="329"/>
                                        </p:tgtEl>
                                        <p:attrNameLst>
                                          <p:attrName>style.visibility</p:attrName>
                                        </p:attrNameLst>
                                      </p:cBhvr>
                                      <p:to>
                                        <p:strVal val="visible"/>
                                      </p:to>
                                    </p:set>
                                    <p:animEffect transition="in" filter="fade">
                                      <p:cBhvr>
                                        <p:cTn id="16" dur="500"/>
                                        <p:tgtEl>
                                          <p:spTgt spid="329"/>
                                        </p:tgtEl>
                                      </p:cBhvr>
                                    </p:animEffect>
                                  </p:childTnLst>
                                </p:cTn>
                              </p:par>
                              <p:par>
                                <p:cTn id="17" presetID="10" presetClass="entr" presetSubtype="0" fill="hold" nodeType="withEffect">
                                  <p:stCondLst>
                                    <p:cond delay="0"/>
                                  </p:stCondLst>
                                  <p:childTnLst>
                                    <p:set>
                                      <p:cBhvr>
                                        <p:cTn id="18" dur="1" fill="hold">
                                          <p:stCondLst>
                                            <p:cond delay="0"/>
                                          </p:stCondLst>
                                        </p:cTn>
                                        <p:tgtEl>
                                          <p:spTgt spid="330"/>
                                        </p:tgtEl>
                                        <p:attrNameLst>
                                          <p:attrName>style.visibility</p:attrName>
                                        </p:attrNameLst>
                                      </p:cBhvr>
                                      <p:to>
                                        <p:strVal val="visible"/>
                                      </p:to>
                                    </p:set>
                                    <p:animEffect transition="in" filter="fade">
                                      <p:cBhvr>
                                        <p:cTn id="19" dur="500"/>
                                        <p:tgtEl>
                                          <p:spTgt spid="3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1"/>
                                        </p:tgtEl>
                                        <p:attrNameLst>
                                          <p:attrName>style.visibility</p:attrName>
                                        </p:attrNameLst>
                                      </p:cBhvr>
                                      <p:to>
                                        <p:strVal val="visible"/>
                                      </p:to>
                                    </p:set>
                                    <p:animEffect transition="in" filter="fade">
                                      <p:cBhvr>
                                        <p:cTn id="24" dur="500"/>
                                        <p:tgtEl>
                                          <p:spTgt spid="33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15"/>
          <p:cNvGrpSpPr/>
          <p:nvPr/>
        </p:nvGrpSpPr>
        <p:grpSpPr>
          <a:xfrm>
            <a:off x="-208290" y="-277886"/>
            <a:ext cx="18704582" cy="12473496"/>
            <a:chOff x="0" y="0"/>
            <a:chExt cx="24939442" cy="16631327"/>
          </a:xfrm>
        </p:grpSpPr>
        <p:sp>
          <p:nvSpPr>
            <p:cNvPr id="348" name="Google Shape;348;p15"/>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349" name="Google Shape;349;p15"/>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350" name="Google Shape;350;p15"/>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351" name="Google Shape;351;p15"/>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352" name="Google Shape;352;p15"/>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353" name="Google Shape;353;p15"/>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grpSp>
        <p:nvGrpSpPr>
          <p:cNvPr id="354" name="Google Shape;354;p15"/>
          <p:cNvGrpSpPr/>
          <p:nvPr/>
        </p:nvGrpSpPr>
        <p:grpSpPr>
          <a:xfrm>
            <a:off x="890488" y="660487"/>
            <a:ext cx="16507024" cy="8776300"/>
            <a:chOff x="0" y="-47625"/>
            <a:chExt cx="4143582" cy="2203021"/>
          </a:xfrm>
        </p:grpSpPr>
        <p:sp>
          <p:nvSpPr>
            <p:cNvPr id="355" name="Google Shape;355;p15"/>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357" name="Google Shape;357;p15"/>
          <p:cNvSpPr/>
          <p:nvPr/>
        </p:nvSpPr>
        <p:spPr>
          <a:xfrm flipH="1">
            <a:off x="0" y="4087677"/>
            <a:ext cx="5943600" cy="6199323"/>
          </a:xfrm>
          <a:custGeom>
            <a:avLst/>
            <a:gdLst/>
            <a:ahLst/>
            <a:cxnLst/>
            <a:rect l="l" t="t" r="r" b="b"/>
            <a:pathLst>
              <a:path w="1739690" h="1814540" extrusionOk="0">
                <a:moveTo>
                  <a:pt x="1739690" y="0"/>
                </a:moveTo>
                <a:lnTo>
                  <a:pt x="0" y="0"/>
                </a:lnTo>
                <a:lnTo>
                  <a:pt x="0" y="1814540"/>
                </a:lnTo>
                <a:lnTo>
                  <a:pt x="1739690" y="1814540"/>
                </a:lnTo>
                <a:lnTo>
                  <a:pt x="1739690" y="0"/>
                </a:lnTo>
                <a:close/>
              </a:path>
            </a:pathLst>
          </a:custGeom>
          <a:blipFill rotWithShape="1">
            <a:blip r:embed="rId4">
              <a:alphaModFix/>
            </a:blip>
            <a:stretch>
              <a:fillRect/>
            </a:stretch>
          </a:blipFill>
          <a:ln>
            <a:noFill/>
          </a:ln>
        </p:spPr>
      </p:sp>
      <p:sp>
        <p:nvSpPr>
          <p:cNvPr id="358" name="Google Shape;358;p15"/>
          <p:cNvSpPr txBox="1"/>
          <p:nvPr/>
        </p:nvSpPr>
        <p:spPr>
          <a:xfrm>
            <a:off x="5364784" y="1741767"/>
            <a:ext cx="12004153" cy="70172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dirty="0" smtClean="0">
                <a:solidFill>
                  <a:srgbClr val="C00000"/>
                </a:solidFill>
                <a:latin typeface="Arial"/>
                <a:ea typeface="Arial"/>
                <a:cs typeface="Arial"/>
                <a:sym typeface="Arial"/>
              </a:rPr>
              <a:t> </a:t>
            </a:r>
            <a:r>
              <a:rPr lang="en-US" sz="7500" b="1" dirty="0">
                <a:solidFill>
                  <a:srgbClr val="C00000"/>
                </a:solidFill>
                <a:latin typeface="Arial"/>
                <a:ea typeface="Arial"/>
                <a:cs typeface="Arial"/>
                <a:sym typeface="Arial"/>
              </a:rPr>
              <a:t>2. </a:t>
            </a:r>
            <a:r>
              <a:rPr lang="en-US" sz="7500" b="1" dirty="0">
                <a:solidFill>
                  <a:schemeClr val="dk1"/>
                </a:solidFill>
                <a:latin typeface="Arial"/>
                <a:ea typeface="Arial"/>
                <a:cs typeface="Arial"/>
                <a:sym typeface="Arial"/>
              </a:rPr>
              <a:t>ỨNG DỤNG THỰC TẾ CỦA MÁY TÍNH TRONG KHOA HỌC KĨ THUẬT VÀ ĐỜI SỐNG</a:t>
            </a:r>
            <a:endParaRPr dirty="0"/>
          </a:p>
        </p:txBody>
      </p:sp>
      <p:sp>
        <p:nvSpPr>
          <p:cNvPr id="359" name="Google Shape;359;p15"/>
          <p:cNvSpPr/>
          <p:nvPr/>
        </p:nvSpPr>
        <p:spPr>
          <a:xfrm rot="-2700000">
            <a:off x="16394689" y="-623778"/>
            <a:ext cx="2599324" cy="2797707"/>
          </a:xfrm>
          <a:custGeom>
            <a:avLst/>
            <a:gdLst/>
            <a:ahLst/>
            <a:cxnLst/>
            <a:rect l="l" t="t" r="r" b="b"/>
            <a:pathLst>
              <a:path w="2599324" h="2797707" extrusionOk="0">
                <a:moveTo>
                  <a:pt x="0" y="0"/>
                </a:moveTo>
                <a:lnTo>
                  <a:pt x="2599324" y="0"/>
                </a:lnTo>
                <a:lnTo>
                  <a:pt x="2599324" y="2797707"/>
                </a:lnTo>
                <a:lnTo>
                  <a:pt x="0" y="2797707"/>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16"/>
          <p:cNvGrpSpPr/>
          <p:nvPr/>
        </p:nvGrpSpPr>
        <p:grpSpPr>
          <a:xfrm>
            <a:off x="685800" y="495689"/>
            <a:ext cx="16840200" cy="1846619"/>
            <a:chOff x="533400" y="172834"/>
            <a:chExt cx="16840200" cy="1846619"/>
          </a:xfrm>
        </p:grpSpPr>
        <p:sp>
          <p:nvSpPr>
            <p:cNvPr id="365" name="Google Shape;365;p16"/>
            <p:cNvSpPr/>
            <p:nvPr/>
          </p:nvSpPr>
          <p:spPr>
            <a:xfrm>
              <a:off x="533400" y="495300"/>
              <a:ext cx="1143000" cy="1107281"/>
            </a:xfrm>
            <a:custGeom>
              <a:avLst/>
              <a:gdLst/>
              <a:ahLst/>
              <a:cxnLst/>
              <a:rect l="l" t="t" r="r" b="b"/>
              <a:pathLst>
                <a:path w="4247535" h="4114800" extrusionOk="0">
                  <a:moveTo>
                    <a:pt x="0" y="0"/>
                  </a:moveTo>
                  <a:lnTo>
                    <a:pt x="4247536" y="0"/>
                  </a:lnTo>
                  <a:lnTo>
                    <a:pt x="4247536" y="4114800"/>
                  </a:lnTo>
                  <a:lnTo>
                    <a:pt x="0" y="4114800"/>
                  </a:lnTo>
                  <a:lnTo>
                    <a:pt x="0" y="0"/>
                  </a:lnTo>
                  <a:close/>
                </a:path>
              </a:pathLst>
            </a:custGeom>
            <a:blipFill rotWithShape="1">
              <a:blip r:embed="rId3">
                <a:alphaModFix/>
              </a:blip>
              <a:stretch>
                <a:fillRect/>
              </a:stretch>
            </a:blipFill>
            <a:ln>
              <a:noFill/>
            </a:ln>
          </p:spPr>
        </p:sp>
        <p:sp>
          <p:nvSpPr>
            <p:cNvPr id="366" name="Google Shape;366;p16"/>
            <p:cNvSpPr txBox="1"/>
            <p:nvPr/>
          </p:nvSpPr>
          <p:spPr>
            <a:xfrm>
              <a:off x="2133600" y="172834"/>
              <a:ext cx="15240000" cy="184661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dirty="0" err="1">
                  <a:solidFill>
                    <a:schemeClr val="dk1"/>
                  </a:solidFill>
                  <a:latin typeface="Calibri"/>
                  <a:ea typeface="Calibri"/>
                  <a:cs typeface="Calibri"/>
                  <a:sym typeface="Calibri"/>
                </a:rPr>
                <a:t>Tìm</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hiểu</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mục</a:t>
              </a:r>
              <a:r>
                <a:rPr lang="en-US" sz="3800" i="1" dirty="0">
                  <a:solidFill>
                    <a:schemeClr val="dk1"/>
                  </a:solidFill>
                  <a:latin typeface="Calibri"/>
                  <a:ea typeface="Calibri"/>
                  <a:cs typeface="Calibri"/>
                  <a:sym typeface="Calibri"/>
                </a:rPr>
                <a:t> 2 SGK tr.6 - 7 </a:t>
              </a:r>
              <a:r>
                <a:rPr lang="en-US" sz="3800" i="1" dirty="0" err="1">
                  <a:solidFill>
                    <a:schemeClr val="dk1"/>
                  </a:solidFill>
                  <a:latin typeface="Calibri"/>
                  <a:ea typeface="Calibri"/>
                  <a:cs typeface="Calibri"/>
                  <a:sym typeface="Calibri"/>
                </a:rPr>
                <a:t>và</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thực</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hiện</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nhiệm</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vụ</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từ</a:t>
              </a:r>
              <a:r>
                <a:rPr lang="en-US" sz="3800" i="1" dirty="0">
                  <a:solidFill>
                    <a:schemeClr val="dk1"/>
                  </a:solidFill>
                  <a:latin typeface="Calibri"/>
                  <a:ea typeface="Calibri"/>
                  <a:cs typeface="Calibri"/>
                  <a:sym typeface="Calibri"/>
                </a:rPr>
                <a:t> </a:t>
              </a:r>
              <a:r>
                <a:rPr lang="en-US" sz="3800" i="1" dirty="0" smtClean="0">
                  <a:solidFill>
                    <a:schemeClr val="dk1"/>
                  </a:solidFill>
                  <a:latin typeface="Calibri"/>
                  <a:ea typeface="Calibri"/>
                  <a:cs typeface="Calibri"/>
                  <a:sym typeface="Calibri"/>
                </a:rPr>
                <a:t>ND </a:t>
              </a:r>
              <a:r>
                <a:rPr lang="en-US" sz="3800" i="1" dirty="0">
                  <a:solidFill>
                    <a:schemeClr val="dk1"/>
                  </a:solidFill>
                  <a:latin typeface="Calibri"/>
                  <a:ea typeface="Calibri"/>
                  <a:cs typeface="Calibri"/>
                  <a:sym typeface="Calibri"/>
                </a:rPr>
                <a:t>1 → </a:t>
              </a:r>
              <a:r>
                <a:rPr lang="en-US" sz="3800" i="1" dirty="0" smtClean="0">
                  <a:solidFill>
                    <a:schemeClr val="dk1"/>
                  </a:solidFill>
                  <a:latin typeface="Calibri"/>
                  <a:ea typeface="Calibri"/>
                  <a:cs typeface="Calibri"/>
                  <a:sym typeface="Calibri"/>
                </a:rPr>
                <a:t>ND </a:t>
              </a:r>
              <a:r>
                <a:rPr lang="en-US" sz="3800" i="1" dirty="0">
                  <a:solidFill>
                    <a:schemeClr val="dk1"/>
                  </a:solidFill>
                  <a:latin typeface="Calibri"/>
                  <a:ea typeface="Calibri"/>
                  <a:cs typeface="Calibri"/>
                  <a:sym typeface="Calibri"/>
                </a:rPr>
                <a:t>2 </a:t>
              </a:r>
              <a:r>
                <a:rPr lang="en-US" sz="3800" i="1" dirty="0" err="1">
                  <a:solidFill>
                    <a:schemeClr val="dk1"/>
                  </a:solidFill>
                  <a:latin typeface="Calibri"/>
                  <a:ea typeface="Calibri"/>
                  <a:cs typeface="Calibri"/>
                  <a:sym typeface="Calibri"/>
                </a:rPr>
                <a:t>với</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nội</a:t>
              </a:r>
              <a:r>
                <a:rPr lang="en-US" sz="3800" i="1" dirty="0">
                  <a:solidFill>
                    <a:schemeClr val="dk1"/>
                  </a:solidFill>
                  <a:latin typeface="Calibri"/>
                  <a:ea typeface="Calibri"/>
                  <a:cs typeface="Calibri"/>
                  <a:sym typeface="Calibri"/>
                </a:rPr>
                <a:t> dung </a:t>
              </a:r>
              <a:r>
                <a:rPr lang="en-US" sz="3800" i="1" dirty="0" err="1">
                  <a:solidFill>
                    <a:schemeClr val="dk1"/>
                  </a:solidFill>
                  <a:latin typeface="Calibri"/>
                  <a:ea typeface="Calibri"/>
                  <a:cs typeface="Calibri"/>
                  <a:sym typeface="Calibri"/>
                </a:rPr>
                <a:t>cụ</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thể</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như</a:t>
              </a:r>
              <a:r>
                <a:rPr lang="en-US" sz="3800" i="1" dirty="0">
                  <a:solidFill>
                    <a:schemeClr val="dk1"/>
                  </a:solidFill>
                  <a:latin typeface="Calibri"/>
                  <a:ea typeface="Calibri"/>
                  <a:cs typeface="Calibri"/>
                  <a:sym typeface="Calibri"/>
                </a:rPr>
                <a:t> </a:t>
              </a:r>
              <a:r>
                <a:rPr lang="en-US" sz="3800" i="1" dirty="0" err="1">
                  <a:solidFill>
                    <a:schemeClr val="dk1"/>
                  </a:solidFill>
                  <a:latin typeface="Calibri"/>
                  <a:ea typeface="Calibri"/>
                  <a:cs typeface="Calibri"/>
                  <a:sym typeface="Calibri"/>
                </a:rPr>
                <a:t>sau</a:t>
              </a:r>
              <a:r>
                <a:rPr lang="en-US" sz="3800" i="1" dirty="0">
                  <a:solidFill>
                    <a:schemeClr val="dk1"/>
                  </a:solidFill>
                  <a:latin typeface="Calibri"/>
                  <a:ea typeface="Calibri"/>
                  <a:cs typeface="Calibri"/>
                  <a:sym typeface="Calibri"/>
                </a:rPr>
                <a:t>:</a:t>
              </a:r>
              <a:endParaRPr sz="3800" i="1" dirty="0">
                <a:solidFill>
                  <a:schemeClr val="dk1"/>
                </a:solidFill>
                <a:latin typeface="Calibri"/>
                <a:ea typeface="Calibri"/>
                <a:cs typeface="Calibri"/>
                <a:sym typeface="Calibri"/>
              </a:endParaRPr>
            </a:p>
          </p:txBody>
        </p:sp>
      </p:grpSp>
      <p:grpSp>
        <p:nvGrpSpPr>
          <p:cNvPr id="367" name="Google Shape;367;p16"/>
          <p:cNvGrpSpPr/>
          <p:nvPr/>
        </p:nvGrpSpPr>
        <p:grpSpPr>
          <a:xfrm>
            <a:off x="533400" y="2705100"/>
            <a:ext cx="8153400" cy="5334000"/>
            <a:chOff x="709612" y="3162301"/>
            <a:chExt cx="8153400" cy="5334000"/>
          </a:xfrm>
        </p:grpSpPr>
        <p:sp>
          <p:nvSpPr>
            <p:cNvPr id="368" name="Google Shape;368;p16"/>
            <p:cNvSpPr/>
            <p:nvPr/>
          </p:nvSpPr>
          <p:spPr>
            <a:xfrm>
              <a:off x="709612" y="3162301"/>
              <a:ext cx="8153400" cy="5334000"/>
            </a:xfrm>
            <a:prstGeom prst="roundRect">
              <a:avLst>
                <a:gd name="adj" fmla="val 5998"/>
              </a:avLst>
            </a:prstGeom>
            <a:solidFill>
              <a:schemeClr val="lt1"/>
            </a:solidFill>
            <a:ln w="381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6"/>
            <p:cNvSpPr/>
            <p:nvPr/>
          </p:nvSpPr>
          <p:spPr>
            <a:xfrm>
              <a:off x="709612" y="3848100"/>
              <a:ext cx="8153400" cy="914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dirty="0" smtClean="0">
                  <a:solidFill>
                    <a:schemeClr val="dk1"/>
                  </a:solidFill>
                </a:rPr>
                <a:t>ND</a:t>
              </a:r>
              <a:r>
                <a:rPr lang="en-US" sz="3800" b="1" dirty="0" smtClean="0">
                  <a:solidFill>
                    <a:schemeClr val="dk1"/>
                  </a:solidFill>
                  <a:latin typeface="Arial"/>
                  <a:ea typeface="Arial"/>
                  <a:cs typeface="Arial"/>
                  <a:sym typeface="Arial"/>
                </a:rPr>
                <a:t> </a:t>
              </a:r>
              <a:r>
                <a:rPr lang="en-US" sz="3800" b="1" dirty="0">
                  <a:solidFill>
                    <a:schemeClr val="dk1"/>
                  </a:solidFill>
                  <a:latin typeface="Arial"/>
                  <a:ea typeface="Arial"/>
                  <a:cs typeface="Arial"/>
                  <a:sym typeface="Arial"/>
                </a:rPr>
                <a:t>1 </a:t>
              </a:r>
              <a:endParaRPr dirty="0"/>
            </a:p>
          </p:txBody>
        </p:sp>
        <p:sp>
          <p:nvSpPr>
            <p:cNvPr id="370" name="Google Shape;370;p16"/>
            <p:cNvSpPr txBox="1"/>
            <p:nvPr/>
          </p:nvSpPr>
          <p:spPr>
            <a:xfrm>
              <a:off x="958453" y="5130217"/>
              <a:ext cx="7655718"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Đọc hiểu mục 2a, tìm hiểu về những khả năng của máy tính. </a:t>
              </a:r>
              <a:endParaRPr/>
            </a:p>
          </p:txBody>
        </p:sp>
      </p:grpSp>
      <p:grpSp>
        <p:nvGrpSpPr>
          <p:cNvPr id="371" name="Google Shape;371;p16"/>
          <p:cNvGrpSpPr/>
          <p:nvPr/>
        </p:nvGrpSpPr>
        <p:grpSpPr>
          <a:xfrm>
            <a:off x="9601202" y="2705100"/>
            <a:ext cx="8153400" cy="5334000"/>
            <a:chOff x="709612" y="3162301"/>
            <a:chExt cx="8153400" cy="5334000"/>
          </a:xfrm>
        </p:grpSpPr>
        <p:sp>
          <p:nvSpPr>
            <p:cNvPr id="372" name="Google Shape;372;p16"/>
            <p:cNvSpPr/>
            <p:nvPr/>
          </p:nvSpPr>
          <p:spPr>
            <a:xfrm>
              <a:off x="709612" y="3162301"/>
              <a:ext cx="8153400" cy="5334000"/>
            </a:xfrm>
            <a:prstGeom prst="roundRect">
              <a:avLst>
                <a:gd name="adj" fmla="val 5998"/>
              </a:avLst>
            </a:prstGeom>
            <a:solidFill>
              <a:schemeClr val="lt1"/>
            </a:solidFill>
            <a:ln w="381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6"/>
            <p:cNvSpPr/>
            <p:nvPr/>
          </p:nvSpPr>
          <p:spPr>
            <a:xfrm>
              <a:off x="709612" y="3848100"/>
              <a:ext cx="8153400" cy="914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dirty="0" smtClean="0">
                  <a:solidFill>
                    <a:schemeClr val="dk1"/>
                  </a:solidFill>
                </a:rPr>
                <a:t>ND</a:t>
              </a:r>
              <a:r>
                <a:rPr lang="en-US" sz="3800" b="1" dirty="0" smtClean="0">
                  <a:solidFill>
                    <a:schemeClr val="dk1"/>
                  </a:solidFill>
                  <a:latin typeface="Arial"/>
                  <a:ea typeface="Arial"/>
                  <a:cs typeface="Arial"/>
                  <a:sym typeface="Arial"/>
                </a:rPr>
                <a:t> </a:t>
              </a:r>
              <a:r>
                <a:rPr lang="en-US" sz="3800" b="1" dirty="0">
                  <a:solidFill>
                    <a:schemeClr val="dk1"/>
                  </a:solidFill>
                  <a:latin typeface="Arial"/>
                  <a:ea typeface="Arial"/>
                  <a:cs typeface="Arial"/>
                  <a:sym typeface="Arial"/>
                </a:rPr>
                <a:t>2</a:t>
              </a:r>
              <a:endParaRPr dirty="0"/>
            </a:p>
          </p:txBody>
        </p:sp>
        <p:sp>
          <p:nvSpPr>
            <p:cNvPr id="374" name="Google Shape;374;p16"/>
            <p:cNvSpPr txBox="1"/>
            <p:nvPr/>
          </p:nvSpPr>
          <p:spPr>
            <a:xfrm>
              <a:off x="958453" y="5130217"/>
              <a:ext cx="7655718" cy="26154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Đọc hiểu mục 2b, tìm hiểu những ứng dụng của máy tính trong khoa học kĩ thuật và đời sống.</a:t>
              </a:r>
              <a:endParaRPr/>
            </a:p>
          </p:txBody>
        </p:sp>
      </p:grpSp>
      <p:sp>
        <p:nvSpPr>
          <p:cNvPr id="375" name="Google Shape;375;p16"/>
          <p:cNvSpPr/>
          <p:nvPr/>
        </p:nvSpPr>
        <p:spPr>
          <a:xfrm>
            <a:off x="15468600" y="7254212"/>
            <a:ext cx="2676650" cy="2941373"/>
          </a:xfrm>
          <a:custGeom>
            <a:avLst/>
            <a:gdLst/>
            <a:ahLst/>
            <a:cxnLst/>
            <a:rect l="l" t="t" r="r" b="b"/>
            <a:pathLst>
              <a:path w="3744468" h="4114800" extrusionOk="0">
                <a:moveTo>
                  <a:pt x="0" y="0"/>
                </a:moveTo>
                <a:lnTo>
                  <a:pt x="3744468" y="0"/>
                </a:lnTo>
                <a:lnTo>
                  <a:pt x="3744468" y="4114800"/>
                </a:lnTo>
                <a:lnTo>
                  <a:pt x="0" y="4114800"/>
                </a:lnTo>
                <a:lnTo>
                  <a:pt x="0" y="0"/>
                </a:lnTo>
                <a:close/>
              </a:path>
            </a:pathLst>
          </a:custGeom>
          <a:blipFill rotWithShape="1">
            <a:blip r:embed="rId4">
              <a:alphaModFix/>
            </a:blip>
            <a:stretch>
              <a:fillRect/>
            </a:stretch>
          </a:blipFill>
          <a:ln>
            <a:noFill/>
          </a:ln>
        </p:spPr>
      </p:sp>
      <p:sp>
        <p:nvSpPr>
          <p:cNvPr id="376" name="Google Shape;376;p16"/>
          <p:cNvSpPr/>
          <p:nvPr/>
        </p:nvSpPr>
        <p:spPr>
          <a:xfrm>
            <a:off x="0" y="7475679"/>
            <a:ext cx="1686050" cy="2821841"/>
          </a:xfrm>
          <a:custGeom>
            <a:avLst/>
            <a:gdLst/>
            <a:ahLst/>
            <a:cxnLst/>
            <a:rect l="l" t="t" r="r" b="b"/>
            <a:pathLst>
              <a:path w="2458593" h="4114800" extrusionOk="0">
                <a:moveTo>
                  <a:pt x="0" y="0"/>
                </a:moveTo>
                <a:lnTo>
                  <a:pt x="2458593" y="0"/>
                </a:lnTo>
                <a:lnTo>
                  <a:pt x="2458593" y="4114800"/>
                </a:lnTo>
                <a:lnTo>
                  <a:pt x="0" y="4114800"/>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Effect transition="in" filter="fade">
                                      <p:cBhvr>
                                        <p:cTn id="12" dur="500"/>
                                        <p:tgtEl>
                                          <p:spTgt spid="367"/>
                                        </p:tgtEl>
                                      </p:cBhvr>
                                    </p:animEffect>
                                  </p:childTnLst>
                                </p:cTn>
                              </p:par>
                              <p:par>
                                <p:cTn id="13" presetID="10" presetClass="entr" presetSubtype="0" fill="hold" nodeType="with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Google Shape;381;p17"/>
          <p:cNvGrpSpPr/>
          <p:nvPr/>
        </p:nvGrpSpPr>
        <p:grpSpPr>
          <a:xfrm>
            <a:off x="457200" y="342900"/>
            <a:ext cx="8305800" cy="964287"/>
            <a:chOff x="685800" y="1207413"/>
            <a:chExt cx="8305800" cy="964287"/>
          </a:xfrm>
        </p:grpSpPr>
        <p:sp>
          <p:nvSpPr>
            <p:cNvPr id="382" name="Google Shape;382;p17"/>
            <p:cNvSpPr/>
            <p:nvPr/>
          </p:nvSpPr>
          <p:spPr>
            <a:xfrm>
              <a:off x="685800" y="1638300"/>
              <a:ext cx="8305800" cy="533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7"/>
            <p:cNvSpPr txBox="1"/>
            <p:nvPr/>
          </p:nvSpPr>
          <p:spPr>
            <a:xfrm>
              <a:off x="800100" y="1207413"/>
              <a:ext cx="8077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dk1"/>
                  </a:solidFill>
                  <a:latin typeface="Arial"/>
                  <a:ea typeface="Arial"/>
                  <a:cs typeface="Arial"/>
                  <a:sym typeface="Arial"/>
                </a:rPr>
                <a:t>a. Khả năng của máy tính</a:t>
              </a:r>
              <a:endParaRPr/>
            </a:p>
          </p:txBody>
        </p:sp>
      </p:grpSp>
      <p:pic>
        <p:nvPicPr>
          <p:cNvPr id="384" name="Google Shape;384;p17" descr="Máy tính để bàn Asus"/>
          <p:cNvPicPr preferRelativeResize="0"/>
          <p:nvPr/>
        </p:nvPicPr>
        <p:blipFill rotWithShape="1">
          <a:blip r:embed="rId3">
            <a:alphaModFix/>
          </a:blip>
          <a:srcRect/>
          <a:stretch/>
        </p:blipFill>
        <p:spPr>
          <a:xfrm rot="244559">
            <a:off x="10319493" y="1913026"/>
            <a:ext cx="7617581" cy="7617581"/>
          </a:xfrm>
          <a:prstGeom prst="rect">
            <a:avLst/>
          </a:prstGeom>
          <a:noFill/>
          <a:ln>
            <a:noFill/>
          </a:ln>
        </p:spPr>
      </p:pic>
      <p:grpSp>
        <p:nvGrpSpPr>
          <p:cNvPr id="385" name="Google Shape;385;p17"/>
          <p:cNvGrpSpPr/>
          <p:nvPr/>
        </p:nvGrpSpPr>
        <p:grpSpPr>
          <a:xfrm>
            <a:off x="1143000" y="2812582"/>
            <a:ext cx="8662335" cy="5638800"/>
            <a:chOff x="1447798" y="2628900"/>
            <a:chExt cx="8662335" cy="5638800"/>
          </a:xfrm>
        </p:grpSpPr>
        <p:sp>
          <p:nvSpPr>
            <p:cNvPr id="386" name="Google Shape;386;p17"/>
            <p:cNvSpPr/>
            <p:nvPr/>
          </p:nvSpPr>
          <p:spPr>
            <a:xfrm>
              <a:off x="1600198" y="2781300"/>
              <a:ext cx="8509935" cy="5486400"/>
            </a:xfrm>
            <a:prstGeom prst="rect">
              <a:avLst/>
            </a:prstGeom>
            <a:solidFill>
              <a:srgbClr val="F2DADA"/>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7"/>
            <p:cNvSpPr/>
            <p:nvPr/>
          </p:nvSpPr>
          <p:spPr>
            <a:xfrm>
              <a:off x="1447798" y="2628900"/>
              <a:ext cx="8509935" cy="5486400"/>
            </a:xfrm>
            <a:prstGeom prst="rect">
              <a:avLst/>
            </a:prstGeom>
            <a:solidFill>
              <a:schemeClr val="lt1"/>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17"/>
            <p:cNvSpPr/>
            <p:nvPr/>
          </p:nvSpPr>
          <p:spPr>
            <a:xfrm>
              <a:off x="1828800" y="3009900"/>
              <a:ext cx="381000" cy="3810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7"/>
            <p:cNvSpPr/>
            <p:nvPr/>
          </p:nvSpPr>
          <p:spPr>
            <a:xfrm>
              <a:off x="2514600" y="3009900"/>
              <a:ext cx="381000" cy="381000"/>
            </a:xfrm>
            <a:prstGeom prst="ellipse">
              <a:avLst/>
            </a:prstGeom>
            <a:solidFill>
              <a:srgbClr val="F2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7"/>
            <p:cNvSpPr/>
            <p:nvPr/>
          </p:nvSpPr>
          <p:spPr>
            <a:xfrm>
              <a:off x="3200400" y="3009900"/>
              <a:ext cx="381000" cy="381000"/>
            </a:xfrm>
            <a:prstGeom prst="ellipse">
              <a:avLst/>
            </a:prstGeom>
            <a:solidFill>
              <a:srgbClr val="70A6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17"/>
            <p:cNvSpPr txBox="1"/>
            <p:nvPr/>
          </p:nvSpPr>
          <p:spPr>
            <a:xfrm>
              <a:off x="1516853" y="4216770"/>
              <a:ext cx="8371823" cy="261546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Tính toán nhanh, bền bỉ, chính xác.</a:t>
              </a:r>
              <a:endParaRPr/>
            </a:p>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Lưu trữ dữ liệu với dung lượng lớn.</a:t>
              </a:r>
              <a:endParaRPr/>
            </a:p>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Kết nối toàn cầu với tốc độ cao.</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500"/>
                                        <p:tgtEl>
                                          <p:spTgt spid="385"/>
                                        </p:tgtEl>
                                      </p:cBhvr>
                                    </p:animEffect>
                                  </p:childTnLst>
                                </p:cTn>
                              </p:par>
                              <p:par>
                                <p:cTn id="13" presetID="10" presetClass="entr" presetSubtype="0" fill="hold" nodeType="with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p:cNvSpPr/>
          <p:nvPr/>
        </p:nvSpPr>
        <p:spPr>
          <a:xfrm>
            <a:off x="609600" y="5972175"/>
            <a:ext cx="3733800" cy="847725"/>
          </a:xfrm>
          <a:prstGeom prst="roundRect">
            <a:avLst>
              <a:gd name="adj" fmla="val 50000"/>
            </a:avLst>
          </a:prstGeom>
          <a:solidFill>
            <a:srgbClr val="FFD7A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Hoạt động 2</a:t>
            </a:r>
            <a:endParaRPr/>
          </a:p>
        </p:txBody>
      </p:sp>
      <p:sp>
        <p:nvSpPr>
          <p:cNvPr id="397" name="Google Shape;397;p18"/>
          <p:cNvSpPr txBox="1"/>
          <p:nvPr/>
        </p:nvSpPr>
        <p:spPr>
          <a:xfrm>
            <a:off x="4572000" y="6131646"/>
            <a:ext cx="59436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Máy tính thật là cần thiết </a:t>
            </a:r>
            <a:endParaRPr/>
          </a:p>
        </p:txBody>
      </p:sp>
      <p:pic>
        <p:nvPicPr>
          <p:cNvPr id="398" name="Google Shape;398;p18" descr="Trình bày vai trò của máy vi tính đối với cuộc sống của chúng ta"/>
          <p:cNvPicPr preferRelativeResize="0"/>
          <p:nvPr/>
        </p:nvPicPr>
        <p:blipFill rotWithShape="1">
          <a:blip r:embed="rId3">
            <a:alphaModFix/>
          </a:blip>
          <a:srcRect t="11609" b="38323"/>
          <a:stretch/>
        </p:blipFill>
        <p:spPr>
          <a:xfrm>
            <a:off x="-3581400" y="675368"/>
            <a:ext cx="12573000" cy="3540967"/>
          </a:xfrm>
          <a:prstGeom prst="rect">
            <a:avLst/>
          </a:prstGeom>
          <a:noFill/>
          <a:ln>
            <a:noFill/>
          </a:ln>
        </p:spPr>
      </p:pic>
      <p:pic>
        <p:nvPicPr>
          <p:cNvPr id="399" name="Google Shape;399;p18" descr="Trình bày vai trò của máy vi tính đối với cuộc sống của chúng ta"/>
          <p:cNvPicPr preferRelativeResize="0"/>
          <p:nvPr/>
        </p:nvPicPr>
        <p:blipFill rotWithShape="1">
          <a:blip r:embed="rId3">
            <a:alphaModFix/>
          </a:blip>
          <a:srcRect t="40690" b="9241"/>
          <a:stretch/>
        </p:blipFill>
        <p:spPr>
          <a:xfrm>
            <a:off x="9296402" y="1726826"/>
            <a:ext cx="12573000" cy="3540967"/>
          </a:xfrm>
          <a:prstGeom prst="rect">
            <a:avLst/>
          </a:prstGeom>
          <a:noFill/>
          <a:ln>
            <a:noFill/>
          </a:ln>
        </p:spPr>
      </p:pic>
      <p:sp>
        <p:nvSpPr>
          <p:cNvPr id="400" name="Google Shape;400;p18"/>
          <p:cNvSpPr txBox="1"/>
          <p:nvPr/>
        </p:nvSpPr>
        <p:spPr>
          <a:xfrm>
            <a:off x="533400" y="7291404"/>
            <a:ext cx="170688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Em hãy nêu một số khả năng của máy tính mà nhờ đó máy tính có thể hỗ trợ con người một cách đắc lực trong cuộc sống. </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par>
                                <p:cTn id="8" presetID="10" presetClass="entr" presetSubtype="0" fill="hold"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500"/>
                                        <p:tgtEl>
                                          <p:spTgt spid="397"/>
                                        </p:tgtEl>
                                      </p:cBhvr>
                                    </p:animEffect>
                                  </p:childTnLst>
                                </p:cTn>
                              </p:par>
                              <p:par>
                                <p:cTn id="11" presetID="10"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fade">
                                      <p:cBhvr>
                                        <p:cTn id="13"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19"/>
          <p:cNvGrpSpPr/>
          <p:nvPr/>
        </p:nvGrpSpPr>
        <p:grpSpPr>
          <a:xfrm>
            <a:off x="457200" y="342900"/>
            <a:ext cx="17340044" cy="914400"/>
            <a:chOff x="685800" y="1207413"/>
            <a:chExt cx="8077200" cy="914400"/>
          </a:xfrm>
        </p:grpSpPr>
        <p:sp>
          <p:nvSpPr>
            <p:cNvPr id="406" name="Google Shape;406;p19"/>
            <p:cNvSpPr/>
            <p:nvPr/>
          </p:nvSpPr>
          <p:spPr>
            <a:xfrm>
              <a:off x="685800" y="1638300"/>
              <a:ext cx="8077200" cy="483513"/>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9"/>
            <p:cNvSpPr txBox="1"/>
            <p:nvPr/>
          </p:nvSpPr>
          <p:spPr>
            <a:xfrm>
              <a:off x="685800" y="1207413"/>
              <a:ext cx="8077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dk1"/>
                  </a:solidFill>
                  <a:latin typeface="Arial"/>
                  <a:ea typeface="Arial"/>
                  <a:cs typeface="Arial"/>
                  <a:sym typeface="Arial"/>
                </a:rPr>
                <a:t>b. Ứng dụng của máy tính trong khoa học kĩ thuật và đời sống</a:t>
              </a:r>
              <a:endParaRPr/>
            </a:p>
          </p:txBody>
        </p:sp>
      </p:grpSp>
      <p:sp>
        <p:nvSpPr>
          <p:cNvPr id="408" name="Google Shape;408;p19"/>
          <p:cNvSpPr txBox="1"/>
          <p:nvPr/>
        </p:nvSpPr>
        <p:spPr>
          <a:xfrm>
            <a:off x="452437" y="1558617"/>
            <a:ext cx="17340044" cy="1752211"/>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Máy tính được ứng dụng hiệu quả trong nhiều lĩnh vực của khoa học kĩ thuật và đời sống.</a:t>
            </a:r>
            <a:endParaRPr sz="3800">
              <a:solidFill>
                <a:schemeClr val="dk1"/>
              </a:solidFill>
              <a:latin typeface="Calibri"/>
              <a:ea typeface="Calibri"/>
              <a:cs typeface="Calibri"/>
              <a:sym typeface="Calibri"/>
            </a:endParaRPr>
          </a:p>
        </p:txBody>
      </p:sp>
      <p:grpSp>
        <p:nvGrpSpPr>
          <p:cNvPr id="409" name="Google Shape;409;p19"/>
          <p:cNvGrpSpPr/>
          <p:nvPr/>
        </p:nvGrpSpPr>
        <p:grpSpPr>
          <a:xfrm>
            <a:off x="452437" y="3848100"/>
            <a:ext cx="8386763" cy="5888742"/>
            <a:chOff x="452437" y="3848100"/>
            <a:chExt cx="8386763" cy="5888742"/>
          </a:xfrm>
        </p:grpSpPr>
        <p:pic>
          <p:nvPicPr>
            <p:cNvPr id="410" name="Google Shape;410;p19" descr="Chương trình đào tạo mô phỏng dòng chảy chất lưu CFD"/>
            <p:cNvPicPr preferRelativeResize="0"/>
            <p:nvPr/>
          </p:nvPicPr>
          <p:blipFill rotWithShape="1">
            <a:blip r:embed="rId3">
              <a:alphaModFix/>
            </a:blip>
            <a:srcRect/>
            <a:stretch/>
          </p:blipFill>
          <p:spPr>
            <a:xfrm>
              <a:off x="552889" y="3848100"/>
              <a:ext cx="8215798" cy="4929478"/>
            </a:xfrm>
            <a:prstGeom prst="rect">
              <a:avLst/>
            </a:prstGeom>
            <a:noFill/>
            <a:ln>
              <a:noFill/>
            </a:ln>
          </p:spPr>
        </p:pic>
        <p:sp>
          <p:nvSpPr>
            <p:cNvPr id="411" name="Google Shape;411;p19"/>
            <p:cNvSpPr txBox="1"/>
            <p:nvPr/>
          </p:nvSpPr>
          <p:spPr>
            <a:xfrm>
              <a:off x="452437" y="9105900"/>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C00000"/>
                  </a:solidFill>
                  <a:latin typeface="Arial"/>
                  <a:ea typeface="Arial"/>
                  <a:cs typeface="Arial"/>
                  <a:sym typeface="Arial"/>
                </a:rPr>
                <a:t>Mô phỏng dòng chảy</a:t>
              </a:r>
              <a:endParaRPr/>
            </a:p>
          </p:txBody>
        </p:sp>
      </p:grpSp>
      <p:grpSp>
        <p:nvGrpSpPr>
          <p:cNvPr id="412" name="Google Shape;412;p19"/>
          <p:cNvGrpSpPr/>
          <p:nvPr/>
        </p:nvGrpSpPr>
        <p:grpSpPr>
          <a:xfrm>
            <a:off x="9296400" y="3858467"/>
            <a:ext cx="8539165" cy="5878375"/>
            <a:chOff x="9296400" y="3858467"/>
            <a:chExt cx="8539165" cy="5878375"/>
          </a:xfrm>
        </p:grpSpPr>
        <p:pic>
          <p:nvPicPr>
            <p:cNvPr id="413" name="Google Shape;413;p19" descr="Top 8 ứng dụng dự báo thời tiết chính xác nhất trên điện thoại"/>
            <p:cNvPicPr preferRelativeResize="0"/>
            <p:nvPr/>
          </p:nvPicPr>
          <p:blipFill rotWithShape="1">
            <a:blip r:embed="rId4">
              <a:alphaModFix/>
            </a:blip>
            <a:srcRect/>
            <a:stretch/>
          </p:blipFill>
          <p:spPr>
            <a:xfrm>
              <a:off x="9296400" y="3858467"/>
              <a:ext cx="8458200" cy="4919111"/>
            </a:xfrm>
            <a:prstGeom prst="rect">
              <a:avLst/>
            </a:prstGeom>
            <a:noFill/>
            <a:ln>
              <a:noFill/>
            </a:ln>
          </p:spPr>
        </p:pic>
        <p:sp>
          <p:nvSpPr>
            <p:cNvPr id="414" name="Google Shape;414;p19"/>
            <p:cNvSpPr txBox="1"/>
            <p:nvPr/>
          </p:nvSpPr>
          <p:spPr>
            <a:xfrm>
              <a:off x="9448802" y="9105900"/>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C00000"/>
                  </a:solidFill>
                  <a:latin typeface="Arial"/>
                  <a:ea typeface="Arial"/>
                  <a:cs typeface="Arial"/>
                  <a:sym typeface="Arial"/>
                </a:rPr>
                <a:t>Dự báo thời tiết</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500"/>
                                        <p:tgtEl>
                                          <p:spTgt spid="4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fade">
                                      <p:cBhvr>
                                        <p:cTn id="17" dur="500"/>
                                        <p:tgtEl>
                                          <p:spTgt spid="409"/>
                                        </p:tgtEl>
                                      </p:cBhvr>
                                    </p:animEffect>
                                  </p:childTnLst>
                                </p:cTn>
                              </p:par>
                              <p:par>
                                <p:cTn id="18" presetID="10" presetClass="entr" presetSubtype="0" fill="hold" nodeType="with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fade">
                                      <p:cBhvr>
                                        <p:cTn id="20"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4762500" y="342900"/>
            <a:ext cx="876300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i="0" u="none" strike="noStrike" cap="none">
                <a:solidFill>
                  <a:srgbClr val="974806"/>
                </a:solidFill>
                <a:latin typeface="Arial"/>
                <a:ea typeface="Arial"/>
                <a:cs typeface="Arial"/>
                <a:sym typeface="Arial"/>
              </a:rPr>
              <a:t>KHỞI ĐỘNG </a:t>
            </a:r>
            <a:endParaRPr/>
          </a:p>
        </p:txBody>
      </p:sp>
      <p:grpSp>
        <p:nvGrpSpPr>
          <p:cNvPr id="95" name="Google Shape;95;p2"/>
          <p:cNvGrpSpPr/>
          <p:nvPr/>
        </p:nvGrpSpPr>
        <p:grpSpPr>
          <a:xfrm>
            <a:off x="902494" y="3543300"/>
            <a:ext cx="17175303" cy="1905000"/>
            <a:chOff x="902494" y="3543300"/>
            <a:chExt cx="17175303" cy="1905000"/>
          </a:xfrm>
        </p:grpSpPr>
        <p:grpSp>
          <p:nvGrpSpPr>
            <p:cNvPr id="96" name="Google Shape;96;p2"/>
            <p:cNvGrpSpPr/>
            <p:nvPr/>
          </p:nvGrpSpPr>
          <p:grpSpPr>
            <a:xfrm>
              <a:off x="902494" y="3543300"/>
              <a:ext cx="17175303" cy="1905000"/>
              <a:chOff x="3886200" y="4229101"/>
              <a:chExt cx="14185106" cy="2057400"/>
            </a:xfrm>
          </p:grpSpPr>
          <p:sp>
            <p:nvSpPr>
              <p:cNvPr id="97" name="Google Shape;97;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3">
                  <a:alphaModFix/>
                </a:blip>
                <a:stretch>
                  <a:fillRect/>
                </a:stretch>
              </a:blipFill>
              <a:ln>
                <a:noFill/>
              </a:ln>
            </p:spPr>
          </p:sp>
          <p:sp>
            <p:nvSpPr>
              <p:cNvPr id="98" name="Google Shape;98;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3">
                  <a:alphaModFix/>
                </a:blip>
                <a:stretch>
                  <a:fillRect r="-23076"/>
                </a:stretch>
              </a:blipFill>
              <a:ln>
                <a:noFill/>
              </a:ln>
            </p:spPr>
          </p:sp>
        </p:grpSp>
        <p:sp>
          <p:nvSpPr>
            <p:cNvPr id="99" name="Google Shape;99;p2"/>
            <p:cNvSpPr txBox="1"/>
            <p:nvPr/>
          </p:nvSpPr>
          <p:spPr>
            <a:xfrm>
              <a:off x="1291246" y="3628281"/>
              <a:ext cx="15342932" cy="1608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dirty="0">
                  <a:solidFill>
                    <a:schemeClr val="dk1"/>
                  </a:solidFill>
                  <a:latin typeface="Arial"/>
                  <a:ea typeface="Arial"/>
                  <a:cs typeface="Arial"/>
                  <a:sym typeface="Arial"/>
                </a:rPr>
                <a:t>An: </a:t>
              </a:r>
              <a:r>
                <a:rPr lang="en-US" sz="3500" b="0" i="0" u="none" strike="noStrike" cap="none" dirty="0" err="1">
                  <a:solidFill>
                    <a:schemeClr val="dk1"/>
                  </a:solidFill>
                  <a:latin typeface="Arial"/>
                  <a:ea typeface="Arial"/>
                  <a:cs typeface="Arial"/>
                  <a:sym typeface="Arial"/>
                </a:rPr>
                <a:t>Bộ</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xử</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lí</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là</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thành</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phần</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quan</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trọng</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của</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máy</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tính</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thường</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được</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gọi</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là</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bộ</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não</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của</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máy</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tính</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Nhưng</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liệu</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có</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phải</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chỉ</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máy</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tính</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mới</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có</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bộ</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xử</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lí</a:t>
              </a:r>
              <a:r>
                <a:rPr lang="en-US" sz="3500" b="0" i="0" u="none" strike="noStrike" cap="none" dirty="0">
                  <a:solidFill>
                    <a:schemeClr val="dk1"/>
                  </a:solidFill>
                  <a:latin typeface="Arial"/>
                  <a:ea typeface="Arial"/>
                  <a:cs typeface="Arial"/>
                  <a:sym typeface="Arial"/>
                </a:rPr>
                <a:t> </a:t>
              </a:r>
              <a:r>
                <a:rPr lang="en-US" sz="3500" b="0" i="0" u="none" strike="noStrike" cap="none" dirty="0" err="1">
                  <a:solidFill>
                    <a:schemeClr val="dk1"/>
                  </a:solidFill>
                  <a:latin typeface="Arial"/>
                  <a:ea typeface="Arial"/>
                  <a:cs typeface="Arial"/>
                  <a:sym typeface="Arial"/>
                </a:rPr>
                <a:t>không</a:t>
              </a:r>
              <a:r>
                <a:rPr lang="en-US" sz="3500" b="0" i="0" u="none" strike="noStrike" cap="none" dirty="0">
                  <a:solidFill>
                    <a:schemeClr val="dk1"/>
                  </a:solidFill>
                  <a:latin typeface="Arial"/>
                  <a:ea typeface="Arial"/>
                  <a:cs typeface="Arial"/>
                  <a:sym typeface="Arial"/>
                </a:rPr>
                <a:t>?</a:t>
              </a:r>
              <a:endParaRPr sz="3500" b="0" i="0" u="none" strike="noStrike" cap="none" dirty="0">
                <a:solidFill>
                  <a:schemeClr val="dk1"/>
                </a:solidFill>
                <a:latin typeface="Arial"/>
                <a:ea typeface="Arial"/>
                <a:cs typeface="Arial"/>
                <a:sym typeface="Arial"/>
              </a:endParaRPr>
            </a:p>
          </p:txBody>
        </p:sp>
      </p:grpSp>
      <p:grpSp>
        <p:nvGrpSpPr>
          <p:cNvPr id="100" name="Google Shape;100;p2"/>
          <p:cNvGrpSpPr/>
          <p:nvPr/>
        </p:nvGrpSpPr>
        <p:grpSpPr>
          <a:xfrm>
            <a:off x="-3" y="5688234"/>
            <a:ext cx="17385507" cy="2606739"/>
            <a:chOff x="-3" y="5688234"/>
            <a:chExt cx="17385507" cy="2606739"/>
          </a:xfrm>
        </p:grpSpPr>
        <p:grpSp>
          <p:nvGrpSpPr>
            <p:cNvPr id="101" name="Google Shape;101;p2"/>
            <p:cNvGrpSpPr/>
            <p:nvPr/>
          </p:nvGrpSpPr>
          <p:grpSpPr>
            <a:xfrm flipH="1">
              <a:off x="-3" y="5732145"/>
              <a:ext cx="17385507" cy="2562828"/>
              <a:chOff x="3886200" y="4229101"/>
              <a:chExt cx="14185106" cy="2057400"/>
            </a:xfrm>
          </p:grpSpPr>
          <p:sp>
            <p:nvSpPr>
              <p:cNvPr id="102" name="Google Shape;102;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a:stretch>
              </a:blipFill>
              <a:ln>
                <a:noFill/>
              </a:ln>
            </p:spPr>
          </p:sp>
          <p:sp>
            <p:nvSpPr>
              <p:cNvPr id="103" name="Google Shape;103;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r="-23076"/>
                </a:stretch>
              </a:blipFill>
              <a:ln>
                <a:noFill/>
              </a:ln>
            </p:spPr>
          </p:sp>
        </p:grpSp>
        <p:sp>
          <p:nvSpPr>
            <p:cNvPr id="104" name="Google Shape;104;p2"/>
            <p:cNvSpPr txBox="1"/>
            <p:nvPr/>
          </p:nvSpPr>
          <p:spPr>
            <a:xfrm>
              <a:off x="1447800" y="5688234"/>
              <a:ext cx="15716180" cy="24162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a:solidFill>
                    <a:schemeClr val="dk1"/>
                  </a:solidFill>
                  <a:latin typeface="Arial"/>
                  <a:ea typeface="Arial"/>
                  <a:cs typeface="Arial"/>
                  <a:sym typeface="Arial"/>
                </a:rPr>
                <a:t>Khoa: </a:t>
              </a:r>
              <a:r>
                <a:rPr lang="en-US" sz="3500" b="0" i="0" u="none" strike="noStrike" cap="none">
                  <a:solidFill>
                    <a:schemeClr val="dk1"/>
                  </a:solidFill>
                  <a:latin typeface="Arial"/>
                  <a:ea typeface="Arial"/>
                  <a:cs typeface="Arial"/>
                  <a:sym typeface="Arial"/>
                </a:rPr>
                <a:t>Bộ xử lí không chỉ xuất hiện trong máy tính để bàn hoặc máy tính xách tay mà nhiều thiết bị điện tử khác cũng cần bộ xử lí để hoạt động như ti vi kĩ thuật số hay rô bốt quét nhà,…</a:t>
              </a:r>
              <a:endParaRPr sz="3500" b="0" i="0" u="none" strike="noStrike" cap="none">
                <a:solidFill>
                  <a:schemeClr val="dk1"/>
                </a:solidFill>
                <a:latin typeface="Arial"/>
                <a:ea typeface="Arial"/>
                <a:cs typeface="Arial"/>
                <a:sym typeface="Arial"/>
              </a:endParaRPr>
            </a:p>
          </p:txBody>
        </p:sp>
      </p:grpSp>
      <p:grpSp>
        <p:nvGrpSpPr>
          <p:cNvPr id="105" name="Google Shape;105;p2"/>
          <p:cNvGrpSpPr/>
          <p:nvPr/>
        </p:nvGrpSpPr>
        <p:grpSpPr>
          <a:xfrm>
            <a:off x="1066800" y="8407546"/>
            <a:ext cx="17087254" cy="1623310"/>
            <a:chOff x="3968948" y="8407546"/>
            <a:chExt cx="14185106" cy="1623310"/>
          </a:xfrm>
        </p:grpSpPr>
        <p:grpSp>
          <p:nvGrpSpPr>
            <p:cNvPr id="106" name="Google Shape;106;p2"/>
            <p:cNvGrpSpPr/>
            <p:nvPr/>
          </p:nvGrpSpPr>
          <p:grpSpPr>
            <a:xfrm>
              <a:off x="3968948" y="8407546"/>
              <a:ext cx="14185106" cy="1623310"/>
              <a:chOff x="3886200" y="4229101"/>
              <a:chExt cx="14185106" cy="2057400"/>
            </a:xfrm>
          </p:grpSpPr>
          <p:sp>
            <p:nvSpPr>
              <p:cNvPr id="107" name="Google Shape;107;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3">
                  <a:alphaModFix/>
                </a:blip>
                <a:stretch>
                  <a:fillRect/>
                </a:stretch>
              </a:blipFill>
              <a:ln>
                <a:noFill/>
              </a:ln>
            </p:spPr>
          </p:sp>
          <p:sp>
            <p:nvSpPr>
              <p:cNvPr id="108" name="Google Shape;108;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3">
                  <a:alphaModFix/>
                </a:blip>
                <a:stretch>
                  <a:fillRect r="-23076"/>
                </a:stretch>
              </a:blipFill>
              <a:ln>
                <a:noFill/>
              </a:ln>
            </p:spPr>
          </p:sp>
        </p:grpSp>
        <p:sp>
          <p:nvSpPr>
            <p:cNvPr id="109" name="Google Shape;109;p2"/>
            <p:cNvSpPr txBox="1"/>
            <p:nvPr/>
          </p:nvSpPr>
          <p:spPr>
            <a:xfrm>
              <a:off x="4267200" y="8762688"/>
              <a:ext cx="12725400" cy="8004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a:solidFill>
                    <a:schemeClr val="dk1"/>
                  </a:solidFill>
                  <a:latin typeface="Arial"/>
                  <a:ea typeface="Arial"/>
                  <a:cs typeface="Arial"/>
                  <a:sym typeface="Arial"/>
                </a:rPr>
                <a:t>An: </a:t>
              </a:r>
              <a:r>
                <a:rPr lang="en-US" sz="3500" b="0" i="0" u="none" strike="noStrike" cap="none">
                  <a:solidFill>
                    <a:schemeClr val="dk1"/>
                  </a:solidFill>
                  <a:latin typeface="Arial"/>
                  <a:ea typeface="Arial"/>
                  <a:cs typeface="Arial"/>
                  <a:sym typeface="Arial"/>
                </a:rPr>
                <a:t>Thế thì còn nhiều thiết bị nữa có gắn bộ xử lí ở xung quanh chúng ta.</a:t>
              </a:r>
              <a:endParaRPr sz="35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p:tgtEl>
                                          <p:spTgt spid="95"/>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p:tgtEl>
                                          <p:spTgt spid="10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additive="base">
                                        <p:cTn id="18" dur="500"/>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20"/>
          <p:cNvGrpSpPr/>
          <p:nvPr/>
        </p:nvGrpSpPr>
        <p:grpSpPr>
          <a:xfrm>
            <a:off x="66209" y="321558"/>
            <a:ext cx="9077791" cy="7465427"/>
            <a:chOff x="66209" y="190500"/>
            <a:chExt cx="9077791" cy="7465427"/>
          </a:xfrm>
        </p:grpSpPr>
        <p:pic>
          <p:nvPicPr>
            <p:cNvPr id="420" name="Google Shape;420;p20" descr="undefined"/>
            <p:cNvPicPr preferRelativeResize="0"/>
            <p:nvPr/>
          </p:nvPicPr>
          <p:blipFill rotWithShape="1">
            <a:blip r:embed="rId3">
              <a:alphaModFix/>
            </a:blip>
            <a:srcRect/>
            <a:stretch/>
          </p:blipFill>
          <p:spPr>
            <a:xfrm>
              <a:off x="66209" y="190500"/>
              <a:ext cx="9077791" cy="6815435"/>
            </a:xfrm>
            <a:prstGeom prst="rect">
              <a:avLst/>
            </a:prstGeom>
            <a:noFill/>
            <a:ln>
              <a:noFill/>
            </a:ln>
          </p:spPr>
        </p:pic>
        <p:sp>
          <p:nvSpPr>
            <p:cNvPr id="421" name="Google Shape;421;p20"/>
            <p:cNvSpPr txBox="1"/>
            <p:nvPr/>
          </p:nvSpPr>
          <p:spPr>
            <a:xfrm>
              <a:off x="458205" y="7024985"/>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i="1">
                  <a:solidFill>
                    <a:srgbClr val="C00000"/>
                  </a:solidFill>
                  <a:latin typeface="Arial"/>
                  <a:ea typeface="Arial"/>
                  <a:cs typeface="Arial"/>
                  <a:sym typeface="Arial"/>
                </a:rPr>
                <a:t>Kính viễn vọng Hubble</a:t>
              </a:r>
              <a:endParaRPr/>
            </a:p>
          </p:txBody>
        </p:sp>
      </p:grpSp>
      <p:grpSp>
        <p:nvGrpSpPr>
          <p:cNvPr id="422" name="Google Shape;422;p20"/>
          <p:cNvGrpSpPr/>
          <p:nvPr/>
        </p:nvGrpSpPr>
        <p:grpSpPr>
          <a:xfrm>
            <a:off x="8834437" y="3369558"/>
            <a:ext cx="9453563" cy="6345942"/>
            <a:chOff x="8834437" y="3238500"/>
            <a:chExt cx="9453563" cy="6345942"/>
          </a:xfrm>
        </p:grpSpPr>
        <p:pic>
          <p:nvPicPr>
            <p:cNvPr id="423" name="Google Shape;423;p20" descr="Image principale de l'article Les véhicules autonomes : pas pour demain..."/>
            <p:cNvPicPr preferRelativeResize="0"/>
            <p:nvPr/>
          </p:nvPicPr>
          <p:blipFill rotWithShape="1">
            <a:blip r:embed="rId4">
              <a:alphaModFix/>
            </a:blip>
            <a:srcRect/>
            <a:stretch/>
          </p:blipFill>
          <p:spPr>
            <a:xfrm>
              <a:off x="9296400" y="3238500"/>
              <a:ext cx="8566732" cy="5353050"/>
            </a:xfrm>
            <a:prstGeom prst="rect">
              <a:avLst/>
            </a:prstGeom>
            <a:noFill/>
            <a:ln>
              <a:noFill/>
            </a:ln>
          </p:spPr>
        </p:pic>
        <p:sp>
          <p:nvSpPr>
            <p:cNvPr id="424" name="Google Shape;424;p20"/>
            <p:cNvSpPr txBox="1"/>
            <p:nvPr/>
          </p:nvSpPr>
          <p:spPr>
            <a:xfrm>
              <a:off x="8834437" y="8953500"/>
              <a:ext cx="94535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i="1">
                  <a:solidFill>
                    <a:srgbClr val="C00000"/>
                  </a:solidFill>
                  <a:latin typeface="Arial"/>
                  <a:ea typeface="Arial"/>
                  <a:cs typeface="Arial"/>
                  <a:sym typeface="Arial"/>
                </a:rPr>
                <a:t>Ô tô tự động lái do máy tính điều khiển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
                                        <p:tgtEl>
                                          <p:spTgt spid="419"/>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1"/>
          <p:cNvSpPr/>
          <p:nvPr/>
        </p:nvSpPr>
        <p:spPr>
          <a:xfrm>
            <a:off x="-1114425" y="6631004"/>
            <a:ext cx="20726400" cy="1295400"/>
          </a:xfrm>
          <a:prstGeom prst="rect">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1"/>
          <p:cNvSpPr/>
          <p:nvPr/>
        </p:nvSpPr>
        <p:spPr>
          <a:xfrm>
            <a:off x="533400" y="495300"/>
            <a:ext cx="6019800" cy="914400"/>
          </a:xfrm>
          <a:prstGeom prst="roundRect">
            <a:avLst>
              <a:gd name="adj" fmla="val 16667"/>
            </a:avLst>
          </a:prstGeom>
          <a:solidFill>
            <a:srgbClr val="31859B"/>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a:solidFill>
                  <a:schemeClr val="lt1"/>
                </a:solidFill>
                <a:latin typeface="Arial"/>
                <a:ea typeface="Arial"/>
                <a:cs typeface="Arial"/>
                <a:sym typeface="Arial"/>
              </a:rPr>
              <a:t>Thông tin bổ sung </a:t>
            </a:r>
            <a:endParaRPr/>
          </a:p>
        </p:txBody>
      </p:sp>
      <p:pic>
        <p:nvPicPr>
          <p:cNvPr id="431" name="Google Shape;431;p21" descr="undefined"/>
          <p:cNvPicPr preferRelativeResize="0"/>
          <p:nvPr/>
        </p:nvPicPr>
        <p:blipFill rotWithShape="1">
          <a:blip r:embed="rId3">
            <a:alphaModFix/>
          </a:blip>
          <a:srcRect/>
          <a:stretch/>
        </p:blipFill>
        <p:spPr>
          <a:xfrm>
            <a:off x="6934200" y="342900"/>
            <a:ext cx="5638800" cy="3759200"/>
          </a:xfrm>
          <a:prstGeom prst="rect">
            <a:avLst/>
          </a:prstGeom>
          <a:noFill/>
          <a:ln>
            <a:noFill/>
          </a:ln>
        </p:spPr>
      </p:pic>
      <p:pic>
        <p:nvPicPr>
          <p:cNvPr id="432" name="Google Shape;432;p21" descr="Kỷ niệm 25 năm kính viễn vọng không gian Hubble: Quá khứ, hiện tại và tương  lai"/>
          <p:cNvPicPr preferRelativeResize="0"/>
          <p:nvPr/>
        </p:nvPicPr>
        <p:blipFill rotWithShape="1">
          <a:blip r:embed="rId4">
            <a:alphaModFix/>
          </a:blip>
          <a:srcRect l="2323" r="17546"/>
          <a:stretch/>
        </p:blipFill>
        <p:spPr>
          <a:xfrm>
            <a:off x="12801600" y="342900"/>
            <a:ext cx="5257800" cy="3759200"/>
          </a:xfrm>
          <a:prstGeom prst="rect">
            <a:avLst/>
          </a:prstGeom>
          <a:noFill/>
          <a:ln>
            <a:noFill/>
          </a:ln>
        </p:spPr>
      </p:pic>
      <p:sp>
        <p:nvSpPr>
          <p:cNvPr id="433" name="Google Shape;433;p21"/>
          <p:cNvSpPr txBox="1"/>
          <p:nvPr/>
        </p:nvSpPr>
        <p:spPr>
          <a:xfrm>
            <a:off x="1066800" y="2095500"/>
            <a:ext cx="4953000"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b="1" i="1">
                <a:solidFill>
                  <a:srgbClr val="C00000"/>
                </a:solidFill>
                <a:latin typeface="Arial"/>
                <a:ea typeface="Arial"/>
                <a:cs typeface="Arial"/>
                <a:sym typeface="Arial"/>
              </a:rPr>
              <a:t>Kính viễn vọng không gian Hubble</a:t>
            </a:r>
            <a:endParaRPr/>
          </a:p>
        </p:txBody>
      </p:sp>
      <p:grpSp>
        <p:nvGrpSpPr>
          <p:cNvPr id="434" name="Google Shape;434;p21"/>
          <p:cNvGrpSpPr/>
          <p:nvPr/>
        </p:nvGrpSpPr>
        <p:grpSpPr>
          <a:xfrm>
            <a:off x="914400" y="4595796"/>
            <a:ext cx="4419600" cy="5272104"/>
            <a:chOff x="533400" y="4519596"/>
            <a:chExt cx="4419600" cy="5272104"/>
          </a:xfrm>
        </p:grpSpPr>
        <p:sp>
          <p:nvSpPr>
            <p:cNvPr id="435" name="Google Shape;435;p21"/>
            <p:cNvSpPr/>
            <p:nvPr/>
          </p:nvSpPr>
          <p:spPr>
            <a:xfrm>
              <a:off x="533400" y="4519596"/>
              <a:ext cx="4267200" cy="5119704"/>
            </a:xfrm>
            <a:prstGeom prst="round2DiagRect">
              <a:avLst>
                <a:gd name="adj1" fmla="val 16667"/>
                <a:gd name="adj2" fmla="val 0"/>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
            <p:cNvSpPr/>
            <p:nvPr/>
          </p:nvSpPr>
          <p:spPr>
            <a:xfrm>
              <a:off x="685800" y="4671996"/>
              <a:ext cx="4267200" cy="5119704"/>
            </a:xfrm>
            <a:prstGeom prst="round2DiagRect">
              <a:avLst>
                <a:gd name="adj1" fmla="val 16667"/>
                <a:gd name="adj2" fmla="val 0"/>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1"/>
            <p:cNvSpPr txBox="1"/>
            <p:nvPr/>
          </p:nvSpPr>
          <p:spPr>
            <a:xfrm>
              <a:off x="762000" y="4737415"/>
              <a:ext cx="4114800" cy="498886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a:solidFill>
                    <a:schemeClr val="dk1"/>
                  </a:solidFill>
                  <a:latin typeface="Calibri"/>
                  <a:ea typeface="Calibri"/>
                  <a:cs typeface="Calibri"/>
                  <a:sym typeface="Calibri"/>
                </a:rPr>
                <a:t>Là một kính thiên văn lớn trong không gian được đặt theo tên nhà thiên văn học nổi tiếng Edwin Hubble</a:t>
              </a:r>
              <a:endParaRPr sz="3500">
                <a:solidFill>
                  <a:schemeClr val="dk1"/>
                </a:solidFill>
                <a:latin typeface="Calibri"/>
                <a:ea typeface="Calibri"/>
                <a:cs typeface="Calibri"/>
                <a:sym typeface="Calibri"/>
              </a:endParaRPr>
            </a:p>
          </p:txBody>
        </p:sp>
      </p:grpSp>
      <p:grpSp>
        <p:nvGrpSpPr>
          <p:cNvPr id="438" name="Google Shape;438;p21"/>
          <p:cNvGrpSpPr/>
          <p:nvPr/>
        </p:nvGrpSpPr>
        <p:grpSpPr>
          <a:xfrm>
            <a:off x="7010400" y="4595796"/>
            <a:ext cx="4419600" cy="5272104"/>
            <a:chOff x="533400" y="4519596"/>
            <a:chExt cx="4419600" cy="5272104"/>
          </a:xfrm>
        </p:grpSpPr>
        <p:sp>
          <p:nvSpPr>
            <p:cNvPr id="439" name="Google Shape;439;p21"/>
            <p:cNvSpPr/>
            <p:nvPr/>
          </p:nvSpPr>
          <p:spPr>
            <a:xfrm>
              <a:off x="533400" y="4519596"/>
              <a:ext cx="4267200" cy="5119704"/>
            </a:xfrm>
            <a:prstGeom prst="round2DiagRect">
              <a:avLst>
                <a:gd name="adj1" fmla="val 16667"/>
                <a:gd name="adj2" fmla="val 0"/>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1"/>
            <p:cNvSpPr/>
            <p:nvPr/>
          </p:nvSpPr>
          <p:spPr>
            <a:xfrm>
              <a:off x="685800" y="4671996"/>
              <a:ext cx="4267200" cy="5119704"/>
            </a:xfrm>
            <a:prstGeom prst="round2DiagRect">
              <a:avLst>
                <a:gd name="adj1" fmla="val 16667"/>
                <a:gd name="adj2" fmla="val 0"/>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1"/>
            <p:cNvSpPr txBox="1"/>
            <p:nvPr/>
          </p:nvSpPr>
          <p:spPr>
            <a:xfrm>
              <a:off x="762000" y="4737415"/>
              <a:ext cx="4191000" cy="48399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a:solidFill>
                    <a:schemeClr val="dk1"/>
                  </a:solidFill>
                  <a:latin typeface="Calibri"/>
                  <a:ea typeface="Calibri"/>
                  <a:cs typeface="Calibri"/>
                  <a:sym typeface="Calibri"/>
                </a:rPr>
                <a:t>Được phóng lên quỹ đạo vào ngày 24 tháng 4 năm 1990. </a:t>
              </a:r>
              <a:r>
                <a:rPr lang="en-US" sz="3500">
                  <a:solidFill>
                    <a:schemeClr val="dk1"/>
                  </a:solidFill>
                  <a:latin typeface="Arial"/>
                  <a:ea typeface="Arial"/>
                  <a:cs typeface="Arial"/>
                  <a:sym typeface="Arial"/>
                </a:rPr>
                <a:t>Quỹ đạo Hubble cách Trái Đất khoảng 547 km.</a:t>
              </a:r>
              <a:endParaRPr/>
            </a:p>
          </p:txBody>
        </p:sp>
      </p:grpSp>
      <p:grpSp>
        <p:nvGrpSpPr>
          <p:cNvPr id="442" name="Google Shape;442;p21"/>
          <p:cNvGrpSpPr/>
          <p:nvPr/>
        </p:nvGrpSpPr>
        <p:grpSpPr>
          <a:xfrm>
            <a:off x="12649200" y="4530377"/>
            <a:ext cx="4419600" cy="5272104"/>
            <a:chOff x="533400" y="4519596"/>
            <a:chExt cx="4419600" cy="5272104"/>
          </a:xfrm>
        </p:grpSpPr>
        <p:sp>
          <p:nvSpPr>
            <p:cNvPr id="443" name="Google Shape;443;p21"/>
            <p:cNvSpPr/>
            <p:nvPr/>
          </p:nvSpPr>
          <p:spPr>
            <a:xfrm>
              <a:off x="533400" y="4519596"/>
              <a:ext cx="4267200" cy="5119704"/>
            </a:xfrm>
            <a:prstGeom prst="round2DiagRect">
              <a:avLst>
                <a:gd name="adj1" fmla="val 16667"/>
                <a:gd name="adj2" fmla="val 0"/>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1"/>
            <p:cNvSpPr/>
            <p:nvPr/>
          </p:nvSpPr>
          <p:spPr>
            <a:xfrm>
              <a:off x="685800" y="4671996"/>
              <a:ext cx="4267200" cy="5119704"/>
            </a:xfrm>
            <a:prstGeom prst="round2DiagRect">
              <a:avLst>
                <a:gd name="adj1" fmla="val 16667"/>
                <a:gd name="adj2" fmla="val 0"/>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1"/>
            <p:cNvSpPr txBox="1"/>
            <p:nvPr/>
          </p:nvSpPr>
          <p:spPr>
            <a:xfrm>
              <a:off x="762000" y="4737415"/>
              <a:ext cx="4191000" cy="48399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a:solidFill>
                    <a:schemeClr val="dk1"/>
                  </a:solidFill>
                  <a:latin typeface="Arial"/>
                  <a:ea typeface="Arial"/>
                  <a:cs typeface="Arial"/>
                  <a:sym typeface="Arial"/>
                </a:rPr>
                <a:t>Hubble được thiết kế để thu thập hình ảnh và dữ liệu từ các vùng không gian xa xôi nhất của vũ trụ.</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p:tgtEl>
                                          <p:spTgt spid="4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3"/>
                                        </p:tgtEl>
                                        <p:attrNameLst>
                                          <p:attrName>style.visibility</p:attrName>
                                        </p:attrNameLst>
                                      </p:cBhvr>
                                      <p:to>
                                        <p:strVal val="visible"/>
                                      </p:to>
                                    </p:set>
                                    <p:animEffect transition="in" filter="fade">
                                      <p:cBhvr>
                                        <p:cTn id="12" dur="500"/>
                                        <p:tgtEl>
                                          <p:spTgt spid="433"/>
                                        </p:tgtEl>
                                      </p:cBhvr>
                                    </p:animEffect>
                                  </p:childTnLst>
                                </p:cTn>
                              </p:par>
                              <p:par>
                                <p:cTn id="13" presetID="10" presetClass="entr" presetSubtype="0" fill="hold" nodeType="withEffect">
                                  <p:stCondLst>
                                    <p:cond delay="0"/>
                                  </p:stCondLst>
                                  <p:childTnLst>
                                    <p:set>
                                      <p:cBhvr>
                                        <p:cTn id="14" dur="1" fill="hold">
                                          <p:stCondLst>
                                            <p:cond delay="0"/>
                                          </p:stCondLst>
                                        </p:cTn>
                                        <p:tgtEl>
                                          <p:spTgt spid="431"/>
                                        </p:tgtEl>
                                        <p:attrNameLst>
                                          <p:attrName>style.visibility</p:attrName>
                                        </p:attrNameLst>
                                      </p:cBhvr>
                                      <p:to>
                                        <p:strVal val="visible"/>
                                      </p:to>
                                    </p:set>
                                    <p:animEffect transition="in" filter="fade">
                                      <p:cBhvr>
                                        <p:cTn id="15" dur="500"/>
                                        <p:tgtEl>
                                          <p:spTgt spid="431"/>
                                        </p:tgtEl>
                                      </p:cBhvr>
                                    </p:animEffect>
                                  </p:childTnLst>
                                </p:cTn>
                              </p:par>
                              <p:par>
                                <p:cTn id="16" presetID="10" presetClass="entr" presetSubtype="0" fill="hold" nodeType="withEffect">
                                  <p:stCondLst>
                                    <p:cond delay="0"/>
                                  </p:stCondLst>
                                  <p:childTnLst>
                                    <p:set>
                                      <p:cBhvr>
                                        <p:cTn id="17" dur="1" fill="hold">
                                          <p:stCondLst>
                                            <p:cond delay="0"/>
                                          </p:stCondLst>
                                        </p:cTn>
                                        <p:tgtEl>
                                          <p:spTgt spid="432"/>
                                        </p:tgtEl>
                                        <p:attrNameLst>
                                          <p:attrName>style.visibility</p:attrName>
                                        </p:attrNameLst>
                                      </p:cBhvr>
                                      <p:to>
                                        <p:strVal val="visible"/>
                                      </p:to>
                                    </p:set>
                                    <p:animEffect transition="in" filter="fade">
                                      <p:cBhvr>
                                        <p:cTn id="18" dur="500"/>
                                        <p:tgtEl>
                                          <p:spTgt spid="4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9"/>
                                        </p:tgtEl>
                                        <p:attrNameLst>
                                          <p:attrName>style.visibility</p:attrName>
                                        </p:attrNameLst>
                                      </p:cBhvr>
                                      <p:to>
                                        <p:strVal val="visible"/>
                                      </p:to>
                                    </p:set>
                                    <p:animEffect transition="in" filter="fade">
                                      <p:cBhvr>
                                        <p:cTn id="23" dur="500"/>
                                        <p:tgtEl>
                                          <p:spTgt spid="42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34"/>
                                        </p:tgtEl>
                                        <p:attrNameLst>
                                          <p:attrName>style.visibility</p:attrName>
                                        </p:attrNameLst>
                                      </p:cBhvr>
                                      <p:to>
                                        <p:strVal val="visible"/>
                                      </p:to>
                                    </p:set>
                                    <p:animEffect transition="in" filter="fade">
                                      <p:cBhvr>
                                        <p:cTn id="27" dur="500"/>
                                        <p:tgtEl>
                                          <p:spTgt spid="434"/>
                                        </p:tgtEl>
                                      </p:cBhvr>
                                    </p:animEffect>
                                  </p:childTnLst>
                                </p:cTn>
                              </p:par>
                              <p:par>
                                <p:cTn id="28" presetID="10" presetClass="entr" presetSubtype="0" fill="hold" nodeType="withEffect">
                                  <p:stCondLst>
                                    <p:cond delay="0"/>
                                  </p:stCondLst>
                                  <p:childTnLst>
                                    <p:set>
                                      <p:cBhvr>
                                        <p:cTn id="29" dur="1" fill="hold">
                                          <p:stCondLst>
                                            <p:cond delay="0"/>
                                          </p:stCondLst>
                                        </p:cTn>
                                        <p:tgtEl>
                                          <p:spTgt spid="438"/>
                                        </p:tgtEl>
                                        <p:attrNameLst>
                                          <p:attrName>style.visibility</p:attrName>
                                        </p:attrNameLst>
                                      </p:cBhvr>
                                      <p:to>
                                        <p:strVal val="visible"/>
                                      </p:to>
                                    </p:set>
                                    <p:animEffect transition="in" filter="fade">
                                      <p:cBhvr>
                                        <p:cTn id="30" dur="500"/>
                                        <p:tgtEl>
                                          <p:spTgt spid="438"/>
                                        </p:tgtEl>
                                      </p:cBhvr>
                                    </p:animEffect>
                                  </p:childTnLst>
                                </p:cTn>
                              </p:par>
                              <p:par>
                                <p:cTn id="31" presetID="10" presetClass="entr" presetSubtype="0" fill="hold" nodeType="withEffect">
                                  <p:stCondLst>
                                    <p:cond delay="0"/>
                                  </p:stCondLst>
                                  <p:childTnLst>
                                    <p:set>
                                      <p:cBhvr>
                                        <p:cTn id="32" dur="1" fill="hold">
                                          <p:stCondLst>
                                            <p:cond delay="0"/>
                                          </p:stCondLst>
                                        </p:cTn>
                                        <p:tgtEl>
                                          <p:spTgt spid="442"/>
                                        </p:tgtEl>
                                        <p:attrNameLst>
                                          <p:attrName>style.visibility</p:attrName>
                                        </p:attrNameLst>
                                      </p:cBhvr>
                                      <p:to>
                                        <p:strVal val="visible"/>
                                      </p:to>
                                    </p:set>
                                    <p:animEffect transition="in" filter="fade">
                                      <p:cBhvr>
                                        <p:cTn id="33"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p:nvPr/>
        </p:nvSpPr>
        <p:spPr>
          <a:xfrm>
            <a:off x="533400" y="495300"/>
            <a:ext cx="6019800" cy="914400"/>
          </a:xfrm>
          <a:prstGeom prst="roundRect">
            <a:avLst>
              <a:gd name="adj" fmla="val 16667"/>
            </a:avLst>
          </a:prstGeom>
          <a:solidFill>
            <a:srgbClr val="31859B"/>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a:solidFill>
                  <a:schemeClr val="lt1"/>
                </a:solidFill>
                <a:latin typeface="Arial"/>
                <a:ea typeface="Arial"/>
                <a:cs typeface="Arial"/>
                <a:sym typeface="Arial"/>
              </a:rPr>
              <a:t>Thông tin bổ sung </a:t>
            </a:r>
            <a:endParaRPr/>
          </a:p>
        </p:txBody>
      </p:sp>
      <p:sp>
        <p:nvSpPr>
          <p:cNvPr id="451" name="Google Shape;451;p22"/>
          <p:cNvSpPr txBox="1"/>
          <p:nvPr/>
        </p:nvSpPr>
        <p:spPr>
          <a:xfrm>
            <a:off x="1143000" y="1562100"/>
            <a:ext cx="16002000" cy="8611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b="1" i="1">
                <a:solidFill>
                  <a:srgbClr val="C00000"/>
                </a:solidFill>
                <a:latin typeface="Arial"/>
                <a:ea typeface="Arial"/>
                <a:cs typeface="Arial"/>
                <a:sym typeface="Arial"/>
              </a:rPr>
              <a:t>Sự khác nhau giữa siêu máy tính và máy tính hiệu năng cao</a:t>
            </a:r>
            <a:endParaRPr/>
          </a:p>
        </p:txBody>
      </p:sp>
      <p:grpSp>
        <p:nvGrpSpPr>
          <p:cNvPr id="452" name="Google Shape;452;p22"/>
          <p:cNvGrpSpPr/>
          <p:nvPr/>
        </p:nvGrpSpPr>
        <p:grpSpPr>
          <a:xfrm>
            <a:off x="2057400" y="2791701"/>
            <a:ext cx="5867400" cy="3581400"/>
            <a:chOff x="1600200" y="3352800"/>
            <a:chExt cx="5867400" cy="3581400"/>
          </a:xfrm>
        </p:grpSpPr>
        <p:pic>
          <p:nvPicPr>
            <p:cNvPr id="453" name="Google Shape;453;p22" descr="undefined"/>
            <p:cNvPicPr preferRelativeResize="0"/>
            <p:nvPr/>
          </p:nvPicPr>
          <p:blipFill rotWithShape="1">
            <a:blip r:embed="rId3">
              <a:alphaModFix/>
            </a:blip>
            <a:srcRect/>
            <a:stretch/>
          </p:blipFill>
          <p:spPr>
            <a:xfrm>
              <a:off x="1600200" y="3352800"/>
              <a:ext cx="5867400" cy="3581400"/>
            </a:xfrm>
            <a:prstGeom prst="rect">
              <a:avLst/>
            </a:prstGeom>
            <a:noFill/>
            <a:ln>
              <a:noFill/>
            </a:ln>
          </p:spPr>
        </p:pic>
        <p:sp>
          <p:nvSpPr>
            <p:cNvPr id="454" name="Google Shape;454;p22"/>
            <p:cNvSpPr txBox="1"/>
            <p:nvPr/>
          </p:nvSpPr>
          <p:spPr>
            <a:xfrm>
              <a:off x="1676400" y="6286500"/>
              <a:ext cx="510540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i="1">
                  <a:solidFill>
                    <a:schemeClr val="dk1"/>
                  </a:solidFill>
                  <a:latin typeface="Arial"/>
                  <a:ea typeface="Arial"/>
                  <a:cs typeface="Arial"/>
                  <a:sym typeface="Arial"/>
                </a:rPr>
                <a:t>Siêu máy tính IBM Summit</a:t>
              </a:r>
              <a:endParaRPr/>
            </a:p>
          </p:txBody>
        </p:sp>
      </p:grpSp>
      <p:grpSp>
        <p:nvGrpSpPr>
          <p:cNvPr id="455" name="Google Shape;455;p22"/>
          <p:cNvGrpSpPr/>
          <p:nvPr/>
        </p:nvGrpSpPr>
        <p:grpSpPr>
          <a:xfrm>
            <a:off x="10472738" y="2661358"/>
            <a:ext cx="6515100" cy="3668001"/>
            <a:chOff x="8610600" y="3266199"/>
            <a:chExt cx="6515100" cy="3668001"/>
          </a:xfrm>
        </p:grpSpPr>
        <p:pic>
          <p:nvPicPr>
            <p:cNvPr id="456" name="Google Shape;456;p22" descr="India, EU Announce Joint Call for High-Performance Computing"/>
            <p:cNvPicPr preferRelativeResize="0"/>
            <p:nvPr/>
          </p:nvPicPr>
          <p:blipFill rotWithShape="1">
            <a:blip r:embed="rId4">
              <a:alphaModFix/>
            </a:blip>
            <a:srcRect/>
            <a:stretch/>
          </p:blipFill>
          <p:spPr>
            <a:xfrm>
              <a:off x="8610600" y="3266199"/>
              <a:ext cx="6515100" cy="3668001"/>
            </a:xfrm>
            <a:prstGeom prst="rect">
              <a:avLst/>
            </a:prstGeom>
            <a:noFill/>
            <a:ln>
              <a:noFill/>
            </a:ln>
          </p:spPr>
        </p:pic>
        <p:sp>
          <p:nvSpPr>
            <p:cNvPr id="457" name="Google Shape;457;p22"/>
            <p:cNvSpPr txBox="1"/>
            <p:nvPr/>
          </p:nvSpPr>
          <p:spPr>
            <a:xfrm>
              <a:off x="8686800" y="6262687"/>
              <a:ext cx="510540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i="1">
                  <a:solidFill>
                    <a:schemeClr val="dk1"/>
                  </a:solidFill>
                  <a:latin typeface="Arial"/>
                  <a:ea typeface="Arial"/>
                  <a:cs typeface="Arial"/>
                  <a:sym typeface="Arial"/>
                </a:rPr>
                <a:t>Máy tính hiệu năng cao </a:t>
              </a:r>
              <a:endParaRPr/>
            </a:p>
          </p:txBody>
        </p:sp>
      </p:grpSp>
      <p:grpSp>
        <p:nvGrpSpPr>
          <p:cNvPr id="458" name="Google Shape;458;p22"/>
          <p:cNvGrpSpPr/>
          <p:nvPr/>
        </p:nvGrpSpPr>
        <p:grpSpPr>
          <a:xfrm>
            <a:off x="633412" y="6438900"/>
            <a:ext cx="8382000" cy="3569835"/>
            <a:chOff x="633412" y="6515100"/>
            <a:chExt cx="8382000" cy="3569835"/>
          </a:xfrm>
        </p:grpSpPr>
        <p:sp>
          <p:nvSpPr>
            <p:cNvPr id="459" name="Google Shape;459;p22"/>
            <p:cNvSpPr/>
            <p:nvPr/>
          </p:nvSpPr>
          <p:spPr>
            <a:xfrm>
              <a:off x="4557712" y="6515100"/>
              <a:ext cx="533400" cy="4572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2"/>
            <p:cNvSpPr txBox="1"/>
            <p:nvPr/>
          </p:nvSpPr>
          <p:spPr>
            <a:xfrm>
              <a:off x="633412" y="6847895"/>
              <a:ext cx="8382000" cy="323704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a:solidFill>
                    <a:schemeClr val="dk1"/>
                  </a:solidFill>
                  <a:latin typeface="Calibri"/>
                  <a:ea typeface="Calibri"/>
                  <a:cs typeface="Calibri"/>
                  <a:sym typeface="Calibri"/>
                </a:rPr>
                <a:t>Tính mạnh mẽ về cả tốc độ tính toán và độ lớn của dữ liệu được xử lí, bằng cách sử dụng những công nghệ tiên tiến nhất về cả phần cứng và phần mềm.</a:t>
              </a:r>
              <a:endParaRPr sz="3500">
                <a:solidFill>
                  <a:schemeClr val="dk1"/>
                </a:solidFill>
                <a:latin typeface="Calibri"/>
                <a:ea typeface="Calibri"/>
                <a:cs typeface="Calibri"/>
                <a:sym typeface="Calibri"/>
              </a:endParaRPr>
            </a:p>
          </p:txBody>
        </p:sp>
      </p:grpSp>
      <p:grpSp>
        <p:nvGrpSpPr>
          <p:cNvPr id="461" name="Google Shape;461;p22"/>
          <p:cNvGrpSpPr/>
          <p:nvPr/>
        </p:nvGrpSpPr>
        <p:grpSpPr>
          <a:xfrm>
            <a:off x="9901238" y="6524477"/>
            <a:ext cx="7948610" cy="3569835"/>
            <a:chOff x="1066800" y="6515100"/>
            <a:chExt cx="7948610" cy="3569835"/>
          </a:xfrm>
        </p:grpSpPr>
        <p:sp>
          <p:nvSpPr>
            <p:cNvPr id="462" name="Google Shape;462;p22"/>
            <p:cNvSpPr/>
            <p:nvPr/>
          </p:nvSpPr>
          <p:spPr>
            <a:xfrm>
              <a:off x="4557712" y="6515100"/>
              <a:ext cx="533400" cy="4572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2"/>
            <p:cNvSpPr txBox="1"/>
            <p:nvPr/>
          </p:nvSpPr>
          <p:spPr>
            <a:xfrm>
              <a:off x="1066800" y="6847895"/>
              <a:ext cx="7948610" cy="323704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a:solidFill>
                    <a:schemeClr val="dk1"/>
                  </a:solidFill>
                  <a:latin typeface="Arial"/>
                  <a:ea typeface="Arial"/>
                  <a:cs typeface="Arial"/>
                  <a:sym typeface="Arial"/>
                </a:rPr>
                <a:t>Hệ thống thực hiện các tính toán phức tạp với tốc độ cao, đạt được bằng cách kết nối hàng trăm, thậm chí hàng nghìn máy chủ nhờ mạng tốc độ cao.</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5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2"/>
                                        </p:tgtEl>
                                        <p:attrNameLst>
                                          <p:attrName>style.visibility</p:attrName>
                                        </p:attrNameLst>
                                      </p:cBhvr>
                                      <p:to>
                                        <p:strVal val="visible"/>
                                      </p:to>
                                    </p:set>
                                    <p:animEffect transition="in" filter="fade">
                                      <p:cBhvr>
                                        <p:cTn id="12" dur="500"/>
                                        <p:tgtEl>
                                          <p:spTgt spid="452"/>
                                        </p:tgtEl>
                                      </p:cBhvr>
                                    </p:animEffect>
                                  </p:childTnLst>
                                </p:cTn>
                              </p:par>
                              <p:par>
                                <p:cTn id="13" presetID="10" presetClass="entr" presetSubtype="0" fill="hold" nodeType="withEffect">
                                  <p:stCondLst>
                                    <p:cond delay="0"/>
                                  </p:stCondLst>
                                  <p:childTnLst>
                                    <p:set>
                                      <p:cBhvr>
                                        <p:cTn id="14" dur="1" fill="hold">
                                          <p:stCondLst>
                                            <p:cond delay="0"/>
                                          </p:stCondLst>
                                        </p:cTn>
                                        <p:tgtEl>
                                          <p:spTgt spid="455"/>
                                        </p:tgtEl>
                                        <p:attrNameLst>
                                          <p:attrName>style.visibility</p:attrName>
                                        </p:attrNameLst>
                                      </p:cBhvr>
                                      <p:to>
                                        <p:strVal val="visible"/>
                                      </p:to>
                                    </p:set>
                                    <p:animEffect transition="in" filter="fade">
                                      <p:cBhvr>
                                        <p:cTn id="15" dur="500"/>
                                        <p:tgtEl>
                                          <p:spTgt spid="4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8"/>
                                        </p:tgtEl>
                                        <p:attrNameLst>
                                          <p:attrName>style.visibility</p:attrName>
                                        </p:attrNameLst>
                                      </p:cBhvr>
                                      <p:to>
                                        <p:strVal val="visible"/>
                                      </p:to>
                                    </p:set>
                                    <p:animEffect transition="in" filter="fade">
                                      <p:cBhvr>
                                        <p:cTn id="20" dur="500"/>
                                        <p:tgtEl>
                                          <p:spTgt spid="4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1"/>
                                        </p:tgtEl>
                                        <p:attrNameLst>
                                          <p:attrName>style.visibility</p:attrName>
                                        </p:attrNameLst>
                                      </p:cBhvr>
                                      <p:to>
                                        <p:strVal val="visible"/>
                                      </p:to>
                                    </p:set>
                                    <p:animEffect transition="in" filter="fade">
                                      <p:cBhvr>
                                        <p:cTn id="25"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68" name="Google Shape;468;p23"/>
          <p:cNvGrpSpPr/>
          <p:nvPr/>
        </p:nvGrpSpPr>
        <p:grpSpPr>
          <a:xfrm>
            <a:off x="-208290" y="-277886"/>
            <a:ext cx="18704582" cy="12473496"/>
            <a:chOff x="0" y="0"/>
            <a:chExt cx="24939442" cy="16631327"/>
          </a:xfrm>
        </p:grpSpPr>
        <p:sp>
          <p:nvSpPr>
            <p:cNvPr id="469" name="Google Shape;469;p23"/>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470" name="Google Shape;470;p23"/>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471" name="Google Shape;471;p23"/>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472" name="Google Shape;472;p23"/>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473" name="Google Shape;473;p23"/>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474" name="Google Shape;474;p23"/>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grpSp>
        <p:nvGrpSpPr>
          <p:cNvPr id="475" name="Google Shape;475;p23"/>
          <p:cNvGrpSpPr/>
          <p:nvPr/>
        </p:nvGrpSpPr>
        <p:grpSpPr>
          <a:xfrm>
            <a:off x="890488" y="660487"/>
            <a:ext cx="16507024" cy="8776300"/>
            <a:chOff x="0" y="-47625"/>
            <a:chExt cx="4143582" cy="2203021"/>
          </a:xfrm>
        </p:grpSpPr>
        <p:sp>
          <p:nvSpPr>
            <p:cNvPr id="476" name="Google Shape;476;p23"/>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478" name="Google Shape;478;p23"/>
          <p:cNvSpPr/>
          <p:nvPr/>
        </p:nvSpPr>
        <p:spPr>
          <a:xfrm flipH="1">
            <a:off x="0" y="4087677"/>
            <a:ext cx="5943600" cy="6199323"/>
          </a:xfrm>
          <a:custGeom>
            <a:avLst/>
            <a:gdLst/>
            <a:ahLst/>
            <a:cxnLst/>
            <a:rect l="l" t="t" r="r" b="b"/>
            <a:pathLst>
              <a:path w="1739690" h="1814540" extrusionOk="0">
                <a:moveTo>
                  <a:pt x="1739690" y="0"/>
                </a:moveTo>
                <a:lnTo>
                  <a:pt x="0" y="0"/>
                </a:lnTo>
                <a:lnTo>
                  <a:pt x="0" y="1814540"/>
                </a:lnTo>
                <a:lnTo>
                  <a:pt x="1739690" y="1814540"/>
                </a:lnTo>
                <a:lnTo>
                  <a:pt x="1739690" y="0"/>
                </a:lnTo>
                <a:close/>
              </a:path>
            </a:pathLst>
          </a:custGeom>
          <a:blipFill rotWithShape="1">
            <a:blip r:embed="rId4">
              <a:alphaModFix/>
            </a:blip>
            <a:stretch>
              <a:fillRect/>
            </a:stretch>
          </a:blipFill>
          <a:ln>
            <a:noFill/>
          </a:ln>
        </p:spPr>
      </p:sp>
      <p:sp>
        <p:nvSpPr>
          <p:cNvPr id="479" name="Google Shape;479;p23"/>
          <p:cNvSpPr txBox="1"/>
          <p:nvPr/>
        </p:nvSpPr>
        <p:spPr>
          <a:xfrm>
            <a:off x="5474854" y="1741767"/>
            <a:ext cx="11323016" cy="70172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C00000"/>
              </a:buClr>
              <a:buSzPts val="7500"/>
              <a:buFont typeface="Arial"/>
              <a:buNone/>
            </a:pPr>
            <a:r>
              <a:rPr lang="en-US" sz="7500" b="1" i="0" u="none" strike="noStrike" cap="none" dirty="0" smtClean="0">
                <a:solidFill>
                  <a:srgbClr val="C00000"/>
                </a:solidFill>
                <a:latin typeface="Arial"/>
                <a:ea typeface="Arial"/>
                <a:cs typeface="Arial"/>
                <a:sym typeface="Arial"/>
              </a:rPr>
              <a:t> </a:t>
            </a:r>
            <a:r>
              <a:rPr lang="en-US" sz="7500" b="1" i="0" u="none" strike="noStrike" cap="none" dirty="0">
                <a:solidFill>
                  <a:srgbClr val="C00000"/>
                </a:solidFill>
                <a:latin typeface="Arial"/>
                <a:ea typeface="Arial"/>
                <a:cs typeface="Arial"/>
                <a:sym typeface="Arial"/>
              </a:rPr>
              <a:t>3. </a:t>
            </a:r>
            <a:r>
              <a:rPr lang="en-US" sz="7500" b="1" i="0" u="none" strike="noStrike" cap="none" dirty="0">
                <a:solidFill>
                  <a:srgbClr val="000000"/>
                </a:solidFill>
                <a:latin typeface="Arial"/>
                <a:ea typeface="Arial"/>
                <a:cs typeface="Arial"/>
                <a:sym typeface="Arial"/>
              </a:rPr>
              <a:t>TÁC ĐỘNG CỦA CÔNG NGHỆ THÔNG TIN LÊN </a:t>
            </a:r>
            <a:r>
              <a:rPr lang="en-US" sz="7500" b="1" i="0" u="none" strike="noStrike" cap="none" dirty="0" smtClean="0">
                <a:solidFill>
                  <a:srgbClr val="000000"/>
                </a:solidFill>
                <a:latin typeface="Arial"/>
                <a:ea typeface="Arial"/>
                <a:cs typeface="Arial"/>
                <a:sym typeface="Arial"/>
              </a:rPr>
              <a:t>GIÁO </a:t>
            </a:r>
            <a:r>
              <a:rPr lang="en-US" sz="7500" b="1" i="0" u="none" strike="noStrike" cap="none" dirty="0">
                <a:solidFill>
                  <a:srgbClr val="000000"/>
                </a:solidFill>
                <a:latin typeface="Arial"/>
                <a:ea typeface="Arial"/>
                <a:cs typeface="Arial"/>
                <a:sym typeface="Arial"/>
              </a:rPr>
              <a:t>DỤC VÀ XÃ HỘI</a:t>
            </a:r>
            <a:endParaRPr dirty="0"/>
          </a:p>
        </p:txBody>
      </p:sp>
      <p:sp>
        <p:nvSpPr>
          <p:cNvPr id="480" name="Google Shape;480;p23"/>
          <p:cNvSpPr/>
          <p:nvPr/>
        </p:nvSpPr>
        <p:spPr>
          <a:xfrm rot="-2700000">
            <a:off x="16394689" y="-623778"/>
            <a:ext cx="2599324" cy="2797707"/>
          </a:xfrm>
          <a:custGeom>
            <a:avLst/>
            <a:gdLst/>
            <a:ahLst/>
            <a:cxnLst/>
            <a:rect l="l" t="t" r="r" b="b"/>
            <a:pathLst>
              <a:path w="2599324" h="2797707" extrusionOk="0">
                <a:moveTo>
                  <a:pt x="0" y="0"/>
                </a:moveTo>
                <a:lnTo>
                  <a:pt x="2599324" y="0"/>
                </a:lnTo>
                <a:lnTo>
                  <a:pt x="2599324" y="2797707"/>
                </a:lnTo>
                <a:lnTo>
                  <a:pt x="0" y="2797707"/>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4"/>
          <p:cNvSpPr/>
          <p:nvPr/>
        </p:nvSpPr>
        <p:spPr>
          <a:xfrm>
            <a:off x="-381000" y="1885949"/>
            <a:ext cx="19050000" cy="31098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6" name="Google Shape;486;p24"/>
          <p:cNvGrpSpPr/>
          <p:nvPr/>
        </p:nvGrpSpPr>
        <p:grpSpPr>
          <a:xfrm>
            <a:off x="685800" y="419100"/>
            <a:ext cx="16535400" cy="1172718"/>
            <a:chOff x="914400" y="701802"/>
            <a:chExt cx="16535400" cy="1172718"/>
          </a:xfrm>
        </p:grpSpPr>
        <p:sp>
          <p:nvSpPr>
            <p:cNvPr id="487" name="Google Shape;487;p24"/>
            <p:cNvSpPr/>
            <p:nvPr/>
          </p:nvSpPr>
          <p:spPr>
            <a:xfrm>
              <a:off x="914400" y="701802"/>
              <a:ext cx="1371600" cy="1172718"/>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24"/>
            <p:cNvSpPr txBox="1"/>
            <p:nvPr/>
          </p:nvSpPr>
          <p:spPr>
            <a:xfrm>
              <a:off x="2438400" y="857594"/>
              <a:ext cx="15011400" cy="969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dirty="0" err="1">
                  <a:solidFill>
                    <a:srgbClr val="C00000"/>
                  </a:solidFill>
                  <a:latin typeface="Arial"/>
                  <a:ea typeface="Arial"/>
                  <a:cs typeface="Arial"/>
                  <a:sym typeface="Arial"/>
                </a:rPr>
                <a:t>Thảo</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luận</a:t>
              </a:r>
              <a:r>
                <a:rPr lang="en-US" sz="3800" i="1" dirty="0">
                  <a:solidFill>
                    <a:srgbClr val="C00000"/>
                  </a:solidFill>
                  <a:latin typeface="Arial"/>
                  <a:ea typeface="Arial"/>
                  <a:cs typeface="Arial"/>
                  <a:sym typeface="Arial"/>
                </a:rPr>
                <a:t> </a:t>
              </a:r>
              <a:r>
                <a:rPr lang="en-US" sz="3800" i="1" dirty="0" smtClean="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Đọc</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thông</a:t>
              </a:r>
              <a:r>
                <a:rPr lang="en-US" sz="3800" i="1" dirty="0">
                  <a:solidFill>
                    <a:srgbClr val="C00000"/>
                  </a:solidFill>
                  <a:latin typeface="Arial"/>
                  <a:ea typeface="Arial"/>
                  <a:cs typeface="Arial"/>
                  <a:sym typeface="Arial"/>
                </a:rPr>
                <a:t> tin </a:t>
              </a:r>
              <a:r>
                <a:rPr lang="en-US" sz="3800" i="1" dirty="0" err="1">
                  <a:solidFill>
                    <a:srgbClr val="C00000"/>
                  </a:solidFill>
                  <a:latin typeface="Arial"/>
                  <a:ea typeface="Arial"/>
                  <a:cs typeface="Arial"/>
                  <a:sym typeface="Arial"/>
                </a:rPr>
                <a:t>và</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thực</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hiện</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nhiệm</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vụ</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sau</a:t>
              </a:r>
              <a:r>
                <a:rPr lang="en-US" sz="3800" i="1" dirty="0">
                  <a:solidFill>
                    <a:srgbClr val="C00000"/>
                  </a:solidFill>
                  <a:latin typeface="Arial"/>
                  <a:ea typeface="Arial"/>
                  <a:cs typeface="Arial"/>
                  <a:sym typeface="Arial"/>
                </a:rPr>
                <a:t> </a:t>
              </a:r>
              <a:r>
                <a:rPr lang="en-US" sz="3800" i="1" dirty="0" err="1">
                  <a:solidFill>
                    <a:srgbClr val="C00000"/>
                  </a:solidFill>
                  <a:latin typeface="Arial"/>
                  <a:ea typeface="Arial"/>
                  <a:cs typeface="Arial"/>
                  <a:sym typeface="Arial"/>
                </a:rPr>
                <a:t>đây</a:t>
              </a:r>
              <a:r>
                <a:rPr lang="en-US" sz="3800" i="1" dirty="0">
                  <a:solidFill>
                    <a:srgbClr val="C00000"/>
                  </a:solidFill>
                  <a:latin typeface="Arial"/>
                  <a:ea typeface="Arial"/>
                  <a:cs typeface="Arial"/>
                  <a:sym typeface="Arial"/>
                </a:rPr>
                <a:t>: </a:t>
              </a:r>
              <a:endParaRPr dirty="0"/>
            </a:p>
          </p:txBody>
        </p:sp>
      </p:grpSp>
      <p:sp>
        <p:nvSpPr>
          <p:cNvPr id="489" name="Google Shape;489;p24"/>
          <p:cNvSpPr/>
          <p:nvPr/>
        </p:nvSpPr>
        <p:spPr>
          <a:xfrm>
            <a:off x="609600" y="2095500"/>
            <a:ext cx="3733800" cy="847725"/>
          </a:xfrm>
          <a:prstGeom prst="roundRect">
            <a:avLst>
              <a:gd name="adj" fmla="val 50000"/>
            </a:avLst>
          </a:prstGeom>
          <a:solidFill>
            <a:srgbClr val="FFD7A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Hoạt động 3</a:t>
            </a:r>
            <a:endParaRPr/>
          </a:p>
        </p:txBody>
      </p:sp>
      <p:sp>
        <p:nvSpPr>
          <p:cNvPr id="490" name="Google Shape;490;p24"/>
          <p:cNvSpPr txBox="1"/>
          <p:nvPr/>
        </p:nvSpPr>
        <p:spPr>
          <a:xfrm>
            <a:off x="4572000" y="2254971"/>
            <a:ext cx="83058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Tác động của công nghệ thông tin </a:t>
            </a:r>
            <a:endParaRPr/>
          </a:p>
        </p:txBody>
      </p:sp>
      <p:sp>
        <p:nvSpPr>
          <p:cNvPr id="491" name="Google Shape;491;p24"/>
          <p:cNvSpPr txBox="1"/>
          <p:nvPr/>
        </p:nvSpPr>
        <p:spPr>
          <a:xfrm>
            <a:off x="533400" y="3238500"/>
            <a:ext cx="170688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Em hãy kể một số ví dụ cho thấy tác động của công nghệ thông tin lên giáo dục và xã hội. </a:t>
            </a:r>
            <a:endParaRPr/>
          </a:p>
        </p:txBody>
      </p:sp>
      <p:pic>
        <p:nvPicPr>
          <p:cNvPr id="492" name="Google Shape;492;p24"/>
          <p:cNvPicPr preferRelativeResize="0"/>
          <p:nvPr/>
        </p:nvPicPr>
        <p:blipFill rotWithShape="1">
          <a:blip r:embed="rId4">
            <a:alphaModFix/>
          </a:blip>
          <a:srcRect/>
          <a:stretch/>
        </p:blipFill>
        <p:spPr>
          <a:xfrm>
            <a:off x="304800" y="5278454"/>
            <a:ext cx="7239000" cy="4822108"/>
          </a:xfrm>
          <a:prstGeom prst="rect">
            <a:avLst/>
          </a:prstGeom>
          <a:noFill/>
          <a:ln>
            <a:noFill/>
          </a:ln>
        </p:spPr>
      </p:pic>
      <p:pic>
        <p:nvPicPr>
          <p:cNvPr id="493" name="Google Shape;493;p24"/>
          <p:cNvPicPr preferRelativeResize="0"/>
          <p:nvPr/>
        </p:nvPicPr>
        <p:blipFill rotWithShape="1">
          <a:blip r:embed="rId5">
            <a:alphaModFix/>
          </a:blip>
          <a:srcRect/>
          <a:stretch/>
        </p:blipFill>
        <p:spPr>
          <a:xfrm>
            <a:off x="7747987" y="5272071"/>
            <a:ext cx="10259626" cy="48284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500"/>
                                        <p:tgtEl>
                                          <p:spTgt spid="48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0"/>
                                        </p:tgtEl>
                                        <p:attrNameLst>
                                          <p:attrName>style.visibility</p:attrName>
                                        </p:attrNameLst>
                                      </p:cBhvr>
                                      <p:to>
                                        <p:strVal val="visible"/>
                                      </p:to>
                                    </p:set>
                                    <p:animEffect transition="in" filter="fade">
                                      <p:cBhvr>
                                        <p:cTn id="12" dur="500"/>
                                        <p:tgtEl>
                                          <p:spTgt spid="490"/>
                                        </p:tgtEl>
                                      </p:cBhvr>
                                    </p:animEffect>
                                  </p:childTnLst>
                                </p:cTn>
                              </p:par>
                              <p:par>
                                <p:cTn id="13" presetID="10" presetClass="entr" presetSubtype="0" fill="hold" nodeType="withEffect">
                                  <p:stCondLst>
                                    <p:cond delay="0"/>
                                  </p:stCondLst>
                                  <p:childTnLst>
                                    <p:set>
                                      <p:cBhvr>
                                        <p:cTn id="14" dur="1" fill="hold">
                                          <p:stCondLst>
                                            <p:cond delay="0"/>
                                          </p:stCondLst>
                                        </p:cTn>
                                        <p:tgtEl>
                                          <p:spTgt spid="489"/>
                                        </p:tgtEl>
                                        <p:attrNameLst>
                                          <p:attrName>style.visibility</p:attrName>
                                        </p:attrNameLst>
                                      </p:cBhvr>
                                      <p:to>
                                        <p:strVal val="visible"/>
                                      </p:to>
                                    </p:set>
                                    <p:animEffect transition="in" filter="fade">
                                      <p:cBhvr>
                                        <p:cTn id="15" dur="500"/>
                                        <p:tgtEl>
                                          <p:spTgt spid="489"/>
                                        </p:tgtEl>
                                      </p:cBhvr>
                                    </p:animEffect>
                                  </p:childTnLst>
                                </p:cTn>
                              </p:par>
                              <p:par>
                                <p:cTn id="16" presetID="10" presetClass="entr" presetSubtype="0" fill="hold" nodeType="withEffect">
                                  <p:stCondLst>
                                    <p:cond delay="0"/>
                                  </p:stCondLst>
                                  <p:childTnLst>
                                    <p:set>
                                      <p:cBhvr>
                                        <p:cTn id="17" dur="1" fill="hold">
                                          <p:stCondLst>
                                            <p:cond delay="0"/>
                                          </p:stCondLst>
                                        </p:cTn>
                                        <p:tgtEl>
                                          <p:spTgt spid="491"/>
                                        </p:tgtEl>
                                        <p:attrNameLst>
                                          <p:attrName>style.visibility</p:attrName>
                                        </p:attrNameLst>
                                      </p:cBhvr>
                                      <p:to>
                                        <p:strVal val="visible"/>
                                      </p:to>
                                    </p:set>
                                    <p:animEffect transition="in" filter="fade">
                                      <p:cBhvr>
                                        <p:cTn id="18" dur="500"/>
                                        <p:tgtEl>
                                          <p:spTgt spid="491"/>
                                        </p:tgtEl>
                                      </p:cBhvr>
                                    </p:animEffect>
                                  </p:childTnLst>
                                </p:cTn>
                              </p:par>
                              <p:par>
                                <p:cTn id="19" presetID="10" presetClass="entr" presetSubtype="0" fill="hold"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92"/>
                                        </p:tgtEl>
                                        <p:attrNameLst>
                                          <p:attrName>style.visibility</p:attrName>
                                        </p:attrNameLst>
                                      </p:cBhvr>
                                      <p:to>
                                        <p:strVal val="visible"/>
                                      </p:to>
                                    </p:set>
                                    <p:animEffect transition="in" filter="fade">
                                      <p:cBhvr>
                                        <p:cTn id="25" dur="500"/>
                                        <p:tgtEl>
                                          <p:spTgt spid="492"/>
                                        </p:tgtEl>
                                      </p:cBhvr>
                                    </p:animEffect>
                                  </p:childTnLst>
                                </p:cTn>
                              </p:par>
                              <p:par>
                                <p:cTn id="26" presetID="10" presetClass="entr" presetSubtype="0" fill="hold" nodeType="with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txBox="1"/>
          <p:nvPr/>
        </p:nvSpPr>
        <p:spPr>
          <a:xfrm>
            <a:off x="647700" y="419100"/>
            <a:ext cx="16992600" cy="1738296"/>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Arial"/>
                <a:ea typeface="Arial"/>
                <a:cs typeface="Arial"/>
                <a:sym typeface="Arial"/>
              </a:rPr>
              <a:t>Công nghệ thông tin có tác động mạnh mẽ, đem lại những thay đổi tích cực trong xã hội, trong đó có giáo dục.</a:t>
            </a:r>
            <a:endParaRPr/>
          </a:p>
        </p:txBody>
      </p:sp>
      <p:grpSp>
        <p:nvGrpSpPr>
          <p:cNvPr id="499" name="Google Shape;499;p25"/>
          <p:cNvGrpSpPr/>
          <p:nvPr/>
        </p:nvGrpSpPr>
        <p:grpSpPr>
          <a:xfrm>
            <a:off x="647700" y="2628900"/>
            <a:ext cx="8241692" cy="7173115"/>
            <a:chOff x="647700" y="2628900"/>
            <a:chExt cx="8241692" cy="7173115"/>
          </a:xfrm>
        </p:grpSpPr>
        <p:pic>
          <p:nvPicPr>
            <p:cNvPr id="500" name="Google Shape;500;p25" descr="Gmail: Sending Email"/>
            <p:cNvPicPr preferRelativeResize="0"/>
            <p:nvPr/>
          </p:nvPicPr>
          <p:blipFill rotWithShape="1">
            <a:blip r:embed="rId3">
              <a:alphaModFix/>
            </a:blip>
            <a:srcRect/>
            <a:stretch/>
          </p:blipFill>
          <p:spPr>
            <a:xfrm>
              <a:off x="647700" y="2628900"/>
              <a:ext cx="8241692" cy="6477000"/>
            </a:xfrm>
            <a:prstGeom prst="rect">
              <a:avLst/>
            </a:prstGeom>
            <a:noFill/>
            <a:ln>
              <a:noFill/>
            </a:ln>
          </p:spPr>
        </p:pic>
        <p:sp>
          <p:nvSpPr>
            <p:cNvPr id="501" name="Google Shape;501;p25"/>
            <p:cNvSpPr txBox="1"/>
            <p:nvPr/>
          </p:nvSpPr>
          <p:spPr>
            <a:xfrm>
              <a:off x="2253946" y="9248017"/>
              <a:ext cx="50292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rgbClr val="C00000"/>
                  </a:solidFill>
                  <a:latin typeface="Arial"/>
                  <a:ea typeface="Arial"/>
                  <a:cs typeface="Arial"/>
                  <a:sym typeface="Arial"/>
                </a:rPr>
                <a:t>Thư điện tử </a:t>
              </a:r>
              <a:endParaRPr/>
            </a:p>
          </p:txBody>
        </p:sp>
      </p:grpSp>
      <p:grpSp>
        <p:nvGrpSpPr>
          <p:cNvPr id="502" name="Google Shape;502;p25"/>
          <p:cNvGrpSpPr/>
          <p:nvPr/>
        </p:nvGrpSpPr>
        <p:grpSpPr>
          <a:xfrm>
            <a:off x="9499787" y="2628900"/>
            <a:ext cx="8169088" cy="7173115"/>
            <a:chOff x="9499787" y="2628900"/>
            <a:chExt cx="8169088" cy="7173115"/>
          </a:xfrm>
        </p:grpSpPr>
        <p:pic>
          <p:nvPicPr>
            <p:cNvPr id="503" name="Google Shape;503;p25" descr="AnswerThePublic Guide – AnswerThePublic"/>
            <p:cNvPicPr preferRelativeResize="0"/>
            <p:nvPr/>
          </p:nvPicPr>
          <p:blipFill rotWithShape="1">
            <a:blip r:embed="rId4">
              <a:alphaModFix/>
            </a:blip>
            <a:srcRect/>
            <a:stretch/>
          </p:blipFill>
          <p:spPr>
            <a:xfrm>
              <a:off x="9499787" y="2628900"/>
              <a:ext cx="8169088" cy="6477000"/>
            </a:xfrm>
            <a:prstGeom prst="rect">
              <a:avLst/>
            </a:prstGeom>
            <a:noFill/>
            <a:ln>
              <a:noFill/>
            </a:ln>
          </p:spPr>
        </p:pic>
        <p:sp>
          <p:nvSpPr>
            <p:cNvPr id="504" name="Google Shape;504;p25"/>
            <p:cNvSpPr txBox="1"/>
            <p:nvPr/>
          </p:nvSpPr>
          <p:spPr>
            <a:xfrm>
              <a:off x="11069731" y="9248017"/>
              <a:ext cx="50292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rgbClr val="C00000"/>
                  </a:solidFill>
                  <a:latin typeface="Arial"/>
                  <a:ea typeface="Arial"/>
                  <a:cs typeface="Arial"/>
                  <a:sym typeface="Arial"/>
                </a:rPr>
                <a:t>Tra cứu thông tin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500"/>
                                        <p:tgtEl>
                                          <p:spTgt spid="499"/>
                                        </p:tgtEl>
                                      </p:cBhvr>
                                    </p:animEffect>
                                  </p:childTnLst>
                                </p:cTn>
                              </p:par>
                              <p:par>
                                <p:cTn id="13" presetID="10" presetClass="entr" presetSubtype="0" fill="hold" nodeType="withEffect">
                                  <p:stCondLst>
                                    <p:cond delay="0"/>
                                  </p:stCondLst>
                                  <p:childTnLst>
                                    <p:set>
                                      <p:cBhvr>
                                        <p:cTn id="14" dur="1" fill="hold">
                                          <p:stCondLst>
                                            <p:cond delay="0"/>
                                          </p:stCondLst>
                                        </p:cTn>
                                        <p:tgtEl>
                                          <p:spTgt spid="502"/>
                                        </p:tgtEl>
                                        <p:attrNameLst>
                                          <p:attrName>style.visibility</p:attrName>
                                        </p:attrNameLst>
                                      </p:cBhvr>
                                      <p:to>
                                        <p:strVal val="visible"/>
                                      </p:to>
                                    </p:set>
                                    <p:animEffect transition="in" filter="fade">
                                      <p:cBhvr>
                                        <p:cTn id="15"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6"/>
          <p:cNvSpPr txBox="1"/>
          <p:nvPr/>
        </p:nvSpPr>
        <p:spPr>
          <a:xfrm>
            <a:off x="647700" y="695359"/>
            <a:ext cx="16992600" cy="1738296"/>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Arial"/>
                <a:ea typeface="Arial"/>
                <a:cs typeface="Arial"/>
                <a:sym typeface="Arial"/>
              </a:rPr>
              <a:t>Cần sử dụng công nghệ thông tin đúng cách để tránh những tác động tiêu cực đến cuộc sống.</a:t>
            </a:r>
            <a:endParaRPr/>
          </a:p>
        </p:txBody>
      </p:sp>
      <p:grpSp>
        <p:nvGrpSpPr>
          <p:cNvPr id="510" name="Google Shape;510;p26"/>
          <p:cNvGrpSpPr/>
          <p:nvPr/>
        </p:nvGrpSpPr>
        <p:grpSpPr>
          <a:xfrm>
            <a:off x="830317" y="3314700"/>
            <a:ext cx="8021695" cy="6185630"/>
            <a:chOff x="830317" y="3314700"/>
            <a:chExt cx="8021695" cy="6185630"/>
          </a:xfrm>
        </p:grpSpPr>
        <p:pic>
          <p:nvPicPr>
            <p:cNvPr id="511" name="Google Shape;511;p26" descr="Vì sao bạn thấy đau đầu khi sử dụng máy tính? | Hapacol"/>
            <p:cNvPicPr preferRelativeResize="0"/>
            <p:nvPr/>
          </p:nvPicPr>
          <p:blipFill rotWithShape="1">
            <a:blip r:embed="rId3">
              <a:alphaModFix/>
            </a:blip>
            <a:srcRect/>
            <a:stretch/>
          </p:blipFill>
          <p:spPr>
            <a:xfrm>
              <a:off x="830317" y="3314700"/>
              <a:ext cx="8021695" cy="5343525"/>
            </a:xfrm>
            <a:prstGeom prst="rect">
              <a:avLst/>
            </a:prstGeom>
            <a:noFill/>
            <a:ln>
              <a:noFill/>
            </a:ln>
          </p:spPr>
        </p:pic>
        <p:sp>
          <p:nvSpPr>
            <p:cNvPr id="512" name="Google Shape;512;p26"/>
            <p:cNvSpPr txBox="1"/>
            <p:nvPr/>
          </p:nvSpPr>
          <p:spPr>
            <a:xfrm>
              <a:off x="954964" y="8801100"/>
              <a:ext cx="7772400" cy="6992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000" i="1">
                  <a:solidFill>
                    <a:srgbClr val="002060"/>
                  </a:solidFill>
                  <a:latin typeface="Arial"/>
                  <a:ea typeface="Arial"/>
                  <a:cs typeface="Arial"/>
                  <a:sym typeface="Arial"/>
                </a:rPr>
                <a:t>Mệt mỏi vì luồng thông tin cần xử lí quá lớn </a:t>
              </a:r>
              <a:endParaRPr/>
            </a:p>
          </p:txBody>
        </p:sp>
      </p:grpSp>
      <p:grpSp>
        <p:nvGrpSpPr>
          <p:cNvPr id="513" name="Google Shape;513;p26"/>
          <p:cNvGrpSpPr/>
          <p:nvPr/>
        </p:nvGrpSpPr>
        <p:grpSpPr>
          <a:xfrm>
            <a:off x="9753600" y="3314700"/>
            <a:ext cx="8015288" cy="6185630"/>
            <a:chOff x="9753600" y="3314700"/>
            <a:chExt cx="8015288" cy="6185630"/>
          </a:xfrm>
        </p:grpSpPr>
        <p:pic>
          <p:nvPicPr>
            <p:cNvPr id="514" name="Google Shape;514;p26" descr="Những cách hay giúp trẻ tránh xa điện thoại và tivi ngày hè | Tin tức Online"/>
            <p:cNvPicPr preferRelativeResize="0"/>
            <p:nvPr/>
          </p:nvPicPr>
          <p:blipFill rotWithShape="1">
            <a:blip r:embed="rId4">
              <a:alphaModFix/>
            </a:blip>
            <a:srcRect/>
            <a:stretch/>
          </p:blipFill>
          <p:spPr>
            <a:xfrm>
              <a:off x="9753600" y="3314700"/>
              <a:ext cx="8015288" cy="5343525"/>
            </a:xfrm>
            <a:prstGeom prst="rect">
              <a:avLst/>
            </a:prstGeom>
            <a:noFill/>
            <a:ln>
              <a:noFill/>
            </a:ln>
          </p:spPr>
        </p:pic>
        <p:sp>
          <p:nvSpPr>
            <p:cNvPr id="515" name="Google Shape;515;p26"/>
            <p:cNvSpPr txBox="1"/>
            <p:nvPr/>
          </p:nvSpPr>
          <p:spPr>
            <a:xfrm>
              <a:off x="9829800" y="8801100"/>
              <a:ext cx="7772400" cy="6992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000" i="1">
                  <a:solidFill>
                    <a:srgbClr val="002060"/>
                  </a:solidFill>
                  <a:latin typeface="Arial"/>
                  <a:ea typeface="Arial"/>
                  <a:cs typeface="Arial"/>
                  <a:sym typeface="Arial"/>
                </a:rPr>
                <a:t>Trẻ em lệ thuộc vào thiết bị điện tử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500"/>
                                        <p:tgtEl>
                                          <p:spTgt spid="510"/>
                                        </p:tgtEl>
                                      </p:cBhvr>
                                    </p:animEffect>
                                  </p:childTnLst>
                                </p:cTn>
                              </p:par>
                              <p:par>
                                <p:cTn id="13" presetID="10" presetClass="entr" presetSubtype="0"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fade">
                                      <p:cBhvr>
                                        <p:cTn id="15"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27"/>
          <p:cNvGrpSpPr/>
          <p:nvPr/>
        </p:nvGrpSpPr>
        <p:grpSpPr>
          <a:xfrm>
            <a:off x="609601" y="414155"/>
            <a:ext cx="12115799" cy="1148334"/>
            <a:chOff x="533401" y="1104900"/>
            <a:chExt cx="12115799" cy="1148334"/>
          </a:xfrm>
        </p:grpSpPr>
        <p:sp>
          <p:nvSpPr>
            <p:cNvPr id="521" name="Google Shape;521;p27"/>
            <p:cNvSpPr/>
            <p:nvPr/>
          </p:nvSpPr>
          <p:spPr>
            <a:xfrm>
              <a:off x="533401" y="1104900"/>
              <a:ext cx="1614530" cy="1148334"/>
            </a:xfrm>
            <a:custGeom>
              <a:avLst/>
              <a:gdLst/>
              <a:ahLst/>
              <a:cxnLst/>
              <a:rect l="l" t="t" r="r" b="b"/>
              <a:pathLst>
                <a:path w="5785308" h="4114800" extrusionOk="0">
                  <a:moveTo>
                    <a:pt x="0" y="0"/>
                  </a:moveTo>
                  <a:lnTo>
                    <a:pt x="5785308" y="0"/>
                  </a:lnTo>
                  <a:lnTo>
                    <a:pt x="5785308" y="4114800"/>
                  </a:lnTo>
                  <a:lnTo>
                    <a:pt x="0" y="4114800"/>
                  </a:lnTo>
                  <a:lnTo>
                    <a:pt x="0" y="0"/>
                  </a:lnTo>
                  <a:close/>
                </a:path>
              </a:pathLst>
            </a:custGeom>
            <a:blipFill rotWithShape="1">
              <a:blip r:embed="rId3">
                <a:alphaModFix/>
              </a:blip>
              <a:stretch>
                <a:fillRect/>
              </a:stretch>
            </a:blipFill>
            <a:ln>
              <a:noFill/>
            </a:ln>
          </p:spPr>
        </p:sp>
        <p:sp>
          <p:nvSpPr>
            <p:cNvPr id="522" name="Google Shape;522;p27"/>
            <p:cNvSpPr txBox="1"/>
            <p:nvPr/>
          </p:nvSpPr>
          <p:spPr>
            <a:xfrm>
              <a:off x="2362200" y="1248500"/>
              <a:ext cx="10287000" cy="86113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rgbClr val="C00000"/>
                  </a:solidFill>
                  <a:latin typeface="Arial"/>
                  <a:ea typeface="Arial"/>
                  <a:cs typeface="Arial"/>
                  <a:sym typeface="Arial"/>
                </a:rPr>
                <a:t>Đọc thông tin và trả lời các câu hỏi sau đây: </a:t>
              </a:r>
              <a:endParaRPr/>
            </a:p>
          </p:txBody>
        </p:sp>
      </p:grpSp>
      <p:grpSp>
        <p:nvGrpSpPr>
          <p:cNvPr id="523" name="Google Shape;523;p27"/>
          <p:cNvGrpSpPr/>
          <p:nvPr/>
        </p:nvGrpSpPr>
        <p:grpSpPr>
          <a:xfrm>
            <a:off x="883465" y="1867289"/>
            <a:ext cx="16521069" cy="1752211"/>
            <a:chOff x="2224131" y="2819594"/>
            <a:chExt cx="16521069" cy="1752211"/>
          </a:xfrm>
        </p:grpSpPr>
        <p:sp>
          <p:nvSpPr>
            <p:cNvPr id="524" name="Google Shape;524;p27"/>
            <p:cNvSpPr/>
            <p:nvPr/>
          </p:nvSpPr>
          <p:spPr>
            <a:xfrm>
              <a:off x="2224131" y="3238500"/>
              <a:ext cx="914400" cy="9144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a</a:t>
              </a:r>
              <a:endParaRPr/>
            </a:p>
          </p:txBody>
        </p:sp>
        <p:sp>
          <p:nvSpPr>
            <p:cNvPr id="525" name="Google Shape;525;p27"/>
            <p:cNvSpPr txBox="1"/>
            <p:nvPr/>
          </p:nvSpPr>
          <p:spPr>
            <a:xfrm>
              <a:off x="3810000" y="2819594"/>
              <a:ext cx="14935200" cy="17522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Calibri"/>
                  <a:ea typeface="Calibri"/>
                  <a:cs typeface="Calibri"/>
                  <a:sym typeface="Calibri"/>
                </a:rPr>
                <a:t>Kể về một ứng dụng của công nghệ thông tin mà em thường xuyên sử dụng.</a:t>
              </a:r>
              <a:endParaRPr sz="3800">
                <a:solidFill>
                  <a:schemeClr val="dk1"/>
                </a:solidFill>
                <a:latin typeface="Calibri"/>
                <a:ea typeface="Calibri"/>
                <a:cs typeface="Calibri"/>
                <a:sym typeface="Calibri"/>
              </a:endParaRPr>
            </a:p>
          </p:txBody>
        </p:sp>
      </p:grpSp>
      <p:grpSp>
        <p:nvGrpSpPr>
          <p:cNvPr id="526" name="Google Shape;526;p27"/>
          <p:cNvGrpSpPr/>
          <p:nvPr/>
        </p:nvGrpSpPr>
        <p:grpSpPr>
          <a:xfrm>
            <a:off x="883465" y="3924689"/>
            <a:ext cx="16521069" cy="1752211"/>
            <a:chOff x="2224131" y="2819594"/>
            <a:chExt cx="16521069" cy="1752211"/>
          </a:xfrm>
        </p:grpSpPr>
        <p:sp>
          <p:nvSpPr>
            <p:cNvPr id="527" name="Google Shape;527;p27"/>
            <p:cNvSpPr/>
            <p:nvPr/>
          </p:nvSpPr>
          <p:spPr>
            <a:xfrm>
              <a:off x="2224131" y="3238500"/>
              <a:ext cx="914400" cy="9144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b</a:t>
              </a:r>
              <a:endParaRPr/>
            </a:p>
          </p:txBody>
        </p:sp>
        <p:sp>
          <p:nvSpPr>
            <p:cNvPr id="528" name="Google Shape;528;p27"/>
            <p:cNvSpPr txBox="1"/>
            <p:nvPr/>
          </p:nvSpPr>
          <p:spPr>
            <a:xfrm>
              <a:off x="3810000" y="2819594"/>
              <a:ext cx="14935200" cy="17522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Calibri"/>
                  <a:ea typeface="Calibri"/>
                  <a:cs typeface="Calibri"/>
                  <a:sym typeface="Calibri"/>
                </a:rPr>
                <a:t>Nêu những tác động tích cực của ứng dụng đó và cách em sử dụng nó hằng ngày.</a:t>
              </a:r>
              <a:endParaRPr sz="3800">
                <a:solidFill>
                  <a:schemeClr val="dk1"/>
                </a:solidFill>
                <a:latin typeface="Calibri"/>
                <a:ea typeface="Calibri"/>
                <a:cs typeface="Calibri"/>
                <a:sym typeface="Calibri"/>
              </a:endParaRPr>
            </a:p>
          </p:txBody>
        </p:sp>
      </p:grpSp>
      <p:pic>
        <p:nvPicPr>
          <p:cNvPr id="529" name="Google Shape;529;p27" descr="Duolingo - Cách học ngoại ngữ tốt nhất thế giới"/>
          <p:cNvPicPr preferRelativeResize="0"/>
          <p:nvPr/>
        </p:nvPicPr>
        <p:blipFill rotWithShape="1">
          <a:blip r:embed="rId4">
            <a:alphaModFix/>
          </a:blip>
          <a:srcRect/>
          <a:stretch/>
        </p:blipFill>
        <p:spPr>
          <a:xfrm>
            <a:off x="1143000" y="5676900"/>
            <a:ext cx="4876800" cy="4876800"/>
          </a:xfrm>
          <a:prstGeom prst="rect">
            <a:avLst/>
          </a:prstGeom>
          <a:noFill/>
          <a:ln>
            <a:noFill/>
          </a:ln>
        </p:spPr>
      </p:pic>
      <p:grpSp>
        <p:nvGrpSpPr>
          <p:cNvPr id="530" name="Google Shape;530;p27"/>
          <p:cNvGrpSpPr/>
          <p:nvPr/>
        </p:nvGrpSpPr>
        <p:grpSpPr>
          <a:xfrm>
            <a:off x="6248400" y="6538913"/>
            <a:ext cx="11049000" cy="2971800"/>
            <a:chOff x="6384109" y="6629400"/>
            <a:chExt cx="11049000" cy="2971800"/>
          </a:xfrm>
        </p:grpSpPr>
        <p:sp>
          <p:nvSpPr>
            <p:cNvPr id="531" name="Google Shape;531;p27"/>
            <p:cNvSpPr/>
            <p:nvPr/>
          </p:nvSpPr>
          <p:spPr>
            <a:xfrm>
              <a:off x="6384109" y="6629400"/>
              <a:ext cx="11049000" cy="2971800"/>
            </a:xfrm>
            <a:prstGeom prst="roundRect">
              <a:avLst>
                <a:gd name="adj" fmla="val 10417"/>
              </a:avLst>
            </a:prstGeom>
            <a:solidFill>
              <a:srgbClr val="DAEEF3"/>
            </a:solidFill>
            <a:ln w="57150" cap="flat" cmpd="sng">
              <a:solidFill>
                <a:srgbClr val="31859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27"/>
            <p:cNvSpPr txBox="1"/>
            <p:nvPr/>
          </p:nvSpPr>
          <p:spPr>
            <a:xfrm>
              <a:off x="6808561" y="6867362"/>
              <a:ext cx="10200096" cy="24958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600">
                  <a:solidFill>
                    <a:schemeClr val="dk1"/>
                  </a:solidFill>
                  <a:latin typeface="Calibri"/>
                  <a:ea typeface="Calibri"/>
                  <a:cs typeface="Calibri"/>
                  <a:sym typeface="Calibri"/>
                </a:rPr>
                <a:t>Ứng dụng Duolingo thường được dùng để học tiếng Anh hoặc một ngoại ngữ khác ở mọi lúc, mọi nơi. </a:t>
              </a:r>
              <a:endParaRPr sz="36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500"/>
                                        <p:tgtEl>
                                          <p:spTgt spid="5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3"/>
                                        </p:tgtEl>
                                        <p:attrNameLst>
                                          <p:attrName>style.visibility</p:attrName>
                                        </p:attrNameLst>
                                      </p:cBhvr>
                                      <p:to>
                                        <p:strVal val="visible"/>
                                      </p:to>
                                    </p:set>
                                    <p:animEffect transition="in" filter="fade">
                                      <p:cBhvr>
                                        <p:cTn id="12" dur="500"/>
                                        <p:tgtEl>
                                          <p:spTgt spid="523"/>
                                        </p:tgtEl>
                                      </p:cBhvr>
                                    </p:animEffect>
                                  </p:childTnLst>
                                </p:cTn>
                              </p:par>
                              <p:par>
                                <p:cTn id="13" presetID="10" presetClass="entr" presetSubtype="0" fill="hold" nodeType="with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9"/>
                                        </p:tgtEl>
                                        <p:attrNameLst>
                                          <p:attrName>style.visibility</p:attrName>
                                        </p:attrNameLst>
                                      </p:cBhvr>
                                      <p:to>
                                        <p:strVal val="visible"/>
                                      </p:to>
                                    </p:set>
                                    <p:animEffect transition="in" filter="fade">
                                      <p:cBhvr>
                                        <p:cTn id="20" dur="500"/>
                                        <p:tgtEl>
                                          <p:spTgt spid="529"/>
                                        </p:tgtEl>
                                      </p:cBhvr>
                                    </p:animEffect>
                                  </p:childTnLst>
                                </p:cTn>
                              </p:par>
                              <p:par>
                                <p:cTn id="21" presetID="10" presetClass="entr" presetSubtype="0" fill="hold" nodeType="withEffect">
                                  <p:stCondLst>
                                    <p:cond delay="0"/>
                                  </p:stCondLst>
                                  <p:childTnLst>
                                    <p:set>
                                      <p:cBhvr>
                                        <p:cTn id="22" dur="1" fill="hold">
                                          <p:stCondLst>
                                            <p:cond delay="0"/>
                                          </p:stCondLst>
                                        </p:cTn>
                                        <p:tgtEl>
                                          <p:spTgt spid="530"/>
                                        </p:tgtEl>
                                        <p:attrNameLst>
                                          <p:attrName>style.visibility</p:attrName>
                                        </p:attrNameLst>
                                      </p:cBhvr>
                                      <p:to>
                                        <p:strVal val="visible"/>
                                      </p:to>
                                    </p:set>
                                    <p:animEffect transition="in" filter="fade">
                                      <p:cBhvr>
                                        <p:cTn id="23" dur="5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8"/>
          <p:cNvSpPr txBox="1"/>
          <p:nvPr/>
        </p:nvSpPr>
        <p:spPr>
          <a:xfrm>
            <a:off x="5372100" y="342900"/>
            <a:ext cx="754380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a:solidFill>
                  <a:srgbClr val="002060"/>
                </a:solidFill>
                <a:latin typeface="Arial"/>
                <a:ea typeface="Arial"/>
                <a:cs typeface="Arial"/>
                <a:sym typeface="Arial"/>
              </a:rPr>
              <a:t>LUYỆN TẬP </a:t>
            </a:r>
            <a:endParaRPr/>
          </a:p>
        </p:txBody>
      </p:sp>
      <p:sp>
        <p:nvSpPr>
          <p:cNvPr id="538" name="Google Shape;538;p28"/>
          <p:cNvSpPr txBox="1"/>
          <p:nvPr/>
        </p:nvSpPr>
        <p:spPr>
          <a:xfrm>
            <a:off x="2286000" y="1844814"/>
            <a:ext cx="13716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1">
                <a:solidFill>
                  <a:srgbClr val="C00000"/>
                </a:solidFill>
                <a:latin typeface="Arial"/>
                <a:ea typeface="Arial"/>
                <a:cs typeface="Arial"/>
                <a:sym typeface="Arial"/>
              </a:rPr>
              <a:t>Câu 1: </a:t>
            </a:r>
            <a:r>
              <a:rPr lang="en-US" sz="4000">
                <a:solidFill>
                  <a:schemeClr val="dk1"/>
                </a:solidFill>
                <a:latin typeface="Arial"/>
                <a:ea typeface="Arial"/>
                <a:cs typeface="Arial"/>
                <a:sym typeface="Arial"/>
              </a:rPr>
              <a:t>Máy tính </a:t>
            </a:r>
            <a:r>
              <a:rPr lang="en-US" sz="4000" b="1">
                <a:solidFill>
                  <a:schemeClr val="dk1"/>
                </a:solidFill>
                <a:latin typeface="Arial"/>
                <a:ea typeface="Arial"/>
                <a:cs typeface="Arial"/>
                <a:sym typeface="Arial"/>
              </a:rPr>
              <a:t>không</a:t>
            </a:r>
            <a:r>
              <a:rPr lang="en-US" sz="4000">
                <a:solidFill>
                  <a:schemeClr val="dk1"/>
                </a:solidFill>
                <a:latin typeface="Arial"/>
                <a:ea typeface="Arial"/>
                <a:cs typeface="Arial"/>
                <a:sym typeface="Arial"/>
              </a:rPr>
              <a:t> có khả năng nào sau đây? </a:t>
            </a:r>
            <a:endParaRPr/>
          </a:p>
        </p:txBody>
      </p:sp>
      <p:sp>
        <p:nvSpPr>
          <p:cNvPr id="539" name="Google Shape;539;p28"/>
          <p:cNvSpPr/>
          <p:nvPr/>
        </p:nvSpPr>
        <p:spPr>
          <a:xfrm>
            <a:off x="609600" y="32385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Arial"/>
                <a:ea typeface="Arial"/>
                <a:cs typeface="Arial"/>
                <a:sym typeface="Arial"/>
              </a:rPr>
              <a:t>A. Kết nối toàn cầu với tốc độ cao.</a:t>
            </a:r>
            <a:endParaRPr/>
          </a:p>
        </p:txBody>
      </p:sp>
      <p:sp>
        <p:nvSpPr>
          <p:cNvPr id="540" name="Google Shape;540;p28"/>
          <p:cNvSpPr/>
          <p:nvPr/>
        </p:nvSpPr>
        <p:spPr>
          <a:xfrm>
            <a:off x="9372600" y="32385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B. Lưu trữ dữ liệu với dung lượng lớn.</a:t>
            </a:r>
            <a:endParaRPr sz="3800">
              <a:solidFill>
                <a:schemeClr val="dk1"/>
              </a:solidFill>
              <a:latin typeface="Arial"/>
              <a:ea typeface="Arial"/>
              <a:cs typeface="Arial"/>
              <a:sym typeface="Arial"/>
            </a:endParaRPr>
          </a:p>
        </p:txBody>
      </p:sp>
      <p:sp>
        <p:nvSpPr>
          <p:cNvPr id="541" name="Google Shape;541;p28"/>
          <p:cNvSpPr/>
          <p:nvPr/>
        </p:nvSpPr>
        <p:spPr>
          <a:xfrm>
            <a:off x="609600" y="67437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C. Cảm thụ văn học.</a:t>
            </a:r>
            <a:endParaRPr/>
          </a:p>
        </p:txBody>
      </p:sp>
      <p:sp>
        <p:nvSpPr>
          <p:cNvPr id="542" name="Google Shape;542;p28"/>
          <p:cNvSpPr/>
          <p:nvPr/>
        </p:nvSpPr>
        <p:spPr>
          <a:xfrm>
            <a:off x="9372600" y="67437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D. Tính toán nhanh.</a:t>
            </a:r>
            <a:endParaRPr/>
          </a:p>
        </p:txBody>
      </p:sp>
      <p:sp>
        <p:nvSpPr>
          <p:cNvPr id="543" name="Google Shape;543;p28"/>
          <p:cNvSpPr/>
          <p:nvPr/>
        </p:nvSpPr>
        <p:spPr>
          <a:xfrm>
            <a:off x="604603" y="6743700"/>
            <a:ext cx="8305800" cy="3048000"/>
          </a:xfrm>
          <a:prstGeom prst="roundRect">
            <a:avLst>
              <a:gd name="adj" fmla="val 7545"/>
            </a:avLst>
          </a:prstGeom>
          <a:solidFill>
            <a:srgbClr val="FFD7A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C. Cảm thụ văn học.</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500"/>
                                        <p:tgtEl>
                                          <p:spTgt spid="5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9"/>
                                        </p:tgtEl>
                                        <p:attrNameLst>
                                          <p:attrName>style.visibility</p:attrName>
                                        </p:attrNameLst>
                                      </p:cBhvr>
                                      <p:to>
                                        <p:strVal val="visible"/>
                                      </p:to>
                                    </p:set>
                                    <p:animEffect transition="in" filter="fade">
                                      <p:cBhvr>
                                        <p:cTn id="11" dur="500"/>
                                        <p:tgtEl>
                                          <p:spTgt spid="539"/>
                                        </p:tgtEl>
                                      </p:cBhvr>
                                    </p:animEffect>
                                  </p:childTnLst>
                                </p:cTn>
                              </p:par>
                              <p:par>
                                <p:cTn id="12" presetID="10" presetClass="entr" presetSubtype="0" fill="hold" nodeType="withEffect">
                                  <p:stCondLst>
                                    <p:cond delay="0"/>
                                  </p:stCondLst>
                                  <p:childTnLst>
                                    <p:set>
                                      <p:cBhvr>
                                        <p:cTn id="13" dur="1" fill="hold">
                                          <p:stCondLst>
                                            <p:cond delay="0"/>
                                          </p:stCondLst>
                                        </p:cTn>
                                        <p:tgtEl>
                                          <p:spTgt spid="540"/>
                                        </p:tgtEl>
                                        <p:attrNameLst>
                                          <p:attrName>style.visibility</p:attrName>
                                        </p:attrNameLst>
                                      </p:cBhvr>
                                      <p:to>
                                        <p:strVal val="visible"/>
                                      </p:to>
                                    </p:set>
                                    <p:animEffect transition="in" filter="fade">
                                      <p:cBhvr>
                                        <p:cTn id="14" dur="500"/>
                                        <p:tgtEl>
                                          <p:spTgt spid="540"/>
                                        </p:tgtEl>
                                      </p:cBhvr>
                                    </p:animEffect>
                                  </p:childTnLst>
                                </p:cTn>
                              </p:par>
                              <p:par>
                                <p:cTn id="15" presetID="10" presetClass="entr" presetSubtype="0" fill="hold" nodeType="withEffect">
                                  <p:stCondLst>
                                    <p:cond delay="0"/>
                                  </p:stCondLst>
                                  <p:childTnLst>
                                    <p:set>
                                      <p:cBhvr>
                                        <p:cTn id="16" dur="1" fill="hold">
                                          <p:stCondLst>
                                            <p:cond delay="0"/>
                                          </p:stCondLst>
                                        </p:cTn>
                                        <p:tgtEl>
                                          <p:spTgt spid="541"/>
                                        </p:tgtEl>
                                        <p:attrNameLst>
                                          <p:attrName>style.visibility</p:attrName>
                                        </p:attrNameLst>
                                      </p:cBhvr>
                                      <p:to>
                                        <p:strVal val="visible"/>
                                      </p:to>
                                    </p:set>
                                    <p:animEffect transition="in" filter="fade">
                                      <p:cBhvr>
                                        <p:cTn id="17" dur="500"/>
                                        <p:tgtEl>
                                          <p:spTgt spid="541"/>
                                        </p:tgtEl>
                                      </p:cBhvr>
                                    </p:animEffect>
                                  </p:childTnLst>
                                </p:cTn>
                              </p:par>
                              <p:par>
                                <p:cTn id="18" presetID="10" presetClass="entr" presetSubtype="0" fill="hold" nodeType="withEffect">
                                  <p:stCondLst>
                                    <p:cond delay="0"/>
                                  </p:stCondLst>
                                  <p:childTnLst>
                                    <p:set>
                                      <p:cBhvr>
                                        <p:cTn id="19" dur="1" fill="hold">
                                          <p:stCondLst>
                                            <p:cond delay="0"/>
                                          </p:stCondLst>
                                        </p:cTn>
                                        <p:tgtEl>
                                          <p:spTgt spid="542"/>
                                        </p:tgtEl>
                                        <p:attrNameLst>
                                          <p:attrName>style.visibility</p:attrName>
                                        </p:attrNameLst>
                                      </p:cBhvr>
                                      <p:to>
                                        <p:strVal val="visible"/>
                                      </p:to>
                                    </p:set>
                                    <p:animEffect transition="in" filter="fade">
                                      <p:cBhvr>
                                        <p:cTn id="20" dur="500"/>
                                        <p:tgtEl>
                                          <p:spTgt spid="5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3"/>
                                        </p:tgtEl>
                                        <p:attrNameLst>
                                          <p:attrName>style.visibility</p:attrName>
                                        </p:attrNameLst>
                                      </p:cBhvr>
                                      <p:to>
                                        <p:strVal val="visible"/>
                                      </p:to>
                                    </p:set>
                                    <p:animEffect transition="in" filter="fade">
                                      <p:cBhvr>
                                        <p:cTn id="2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9"/>
          <p:cNvSpPr txBox="1"/>
          <p:nvPr/>
        </p:nvSpPr>
        <p:spPr>
          <a:xfrm>
            <a:off x="609600" y="552450"/>
            <a:ext cx="17068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i="1">
                <a:solidFill>
                  <a:srgbClr val="C00000"/>
                </a:solidFill>
                <a:latin typeface="Arial"/>
                <a:ea typeface="Arial"/>
                <a:cs typeface="Arial"/>
                <a:sym typeface="Arial"/>
              </a:rPr>
              <a:t>Câu 2: </a:t>
            </a:r>
            <a:r>
              <a:rPr lang="en-US" sz="4000">
                <a:solidFill>
                  <a:schemeClr val="dk1"/>
                </a:solidFill>
                <a:latin typeface="Calibri"/>
                <a:ea typeface="Calibri"/>
                <a:cs typeface="Calibri"/>
                <a:sym typeface="Calibri"/>
              </a:rPr>
              <a:t>Công nghệ thông tin có tác động tiêu cực như thế nào đến sức khỏe thể chất của con người?</a:t>
            </a:r>
            <a:endParaRPr sz="4000">
              <a:solidFill>
                <a:schemeClr val="dk1"/>
              </a:solidFill>
              <a:latin typeface="Arial"/>
              <a:ea typeface="Arial"/>
              <a:cs typeface="Arial"/>
              <a:sym typeface="Arial"/>
            </a:endParaRPr>
          </a:p>
        </p:txBody>
      </p:sp>
      <p:sp>
        <p:nvSpPr>
          <p:cNvPr id="549" name="Google Shape;549;p29"/>
          <p:cNvSpPr/>
          <p:nvPr/>
        </p:nvSpPr>
        <p:spPr>
          <a:xfrm>
            <a:off x="609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Calibri"/>
                <a:ea typeface="Calibri"/>
                <a:cs typeface="Calibri"/>
                <a:sym typeface="Calibri"/>
              </a:rPr>
              <a:t>A. Khiến con người trở nên thụ động.</a:t>
            </a:r>
            <a:endParaRPr sz="3800">
              <a:solidFill>
                <a:schemeClr val="dk1"/>
              </a:solidFill>
              <a:latin typeface="Arial"/>
              <a:ea typeface="Arial"/>
              <a:cs typeface="Arial"/>
              <a:sym typeface="Arial"/>
            </a:endParaRPr>
          </a:p>
        </p:txBody>
      </p:sp>
      <p:sp>
        <p:nvSpPr>
          <p:cNvPr id="550" name="Google Shape;550;p29"/>
          <p:cNvSpPr/>
          <p:nvPr/>
        </p:nvSpPr>
        <p:spPr>
          <a:xfrm>
            <a:off x="9372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B. Gây giảm thị lực.</a:t>
            </a:r>
            <a:endParaRPr sz="3800">
              <a:solidFill>
                <a:schemeClr val="dk1"/>
              </a:solidFill>
              <a:latin typeface="Arial"/>
              <a:ea typeface="Arial"/>
              <a:cs typeface="Arial"/>
              <a:sym typeface="Arial"/>
            </a:endParaRPr>
          </a:p>
        </p:txBody>
      </p:sp>
      <p:sp>
        <p:nvSpPr>
          <p:cNvPr id="551" name="Google Shape;551;p29"/>
          <p:cNvSpPr/>
          <p:nvPr/>
        </p:nvSpPr>
        <p:spPr>
          <a:xfrm>
            <a:off x="609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C. Giảm tương tác giữa người với người.	</a:t>
            </a:r>
            <a:endParaRPr sz="3800">
              <a:solidFill>
                <a:schemeClr val="dk1"/>
              </a:solidFill>
              <a:latin typeface="Arial"/>
              <a:ea typeface="Arial"/>
              <a:cs typeface="Arial"/>
              <a:sym typeface="Arial"/>
            </a:endParaRPr>
          </a:p>
        </p:txBody>
      </p:sp>
      <p:sp>
        <p:nvSpPr>
          <p:cNvPr id="552" name="Google Shape;552;p29"/>
          <p:cNvSpPr/>
          <p:nvPr/>
        </p:nvSpPr>
        <p:spPr>
          <a:xfrm>
            <a:off x="9372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D. Thông tin giả tràn lan.</a:t>
            </a:r>
            <a:endParaRPr/>
          </a:p>
        </p:txBody>
      </p:sp>
      <p:sp>
        <p:nvSpPr>
          <p:cNvPr id="553" name="Google Shape;553;p29"/>
          <p:cNvSpPr/>
          <p:nvPr/>
        </p:nvSpPr>
        <p:spPr>
          <a:xfrm>
            <a:off x="9378846" y="2781300"/>
            <a:ext cx="8305800" cy="3048000"/>
          </a:xfrm>
          <a:prstGeom prst="roundRect">
            <a:avLst>
              <a:gd name="adj" fmla="val 7545"/>
            </a:avLst>
          </a:prstGeom>
          <a:solidFill>
            <a:srgbClr val="FFD7A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B. Gây giảm thị lực.</a:t>
            </a:r>
            <a:endParaRPr sz="3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9"/>
                                        </p:tgtEl>
                                        <p:attrNameLst>
                                          <p:attrName>style.visibility</p:attrName>
                                        </p:attrNameLst>
                                      </p:cBhvr>
                                      <p:to>
                                        <p:strVal val="visible"/>
                                      </p:to>
                                    </p:set>
                                    <p:animEffect transition="in" filter="fade">
                                      <p:cBhvr>
                                        <p:cTn id="11" dur="500"/>
                                        <p:tgtEl>
                                          <p:spTgt spid="549"/>
                                        </p:tgtEl>
                                      </p:cBhvr>
                                    </p:animEffect>
                                  </p:childTnLst>
                                </p:cTn>
                              </p:par>
                              <p:par>
                                <p:cTn id="12" presetID="10" presetClass="entr" presetSubtype="0" fill="hold" nodeType="withEffect">
                                  <p:stCondLst>
                                    <p:cond delay="0"/>
                                  </p:stCondLst>
                                  <p:childTnLst>
                                    <p:set>
                                      <p:cBhvr>
                                        <p:cTn id="13" dur="1" fill="hold">
                                          <p:stCondLst>
                                            <p:cond delay="0"/>
                                          </p:stCondLst>
                                        </p:cTn>
                                        <p:tgtEl>
                                          <p:spTgt spid="550"/>
                                        </p:tgtEl>
                                        <p:attrNameLst>
                                          <p:attrName>style.visibility</p:attrName>
                                        </p:attrNameLst>
                                      </p:cBhvr>
                                      <p:to>
                                        <p:strVal val="visible"/>
                                      </p:to>
                                    </p:set>
                                    <p:animEffect transition="in" filter="fade">
                                      <p:cBhvr>
                                        <p:cTn id="14" dur="500"/>
                                        <p:tgtEl>
                                          <p:spTgt spid="550"/>
                                        </p:tgtEl>
                                      </p:cBhvr>
                                    </p:animEffect>
                                  </p:childTnLst>
                                </p:cTn>
                              </p:par>
                              <p:par>
                                <p:cTn id="15" presetID="10" presetClass="entr" presetSubtype="0" fill="hold" nodeType="withEffect">
                                  <p:stCondLst>
                                    <p:cond delay="0"/>
                                  </p:stCondLst>
                                  <p:childTnLst>
                                    <p:set>
                                      <p:cBhvr>
                                        <p:cTn id="16" dur="1" fill="hold">
                                          <p:stCondLst>
                                            <p:cond delay="0"/>
                                          </p:stCondLst>
                                        </p:cTn>
                                        <p:tgtEl>
                                          <p:spTgt spid="551"/>
                                        </p:tgtEl>
                                        <p:attrNameLst>
                                          <p:attrName>style.visibility</p:attrName>
                                        </p:attrNameLst>
                                      </p:cBhvr>
                                      <p:to>
                                        <p:strVal val="visible"/>
                                      </p:to>
                                    </p:set>
                                    <p:animEffect transition="in" filter="fade">
                                      <p:cBhvr>
                                        <p:cTn id="17" dur="500"/>
                                        <p:tgtEl>
                                          <p:spTgt spid="551"/>
                                        </p:tgtEl>
                                      </p:cBhvr>
                                    </p:animEffect>
                                  </p:childTnLst>
                                </p:cTn>
                              </p:par>
                              <p:par>
                                <p:cTn id="18" presetID="10" presetClass="entr" presetSubtype="0" fill="hold" nodeType="withEffect">
                                  <p:stCondLst>
                                    <p:cond delay="0"/>
                                  </p:stCondLst>
                                  <p:childTnLst>
                                    <p:set>
                                      <p:cBhvr>
                                        <p:cTn id="19" dur="1" fill="hold">
                                          <p:stCondLst>
                                            <p:cond delay="0"/>
                                          </p:stCondLst>
                                        </p:cTn>
                                        <p:tgtEl>
                                          <p:spTgt spid="552"/>
                                        </p:tgtEl>
                                        <p:attrNameLst>
                                          <p:attrName>style.visibility</p:attrName>
                                        </p:attrNameLst>
                                      </p:cBhvr>
                                      <p:to>
                                        <p:strVal val="visible"/>
                                      </p:to>
                                    </p:set>
                                    <p:animEffect transition="in" filter="fade">
                                      <p:cBhvr>
                                        <p:cTn id="20" dur="500"/>
                                        <p:tgtEl>
                                          <p:spTgt spid="5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3"/>
                                        </p:tgtEl>
                                        <p:attrNameLst>
                                          <p:attrName>style.visibility</p:attrName>
                                        </p:attrNameLst>
                                      </p:cBhvr>
                                      <p:to>
                                        <p:strVal val="visible"/>
                                      </p:to>
                                    </p:set>
                                    <p:animEffect transition="in" filter="fade">
                                      <p:cBhvr>
                                        <p:cTn id="25"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3"/>
          <p:cNvGrpSpPr/>
          <p:nvPr/>
        </p:nvGrpSpPr>
        <p:grpSpPr>
          <a:xfrm>
            <a:off x="-208290" y="-277886"/>
            <a:ext cx="18704582" cy="12473496"/>
            <a:chOff x="0" y="0"/>
            <a:chExt cx="24939442" cy="16631327"/>
          </a:xfrm>
        </p:grpSpPr>
        <p:sp>
          <p:nvSpPr>
            <p:cNvPr id="115" name="Google Shape;115;p3"/>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116" name="Google Shape;116;p3"/>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117" name="Google Shape;117;p3"/>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18" name="Google Shape;118;p3"/>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119" name="Google Shape;119;p3"/>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20" name="Google Shape;120;p3"/>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sp>
        <p:nvSpPr>
          <p:cNvPr id="121" name="Google Shape;121;p3"/>
          <p:cNvSpPr/>
          <p:nvPr/>
        </p:nvSpPr>
        <p:spPr>
          <a:xfrm>
            <a:off x="3005737" y="723900"/>
            <a:ext cx="6172200" cy="1143000"/>
          </a:xfrm>
          <a:prstGeom prst="roundRect">
            <a:avLst>
              <a:gd name="adj" fmla="val 50000"/>
            </a:avLst>
          </a:prstGeom>
          <a:solidFill>
            <a:srgbClr val="E36C09"/>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i="0" u="none" strike="noStrike" cap="none">
                <a:solidFill>
                  <a:schemeClr val="lt1"/>
                </a:solidFill>
                <a:latin typeface="Arial"/>
                <a:ea typeface="Arial"/>
                <a:cs typeface="Arial"/>
                <a:sym typeface="Arial"/>
              </a:rPr>
              <a:t>TRẢ LỜI CÂU HỎI </a:t>
            </a:r>
            <a:endParaRPr/>
          </a:p>
        </p:txBody>
      </p:sp>
      <p:grpSp>
        <p:nvGrpSpPr>
          <p:cNvPr id="122" name="Google Shape;122;p3"/>
          <p:cNvGrpSpPr/>
          <p:nvPr/>
        </p:nvGrpSpPr>
        <p:grpSpPr>
          <a:xfrm>
            <a:off x="753674" y="2405159"/>
            <a:ext cx="10676326" cy="7281293"/>
            <a:chOff x="753674" y="2510406"/>
            <a:chExt cx="10676326" cy="7281293"/>
          </a:xfrm>
        </p:grpSpPr>
        <p:sp>
          <p:nvSpPr>
            <p:cNvPr id="123" name="Google Shape;123;p3"/>
            <p:cNvSpPr/>
            <p:nvPr/>
          </p:nvSpPr>
          <p:spPr>
            <a:xfrm>
              <a:off x="753674" y="2510406"/>
              <a:ext cx="10676326" cy="7281293"/>
            </a:xfrm>
            <a:prstGeom prst="roundRect">
              <a:avLst>
                <a:gd name="adj" fmla="val 3542"/>
              </a:avLst>
            </a:prstGeom>
            <a:solidFill>
              <a:schemeClr val="lt1"/>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txBox="1"/>
            <p:nvPr/>
          </p:nvSpPr>
          <p:spPr>
            <a:xfrm>
              <a:off x="1092142" y="2930266"/>
              <a:ext cx="9906599" cy="6441572"/>
            </a:xfrm>
            <a:prstGeom prst="rect">
              <a:avLst/>
            </a:prstGeom>
            <a:noFill/>
            <a:ln>
              <a:noFill/>
            </a:ln>
          </p:spPr>
          <p:txBody>
            <a:bodyPr spcFirstLastPara="1" wrap="square" lIns="91425" tIns="45700" rIns="91425" bIns="45700" anchor="t" anchorCtr="0">
              <a:spAutoFit/>
            </a:bodyPr>
            <a:lstStyle/>
            <a:p>
              <a:pPr marL="742950" marR="0" lvl="0" indent="-742950" algn="just" rtl="0">
                <a:lnSpc>
                  <a:spcPct val="150000"/>
                </a:lnSpc>
                <a:spcBef>
                  <a:spcPts val="0"/>
                </a:spcBef>
                <a:spcAft>
                  <a:spcPts val="0"/>
                </a:spcAft>
                <a:buClr>
                  <a:schemeClr val="dk1"/>
                </a:buClr>
                <a:buSzPts val="4000"/>
                <a:buFont typeface="Calibri"/>
                <a:buAutoNum type="arabicPeriod"/>
              </a:pPr>
              <a:r>
                <a:rPr lang="en-US" sz="4000" b="0" i="0" u="none" strike="noStrike" cap="none">
                  <a:solidFill>
                    <a:schemeClr val="dk1"/>
                  </a:solidFill>
                  <a:latin typeface="Calibri"/>
                  <a:ea typeface="Calibri"/>
                  <a:cs typeface="Calibri"/>
                  <a:sym typeface="Calibri"/>
                </a:rPr>
                <a:t>Hãy nêu các thiết bị điện tử có bộ xử lí có trong đoạn hội thoại trên. Ngoài các thiết bị vừa nêu trên, còn thiết bị nào cũng có bộ xử lí?</a:t>
              </a:r>
              <a:endParaRPr/>
            </a:p>
            <a:p>
              <a:pPr marL="742950" marR="0" lvl="0" indent="-742950" algn="just" rtl="0">
                <a:lnSpc>
                  <a:spcPct val="150000"/>
                </a:lnSpc>
                <a:spcBef>
                  <a:spcPts val="0"/>
                </a:spcBef>
                <a:spcAft>
                  <a:spcPts val="0"/>
                </a:spcAft>
                <a:buClr>
                  <a:schemeClr val="dk1"/>
                </a:buClr>
                <a:buSzPts val="4000"/>
                <a:buFont typeface="Calibri"/>
                <a:buAutoNum type="arabicPeriod"/>
              </a:pPr>
              <a:r>
                <a:rPr lang="en-US" sz="4000" b="0" i="0" u="none" strike="noStrike" cap="none">
                  <a:solidFill>
                    <a:schemeClr val="dk1"/>
                  </a:solidFill>
                  <a:latin typeface="Calibri"/>
                  <a:ea typeface="Calibri"/>
                  <a:cs typeface="Calibri"/>
                  <a:sym typeface="Calibri"/>
                </a:rPr>
                <a:t>Những thiết bị có gắn bộ xử lí thông tin đóng vai trò như thế nào trong đời sống con người?</a:t>
              </a:r>
              <a:endParaRPr/>
            </a:p>
          </p:txBody>
        </p:sp>
      </p:grpSp>
      <p:sp>
        <p:nvSpPr>
          <p:cNvPr id="125" name="Google Shape;125;p3"/>
          <p:cNvSpPr/>
          <p:nvPr/>
        </p:nvSpPr>
        <p:spPr>
          <a:xfrm>
            <a:off x="10613511" y="4610101"/>
            <a:ext cx="7688776" cy="5692406"/>
          </a:xfrm>
          <a:custGeom>
            <a:avLst/>
            <a:gdLst/>
            <a:ahLst/>
            <a:cxnLst/>
            <a:rect l="l" t="t" r="r" b="b"/>
            <a:pathLst>
              <a:path w="2070409" h="1532833" extrusionOk="0">
                <a:moveTo>
                  <a:pt x="0" y="0"/>
                </a:moveTo>
                <a:lnTo>
                  <a:pt x="2070409" y="0"/>
                </a:lnTo>
                <a:lnTo>
                  <a:pt x="2070409" y="1532833"/>
                </a:lnTo>
                <a:lnTo>
                  <a:pt x="0" y="1532833"/>
                </a:lnTo>
                <a:lnTo>
                  <a:pt x="0" y="0"/>
                </a:lnTo>
                <a:close/>
              </a:path>
            </a:pathLst>
          </a:custGeom>
          <a:blipFill rotWithShape="1">
            <a:blip r:embed="rId4">
              <a:alphaModFix/>
            </a:blip>
            <a:stretch>
              <a:fillRect b="-56602"/>
            </a:stretch>
          </a:blipFill>
          <a:ln>
            <a:noFill/>
          </a:ln>
        </p:spPr>
      </p:sp>
      <p:sp>
        <p:nvSpPr>
          <p:cNvPr id="126" name="Google Shape;126;p3"/>
          <p:cNvSpPr/>
          <p:nvPr/>
        </p:nvSpPr>
        <p:spPr>
          <a:xfrm>
            <a:off x="15700946" y="1076971"/>
            <a:ext cx="1838142" cy="1544872"/>
          </a:xfrm>
          <a:custGeom>
            <a:avLst/>
            <a:gdLst/>
            <a:ahLst/>
            <a:cxnLst/>
            <a:rect l="l" t="t" r="r" b="b"/>
            <a:pathLst>
              <a:path w="1055680" h="1055680" extrusionOk="0">
                <a:moveTo>
                  <a:pt x="0" y="0"/>
                </a:moveTo>
                <a:lnTo>
                  <a:pt x="1055681" y="0"/>
                </a:lnTo>
                <a:lnTo>
                  <a:pt x="1055681" y="1055680"/>
                </a:lnTo>
                <a:lnTo>
                  <a:pt x="0" y="1055680"/>
                </a:lnTo>
                <a:lnTo>
                  <a:pt x="0" y="0"/>
                </a:lnTo>
                <a:close/>
              </a:path>
            </a:pathLst>
          </a:custGeom>
          <a:blipFill rotWithShape="1">
            <a:blip r:embed="rId5">
              <a:alphaModFix/>
            </a:blip>
            <a:stretch>
              <a:fillRect/>
            </a:stretch>
          </a:blipFill>
          <a:ln>
            <a:noFill/>
          </a:ln>
        </p:spPr>
      </p:sp>
      <p:sp>
        <p:nvSpPr>
          <p:cNvPr id="127" name="Google Shape;127;p3"/>
          <p:cNvSpPr/>
          <p:nvPr/>
        </p:nvSpPr>
        <p:spPr>
          <a:xfrm>
            <a:off x="-919071" y="600548"/>
            <a:ext cx="1838142" cy="1544872"/>
          </a:xfrm>
          <a:custGeom>
            <a:avLst/>
            <a:gdLst/>
            <a:ahLst/>
            <a:cxnLst/>
            <a:rect l="l" t="t" r="r" b="b"/>
            <a:pathLst>
              <a:path w="1055680" h="1055680" extrusionOk="0">
                <a:moveTo>
                  <a:pt x="0" y="0"/>
                </a:moveTo>
                <a:lnTo>
                  <a:pt x="1055681" y="0"/>
                </a:lnTo>
                <a:lnTo>
                  <a:pt x="1055681" y="1055680"/>
                </a:lnTo>
                <a:lnTo>
                  <a:pt x="0" y="1055680"/>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 calcmode="lin" valueType="num">
                                      <p:cBhvr additive="base">
                                        <p:cTn id="10" dur="500"/>
                                        <p:tgtEl>
                                          <p:spTgt spid="12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0"/>
          <p:cNvSpPr txBox="1"/>
          <p:nvPr/>
        </p:nvSpPr>
        <p:spPr>
          <a:xfrm>
            <a:off x="609600" y="552450"/>
            <a:ext cx="17068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i="1">
                <a:solidFill>
                  <a:srgbClr val="C00000"/>
                </a:solidFill>
                <a:latin typeface="Arial"/>
                <a:ea typeface="Arial"/>
                <a:cs typeface="Arial"/>
                <a:sym typeface="Arial"/>
              </a:rPr>
              <a:t>Câu 3: </a:t>
            </a:r>
            <a:r>
              <a:rPr lang="en-US" sz="4000">
                <a:solidFill>
                  <a:schemeClr val="dk1"/>
                </a:solidFill>
                <a:latin typeface="Calibri"/>
                <a:ea typeface="Calibri"/>
                <a:cs typeface="Calibri"/>
                <a:sym typeface="Calibri"/>
              </a:rPr>
              <a:t>Phương án nào sau đây là ví dụ về thiết bị có gắn bộ xử lí trong thương mại?</a:t>
            </a:r>
            <a:endParaRPr sz="4000">
              <a:solidFill>
                <a:schemeClr val="dk1"/>
              </a:solidFill>
              <a:latin typeface="Arial"/>
              <a:ea typeface="Arial"/>
              <a:cs typeface="Arial"/>
              <a:sym typeface="Arial"/>
            </a:endParaRPr>
          </a:p>
        </p:txBody>
      </p:sp>
      <p:sp>
        <p:nvSpPr>
          <p:cNvPr id="559" name="Google Shape;559;p30"/>
          <p:cNvSpPr/>
          <p:nvPr/>
        </p:nvSpPr>
        <p:spPr>
          <a:xfrm>
            <a:off x="609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Calibri"/>
                <a:ea typeface="Calibri"/>
                <a:cs typeface="Calibri"/>
                <a:sym typeface="Calibri"/>
              </a:rPr>
              <a:t>A. Máy chiếu trong lớp học.</a:t>
            </a:r>
            <a:endParaRPr sz="3800">
              <a:solidFill>
                <a:schemeClr val="dk1"/>
              </a:solidFill>
              <a:latin typeface="Arial"/>
              <a:ea typeface="Arial"/>
              <a:cs typeface="Arial"/>
              <a:sym typeface="Arial"/>
            </a:endParaRPr>
          </a:p>
        </p:txBody>
      </p:sp>
      <p:sp>
        <p:nvSpPr>
          <p:cNvPr id="560" name="Google Shape;560;p30"/>
          <p:cNvSpPr/>
          <p:nvPr/>
        </p:nvSpPr>
        <p:spPr>
          <a:xfrm>
            <a:off x="9372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B. Máy chụp X-quang.</a:t>
            </a:r>
            <a:endParaRPr sz="3800">
              <a:solidFill>
                <a:schemeClr val="dk1"/>
              </a:solidFill>
              <a:latin typeface="Arial"/>
              <a:ea typeface="Arial"/>
              <a:cs typeface="Arial"/>
              <a:sym typeface="Arial"/>
            </a:endParaRPr>
          </a:p>
        </p:txBody>
      </p:sp>
      <p:sp>
        <p:nvSpPr>
          <p:cNvPr id="561" name="Google Shape;561;p30"/>
          <p:cNvSpPr/>
          <p:nvPr/>
        </p:nvSpPr>
        <p:spPr>
          <a:xfrm>
            <a:off x="609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C. Hệ thống thanh toán trong siêu thị.</a:t>
            </a:r>
            <a:endParaRPr sz="3800">
              <a:solidFill>
                <a:schemeClr val="dk1"/>
              </a:solidFill>
              <a:latin typeface="Arial"/>
              <a:ea typeface="Arial"/>
              <a:cs typeface="Arial"/>
              <a:sym typeface="Arial"/>
            </a:endParaRPr>
          </a:p>
        </p:txBody>
      </p:sp>
      <p:sp>
        <p:nvSpPr>
          <p:cNvPr id="562" name="Google Shape;562;p30"/>
          <p:cNvSpPr/>
          <p:nvPr/>
        </p:nvSpPr>
        <p:spPr>
          <a:xfrm>
            <a:off x="9372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D. Hệ thống phun tưới vận hành tự động.</a:t>
            </a:r>
            <a:endParaRPr sz="3800">
              <a:solidFill>
                <a:schemeClr val="dk1"/>
              </a:solidFill>
              <a:latin typeface="Arial"/>
              <a:ea typeface="Arial"/>
              <a:cs typeface="Arial"/>
              <a:sym typeface="Arial"/>
            </a:endParaRPr>
          </a:p>
        </p:txBody>
      </p:sp>
      <p:sp>
        <p:nvSpPr>
          <p:cNvPr id="563" name="Google Shape;563;p30"/>
          <p:cNvSpPr/>
          <p:nvPr/>
        </p:nvSpPr>
        <p:spPr>
          <a:xfrm>
            <a:off x="595859" y="6515100"/>
            <a:ext cx="8305800" cy="3048000"/>
          </a:xfrm>
          <a:prstGeom prst="roundRect">
            <a:avLst>
              <a:gd name="adj" fmla="val 7545"/>
            </a:avLst>
          </a:prstGeom>
          <a:solidFill>
            <a:srgbClr val="FFD7A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C. Hệ thống thanh toán trong siêu thị.</a:t>
            </a:r>
            <a:endParaRPr sz="3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500"/>
                                        <p:tgtEl>
                                          <p:spTgt spid="5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9"/>
                                        </p:tgtEl>
                                        <p:attrNameLst>
                                          <p:attrName>style.visibility</p:attrName>
                                        </p:attrNameLst>
                                      </p:cBhvr>
                                      <p:to>
                                        <p:strVal val="visible"/>
                                      </p:to>
                                    </p:set>
                                    <p:animEffect transition="in" filter="fade">
                                      <p:cBhvr>
                                        <p:cTn id="11" dur="500"/>
                                        <p:tgtEl>
                                          <p:spTgt spid="559"/>
                                        </p:tgtEl>
                                      </p:cBhvr>
                                    </p:animEffect>
                                  </p:childTnLst>
                                </p:cTn>
                              </p:par>
                              <p:par>
                                <p:cTn id="12" presetID="10" presetClass="entr" presetSubtype="0" fill="hold" nodeType="withEffect">
                                  <p:stCondLst>
                                    <p:cond delay="0"/>
                                  </p:stCondLst>
                                  <p:childTnLst>
                                    <p:set>
                                      <p:cBhvr>
                                        <p:cTn id="13" dur="1" fill="hold">
                                          <p:stCondLst>
                                            <p:cond delay="0"/>
                                          </p:stCondLst>
                                        </p:cTn>
                                        <p:tgtEl>
                                          <p:spTgt spid="560"/>
                                        </p:tgtEl>
                                        <p:attrNameLst>
                                          <p:attrName>style.visibility</p:attrName>
                                        </p:attrNameLst>
                                      </p:cBhvr>
                                      <p:to>
                                        <p:strVal val="visible"/>
                                      </p:to>
                                    </p:set>
                                    <p:animEffect transition="in" filter="fade">
                                      <p:cBhvr>
                                        <p:cTn id="14" dur="500"/>
                                        <p:tgtEl>
                                          <p:spTgt spid="560"/>
                                        </p:tgtEl>
                                      </p:cBhvr>
                                    </p:animEffect>
                                  </p:childTnLst>
                                </p:cTn>
                              </p:par>
                              <p:par>
                                <p:cTn id="15" presetID="10" presetClass="entr" presetSubtype="0" fill="hold" nodeType="withEffect">
                                  <p:stCondLst>
                                    <p:cond delay="0"/>
                                  </p:stCondLst>
                                  <p:childTnLst>
                                    <p:set>
                                      <p:cBhvr>
                                        <p:cTn id="16" dur="1" fill="hold">
                                          <p:stCondLst>
                                            <p:cond delay="0"/>
                                          </p:stCondLst>
                                        </p:cTn>
                                        <p:tgtEl>
                                          <p:spTgt spid="561"/>
                                        </p:tgtEl>
                                        <p:attrNameLst>
                                          <p:attrName>style.visibility</p:attrName>
                                        </p:attrNameLst>
                                      </p:cBhvr>
                                      <p:to>
                                        <p:strVal val="visible"/>
                                      </p:to>
                                    </p:set>
                                    <p:animEffect transition="in" filter="fade">
                                      <p:cBhvr>
                                        <p:cTn id="17" dur="500"/>
                                        <p:tgtEl>
                                          <p:spTgt spid="561"/>
                                        </p:tgtEl>
                                      </p:cBhvr>
                                    </p:animEffect>
                                  </p:childTnLst>
                                </p:cTn>
                              </p:par>
                              <p:par>
                                <p:cTn id="18" presetID="10" presetClass="entr" presetSubtype="0" fill="hold" nodeType="withEffect">
                                  <p:stCondLst>
                                    <p:cond delay="0"/>
                                  </p:stCondLst>
                                  <p:childTnLst>
                                    <p:set>
                                      <p:cBhvr>
                                        <p:cTn id="19" dur="1" fill="hold">
                                          <p:stCondLst>
                                            <p:cond delay="0"/>
                                          </p:stCondLst>
                                        </p:cTn>
                                        <p:tgtEl>
                                          <p:spTgt spid="562"/>
                                        </p:tgtEl>
                                        <p:attrNameLst>
                                          <p:attrName>style.visibility</p:attrName>
                                        </p:attrNameLst>
                                      </p:cBhvr>
                                      <p:to>
                                        <p:strVal val="visible"/>
                                      </p:to>
                                    </p:set>
                                    <p:animEffect transition="in" filter="fade">
                                      <p:cBhvr>
                                        <p:cTn id="20" dur="500"/>
                                        <p:tgtEl>
                                          <p:spTgt spid="5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3"/>
                                        </p:tgtEl>
                                        <p:attrNameLst>
                                          <p:attrName>style.visibility</p:attrName>
                                        </p:attrNameLst>
                                      </p:cBhvr>
                                      <p:to>
                                        <p:strVal val="visible"/>
                                      </p:to>
                                    </p:set>
                                    <p:animEffect transition="in" filter="fade">
                                      <p:cBhvr>
                                        <p:cTn id="25"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1"/>
          <p:cNvSpPr txBox="1"/>
          <p:nvPr/>
        </p:nvSpPr>
        <p:spPr>
          <a:xfrm>
            <a:off x="609600" y="552450"/>
            <a:ext cx="17068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i="1">
                <a:solidFill>
                  <a:srgbClr val="C00000"/>
                </a:solidFill>
                <a:latin typeface="Arial"/>
                <a:ea typeface="Arial"/>
                <a:cs typeface="Arial"/>
                <a:sym typeface="Arial"/>
              </a:rPr>
              <a:t>Câu 4: </a:t>
            </a:r>
            <a:r>
              <a:rPr lang="en-US" sz="4000">
                <a:solidFill>
                  <a:schemeClr val="dk1"/>
                </a:solidFill>
                <a:latin typeface="Calibri"/>
                <a:ea typeface="Calibri"/>
                <a:cs typeface="Calibri"/>
                <a:sym typeface="Calibri"/>
              </a:rPr>
              <a:t>Thiết bị bay không người lái để gieo hạt giống, phun thuốc trừ sâu,… là thiết bị có gắn bộ xử lí được sử dụng trong lĩnh vực nào?</a:t>
            </a:r>
            <a:endParaRPr sz="4000">
              <a:solidFill>
                <a:schemeClr val="dk1"/>
              </a:solidFill>
              <a:latin typeface="Arial"/>
              <a:ea typeface="Arial"/>
              <a:cs typeface="Arial"/>
              <a:sym typeface="Arial"/>
            </a:endParaRPr>
          </a:p>
        </p:txBody>
      </p:sp>
      <p:sp>
        <p:nvSpPr>
          <p:cNvPr id="569" name="Google Shape;569;p31"/>
          <p:cNvSpPr/>
          <p:nvPr/>
        </p:nvSpPr>
        <p:spPr>
          <a:xfrm>
            <a:off x="609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Calibri"/>
                <a:ea typeface="Calibri"/>
                <a:cs typeface="Calibri"/>
                <a:sym typeface="Calibri"/>
              </a:rPr>
              <a:t>A. Nông nghiệp.</a:t>
            </a:r>
            <a:endParaRPr sz="3800">
              <a:solidFill>
                <a:schemeClr val="dk1"/>
              </a:solidFill>
              <a:latin typeface="Arial"/>
              <a:ea typeface="Arial"/>
              <a:cs typeface="Arial"/>
              <a:sym typeface="Arial"/>
            </a:endParaRPr>
          </a:p>
        </p:txBody>
      </p:sp>
      <p:sp>
        <p:nvSpPr>
          <p:cNvPr id="570" name="Google Shape;570;p31"/>
          <p:cNvSpPr/>
          <p:nvPr/>
        </p:nvSpPr>
        <p:spPr>
          <a:xfrm>
            <a:off x="9372600" y="27813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B. Sinh học.</a:t>
            </a:r>
            <a:endParaRPr sz="3800">
              <a:solidFill>
                <a:schemeClr val="dk1"/>
              </a:solidFill>
              <a:latin typeface="Arial"/>
              <a:ea typeface="Arial"/>
              <a:cs typeface="Arial"/>
              <a:sym typeface="Arial"/>
            </a:endParaRPr>
          </a:p>
        </p:txBody>
      </p:sp>
      <p:sp>
        <p:nvSpPr>
          <p:cNvPr id="571" name="Google Shape;571;p31"/>
          <p:cNvSpPr/>
          <p:nvPr/>
        </p:nvSpPr>
        <p:spPr>
          <a:xfrm>
            <a:off x="609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C. Giao thông.</a:t>
            </a:r>
            <a:endParaRPr sz="3800">
              <a:solidFill>
                <a:schemeClr val="dk1"/>
              </a:solidFill>
              <a:latin typeface="Arial"/>
              <a:ea typeface="Arial"/>
              <a:cs typeface="Arial"/>
              <a:sym typeface="Arial"/>
            </a:endParaRPr>
          </a:p>
        </p:txBody>
      </p:sp>
      <p:sp>
        <p:nvSpPr>
          <p:cNvPr id="572" name="Google Shape;572;p31"/>
          <p:cNvSpPr/>
          <p:nvPr/>
        </p:nvSpPr>
        <p:spPr>
          <a:xfrm>
            <a:off x="9372600" y="6515100"/>
            <a:ext cx="8305800" cy="30480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800">
                <a:solidFill>
                  <a:schemeClr val="dk1"/>
                </a:solidFill>
                <a:latin typeface="Calibri"/>
                <a:ea typeface="Calibri"/>
                <a:cs typeface="Calibri"/>
                <a:sym typeface="Calibri"/>
              </a:rPr>
              <a:t>D. Công nghiệp.</a:t>
            </a:r>
            <a:endParaRPr sz="3800">
              <a:solidFill>
                <a:schemeClr val="dk1"/>
              </a:solidFill>
              <a:latin typeface="Arial"/>
              <a:ea typeface="Arial"/>
              <a:cs typeface="Arial"/>
              <a:sym typeface="Arial"/>
            </a:endParaRPr>
          </a:p>
        </p:txBody>
      </p:sp>
      <p:sp>
        <p:nvSpPr>
          <p:cNvPr id="573" name="Google Shape;573;p31"/>
          <p:cNvSpPr/>
          <p:nvPr/>
        </p:nvSpPr>
        <p:spPr>
          <a:xfrm>
            <a:off x="609600" y="2781300"/>
            <a:ext cx="8305800" cy="3048000"/>
          </a:xfrm>
          <a:prstGeom prst="roundRect">
            <a:avLst>
              <a:gd name="adj" fmla="val 7545"/>
            </a:avLst>
          </a:prstGeom>
          <a:solidFill>
            <a:srgbClr val="FFD7A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Calibri"/>
                <a:ea typeface="Calibri"/>
                <a:cs typeface="Calibri"/>
                <a:sym typeface="Calibri"/>
              </a:rPr>
              <a:t>A. Nông nghiệp.</a:t>
            </a:r>
            <a:endParaRPr sz="3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9"/>
                                        </p:tgtEl>
                                        <p:attrNameLst>
                                          <p:attrName>style.visibility</p:attrName>
                                        </p:attrNameLst>
                                      </p:cBhvr>
                                      <p:to>
                                        <p:strVal val="visible"/>
                                      </p:to>
                                    </p:set>
                                    <p:animEffect transition="in" filter="fade">
                                      <p:cBhvr>
                                        <p:cTn id="11" dur="500"/>
                                        <p:tgtEl>
                                          <p:spTgt spid="569"/>
                                        </p:tgtEl>
                                      </p:cBhvr>
                                    </p:animEffect>
                                  </p:childTnLst>
                                </p:cTn>
                              </p:par>
                              <p:par>
                                <p:cTn id="12" presetID="10" presetClass="entr" presetSubtype="0" fill="hold" nodeType="withEffect">
                                  <p:stCondLst>
                                    <p:cond delay="0"/>
                                  </p:stCondLst>
                                  <p:childTnLst>
                                    <p:set>
                                      <p:cBhvr>
                                        <p:cTn id="13" dur="1" fill="hold">
                                          <p:stCondLst>
                                            <p:cond delay="0"/>
                                          </p:stCondLst>
                                        </p:cTn>
                                        <p:tgtEl>
                                          <p:spTgt spid="570"/>
                                        </p:tgtEl>
                                        <p:attrNameLst>
                                          <p:attrName>style.visibility</p:attrName>
                                        </p:attrNameLst>
                                      </p:cBhvr>
                                      <p:to>
                                        <p:strVal val="visible"/>
                                      </p:to>
                                    </p:set>
                                    <p:animEffect transition="in" filter="fade">
                                      <p:cBhvr>
                                        <p:cTn id="14" dur="500"/>
                                        <p:tgtEl>
                                          <p:spTgt spid="570"/>
                                        </p:tgtEl>
                                      </p:cBhvr>
                                    </p:animEffect>
                                  </p:childTnLst>
                                </p:cTn>
                              </p:par>
                              <p:par>
                                <p:cTn id="15" presetID="10" presetClass="entr" presetSubtype="0" fill="hold" nodeType="withEffect">
                                  <p:stCondLst>
                                    <p:cond delay="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500"/>
                                        <p:tgtEl>
                                          <p:spTgt spid="571"/>
                                        </p:tgtEl>
                                      </p:cBhvr>
                                    </p:animEffect>
                                  </p:childTnLst>
                                </p:cTn>
                              </p:par>
                              <p:par>
                                <p:cTn id="18" presetID="10" presetClass="entr" presetSubtype="0" fill="hold" nodeType="withEffect">
                                  <p:stCondLst>
                                    <p:cond delay="0"/>
                                  </p:stCondLst>
                                  <p:childTnLst>
                                    <p:set>
                                      <p:cBhvr>
                                        <p:cTn id="19" dur="1" fill="hold">
                                          <p:stCondLst>
                                            <p:cond delay="0"/>
                                          </p:stCondLst>
                                        </p:cTn>
                                        <p:tgtEl>
                                          <p:spTgt spid="572"/>
                                        </p:tgtEl>
                                        <p:attrNameLst>
                                          <p:attrName>style.visibility</p:attrName>
                                        </p:attrNameLst>
                                      </p:cBhvr>
                                      <p:to>
                                        <p:strVal val="visible"/>
                                      </p:to>
                                    </p:set>
                                    <p:animEffect transition="in" filter="fade">
                                      <p:cBhvr>
                                        <p:cTn id="20" dur="500"/>
                                        <p:tgtEl>
                                          <p:spTgt spid="5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3"/>
                                        </p:tgtEl>
                                        <p:attrNameLst>
                                          <p:attrName>style.visibility</p:attrName>
                                        </p:attrNameLst>
                                      </p:cBhvr>
                                      <p:to>
                                        <p:strVal val="visible"/>
                                      </p:to>
                                    </p:set>
                                    <p:animEffect transition="in" filter="fade">
                                      <p:cBhvr>
                                        <p:cTn id="25"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2"/>
          <p:cNvSpPr txBox="1"/>
          <p:nvPr/>
        </p:nvSpPr>
        <p:spPr>
          <a:xfrm>
            <a:off x="609600" y="552450"/>
            <a:ext cx="17068800" cy="403206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a:solidFill>
                  <a:srgbClr val="C00000"/>
                </a:solidFill>
                <a:latin typeface="Arial"/>
                <a:ea typeface="Arial"/>
                <a:cs typeface="Arial"/>
                <a:sym typeface="Arial"/>
              </a:rPr>
              <a:t>Câu 5: </a:t>
            </a:r>
            <a:r>
              <a:rPr lang="en-US" sz="3500">
                <a:solidFill>
                  <a:schemeClr val="dk1"/>
                </a:solidFill>
                <a:latin typeface="Calibri"/>
                <a:ea typeface="Calibri"/>
                <a:cs typeface="Calibri"/>
                <a:sym typeface="Calibri"/>
              </a:rPr>
              <a:t>“Não của chúng ta hoạt động ít dần vì sự xuất hiện của công nghệ cao”, nhà thần kinh học Michael Merzenich cho biết trong cuốn sách “The Shallows: What The Internet Is Doing To Our Brains”, cảnh báo tác động của công nghệ đối với trí thông minh của con người, nguy hiểm tới mức không tưởng. Vậy theo em, công nghệ thông tin tác động lên não của chúng ta như thế nào?</a:t>
            </a:r>
            <a:endParaRPr sz="3500">
              <a:solidFill>
                <a:schemeClr val="dk1"/>
              </a:solidFill>
              <a:latin typeface="Arial"/>
              <a:ea typeface="Arial"/>
              <a:cs typeface="Arial"/>
              <a:sym typeface="Arial"/>
            </a:endParaRPr>
          </a:p>
        </p:txBody>
      </p:sp>
      <p:sp>
        <p:nvSpPr>
          <p:cNvPr id="579" name="Google Shape;579;p32"/>
          <p:cNvSpPr/>
          <p:nvPr/>
        </p:nvSpPr>
        <p:spPr>
          <a:xfrm>
            <a:off x="609600" y="5143500"/>
            <a:ext cx="8305800" cy="20574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 Đạo đức suy giảm.</a:t>
            </a:r>
            <a:endParaRPr sz="3600">
              <a:solidFill>
                <a:schemeClr val="dk1"/>
              </a:solidFill>
              <a:latin typeface="Arial"/>
              <a:ea typeface="Arial"/>
              <a:cs typeface="Arial"/>
              <a:sym typeface="Arial"/>
            </a:endParaRPr>
          </a:p>
        </p:txBody>
      </p:sp>
      <p:sp>
        <p:nvSpPr>
          <p:cNvPr id="580" name="Google Shape;580;p32"/>
          <p:cNvSpPr/>
          <p:nvPr/>
        </p:nvSpPr>
        <p:spPr>
          <a:xfrm>
            <a:off x="9372600" y="5143500"/>
            <a:ext cx="8305800" cy="20574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600">
                <a:solidFill>
                  <a:schemeClr val="dk1"/>
                </a:solidFill>
                <a:latin typeface="Calibri"/>
                <a:ea typeface="Calibri"/>
                <a:cs typeface="Calibri"/>
                <a:sym typeface="Calibri"/>
              </a:rPr>
              <a:t>B. Tỉ lệ thất nghiệp tăng.</a:t>
            </a:r>
            <a:endParaRPr sz="3600">
              <a:solidFill>
                <a:schemeClr val="dk1"/>
              </a:solidFill>
              <a:latin typeface="Arial"/>
              <a:ea typeface="Arial"/>
              <a:cs typeface="Arial"/>
              <a:sym typeface="Arial"/>
            </a:endParaRPr>
          </a:p>
        </p:txBody>
      </p:sp>
      <p:sp>
        <p:nvSpPr>
          <p:cNvPr id="581" name="Google Shape;581;p32"/>
          <p:cNvSpPr/>
          <p:nvPr/>
        </p:nvSpPr>
        <p:spPr>
          <a:xfrm>
            <a:off x="609600" y="7729537"/>
            <a:ext cx="8305800" cy="20574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600">
                <a:solidFill>
                  <a:schemeClr val="dk1"/>
                </a:solidFill>
                <a:latin typeface="Calibri"/>
                <a:ea typeface="Calibri"/>
                <a:cs typeface="Calibri"/>
                <a:sym typeface="Calibri"/>
              </a:rPr>
              <a:t>C. Chênh lệch giàu nghèo ngày càng lớn.</a:t>
            </a:r>
            <a:endParaRPr sz="3600">
              <a:solidFill>
                <a:schemeClr val="dk1"/>
              </a:solidFill>
              <a:latin typeface="Arial"/>
              <a:ea typeface="Arial"/>
              <a:cs typeface="Arial"/>
              <a:sym typeface="Arial"/>
            </a:endParaRPr>
          </a:p>
        </p:txBody>
      </p:sp>
      <p:sp>
        <p:nvSpPr>
          <p:cNvPr id="582" name="Google Shape;582;p32"/>
          <p:cNvSpPr/>
          <p:nvPr/>
        </p:nvSpPr>
        <p:spPr>
          <a:xfrm>
            <a:off x="9372600" y="7729537"/>
            <a:ext cx="8305800" cy="2057400"/>
          </a:xfrm>
          <a:prstGeom prst="roundRect">
            <a:avLst>
              <a:gd name="adj" fmla="val 7545"/>
            </a:avLst>
          </a:prstGeom>
          <a:solidFill>
            <a:srgbClr val="DAEEF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600">
                <a:solidFill>
                  <a:schemeClr val="dk1"/>
                </a:solidFill>
                <a:latin typeface="Calibri"/>
                <a:ea typeface="Calibri"/>
                <a:cs typeface="Calibri"/>
                <a:sym typeface="Calibri"/>
              </a:rPr>
              <a:t>D. Giảm độ tập trung.</a:t>
            </a:r>
            <a:endParaRPr sz="3600">
              <a:solidFill>
                <a:schemeClr val="dk1"/>
              </a:solidFill>
              <a:latin typeface="Arial"/>
              <a:ea typeface="Arial"/>
              <a:cs typeface="Arial"/>
              <a:sym typeface="Arial"/>
            </a:endParaRPr>
          </a:p>
        </p:txBody>
      </p:sp>
      <p:sp>
        <p:nvSpPr>
          <p:cNvPr id="583" name="Google Shape;583;p32"/>
          <p:cNvSpPr/>
          <p:nvPr/>
        </p:nvSpPr>
        <p:spPr>
          <a:xfrm>
            <a:off x="9381344" y="7758893"/>
            <a:ext cx="8305800" cy="2057400"/>
          </a:xfrm>
          <a:prstGeom prst="roundRect">
            <a:avLst>
              <a:gd name="adj" fmla="val 7545"/>
            </a:avLst>
          </a:prstGeom>
          <a:solidFill>
            <a:srgbClr val="FFD7A3"/>
          </a:solidFill>
          <a:ln w="38100" cap="flat" cmpd="sng">
            <a:solidFill>
              <a:srgbClr val="1320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600">
                <a:solidFill>
                  <a:schemeClr val="dk1"/>
                </a:solidFill>
                <a:latin typeface="Calibri"/>
                <a:ea typeface="Calibri"/>
                <a:cs typeface="Calibri"/>
                <a:sym typeface="Calibri"/>
              </a:rPr>
              <a:t>D. Giảm độ tập trung.</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
                                        <p:tgtEl>
                                          <p:spTgt spid="5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9"/>
                                        </p:tgtEl>
                                        <p:attrNameLst>
                                          <p:attrName>style.visibility</p:attrName>
                                        </p:attrNameLst>
                                      </p:cBhvr>
                                      <p:to>
                                        <p:strVal val="visible"/>
                                      </p:to>
                                    </p:set>
                                    <p:animEffect transition="in" filter="fade">
                                      <p:cBhvr>
                                        <p:cTn id="11" dur="500"/>
                                        <p:tgtEl>
                                          <p:spTgt spid="579"/>
                                        </p:tgtEl>
                                      </p:cBhvr>
                                    </p:animEffect>
                                  </p:childTnLst>
                                </p:cTn>
                              </p:par>
                              <p:par>
                                <p:cTn id="12" presetID="10" presetClass="entr" presetSubtype="0" fill="hold" nodeType="withEffect">
                                  <p:stCondLst>
                                    <p:cond delay="0"/>
                                  </p:stCondLst>
                                  <p:childTnLst>
                                    <p:set>
                                      <p:cBhvr>
                                        <p:cTn id="13" dur="1" fill="hold">
                                          <p:stCondLst>
                                            <p:cond delay="0"/>
                                          </p:stCondLst>
                                        </p:cTn>
                                        <p:tgtEl>
                                          <p:spTgt spid="580"/>
                                        </p:tgtEl>
                                        <p:attrNameLst>
                                          <p:attrName>style.visibility</p:attrName>
                                        </p:attrNameLst>
                                      </p:cBhvr>
                                      <p:to>
                                        <p:strVal val="visible"/>
                                      </p:to>
                                    </p:set>
                                    <p:animEffect transition="in" filter="fade">
                                      <p:cBhvr>
                                        <p:cTn id="14" dur="500"/>
                                        <p:tgtEl>
                                          <p:spTgt spid="580"/>
                                        </p:tgtEl>
                                      </p:cBhvr>
                                    </p:animEffect>
                                  </p:childTnLst>
                                </p:cTn>
                              </p:par>
                              <p:par>
                                <p:cTn id="15" presetID="10" presetClass="entr" presetSubtype="0" fill="hold" nodeType="withEffect">
                                  <p:stCondLst>
                                    <p:cond delay="0"/>
                                  </p:stCondLst>
                                  <p:childTnLst>
                                    <p:set>
                                      <p:cBhvr>
                                        <p:cTn id="16" dur="1" fill="hold">
                                          <p:stCondLst>
                                            <p:cond delay="0"/>
                                          </p:stCondLst>
                                        </p:cTn>
                                        <p:tgtEl>
                                          <p:spTgt spid="581"/>
                                        </p:tgtEl>
                                        <p:attrNameLst>
                                          <p:attrName>style.visibility</p:attrName>
                                        </p:attrNameLst>
                                      </p:cBhvr>
                                      <p:to>
                                        <p:strVal val="visible"/>
                                      </p:to>
                                    </p:set>
                                    <p:animEffect transition="in" filter="fade">
                                      <p:cBhvr>
                                        <p:cTn id="17" dur="500"/>
                                        <p:tgtEl>
                                          <p:spTgt spid="581"/>
                                        </p:tgtEl>
                                      </p:cBhvr>
                                    </p:animEffect>
                                  </p:childTnLst>
                                </p:cTn>
                              </p:par>
                              <p:par>
                                <p:cTn id="18" presetID="10" presetClass="entr" presetSubtype="0" fill="hold" nodeType="withEffect">
                                  <p:stCondLst>
                                    <p:cond delay="0"/>
                                  </p:stCondLst>
                                  <p:childTnLst>
                                    <p:set>
                                      <p:cBhvr>
                                        <p:cTn id="19" dur="1" fill="hold">
                                          <p:stCondLst>
                                            <p:cond delay="0"/>
                                          </p:stCondLst>
                                        </p:cTn>
                                        <p:tgtEl>
                                          <p:spTgt spid="582"/>
                                        </p:tgtEl>
                                        <p:attrNameLst>
                                          <p:attrName>style.visibility</p:attrName>
                                        </p:attrNameLst>
                                      </p:cBhvr>
                                      <p:to>
                                        <p:strVal val="visible"/>
                                      </p:to>
                                    </p:set>
                                    <p:animEffect transition="in" filter="fade">
                                      <p:cBhvr>
                                        <p:cTn id="20" dur="500"/>
                                        <p:tgtEl>
                                          <p:spTgt spid="5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3"/>
                                        </p:tgtEl>
                                        <p:attrNameLst>
                                          <p:attrName>style.visibility</p:attrName>
                                        </p:attrNameLst>
                                      </p:cBhvr>
                                      <p:to>
                                        <p:strVal val="visible"/>
                                      </p:to>
                                    </p:set>
                                    <p:animEffect transition="in" filter="fade">
                                      <p:cBhvr>
                                        <p:cTn id="25"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grpSp>
        <p:nvGrpSpPr>
          <p:cNvPr id="588" name="Google Shape;588;p33"/>
          <p:cNvGrpSpPr/>
          <p:nvPr/>
        </p:nvGrpSpPr>
        <p:grpSpPr>
          <a:xfrm>
            <a:off x="-208290" y="-277886"/>
            <a:ext cx="18704582" cy="12473496"/>
            <a:chOff x="0" y="0"/>
            <a:chExt cx="24939442" cy="16631327"/>
          </a:xfrm>
        </p:grpSpPr>
        <p:sp>
          <p:nvSpPr>
            <p:cNvPr id="589" name="Google Shape;589;p33"/>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590" name="Google Shape;590;p33"/>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591" name="Google Shape;591;p33"/>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592" name="Google Shape;592;p33"/>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593" name="Google Shape;593;p33"/>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594" name="Google Shape;594;p33"/>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sp>
        <p:nvSpPr>
          <p:cNvPr id="595" name="Google Shape;595;p33"/>
          <p:cNvSpPr/>
          <p:nvPr/>
        </p:nvSpPr>
        <p:spPr>
          <a:xfrm>
            <a:off x="457201" y="2153508"/>
            <a:ext cx="17373600" cy="56492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6" name="Google Shape;596;p33"/>
          <p:cNvGrpSpPr/>
          <p:nvPr/>
        </p:nvGrpSpPr>
        <p:grpSpPr>
          <a:xfrm>
            <a:off x="685800" y="2348775"/>
            <a:ext cx="16916400" cy="2629374"/>
            <a:chOff x="609600" y="495300"/>
            <a:chExt cx="16916400" cy="2629374"/>
          </a:xfrm>
        </p:grpSpPr>
        <p:grpSp>
          <p:nvGrpSpPr>
            <p:cNvPr id="597" name="Google Shape;597;p33"/>
            <p:cNvGrpSpPr/>
            <p:nvPr/>
          </p:nvGrpSpPr>
          <p:grpSpPr>
            <a:xfrm>
              <a:off x="609600" y="1333500"/>
              <a:ext cx="900723" cy="900723"/>
              <a:chOff x="1028700" y="4610433"/>
              <a:chExt cx="824190" cy="824190"/>
            </a:xfrm>
          </p:grpSpPr>
          <p:grpSp>
            <p:nvGrpSpPr>
              <p:cNvPr id="598" name="Google Shape;598;p33"/>
              <p:cNvGrpSpPr/>
              <p:nvPr/>
            </p:nvGrpSpPr>
            <p:grpSpPr>
              <a:xfrm>
                <a:off x="1028700" y="4610433"/>
                <a:ext cx="824190" cy="824190"/>
                <a:chOff x="0" y="0"/>
                <a:chExt cx="812800" cy="812800"/>
              </a:xfrm>
            </p:grpSpPr>
            <p:sp>
              <p:nvSpPr>
                <p:cNvPr id="599" name="Google Shape;599;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601" name="Google Shape;601;p3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sp>
        </p:grpSp>
        <p:sp>
          <p:nvSpPr>
            <p:cNvPr id="602" name="Google Shape;602;p33"/>
            <p:cNvSpPr txBox="1"/>
            <p:nvPr/>
          </p:nvSpPr>
          <p:spPr>
            <a:xfrm>
              <a:off x="1883516" y="495300"/>
              <a:ext cx="15642484" cy="262937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b="1" i="1">
                  <a:solidFill>
                    <a:srgbClr val="C00000"/>
                  </a:solidFill>
                  <a:latin typeface="Calibri"/>
                  <a:ea typeface="Calibri"/>
                  <a:cs typeface="Calibri"/>
                  <a:sym typeface="Calibri"/>
                </a:rPr>
                <a:t>Câu 1: </a:t>
              </a:r>
              <a:r>
                <a:rPr lang="en-US" sz="3800">
                  <a:solidFill>
                    <a:schemeClr val="dk1"/>
                  </a:solidFill>
                  <a:latin typeface="Calibri"/>
                  <a:ea typeface="Calibri"/>
                  <a:cs typeface="Calibri"/>
                  <a:sym typeface="Calibri"/>
                </a:rPr>
                <a:t>Hãy tưởng tượng, các hoạt động xung quanh em sẽ thay đổi như thế nào khi một ngày các bộ xử lí biến mất, các thiết bị được gắn bộ xử lí không hoạt động nữa?</a:t>
              </a:r>
              <a:endParaRPr sz="3800">
                <a:solidFill>
                  <a:schemeClr val="dk1"/>
                </a:solidFill>
                <a:latin typeface="Calibri"/>
                <a:ea typeface="Calibri"/>
                <a:cs typeface="Calibri"/>
                <a:sym typeface="Calibri"/>
              </a:endParaRPr>
            </a:p>
          </p:txBody>
        </p:sp>
      </p:grpSp>
      <p:sp>
        <p:nvSpPr>
          <p:cNvPr id="603" name="Google Shape;603;p33"/>
          <p:cNvSpPr/>
          <p:nvPr/>
        </p:nvSpPr>
        <p:spPr>
          <a:xfrm>
            <a:off x="5943600" y="800100"/>
            <a:ext cx="6400800" cy="1066800"/>
          </a:xfrm>
          <a:prstGeom prst="roundRect">
            <a:avLst>
              <a:gd name="adj" fmla="val 16667"/>
            </a:avLst>
          </a:prstGeom>
          <a:solidFill>
            <a:srgbClr val="E36C09"/>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Trả lời câu hỏi tự luận </a:t>
            </a:r>
            <a:endParaRPr/>
          </a:p>
        </p:txBody>
      </p:sp>
      <p:grpSp>
        <p:nvGrpSpPr>
          <p:cNvPr id="604" name="Google Shape;604;p33"/>
          <p:cNvGrpSpPr/>
          <p:nvPr/>
        </p:nvGrpSpPr>
        <p:grpSpPr>
          <a:xfrm>
            <a:off x="685800" y="5448689"/>
            <a:ext cx="16916400" cy="1752211"/>
            <a:chOff x="609600" y="1066715"/>
            <a:chExt cx="16916400" cy="1752211"/>
          </a:xfrm>
        </p:grpSpPr>
        <p:grpSp>
          <p:nvGrpSpPr>
            <p:cNvPr id="605" name="Google Shape;605;p33"/>
            <p:cNvGrpSpPr/>
            <p:nvPr/>
          </p:nvGrpSpPr>
          <p:grpSpPr>
            <a:xfrm>
              <a:off x="609600" y="1333500"/>
              <a:ext cx="900723" cy="900723"/>
              <a:chOff x="1028700" y="4610433"/>
              <a:chExt cx="824190" cy="824190"/>
            </a:xfrm>
          </p:grpSpPr>
          <p:grpSp>
            <p:nvGrpSpPr>
              <p:cNvPr id="606" name="Google Shape;606;p33"/>
              <p:cNvGrpSpPr/>
              <p:nvPr/>
            </p:nvGrpSpPr>
            <p:grpSpPr>
              <a:xfrm>
                <a:off x="1028700" y="4610433"/>
                <a:ext cx="824190" cy="824190"/>
                <a:chOff x="0" y="0"/>
                <a:chExt cx="812800" cy="812800"/>
              </a:xfrm>
            </p:grpSpPr>
            <p:sp>
              <p:nvSpPr>
                <p:cNvPr id="607" name="Google Shape;607;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609" name="Google Shape;609;p3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sp>
        </p:grpSp>
        <p:sp>
          <p:nvSpPr>
            <p:cNvPr id="610" name="Google Shape;610;p33"/>
            <p:cNvSpPr txBox="1"/>
            <p:nvPr/>
          </p:nvSpPr>
          <p:spPr>
            <a:xfrm>
              <a:off x="1883516" y="1066715"/>
              <a:ext cx="15642484" cy="17522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b="1" i="1">
                  <a:solidFill>
                    <a:srgbClr val="C00000"/>
                  </a:solidFill>
                  <a:latin typeface="Calibri"/>
                  <a:ea typeface="Calibri"/>
                  <a:cs typeface="Calibri"/>
                  <a:sym typeface="Calibri"/>
                </a:rPr>
                <a:t>Câu </a:t>
              </a:r>
              <a:r>
                <a:rPr lang="en-US" sz="3800" b="1" i="1">
                  <a:solidFill>
                    <a:srgbClr val="C00000"/>
                  </a:solidFill>
                  <a:latin typeface="Arial"/>
                  <a:ea typeface="Arial"/>
                  <a:cs typeface="Arial"/>
                  <a:sym typeface="Arial"/>
                </a:rPr>
                <a:t>2</a:t>
              </a:r>
              <a:r>
                <a:rPr lang="en-US" sz="3800" b="1" i="1">
                  <a:solidFill>
                    <a:srgbClr val="C00000"/>
                  </a:solidFill>
                  <a:latin typeface="Calibri"/>
                  <a:ea typeface="Calibri"/>
                  <a:cs typeface="Calibri"/>
                  <a:sym typeface="Calibri"/>
                </a:rPr>
                <a:t>: </a:t>
              </a:r>
              <a:r>
                <a:rPr lang="en-US" sz="3800">
                  <a:solidFill>
                    <a:schemeClr val="dk1"/>
                  </a:solidFill>
                  <a:latin typeface="Calibri"/>
                  <a:ea typeface="Calibri"/>
                  <a:cs typeface="Calibri"/>
                  <a:sym typeface="Calibri"/>
                </a:rPr>
                <a:t>Em hãy kể một ví dụ về kiến thức, kĩ năng hoặc nội dung thú vị, có nhiều ý nghĩa mà em học được từ nguồn thông tin trên Internet.</a:t>
              </a:r>
              <a:endParaRPr sz="3800">
                <a:solidFill>
                  <a:schemeClr val="dk1"/>
                </a:solidFill>
                <a:latin typeface="Calibri"/>
                <a:ea typeface="Calibri"/>
                <a:cs typeface="Calibri"/>
                <a:sym typeface="Calibri"/>
              </a:endParaRPr>
            </a:p>
          </p:txBody>
        </p:sp>
      </p:grpSp>
      <p:sp>
        <p:nvSpPr>
          <p:cNvPr id="611" name="Google Shape;611;p33"/>
          <p:cNvSpPr/>
          <p:nvPr/>
        </p:nvSpPr>
        <p:spPr>
          <a:xfrm>
            <a:off x="5600700" y="7709248"/>
            <a:ext cx="7086600" cy="2577751"/>
          </a:xfrm>
          <a:custGeom>
            <a:avLst/>
            <a:gdLst/>
            <a:ahLst/>
            <a:cxnLst/>
            <a:rect l="l" t="t" r="r" b="b"/>
            <a:pathLst>
              <a:path w="7315200" h="2660904" extrusionOk="0">
                <a:moveTo>
                  <a:pt x="0" y="0"/>
                </a:moveTo>
                <a:lnTo>
                  <a:pt x="7315200" y="0"/>
                </a:lnTo>
                <a:lnTo>
                  <a:pt x="7315200" y="2660904"/>
                </a:lnTo>
                <a:lnTo>
                  <a:pt x="0" y="2660904"/>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6"/>
                                        </p:tgtEl>
                                        <p:attrNameLst>
                                          <p:attrName>style.visibility</p:attrName>
                                        </p:attrNameLst>
                                      </p:cBhvr>
                                      <p:to>
                                        <p:strVal val="visible"/>
                                      </p:to>
                                    </p:set>
                                    <p:animEffect transition="in" filter="fade">
                                      <p:cBhvr>
                                        <p:cTn id="11" dur="500"/>
                                        <p:tgtEl>
                                          <p:spTgt spid="596"/>
                                        </p:tgtEl>
                                      </p:cBhvr>
                                    </p:animEffect>
                                  </p:childTnLst>
                                </p:cTn>
                              </p:par>
                              <p:par>
                                <p:cTn id="12" presetID="10" presetClass="entr" presetSubtype="0" fill="hold" nodeType="withEffect">
                                  <p:stCondLst>
                                    <p:cond delay="0"/>
                                  </p:stCondLst>
                                  <p:childTnLst>
                                    <p:set>
                                      <p:cBhvr>
                                        <p:cTn id="13" dur="1" fill="hold">
                                          <p:stCondLst>
                                            <p:cond delay="0"/>
                                          </p:stCondLst>
                                        </p:cTn>
                                        <p:tgtEl>
                                          <p:spTgt spid="604"/>
                                        </p:tgtEl>
                                        <p:attrNameLst>
                                          <p:attrName>style.visibility</p:attrName>
                                        </p:attrNameLst>
                                      </p:cBhvr>
                                      <p:to>
                                        <p:strVal val="visible"/>
                                      </p:to>
                                    </p:set>
                                    <p:animEffect transition="in" filter="fade">
                                      <p:cBhvr>
                                        <p:cTn id="14" dur="5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4"/>
          <p:cNvSpPr txBox="1"/>
          <p:nvPr/>
        </p:nvSpPr>
        <p:spPr>
          <a:xfrm>
            <a:off x="4343400" y="647700"/>
            <a:ext cx="960120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a:solidFill>
                  <a:srgbClr val="002060"/>
                </a:solidFill>
                <a:latin typeface="Arial"/>
                <a:ea typeface="Arial"/>
                <a:cs typeface="Arial"/>
                <a:sym typeface="Arial"/>
              </a:rPr>
              <a:t>VẬN DỤNG </a:t>
            </a:r>
            <a:endParaRPr/>
          </a:p>
        </p:txBody>
      </p:sp>
      <p:grpSp>
        <p:nvGrpSpPr>
          <p:cNvPr id="617" name="Google Shape;617;p34"/>
          <p:cNvGrpSpPr/>
          <p:nvPr/>
        </p:nvGrpSpPr>
        <p:grpSpPr>
          <a:xfrm>
            <a:off x="762000" y="2019300"/>
            <a:ext cx="9144000" cy="7630395"/>
            <a:chOff x="838200" y="2023192"/>
            <a:chExt cx="9144000" cy="7630395"/>
          </a:xfrm>
        </p:grpSpPr>
        <p:sp>
          <p:nvSpPr>
            <p:cNvPr id="618" name="Google Shape;618;p34"/>
            <p:cNvSpPr/>
            <p:nvPr/>
          </p:nvSpPr>
          <p:spPr>
            <a:xfrm>
              <a:off x="838200" y="2705100"/>
              <a:ext cx="9144000" cy="6948487"/>
            </a:xfrm>
            <a:prstGeom prst="roundRect">
              <a:avLst>
                <a:gd name="adj" fmla="val 6289"/>
              </a:avLst>
            </a:prstGeom>
            <a:solidFill>
              <a:srgbClr val="FDE9D8"/>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34"/>
            <p:cNvSpPr txBox="1"/>
            <p:nvPr/>
          </p:nvSpPr>
          <p:spPr>
            <a:xfrm>
              <a:off x="1371600" y="3362788"/>
              <a:ext cx="8077200" cy="61241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rgbClr val="C00000"/>
                  </a:solidFill>
                  <a:latin typeface="Arial"/>
                  <a:ea typeface="Arial"/>
                  <a:cs typeface="Arial"/>
                  <a:sym typeface="Arial"/>
                </a:rPr>
                <a:t>Em hãy tìm hiểu và trả lời các câu hỏi sau: </a:t>
              </a:r>
              <a:endParaRPr/>
            </a:p>
            <a:p>
              <a:pPr marL="742950" marR="0" lvl="0" indent="-742950" algn="just" rtl="0">
                <a:lnSpc>
                  <a:spcPct val="150000"/>
                </a:lnSpc>
                <a:spcBef>
                  <a:spcPts val="0"/>
                </a:spcBef>
                <a:spcAft>
                  <a:spcPts val="0"/>
                </a:spcAft>
                <a:buClr>
                  <a:schemeClr val="dk1"/>
                </a:buClr>
                <a:buSzPts val="3800"/>
                <a:buFont typeface="Calibri"/>
                <a:buAutoNum type="alphaLcPeriod"/>
              </a:pPr>
              <a:r>
                <a:rPr lang="en-US" sz="3800">
                  <a:solidFill>
                    <a:schemeClr val="dk1"/>
                  </a:solidFill>
                  <a:latin typeface="Arial"/>
                  <a:ea typeface="Arial"/>
                  <a:cs typeface="Arial"/>
                  <a:sym typeface="Arial"/>
                </a:rPr>
                <a:t>Đồng hồ thông minh có những chức năng nào khác với đồng hồ thông thường? </a:t>
              </a:r>
              <a:endParaRPr/>
            </a:p>
            <a:p>
              <a:pPr marL="742950" marR="0" lvl="0" indent="-742950" algn="just" rtl="0">
                <a:lnSpc>
                  <a:spcPct val="150000"/>
                </a:lnSpc>
                <a:spcBef>
                  <a:spcPts val="0"/>
                </a:spcBef>
                <a:spcAft>
                  <a:spcPts val="0"/>
                </a:spcAft>
                <a:buClr>
                  <a:schemeClr val="dk1"/>
                </a:buClr>
                <a:buSzPts val="3800"/>
                <a:buFont typeface="Calibri"/>
                <a:buAutoNum type="alphaLcPeriod"/>
              </a:pPr>
              <a:r>
                <a:rPr lang="en-US" sz="3800">
                  <a:solidFill>
                    <a:schemeClr val="dk1"/>
                  </a:solidFill>
                  <a:latin typeface="Arial"/>
                  <a:ea typeface="Arial"/>
                  <a:cs typeface="Arial"/>
                  <a:sym typeface="Arial"/>
                </a:rPr>
                <a:t>Tại sao đồng hồ thông minh cần có bộ xử lí?  </a:t>
              </a:r>
              <a:endParaRPr/>
            </a:p>
          </p:txBody>
        </p:sp>
        <p:sp>
          <p:nvSpPr>
            <p:cNvPr id="620" name="Google Shape;620;p34"/>
            <p:cNvSpPr/>
            <p:nvPr/>
          </p:nvSpPr>
          <p:spPr>
            <a:xfrm>
              <a:off x="4495800" y="2023192"/>
              <a:ext cx="1828800" cy="1339596"/>
            </a:xfrm>
            <a:custGeom>
              <a:avLst/>
              <a:gdLst/>
              <a:ahLst/>
              <a:cxnLst/>
              <a:rect l="l" t="t" r="r" b="b"/>
              <a:pathLst>
                <a:path w="5617474" h="4114800" extrusionOk="0">
                  <a:moveTo>
                    <a:pt x="0" y="0"/>
                  </a:moveTo>
                  <a:lnTo>
                    <a:pt x="5617474" y="0"/>
                  </a:lnTo>
                  <a:lnTo>
                    <a:pt x="5617474" y="4114800"/>
                  </a:lnTo>
                  <a:lnTo>
                    <a:pt x="0" y="4114800"/>
                  </a:lnTo>
                  <a:lnTo>
                    <a:pt x="0" y="0"/>
                  </a:lnTo>
                  <a:close/>
                </a:path>
              </a:pathLst>
            </a:custGeom>
            <a:blipFill rotWithShape="1">
              <a:blip r:embed="rId3">
                <a:alphaModFix/>
              </a:blip>
              <a:stretch>
                <a:fillRect/>
              </a:stretch>
            </a:blipFill>
            <a:ln>
              <a:noFill/>
            </a:ln>
          </p:spPr>
        </p:sp>
      </p:grpSp>
      <p:pic>
        <p:nvPicPr>
          <p:cNvPr id="621" name="Google Shape;621;p34" descr="Đồng Hồ Thông Minh T500+ Watch - Smart Watch Cao Cấp Tại 689.VN Shop 689.VN  - Hàng Chuẩn Giá Tốt"/>
          <p:cNvPicPr preferRelativeResize="0"/>
          <p:nvPr/>
        </p:nvPicPr>
        <p:blipFill rotWithShape="1">
          <a:blip r:embed="rId4">
            <a:alphaModFix/>
          </a:blip>
          <a:srcRect/>
          <a:stretch/>
        </p:blipFill>
        <p:spPr>
          <a:xfrm>
            <a:off x="10470356" y="2614613"/>
            <a:ext cx="6948487" cy="69484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500"/>
                                        <p:tgtEl>
                                          <p:spTgt spid="6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7"/>
                                        </p:tgtEl>
                                        <p:attrNameLst>
                                          <p:attrName>style.visibility</p:attrName>
                                        </p:attrNameLst>
                                      </p:cBhvr>
                                      <p:to>
                                        <p:strVal val="visible"/>
                                      </p:to>
                                    </p:set>
                                    <p:animEffect transition="in" filter="fade">
                                      <p:cBhvr>
                                        <p:cTn id="11" dur="500"/>
                                        <p:tgtEl>
                                          <p:spTgt spid="617"/>
                                        </p:tgtEl>
                                      </p:cBhvr>
                                    </p:animEffect>
                                  </p:childTnLst>
                                </p:cTn>
                              </p:par>
                              <p:par>
                                <p:cTn id="12" presetID="10" presetClass="entr" presetSubtype="0" fill="hold" nodeType="withEffect">
                                  <p:stCondLst>
                                    <p:cond delay="0"/>
                                  </p:stCondLst>
                                  <p:childTnLst>
                                    <p:set>
                                      <p:cBhvr>
                                        <p:cTn id="13" dur="1" fill="hold">
                                          <p:stCondLst>
                                            <p:cond delay="0"/>
                                          </p:stCondLst>
                                        </p:cTn>
                                        <p:tgtEl>
                                          <p:spTgt spid="621"/>
                                        </p:tgtEl>
                                        <p:attrNameLst>
                                          <p:attrName>style.visibility</p:attrName>
                                        </p:attrNameLst>
                                      </p:cBhvr>
                                      <p:to>
                                        <p:strVal val="visible"/>
                                      </p:to>
                                    </p:set>
                                    <p:animEffect transition="in" filter="fade">
                                      <p:cBhvr>
                                        <p:cTn id="14" dur="5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5"/>
          <p:cNvSpPr/>
          <p:nvPr/>
        </p:nvSpPr>
        <p:spPr>
          <a:xfrm>
            <a:off x="4686300" y="1390650"/>
            <a:ext cx="8915400" cy="1143000"/>
          </a:xfrm>
          <a:prstGeom prst="roundRect">
            <a:avLst>
              <a:gd name="adj" fmla="val 16667"/>
            </a:avLst>
          </a:prstGeom>
          <a:solidFill>
            <a:srgbClr val="FFD7A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Tính năng của đồng hồ thông minh</a:t>
            </a:r>
            <a:endParaRPr/>
          </a:p>
        </p:txBody>
      </p:sp>
      <p:sp>
        <p:nvSpPr>
          <p:cNvPr id="627" name="Google Shape;627;p35"/>
          <p:cNvSpPr/>
          <p:nvPr/>
        </p:nvSpPr>
        <p:spPr>
          <a:xfrm>
            <a:off x="1133474" y="3448050"/>
            <a:ext cx="6705600" cy="2971800"/>
          </a:xfrm>
          <a:prstGeom prst="roundRect">
            <a:avLst>
              <a:gd name="adj" fmla="val 8013"/>
            </a:avLst>
          </a:prstGeom>
          <a:solidFill>
            <a:srgbClr val="DAEEF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3600">
                <a:solidFill>
                  <a:schemeClr val="dk1"/>
                </a:solidFill>
                <a:latin typeface="Arial"/>
                <a:ea typeface="Arial"/>
                <a:cs typeface="Arial"/>
                <a:sym typeface="Arial"/>
              </a:rPr>
              <a:t>Khả năng đo, xem thời gian như những chiếc đồng hồ thông dụng. </a:t>
            </a:r>
            <a:endParaRPr/>
          </a:p>
        </p:txBody>
      </p:sp>
      <p:sp>
        <p:nvSpPr>
          <p:cNvPr id="628" name="Google Shape;628;p35"/>
          <p:cNvSpPr/>
          <p:nvPr/>
        </p:nvSpPr>
        <p:spPr>
          <a:xfrm>
            <a:off x="10448927" y="3448050"/>
            <a:ext cx="6705600" cy="2971800"/>
          </a:xfrm>
          <a:prstGeom prst="roundRect">
            <a:avLst>
              <a:gd name="adj" fmla="val 8013"/>
            </a:avLst>
          </a:prstGeom>
          <a:solidFill>
            <a:srgbClr val="DAEEF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3600">
                <a:solidFill>
                  <a:schemeClr val="dk1"/>
                </a:solidFill>
                <a:latin typeface="Arial"/>
                <a:ea typeface="Arial"/>
                <a:cs typeface="Arial"/>
                <a:sym typeface="Arial"/>
              </a:rPr>
              <a:t>Có các chức năng như một chiếc điện thoại: nghe gọi điện, kết nối Bluetooth, 4G, wifi,…</a:t>
            </a:r>
            <a:endParaRPr/>
          </a:p>
        </p:txBody>
      </p:sp>
      <p:cxnSp>
        <p:nvCxnSpPr>
          <p:cNvPr id="629" name="Google Shape;629;p35"/>
          <p:cNvCxnSpPr>
            <a:stCxn id="626" idx="2"/>
            <a:endCxn id="627" idx="0"/>
          </p:cNvCxnSpPr>
          <p:nvPr/>
        </p:nvCxnSpPr>
        <p:spPr>
          <a:xfrm rot="5400000">
            <a:off x="6357900" y="661950"/>
            <a:ext cx="914400" cy="4657800"/>
          </a:xfrm>
          <a:prstGeom prst="bentConnector3">
            <a:avLst>
              <a:gd name="adj1" fmla="val 50000"/>
            </a:avLst>
          </a:prstGeom>
          <a:noFill/>
          <a:ln w="38100" cap="flat" cmpd="sng">
            <a:solidFill>
              <a:srgbClr val="205867"/>
            </a:solidFill>
            <a:prstDash val="solid"/>
            <a:round/>
            <a:headEnd type="none" w="sm" len="sm"/>
            <a:tailEnd type="none" w="sm" len="sm"/>
          </a:ln>
        </p:spPr>
      </p:cxnSp>
      <p:cxnSp>
        <p:nvCxnSpPr>
          <p:cNvPr id="630" name="Google Shape;630;p35"/>
          <p:cNvCxnSpPr>
            <a:stCxn id="626" idx="2"/>
            <a:endCxn id="628" idx="0"/>
          </p:cNvCxnSpPr>
          <p:nvPr/>
        </p:nvCxnSpPr>
        <p:spPr>
          <a:xfrm rot="-5400000" flipH="1">
            <a:off x="11015700" y="661950"/>
            <a:ext cx="914400" cy="4657800"/>
          </a:xfrm>
          <a:prstGeom prst="bentConnector3">
            <a:avLst>
              <a:gd name="adj1" fmla="val 50000"/>
            </a:avLst>
          </a:prstGeom>
          <a:noFill/>
          <a:ln w="38100" cap="flat" cmpd="sng">
            <a:solidFill>
              <a:srgbClr val="205867"/>
            </a:solidFill>
            <a:prstDash val="solid"/>
            <a:round/>
            <a:headEnd type="none" w="sm" len="sm"/>
            <a:tailEnd type="none" w="sm" len="sm"/>
          </a:ln>
        </p:spPr>
      </p:cxnSp>
      <p:sp>
        <p:nvSpPr>
          <p:cNvPr id="631" name="Google Shape;631;p35"/>
          <p:cNvSpPr/>
          <p:nvPr/>
        </p:nvSpPr>
        <p:spPr>
          <a:xfrm rot="5400000">
            <a:off x="8801099" y="1657350"/>
            <a:ext cx="685800" cy="10972800"/>
          </a:xfrm>
          <a:prstGeom prst="rightBrace">
            <a:avLst>
              <a:gd name="adj1" fmla="val 47916"/>
              <a:gd name="adj2" fmla="val 50000"/>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35"/>
          <p:cNvSpPr txBox="1"/>
          <p:nvPr/>
        </p:nvSpPr>
        <p:spPr>
          <a:xfrm>
            <a:off x="2171699" y="7635167"/>
            <a:ext cx="13944600" cy="8611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i="1">
                <a:solidFill>
                  <a:srgbClr val="C00000"/>
                </a:solidFill>
                <a:latin typeface="Arial"/>
                <a:ea typeface="Arial"/>
                <a:cs typeface="Arial"/>
                <a:sym typeface="Arial"/>
              </a:rPr>
              <a:t>Đồng hồ thông minh cần có bộ xử lí như một chiếc máy tính. </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9"/>
                                        </p:tgtEl>
                                        <p:attrNameLst>
                                          <p:attrName>style.visibility</p:attrName>
                                        </p:attrNameLst>
                                      </p:cBhvr>
                                      <p:to>
                                        <p:strVal val="visible"/>
                                      </p:to>
                                    </p:set>
                                    <p:animEffect transition="in" filter="fade">
                                      <p:cBhvr>
                                        <p:cTn id="12" dur="500"/>
                                        <p:tgtEl>
                                          <p:spTgt spid="629"/>
                                        </p:tgtEl>
                                      </p:cBhvr>
                                    </p:animEffect>
                                  </p:childTnLst>
                                </p:cTn>
                              </p:par>
                              <p:par>
                                <p:cTn id="13" presetID="10" presetClass="entr" presetSubtype="0" fill="hold" nodeType="withEffect">
                                  <p:stCondLst>
                                    <p:cond delay="0"/>
                                  </p:stCondLst>
                                  <p:childTnLst>
                                    <p:set>
                                      <p:cBhvr>
                                        <p:cTn id="14" dur="1" fill="hold">
                                          <p:stCondLst>
                                            <p:cond delay="0"/>
                                          </p:stCondLst>
                                        </p:cTn>
                                        <p:tgtEl>
                                          <p:spTgt spid="630"/>
                                        </p:tgtEl>
                                        <p:attrNameLst>
                                          <p:attrName>style.visibility</p:attrName>
                                        </p:attrNameLst>
                                      </p:cBhvr>
                                      <p:to>
                                        <p:strVal val="visible"/>
                                      </p:to>
                                    </p:set>
                                    <p:animEffect transition="in" filter="fade">
                                      <p:cBhvr>
                                        <p:cTn id="15" dur="500"/>
                                        <p:tgtEl>
                                          <p:spTgt spid="63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27"/>
                                        </p:tgtEl>
                                        <p:attrNameLst>
                                          <p:attrName>style.visibility</p:attrName>
                                        </p:attrNameLst>
                                      </p:cBhvr>
                                      <p:to>
                                        <p:strVal val="visible"/>
                                      </p:to>
                                    </p:set>
                                    <p:animEffect transition="in" filter="fade">
                                      <p:cBhvr>
                                        <p:cTn id="19" dur="500"/>
                                        <p:tgtEl>
                                          <p:spTgt spid="627"/>
                                        </p:tgtEl>
                                      </p:cBhvr>
                                    </p:animEffect>
                                  </p:childTnLst>
                                </p:cTn>
                              </p:par>
                              <p:par>
                                <p:cTn id="20" presetID="10" presetClass="entr" presetSubtype="0" fill="hold" nodeType="withEffect">
                                  <p:stCondLst>
                                    <p:cond delay="0"/>
                                  </p:stCondLst>
                                  <p:childTnLst>
                                    <p:set>
                                      <p:cBhvr>
                                        <p:cTn id="21" dur="1" fill="hold">
                                          <p:stCondLst>
                                            <p:cond delay="0"/>
                                          </p:stCondLst>
                                        </p:cTn>
                                        <p:tgtEl>
                                          <p:spTgt spid="628"/>
                                        </p:tgtEl>
                                        <p:attrNameLst>
                                          <p:attrName>style.visibility</p:attrName>
                                        </p:attrNameLst>
                                      </p:cBhvr>
                                      <p:to>
                                        <p:strVal val="visible"/>
                                      </p:to>
                                    </p:set>
                                    <p:animEffect transition="in" filter="fade">
                                      <p:cBhvr>
                                        <p:cTn id="22" dur="500"/>
                                        <p:tgtEl>
                                          <p:spTgt spid="62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632"/>
                                        </p:tgtEl>
                                        <p:attrNameLst>
                                          <p:attrName>style.visibility</p:attrName>
                                        </p:attrNameLst>
                                      </p:cBhvr>
                                      <p:to>
                                        <p:strVal val="visible"/>
                                      </p:to>
                                    </p:set>
                                    <p:animEffect transition="in" filter="fade">
                                      <p:cBhvr>
                                        <p:cTn id="26" dur="500"/>
                                        <p:tgtEl>
                                          <p:spTgt spid="632"/>
                                        </p:tgtEl>
                                      </p:cBhvr>
                                    </p:animEffect>
                                  </p:childTnLst>
                                </p:cTn>
                              </p:par>
                              <p:par>
                                <p:cTn id="27" presetID="10" presetClass="entr" presetSubtype="0" fill="hold" nodeType="withEffect">
                                  <p:stCondLst>
                                    <p:cond delay="0"/>
                                  </p:stCondLst>
                                  <p:childTnLst>
                                    <p:set>
                                      <p:cBhvr>
                                        <p:cTn id="28" dur="1" fill="hold">
                                          <p:stCondLst>
                                            <p:cond delay="0"/>
                                          </p:stCondLst>
                                        </p:cTn>
                                        <p:tgtEl>
                                          <p:spTgt spid="631"/>
                                        </p:tgtEl>
                                        <p:attrNameLst>
                                          <p:attrName>style.visibility</p:attrName>
                                        </p:attrNameLst>
                                      </p:cBhvr>
                                      <p:to>
                                        <p:strVal val="visible"/>
                                      </p:to>
                                    </p:set>
                                    <p:animEffect transition="in" filter="fade">
                                      <p:cBhvr>
                                        <p:cTn id="29"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36"/>
          <p:cNvGrpSpPr/>
          <p:nvPr/>
        </p:nvGrpSpPr>
        <p:grpSpPr>
          <a:xfrm>
            <a:off x="-208290" y="-277886"/>
            <a:ext cx="18704582" cy="12473496"/>
            <a:chOff x="0" y="0"/>
            <a:chExt cx="24939442" cy="16631327"/>
          </a:xfrm>
        </p:grpSpPr>
        <p:sp>
          <p:nvSpPr>
            <p:cNvPr id="638" name="Google Shape;638;p36"/>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639" name="Google Shape;639;p36"/>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640" name="Google Shape;640;p36"/>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641" name="Google Shape;641;p36"/>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642" name="Google Shape;642;p36"/>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643" name="Google Shape;643;p36"/>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grpSp>
        <p:nvGrpSpPr>
          <p:cNvPr id="644" name="Google Shape;644;p36"/>
          <p:cNvGrpSpPr/>
          <p:nvPr/>
        </p:nvGrpSpPr>
        <p:grpSpPr>
          <a:xfrm>
            <a:off x="890488" y="660487"/>
            <a:ext cx="16507024" cy="8776300"/>
            <a:chOff x="0" y="-47625"/>
            <a:chExt cx="4143582" cy="2203021"/>
          </a:xfrm>
        </p:grpSpPr>
        <p:sp>
          <p:nvSpPr>
            <p:cNvPr id="645" name="Google Shape;645;p36"/>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47" name="Google Shape;647;p36"/>
          <p:cNvSpPr txBox="1"/>
          <p:nvPr/>
        </p:nvSpPr>
        <p:spPr>
          <a:xfrm>
            <a:off x="4143646" y="1934314"/>
            <a:ext cx="9989388" cy="897682"/>
          </a:xfrm>
          <a:prstGeom prst="rect">
            <a:avLst/>
          </a:prstGeom>
          <a:noFill/>
          <a:ln>
            <a:noFill/>
          </a:ln>
        </p:spPr>
        <p:txBody>
          <a:bodyPr spcFirstLastPara="1" wrap="square" lIns="0" tIns="0" rIns="0" bIns="0" anchor="t" anchorCtr="0">
            <a:spAutoFit/>
          </a:bodyPr>
          <a:lstStyle/>
          <a:p>
            <a:pPr marL="0" marR="0" lvl="0" indent="0" algn="ctr" rtl="0">
              <a:lnSpc>
                <a:spcPct val="99985"/>
              </a:lnSpc>
              <a:spcBef>
                <a:spcPts val="0"/>
              </a:spcBef>
              <a:spcAft>
                <a:spcPts val="0"/>
              </a:spcAft>
              <a:buClr>
                <a:srgbClr val="132038"/>
              </a:buClr>
              <a:buSzPts val="7000"/>
              <a:buFont typeface="Arial"/>
              <a:buNone/>
            </a:pPr>
            <a:r>
              <a:rPr lang="en-US" sz="7000" b="1" i="0" u="none" strike="noStrike" cap="none">
                <a:solidFill>
                  <a:srgbClr val="132038"/>
                </a:solidFill>
                <a:latin typeface="Arial"/>
                <a:ea typeface="Arial"/>
                <a:cs typeface="Arial"/>
                <a:sym typeface="Arial"/>
              </a:rPr>
              <a:t>HƯỚNG DẪN VỀ NHÀ </a:t>
            </a:r>
            <a:endParaRPr/>
          </a:p>
        </p:txBody>
      </p:sp>
      <p:sp>
        <p:nvSpPr>
          <p:cNvPr id="648" name="Google Shape;648;p36"/>
          <p:cNvSpPr txBox="1"/>
          <p:nvPr/>
        </p:nvSpPr>
        <p:spPr>
          <a:xfrm>
            <a:off x="2558528" y="3278117"/>
            <a:ext cx="13159624" cy="4825745"/>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Ôn tập lại nội dung bài học ngày hôm nay. </a:t>
            </a:r>
            <a:endParaRPr/>
          </a:p>
          <a:p>
            <a:pPr marL="571500" marR="0" lvl="0" indent="-571500" algn="just" rtl="0">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Làm bài tập Bài 1 trong Sách bài tập Tin học 9.</a:t>
            </a:r>
            <a:endParaRPr/>
          </a:p>
          <a:p>
            <a:pPr marL="571500" marR="0" lvl="0" indent="-571500" algn="just" rtl="0">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Đọc và tìm hiểu trước </a:t>
            </a:r>
            <a:r>
              <a:rPr lang="en-US" sz="4000" b="1" i="1">
                <a:solidFill>
                  <a:schemeClr val="dk1"/>
                </a:solidFill>
                <a:latin typeface="Arial"/>
                <a:ea typeface="Arial"/>
                <a:cs typeface="Arial"/>
                <a:sym typeface="Arial"/>
              </a:rPr>
              <a:t>Bài 2: Thông tin trong giải quyết vấn đề.</a:t>
            </a:r>
            <a:endParaRPr sz="4000" b="1" i="1">
              <a:solidFill>
                <a:schemeClr val="dk1"/>
              </a:solidFill>
              <a:latin typeface="Arial"/>
              <a:ea typeface="Arial"/>
              <a:cs typeface="Arial"/>
              <a:sym typeface="Arial"/>
            </a:endParaRPr>
          </a:p>
        </p:txBody>
      </p:sp>
      <p:sp>
        <p:nvSpPr>
          <p:cNvPr id="649" name="Google Shape;649;p36"/>
          <p:cNvSpPr/>
          <p:nvPr/>
        </p:nvSpPr>
        <p:spPr>
          <a:xfrm>
            <a:off x="-805958" y="-449282"/>
            <a:ext cx="2246489" cy="2187519"/>
          </a:xfrm>
          <a:custGeom>
            <a:avLst/>
            <a:gdLst/>
            <a:ahLst/>
            <a:cxnLst/>
            <a:rect l="l" t="t" r="r" b="b"/>
            <a:pathLst>
              <a:path w="804575" h="783455" extrusionOk="0">
                <a:moveTo>
                  <a:pt x="0" y="0"/>
                </a:moveTo>
                <a:lnTo>
                  <a:pt x="804576" y="0"/>
                </a:lnTo>
                <a:lnTo>
                  <a:pt x="804576" y="783455"/>
                </a:lnTo>
                <a:lnTo>
                  <a:pt x="0" y="783455"/>
                </a:lnTo>
                <a:lnTo>
                  <a:pt x="0" y="0"/>
                </a:lnTo>
                <a:close/>
              </a:path>
            </a:pathLst>
          </a:custGeom>
          <a:blipFill rotWithShape="1">
            <a:blip r:embed="rId4">
              <a:alphaModFix/>
            </a:blip>
            <a:stretch>
              <a:fillRect/>
            </a:stretch>
          </a:blipFill>
          <a:ln>
            <a:noFill/>
          </a:ln>
        </p:spPr>
      </p:sp>
      <p:sp>
        <p:nvSpPr>
          <p:cNvPr id="650" name="Google Shape;650;p36"/>
          <p:cNvSpPr/>
          <p:nvPr/>
        </p:nvSpPr>
        <p:spPr>
          <a:xfrm>
            <a:off x="16514236" y="7581900"/>
            <a:ext cx="2551316" cy="3313398"/>
          </a:xfrm>
          <a:custGeom>
            <a:avLst/>
            <a:gdLst/>
            <a:ahLst/>
            <a:cxnLst/>
            <a:rect l="l" t="t" r="r" b="b"/>
            <a:pathLst>
              <a:path w="1015174" h="1318408" extrusionOk="0">
                <a:moveTo>
                  <a:pt x="0" y="0"/>
                </a:moveTo>
                <a:lnTo>
                  <a:pt x="1015174" y="0"/>
                </a:lnTo>
                <a:lnTo>
                  <a:pt x="1015174" y="1318407"/>
                </a:lnTo>
                <a:lnTo>
                  <a:pt x="0" y="1318407"/>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8"/>
                                        </p:tgtEl>
                                        <p:attrNameLst>
                                          <p:attrName>style.visibility</p:attrName>
                                        </p:attrNameLst>
                                      </p:cBhvr>
                                      <p:to>
                                        <p:strVal val="visible"/>
                                      </p:to>
                                    </p:set>
                                    <p:animEffect transition="in" filter="fade">
                                      <p:cBhvr>
                                        <p:cTn id="11" dur="5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654"/>
        <p:cNvGrpSpPr/>
        <p:nvPr/>
      </p:nvGrpSpPr>
      <p:grpSpPr>
        <a:xfrm>
          <a:off x="0" y="0"/>
          <a:ext cx="0" cy="0"/>
          <a:chOff x="0" y="0"/>
          <a:chExt cx="0" cy="0"/>
        </a:xfrm>
      </p:grpSpPr>
      <p:sp>
        <p:nvSpPr>
          <p:cNvPr id="655" name="Google Shape;655;p37"/>
          <p:cNvSpPr/>
          <p:nvPr/>
        </p:nvSpPr>
        <p:spPr>
          <a:xfrm>
            <a:off x="2593295" y="1028700"/>
            <a:ext cx="7501450" cy="10744265"/>
          </a:xfrm>
          <a:custGeom>
            <a:avLst/>
            <a:gdLst/>
            <a:ahLst/>
            <a:cxnLst/>
            <a:rect l="l" t="t" r="r" b="b"/>
            <a:pathLst>
              <a:path w="7501450" h="10744265" extrusionOk="0">
                <a:moveTo>
                  <a:pt x="0" y="0"/>
                </a:moveTo>
                <a:lnTo>
                  <a:pt x="7501450" y="0"/>
                </a:lnTo>
                <a:lnTo>
                  <a:pt x="7501450" y="10744265"/>
                </a:lnTo>
                <a:lnTo>
                  <a:pt x="0" y="10744265"/>
                </a:lnTo>
                <a:lnTo>
                  <a:pt x="0" y="0"/>
                </a:lnTo>
                <a:close/>
              </a:path>
            </a:pathLst>
          </a:custGeom>
          <a:blipFill rotWithShape="1">
            <a:blip r:embed="rId3">
              <a:alphaModFix amt="9999"/>
            </a:blip>
            <a:stretch>
              <a:fillRect/>
            </a:stretch>
          </a:blipFill>
          <a:ln>
            <a:noFill/>
          </a:ln>
        </p:spPr>
      </p:sp>
      <p:sp>
        <p:nvSpPr>
          <p:cNvPr id="656" name="Google Shape;656;p37"/>
          <p:cNvSpPr/>
          <p:nvPr/>
        </p:nvSpPr>
        <p:spPr>
          <a:xfrm flipH="1">
            <a:off x="7293311" y="1028700"/>
            <a:ext cx="14964333" cy="10556657"/>
          </a:xfrm>
          <a:custGeom>
            <a:avLst/>
            <a:gdLst/>
            <a:ahLst/>
            <a:cxnLst/>
            <a:rect l="l" t="t" r="r" b="b"/>
            <a:pathLst>
              <a:path w="14964333" h="10556657" extrusionOk="0">
                <a:moveTo>
                  <a:pt x="14964333" y="0"/>
                </a:moveTo>
                <a:lnTo>
                  <a:pt x="0" y="0"/>
                </a:lnTo>
                <a:lnTo>
                  <a:pt x="0" y="10556657"/>
                </a:lnTo>
                <a:lnTo>
                  <a:pt x="14964333" y="10556657"/>
                </a:lnTo>
                <a:lnTo>
                  <a:pt x="14964333" y="0"/>
                </a:lnTo>
                <a:close/>
              </a:path>
            </a:pathLst>
          </a:custGeom>
          <a:blipFill rotWithShape="1">
            <a:blip r:embed="rId4">
              <a:alphaModFix/>
            </a:blip>
            <a:stretch>
              <a:fillRect/>
            </a:stretch>
          </a:blipFill>
          <a:ln>
            <a:noFill/>
          </a:ln>
        </p:spPr>
      </p:sp>
      <p:sp>
        <p:nvSpPr>
          <p:cNvPr id="657" name="Google Shape;657;p37"/>
          <p:cNvSpPr txBox="1"/>
          <p:nvPr/>
        </p:nvSpPr>
        <p:spPr>
          <a:xfrm>
            <a:off x="762000" y="2155598"/>
            <a:ext cx="7886700" cy="597580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CẢM ƠN CÁC EM ĐÃ CHÚ Ý LẮNG NGHE!</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p:nvPr/>
        </p:nvSpPr>
        <p:spPr>
          <a:xfrm>
            <a:off x="4305300" y="495300"/>
            <a:ext cx="9677400"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i="0" u="none" strike="noStrike" cap="none">
                <a:solidFill>
                  <a:srgbClr val="C00000"/>
                </a:solidFill>
                <a:latin typeface="Arial"/>
                <a:ea typeface="Arial"/>
                <a:cs typeface="Arial"/>
                <a:sym typeface="Arial"/>
              </a:rPr>
              <a:t>HƯỚNG DẪN TRẢ LỜI </a:t>
            </a:r>
            <a:endParaRPr/>
          </a:p>
        </p:txBody>
      </p:sp>
      <p:grpSp>
        <p:nvGrpSpPr>
          <p:cNvPr id="133" name="Google Shape;133;p4"/>
          <p:cNvGrpSpPr/>
          <p:nvPr/>
        </p:nvGrpSpPr>
        <p:grpSpPr>
          <a:xfrm>
            <a:off x="838200" y="1638300"/>
            <a:ext cx="10515600" cy="914400"/>
            <a:chOff x="1905000" y="2628900"/>
            <a:chExt cx="10515600" cy="914400"/>
          </a:xfrm>
        </p:grpSpPr>
        <p:sp>
          <p:nvSpPr>
            <p:cNvPr id="134" name="Google Shape;134;p4"/>
            <p:cNvSpPr/>
            <p:nvPr/>
          </p:nvSpPr>
          <p:spPr>
            <a:xfrm>
              <a:off x="1905000" y="2628900"/>
              <a:ext cx="914400" cy="914400"/>
            </a:xfrm>
            <a:prstGeom prst="ellipse">
              <a:avLst/>
            </a:prstGeom>
            <a:solidFill>
              <a:srgbClr val="31859B"/>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1</a:t>
              </a:r>
              <a:endParaRPr/>
            </a:p>
          </p:txBody>
        </p:sp>
        <p:sp>
          <p:nvSpPr>
            <p:cNvPr id="135" name="Google Shape;135;p4"/>
            <p:cNvSpPr txBox="1"/>
            <p:nvPr/>
          </p:nvSpPr>
          <p:spPr>
            <a:xfrm>
              <a:off x="3276600" y="2747546"/>
              <a:ext cx="91440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0" i="0" u="none" strike="noStrike" cap="none">
                  <a:solidFill>
                    <a:schemeClr val="dk1"/>
                  </a:solidFill>
                  <a:latin typeface="Arial"/>
                  <a:ea typeface="Arial"/>
                  <a:cs typeface="Arial"/>
                  <a:sym typeface="Arial"/>
                </a:rPr>
                <a:t>Một số thiết bị gắn bộ xử lí: </a:t>
              </a:r>
              <a:endParaRPr/>
            </a:p>
          </p:txBody>
        </p:sp>
      </p:grpSp>
      <p:grpSp>
        <p:nvGrpSpPr>
          <p:cNvPr id="136" name="Google Shape;136;p4"/>
          <p:cNvGrpSpPr/>
          <p:nvPr/>
        </p:nvGrpSpPr>
        <p:grpSpPr>
          <a:xfrm>
            <a:off x="533400" y="3062704"/>
            <a:ext cx="5105400" cy="4138196"/>
            <a:chOff x="533400" y="3156320"/>
            <a:chExt cx="5105400" cy="4138196"/>
          </a:xfrm>
        </p:grpSpPr>
        <p:pic>
          <p:nvPicPr>
            <p:cNvPr id="137" name="Google Shape;137;p4" descr="Bật điều hòa 30 độ có tốn điện không?"/>
            <p:cNvPicPr preferRelativeResize="0"/>
            <p:nvPr/>
          </p:nvPicPr>
          <p:blipFill rotWithShape="1">
            <a:blip r:embed="rId3">
              <a:alphaModFix/>
            </a:blip>
            <a:srcRect b="10125"/>
            <a:stretch/>
          </p:blipFill>
          <p:spPr>
            <a:xfrm>
              <a:off x="533400" y="3156320"/>
              <a:ext cx="5105400" cy="3434980"/>
            </a:xfrm>
            <a:prstGeom prst="roundRect">
              <a:avLst>
                <a:gd name="adj" fmla="val 16667"/>
              </a:avLst>
            </a:prstGeom>
            <a:noFill/>
            <a:ln>
              <a:noFill/>
            </a:ln>
          </p:spPr>
        </p:pic>
        <p:sp>
          <p:nvSpPr>
            <p:cNvPr id="138" name="Google Shape;138;p4"/>
            <p:cNvSpPr txBox="1"/>
            <p:nvPr/>
          </p:nvSpPr>
          <p:spPr>
            <a:xfrm>
              <a:off x="1524000" y="6663574"/>
              <a:ext cx="31242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Điều hòa </a:t>
              </a:r>
              <a:endParaRPr/>
            </a:p>
          </p:txBody>
        </p:sp>
      </p:grpSp>
      <p:grpSp>
        <p:nvGrpSpPr>
          <p:cNvPr id="139" name="Google Shape;139;p4"/>
          <p:cNvGrpSpPr/>
          <p:nvPr/>
        </p:nvGrpSpPr>
        <p:grpSpPr>
          <a:xfrm>
            <a:off x="6094323" y="3062704"/>
            <a:ext cx="6605731" cy="4138196"/>
            <a:chOff x="6094323" y="3156320"/>
            <a:chExt cx="6605731" cy="4138196"/>
          </a:xfrm>
        </p:grpSpPr>
        <p:pic>
          <p:nvPicPr>
            <p:cNvPr id="140" name="Google Shape;140;p4" descr="Hướng dẫn cách lắp mạch điều khiển từ xa cho quạt cực đơn giản"/>
            <p:cNvPicPr preferRelativeResize="0"/>
            <p:nvPr/>
          </p:nvPicPr>
          <p:blipFill rotWithShape="1">
            <a:blip r:embed="rId4">
              <a:alphaModFix/>
            </a:blip>
            <a:srcRect/>
            <a:stretch/>
          </p:blipFill>
          <p:spPr>
            <a:xfrm>
              <a:off x="6094323" y="3156320"/>
              <a:ext cx="6605731" cy="3434980"/>
            </a:xfrm>
            <a:prstGeom prst="roundRect">
              <a:avLst>
                <a:gd name="adj" fmla="val 16667"/>
              </a:avLst>
            </a:prstGeom>
            <a:noFill/>
            <a:ln>
              <a:noFill/>
            </a:ln>
          </p:spPr>
        </p:pic>
        <p:sp>
          <p:nvSpPr>
            <p:cNvPr id="141" name="Google Shape;141;p4"/>
            <p:cNvSpPr txBox="1"/>
            <p:nvPr/>
          </p:nvSpPr>
          <p:spPr>
            <a:xfrm>
              <a:off x="6520638" y="6663574"/>
              <a:ext cx="57531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Quạt điều khiển từ xa </a:t>
              </a:r>
              <a:endParaRPr/>
            </a:p>
          </p:txBody>
        </p:sp>
      </p:grpSp>
      <p:grpSp>
        <p:nvGrpSpPr>
          <p:cNvPr id="142" name="Google Shape;142;p4"/>
          <p:cNvGrpSpPr/>
          <p:nvPr/>
        </p:nvGrpSpPr>
        <p:grpSpPr>
          <a:xfrm>
            <a:off x="13174627" y="3062704"/>
            <a:ext cx="4579973" cy="4073813"/>
            <a:chOff x="13174627" y="3156320"/>
            <a:chExt cx="4579973" cy="4073813"/>
          </a:xfrm>
        </p:grpSpPr>
        <p:pic>
          <p:nvPicPr>
            <p:cNvPr id="143" name="Google Shape;143;p4" descr="Nên mua lò vi sóng hãng nào tốt nhất hiện nay"/>
            <p:cNvPicPr preferRelativeResize="0"/>
            <p:nvPr/>
          </p:nvPicPr>
          <p:blipFill rotWithShape="1">
            <a:blip r:embed="rId5">
              <a:alphaModFix/>
            </a:blip>
            <a:srcRect/>
            <a:stretch/>
          </p:blipFill>
          <p:spPr>
            <a:xfrm>
              <a:off x="13174627" y="3156320"/>
              <a:ext cx="4579973" cy="3434980"/>
            </a:xfrm>
            <a:prstGeom prst="roundRect">
              <a:avLst>
                <a:gd name="adj" fmla="val 16667"/>
              </a:avLst>
            </a:prstGeom>
            <a:noFill/>
            <a:ln>
              <a:noFill/>
            </a:ln>
          </p:spPr>
        </p:pic>
        <p:sp>
          <p:nvSpPr>
            <p:cNvPr id="144" name="Google Shape;144;p4"/>
            <p:cNvSpPr txBox="1"/>
            <p:nvPr/>
          </p:nvSpPr>
          <p:spPr>
            <a:xfrm>
              <a:off x="14020800" y="6599191"/>
              <a:ext cx="31242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Lò vi sóng </a:t>
              </a:r>
              <a:endParaRPr/>
            </a:p>
          </p:txBody>
        </p:sp>
      </p:grpSp>
      <p:grpSp>
        <p:nvGrpSpPr>
          <p:cNvPr id="145" name="Google Shape;145;p4"/>
          <p:cNvGrpSpPr/>
          <p:nvPr/>
        </p:nvGrpSpPr>
        <p:grpSpPr>
          <a:xfrm>
            <a:off x="838200" y="7596204"/>
            <a:ext cx="16535400" cy="1738296"/>
            <a:chOff x="1905000" y="2685650"/>
            <a:chExt cx="16535400" cy="1738296"/>
          </a:xfrm>
        </p:grpSpPr>
        <p:sp>
          <p:nvSpPr>
            <p:cNvPr id="146" name="Google Shape;146;p4"/>
            <p:cNvSpPr/>
            <p:nvPr/>
          </p:nvSpPr>
          <p:spPr>
            <a:xfrm>
              <a:off x="1905000" y="3133309"/>
              <a:ext cx="914400" cy="914400"/>
            </a:xfrm>
            <a:prstGeom prst="ellipse">
              <a:avLst/>
            </a:prstGeom>
            <a:solidFill>
              <a:srgbClr val="31859B"/>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2</a:t>
              </a:r>
              <a:endParaRPr/>
            </a:p>
          </p:txBody>
        </p:sp>
        <p:sp>
          <p:nvSpPr>
            <p:cNvPr id="147" name="Google Shape;147;p4"/>
            <p:cNvSpPr txBox="1"/>
            <p:nvPr/>
          </p:nvSpPr>
          <p:spPr>
            <a:xfrm>
              <a:off x="3276600" y="2685650"/>
              <a:ext cx="151638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Những thiết bị có gắn bộ xử lí thông tin đóng vai trò quan trọng trong mọi lĩnh vực đối với đời sống con người.</a:t>
              </a:r>
              <a:endParaRPr sz="38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p:tgtEl>
                                          <p:spTgt spid="13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par>
                                <p:cTn id="18" presetID="10" presetClass="entr" presetSubtype="0"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500"/>
                                        <p:tgtEl>
                                          <p:spTgt spid="139"/>
                                        </p:tgtEl>
                                      </p:cBhvr>
                                    </p:animEffect>
                                  </p:childTnLst>
                                </p:cTn>
                              </p:par>
                              <p:par>
                                <p:cTn id="21" presetID="10" presetClass="entr" presetSubtype="0"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500"/>
                                        <p:tgtEl>
                                          <p:spTgt spid="1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5"/>
                                        </p:tgtEl>
                                        <p:attrNameLst>
                                          <p:attrName>style.visibility</p:attrName>
                                        </p:attrNameLst>
                                      </p:cBhvr>
                                      <p:to>
                                        <p:strVal val="visible"/>
                                      </p:to>
                                    </p:set>
                                    <p:anim calcmode="lin" valueType="num">
                                      <p:cBhvr additive="base">
                                        <p:cTn id="28" dur="500"/>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151"/>
        <p:cNvGrpSpPr/>
        <p:nvPr/>
      </p:nvGrpSpPr>
      <p:grpSpPr>
        <a:xfrm>
          <a:off x="0" y="0"/>
          <a:ext cx="0" cy="0"/>
          <a:chOff x="0" y="0"/>
          <a:chExt cx="0" cy="0"/>
        </a:xfrm>
      </p:grpSpPr>
      <p:sp>
        <p:nvSpPr>
          <p:cNvPr id="152" name="Google Shape;152;p5"/>
          <p:cNvSpPr/>
          <p:nvPr/>
        </p:nvSpPr>
        <p:spPr>
          <a:xfrm>
            <a:off x="14020800" y="3121293"/>
            <a:ext cx="4009023" cy="4044413"/>
          </a:xfrm>
          <a:custGeom>
            <a:avLst/>
            <a:gdLst/>
            <a:ahLst/>
            <a:cxnLst/>
            <a:rect l="l" t="t" r="r" b="b"/>
            <a:pathLst>
              <a:path w="5821425" h="5872813" extrusionOk="0">
                <a:moveTo>
                  <a:pt x="0" y="0"/>
                </a:moveTo>
                <a:lnTo>
                  <a:pt x="5821425" y="0"/>
                </a:lnTo>
                <a:lnTo>
                  <a:pt x="5821425" y="5872813"/>
                </a:lnTo>
                <a:lnTo>
                  <a:pt x="0" y="5872813"/>
                </a:lnTo>
                <a:lnTo>
                  <a:pt x="0" y="0"/>
                </a:lnTo>
                <a:close/>
              </a:path>
            </a:pathLst>
          </a:custGeom>
          <a:blipFill rotWithShape="1">
            <a:blip r:embed="rId3">
              <a:alphaModFix/>
            </a:blip>
            <a:stretch>
              <a:fillRect/>
            </a:stretch>
          </a:blipFill>
          <a:ln>
            <a:noFill/>
          </a:ln>
        </p:spPr>
      </p:sp>
      <p:sp>
        <p:nvSpPr>
          <p:cNvPr id="153" name="Google Shape;153;p5"/>
          <p:cNvSpPr/>
          <p:nvPr/>
        </p:nvSpPr>
        <p:spPr>
          <a:xfrm flipH="1">
            <a:off x="10257000" y="5051849"/>
            <a:ext cx="8064728" cy="6510435"/>
          </a:xfrm>
          <a:custGeom>
            <a:avLst/>
            <a:gdLst/>
            <a:ahLst/>
            <a:cxnLst/>
            <a:rect l="l" t="t" r="r" b="b"/>
            <a:pathLst>
              <a:path w="10663881" h="8608660" extrusionOk="0">
                <a:moveTo>
                  <a:pt x="10663881" y="0"/>
                </a:moveTo>
                <a:lnTo>
                  <a:pt x="0" y="0"/>
                </a:lnTo>
                <a:lnTo>
                  <a:pt x="0" y="8608661"/>
                </a:lnTo>
                <a:lnTo>
                  <a:pt x="10663881" y="8608661"/>
                </a:lnTo>
                <a:lnTo>
                  <a:pt x="10663881" y="0"/>
                </a:lnTo>
                <a:close/>
              </a:path>
            </a:pathLst>
          </a:custGeom>
          <a:blipFill rotWithShape="1">
            <a:blip r:embed="rId4">
              <a:alphaModFix/>
            </a:blip>
            <a:stretch>
              <a:fillRect/>
            </a:stretch>
          </a:blipFill>
          <a:ln>
            <a:noFill/>
          </a:ln>
        </p:spPr>
      </p:sp>
      <p:sp>
        <p:nvSpPr>
          <p:cNvPr id="154" name="Google Shape;154;p5"/>
          <p:cNvSpPr txBox="1"/>
          <p:nvPr/>
        </p:nvSpPr>
        <p:spPr>
          <a:xfrm>
            <a:off x="103973" y="2027261"/>
            <a:ext cx="11544300" cy="623247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9000" b="1" dirty="0" smtClean="0">
                <a:solidFill>
                  <a:srgbClr val="072952"/>
                </a:solidFill>
                <a:latin typeface="Arial"/>
                <a:ea typeface="Arial"/>
                <a:cs typeface="Arial"/>
                <a:sym typeface="Arial"/>
              </a:rPr>
              <a:t>TIẾT 1 + 2 </a:t>
            </a:r>
          </a:p>
          <a:p>
            <a:pPr marL="0" marR="0" lvl="0" indent="0" algn="ctr" rtl="0">
              <a:lnSpc>
                <a:spcPct val="150000"/>
              </a:lnSpc>
              <a:spcBef>
                <a:spcPts val="0"/>
              </a:spcBef>
              <a:spcAft>
                <a:spcPts val="0"/>
              </a:spcAft>
              <a:buNone/>
            </a:pPr>
            <a:r>
              <a:rPr lang="en-US" sz="9000" b="1" dirty="0" smtClean="0">
                <a:solidFill>
                  <a:srgbClr val="072952"/>
                </a:solidFill>
                <a:latin typeface="Arial"/>
                <a:ea typeface="Arial"/>
                <a:cs typeface="Arial"/>
                <a:sym typeface="Arial"/>
              </a:rPr>
              <a:t>BÀI </a:t>
            </a:r>
            <a:r>
              <a:rPr lang="en-US" sz="9000" b="1" dirty="0">
                <a:solidFill>
                  <a:srgbClr val="072952"/>
                </a:solidFill>
                <a:latin typeface="Arial"/>
                <a:ea typeface="Arial"/>
                <a:cs typeface="Arial"/>
                <a:sym typeface="Arial"/>
              </a:rPr>
              <a:t>1: THẾ GIỚI </a:t>
            </a:r>
            <a:endParaRPr dirty="0"/>
          </a:p>
          <a:p>
            <a:pPr marL="0" marR="0" lvl="0" indent="0" algn="ctr" rtl="0">
              <a:lnSpc>
                <a:spcPct val="150000"/>
              </a:lnSpc>
              <a:spcBef>
                <a:spcPts val="0"/>
              </a:spcBef>
              <a:spcAft>
                <a:spcPts val="0"/>
              </a:spcAft>
              <a:buNone/>
            </a:pPr>
            <a:r>
              <a:rPr lang="en-US" sz="9000" b="1" dirty="0">
                <a:solidFill>
                  <a:srgbClr val="072952"/>
                </a:solidFill>
                <a:latin typeface="Arial"/>
                <a:ea typeface="Arial"/>
                <a:cs typeface="Arial"/>
                <a:sym typeface="Arial"/>
              </a:rPr>
              <a:t>KĨ THUẬT SỐ</a:t>
            </a:r>
            <a:endParaRPr dirty="0"/>
          </a:p>
        </p:txBody>
      </p:sp>
      <p:sp>
        <p:nvSpPr>
          <p:cNvPr id="155" name="Google Shape;155;p5"/>
          <p:cNvSpPr txBox="1"/>
          <p:nvPr/>
        </p:nvSpPr>
        <p:spPr>
          <a:xfrm>
            <a:off x="1795991" y="383736"/>
            <a:ext cx="15110085"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500" b="1" dirty="0">
                <a:solidFill>
                  <a:srgbClr val="C00000"/>
                </a:solidFill>
                <a:latin typeface="Arial"/>
                <a:ea typeface="Arial"/>
                <a:cs typeface="Arial"/>
                <a:sym typeface="Arial"/>
              </a:rPr>
              <a:t>CHỦ ĐỀ 1. MÁY TÍNH VÀ CỘNG ĐỒNG</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6"/>
          <p:cNvGrpSpPr/>
          <p:nvPr/>
        </p:nvGrpSpPr>
        <p:grpSpPr>
          <a:xfrm>
            <a:off x="-208290" y="-277886"/>
            <a:ext cx="18704582" cy="12473496"/>
            <a:chOff x="0" y="0"/>
            <a:chExt cx="24939442" cy="16631327"/>
          </a:xfrm>
        </p:grpSpPr>
        <p:sp>
          <p:nvSpPr>
            <p:cNvPr id="161" name="Google Shape;161;p6"/>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162" name="Google Shape;162;p6"/>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163" name="Google Shape;163;p6"/>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64" name="Google Shape;164;p6"/>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165" name="Google Shape;165;p6"/>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66" name="Google Shape;166;p6"/>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grpSp>
        <p:nvGrpSpPr>
          <p:cNvPr id="167" name="Google Shape;167;p6"/>
          <p:cNvGrpSpPr/>
          <p:nvPr/>
        </p:nvGrpSpPr>
        <p:grpSpPr>
          <a:xfrm>
            <a:off x="5051365" y="2296552"/>
            <a:ext cx="12118410" cy="7723748"/>
            <a:chOff x="0" y="-47625"/>
            <a:chExt cx="3041955" cy="771659"/>
          </a:xfrm>
        </p:grpSpPr>
        <p:sp>
          <p:nvSpPr>
            <p:cNvPr id="168" name="Google Shape;168;p6"/>
            <p:cNvSpPr/>
            <p:nvPr/>
          </p:nvSpPr>
          <p:spPr>
            <a:xfrm>
              <a:off x="0" y="0"/>
              <a:ext cx="3041955" cy="724034"/>
            </a:xfrm>
            <a:custGeom>
              <a:avLst/>
              <a:gdLst/>
              <a:ahLst/>
              <a:cxnLst/>
              <a:rect l="l" t="t" r="r" b="b"/>
              <a:pathLst>
                <a:path w="3041955" h="724034" extrusionOk="0">
                  <a:moveTo>
                    <a:pt x="15971" y="0"/>
                  </a:moveTo>
                  <a:lnTo>
                    <a:pt x="3025984" y="0"/>
                  </a:lnTo>
                  <a:cubicBezTo>
                    <a:pt x="3034805" y="0"/>
                    <a:pt x="3041955" y="7151"/>
                    <a:pt x="3041955" y="15971"/>
                  </a:cubicBezTo>
                  <a:lnTo>
                    <a:pt x="3041955" y="708063"/>
                  </a:lnTo>
                  <a:cubicBezTo>
                    <a:pt x="3041955" y="716884"/>
                    <a:pt x="3034805" y="724034"/>
                    <a:pt x="3025984" y="724034"/>
                  </a:cubicBezTo>
                  <a:lnTo>
                    <a:pt x="15971" y="724034"/>
                  </a:lnTo>
                  <a:cubicBezTo>
                    <a:pt x="7151" y="724034"/>
                    <a:pt x="0" y="716884"/>
                    <a:pt x="0" y="708063"/>
                  </a:cubicBezTo>
                  <a:lnTo>
                    <a:pt x="0" y="15971"/>
                  </a:lnTo>
                  <a:cubicBezTo>
                    <a:pt x="0" y="7151"/>
                    <a:pt x="7151" y="0"/>
                    <a:pt x="15971" y="0"/>
                  </a:cubicBezTo>
                  <a:close/>
                </a:path>
              </a:pathLst>
            </a:custGeom>
            <a:solidFill>
              <a:srgbClr val="DB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0" y="-47625"/>
              <a:ext cx="3041955" cy="77165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70" name="Google Shape;170;p6"/>
          <p:cNvSpPr/>
          <p:nvPr/>
        </p:nvSpPr>
        <p:spPr>
          <a:xfrm flipH="1">
            <a:off x="-191537" y="5400156"/>
            <a:ext cx="5238568" cy="4966883"/>
          </a:xfrm>
          <a:custGeom>
            <a:avLst/>
            <a:gdLst/>
            <a:ahLst/>
            <a:cxnLst/>
            <a:rect l="l" t="t" r="r" b="b"/>
            <a:pathLst>
              <a:path w="5238568" h="4966883" extrusionOk="0">
                <a:moveTo>
                  <a:pt x="5238568" y="0"/>
                </a:moveTo>
                <a:lnTo>
                  <a:pt x="0" y="0"/>
                </a:lnTo>
                <a:lnTo>
                  <a:pt x="0" y="4966883"/>
                </a:lnTo>
                <a:lnTo>
                  <a:pt x="5238568" y="4966883"/>
                </a:lnTo>
                <a:lnTo>
                  <a:pt x="5238568" y="0"/>
                </a:lnTo>
                <a:close/>
              </a:path>
            </a:pathLst>
          </a:custGeom>
          <a:blipFill rotWithShape="1">
            <a:blip r:embed="rId4">
              <a:alphaModFix/>
            </a:blip>
            <a:stretch>
              <a:fillRect b="-19404"/>
            </a:stretch>
          </a:blipFill>
          <a:ln>
            <a:noFill/>
          </a:ln>
        </p:spPr>
      </p:sp>
      <p:grpSp>
        <p:nvGrpSpPr>
          <p:cNvPr id="171" name="Google Shape;171;p6"/>
          <p:cNvGrpSpPr/>
          <p:nvPr/>
        </p:nvGrpSpPr>
        <p:grpSpPr>
          <a:xfrm>
            <a:off x="1911663" y="647700"/>
            <a:ext cx="14502776" cy="1734570"/>
            <a:chOff x="1600200" y="423179"/>
            <a:chExt cx="14502776" cy="1734570"/>
          </a:xfrm>
        </p:grpSpPr>
        <p:sp>
          <p:nvSpPr>
            <p:cNvPr id="172" name="Google Shape;172;p6"/>
            <p:cNvSpPr/>
            <p:nvPr/>
          </p:nvSpPr>
          <p:spPr>
            <a:xfrm>
              <a:off x="1600200" y="423179"/>
              <a:ext cx="14502776" cy="1734570"/>
            </a:xfrm>
            <a:prstGeom prst="rect">
              <a:avLst/>
            </a:prstGeom>
            <a:solidFill>
              <a:srgbClr val="70A6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txBox="1"/>
            <p:nvPr/>
          </p:nvSpPr>
          <p:spPr>
            <a:xfrm>
              <a:off x="2628900" y="1114471"/>
              <a:ext cx="12445376" cy="742960"/>
            </a:xfrm>
            <a:prstGeom prst="rect">
              <a:avLst/>
            </a:prstGeom>
            <a:noFill/>
            <a:ln>
              <a:noFill/>
            </a:ln>
          </p:spPr>
          <p:txBody>
            <a:bodyPr spcFirstLastPara="1" wrap="square" lIns="0" tIns="0" rIns="0" bIns="0" anchor="t" anchorCtr="0">
              <a:spAutoFit/>
            </a:bodyPr>
            <a:lstStyle/>
            <a:p>
              <a:pPr marL="0" marR="0" lvl="0" indent="0" algn="ctr" rtl="0">
                <a:lnSpc>
                  <a:spcPct val="79985"/>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NỘI DUNG BÀI HỌC </a:t>
              </a:r>
              <a:endParaRPr/>
            </a:p>
          </p:txBody>
        </p:sp>
      </p:grpSp>
      <p:grpSp>
        <p:nvGrpSpPr>
          <p:cNvPr id="174" name="Google Shape;174;p6"/>
          <p:cNvGrpSpPr/>
          <p:nvPr/>
        </p:nvGrpSpPr>
        <p:grpSpPr>
          <a:xfrm>
            <a:off x="5303187" y="3225280"/>
            <a:ext cx="9199835" cy="1251924"/>
            <a:chOff x="5383345" y="3225280"/>
            <a:chExt cx="9199835" cy="1251924"/>
          </a:xfrm>
        </p:grpSpPr>
        <p:sp>
          <p:nvSpPr>
            <p:cNvPr id="175" name="Google Shape;175;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sp>
        <p:sp>
          <p:nvSpPr>
            <p:cNvPr id="176" name="Google Shape;176;p6"/>
            <p:cNvSpPr txBox="1"/>
            <p:nvPr/>
          </p:nvSpPr>
          <p:spPr>
            <a:xfrm>
              <a:off x="6886980" y="3454529"/>
              <a:ext cx="7696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a:solidFill>
                    <a:schemeClr val="dk1"/>
                  </a:solidFill>
                  <a:latin typeface="Arial"/>
                  <a:ea typeface="Arial"/>
                  <a:cs typeface="Arial"/>
                  <a:sym typeface="Arial"/>
                </a:rPr>
                <a:t>1. Thế giới kĩ thuật số </a:t>
              </a:r>
              <a:endParaRPr/>
            </a:p>
          </p:txBody>
        </p:sp>
      </p:grpSp>
      <p:grpSp>
        <p:nvGrpSpPr>
          <p:cNvPr id="177" name="Google Shape;177;p6"/>
          <p:cNvGrpSpPr/>
          <p:nvPr/>
        </p:nvGrpSpPr>
        <p:grpSpPr>
          <a:xfrm>
            <a:off x="5276332" y="7343424"/>
            <a:ext cx="11228255" cy="2041456"/>
            <a:chOff x="5383345" y="2848314"/>
            <a:chExt cx="11228255" cy="2041456"/>
          </a:xfrm>
        </p:grpSpPr>
        <p:sp>
          <p:nvSpPr>
            <p:cNvPr id="178" name="Google Shape;178;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sp>
        <p:sp>
          <p:nvSpPr>
            <p:cNvPr id="179" name="Google Shape;179;p6"/>
            <p:cNvSpPr txBox="1"/>
            <p:nvPr/>
          </p:nvSpPr>
          <p:spPr>
            <a:xfrm>
              <a:off x="6886980" y="2848314"/>
              <a:ext cx="9724620" cy="2041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500">
                  <a:solidFill>
                    <a:schemeClr val="dk1"/>
                  </a:solidFill>
                  <a:latin typeface="Arial"/>
                  <a:ea typeface="Arial"/>
                  <a:cs typeface="Arial"/>
                  <a:sym typeface="Arial"/>
                </a:rPr>
                <a:t>3. Tác động của công nghệ thông tin lên giáo dục và xã hội</a:t>
              </a:r>
              <a:endParaRPr/>
            </a:p>
          </p:txBody>
        </p:sp>
      </p:grpSp>
      <p:grpSp>
        <p:nvGrpSpPr>
          <p:cNvPr id="180" name="Google Shape;180;p6"/>
          <p:cNvGrpSpPr/>
          <p:nvPr/>
        </p:nvGrpSpPr>
        <p:grpSpPr>
          <a:xfrm>
            <a:off x="5276332" y="4778444"/>
            <a:ext cx="11228255" cy="2041456"/>
            <a:chOff x="5383345" y="2848314"/>
            <a:chExt cx="11228255" cy="2041456"/>
          </a:xfrm>
        </p:grpSpPr>
        <p:sp>
          <p:nvSpPr>
            <p:cNvPr id="181" name="Google Shape;181;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sp>
        <p:sp>
          <p:nvSpPr>
            <p:cNvPr id="182" name="Google Shape;182;p6"/>
            <p:cNvSpPr txBox="1"/>
            <p:nvPr/>
          </p:nvSpPr>
          <p:spPr>
            <a:xfrm>
              <a:off x="6886980" y="2848314"/>
              <a:ext cx="9724620" cy="2041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500">
                  <a:solidFill>
                    <a:schemeClr val="dk1"/>
                  </a:solidFill>
                  <a:latin typeface="Arial"/>
                  <a:ea typeface="Arial"/>
                  <a:cs typeface="Arial"/>
                  <a:sym typeface="Arial"/>
                </a:rPr>
                <a:t>2. Ứng dụng thực tế của máy tính trong khoa học kĩ thuật và đời sống</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p:tgtEl>
                                          <p:spTgt spid="170"/>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7"/>
                                        </p:tgtEl>
                                        <p:attrNameLst>
                                          <p:attrName>style.visibility</p:attrName>
                                        </p:attrNameLst>
                                      </p:cBhvr>
                                      <p:to>
                                        <p:strVal val="visible"/>
                                      </p:to>
                                    </p:set>
                                    <p:anim calcmode="lin" valueType="num">
                                      <p:cBhvr additive="base">
                                        <p:cTn id="14" dur="500"/>
                                        <p:tgtEl>
                                          <p:spTgt spid="16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p:tgtEl>
                                          <p:spTgt spid="174"/>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500"/>
                                        <p:tgtEl>
                                          <p:spTgt spid="18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7"/>
                                        </p:tgtEl>
                                        <p:attrNameLst>
                                          <p:attrName>style.visibility</p:attrName>
                                        </p:attrNameLst>
                                      </p:cBhvr>
                                      <p:to>
                                        <p:strVal val="visible"/>
                                      </p:to>
                                    </p:set>
                                    <p:anim calcmode="lin" valueType="num">
                                      <p:cBhvr additive="base">
                                        <p:cTn id="23" dur="500"/>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p7"/>
          <p:cNvGrpSpPr/>
          <p:nvPr/>
        </p:nvGrpSpPr>
        <p:grpSpPr>
          <a:xfrm>
            <a:off x="0" y="-277886"/>
            <a:ext cx="18704582" cy="12473496"/>
            <a:chOff x="0" y="0"/>
            <a:chExt cx="24939442" cy="16631327"/>
          </a:xfrm>
        </p:grpSpPr>
        <p:sp>
          <p:nvSpPr>
            <p:cNvPr id="188" name="Google Shape;188;p7"/>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sp>
        <p:sp>
          <p:nvSpPr>
            <p:cNvPr id="189" name="Google Shape;189;p7"/>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sp>
        <p:sp>
          <p:nvSpPr>
            <p:cNvPr id="190" name="Google Shape;190;p7"/>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91" name="Google Shape;191;p7"/>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sp>
          <p:nvSpPr>
            <p:cNvPr id="192" name="Google Shape;192;p7"/>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sp>
        <p:sp>
          <p:nvSpPr>
            <p:cNvPr id="193" name="Google Shape;193;p7"/>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sp>
      </p:grpSp>
      <p:grpSp>
        <p:nvGrpSpPr>
          <p:cNvPr id="194" name="Google Shape;194;p7"/>
          <p:cNvGrpSpPr/>
          <p:nvPr/>
        </p:nvGrpSpPr>
        <p:grpSpPr>
          <a:xfrm>
            <a:off x="890488" y="660487"/>
            <a:ext cx="16507024" cy="8776300"/>
            <a:chOff x="0" y="-47625"/>
            <a:chExt cx="4143582" cy="2203021"/>
          </a:xfrm>
        </p:grpSpPr>
        <p:sp>
          <p:nvSpPr>
            <p:cNvPr id="195" name="Google Shape;195;p7"/>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97" name="Google Shape;197;p7"/>
          <p:cNvSpPr/>
          <p:nvPr/>
        </p:nvSpPr>
        <p:spPr>
          <a:xfrm flipH="1">
            <a:off x="0" y="4087677"/>
            <a:ext cx="5943600" cy="6199323"/>
          </a:xfrm>
          <a:custGeom>
            <a:avLst/>
            <a:gdLst/>
            <a:ahLst/>
            <a:cxnLst/>
            <a:rect l="l" t="t" r="r" b="b"/>
            <a:pathLst>
              <a:path w="1739690" h="1814540" extrusionOk="0">
                <a:moveTo>
                  <a:pt x="1739690" y="0"/>
                </a:moveTo>
                <a:lnTo>
                  <a:pt x="0" y="0"/>
                </a:lnTo>
                <a:lnTo>
                  <a:pt x="0" y="1814540"/>
                </a:lnTo>
                <a:lnTo>
                  <a:pt x="1739690" y="1814540"/>
                </a:lnTo>
                <a:lnTo>
                  <a:pt x="1739690" y="0"/>
                </a:lnTo>
                <a:close/>
              </a:path>
            </a:pathLst>
          </a:custGeom>
          <a:blipFill rotWithShape="1">
            <a:blip r:embed="rId4">
              <a:alphaModFix/>
            </a:blip>
            <a:stretch>
              <a:fillRect/>
            </a:stretch>
          </a:blipFill>
          <a:ln>
            <a:noFill/>
          </a:ln>
        </p:spPr>
      </p:sp>
      <p:sp>
        <p:nvSpPr>
          <p:cNvPr id="198" name="Google Shape;198;p7"/>
          <p:cNvSpPr txBox="1"/>
          <p:nvPr/>
        </p:nvSpPr>
        <p:spPr>
          <a:xfrm>
            <a:off x="5105400" y="2824593"/>
            <a:ext cx="12292112" cy="182353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dirty="0" smtClean="0">
                <a:solidFill>
                  <a:srgbClr val="C00000"/>
                </a:solidFill>
                <a:latin typeface="Arial"/>
                <a:ea typeface="Arial"/>
                <a:cs typeface="Arial"/>
                <a:sym typeface="Arial"/>
              </a:rPr>
              <a:t>1</a:t>
            </a:r>
            <a:r>
              <a:rPr lang="en-US" sz="7500" b="1" dirty="0">
                <a:solidFill>
                  <a:srgbClr val="C00000"/>
                </a:solidFill>
                <a:latin typeface="Arial"/>
                <a:ea typeface="Arial"/>
                <a:cs typeface="Arial"/>
                <a:sym typeface="Arial"/>
              </a:rPr>
              <a:t>. </a:t>
            </a:r>
            <a:r>
              <a:rPr lang="en-US" sz="7500" b="1" dirty="0" smtClean="0">
                <a:solidFill>
                  <a:schemeClr val="dk1"/>
                </a:solidFill>
                <a:latin typeface="Arial"/>
                <a:ea typeface="Arial"/>
                <a:cs typeface="Arial"/>
                <a:sym typeface="Arial"/>
              </a:rPr>
              <a:t>THẾ </a:t>
            </a:r>
            <a:r>
              <a:rPr lang="en-US" sz="7500" b="1" dirty="0">
                <a:solidFill>
                  <a:schemeClr val="dk1"/>
                </a:solidFill>
                <a:latin typeface="Arial"/>
                <a:ea typeface="Arial"/>
                <a:cs typeface="Arial"/>
                <a:sym typeface="Arial"/>
              </a:rPr>
              <a:t>GIỚI KĨ THUẬT SỐ </a:t>
            </a:r>
            <a:endParaRPr dirty="0"/>
          </a:p>
        </p:txBody>
      </p:sp>
      <p:sp>
        <p:nvSpPr>
          <p:cNvPr id="199" name="Google Shape;199;p7"/>
          <p:cNvSpPr/>
          <p:nvPr/>
        </p:nvSpPr>
        <p:spPr>
          <a:xfrm rot="-2700000">
            <a:off x="16394689" y="-623778"/>
            <a:ext cx="2599324" cy="2797707"/>
          </a:xfrm>
          <a:custGeom>
            <a:avLst/>
            <a:gdLst/>
            <a:ahLst/>
            <a:cxnLst/>
            <a:rect l="l" t="t" r="r" b="b"/>
            <a:pathLst>
              <a:path w="2599324" h="2797707" extrusionOk="0">
                <a:moveTo>
                  <a:pt x="0" y="0"/>
                </a:moveTo>
                <a:lnTo>
                  <a:pt x="2599324" y="0"/>
                </a:lnTo>
                <a:lnTo>
                  <a:pt x="2599324" y="2797707"/>
                </a:lnTo>
                <a:lnTo>
                  <a:pt x="0" y="2797707"/>
                </a:lnTo>
                <a:lnTo>
                  <a:pt x="0" y="0"/>
                </a:lnTo>
                <a:close/>
              </a:path>
            </a:pathLst>
          </a:custGeom>
          <a:blipFill rotWithShape="1">
            <a:blip r:embed="rId5">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7" name="Google Shape;207;p8"/>
          <p:cNvSpPr/>
          <p:nvPr/>
        </p:nvSpPr>
        <p:spPr>
          <a:xfrm>
            <a:off x="614362" y="3040248"/>
            <a:ext cx="3733800" cy="847725"/>
          </a:xfrm>
          <a:prstGeom prst="roundRect">
            <a:avLst>
              <a:gd name="adj" fmla="val 50000"/>
            </a:avLst>
          </a:prstGeom>
          <a:solidFill>
            <a:srgbClr val="FFD7A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Hoạt động 1 </a:t>
            </a:r>
            <a:endParaRPr/>
          </a:p>
        </p:txBody>
      </p:sp>
      <p:grpSp>
        <p:nvGrpSpPr>
          <p:cNvPr id="208" name="Google Shape;208;p8"/>
          <p:cNvGrpSpPr/>
          <p:nvPr/>
        </p:nvGrpSpPr>
        <p:grpSpPr>
          <a:xfrm>
            <a:off x="10720388" y="495300"/>
            <a:ext cx="6958012" cy="4402098"/>
            <a:chOff x="10615612" y="647700"/>
            <a:chExt cx="6958012" cy="4402098"/>
          </a:xfrm>
        </p:grpSpPr>
        <p:pic>
          <p:nvPicPr>
            <p:cNvPr id="209" name="Google Shape;209;p8" descr="Hotel TV là gì? Có gì khác biệt so với tivi thông thường?"/>
            <p:cNvPicPr preferRelativeResize="0"/>
            <p:nvPr/>
          </p:nvPicPr>
          <p:blipFill rotWithShape="1">
            <a:blip r:embed="rId3">
              <a:alphaModFix/>
            </a:blip>
            <a:srcRect/>
            <a:stretch/>
          </p:blipFill>
          <p:spPr>
            <a:xfrm>
              <a:off x="10615612" y="647700"/>
              <a:ext cx="6953250" cy="3648075"/>
            </a:xfrm>
            <a:prstGeom prst="rect">
              <a:avLst/>
            </a:prstGeom>
            <a:noFill/>
            <a:ln>
              <a:noFill/>
            </a:ln>
          </p:spPr>
        </p:pic>
        <p:sp>
          <p:nvSpPr>
            <p:cNvPr id="210" name="Google Shape;210;p8"/>
            <p:cNvSpPr txBox="1"/>
            <p:nvPr/>
          </p:nvSpPr>
          <p:spPr>
            <a:xfrm>
              <a:off x="10620374" y="4495800"/>
              <a:ext cx="69532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1">
                  <a:solidFill>
                    <a:schemeClr val="dk1"/>
                  </a:solidFill>
                  <a:latin typeface="Arial"/>
                  <a:ea typeface="Arial"/>
                  <a:cs typeface="Arial"/>
                  <a:sym typeface="Arial"/>
                </a:rPr>
                <a:t>Hình 1.1. </a:t>
              </a:r>
              <a:r>
                <a:rPr lang="en-US" sz="3000" i="1">
                  <a:solidFill>
                    <a:schemeClr val="dk1"/>
                  </a:solidFill>
                  <a:latin typeface="Arial"/>
                  <a:ea typeface="Arial"/>
                  <a:cs typeface="Arial"/>
                  <a:sym typeface="Arial"/>
                </a:rPr>
                <a:t>Ti vi kĩ thuật số </a:t>
              </a:r>
              <a:endParaRPr/>
            </a:p>
          </p:txBody>
        </p:sp>
      </p:grpSp>
      <p:sp>
        <p:nvSpPr>
          <p:cNvPr id="211" name="Google Shape;211;p8"/>
          <p:cNvSpPr txBox="1"/>
          <p:nvPr/>
        </p:nvSpPr>
        <p:spPr>
          <a:xfrm>
            <a:off x="609600" y="4152900"/>
            <a:ext cx="10148888" cy="165167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600">
                <a:solidFill>
                  <a:schemeClr val="dk1"/>
                </a:solidFill>
                <a:latin typeface="Arial"/>
                <a:ea typeface="Arial"/>
                <a:cs typeface="Arial"/>
                <a:sym typeface="Arial"/>
              </a:rPr>
              <a:t>Hầu hết ti vi được sử dụng hiện nay là ti vi kĩ thuật số (Hình 1.1). Em hãy tìm hiểu và cho biết:</a:t>
            </a:r>
            <a:endParaRPr/>
          </a:p>
        </p:txBody>
      </p:sp>
      <p:grpSp>
        <p:nvGrpSpPr>
          <p:cNvPr id="212" name="Google Shape;212;p8"/>
          <p:cNvGrpSpPr/>
          <p:nvPr/>
        </p:nvGrpSpPr>
        <p:grpSpPr>
          <a:xfrm>
            <a:off x="842962" y="6134100"/>
            <a:ext cx="17064038" cy="914400"/>
            <a:chOff x="609600" y="6134100"/>
            <a:chExt cx="17064038" cy="914400"/>
          </a:xfrm>
        </p:grpSpPr>
        <p:sp>
          <p:nvSpPr>
            <p:cNvPr id="213" name="Google Shape;213;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1</a:t>
              </a:r>
              <a:endParaRPr/>
            </a:p>
          </p:txBody>
        </p:sp>
        <p:sp>
          <p:nvSpPr>
            <p:cNvPr id="214" name="Google Shape;214;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Thông tin đầu vào nào được ti vi tiếp nhận từ bộ điều khiển?</a:t>
              </a:r>
              <a:endParaRPr/>
            </a:p>
          </p:txBody>
        </p:sp>
      </p:grpSp>
      <p:grpSp>
        <p:nvGrpSpPr>
          <p:cNvPr id="215" name="Google Shape;215;p8"/>
          <p:cNvGrpSpPr/>
          <p:nvPr/>
        </p:nvGrpSpPr>
        <p:grpSpPr>
          <a:xfrm>
            <a:off x="842962" y="7571475"/>
            <a:ext cx="17064038" cy="914400"/>
            <a:chOff x="609600" y="6134100"/>
            <a:chExt cx="17064038" cy="914400"/>
          </a:xfrm>
        </p:grpSpPr>
        <p:sp>
          <p:nvSpPr>
            <p:cNvPr id="216" name="Google Shape;216;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2</a:t>
              </a:r>
              <a:endParaRPr/>
            </a:p>
          </p:txBody>
        </p:sp>
        <p:sp>
          <p:nvSpPr>
            <p:cNvPr id="217" name="Google Shape;217;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 vi thể hiện sự thay đổi ở đầu ra như thế nào? </a:t>
              </a:r>
              <a:endParaRPr/>
            </a:p>
          </p:txBody>
        </p:sp>
      </p:grpSp>
      <p:grpSp>
        <p:nvGrpSpPr>
          <p:cNvPr id="218" name="Google Shape;218;p8"/>
          <p:cNvGrpSpPr/>
          <p:nvPr/>
        </p:nvGrpSpPr>
        <p:grpSpPr>
          <a:xfrm>
            <a:off x="842962" y="8937522"/>
            <a:ext cx="17064038" cy="914400"/>
            <a:chOff x="609600" y="6134100"/>
            <a:chExt cx="17064038" cy="914400"/>
          </a:xfrm>
        </p:grpSpPr>
        <p:sp>
          <p:nvSpPr>
            <p:cNvPr id="219" name="Google Shape;219;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3</a:t>
              </a:r>
              <a:endParaRPr/>
            </a:p>
          </p:txBody>
        </p:sp>
        <p:sp>
          <p:nvSpPr>
            <p:cNvPr id="220" name="Google Shape;220;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 vi có thực hiện thao tác xử lí thông tin không?</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500"/>
                                        <p:tgtEl>
                                          <p:spTgt spid="211"/>
                                        </p:tgtEl>
                                      </p:cBhvr>
                                    </p:animEffect>
                                  </p:childTnLst>
                                </p:cTn>
                              </p:par>
                              <p:par>
                                <p:cTn id="11" presetID="10" presetClass="entr" presetSubtype="0" fill="hold"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nodeType="withEffect">
                                  <p:stCondLst>
                                    <p:cond delay="0"/>
                                  </p:stCondLst>
                                  <p:childTnLst>
                                    <p:set>
                                      <p:cBhvr>
                                        <p:cTn id="15" dur="1" fill="hold">
                                          <p:stCondLst>
                                            <p:cond delay="0"/>
                                          </p:stCondLst>
                                        </p:cTn>
                                        <p:tgtEl>
                                          <p:spTgt spid="215"/>
                                        </p:tgtEl>
                                        <p:attrNameLst>
                                          <p:attrName>style.visibility</p:attrName>
                                        </p:attrNameLst>
                                      </p:cBhvr>
                                      <p:to>
                                        <p:strVal val="visible"/>
                                      </p:to>
                                    </p:set>
                                    <p:animEffect transition="in" filter="fade">
                                      <p:cBhvr>
                                        <p:cTn id="16" dur="500"/>
                                        <p:tgtEl>
                                          <p:spTgt spid="215"/>
                                        </p:tgtEl>
                                      </p:cBhvr>
                                    </p:animEffect>
                                  </p:childTnLst>
                                </p:cTn>
                              </p:par>
                              <p:par>
                                <p:cTn id="17" presetID="10" presetClass="entr" presetSubtype="0" fill="hold" nodeType="with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500"/>
                                        <p:tgtEl>
                                          <p:spTgt spid="218"/>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p:nvPr/>
        </p:nvSpPr>
        <p:spPr>
          <a:xfrm>
            <a:off x="-342900" y="495300"/>
            <a:ext cx="18973800" cy="4419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6" name="Google Shape;226;p9"/>
          <p:cNvGrpSpPr/>
          <p:nvPr/>
        </p:nvGrpSpPr>
        <p:grpSpPr>
          <a:xfrm>
            <a:off x="1433512" y="495300"/>
            <a:ext cx="7239000" cy="4267973"/>
            <a:chOff x="1433512" y="495300"/>
            <a:chExt cx="7239000" cy="4267973"/>
          </a:xfrm>
        </p:grpSpPr>
        <p:pic>
          <p:nvPicPr>
            <p:cNvPr id="227" name="Google Shape;227;p9" descr="Tìm hiểu truyền hình atv là gì để hiểu sự phát triển của ngành truyền hình"/>
            <p:cNvPicPr preferRelativeResize="0"/>
            <p:nvPr/>
          </p:nvPicPr>
          <p:blipFill rotWithShape="1">
            <a:blip r:embed="rId3">
              <a:alphaModFix/>
            </a:blip>
            <a:srcRect/>
            <a:stretch/>
          </p:blipFill>
          <p:spPr>
            <a:xfrm>
              <a:off x="1433512" y="495300"/>
              <a:ext cx="7239000" cy="3495675"/>
            </a:xfrm>
            <a:prstGeom prst="rect">
              <a:avLst/>
            </a:prstGeom>
            <a:noFill/>
            <a:ln>
              <a:noFill/>
            </a:ln>
          </p:spPr>
        </p:pic>
        <p:sp>
          <p:nvSpPr>
            <p:cNvPr id="228" name="Google Shape;228;p9"/>
            <p:cNvSpPr txBox="1"/>
            <p:nvPr/>
          </p:nvSpPr>
          <p:spPr>
            <a:xfrm>
              <a:off x="2271712" y="4209275"/>
              <a:ext cx="5562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chemeClr val="dk1"/>
                  </a:solidFill>
                  <a:latin typeface="Arial"/>
                  <a:ea typeface="Arial"/>
                  <a:cs typeface="Arial"/>
                  <a:sym typeface="Arial"/>
                </a:rPr>
                <a:t>Điều khiển ti vi bằng điều khiển</a:t>
              </a:r>
              <a:endParaRPr/>
            </a:p>
          </p:txBody>
        </p:sp>
      </p:grpSp>
      <p:grpSp>
        <p:nvGrpSpPr>
          <p:cNvPr id="229" name="Google Shape;229;p9"/>
          <p:cNvGrpSpPr/>
          <p:nvPr/>
        </p:nvGrpSpPr>
        <p:grpSpPr>
          <a:xfrm>
            <a:off x="9753600" y="495300"/>
            <a:ext cx="7239000" cy="4267973"/>
            <a:chOff x="9753600" y="495300"/>
            <a:chExt cx="7239000" cy="4267973"/>
          </a:xfrm>
        </p:grpSpPr>
        <p:pic>
          <p:nvPicPr>
            <p:cNvPr id="230" name="Google Shape;230;p9" descr="Cách khắc phục tivi không nhận tín hiệu remote hồng ngoại"/>
            <p:cNvPicPr preferRelativeResize="0"/>
            <p:nvPr/>
          </p:nvPicPr>
          <p:blipFill rotWithShape="1">
            <a:blip r:embed="rId4">
              <a:alphaModFix/>
            </a:blip>
            <a:srcRect t="27614" b="-1"/>
            <a:stretch/>
          </p:blipFill>
          <p:spPr>
            <a:xfrm>
              <a:off x="9753600" y="495300"/>
              <a:ext cx="7239000" cy="3495675"/>
            </a:xfrm>
            <a:prstGeom prst="rect">
              <a:avLst/>
            </a:prstGeom>
            <a:noFill/>
            <a:ln>
              <a:noFill/>
            </a:ln>
          </p:spPr>
        </p:pic>
        <p:sp>
          <p:nvSpPr>
            <p:cNvPr id="231" name="Google Shape;231;p9"/>
            <p:cNvSpPr txBox="1"/>
            <p:nvPr/>
          </p:nvSpPr>
          <p:spPr>
            <a:xfrm>
              <a:off x="10363200" y="4209275"/>
              <a:ext cx="5562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chemeClr val="dk1"/>
                  </a:solidFill>
                  <a:latin typeface="Arial"/>
                  <a:ea typeface="Arial"/>
                  <a:cs typeface="Arial"/>
                  <a:sym typeface="Arial"/>
                </a:rPr>
                <a:t>Đèn tín hiệu điều khiển </a:t>
              </a:r>
              <a:endParaRPr/>
            </a:p>
          </p:txBody>
        </p:sp>
      </p:grpSp>
      <p:sp>
        <p:nvSpPr>
          <p:cNvPr id="232" name="Google Shape;232;p9"/>
          <p:cNvSpPr/>
          <p:nvPr/>
        </p:nvSpPr>
        <p:spPr>
          <a:xfrm>
            <a:off x="6221260" y="5905500"/>
            <a:ext cx="5845480" cy="3733800"/>
          </a:xfrm>
          <a:custGeom>
            <a:avLst/>
            <a:gdLst/>
            <a:ahLst/>
            <a:cxnLst/>
            <a:rect l="l" t="t" r="r" b="b"/>
            <a:pathLst>
              <a:path w="12883914" h="8229600" extrusionOk="0">
                <a:moveTo>
                  <a:pt x="0" y="0"/>
                </a:moveTo>
                <a:lnTo>
                  <a:pt x="12883914" y="0"/>
                </a:lnTo>
                <a:lnTo>
                  <a:pt x="12883914" y="8229600"/>
                </a:lnTo>
                <a:lnTo>
                  <a:pt x="0" y="8229600"/>
                </a:lnTo>
                <a:lnTo>
                  <a:pt x="0" y="0"/>
                </a:lnTo>
                <a:close/>
              </a:path>
            </a:pathLst>
          </a:custGeom>
          <a:blipFill rotWithShape="1">
            <a:blip r:embed="rId5">
              <a:alphaModFix/>
            </a:blip>
            <a:stretch>
              <a:fillRect/>
            </a:stretch>
          </a:blipFill>
          <a:ln>
            <a:noFill/>
          </a:ln>
        </p:spPr>
      </p:sp>
      <p:grpSp>
        <p:nvGrpSpPr>
          <p:cNvPr id="233" name="Google Shape;233;p9"/>
          <p:cNvGrpSpPr/>
          <p:nvPr/>
        </p:nvGrpSpPr>
        <p:grpSpPr>
          <a:xfrm>
            <a:off x="658889" y="7124700"/>
            <a:ext cx="5141837" cy="910054"/>
            <a:chOff x="658889" y="7124700"/>
            <a:chExt cx="5141837" cy="910054"/>
          </a:xfrm>
        </p:grpSpPr>
        <p:sp>
          <p:nvSpPr>
            <p:cNvPr id="234" name="Google Shape;234;p9"/>
            <p:cNvSpPr/>
            <p:nvPr/>
          </p:nvSpPr>
          <p:spPr>
            <a:xfrm>
              <a:off x="2362200" y="7124700"/>
              <a:ext cx="3438526" cy="910054"/>
            </a:xfrm>
            <a:prstGeom prst="homePlate">
              <a:avLst>
                <a:gd name="adj" fmla="val 50000"/>
              </a:avLst>
            </a:prstGeom>
            <a:solidFill>
              <a:srgbClr val="FFD7A3"/>
            </a:solidFill>
            <a:ln w="254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Arial"/>
                  <a:ea typeface="Arial"/>
                  <a:cs typeface="Arial"/>
                  <a:sym typeface="Arial"/>
                </a:rPr>
                <a:t>Điều khiển </a:t>
              </a:r>
              <a:endParaRPr/>
            </a:p>
          </p:txBody>
        </p:sp>
        <p:sp>
          <p:nvSpPr>
            <p:cNvPr id="235" name="Google Shape;235;p9"/>
            <p:cNvSpPr txBox="1"/>
            <p:nvPr/>
          </p:nvSpPr>
          <p:spPr>
            <a:xfrm>
              <a:off x="658889" y="7241173"/>
              <a:ext cx="14478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i="1">
                  <a:solidFill>
                    <a:srgbClr val="C00000"/>
                  </a:solidFill>
                  <a:latin typeface="Arial"/>
                  <a:ea typeface="Arial"/>
                  <a:cs typeface="Arial"/>
                  <a:sym typeface="Arial"/>
                </a:rPr>
                <a:t>Input</a:t>
              </a:r>
              <a:endParaRPr/>
            </a:p>
          </p:txBody>
        </p:sp>
      </p:grpSp>
      <p:grpSp>
        <p:nvGrpSpPr>
          <p:cNvPr id="236" name="Google Shape;236;p9"/>
          <p:cNvGrpSpPr/>
          <p:nvPr/>
        </p:nvGrpSpPr>
        <p:grpSpPr>
          <a:xfrm>
            <a:off x="7519987" y="6786146"/>
            <a:ext cx="3438526" cy="1703635"/>
            <a:chOff x="7519987" y="6786146"/>
            <a:chExt cx="3438526" cy="1703635"/>
          </a:xfrm>
        </p:grpSpPr>
        <p:sp>
          <p:nvSpPr>
            <p:cNvPr id="237" name="Google Shape;237;p9"/>
            <p:cNvSpPr txBox="1"/>
            <p:nvPr/>
          </p:nvSpPr>
          <p:spPr>
            <a:xfrm>
              <a:off x="8267700" y="6786146"/>
              <a:ext cx="19431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i="1">
                  <a:solidFill>
                    <a:srgbClr val="C00000"/>
                  </a:solidFill>
                  <a:latin typeface="Arial"/>
                  <a:ea typeface="Arial"/>
                  <a:cs typeface="Arial"/>
                  <a:sym typeface="Arial"/>
                </a:rPr>
                <a:t>Output </a:t>
              </a:r>
              <a:endParaRPr/>
            </a:p>
          </p:txBody>
        </p:sp>
        <p:sp>
          <p:nvSpPr>
            <p:cNvPr id="238" name="Google Shape;238;p9"/>
            <p:cNvSpPr/>
            <p:nvPr/>
          </p:nvSpPr>
          <p:spPr>
            <a:xfrm>
              <a:off x="7519987" y="7579727"/>
              <a:ext cx="3438526" cy="910054"/>
            </a:xfrm>
            <a:prstGeom prst="rect">
              <a:avLst/>
            </a:prstGeom>
            <a:solidFill>
              <a:srgbClr val="FFD7A3"/>
            </a:solidFill>
            <a:ln w="254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Arial"/>
                  <a:ea typeface="Arial"/>
                  <a:cs typeface="Arial"/>
                  <a:sym typeface="Arial"/>
                </a:rPr>
                <a:t>Màn hình</a:t>
              </a:r>
              <a:endParaRPr/>
            </a:p>
          </p:txBody>
        </p:sp>
      </p:grpSp>
      <p:grpSp>
        <p:nvGrpSpPr>
          <p:cNvPr id="239" name="Google Shape;239;p9"/>
          <p:cNvGrpSpPr/>
          <p:nvPr/>
        </p:nvGrpSpPr>
        <p:grpSpPr>
          <a:xfrm>
            <a:off x="12252477" y="5774436"/>
            <a:ext cx="5539246" cy="3610582"/>
            <a:chOff x="12252477" y="5774436"/>
            <a:chExt cx="5539246" cy="3610582"/>
          </a:xfrm>
        </p:grpSpPr>
        <p:sp>
          <p:nvSpPr>
            <p:cNvPr id="240" name="Google Shape;240;p9"/>
            <p:cNvSpPr/>
            <p:nvPr/>
          </p:nvSpPr>
          <p:spPr>
            <a:xfrm>
              <a:off x="12252477" y="5774436"/>
              <a:ext cx="5539246" cy="3610582"/>
            </a:xfrm>
            <a:custGeom>
              <a:avLst/>
              <a:gdLst/>
              <a:ahLst/>
              <a:cxnLst/>
              <a:rect l="l" t="t" r="r" b="b"/>
              <a:pathLst>
                <a:path w="7315200" h="2962656" extrusionOk="0">
                  <a:moveTo>
                    <a:pt x="0" y="0"/>
                  </a:moveTo>
                  <a:lnTo>
                    <a:pt x="7315200" y="0"/>
                  </a:lnTo>
                  <a:lnTo>
                    <a:pt x="7315200" y="2962656"/>
                  </a:lnTo>
                  <a:lnTo>
                    <a:pt x="0" y="2962656"/>
                  </a:lnTo>
                  <a:lnTo>
                    <a:pt x="0" y="0"/>
                  </a:lnTo>
                  <a:close/>
                </a:path>
              </a:pathLst>
            </a:custGeom>
            <a:blipFill rotWithShape="1">
              <a:blip r:embed="rId6">
                <a:alphaModFix/>
              </a:blip>
              <a:stretch>
                <a:fillRect/>
              </a:stretch>
            </a:blipFill>
            <a:ln>
              <a:noFill/>
            </a:ln>
          </p:spPr>
        </p:sp>
        <p:sp>
          <p:nvSpPr>
            <p:cNvPr id="241" name="Google Shape;241;p9"/>
            <p:cNvSpPr txBox="1"/>
            <p:nvPr/>
          </p:nvSpPr>
          <p:spPr>
            <a:xfrm>
              <a:off x="13527164" y="6271997"/>
              <a:ext cx="3867150" cy="26154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Ti vi có thực hiện thao tác xử lí thông tin.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par>
                                <p:cTn id="11" presetID="10" presetClass="entr" presetSubtype="0" fill="hold"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2"/>
                                        </p:tgtEl>
                                        <p:attrNameLst>
                                          <p:attrName>style.visibility</p:attrName>
                                        </p:attrNameLst>
                                      </p:cBhvr>
                                      <p:to>
                                        <p:strVal val="visible"/>
                                      </p:to>
                                    </p:set>
                                    <p:animEffect transition="in" filter="fade">
                                      <p:cBhvr>
                                        <p:cTn id="18" dur="500"/>
                                        <p:tgtEl>
                                          <p:spTgt spid="2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3"/>
                                        </p:tgtEl>
                                        <p:attrNameLst>
                                          <p:attrName>style.visibility</p:attrName>
                                        </p:attrNameLst>
                                      </p:cBhvr>
                                      <p:to>
                                        <p:strVal val="visible"/>
                                      </p:to>
                                    </p:set>
                                    <p:animEffect transition="in" filter="fade">
                                      <p:cBhvr>
                                        <p:cTn id="23" dur="500"/>
                                        <p:tgtEl>
                                          <p:spTgt spid="2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6"/>
                                        </p:tgtEl>
                                        <p:attrNameLst>
                                          <p:attrName>style.visibility</p:attrName>
                                        </p:attrNameLst>
                                      </p:cBhvr>
                                      <p:to>
                                        <p:strVal val="visible"/>
                                      </p:to>
                                    </p:set>
                                    <p:animEffect transition="in" filter="fade">
                                      <p:cBhvr>
                                        <p:cTn id="28" dur="500"/>
                                        <p:tgtEl>
                                          <p:spTgt spid="2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9"/>
                                        </p:tgtEl>
                                        <p:attrNameLst>
                                          <p:attrName>style.visibility</p:attrName>
                                        </p:attrNameLst>
                                      </p:cBhvr>
                                      <p:to>
                                        <p:strVal val="visible"/>
                                      </p:to>
                                    </p:set>
                                    <p:animEffect transition="in" filter="fade">
                                      <p:cBhvr>
                                        <p:cTn id="3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1926</Words>
  <Application>Microsoft Office PowerPoint</Application>
  <PresentationFormat>Custom</PresentationFormat>
  <Paragraphs>167</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4</cp:revision>
  <dcterms:created xsi:type="dcterms:W3CDTF">2006-08-16T00:00:00Z</dcterms:created>
  <dcterms:modified xsi:type="dcterms:W3CDTF">2024-09-08T15:08:28Z</dcterms:modified>
</cp:coreProperties>
</file>