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330" r:id="rId4"/>
    <p:sldId id="256" r:id="rId6"/>
    <p:sldId id="257" r:id="rId7"/>
    <p:sldId id="301" r:id="rId8"/>
    <p:sldId id="302" r:id="rId9"/>
    <p:sldId id="277" r:id="rId10"/>
    <p:sldId id="278" r:id="rId11"/>
    <p:sldId id="325" r:id="rId12"/>
    <p:sldId id="303" r:id="rId13"/>
    <p:sldId id="306" r:id="rId14"/>
    <p:sldId id="335" r:id="rId15"/>
    <p:sldId id="327" r:id="rId16"/>
    <p:sldId id="339" r:id="rId17"/>
    <p:sldId id="328" r:id="rId18"/>
    <p:sldId id="340" r:id="rId19"/>
    <p:sldId id="326" r:id="rId20"/>
    <p:sldId id="331" r:id="rId21"/>
    <p:sldId id="332" r:id="rId22"/>
    <p:sldId id="308" r:id="rId23"/>
    <p:sldId id="309" r:id="rId24"/>
    <p:sldId id="333" r:id="rId25"/>
    <p:sldId id="334" r:id="rId26"/>
    <p:sldId id="311" r:id="rId27"/>
    <p:sldId id="310" r:id="rId28"/>
    <p:sldId id="323" r:id="rId29"/>
    <p:sldId id="336" r:id="rId30"/>
    <p:sldId id="337" r:id="rId31"/>
    <p:sldId id="321" r:id="rId32"/>
    <p:sldId id="322" r:id="rId33"/>
    <p:sldId id="312" r:id="rId34"/>
    <p:sldId id="313" r:id="rId35"/>
    <p:sldId id="314" r:id="rId36"/>
    <p:sldId id="315" r:id="rId37"/>
    <p:sldId id="307" r:id="rId38"/>
    <p:sldId id="304" r:id="rId39"/>
    <p:sldId id="341" r:id="rId40"/>
    <p:sldId id="305" r:id="rId41"/>
    <p:sldId id="316" r:id="rId42"/>
    <p:sldId id="318" r:id="rId43"/>
    <p:sldId id="317" r:id="rId44"/>
    <p:sldId id="319" r:id="rId45"/>
    <p:sldId id="338" r:id="rId4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5" d="100"/>
          <a:sy n="65" d="100"/>
        </p:scale>
        <p:origin x="70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46596-A17B-4B25-B75D-28F710DC4B6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C6F7B1A6-CF3D-40A5-973B-012302F2DA9E}"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0E2307-1E40-4E12-8716-25BFDA8E7013}" type="datetime1">
              <a:rPr lang="en-US" smtClean="0"/>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p:txBody>
          <a:bodyPr/>
          <a:lstStyle/>
          <a:p>
            <a:fld id="{7B8AEBBE-F8B2-42CF-9895-E86A608384EB}" type="datetime1">
              <a:rPr lang="en-US" smtClean="0"/>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687D7A59-36E2-48B9-B146-C1E59501F63F}" type="slidenum">
              <a:rPr lang="en-US" smtClean="0"/>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7" name="Date Placeholder 6"/>
          <p:cNvSpPr>
            <a:spLocks noGrp="1"/>
          </p:cNvSpPr>
          <p:nvPr>
            <p:ph type="dt" sz="half" idx="10"/>
          </p:nvPr>
        </p:nvSpPr>
        <p:spPr/>
        <p:txBody>
          <a:bodyPr/>
          <a:lstStyle/>
          <a:p>
            <a:fld id="{6D18D072-EF12-4AA2-BD71-ABC68B06D0E2}"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5" name="Date Placeholder 4"/>
          <p:cNvSpPr>
            <a:spLocks noGrp="1"/>
          </p:cNvSpPr>
          <p:nvPr>
            <p:ph type="dt" sz="half" idx="10"/>
          </p:nvPr>
        </p:nvSpPr>
        <p:spPr/>
        <p:txBody>
          <a:bodyPr/>
          <a:lstStyle/>
          <a:p>
            <a:fld id="{9EA7E191-5F94-4FC1-B823-BD7CABF7FA06}"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5" name="Date Placeholder 4"/>
          <p:cNvSpPr>
            <a:spLocks noGrp="1"/>
          </p:cNvSpPr>
          <p:nvPr>
            <p:ph type="dt" sz="half" idx="10"/>
          </p:nvPr>
        </p:nvSpPr>
        <p:spPr/>
        <p:txBody>
          <a:bodyPr/>
          <a:lstStyle/>
          <a:p>
            <a:fld id="{88856D55-EFBE-4F9B-8A5F-09D42CA22A9B}" type="datetime1">
              <a:rPr lang="en-US" smtClean="0"/>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687D7A59-36E2-48B9-B146-C1E59501F63F}" type="slidenum">
              <a:rPr lang="en-US" smtClean="0"/>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ColTx" matchingName="Title + 2 columns">
  <p:cSld name="Title + 2 columns">
    <p:spTree>
      <p:nvGrpSpPr>
        <p:cNvPr id="1" name="Shape 51"/>
        <p:cNvGrpSpPr/>
        <p:nvPr/>
      </p:nvGrpSpPr>
      <p:grpSpPr>
        <a:xfrm>
          <a:off x="0" y="0"/>
          <a:ext cx="0" cy="0"/>
          <a:chOff x="0" y="0"/>
          <a:chExt cx="0" cy="0"/>
        </a:xfrm>
      </p:grpSpPr>
      <p:sp>
        <p:nvSpPr>
          <p:cNvPr id="52" name="Google Shape;52;p7"/>
          <p:cNvSpPr/>
          <p:nvPr/>
        </p:nvSpPr>
        <p:spPr>
          <a:xfrm>
            <a:off x="0" y="1"/>
            <a:ext cx="12191939" cy="6857852"/>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7"/>
          <p:cNvSpPr/>
          <p:nvPr/>
        </p:nvSpPr>
        <p:spPr>
          <a:xfrm>
            <a:off x="2676500" y="3735977"/>
            <a:ext cx="1993233" cy="1209753"/>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 name="Google Shape;54;p7"/>
          <p:cNvSpPr/>
          <p:nvPr/>
        </p:nvSpPr>
        <p:spPr>
          <a:xfrm rot="758744">
            <a:off x="1597752" y="4527106"/>
            <a:ext cx="776501" cy="1159708"/>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 name="Google Shape;55;p7"/>
          <p:cNvSpPr/>
          <p:nvPr/>
        </p:nvSpPr>
        <p:spPr>
          <a:xfrm>
            <a:off x="2657487" y="1"/>
            <a:ext cx="2438517" cy="1857437"/>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7"/>
          <p:cNvSpPr/>
          <p:nvPr/>
        </p:nvSpPr>
        <p:spPr>
          <a:xfrm>
            <a:off x="2390807" y="5657700"/>
            <a:ext cx="1695516" cy="1200183"/>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7"/>
          <p:cNvSpPr/>
          <p:nvPr/>
        </p:nvSpPr>
        <p:spPr>
          <a:xfrm>
            <a:off x="0" y="3876557"/>
            <a:ext cx="1295499" cy="2143128"/>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7"/>
          <p:cNvSpPr txBox="1">
            <a:spLocks noGrp="1"/>
          </p:cNvSpPr>
          <p:nvPr>
            <p:ph type="title"/>
          </p:nvPr>
        </p:nvSpPr>
        <p:spPr>
          <a:xfrm>
            <a:off x="5096000" y="1190967"/>
            <a:ext cx="6486400" cy="9212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59" name="Google Shape;59;p7"/>
          <p:cNvSpPr txBox="1">
            <a:spLocks noGrp="1"/>
          </p:cNvSpPr>
          <p:nvPr>
            <p:ph type="body" idx="1"/>
          </p:nvPr>
        </p:nvSpPr>
        <p:spPr>
          <a:xfrm>
            <a:off x="5096000" y="2301200"/>
            <a:ext cx="31484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p:txBody>
      </p:sp>
      <p:sp>
        <p:nvSpPr>
          <p:cNvPr id="60" name="Google Shape;60;p7"/>
          <p:cNvSpPr txBox="1">
            <a:spLocks noGrp="1"/>
          </p:cNvSpPr>
          <p:nvPr>
            <p:ph type="body" idx="2"/>
          </p:nvPr>
        </p:nvSpPr>
        <p:spPr>
          <a:xfrm>
            <a:off x="8433997" y="2301200"/>
            <a:ext cx="3148400" cy="4032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p:txBody>
      </p:sp>
      <p:sp>
        <p:nvSpPr>
          <p:cNvPr id="61" name="Google Shape;61;p7"/>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7B8AEBBE-F8B2-42CF-9895-E86A608384EB}"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EA7E191-5F94-4FC1-B823-BD7CABF7FA06}"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88856D55-EFBE-4F9B-8A5F-09D42CA22A9B}"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panose="05020102010507070707"/>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panose="05020102010507070707"/>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panose="05020102010507070707"/>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panose="05020102010507070707"/>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2.jpeg"/><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jpeg"/><Relationship Id="rId1"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4.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jpeg"/><Relationship Id="rId1"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65"/>
        <p:cNvGrpSpPr/>
        <p:nvPr/>
      </p:nvGrpSpPr>
      <p:grpSpPr>
        <a:xfrm>
          <a:off x="0" y="0"/>
          <a:ext cx="0" cy="0"/>
          <a:chOff x="0" y="0"/>
          <a:chExt cx="0" cy="0"/>
        </a:xfrm>
      </p:grpSpPr>
      <p:sp>
        <p:nvSpPr>
          <p:cNvPr id="4" name="Rectangle 3"/>
          <p:cNvSpPr/>
          <p:nvPr/>
        </p:nvSpPr>
        <p:spPr>
          <a:xfrm>
            <a:off x="1950029" y="2043200"/>
            <a:ext cx="8250381" cy="3046988"/>
          </a:xfrm>
          <a:prstGeom prst="rect">
            <a:avLst/>
          </a:prstGeom>
        </p:spPr>
        <p:txBody>
          <a:bodyPr wrap="square">
            <a:spAutoFit/>
          </a:bodyPr>
          <a:lstStyle/>
          <a:p>
            <a:r>
              <a:rPr lang="en-US" sz="2400" b="1" dirty="0"/>
              <a:t>+ </a:t>
            </a:r>
            <a:r>
              <a:rPr lang="en-US" sz="2400" b="1" dirty="0" err="1"/>
              <a:t>Lợi</a:t>
            </a:r>
            <a:r>
              <a:rPr lang="en-US" sz="2400" b="1" dirty="0"/>
              <a:t> </a:t>
            </a:r>
            <a:r>
              <a:rPr lang="en-US" sz="2400" b="1" dirty="0" err="1"/>
              <a:t>ích</a:t>
            </a:r>
            <a:r>
              <a:rPr lang="en-US" sz="2400" b="1" dirty="0"/>
              <a:t> </a:t>
            </a:r>
            <a:r>
              <a:rPr lang="en-US" sz="2400" b="1" dirty="0" err="1"/>
              <a:t>của</a:t>
            </a:r>
            <a:r>
              <a:rPr lang="en-US" sz="2400" b="1" dirty="0"/>
              <a:t> </a:t>
            </a:r>
            <a:r>
              <a:rPr lang="en-US" sz="2400" b="1" dirty="0" err="1"/>
              <a:t>nấm</a:t>
            </a:r>
            <a:r>
              <a:rPr lang="en-US" sz="2400" b="1" dirty="0"/>
              <a:t>:</a:t>
            </a:r>
            <a:endParaRPr lang="en-US" sz="2400" b="1" dirty="0"/>
          </a:p>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Phân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hủy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trường</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Dùng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Dùng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dược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liệu</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t>+ </a:t>
            </a:r>
            <a:r>
              <a:rPr lang="en-US" sz="2400" b="1" dirty="0" err="1"/>
              <a:t>Tác</a:t>
            </a:r>
            <a:r>
              <a:rPr lang="en-US" sz="2400" b="1" dirty="0"/>
              <a:t> </a:t>
            </a:r>
            <a:r>
              <a:rPr lang="en-US" sz="2400" b="1" dirty="0" err="1"/>
              <a:t>hại</a:t>
            </a:r>
            <a:r>
              <a:rPr lang="en-US" sz="2400" b="1" dirty="0"/>
              <a:t> </a:t>
            </a:r>
            <a:r>
              <a:rPr lang="en-US" sz="2400" b="1" dirty="0" err="1"/>
              <a:t>của</a:t>
            </a:r>
            <a:r>
              <a:rPr lang="en-US" sz="2400" b="1" dirty="0"/>
              <a:t> </a:t>
            </a:r>
            <a:r>
              <a:rPr lang="en-US" sz="2400" b="1" dirty="0" err="1"/>
              <a:t>nấm</a:t>
            </a:r>
            <a:r>
              <a:rPr lang="en-US" sz="2400" b="1" dirty="0"/>
              <a:t>:</a:t>
            </a:r>
            <a:endParaRPr lang="en-US" sz="2400" b="1" dirty="0"/>
          </a:p>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Gây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nấm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nấm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đỏ</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nấm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nấm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lim</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Nấm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bệnh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thực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idx="2"/>
          </p:nvPr>
        </p:nvSpPr>
        <p:spPr>
          <a:xfrm>
            <a:off x="1950029" y="1110606"/>
            <a:ext cx="8905009" cy="920819"/>
          </a:xfrm>
        </p:spPr>
        <p:txBody>
          <a:bodyPr/>
          <a:lstStyle/>
          <a:p>
            <a:pPr marL="114300" indent="0">
              <a:buNone/>
            </a:pPr>
            <a:r>
              <a:rPr lang="en-US" sz="2800" b="1" dirty="0">
                <a:solidFill>
                  <a:srgbClr val="010203"/>
                </a:solidFill>
                <a:latin typeface="Times New Roman" panose="02020603050405020304" pitchFamily="18" charset="0"/>
                <a:cs typeface="Times New Roman" panose="02020603050405020304" pitchFamily="18" charset="0"/>
              </a:rPr>
              <a:t>+</a:t>
            </a:r>
            <a:r>
              <a:rPr lang="en-US" sz="2800" b="1" dirty="0" err="1">
                <a:solidFill>
                  <a:srgbClr val="010203"/>
                </a:solidFill>
                <a:latin typeface="Times New Roman" panose="02020603050405020304" pitchFamily="18" charset="0"/>
                <a:cs typeface="Times New Roman" panose="02020603050405020304" pitchFamily="18" charset="0"/>
              </a:rPr>
              <a:t>Nêu</a:t>
            </a:r>
            <a:r>
              <a:rPr lang="en-US" sz="2800" b="1" dirty="0">
                <a:solidFill>
                  <a:srgbClr val="010203"/>
                </a:solidFill>
                <a:latin typeface="Times New Roman" panose="02020603050405020304" pitchFamily="18" charset="0"/>
                <a:cs typeface="Times New Roman" panose="02020603050405020304" pitchFamily="18" charset="0"/>
              </a:rPr>
              <a:t> </a:t>
            </a:r>
            <a:r>
              <a:rPr lang="en-US" sz="2800" b="1" dirty="0" err="1">
                <a:solidFill>
                  <a:srgbClr val="010203"/>
                </a:solidFill>
                <a:latin typeface="Times New Roman" panose="02020603050405020304" pitchFamily="18" charset="0"/>
                <a:cs typeface="Times New Roman" panose="02020603050405020304" pitchFamily="18" charset="0"/>
              </a:rPr>
              <a:t>vai</a:t>
            </a:r>
            <a:r>
              <a:rPr lang="en-US" sz="2800" b="1" dirty="0">
                <a:solidFill>
                  <a:srgbClr val="010203"/>
                </a:solidFill>
                <a:latin typeface="Times New Roman" panose="02020603050405020304" pitchFamily="18" charset="0"/>
                <a:cs typeface="Times New Roman" panose="02020603050405020304" pitchFamily="18" charset="0"/>
              </a:rPr>
              <a:t> </a:t>
            </a:r>
            <a:r>
              <a:rPr lang="en-US" sz="2800" b="1" dirty="0" err="1">
                <a:solidFill>
                  <a:srgbClr val="010203"/>
                </a:solidFill>
                <a:latin typeface="Times New Roman" panose="02020603050405020304" pitchFamily="18" charset="0"/>
                <a:cs typeface="Times New Roman" panose="02020603050405020304" pitchFamily="18" charset="0"/>
              </a:rPr>
              <a:t>trò</a:t>
            </a:r>
            <a:r>
              <a:rPr lang="en-US" sz="2800" b="1" dirty="0">
                <a:solidFill>
                  <a:srgbClr val="010203"/>
                </a:solidFill>
                <a:latin typeface="Times New Roman" panose="02020603050405020304" pitchFamily="18" charset="0"/>
                <a:cs typeface="Times New Roman" panose="02020603050405020304" pitchFamily="18" charset="0"/>
              </a:rPr>
              <a:t> </a:t>
            </a:r>
            <a:r>
              <a:rPr lang="en-US" sz="2800" b="1" dirty="0" err="1">
                <a:solidFill>
                  <a:srgbClr val="010203"/>
                </a:solidFill>
                <a:latin typeface="Times New Roman" panose="02020603050405020304" pitchFamily="18" charset="0"/>
                <a:cs typeface="Times New Roman" panose="02020603050405020304" pitchFamily="18" charset="0"/>
              </a:rPr>
              <a:t>của</a:t>
            </a:r>
            <a:r>
              <a:rPr lang="en-US" sz="2800" b="1" dirty="0">
                <a:solidFill>
                  <a:srgbClr val="010203"/>
                </a:solidFill>
                <a:latin typeface="Times New Roman" panose="02020603050405020304" pitchFamily="18" charset="0"/>
                <a:cs typeface="Times New Roman" panose="02020603050405020304" pitchFamily="18" charset="0"/>
              </a:rPr>
              <a:t> </a:t>
            </a:r>
            <a:r>
              <a:rPr lang="en-US" sz="2800" b="1" dirty="0" err="1">
                <a:solidFill>
                  <a:srgbClr val="010203"/>
                </a:solidFill>
                <a:latin typeface="Times New Roman" panose="02020603050405020304" pitchFamily="18" charset="0"/>
                <a:cs typeface="Times New Roman" panose="02020603050405020304" pitchFamily="18" charset="0"/>
              </a:rPr>
              <a:t>nấm</a:t>
            </a:r>
            <a:r>
              <a:rPr lang="en-US" sz="2800" b="1" dirty="0">
                <a:solidFill>
                  <a:srgbClr val="010203"/>
                </a:solidFill>
                <a:latin typeface="Times New Roman" panose="02020603050405020304" pitchFamily="18" charset="0"/>
                <a:cs typeface="Times New Roman" panose="02020603050405020304" pitchFamily="18" charset="0"/>
              </a:rPr>
              <a:t>?</a:t>
            </a:r>
            <a:endParaRPr lang="en-US" sz="2800" b="1" dirty="0">
              <a:solidFill>
                <a:srgbClr val="010203"/>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638"/>
            <a:ext cx="8229600" cy="487362"/>
          </a:xfrm>
        </p:spPr>
        <p:txBody>
          <a:bodyPr>
            <a:noAutofit/>
          </a:bodyPr>
          <a:lstStyle/>
          <a:p>
            <a:r>
              <a:rPr lang="en-US" sz="3200" b="1">
                <a:solidFill>
                  <a:srgbClr val="FF0000"/>
                </a:solidFill>
                <a:latin typeface="Arial" panose="020B0604020202020204" pitchFamily="34" charset="0"/>
                <a:cs typeface="Arial" panose="020B0604020202020204" pitchFamily="34" charset="0"/>
              </a:rPr>
              <a:t>Đại diện </a:t>
            </a:r>
            <a:r>
              <a:rPr lang="en-US" sz="3200" b="1">
                <a:solidFill>
                  <a:srgbClr val="FF0000"/>
                </a:solidFill>
                <a:latin typeface="Arial" panose="020B0604020202020204" pitchFamily="34" charset="0"/>
                <a:cs typeface="Arial" panose="020B0604020202020204" pitchFamily="34" charset="0"/>
              </a:rPr>
              <a:t>của các nhóm Thực vật</a:t>
            </a:r>
            <a:endParaRPr lang="en-US" sz="3200" b="1">
              <a:solidFill>
                <a:srgbClr val="FF0000"/>
              </a:solidFill>
            </a:endParaRPr>
          </a:p>
        </p:txBody>
      </p:sp>
      <p:pic>
        <p:nvPicPr>
          <p:cNvPr id="3074" name="Picture 2" descr="D:\MINH PHƯƠNG\Tài liệu dạy học 6\Video -hinh anh\Rêu.jpg"/>
          <p:cNvPicPr>
            <a:picLocks noChangeAspect="1" noChangeArrowheads="1"/>
          </p:cNvPicPr>
          <p:nvPr/>
        </p:nvPicPr>
        <p:blipFill rotWithShape="1">
          <a:blip r:embed="rId1">
            <a:extLst>
              <a:ext uri="{28A0092B-C50C-407E-A947-70E740481C1C}">
                <a14:useLocalDpi xmlns:a14="http://schemas.microsoft.com/office/drawing/2010/main" val="0"/>
              </a:ext>
            </a:extLst>
          </a:blip>
          <a:srcRect r="53580" b="18495"/>
          <a:stretch>
            <a:fillRect/>
          </a:stretch>
        </p:blipFill>
        <p:spPr bwMode="auto">
          <a:xfrm>
            <a:off x="2118607" y="3193222"/>
            <a:ext cx="3507718" cy="2949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uần 23: Môn Sinh khối 6:Tiết 45: Bài 38: Rêu và cây r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284" y="749515"/>
            <a:ext cx="3851317" cy="222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48000" y="6195142"/>
            <a:ext cx="2578325" cy="461665"/>
          </a:xfrm>
          <a:prstGeom prst="rect">
            <a:avLst/>
          </a:prstGeom>
          <a:noFill/>
        </p:spPr>
        <p:txBody>
          <a:bodyPr wrap="square" rtlCol="0">
            <a:spAutoFit/>
          </a:bodyPr>
          <a:lstStyle/>
          <a:p>
            <a:pPr algn="ctr"/>
            <a:r>
              <a:rPr lang="en-US" sz="2400" b="1" dirty="0" err="1">
                <a:solidFill>
                  <a:srgbClr val="0000FF"/>
                </a:solidFill>
                <a:latin typeface="Arial" panose="020B0604020202020204" pitchFamily="34" charset="0"/>
                <a:cs typeface="Arial" panose="020B0604020202020204" pitchFamily="34" charset="0"/>
              </a:rPr>
              <a:t>Nhóm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endParaRPr lang="en-US" sz="2400" b="1"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6345382" y="1032435"/>
            <a:ext cx="3886200" cy="830997"/>
          </a:xfrm>
          <a:prstGeom prst="rect">
            <a:avLst/>
          </a:prstGeom>
          <a:noFill/>
        </p:spPr>
        <p:txBody>
          <a:bodyPr wrap="square" rtlCol="0">
            <a:spAutoFit/>
          </a:bodyPr>
          <a:lstStyle/>
          <a:p>
            <a:r>
              <a:rPr lang="en-US" sz="2400" b="1" dirty="0" err="1">
                <a:solidFill>
                  <a:srgbClr val="0000FF"/>
                </a:solidFill>
                <a:latin typeface="Arial" panose="020B0604020202020204" pitchFamily="34" charset="0"/>
                <a:cs typeface="Arial" panose="020B0604020202020204" pitchFamily="34" charset="0"/>
              </a:rPr>
              <a:t>Quan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hình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ảnh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qua </a:t>
            </a:r>
            <a:r>
              <a:rPr lang="en-US" sz="2400" b="1" dirty="0" err="1">
                <a:solidFill>
                  <a:srgbClr val="0000FF"/>
                </a:solidFill>
                <a:latin typeface="Arial" panose="020B0604020202020204" pitchFamily="34" charset="0"/>
                <a:cs typeface="Arial" panose="020B0604020202020204" pitchFamily="34" charset="0"/>
              </a:rPr>
              <a:t>thực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tế</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hãy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cho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biết</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6338455" y="2165574"/>
            <a:ext cx="4177145" cy="1569660"/>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Môi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trường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sống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của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Đặc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điểm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của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Đại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diện</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haeoceros laevis.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4" descr="Phaeoceros laevis.jp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6" descr="Ngành Rêu sừng – Wikipedia tiếng Việt"/>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9" name="Picture 7" descr="C:\Users\LaptopKT\Desktop\Reu sưnf.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19800" y="177641"/>
            <a:ext cx="4267200" cy="2946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896132" y="404559"/>
            <a:ext cx="3322304" cy="584775"/>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RÊU</a:t>
            </a:r>
            <a:endParaRPr lang="en-US" sz="3200" b="1">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7381701" y="6364897"/>
            <a:ext cx="2359025" cy="523220"/>
          </a:xfrm>
          <a:prstGeom prst="rect">
            <a:avLst/>
          </a:prstGeom>
          <a:noFill/>
        </p:spPr>
        <p:txBody>
          <a:bodyPr wrap="square" rtlCol="0">
            <a:spAutoFit/>
          </a:bodyPr>
          <a:lstStyle/>
          <a:p>
            <a:r>
              <a:rPr lang="en-US" sz="2800">
                <a:solidFill>
                  <a:srgbClr val="0000FF"/>
                </a:solidFill>
                <a:latin typeface="Arial" panose="020B0604020202020204" pitchFamily="34" charset="0"/>
                <a:cs typeface="Arial" panose="020B0604020202020204" pitchFamily="34" charset="0"/>
              </a:rPr>
              <a:t>Rêu sừng</a:t>
            </a:r>
            <a:endParaRPr lang="en-US" sz="2800">
              <a:solidFill>
                <a:srgbClr val="0000FF"/>
              </a:solidFill>
              <a:latin typeface="Arial" panose="020B0604020202020204" pitchFamily="34" charset="0"/>
              <a:cs typeface="Arial" panose="020B0604020202020204" pitchFamily="34" charset="0"/>
            </a:endParaRPr>
          </a:p>
        </p:txBody>
      </p:sp>
      <p:pic>
        <p:nvPicPr>
          <p:cNvPr id="3081" name="Picture 9" descr="&#10;Cơ quan sinh sản của các loài thực vật nguyên thủy là cảm hứng thiết kế cho những ống pipet chính xác.&#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08161"/>
            <a:ext cx="4267200" cy="26899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934201" y="3184941"/>
            <a:ext cx="2359025" cy="523220"/>
          </a:xfrm>
          <a:prstGeom prst="rect">
            <a:avLst/>
          </a:prstGeom>
          <a:noFill/>
        </p:spPr>
        <p:txBody>
          <a:bodyPr wrap="square" rtlCol="0">
            <a:spAutoFit/>
          </a:bodyPr>
          <a:lstStyle/>
          <a:p>
            <a:pPr algn="ctr"/>
            <a:r>
              <a:rPr lang="en-US" sz="2800">
                <a:solidFill>
                  <a:srgbClr val="0000FF"/>
                </a:solidFill>
                <a:latin typeface="Arial" panose="020B0604020202020204" pitchFamily="34" charset="0"/>
                <a:cs typeface="Arial" panose="020B0604020202020204" pitchFamily="34" charset="0"/>
              </a:rPr>
              <a:t>Rêu tản</a:t>
            </a:r>
            <a:endParaRPr lang="en-US" sz="2800">
              <a:solidFill>
                <a:srgbClr val="0000FF"/>
              </a:solidFill>
              <a:latin typeface="Arial" panose="020B0604020202020204" pitchFamily="34" charset="0"/>
              <a:cs typeface="Arial" panose="020B0604020202020204" pitchFamily="34" charset="0"/>
            </a:endParaRPr>
          </a:p>
        </p:txBody>
      </p:sp>
      <p:pic>
        <p:nvPicPr>
          <p:cNvPr id="3083" name="Picture 11" descr="Rêu Tường Màu Xanh Lá Cây - Ảnh miễn phí trê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909" y="1651054"/>
            <a:ext cx="4195172" cy="36829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377772" y="5360035"/>
            <a:ext cx="2359025" cy="523220"/>
          </a:xfrm>
          <a:prstGeom prst="rect">
            <a:avLst/>
          </a:prstGeom>
          <a:noFill/>
        </p:spPr>
        <p:txBody>
          <a:bodyPr wrap="square" rtlCol="0">
            <a:spAutoFit/>
          </a:bodyPr>
          <a:lstStyle/>
          <a:p>
            <a:pPr algn="ctr"/>
            <a:r>
              <a:rPr lang="en-US" sz="2800">
                <a:solidFill>
                  <a:srgbClr val="0000FF"/>
                </a:solidFill>
                <a:latin typeface="Arial" panose="020B0604020202020204" pitchFamily="34" charset="0"/>
                <a:cs typeface="Arial" panose="020B0604020202020204" pitchFamily="34" charset="0"/>
              </a:rPr>
              <a:t>Rêu tường</a:t>
            </a:r>
            <a:endParaRPr lang="en-US" sz="2800">
              <a:solidFill>
                <a:srgbClr val="0000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567517"/>
            <a:ext cx="81534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Môi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trường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rêu</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676400" y="1743402"/>
            <a:ext cx="78486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Đặc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cấu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tạo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sản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rêu</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1839192" y="3974512"/>
            <a:ext cx="4177145"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diện</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043545" y="1116141"/>
            <a:ext cx="8153400" cy="517065"/>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Sống</a:t>
            </a:r>
            <a:r>
              <a:rPr lang="en-US" sz="2400" b="1" dirty="0">
                <a:solidFill>
                  <a:srgbClr val="0000FF"/>
                </a:solidFill>
                <a:latin typeface="Arial" panose="020B0604020202020204" pitchFamily="34" charset="0"/>
                <a:cs typeface="Arial" panose="020B0604020202020204" pitchFamily="34" charset="0"/>
              </a:rPr>
              <a:t> ở </a:t>
            </a:r>
            <a:r>
              <a:rPr lang="en-US" sz="2400" b="1" dirty="0" err="1">
                <a:solidFill>
                  <a:srgbClr val="0000FF"/>
                </a:solidFill>
                <a:latin typeface="Arial" panose="020B0604020202020204" pitchFamily="34" charset="0"/>
                <a:cs typeface="Arial" panose="020B0604020202020204" pitchFamily="34" charset="0"/>
              </a:rPr>
              <a:t>nơi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ẩm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ướt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thường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mọc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thành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từng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đám</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
        <p:nvSpPr>
          <p:cNvPr id="6" name="TextBox 5"/>
          <p:cNvSpPr txBox="1"/>
          <p:nvPr/>
        </p:nvSpPr>
        <p:spPr>
          <a:xfrm>
            <a:off x="2064327" y="2351427"/>
            <a:ext cx="7848600" cy="1366528"/>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Nhỏ</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bé</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dẫn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thân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rễ</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giả</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hoa</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bằng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bào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tử</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
        <p:nvSpPr>
          <p:cNvPr id="7" name="TextBox 6"/>
          <p:cNvSpPr txBox="1"/>
          <p:nvPr/>
        </p:nvSpPr>
        <p:spPr>
          <a:xfrm>
            <a:off x="2022764" y="4719538"/>
            <a:ext cx="6927273" cy="461665"/>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tường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sừng</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1638"/>
            <a:ext cx="8229600" cy="487362"/>
          </a:xfrm>
        </p:spPr>
        <p:txBody>
          <a:bodyPr>
            <a:noAutofit/>
          </a:bodyPr>
          <a:lstStyle/>
          <a:p>
            <a:r>
              <a:rPr lang="en-US" sz="3200" b="1">
                <a:solidFill>
                  <a:srgbClr val="FF0000"/>
                </a:solidFill>
                <a:latin typeface="Arial" panose="020B0604020202020204" pitchFamily="34" charset="0"/>
                <a:cs typeface="Arial" panose="020B0604020202020204" pitchFamily="34" charset="0"/>
              </a:rPr>
              <a:t>Đại diện </a:t>
            </a:r>
            <a:r>
              <a:rPr lang="en-US" sz="3200" b="1">
                <a:solidFill>
                  <a:srgbClr val="FF0000"/>
                </a:solidFill>
                <a:latin typeface="Arial" panose="020B0604020202020204" pitchFamily="34" charset="0"/>
                <a:cs typeface="Arial" panose="020B0604020202020204" pitchFamily="34" charset="0"/>
              </a:rPr>
              <a:t>của các nhóm Thực vật</a:t>
            </a:r>
            <a:endParaRPr lang="en-US" sz="3200" b="1">
              <a:solidFill>
                <a:srgbClr val="FF0000"/>
              </a:solidFill>
            </a:endParaRPr>
          </a:p>
        </p:txBody>
      </p:sp>
      <p:pic>
        <p:nvPicPr>
          <p:cNvPr id="3074" name="Picture 2" descr="D:\MINH PHƯƠNG\Tài liệu dạy học 6\Video -hinh anh\Rêu.jpg"/>
          <p:cNvPicPr>
            <a:picLocks noChangeAspect="1" noChangeArrowheads="1"/>
          </p:cNvPicPr>
          <p:nvPr/>
        </p:nvPicPr>
        <p:blipFill rotWithShape="1">
          <a:blip r:embed="rId1">
            <a:extLst>
              <a:ext uri="{28A0092B-C50C-407E-A947-70E740481C1C}">
                <a14:useLocalDpi xmlns:a14="http://schemas.microsoft.com/office/drawing/2010/main" val="0"/>
              </a:ext>
            </a:extLst>
          </a:blip>
          <a:srcRect r="53580" b="18495"/>
          <a:stretch>
            <a:fillRect/>
          </a:stretch>
        </p:blipFill>
        <p:spPr bwMode="auto">
          <a:xfrm>
            <a:off x="2118607" y="3193222"/>
            <a:ext cx="3507718" cy="2949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uần 23: Môn Sinh khối 6:Tiết 45: Bài 38: Rêu và cây r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284" y="749515"/>
            <a:ext cx="3851317" cy="22278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48000" y="6195142"/>
            <a:ext cx="2578325" cy="461665"/>
          </a:xfrm>
          <a:prstGeom prst="rect">
            <a:avLst/>
          </a:prstGeom>
          <a:noFill/>
        </p:spPr>
        <p:txBody>
          <a:bodyPr wrap="square" rtlCol="0">
            <a:spAutoFit/>
          </a:bodyPr>
          <a:lstStyle/>
          <a:p>
            <a:pPr algn="ctr"/>
            <a:r>
              <a:rPr lang="en-US" sz="2400" b="1" dirty="0" err="1">
                <a:solidFill>
                  <a:srgbClr val="0000FF"/>
                </a:solidFill>
                <a:latin typeface="Arial" panose="020B0604020202020204" pitchFamily="34" charset="0"/>
                <a:cs typeface="Arial" panose="020B0604020202020204" pitchFamily="34" charset="0"/>
              </a:rPr>
              <a:t>Nhóm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endParaRPr lang="en-US" sz="2400" b="1"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6345382" y="1032435"/>
            <a:ext cx="3886200" cy="830997"/>
          </a:xfrm>
          <a:prstGeom prst="rect">
            <a:avLst/>
          </a:prstGeom>
          <a:noFill/>
        </p:spPr>
        <p:txBody>
          <a:bodyPr wrap="square" rtlCol="0">
            <a:spAutoFit/>
          </a:bodyPr>
          <a:lstStyle/>
          <a:p>
            <a:r>
              <a:rPr lang="en-US" sz="2400" b="1" dirty="0" err="1">
                <a:solidFill>
                  <a:srgbClr val="0000FF"/>
                </a:solidFill>
                <a:latin typeface="Arial" panose="020B0604020202020204" pitchFamily="34" charset="0"/>
                <a:cs typeface="Arial" panose="020B0604020202020204" pitchFamily="34" charset="0"/>
              </a:rPr>
              <a:t>Quan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hình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ảnh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qua </a:t>
            </a:r>
            <a:r>
              <a:rPr lang="en-US" sz="2400" b="1" dirty="0" err="1">
                <a:solidFill>
                  <a:srgbClr val="0000FF"/>
                </a:solidFill>
                <a:latin typeface="Arial" panose="020B0604020202020204" pitchFamily="34" charset="0"/>
                <a:cs typeface="Arial" panose="020B0604020202020204" pitchFamily="34" charset="0"/>
              </a:rPr>
              <a:t>thực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tế</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hãy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cho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biết</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p:txBody>
      </p:sp>
      <p:sp>
        <p:nvSpPr>
          <p:cNvPr id="14" name="TextBox 13"/>
          <p:cNvSpPr txBox="1"/>
          <p:nvPr/>
        </p:nvSpPr>
        <p:spPr>
          <a:xfrm>
            <a:off x="6338455" y="2165574"/>
            <a:ext cx="4177145" cy="1569660"/>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Môi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trường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sống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của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Đặc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điểm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của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Đại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diện</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additive="base">
                                        <p:cTn id="14" dur="500" fill="hold"/>
                                        <p:tgtEl>
                                          <p:spTgt spid="3074"/>
                                        </p:tgtEl>
                                        <p:attrNameLst>
                                          <p:attrName>ppt_x</p:attrName>
                                        </p:attrNameLst>
                                      </p:cBhvr>
                                      <p:tavLst>
                                        <p:tav tm="0">
                                          <p:val>
                                            <p:strVal val="#ppt_x"/>
                                          </p:val>
                                        </p:tav>
                                        <p:tav tm="100000">
                                          <p:val>
                                            <p:strVal val="#ppt_x"/>
                                          </p:val>
                                        </p:tav>
                                      </p:tavLst>
                                    </p:anim>
                                    <p:anim calcmode="lin" valueType="num">
                                      <p:cBhvr additive="base">
                                        <p:cTn id="15"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752601"/>
            <a:ext cx="8305800" cy="3213187"/>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Nhóm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rêu</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Môi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trường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Sống</a:t>
            </a:r>
            <a:r>
              <a:rPr lang="en-US" sz="2400" b="1" dirty="0">
                <a:solidFill>
                  <a:srgbClr val="0000FF"/>
                </a:solidFill>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ở </a:t>
            </a:r>
            <a:r>
              <a:rPr lang="en-US" sz="2400" b="1" dirty="0" err="1">
                <a:solidFill>
                  <a:srgbClr val="0000FF"/>
                </a:solidFill>
                <a:latin typeface="Arial" panose="020B0604020202020204" pitchFamily="34" charset="0"/>
                <a:cs typeface="Arial" panose="020B0604020202020204" pitchFamily="34" charset="0"/>
              </a:rPr>
              <a:t>nơi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ẩm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ướt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thường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mọc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thành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từng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đám</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Đặc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cấu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tạo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sản</a:t>
            </a:r>
            <a:r>
              <a:rPr lang="en-US" sz="2400" b="1" dirty="0">
                <a:solidFill>
                  <a:srgbClr val="FF0000"/>
                </a:solidFill>
                <a:latin typeface="Arial" panose="020B0604020202020204" pitchFamily="34" charset="0"/>
                <a:cs typeface="Arial" panose="020B0604020202020204" pitchFamily="34" charset="0"/>
              </a:rPr>
              <a:t>: </a:t>
            </a:r>
            <a:endParaRPr lang="en-US" sz="2400" b="1" dirty="0">
              <a:solidFill>
                <a:srgbClr val="FF0000"/>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Nhỏ</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bé</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dẫn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thân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rễ</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giả</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hoa</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bằng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bào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tử</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tường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rêu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sừng</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p:txBody>
      </p:sp>
      <p:sp>
        <p:nvSpPr>
          <p:cNvPr id="3" name="Text Box 6"/>
          <p:cNvSpPr txBox="1">
            <a:spLocks noChangeArrowheads="1"/>
          </p:cNvSpPr>
          <p:nvPr/>
        </p:nvSpPr>
        <p:spPr bwMode="auto">
          <a:xfrm>
            <a:off x="1889758" y="321768"/>
            <a:ext cx="777242" cy="707886"/>
          </a:xfrm>
          <a:prstGeom prst="rect">
            <a:avLst/>
          </a:prstGeom>
          <a:noFill/>
          <a:ln w="9525">
            <a:noFill/>
            <a:miter lim="800000"/>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066800"/>
            <a:ext cx="8915400" cy="1754326"/>
          </a:xfrm>
          <a:prstGeom prst="rect">
            <a:avLst/>
          </a:prstGeom>
        </p:spPr>
        <p:txBody>
          <a:bodyPr wrap="square">
            <a:spAutoFit/>
          </a:bodyPr>
          <a:lstStyle/>
          <a:p>
            <a:pPr algn="just"/>
            <a:r>
              <a:rPr lang="vi-VN" sz="3600" dirty="0">
                <a:solidFill>
                  <a:srgbClr val="0000FF"/>
                </a:solidFill>
                <a:latin typeface="+mj-lt"/>
              </a:rPr>
              <a:t>Đặc điểm phân biệt cây rêu và cây dương xỉ là:</a:t>
            </a:r>
            <a:endParaRPr lang="vi-VN" sz="3600" dirty="0">
              <a:solidFill>
                <a:srgbClr val="0000FF"/>
              </a:solidFill>
              <a:latin typeface="+mj-lt"/>
            </a:endParaRPr>
          </a:p>
          <a:p>
            <a:pPr algn="just"/>
            <a:r>
              <a:rPr lang="vi-VN" sz="3600" dirty="0">
                <a:solidFill>
                  <a:srgbClr val="0000FF"/>
                </a:solidFill>
                <a:latin typeface="+mj-lt"/>
              </a:rPr>
              <a:t>- Rêu chưa có hệ mạch dẫn, có rễ giả</a:t>
            </a:r>
            <a:endParaRPr lang="vi-VN" sz="3600" dirty="0">
              <a:solidFill>
                <a:srgbClr val="0000FF"/>
              </a:solidFill>
              <a:latin typeface="+mj-lt"/>
            </a:endParaRPr>
          </a:p>
          <a:p>
            <a:pPr algn="just"/>
            <a:r>
              <a:rPr lang="vi-VN" sz="3600" dirty="0">
                <a:solidFill>
                  <a:srgbClr val="0000FF"/>
                </a:solidFill>
                <a:latin typeface="+mj-lt"/>
              </a:rPr>
              <a:t>- Dương xỉ có hệ mạch dẫn, có rễ thật</a:t>
            </a:r>
            <a:endParaRPr lang="vi-VN" sz="3600" b="0" i="0" dirty="0">
              <a:solidFill>
                <a:srgbClr val="0000FF"/>
              </a:solidFill>
              <a:effectLst/>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1638"/>
            <a:ext cx="11887200" cy="487362"/>
          </a:xfrm>
        </p:spPr>
        <p:txBody>
          <a:bodyPr>
            <a:noAutofit/>
          </a:bodyPr>
          <a:lstStyle/>
          <a:p>
            <a:r>
              <a:rPr lang="en-US" sz="3200" b="1" dirty="0" smtClean="0">
                <a:solidFill>
                  <a:srgbClr val="FF0000"/>
                </a:solidFill>
                <a:latin typeface="Arial" panose="020B0604020202020204" pitchFamily="34" charset="0"/>
                <a:cs typeface="Arial" panose="020B0604020202020204" pitchFamily="34" charset="0"/>
              </a:rPr>
              <a:t>III. THỰC VẬT CÓ MẠCH DẪN, KHÔNG CÓ HẠT ( DƯƠNG XỈ)</a:t>
            </a:r>
            <a:endParaRPr lang="en-US" sz="3200" b="1" dirty="0">
              <a:solidFill>
                <a:srgbClr val="FF0000"/>
              </a:solidFill>
            </a:endParaRPr>
          </a:p>
        </p:txBody>
      </p:sp>
      <p:pic>
        <p:nvPicPr>
          <p:cNvPr id="3076" name="Picture 4" descr="Sinh học 6 Bài 39: Quyết - Cây dương xỉ"/>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635820"/>
            <a:ext cx="2895600" cy="285039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vanphongchothue.vn/uploads/noidung/images/Cay%20duong%20x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0" y="736909"/>
            <a:ext cx="2514600" cy="27493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ư các giống dương xỉ. dương xỉ của rừng Vyatka sinh sản như thế nào - Bản  chất 2021"/>
          <p:cNvPicPr>
            <a:picLocks noChangeAspect="1" noChangeArrowheads="1"/>
          </p:cNvPicPr>
          <p:nvPr/>
        </p:nvPicPr>
        <p:blipFill rotWithShape="1">
          <a:blip r:embed="rId3">
            <a:extLst>
              <a:ext uri="{28A0092B-C50C-407E-A947-70E740481C1C}">
                <a14:useLocalDpi xmlns:a14="http://schemas.microsoft.com/office/drawing/2010/main" val="0"/>
              </a:ext>
            </a:extLst>
          </a:blip>
          <a:srcRect b="12284"/>
          <a:stretch>
            <a:fillRect/>
          </a:stretch>
        </p:blipFill>
        <p:spPr bwMode="auto">
          <a:xfrm>
            <a:off x="7467600" y="908295"/>
            <a:ext cx="2438400" cy="26253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05200" y="3628758"/>
            <a:ext cx="5257800" cy="461665"/>
          </a:xfrm>
          <a:prstGeom prst="rect">
            <a:avLst/>
          </a:prstGeom>
          <a:noFill/>
        </p:spPr>
        <p:txBody>
          <a:bodyPr wrap="square" rtlCol="0">
            <a:spAutoFit/>
          </a:bodyPr>
          <a:lstStyle/>
          <a:p>
            <a:pPr algn="ct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dương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xỉ</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ổ </a:t>
            </a:r>
            <a:r>
              <a:rPr lang="en-US" sz="2400" b="1" dirty="0" err="1">
                <a:solidFill>
                  <a:srgbClr val="0000FF"/>
                </a:solidFill>
                <a:latin typeface="Arial" panose="020B0604020202020204" pitchFamily="34" charset="0"/>
                <a:cs typeface="Arial" panose="020B0604020202020204" pitchFamily="34" charset="0"/>
              </a:rPr>
              <a:t>túi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bào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tử</a:t>
            </a:r>
            <a:endParaRPr lang="en-US" sz="2400" b="1" dirty="0">
              <a:solidFill>
                <a:srgbClr val="0000FF"/>
              </a:solidFill>
              <a:latin typeface="Arial" panose="020B0604020202020204" pitchFamily="34" charset="0"/>
              <a:cs typeface="Arial" panose="020B0604020202020204" pitchFamily="34" charset="0"/>
            </a:endParaRPr>
          </a:p>
        </p:txBody>
      </p:sp>
      <p:sp>
        <p:nvSpPr>
          <p:cNvPr id="12" name="TextBox 11"/>
          <p:cNvSpPr txBox="1"/>
          <p:nvPr/>
        </p:nvSpPr>
        <p:spPr>
          <a:xfrm>
            <a:off x="1943100" y="4232966"/>
            <a:ext cx="8305800" cy="461665"/>
          </a:xfrm>
          <a:prstGeom prst="rect">
            <a:avLst/>
          </a:prstGeom>
          <a:noFill/>
        </p:spPr>
        <p:txBody>
          <a:bodyPr wrap="square" rtlCol="0">
            <a:spAutoFit/>
          </a:bodyPr>
          <a:lstStyle/>
          <a:p>
            <a:r>
              <a:rPr lang="en-US" sz="2400" b="1" dirty="0" err="1">
                <a:solidFill>
                  <a:srgbClr val="0000FF"/>
                </a:solidFill>
                <a:latin typeface="Arial" panose="020B0604020202020204" pitchFamily="34" charset="0"/>
                <a:cs typeface="Arial" panose="020B0604020202020204" pitchFamily="34" charset="0"/>
              </a:rPr>
              <a:t>Quan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hình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ảnh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qua </a:t>
            </a:r>
            <a:r>
              <a:rPr lang="en-US" sz="2400" b="1" dirty="0" err="1">
                <a:solidFill>
                  <a:srgbClr val="0000FF"/>
                </a:solidFill>
                <a:latin typeface="Arial" panose="020B0604020202020204" pitchFamily="34" charset="0"/>
                <a:cs typeface="Arial" panose="020B0604020202020204" pitchFamily="34" charset="0"/>
              </a:rPr>
              <a:t>thực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tế</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hãy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cho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biết</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p:txBody>
      </p:sp>
      <p:sp>
        <p:nvSpPr>
          <p:cNvPr id="13" name="TextBox 12"/>
          <p:cNvSpPr txBox="1"/>
          <p:nvPr/>
        </p:nvSpPr>
        <p:spPr>
          <a:xfrm>
            <a:off x="1891146" y="4837174"/>
            <a:ext cx="8091054" cy="1200329"/>
          </a:xfrm>
          <a:prstGeom prst="rect">
            <a:avLst/>
          </a:prstGeom>
          <a:noFill/>
        </p:spPr>
        <p:txBody>
          <a:bodyPr wrap="square" rtlCol="0">
            <a:spAutoFit/>
          </a:bodyPr>
          <a:lstStyle/>
          <a:p>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Môi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trường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sống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của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dương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xỉ</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Đặc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điểm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của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dương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xỉ</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Đại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diện</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567517"/>
            <a:ext cx="81534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Môi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trường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dương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xỉ</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676400" y="1743402"/>
            <a:ext cx="78486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Đặc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cấu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tạo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sản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dương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xỉ</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1839192" y="3974512"/>
            <a:ext cx="4177145"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diện</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043545" y="1116141"/>
            <a:ext cx="8153400" cy="517065"/>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Ưa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ẩm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râm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mát</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
        <p:nvSpPr>
          <p:cNvPr id="6" name="TextBox 5"/>
          <p:cNvSpPr txBox="1"/>
          <p:nvPr/>
        </p:nvSpPr>
        <p:spPr>
          <a:xfrm>
            <a:off x="2064327" y="2351427"/>
            <a:ext cx="7848600" cy="1366528"/>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dẫn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thân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rễ</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thật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hoa</a:t>
            </a:r>
            <a:r>
              <a:rPr lang="en-US" sz="2400" b="1" dirty="0">
                <a:solidFill>
                  <a:srgbClr val="0000FF"/>
                </a:solidFill>
                <a:latin typeface="Arial" panose="020B0604020202020204" pitchFamily="34" charset="0"/>
                <a:cs typeface="Arial" panose="020B0604020202020204" pitchFamily="34" charset="0"/>
              </a:rPr>
              <a:t>. </a:t>
            </a:r>
            <a:endParaRPr lang="en-US" sz="2400" b="1" dirty="0">
              <a:solidFill>
                <a:srgbClr val="0000FF"/>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bằng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bào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tử</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
        <p:nvSpPr>
          <p:cNvPr id="7" name="TextBox 6"/>
          <p:cNvSpPr txBox="1"/>
          <p:nvPr/>
        </p:nvSpPr>
        <p:spPr>
          <a:xfrm>
            <a:off x="2022764" y="4719538"/>
            <a:ext cx="6927273" cy="517065"/>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dương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xỉ</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rau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bợ</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bèo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vẩy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ốc</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752601"/>
            <a:ext cx="8305800" cy="295465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Nhóm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dương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xỉ</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Môi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trường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sống</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Ưa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ẩm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râm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mát</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Đặc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cấu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tạo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sản</a:t>
            </a:r>
            <a:r>
              <a:rPr lang="en-US" sz="2400" b="1" dirty="0">
                <a:solidFill>
                  <a:srgbClr val="FF0000"/>
                </a:solidFill>
                <a:latin typeface="Arial" panose="020B0604020202020204" pitchFamily="34" charset="0"/>
                <a:cs typeface="Arial" panose="020B0604020202020204" pitchFamily="34" charset="0"/>
              </a:rPr>
              <a:t>: </a:t>
            </a:r>
            <a:endParaRPr lang="en-US" sz="2400" b="1" dirty="0">
              <a:solidFill>
                <a:srgbClr val="FF0000"/>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dẫn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thân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rễ</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thật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hoa</a:t>
            </a:r>
            <a:r>
              <a:rPr lang="en-US" sz="2400" b="1" dirty="0">
                <a:solidFill>
                  <a:srgbClr val="0000FF"/>
                </a:solidFill>
                <a:latin typeface="Arial" panose="020B0604020202020204" pitchFamily="34" charset="0"/>
                <a:cs typeface="Arial" panose="020B0604020202020204" pitchFamily="34" charset="0"/>
              </a:rPr>
              <a:t>. </a:t>
            </a:r>
            <a:endParaRPr lang="en-US" sz="2400" b="1" dirty="0">
              <a:solidFill>
                <a:srgbClr val="0000FF"/>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bằng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bào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tử</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a:p>
            <a:pPr algn="just">
              <a:lnSpc>
                <a:spcPct val="115000"/>
              </a:lnSpc>
              <a:tabLst>
                <a:tab pos="540385" algn="l"/>
              </a:tabLst>
            </a:pP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dương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xỉ</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rau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bợ</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bèo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vẩy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ốc</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
        <p:nvSpPr>
          <p:cNvPr id="3" name="Text Box 6"/>
          <p:cNvSpPr txBox="1">
            <a:spLocks noChangeArrowheads="1"/>
          </p:cNvSpPr>
          <p:nvPr/>
        </p:nvSpPr>
        <p:spPr bwMode="auto">
          <a:xfrm>
            <a:off x="1889758" y="321768"/>
            <a:ext cx="777242" cy="707886"/>
          </a:xfrm>
          <a:prstGeom prst="rect">
            <a:avLst/>
          </a:prstGeom>
          <a:noFill/>
          <a:ln w="9525">
            <a:noFill/>
            <a:miter lim="800000"/>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Cơ quan sinh dưỡng của cây thô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101" name="Picture 5" descr="C:\Users\LaptopKT\Desktop\CQSD của thông.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91303" y="1295400"/>
            <a:ext cx="8302625" cy="54100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2649" y="160339"/>
            <a:ext cx="8912225" cy="830997"/>
          </a:xfrm>
          <a:prstGeom prst="rect">
            <a:avLst/>
          </a:prstGeom>
          <a:noFill/>
        </p:spPr>
        <p:txBody>
          <a:bodyPr wrap="square" rtlCol="0">
            <a:spAutoFit/>
          </a:bodyPr>
          <a:lstStyle/>
          <a:p>
            <a:pPr algn="ctr"/>
            <a:r>
              <a:rPr lang="en-US" sz="2400" b="1" dirty="0">
                <a:solidFill>
                  <a:srgbClr val="FF0000"/>
                </a:solidFill>
                <a:latin typeface="Arial" panose="020B0604020202020204" pitchFamily="34" charset="0"/>
                <a:cs typeface="Arial" panose="020B0604020202020204" pitchFamily="34" charset="0"/>
              </a:rPr>
              <a:t>IV. THỰC VẬT CÓ MẠCH DẪN, CÓ HẠT, </a:t>
            </a:r>
            <a:endParaRPr lang="en-US" sz="2400" b="1" dirty="0">
              <a:solidFill>
                <a:srgbClr val="FF0000"/>
              </a:solidFill>
              <a:latin typeface="Arial" panose="020B0604020202020204" pitchFamily="34" charset="0"/>
              <a:cs typeface="Arial" panose="020B0604020202020204" pitchFamily="34" charset="0"/>
            </a:endParaRPr>
          </a:p>
          <a:p>
            <a:pPr algn="ctr"/>
            <a:r>
              <a:rPr lang="en-US" sz="2400" b="1" dirty="0">
                <a:solidFill>
                  <a:srgbClr val="FF0000"/>
                </a:solidFill>
                <a:latin typeface="Arial" panose="020B0604020202020204" pitchFamily="34" charset="0"/>
                <a:cs typeface="Arial" panose="020B0604020202020204" pitchFamily="34" charset="0"/>
              </a:rPr>
              <a:t>KHÔNG CÓ HOA (HẠT TRẦN)</a:t>
            </a:r>
            <a:endParaRPr lang="en-US" sz="24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smtClean="0">
                <a:latin typeface="Arial" panose="020B0604020202020204" pitchFamily="34" charset="0"/>
                <a:cs typeface="Arial" panose="020B0604020202020204" pitchFamily="34" charset="0"/>
              </a:rPr>
              <a:t>PHẦN 3. VẬT SỐNG</a:t>
            </a:r>
            <a:br>
              <a:rPr lang="en-US" b="1" smtClean="0">
                <a:latin typeface="Arial" panose="020B0604020202020204" pitchFamily="34" charset="0"/>
                <a:cs typeface="Arial" panose="020B0604020202020204" pitchFamily="34" charset="0"/>
              </a:rPr>
            </a:br>
            <a:r>
              <a:rPr lang="en-US" b="1" smtClean="0">
                <a:latin typeface="Arial" panose="020B0604020202020204" pitchFamily="34" charset="0"/>
                <a:cs typeface="Arial" panose="020B0604020202020204" pitchFamily="34" charset="0"/>
              </a:rPr>
              <a:t>BÀI 19. ĐA DẠNG THỰC VẬT</a:t>
            </a:r>
            <a:endParaRPr lang="en-US" b="1">
              <a:latin typeface="Arial" panose="020B0604020202020204" pitchFamily="34" charset="0"/>
              <a:cs typeface="Arial" panose="020B0604020202020204" pitchFamily="34" charset="0"/>
            </a:endParaRPr>
          </a:p>
        </p:txBody>
      </p:sp>
      <p:pic>
        <p:nvPicPr>
          <p:cNvPr id="1026" name="Picture 2" descr="Thực vật có thể giao tiếp với nhau - Hội làm vườn Việt N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00400" y="3352800"/>
            <a:ext cx="58674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ây thô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4" descr="cây thô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 name="Title 3"/>
          <p:cNvSpPr>
            <a:spLocks noGrp="1"/>
          </p:cNvSpPr>
          <p:nvPr>
            <p:ph type="title"/>
          </p:nvPr>
        </p:nvSpPr>
        <p:spPr>
          <a:xfrm>
            <a:off x="1439490" y="162580"/>
            <a:ext cx="9344024" cy="523220"/>
          </a:xfrm>
          <a:prstGeom prst="rect">
            <a:avLst/>
          </a:prstGeom>
        </p:spPr>
        <p:txBody>
          <a:bodyPr wrap="square">
            <a:spAutoFit/>
          </a:bodyPr>
          <a:lstStyle/>
          <a:p>
            <a:pPr indent="739775"/>
            <a:r>
              <a:rPr lang="en-US" sz="2800" b="1">
                <a:solidFill>
                  <a:srgbClr val="FF0000"/>
                </a:solidFill>
                <a:latin typeface="Arial" panose="020B0604020202020204" pitchFamily="34" charset="0"/>
                <a:cs typeface="Arial" panose="020B0604020202020204" pitchFamily="34" charset="0"/>
              </a:rPr>
              <a:t>CƠ QUAN SINH SẢN CỦA CÂY THÔNG</a:t>
            </a:r>
            <a:endParaRPr lang="en-US" sz="2800" b="1">
              <a:solidFill>
                <a:srgbClr val="FF0000"/>
              </a:solidFill>
              <a:latin typeface="Arial" panose="020B0604020202020204" pitchFamily="34" charset="0"/>
              <a:cs typeface="Arial" panose="020B0604020202020204" pitchFamily="34" charset="0"/>
            </a:endParaRPr>
          </a:p>
        </p:txBody>
      </p:sp>
      <p:pic>
        <p:nvPicPr>
          <p:cNvPr id="2058" name="Picture 10" descr="Quả Thông, Lá Thông, Cây Thông, Nón, Thông, Cây"/>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553200" y="3886200"/>
            <a:ext cx="3810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ây Thông Nhựa - cay thong nh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565" y="838200"/>
            <a:ext cx="465894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ây, chi nhánh, thực vật, cây thông, màu xanh lá, Thường x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838200"/>
            <a:ext cx="3733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78290" y="5436045"/>
            <a:ext cx="3121025" cy="523220"/>
          </a:xfrm>
          <a:prstGeom prst="rect">
            <a:avLst/>
          </a:prstGeom>
          <a:noFill/>
        </p:spPr>
        <p:txBody>
          <a:bodyPr wrap="square" rtlCol="0">
            <a:spAutoFit/>
          </a:bodyPr>
          <a:lstStyle/>
          <a:p>
            <a:pPr algn="ctr"/>
            <a:r>
              <a:rPr lang="en-US" sz="2800" b="1">
                <a:solidFill>
                  <a:srgbClr val="0070C0"/>
                </a:solidFill>
                <a:latin typeface="Arial" panose="020B0604020202020204" pitchFamily="34" charset="0"/>
                <a:cs typeface="Arial" panose="020B0604020202020204" pitchFamily="34" charset="0"/>
              </a:rPr>
              <a:t>NÓN ĐỰC</a:t>
            </a:r>
            <a:endParaRPr lang="en-US" sz="2800" b="1">
              <a:solidFill>
                <a:srgbClr val="0070C0"/>
              </a:solidFill>
              <a:latin typeface="Arial" panose="020B0604020202020204" pitchFamily="34" charset="0"/>
              <a:cs typeface="Arial" panose="020B0604020202020204" pitchFamily="34" charset="0"/>
            </a:endParaRPr>
          </a:p>
        </p:txBody>
      </p:sp>
      <p:sp>
        <p:nvSpPr>
          <p:cNvPr id="14" name="TextBox 13"/>
          <p:cNvSpPr txBox="1"/>
          <p:nvPr/>
        </p:nvSpPr>
        <p:spPr>
          <a:xfrm>
            <a:off x="6897688" y="6291682"/>
            <a:ext cx="3121025" cy="523220"/>
          </a:xfrm>
          <a:prstGeom prst="rect">
            <a:avLst/>
          </a:prstGeom>
          <a:noFill/>
        </p:spPr>
        <p:txBody>
          <a:bodyPr wrap="square" rtlCol="0">
            <a:spAutoFit/>
          </a:bodyPr>
          <a:lstStyle/>
          <a:p>
            <a:pPr algn="ctr"/>
            <a:r>
              <a:rPr lang="en-US" sz="2800" b="1">
                <a:solidFill>
                  <a:srgbClr val="0070C0"/>
                </a:solidFill>
                <a:latin typeface="Arial" panose="020B0604020202020204" pitchFamily="34" charset="0"/>
                <a:cs typeface="Arial" panose="020B0604020202020204" pitchFamily="34" charset="0"/>
              </a:rPr>
              <a:t>NÓN CÁI</a:t>
            </a:r>
            <a:endParaRPr lang="en-US" sz="2800" b="1">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9527" y="297724"/>
            <a:ext cx="81534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Môi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trường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hạt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trần</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759527" y="1864039"/>
            <a:ext cx="78486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Đặc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cấu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tạo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sản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hạt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trần</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022764" y="4499837"/>
            <a:ext cx="4177145"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diện</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022763" y="881698"/>
            <a:ext cx="8153400" cy="941796"/>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Sống</a:t>
            </a:r>
            <a:r>
              <a:rPr lang="en-US" sz="2400" b="1" dirty="0">
                <a:solidFill>
                  <a:srgbClr val="0000FF"/>
                </a:solidFill>
                <a:latin typeface="Arial" panose="020B0604020202020204" pitchFamily="34" charset="0"/>
                <a:cs typeface="Arial" panose="020B0604020202020204" pitchFamily="34" charset="0"/>
              </a:rPr>
              <a:t> ở </a:t>
            </a:r>
            <a:r>
              <a:rPr lang="en-US" sz="2400" b="1" dirty="0" err="1">
                <a:solidFill>
                  <a:srgbClr val="0000FF"/>
                </a:solidFill>
                <a:latin typeface="Arial" panose="020B0604020202020204" pitchFamily="34" charset="0"/>
                <a:cs typeface="Arial" panose="020B0604020202020204" pitchFamily="34" charset="0"/>
              </a:rPr>
              <a:t>nhiều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đặc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biệt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khí</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hậu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mẻ</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vùng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ôn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đới</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
        <p:nvSpPr>
          <p:cNvPr id="6" name="TextBox 5"/>
          <p:cNvSpPr txBox="1"/>
          <p:nvPr/>
        </p:nvSpPr>
        <p:spPr>
          <a:xfrm>
            <a:off x="1846118" y="2510212"/>
            <a:ext cx="7848600" cy="1791260"/>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dẫn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thân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rễ</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thật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hoa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nón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là</a:t>
            </a:r>
            <a:r>
              <a:rPr lang="en-US" sz="2400" b="1" dirty="0">
                <a:solidFill>
                  <a:srgbClr val="0000FF"/>
                </a:solidFill>
                <a:latin typeface="Arial" panose="020B0604020202020204" pitchFamily="34" charset="0"/>
                <a:cs typeface="Arial" panose="020B0604020202020204" pitchFamily="34" charset="0"/>
              </a:rPr>
              <a:t> CQSS</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 -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bằng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nằm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lộ</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trên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các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noãn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hở</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
        <p:nvSpPr>
          <p:cNvPr id="7" name="TextBox 6"/>
          <p:cNvSpPr txBox="1"/>
          <p:nvPr/>
        </p:nvSpPr>
        <p:spPr>
          <a:xfrm>
            <a:off x="2022764" y="5166793"/>
            <a:ext cx="6927273" cy="517065"/>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Thông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hai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trắc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diệp</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752601"/>
            <a:ext cx="8305800" cy="3379387"/>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Nhóm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hạt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trần</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Môi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trường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sống</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Nhiều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đặc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biệt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khí</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hậu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mẻ</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vùng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ôn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đới</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Đặc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cấu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tạo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sản</a:t>
            </a:r>
            <a:r>
              <a:rPr lang="en-US" sz="2400" b="1" dirty="0">
                <a:solidFill>
                  <a:srgbClr val="FF0000"/>
                </a:solidFill>
                <a:latin typeface="Arial" panose="020B0604020202020204" pitchFamily="34" charset="0"/>
                <a:cs typeface="Arial" panose="020B0604020202020204" pitchFamily="34" charset="0"/>
              </a:rPr>
              <a:t>: </a:t>
            </a:r>
            <a:endParaRPr lang="en-US" sz="2400" b="1" dirty="0">
              <a:solidFill>
                <a:srgbClr val="FF0000"/>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dẫn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thân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và</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rễ</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thật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hoa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nón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là</a:t>
            </a:r>
            <a:r>
              <a:rPr lang="en-US" sz="2400" b="1" dirty="0">
                <a:solidFill>
                  <a:srgbClr val="0000FF"/>
                </a:solidFill>
                <a:latin typeface="Arial" panose="020B0604020202020204" pitchFamily="34" charset="0"/>
                <a:cs typeface="Arial" panose="020B0604020202020204" pitchFamily="34" charset="0"/>
              </a:rPr>
              <a:t> CQSS</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bằng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nằm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lộ</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trên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các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noãn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hở</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a:p>
            <a:pPr algn="just">
              <a:lnSpc>
                <a:spcPct val="115000"/>
              </a:lnSpc>
              <a:tabLst>
                <a:tab pos="540385" algn="l"/>
              </a:tabLst>
            </a:pP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Thông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hai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lá</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trắc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diệp</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p:txBody>
      </p:sp>
      <p:sp>
        <p:nvSpPr>
          <p:cNvPr id="3" name="Text Box 6"/>
          <p:cNvSpPr txBox="1">
            <a:spLocks noChangeArrowheads="1"/>
          </p:cNvSpPr>
          <p:nvPr/>
        </p:nvSpPr>
        <p:spPr bwMode="auto">
          <a:xfrm>
            <a:off x="1889758" y="321768"/>
            <a:ext cx="777242" cy="707886"/>
          </a:xfrm>
          <a:prstGeom prst="rect">
            <a:avLst/>
          </a:prstGeom>
          <a:noFill/>
          <a:ln w="9525">
            <a:noFill/>
            <a:miter lim="800000"/>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ương hoa bưở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1295400"/>
            <a:ext cx="5257800" cy="3749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ồng nàn hương bư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982" y="1288473"/>
            <a:ext cx="287607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ợi ích vô tận với sức khỏe từ trái bưởi mùa t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2934" y="3886200"/>
            <a:ext cx="2968336" cy="22985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52600" y="302568"/>
            <a:ext cx="8763000" cy="430887"/>
          </a:xfrm>
          <a:prstGeom prst="rect">
            <a:avLst/>
          </a:prstGeom>
          <a:noFill/>
        </p:spPr>
        <p:txBody>
          <a:bodyPr wrap="square" rtlCol="0">
            <a:spAutoFit/>
          </a:bodyPr>
          <a:lstStyle/>
          <a:p>
            <a:r>
              <a:rPr lang="en-US" sz="2200" b="1" dirty="0">
                <a:solidFill>
                  <a:srgbClr val="FF0000"/>
                </a:solidFill>
                <a:latin typeface="Arial" panose="020B0604020202020204" pitchFamily="34" charset="0"/>
                <a:cs typeface="Arial" panose="020B0604020202020204" pitchFamily="34" charset="0"/>
              </a:rPr>
              <a:t>V. THỰC VẬT CÓ MẠCH DẪN, CÓ HẠT VÀ CÓ HOA (HẠT KÍN)</a:t>
            </a:r>
            <a:endParaRPr lang="en-US" sz="2200" b="1"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2209800" y="5331230"/>
            <a:ext cx="4343400" cy="954107"/>
          </a:xfrm>
          <a:prstGeom prst="rect">
            <a:avLst/>
          </a:prstGeom>
          <a:noFill/>
        </p:spPr>
        <p:txBody>
          <a:bodyPr wrap="square" rtlCol="0">
            <a:spAutoFit/>
          </a:bodyPr>
          <a:lstStyle/>
          <a:p>
            <a:pPr algn="ctr"/>
            <a:r>
              <a:rPr lang="en-US" sz="2800" b="1" dirty="0" err="1">
                <a:solidFill>
                  <a:srgbClr val="0000FF"/>
                </a:solidFill>
                <a:latin typeface="Arial" panose="020B0604020202020204" pitchFamily="34" charset="0"/>
                <a:cs typeface="Arial" panose="020B0604020202020204" pitchFamily="34" charset="0"/>
              </a:rPr>
              <a:t>Cây</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bưởi</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có</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hoa</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quả</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hạt</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nằm</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trong</a:t>
            </a:r>
            <a:r>
              <a:rPr lang="en-US" sz="2800" b="1" dirty="0">
                <a:solidFill>
                  <a:srgbClr val="0000FF"/>
                </a:solidFill>
                <a:latin typeface="Arial" panose="020B0604020202020204" pitchFamily="34" charset="0"/>
                <a:cs typeface="Arial" panose="020B0604020202020204" pitchFamily="34" charset="0"/>
              </a:rPr>
              <a:t> </a:t>
            </a:r>
            <a:r>
              <a:rPr lang="en-US" sz="2800" b="1" dirty="0" err="1">
                <a:solidFill>
                  <a:srgbClr val="0000FF"/>
                </a:solidFill>
                <a:latin typeface="Arial" panose="020B0604020202020204" pitchFamily="34" charset="0"/>
                <a:cs typeface="Arial" panose="020B0604020202020204" pitchFamily="34" charset="0"/>
              </a:rPr>
              <a:t>quả</a:t>
            </a:r>
            <a:r>
              <a:rPr lang="en-US" sz="2800" b="1" dirty="0">
                <a:solidFill>
                  <a:srgbClr val="0000FF"/>
                </a:solidFill>
                <a:latin typeface="Arial" panose="020B0604020202020204" pitchFamily="34" charset="0"/>
                <a:cs typeface="Arial" panose="020B0604020202020204" pitchFamily="34" charset="0"/>
              </a:rPr>
              <a:t>.</a:t>
            </a:r>
            <a:endParaRPr lang="en-US" sz="2800" b="1" dirty="0">
              <a:solidFill>
                <a:srgbClr val="0000FF"/>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hám phá cách cây Giáng sinh thụ phấ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76400" y="1143001"/>
            <a:ext cx="4648200" cy="3195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79172" y="4574750"/>
            <a:ext cx="4797829" cy="830997"/>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HẠT THÔNG</a:t>
            </a:r>
            <a:endParaRPr lang="en-US" sz="2400" b="1">
              <a:solidFill>
                <a:srgbClr val="0000FF"/>
              </a:solidFill>
              <a:latin typeface="Arial" panose="020B0604020202020204" pitchFamily="34" charset="0"/>
              <a:cs typeface="Arial" panose="020B0604020202020204" pitchFamily="34" charset="0"/>
            </a:endParaRPr>
          </a:p>
          <a:p>
            <a:pPr algn="ctr"/>
            <a:r>
              <a:rPr lang="en-US" sz="2400" b="1">
                <a:solidFill>
                  <a:srgbClr val="0000FF"/>
                </a:solidFill>
                <a:latin typeface="Arial" panose="020B0604020202020204" pitchFamily="34" charset="0"/>
                <a:cs typeface="Arial" panose="020B0604020202020204" pitchFamily="34" charset="0"/>
              </a:rPr>
              <a:t>(nằm lộ trên các lá noãn hở)</a:t>
            </a:r>
            <a:endParaRPr lang="en-US" sz="2400" b="1">
              <a:solidFill>
                <a:srgbClr val="0000FF"/>
              </a:solidFill>
              <a:latin typeface="Arial" panose="020B0604020202020204" pitchFamily="34" charset="0"/>
              <a:cs typeface="Arial" panose="020B0604020202020204" pitchFamily="34" charset="0"/>
            </a:endParaRPr>
          </a:p>
        </p:txBody>
      </p:sp>
      <p:pic>
        <p:nvPicPr>
          <p:cNvPr id="4" name="Picture 8" descr="Lợi ích vô tận với sức khỏe từ trái bưởi mùa t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143000"/>
            <a:ext cx="3733800" cy="3195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45136" y="4596918"/>
            <a:ext cx="3994265" cy="830997"/>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HẠT BƯỞI</a:t>
            </a:r>
            <a:endParaRPr lang="en-US" sz="2400" b="1">
              <a:solidFill>
                <a:srgbClr val="0000FF"/>
              </a:solidFill>
              <a:latin typeface="Arial" panose="020B0604020202020204" pitchFamily="34" charset="0"/>
              <a:cs typeface="Arial" panose="020B0604020202020204" pitchFamily="34" charset="0"/>
            </a:endParaRPr>
          </a:p>
          <a:p>
            <a:pPr algn="ctr"/>
            <a:r>
              <a:rPr lang="en-US" sz="2400" b="1">
                <a:solidFill>
                  <a:srgbClr val="0000FF"/>
                </a:solidFill>
                <a:latin typeface="Arial" panose="020B0604020202020204" pitchFamily="34" charset="0"/>
                <a:cs typeface="Arial" panose="020B0604020202020204" pitchFamily="34" charset="0"/>
              </a:rPr>
              <a:t>(nằm trong quả)</a:t>
            </a:r>
            <a:endParaRPr lang="en-US" sz="2400" b="1">
              <a:solidFill>
                <a:srgbClr val="0000FF"/>
              </a:solidFill>
              <a:latin typeface="Arial" panose="020B0604020202020204" pitchFamily="34" charset="0"/>
              <a:cs typeface="Arial" panose="020B0604020202020204" pitchFamily="34" charset="0"/>
            </a:endParaRPr>
          </a:p>
        </p:txBody>
      </p:sp>
      <p:sp>
        <p:nvSpPr>
          <p:cNvPr id="6" name="TextBox 5"/>
          <p:cNvSpPr txBox="1"/>
          <p:nvPr/>
        </p:nvSpPr>
        <p:spPr>
          <a:xfrm>
            <a:off x="1679172" y="312493"/>
            <a:ext cx="4540135"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THỰC VẬT HẠT TRẦN</a:t>
            </a:r>
            <a:endParaRPr lang="en-US" sz="2800" b="1">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6248391" y="312492"/>
            <a:ext cx="4540135"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THỰC VẬT HẠT KÍN</a:t>
            </a:r>
            <a:endParaRPr lang="en-US" sz="2800" b="1">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cover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normAutofit fontScale="90000"/>
          </a:bodyPr>
          <a:lstStyle/>
          <a:p>
            <a:r>
              <a:rPr lang="en-US" sz="3400" b="1">
                <a:solidFill>
                  <a:srgbClr val="FF0000"/>
                </a:solidFill>
                <a:latin typeface="Arial" panose="020B0604020202020204" pitchFamily="34" charset="0"/>
                <a:cs typeface="Arial" panose="020B0604020202020204" pitchFamily="34" charset="0"/>
              </a:rPr>
              <a:t>HỆ THỐNG MẠCH DẪN Ở GÂN LÁ CỦA CÂY HẠT KÍN</a:t>
            </a:r>
            <a:endParaRPr lang="en-US" sz="3400" b="1">
              <a:solidFill>
                <a:srgbClr val="FF0000"/>
              </a:solidFill>
              <a:latin typeface="Arial" panose="020B0604020202020204" pitchFamily="34" charset="0"/>
              <a:cs typeface="Arial" panose="020B0604020202020204" pitchFamily="34" charset="0"/>
            </a:endParaRPr>
          </a:p>
        </p:txBody>
      </p:sp>
      <p:pic>
        <p:nvPicPr>
          <p:cNvPr id="15362" name="Picture 2" descr="Cấu trúc gân lá có thể giúp mở ra thời lượng pin lâu hơn"/>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112325" y="2568077"/>
            <a:ext cx="5334000" cy="355711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ình ảnh miễn phí: mờ, Xem chi tiết, thông tin chi tiết, màu xanh lá cây,  nằm ngang, bạc Hà, Thiên nhiên, thảo mộc, cây, l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674" y="1471350"/>
            <a:ext cx="3200400" cy="2129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9527" y="297724"/>
            <a:ext cx="81534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Môi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trường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hạt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kín</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1759527" y="1864039"/>
            <a:ext cx="7848600"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Đặc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cấu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tạo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sản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hạt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kín</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4" name="TextBox 3"/>
          <p:cNvSpPr txBox="1"/>
          <p:nvPr/>
        </p:nvSpPr>
        <p:spPr>
          <a:xfrm>
            <a:off x="2022764" y="4499837"/>
            <a:ext cx="4177145" cy="46166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diện</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022763" y="881698"/>
            <a:ext cx="8153400" cy="941796"/>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Sống</a:t>
            </a:r>
            <a:r>
              <a:rPr lang="en-US" sz="2400" b="1" dirty="0">
                <a:solidFill>
                  <a:srgbClr val="0000FF"/>
                </a:solidFill>
                <a:latin typeface="Arial" panose="020B0604020202020204" pitchFamily="34" charset="0"/>
                <a:cs typeface="Arial" panose="020B0604020202020204" pitchFamily="34" charset="0"/>
              </a:rPr>
              <a:t> ở </a:t>
            </a:r>
            <a:r>
              <a:rPr lang="en-US" sz="2400" b="1" dirty="0" err="1">
                <a:solidFill>
                  <a:srgbClr val="0000FF"/>
                </a:solidFill>
                <a:latin typeface="Arial" panose="020B0604020202020204" pitchFamily="34" charset="0"/>
                <a:cs typeface="Arial" panose="020B0604020202020204" pitchFamily="34" charset="0"/>
              </a:rPr>
              <a:t>nhiều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khác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nhau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như</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dưới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nước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trên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cạn</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
        <p:nvSpPr>
          <p:cNvPr id="6" name="TextBox 5"/>
          <p:cNvSpPr txBox="1"/>
          <p:nvPr/>
        </p:nvSpPr>
        <p:spPr>
          <a:xfrm>
            <a:off x="1846118" y="2510212"/>
            <a:ext cx="7848600" cy="1366528"/>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dẫn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hoa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được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bao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kín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trong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quả</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bằng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nằm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trong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quả</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
        <p:nvSpPr>
          <p:cNvPr id="7" name="TextBox 6"/>
          <p:cNvSpPr txBox="1"/>
          <p:nvPr/>
        </p:nvSpPr>
        <p:spPr>
          <a:xfrm>
            <a:off x="2022764" y="5166793"/>
            <a:ext cx="6927273" cy="517065"/>
          </a:xfrm>
          <a:prstGeom prst="rect">
            <a:avLst/>
          </a:prstGeom>
          <a:noFill/>
        </p:spPr>
        <p:txBody>
          <a:bodyPr wrap="square" rtlCol="0">
            <a:spAutoFit/>
          </a:bodyPr>
          <a:lstStyle/>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hoa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hồng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phượng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nhãn</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752601"/>
            <a:ext cx="8305800" cy="3010055"/>
          </a:xfrm>
          <a:prstGeom prst="rect">
            <a:avLst/>
          </a:prstGeom>
          <a:noFill/>
        </p:spPr>
        <p:txBody>
          <a:bodyPr wrap="square" rtlCol="0">
            <a:spAutoFit/>
          </a:bodyPr>
          <a:lstStyle/>
          <a:p>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Nhóm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hạt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trần</a:t>
            </a:r>
            <a:r>
              <a:rPr lang="en-US" sz="2400" b="1" dirty="0">
                <a:solidFill>
                  <a:srgbClr val="FF0000"/>
                </a:solidFill>
                <a:latin typeface="Arial" panose="020B0604020202020204" pitchFamily="34" charset="0"/>
                <a:cs typeface="Arial" panose="020B0604020202020204" pitchFamily="34" charset="0"/>
              </a:rPr>
              <a:t>:</a:t>
            </a:r>
            <a:endParaRPr lang="en-US" sz="2400" b="1" dirty="0">
              <a:solidFill>
                <a:srgbClr val="FF0000"/>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Môi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trường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sống</a:t>
            </a:r>
            <a:r>
              <a:rPr lang="en-US" sz="2400" b="1" dirty="0">
                <a:solidFill>
                  <a:srgbClr val="FF0000"/>
                </a:solidFill>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Nhiều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nơi</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khác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nhau</a:t>
            </a:r>
            <a:endParaRPr lang="en-US" sz="2400" b="1" dirty="0">
              <a:solidFill>
                <a:srgbClr val="0000FF"/>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Đặc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cấu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tạo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và</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sinh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sản</a:t>
            </a:r>
            <a:r>
              <a:rPr lang="en-US" sz="2400" b="1" dirty="0">
                <a:solidFill>
                  <a:srgbClr val="FF0000"/>
                </a:solidFill>
                <a:latin typeface="Arial" panose="020B0604020202020204" pitchFamily="34" charset="0"/>
                <a:cs typeface="Arial" panose="020B0604020202020204" pitchFamily="34" charset="0"/>
              </a:rPr>
              <a:t>: </a:t>
            </a:r>
            <a:endParaRPr lang="en-US" sz="2400" b="1" dirty="0">
              <a:solidFill>
                <a:srgbClr val="FF0000"/>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a:t>
            </a:r>
            <a:r>
              <a:rPr lang="en-US" sz="2400" b="1" dirty="0" err="1">
                <a:solidFill>
                  <a:srgbClr val="0000FF"/>
                </a:solidFill>
                <a:latin typeface="Arial" panose="020B0604020202020204" pitchFamily="34" charset="0"/>
                <a:cs typeface="Arial" panose="020B0604020202020204" pitchFamily="34" charset="0"/>
              </a:rPr>
              <a:t>Cấu</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tạo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mạch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dẫn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có</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hoa</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được</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bao</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kín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trong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quả</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cs typeface="Arial" panose="020B0604020202020204" pitchFamily="34" charset="0"/>
            </a:endParaRPr>
          </a:p>
          <a:p>
            <a:pPr algn="just">
              <a:lnSpc>
                <a:spcPct val="115000"/>
              </a:lnSpc>
              <a:tabLst>
                <a:tab pos="540385" algn="l"/>
              </a:tabLst>
            </a:pP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Sinh</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sản</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bằng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Hạt</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nằm</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trong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quả</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a:p>
            <a:pPr algn="just">
              <a:lnSpc>
                <a:spcPct val="115000"/>
              </a:lnSpc>
              <a:tabLst>
                <a:tab pos="540385" algn="l"/>
              </a:tabLst>
            </a:pPr>
            <a:r>
              <a:rPr lang="en-US" sz="2400" b="1" dirty="0">
                <a:solidFill>
                  <a:srgbClr val="FF0000"/>
                </a:solidFill>
                <a:latin typeface="Arial" panose="020B0604020202020204" pitchFamily="34" charset="0"/>
                <a:cs typeface="Arial" panose="020B0604020202020204" pitchFamily="34" charset="0"/>
              </a:rPr>
              <a:t>-</a:t>
            </a:r>
            <a:r>
              <a:rPr lang="en-US" sz="2400" b="1" dirty="0" err="1">
                <a:solidFill>
                  <a:srgbClr val="FF0000"/>
                </a:solidFill>
                <a:latin typeface="Arial" panose="020B0604020202020204" pitchFamily="34" charset="0"/>
                <a:cs typeface="Arial" panose="020B0604020202020204" pitchFamily="34" charset="0"/>
              </a:rPr>
              <a:t>Đại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diện</a:t>
            </a:r>
            <a:r>
              <a:rPr lang="en-US" sz="2400" b="1" dirty="0">
                <a:solidFill>
                  <a:srgbClr val="FF0000"/>
                </a:solidFill>
                <a:latin typeface="Arial" panose="020B0604020202020204" pitchFamily="34" charset="0"/>
                <a:cs typeface="Arial" panose="020B0604020202020204" pitchFamily="34" charset="0"/>
              </a:rPr>
              <a:t>: </a:t>
            </a:r>
            <a:r>
              <a:rPr lang="en-US" sz="2400" b="1" dirty="0" err="1" smtClean="0">
                <a:solidFill>
                  <a:srgbClr val="0000FF"/>
                </a:solidFill>
                <a:latin typeface="Arial" panose="020B0604020202020204" pitchFamily="34" charset="0"/>
                <a:cs typeface="Arial" panose="020B0604020202020204" pitchFamily="34" charset="0"/>
              </a:rPr>
              <a:t>cây</a:t>
            </a:r>
            <a:r>
              <a:rPr lang="en-US" sz="2400" b="1" dirty="0" smtClean="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phượng</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cây</a:t>
            </a:r>
            <a:r>
              <a:rPr lang="en-US" sz="2400" b="1" dirty="0">
                <a:solidFill>
                  <a:srgbClr val="0000FF"/>
                </a:solidFill>
                <a:latin typeface="Arial" panose="020B0604020202020204" pitchFamily="34" charset="0"/>
                <a:cs typeface="Arial" panose="020B0604020202020204" pitchFamily="34" charset="0"/>
              </a:rPr>
              <a:t> </a:t>
            </a:r>
            <a:r>
              <a:rPr lang="en-US" sz="2400" b="1" dirty="0" err="1">
                <a:solidFill>
                  <a:srgbClr val="0000FF"/>
                </a:solidFill>
                <a:latin typeface="Arial" panose="020B0604020202020204" pitchFamily="34" charset="0"/>
                <a:cs typeface="Arial" panose="020B0604020202020204" pitchFamily="34" charset="0"/>
              </a:rPr>
              <a:t>nhãn</a:t>
            </a:r>
            <a:r>
              <a:rPr lang="en-US" sz="2400" b="1" dirty="0">
                <a:solidFill>
                  <a:srgbClr val="0000FF"/>
                </a:solidFill>
                <a:latin typeface="Arial" panose="020B0604020202020204" pitchFamily="34" charset="0"/>
                <a:cs typeface="Arial" panose="020B0604020202020204" pitchFamily="34" charset="0"/>
              </a:rPr>
              <a:t>…</a:t>
            </a:r>
            <a:endParaRPr lang="en-US" sz="2400" b="1" dirty="0">
              <a:solidFill>
                <a:srgbClr val="0000FF"/>
              </a:solidFill>
              <a:latin typeface="Arial" panose="020B0604020202020204" pitchFamily="34" charset="0"/>
              <a:ea typeface="Calibri" panose="020F0502020204030204"/>
              <a:cs typeface="Arial" panose="020B0604020202020204" pitchFamily="34" charset="0"/>
            </a:endParaRPr>
          </a:p>
        </p:txBody>
      </p:sp>
      <p:sp>
        <p:nvSpPr>
          <p:cNvPr id="3" name="Text Box 6"/>
          <p:cNvSpPr txBox="1">
            <a:spLocks noChangeArrowheads="1"/>
          </p:cNvSpPr>
          <p:nvPr/>
        </p:nvSpPr>
        <p:spPr bwMode="auto">
          <a:xfrm>
            <a:off x="1889758" y="321768"/>
            <a:ext cx="777242" cy="707886"/>
          </a:xfrm>
          <a:prstGeom prst="rect">
            <a:avLst/>
          </a:prstGeom>
          <a:noFill/>
          <a:ln w="9525">
            <a:noFill/>
            <a:miter lim="800000"/>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ây rau bợ xuất hiện rất nhiều ở nước t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8171" y="224970"/>
            <a:ext cx="3810000" cy="27479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ình ảnh cây Guột cứ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3379373"/>
            <a:ext cx="3810000" cy="2858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91657" y="2949489"/>
            <a:ext cx="2286000"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Rau bợ</a:t>
            </a:r>
            <a:endParaRPr lang="en-US" sz="2400" b="1">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3031671" y="6299802"/>
            <a:ext cx="1143000"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Guột</a:t>
            </a:r>
            <a:endParaRPr lang="en-US" sz="2400" b="1">
              <a:solidFill>
                <a:srgbClr val="0000FF"/>
              </a:solidFill>
              <a:latin typeface="Arial" panose="020B0604020202020204" pitchFamily="34" charset="0"/>
              <a:cs typeface="Arial" panose="020B0604020202020204" pitchFamily="34" charset="0"/>
            </a:endParaRPr>
          </a:p>
        </p:txBody>
      </p:sp>
      <p:pic>
        <p:nvPicPr>
          <p:cNvPr id="10246" name="Picture 6" descr="Cây lông cu 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89857"/>
            <a:ext cx="4724400" cy="47244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629400" y="5214257"/>
            <a:ext cx="2743200" cy="523220"/>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lông cu li</a:t>
            </a:r>
            <a:endParaRPr lang="en-US" sz="2800" b="1">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6050296" y="5945860"/>
            <a:ext cx="4008104" cy="584775"/>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DƯƠNG XỈ</a:t>
            </a:r>
            <a:endParaRPr lang="en-US" sz="3200" b="1">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Cây dương xỉ thân gỗ - Cây dương xỉ cổ đại khổng lồ đủ kích cỡ"/>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4" descr="Cây dương xỉ thân gỗ - Cây dương xỉ cổ đại khổng lồ đủ kích cỡ"/>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2293" name="Picture 5" descr="E:\Chu nhiem\6A11 năm 20192020\Bài tập nghỉ phòng dịch\Khu rung quyet co dai.jpg"/>
          <p:cNvPicPr>
            <a:picLocks noChangeAspect="1" noChangeArrowheads="1"/>
          </p:cNvPicPr>
          <p:nvPr/>
        </p:nvPicPr>
        <p:blipFill rotWithShape="1">
          <a:blip r:embed="rId1">
            <a:extLst>
              <a:ext uri="{28A0092B-C50C-407E-A947-70E740481C1C}">
                <a14:useLocalDpi xmlns:a14="http://schemas.microsoft.com/office/drawing/2010/main" val="0"/>
              </a:ext>
            </a:extLst>
          </a:blip>
          <a:srcRect b="6668"/>
          <a:stretch>
            <a:fillRect/>
          </a:stretch>
        </p:blipFill>
        <p:spPr bwMode="auto">
          <a:xfrm>
            <a:off x="1984376" y="287800"/>
            <a:ext cx="8378825" cy="5817524"/>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Than đá được dùng để làm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634" y="160338"/>
            <a:ext cx="3874293" cy="25828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76160" y="6105325"/>
            <a:ext cx="6990946"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KHU RỪNG QUYẾT CỔ ĐẠI VÀ THAN ĐÁ</a:t>
            </a:r>
            <a:endParaRPr lang="en-US" sz="2400" b="1">
              <a:solidFill>
                <a:srgbClr val="0000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Rectangle 2"/>
          <p:cNvSpPr/>
          <p:nvPr/>
        </p:nvSpPr>
        <p:spPr>
          <a:xfrm>
            <a:off x="1646325" y="154422"/>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endParaRPr lang="en-US" sz="3600"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775170" y="1121748"/>
            <a:ext cx="8654530" cy="3108543"/>
          </a:xfrm>
          <a:prstGeom prst="rect">
            <a:avLst/>
          </a:prstGeom>
          <a:ln>
            <a:solidFill>
              <a:srgbClr val="0066FF"/>
            </a:solidFill>
          </a:ln>
        </p:spPr>
        <p:txBody>
          <a:bodyPr wrap="square">
            <a:spAutoFit/>
          </a:bodyPr>
          <a:lstStyle/>
          <a:p>
            <a:pPr algn="just"/>
            <a:r>
              <a:rPr lang="en-US" sz="2800" dirty="0">
                <a:solidFill>
                  <a:srgbClr val="0000FF"/>
                </a:solidFill>
                <a:latin typeface="Arial" panose="020B0604020202020204" pitchFamily="34" charset="0"/>
                <a:cs typeface="Arial" panose="020B0604020202020204" pitchFamily="34" charset="0"/>
                <a:sym typeface="Wingdings" panose="05000000000000000000"/>
              </a:rPr>
              <a:t></a:t>
            </a:r>
            <a:r>
              <a:rPr lang="en-US" sz="2800" dirty="0">
                <a:latin typeface="Arial" panose="020B0604020202020204" pitchFamily="34" charset="0"/>
                <a:cs typeface="Arial" panose="020B0604020202020204" pitchFamily="34" charset="0"/>
                <a:sym typeface="Wingdings" panose="05000000000000000000"/>
              </a:rPr>
              <a:t> </a:t>
            </a:r>
            <a:r>
              <a:rPr lang="en-US" sz="2800" dirty="0">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Hãy</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viết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tên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các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đại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diện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thực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vật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vào</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giấy</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mà</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em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biết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mỗi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đại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diện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ghi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trên</a:t>
            </a:r>
            <a:r>
              <a:rPr lang="en-US" sz="2800" dirty="0">
                <a:solidFill>
                  <a:srgbClr val="0000FF"/>
                </a:solidFill>
                <a:latin typeface="Arial" panose="020B0604020202020204" pitchFamily="34" charset="0"/>
                <a:cs typeface="Arial" panose="020B0604020202020204" pitchFamily="34" charset="0"/>
              </a:rPr>
              <a:t> 1 </a:t>
            </a:r>
            <a:r>
              <a:rPr lang="en-US" sz="2800" dirty="0" err="1">
                <a:solidFill>
                  <a:srgbClr val="0000FF"/>
                </a:solidFill>
                <a:latin typeface="Arial" panose="020B0604020202020204" pitchFamily="34" charset="0"/>
                <a:cs typeface="Arial" panose="020B0604020202020204" pitchFamily="34" charset="0"/>
              </a:rPr>
              <a:t>tờ</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giấy</a:t>
            </a:r>
            <a:r>
              <a:rPr lang="en-US" sz="2800" dirty="0">
                <a:solidFill>
                  <a:srgbClr val="0000FF"/>
                </a:solidFill>
                <a:latin typeface="Arial" panose="020B0604020202020204" pitchFamily="34" charset="0"/>
                <a:cs typeface="Arial" panose="020B0604020202020204" pitchFamily="34" charset="0"/>
              </a:rPr>
              <a:t> A</a:t>
            </a:r>
            <a:r>
              <a:rPr lang="en-US" sz="2800" baseline="-25000" dirty="0">
                <a:solidFill>
                  <a:srgbClr val="0000FF"/>
                </a:solidFill>
                <a:latin typeface="Arial" panose="020B0604020202020204" pitchFamily="34" charset="0"/>
                <a:cs typeface="Arial" panose="020B0604020202020204" pitchFamily="34" charset="0"/>
              </a:rPr>
              <a:t>5</a:t>
            </a:r>
            <a:r>
              <a:rPr lang="en-US" sz="2800" dirty="0">
                <a:solidFill>
                  <a:srgbClr val="0000FF"/>
                </a:solidFill>
                <a:latin typeface="Arial" panose="020B0604020202020204" pitchFamily="34" charset="0"/>
                <a:cs typeface="Arial" panose="020B0604020202020204" pitchFamily="34" charset="0"/>
              </a:rPr>
              <a:t> (2 </a:t>
            </a:r>
            <a:r>
              <a:rPr lang="en-US" sz="2800" dirty="0" err="1">
                <a:solidFill>
                  <a:srgbClr val="0000FF"/>
                </a:solidFill>
                <a:latin typeface="Arial" panose="020B0604020202020204" pitchFamily="34" charset="0"/>
                <a:cs typeface="Arial" panose="020B0604020202020204" pitchFamily="34" charset="0"/>
              </a:rPr>
              <a:t>phút</a:t>
            </a:r>
            <a:r>
              <a:rPr lang="en-US" sz="2800" dirty="0">
                <a:solidFill>
                  <a:srgbClr val="0000FF"/>
                </a:solidFill>
                <a:latin typeface="Arial" panose="020B0604020202020204" pitchFamily="34" charset="0"/>
                <a:cs typeface="Arial" panose="020B0604020202020204" pitchFamily="34" charset="0"/>
              </a:rPr>
              <a:t>).</a:t>
            </a:r>
            <a:endParaRPr lang="en-US" sz="2800" dirty="0">
              <a:solidFill>
                <a:srgbClr val="0000FF"/>
              </a:solidFill>
              <a:latin typeface="Arial" panose="020B0604020202020204" pitchFamily="34" charset="0"/>
              <a:cs typeface="Arial" panose="020B0604020202020204" pitchFamily="34" charset="0"/>
            </a:endParaRPr>
          </a:p>
          <a:p>
            <a:pPr algn="just"/>
            <a:r>
              <a:rPr lang="en-US" sz="2800" dirty="0">
                <a:solidFill>
                  <a:srgbClr val="0000FF"/>
                </a:solidFill>
                <a:latin typeface="Arial" panose="020B0604020202020204" pitchFamily="34" charset="0"/>
                <a:cs typeface="Arial" panose="020B0604020202020204" pitchFamily="34" charset="0"/>
                <a:sym typeface="Wingdings" panose="05000000000000000000"/>
              </a:rPr>
              <a: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Phân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loại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thực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vật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thành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các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nhóm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và</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nêu</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cơ</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sở</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phân</a:t>
            </a:r>
            <a:r>
              <a:rPr lang="en-US" sz="2800" dirty="0">
                <a:solidFill>
                  <a:srgbClr val="0000FF"/>
                </a:solidFill>
                <a:latin typeface="Arial" panose="020B0604020202020204" pitchFamily="34" charset="0"/>
                <a:cs typeface="Arial" panose="020B0604020202020204" pitchFamily="34" charset="0"/>
              </a:rPr>
              <a:t> chia.</a:t>
            </a:r>
            <a:endParaRPr lang="en-US" sz="2800" dirty="0">
              <a:solidFill>
                <a:srgbClr val="0000FF"/>
              </a:solidFill>
              <a:latin typeface="Arial" panose="020B0604020202020204" pitchFamily="34" charset="0"/>
              <a:cs typeface="Arial" panose="020B0604020202020204" pitchFamily="34" charset="0"/>
            </a:endParaRPr>
          </a:p>
          <a:p>
            <a:pPr algn="just"/>
            <a:r>
              <a:rPr lang="en-US" sz="2800" dirty="0">
                <a:solidFill>
                  <a:srgbClr val="0000FF"/>
                </a:solidFill>
                <a:latin typeface="Arial" panose="020B0604020202020204" pitchFamily="34" charset="0"/>
                <a:cs typeface="Arial" panose="020B0604020202020204" pitchFamily="34" charset="0"/>
                <a:sym typeface="Wingdings" panose="05000000000000000000"/>
              </a:rPr>
              <a: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Dán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các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giấy</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ghi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tên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đại</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diện</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thực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vật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vừa</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kể</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được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vào</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các</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nhóm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tương</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ứng</a:t>
            </a:r>
            <a:r>
              <a:rPr lang="en-US" sz="2800" dirty="0">
                <a:solidFill>
                  <a:srgbClr val="0000FF"/>
                </a:solidFill>
                <a:latin typeface="Arial" panose="020B0604020202020204" pitchFamily="34" charset="0"/>
                <a:cs typeface="Arial" panose="020B0604020202020204" pitchFamily="34" charset="0"/>
              </a:rPr>
              <a:t>.</a:t>
            </a:r>
            <a:endParaRPr lang="en-US" sz="2800" dirty="0">
              <a:solidFill>
                <a:srgbClr val="0000FF"/>
              </a:solidFill>
              <a:latin typeface="Arial" panose="020B0604020202020204" pitchFamily="34" charset="0"/>
              <a:cs typeface="Arial" panose="020B0604020202020204" pitchFamily="34" charset="0"/>
            </a:endParaRPr>
          </a:p>
          <a:p>
            <a:pPr algn="just"/>
            <a:r>
              <a:rPr lang="en-US" sz="2800" dirty="0">
                <a:solidFill>
                  <a:srgbClr val="0000FF"/>
                </a:solidFill>
                <a:latin typeface="Arial" panose="020B0604020202020204" pitchFamily="34" charset="0"/>
                <a:cs typeface="Arial" panose="020B0604020202020204" pitchFamily="34" charset="0"/>
                <a:sym typeface="Wingdings" panose="05000000000000000000"/>
              </a:rPr>
              <a: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Kiểm</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tra</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chỉnh</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sửa</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kết</a:t>
            </a:r>
            <a:r>
              <a:rPr lang="en-US" sz="2800" dirty="0">
                <a:solidFill>
                  <a:srgbClr val="0000FF"/>
                </a:solidFill>
                <a:latin typeface="Arial" panose="020B0604020202020204" pitchFamily="34" charset="0"/>
                <a:cs typeface="Arial" panose="020B0604020202020204" pitchFamily="34" charset="0"/>
              </a:rPr>
              <a:t> </a:t>
            </a:r>
            <a:r>
              <a:rPr lang="en-US" sz="2800" dirty="0" err="1">
                <a:solidFill>
                  <a:srgbClr val="0000FF"/>
                </a:solidFill>
                <a:latin typeface="Arial" panose="020B0604020202020204" pitchFamily="34" charset="0"/>
                <a:cs typeface="Arial" panose="020B0604020202020204" pitchFamily="34" charset="0"/>
              </a:rPr>
              <a:t>quả</a:t>
            </a:r>
            <a:r>
              <a:rPr lang="en-US" sz="2800" dirty="0">
                <a:solidFill>
                  <a:srgbClr val="0000FF"/>
                </a:solidFill>
                <a:latin typeface="Arial" panose="020B0604020202020204" pitchFamily="34" charset="0"/>
                <a:cs typeface="Arial" panose="020B0604020202020204" pitchFamily="34" charset="0"/>
              </a:rPr>
              <a:t>.</a:t>
            </a:r>
            <a:endParaRPr lang="en-US" sz="2800" dirty="0">
              <a:solidFill>
                <a:srgbClr val="0000FF"/>
              </a:solidFill>
              <a:latin typeface="Arial" panose="020B0604020202020204" pitchFamily="34" charset="0"/>
              <a:cs typeface="Arial" panose="020B0604020202020204" pitchFamily="34" charset="0"/>
            </a:endParaRPr>
          </a:p>
        </p:txBody>
      </p:sp>
      <p:pic>
        <p:nvPicPr>
          <p:cNvPr id="2050" name="Picture 2" descr="Tổng hợp những hình mặt cười đẹp - Ảnh Avatar faceboo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001000" y="4389619"/>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photo-2-baomoi.zadn.vn/w700_r1/2017_04_03_180_21920380/dd57a6a263e28abcd3f3.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4" descr="https://photo-2-baomoi.zadn.vn/w700_r1/2017_04_03_180_21920380/8886eb732e33c76d9e22.jp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9221" name="Picture 5" descr="C:\Users\LaptopKT\Desktop\Cây pơ mu.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90462" y="775400"/>
            <a:ext cx="3993243" cy="53224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25890" y="6101452"/>
            <a:ext cx="3121025"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CÂY PƠMU</a:t>
            </a:r>
            <a:endParaRPr lang="en-US" sz="2400" b="1">
              <a:solidFill>
                <a:srgbClr val="0000FF"/>
              </a:solidFill>
              <a:latin typeface="Arial" panose="020B0604020202020204" pitchFamily="34" charset="0"/>
              <a:cs typeface="Arial" panose="020B0604020202020204" pitchFamily="34" charset="0"/>
            </a:endParaRPr>
          </a:p>
        </p:txBody>
      </p:sp>
      <p:sp>
        <p:nvSpPr>
          <p:cNvPr id="7" name="AutoShape 7" descr="cây hoàng đàn"/>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9224" name="Picture 8" descr="C:\Users\LaptopKT\Desktop\hoang-d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057" y="1524001"/>
            <a:ext cx="4648200" cy="33081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395357" y="5258637"/>
            <a:ext cx="3657600"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CÂY HOÀNG ĐÀN</a:t>
            </a:r>
            <a:endParaRPr lang="en-US" sz="2400" b="1">
              <a:solidFill>
                <a:srgbClr val="0000FF"/>
              </a:solidFill>
              <a:latin typeface="Arial" panose="020B0604020202020204" pitchFamily="34" charset="0"/>
              <a:cs typeface="Arial" panose="020B0604020202020204" pitchFamily="34" charset="0"/>
            </a:endParaRPr>
          </a:p>
        </p:txBody>
      </p:sp>
      <p:sp>
        <p:nvSpPr>
          <p:cNvPr id="9" name="AutoShape 10" descr="Cây gỗ kim giao là gì? Đặc điểm, Ứng dụng như thế nào? - XHome Company"/>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AutoShape 12" descr="Cây Kim Giao - cây bóng mát "/>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3" name="Title 1"/>
          <p:cNvSpPr>
            <a:spLocks noGrp="1"/>
          </p:cNvSpPr>
          <p:nvPr>
            <p:ph type="title"/>
          </p:nvPr>
        </p:nvSpPr>
        <p:spPr>
          <a:xfrm>
            <a:off x="2136775" y="107157"/>
            <a:ext cx="8229600" cy="510380"/>
          </a:xfrm>
        </p:spPr>
        <p:txBody>
          <a:bodyPr>
            <a:noAutofit/>
          </a:bodyPr>
          <a:lstStyle/>
          <a:p>
            <a:r>
              <a:rPr lang="en-US" sz="3200" b="1">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aptopKT\Desktop\cay-kim-giao-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8300" y="758838"/>
            <a:ext cx="4495800" cy="546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7400" y="6279176"/>
            <a:ext cx="3657600" cy="400110"/>
          </a:xfrm>
          <a:prstGeom prst="rect">
            <a:avLst/>
          </a:prstGeom>
          <a:noFill/>
        </p:spPr>
        <p:txBody>
          <a:bodyPr wrap="square" rtlCol="0">
            <a:spAutoFit/>
          </a:bodyPr>
          <a:lstStyle/>
          <a:p>
            <a:pPr algn="ctr"/>
            <a:r>
              <a:rPr lang="en-US" sz="2000" b="1">
                <a:solidFill>
                  <a:srgbClr val="0000FF"/>
                </a:solidFill>
                <a:latin typeface="Arial" panose="020B0604020202020204" pitchFamily="34" charset="0"/>
                <a:cs typeface="Arial" panose="020B0604020202020204" pitchFamily="34" charset="0"/>
              </a:rPr>
              <a:t>CÂY KIM GIAO</a:t>
            </a:r>
            <a:endParaRPr lang="en-US" sz="2000" b="1">
              <a:solidFill>
                <a:srgbClr val="0000FF"/>
              </a:solidFill>
              <a:latin typeface="Arial" panose="020B0604020202020204" pitchFamily="34" charset="0"/>
              <a:cs typeface="Arial" panose="020B0604020202020204" pitchFamily="34" charset="0"/>
            </a:endParaRPr>
          </a:p>
        </p:txBody>
      </p:sp>
      <p:sp>
        <p:nvSpPr>
          <p:cNvPr id="4" name="AutoShape 5" descr="Giải mã tinh dầu thông có tác dụng gì và lợi ích của nó trong cuộc ..."/>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7" descr="tinh-dau-tho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TextBox 9"/>
          <p:cNvSpPr txBox="1"/>
          <p:nvPr/>
        </p:nvSpPr>
        <p:spPr>
          <a:xfrm>
            <a:off x="6541750" y="6308688"/>
            <a:ext cx="3657600" cy="400110"/>
          </a:xfrm>
          <a:prstGeom prst="rect">
            <a:avLst/>
          </a:prstGeom>
          <a:noFill/>
        </p:spPr>
        <p:txBody>
          <a:bodyPr wrap="square" rtlCol="0">
            <a:spAutoFit/>
          </a:bodyPr>
          <a:lstStyle/>
          <a:p>
            <a:pPr algn="ctr"/>
            <a:r>
              <a:rPr lang="en-US" sz="2000" b="1">
                <a:solidFill>
                  <a:srgbClr val="0000FF"/>
                </a:solidFill>
                <a:latin typeface="Arial" panose="020B0604020202020204" pitchFamily="34" charset="0"/>
                <a:cs typeface="Arial" panose="020B0604020202020204" pitchFamily="34" charset="0"/>
              </a:rPr>
              <a:t>CÂY TRẮC BÁCH DIỆP</a:t>
            </a:r>
            <a:endParaRPr lang="en-US" sz="2000" b="1">
              <a:solidFill>
                <a:srgbClr val="0000FF"/>
              </a:solidFill>
              <a:latin typeface="Arial" panose="020B0604020202020204" pitchFamily="34" charset="0"/>
              <a:cs typeface="Arial" panose="020B0604020202020204" pitchFamily="34" charset="0"/>
            </a:endParaRPr>
          </a:p>
        </p:txBody>
      </p:sp>
      <p:pic>
        <p:nvPicPr>
          <p:cNvPr id="9" name="Picture 13" descr="C:\Users\LaptopKT\Desktop\cay-trac-bach-diep-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758838"/>
            <a:ext cx="3722350" cy="5461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136775" y="107157"/>
            <a:ext cx="8229600" cy="510380"/>
          </a:xfrm>
        </p:spPr>
        <p:txBody>
          <a:bodyPr>
            <a:noAutofit/>
          </a:bodyPr>
          <a:lstStyle/>
          <a:p>
            <a:r>
              <a:rPr lang="en-US" sz="3200" b="1">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anvuondocdao.com/wp-content/uploads/2019/01/C%C3%A2y-v%E1%BA%A1n-tu%E1%BA%BF4-816x524.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5" name="AutoShape 4" descr="Cây vạn tuế"/>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6" descr="Vạn tuế - Anh Thư - Sinh Vật Cảnh"/>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2295" name="Picture 7" descr="C:\Users\LaptopKT\Desktop\vạn tuế.jpe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31976" y="393089"/>
            <a:ext cx="3806825" cy="6240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67200" y="6278691"/>
            <a:ext cx="3657600" cy="523220"/>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VẠN TUẾ</a:t>
            </a:r>
            <a:endParaRPr lang="en-US" sz="2800" b="1">
              <a:solidFill>
                <a:srgbClr val="0000FF"/>
              </a:solidFill>
              <a:latin typeface="Arial" panose="020B0604020202020204" pitchFamily="34" charset="0"/>
              <a:cs typeface="Arial" panose="020B0604020202020204" pitchFamily="34" charset="0"/>
            </a:endParaRPr>
          </a:p>
        </p:txBody>
      </p:sp>
      <p:sp>
        <p:nvSpPr>
          <p:cNvPr id="7" name="AutoShape 9" descr="Vạn Tuế - cây công trình"/>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2298" name="Picture 10" descr="C:\Users\LaptopKT\Desktop\hoa cây vạn tuế đự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27681"/>
            <a:ext cx="4366028" cy="244497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cay-trac-bach-diep-3a"/>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0" name="AutoShape 15" descr="https://lh5.googleusercontent.com/-hTI3dOoeRmg/U0e1lH9J4DI/AAAAAAAABXQ/JNwTKRzydwE/s400/hoa%2Bc%25C3%25A2y%2BV%25E1%25BA%25A1n%2Btu%25E1%25BA%25BF%2Bc%25C3%25A1i.jpg"/>
          <p:cNvSpPr>
            <a:spLocks noChangeAspect="1" noChangeArrowheads="1"/>
          </p:cNvSpPr>
          <p:nvPr/>
        </p:nvSpPr>
        <p:spPr bwMode="auto">
          <a:xfrm>
            <a:off x="2441575"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2304" name="Picture 16" descr="C:\Users\LaptopKT\Desktop\hoa cây Vạn tuế cá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2819400"/>
            <a:ext cx="4340628" cy="332503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1962209" y="362348"/>
            <a:ext cx="3465513" cy="510380"/>
          </a:xfrm>
        </p:spPr>
        <p:txBody>
          <a:bodyPr>
            <a:noAutofit/>
          </a:bodyPr>
          <a:lstStyle/>
          <a:p>
            <a:r>
              <a:rPr lang="en-US" sz="3200" b="1">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257" y="152400"/>
            <a:ext cx="8229600" cy="715962"/>
          </a:xfrm>
        </p:spPr>
        <p:txBody>
          <a:bodyPr>
            <a:normAutofit/>
          </a:bodyPr>
          <a:lstStyle/>
          <a:p>
            <a:r>
              <a:rPr lang="en-US" sz="3200" b="1">
                <a:solidFill>
                  <a:srgbClr val="FF0000"/>
                </a:solidFill>
                <a:latin typeface="Arial" panose="020B0604020202020204" pitchFamily="34" charset="0"/>
                <a:cs typeface="Arial" panose="020B0604020202020204" pitchFamily="34" charset="0"/>
              </a:rPr>
              <a:t>CÂY HẠT KÍN</a:t>
            </a:r>
            <a:endParaRPr lang="en-US" sz="3200" b="1">
              <a:solidFill>
                <a:srgbClr val="FF0000"/>
              </a:solidFill>
              <a:latin typeface="Arial" panose="020B0604020202020204" pitchFamily="34" charset="0"/>
              <a:cs typeface="Arial" panose="020B0604020202020204" pitchFamily="34" charset="0"/>
            </a:endParaRPr>
          </a:p>
        </p:txBody>
      </p:sp>
      <p:pic>
        <p:nvPicPr>
          <p:cNvPr id="7170" name="Picture 2" descr="Bài 12: Trang trí nhà ở bằng cây cảnh và hoa | Học trực tuyế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8800" y="914401"/>
            <a:ext cx="8458200" cy="5755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202275"/>
            <a:ext cx="8229600" cy="411162"/>
          </a:xfrm>
        </p:spPr>
        <p:txBody>
          <a:bodyPr>
            <a:noAutofit/>
          </a:bodyPr>
          <a:lstStyle/>
          <a:p>
            <a:r>
              <a:rPr lang="en-US" sz="3600" b="1">
                <a:solidFill>
                  <a:srgbClr val="FF0000"/>
                </a:solidFill>
                <a:latin typeface="Arial" panose="020B0604020202020204" pitchFamily="34" charset="0"/>
                <a:cs typeface="Arial" panose="020B0604020202020204" pitchFamily="34" charset="0"/>
              </a:rPr>
              <a:t>MỘT SỐ CÂY HẠT KÍN</a:t>
            </a:r>
            <a:endParaRPr lang="en-US" sz="3600" b="1">
              <a:solidFill>
                <a:srgbClr val="FF0000"/>
              </a:solidFill>
            </a:endParaRPr>
          </a:p>
        </p:txBody>
      </p:sp>
      <p:pic>
        <p:nvPicPr>
          <p:cNvPr id="5122" name="Picture 2" descr="http://hoisvcvn.org.vn/Uploads/images/Cay_Baobap0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2903" y="924101"/>
            <a:ext cx="4496515" cy="30000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èo tấm (bèo cám) | Cây cảnh - Hoa cảnh - Bonsai - Hòn non bộ - Sân vườn  tiểu cảnh - Blog Cây cảnh .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618" y="3534521"/>
            <a:ext cx="4067175" cy="28853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0" y="4267200"/>
            <a:ext cx="3657600" cy="523220"/>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BAO BÁP</a:t>
            </a:r>
            <a:endParaRPr lang="en-US" sz="2800" b="1">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6520404" y="2766750"/>
            <a:ext cx="3657600" cy="523220"/>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BÈO TẤM</a:t>
            </a:r>
            <a:endParaRPr lang="en-US" sz="2800" b="1">
              <a:solidFill>
                <a:srgbClr val="0000FF"/>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52600" y="719559"/>
          <a:ext cx="8763000" cy="5786483"/>
        </p:xfrm>
        <a:graphic>
          <a:graphicData uri="http://schemas.openxmlformats.org/drawingml/2006/table">
            <a:tbl>
              <a:tblPr firstRow="1" firstCol="1" bandRow="1">
                <a:tableStyleId>{5940675A-B579-460E-94D1-54222C63F5DA}</a:tableStyleId>
              </a:tblPr>
              <a:tblGrid>
                <a:gridCol w="1473425"/>
                <a:gridCol w="1803175"/>
                <a:gridCol w="1676400"/>
                <a:gridCol w="2057400"/>
                <a:gridCol w="1752600"/>
              </a:tblGrid>
              <a:tr h="265409">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Nội dung</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Rêu</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Dương xỉ</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trần</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kín</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Môi trường sống</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dirty="0" err="1">
                          <a:solidFill>
                            <a:srgbClr val="0000FF"/>
                          </a:solidFill>
                          <a:effectLst/>
                          <a:latin typeface="Arial" panose="020B0604020202020204" pitchFamily="34" charset="0"/>
                          <a:cs typeface="Arial" panose="020B0604020202020204" pitchFamily="34" charset="0"/>
                        </a:rPr>
                        <a:t>Nơi</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ẩm</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ướt</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thường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mọc</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thành</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từng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đám</a:t>
                      </a: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Ưa ẩm, râm mát.</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kern="1200" smtClean="0">
                          <a:solidFill>
                            <a:srgbClr val="0000FF"/>
                          </a:solidFill>
                          <a:effectLst/>
                          <a:latin typeface="Arial" panose="020B0604020202020204" pitchFamily="34" charset="0"/>
                          <a:ea typeface="+mn-ea"/>
                          <a:cs typeface="Arial" panose="020B0604020202020204" pitchFamily="34" charset="0"/>
                        </a:rPr>
                        <a:t>Nhiều nơi (đặc</a:t>
                      </a:r>
                      <a:r>
                        <a:rPr lang="en-US" sz="1800" b="1" kern="1200" baseline="0" smtClean="0">
                          <a:solidFill>
                            <a:srgbClr val="0000FF"/>
                          </a:solidFill>
                          <a:effectLst/>
                          <a:latin typeface="Arial" panose="020B0604020202020204" pitchFamily="34" charset="0"/>
                          <a:ea typeface="+mn-ea"/>
                          <a:cs typeface="Arial" panose="020B0604020202020204" pitchFamily="34" charset="0"/>
                        </a:rPr>
                        <a:t> biệt</a:t>
                      </a:r>
                      <a:r>
                        <a:rPr lang="en-US" sz="1800" b="1" kern="1200" smtClean="0">
                          <a:solidFill>
                            <a:srgbClr val="0000FF"/>
                          </a:solidFill>
                          <a:effectLst/>
                          <a:latin typeface="Arial" panose="020B0604020202020204" pitchFamily="34" charset="0"/>
                          <a:ea typeface="+mn-ea"/>
                          <a:cs typeface="Arial" panose="020B0604020202020204" pitchFamily="34" charset="0"/>
                        </a:rPr>
                        <a:t> nơi có khí hậu mát mẻ, vùng ôn đới).</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Nhiều nơi.</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r>
              <a:tr h="2899770">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Đặc điểm cấu tạo và sinh sản</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dirty="0" err="1">
                          <a:solidFill>
                            <a:srgbClr val="0000FF"/>
                          </a:solidFill>
                          <a:effectLst/>
                          <a:latin typeface="Arial" panose="020B0604020202020204" pitchFamily="34" charset="0"/>
                          <a:cs typeface="Arial" panose="020B0604020202020204" pitchFamily="34" charset="0"/>
                        </a:rPr>
                        <a:t>Nhỏ</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bé</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không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có</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mạch</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dẫn</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có</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thân</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và</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lá</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rễ</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giả</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không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có</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hạt</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không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có</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hoa</a:t>
                      </a:r>
                      <a:r>
                        <a:rPr lang="en-US" sz="1800" b="1" dirty="0">
                          <a:solidFill>
                            <a:srgbClr val="0000FF"/>
                          </a:solidFill>
                          <a:effectLst/>
                          <a:latin typeface="Arial" panose="020B0604020202020204" pitchFamily="34" charset="0"/>
                          <a:cs typeface="Arial" panose="020B0604020202020204" pitchFamily="34" charset="0"/>
                        </a:rPr>
                        <a:t>.</a:t>
                      </a:r>
                      <a:endParaRPr lang="en-US" sz="1800" b="1" dirty="0">
                        <a:solidFill>
                          <a:srgbClr val="0000FF"/>
                        </a:solidFill>
                        <a:effectLst/>
                        <a:latin typeface="Arial" panose="020B0604020202020204" pitchFamily="34" charset="0"/>
                        <a:cs typeface="Arial" panose="020B0604020202020204" pitchFamily="34" charset="0"/>
                      </a:endParaRPr>
                    </a:p>
                    <a:p>
                      <a:pPr algn="just">
                        <a:lnSpc>
                          <a:spcPct val="115000"/>
                        </a:lnSpc>
                        <a:spcAft>
                          <a:spcPts val="0"/>
                        </a:spcAft>
                        <a:tabLst>
                          <a:tab pos="540385" algn="l"/>
                        </a:tabLst>
                      </a:pP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Sinh</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sản</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bằng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bào</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tử</a:t>
                      </a:r>
                      <a:r>
                        <a:rPr lang="en-US" sz="1800" b="1" dirty="0">
                          <a:solidFill>
                            <a:srgbClr val="0000FF"/>
                          </a:solidFill>
                          <a:effectLst/>
                          <a:latin typeface="Arial" panose="020B0604020202020204" pitchFamily="34" charset="0"/>
                          <a:cs typeface="Arial" panose="020B0604020202020204" pitchFamily="34" charset="0"/>
                        </a:rPr>
                        <a:t>.</a:t>
                      </a: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không có hạt, không có hoa. </a:t>
                      </a:r>
                      <a:endParaRPr lang="en-US" sz="1800" b="1">
                        <a:solidFill>
                          <a:srgbClr val="0000FF"/>
                        </a:solidFill>
                        <a:effectLst/>
                        <a:latin typeface="Arial" panose="020B0604020202020204" pitchFamily="34" charset="0"/>
                        <a:cs typeface="Arial" panose="020B0604020202020204" pitchFamily="34" charset="0"/>
                      </a:endParaRP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endParaRPr lang="en-US" sz="1800" b="1">
                        <a:solidFill>
                          <a:srgbClr val="0000FF"/>
                        </a:solidFill>
                        <a:effectLst/>
                        <a:latin typeface="Arial" panose="020B0604020202020204" pitchFamily="34" charset="0"/>
                        <a:cs typeface="Arial" panose="020B0604020202020204" pitchFamily="34" charset="0"/>
                      </a:endParaRP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r>
                        <a:rPr lang="en-US" sz="1800" b="1" smtClean="0">
                          <a:solidFill>
                            <a:srgbClr val="0000FF"/>
                          </a:solidFill>
                          <a:effectLst/>
                          <a:latin typeface="Arial" panose="020B0604020202020204" pitchFamily="34" charset="0"/>
                          <a:cs typeface="Arial" panose="020B0604020202020204" pitchFamily="34" charset="0"/>
                        </a:rPr>
                        <a:t>- </a:t>
                      </a:r>
                      <a:r>
                        <a:rPr lang="en-US" sz="1800" b="1">
                          <a:solidFill>
                            <a:srgbClr val="0000FF"/>
                          </a:solidFill>
                          <a:effectLst/>
                          <a:latin typeface="Arial" panose="020B0604020202020204" pitchFamily="34" charset="0"/>
                          <a:cs typeface="Arial" panose="020B0604020202020204" pitchFamily="34" charset="0"/>
                        </a:rPr>
                        <a:t>Sinh sản bằng bào tử.</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có hạt, không có hoa (nón là CQSS).</a:t>
                      </a:r>
                      <a:endParaRPr lang="en-US" sz="1800" b="1">
                        <a:solidFill>
                          <a:srgbClr val="0000FF"/>
                        </a:solidFill>
                        <a:effectLst/>
                        <a:latin typeface="Arial" panose="020B0604020202020204" pitchFamily="34" charset="0"/>
                        <a:cs typeface="Arial" panose="020B0604020202020204" pitchFamily="34" charset="0"/>
                      </a:endParaRP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endParaRPr lang="en-US" sz="1800" b="1">
                        <a:solidFill>
                          <a:srgbClr val="0000FF"/>
                        </a:solidFill>
                        <a:effectLst/>
                        <a:latin typeface="Arial" panose="020B0604020202020204" pitchFamily="34" charset="0"/>
                        <a:cs typeface="Arial" panose="020B0604020202020204" pitchFamily="34" charset="0"/>
                      </a:endParaRP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r>
                        <a:rPr lang="en-US" sz="1800" b="1" smtClean="0">
                          <a:solidFill>
                            <a:srgbClr val="0000FF"/>
                          </a:solidFill>
                          <a:effectLst/>
                          <a:latin typeface="Arial" panose="020B0604020202020204" pitchFamily="34" charset="0"/>
                          <a:cs typeface="Arial" panose="020B0604020202020204" pitchFamily="34" charset="0"/>
                        </a:rPr>
                        <a:t>- </a:t>
                      </a:r>
                      <a:r>
                        <a:rPr lang="en-US" sz="1800" b="1">
                          <a:solidFill>
                            <a:srgbClr val="0000FF"/>
                          </a:solidFill>
                          <a:effectLst/>
                          <a:latin typeface="Arial" panose="020B0604020202020204" pitchFamily="34" charset="0"/>
                          <a:cs typeface="Arial" panose="020B0604020202020204" pitchFamily="34" charset="0"/>
                        </a:rPr>
                        <a:t>Sinh sản bằng hạt (Hạt nằm lộ trên các lá noãn hở).</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hạt, có hoa. Hạt được bao kín trong quả.</a:t>
                      </a:r>
                      <a:endParaRPr lang="en-US" sz="1800" b="1">
                        <a:solidFill>
                          <a:srgbClr val="0000FF"/>
                        </a:solidFill>
                        <a:effectLst/>
                        <a:latin typeface="Arial" panose="020B0604020202020204" pitchFamily="34" charset="0"/>
                        <a:cs typeface="Arial" panose="020B0604020202020204" pitchFamily="34" charset="0"/>
                      </a:endParaRP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endParaRPr lang="en-US" sz="1800" b="1">
                        <a:solidFill>
                          <a:srgbClr val="0000FF"/>
                        </a:solidFill>
                        <a:effectLst/>
                        <a:latin typeface="Arial" panose="020B0604020202020204" pitchFamily="34" charset="0"/>
                        <a:cs typeface="Arial" panose="020B0604020202020204" pitchFamily="34" charset="0"/>
                      </a:endParaRP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endParaRPr lang="en-US" sz="1800" b="1">
                        <a:solidFill>
                          <a:srgbClr val="0000FF"/>
                        </a:solidFill>
                        <a:effectLst/>
                        <a:latin typeface="Arial" panose="020B0604020202020204" pitchFamily="34" charset="0"/>
                        <a:cs typeface="Arial" panose="020B0604020202020204" pitchFamily="34" charset="0"/>
                      </a:endParaRP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Sinh sản bằng hạt (Hạt nằm trong quả).</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Đại diện</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dirty="0" err="1" smtClean="0">
                          <a:solidFill>
                            <a:srgbClr val="0000FF"/>
                          </a:solidFill>
                          <a:effectLst/>
                          <a:latin typeface="Arial" panose="020B0604020202020204" pitchFamily="34" charset="0"/>
                          <a:cs typeface="Arial" panose="020B0604020202020204" pitchFamily="34" charset="0"/>
                        </a:rPr>
                        <a:t>Cây</a:t>
                      </a:r>
                      <a:r>
                        <a:rPr lang="en-US" sz="1800" b="1" dirty="0" smtClean="0">
                          <a:solidFill>
                            <a:srgbClr val="0000FF"/>
                          </a:solidFill>
                          <a:effectLst/>
                          <a:latin typeface="Arial" panose="020B0604020202020204" pitchFamily="34" charset="0"/>
                          <a:cs typeface="Arial" panose="020B0604020202020204" pitchFamily="34" charset="0"/>
                        </a:rPr>
                        <a:t> </a:t>
                      </a:r>
                      <a:r>
                        <a:rPr lang="en-US" sz="1800" b="1" dirty="0" err="1" smtClean="0">
                          <a:solidFill>
                            <a:srgbClr val="0000FF"/>
                          </a:solidFill>
                          <a:effectLst/>
                          <a:latin typeface="Arial" panose="020B0604020202020204" pitchFamily="34" charset="0"/>
                          <a:cs typeface="Arial" panose="020B0604020202020204" pitchFamily="34" charset="0"/>
                        </a:rPr>
                        <a:t>rêu</a:t>
                      </a:r>
                      <a:r>
                        <a:rPr lang="en-US" sz="1800" b="1" dirty="0" smtClean="0">
                          <a:solidFill>
                            <a:srgbClr val="0000FF"/>
                          </a:solidFill>
                          <a:effectLst/>
                          <a:latin typeface="Arial" panose="020B0604020202020204" pitchFamily="34" charset="0"/>
                          <a:cs typeface="Arial" panose="020B0604020202020204" pitchFamily="34" charset="0"/>
                        </a:rPr>
                        <a:t> </a:t>
                      </a:r>
                      <a:r>
                        <a:rPr lang="en-US" sz="1800" b="1" dirty="0" err="1" smtClean="0">
                          <a:solidFill>
                            <a:srgbClr val="0000FF"/>
                          </a:solidFill>
                          <a:effectLst/>
                          <a:latin typeface="Arial" panose="020B0604020202020204" pitchFamily="34" charset="0"/>
                          <a:cs typeface="Arial" panose="020B0604020202020204" pitchFamily="34" charset="0"/>
                        </a:rPr>
                        <a:t>tường</a:t>
                      </a:r>
                      <a:r>
                        <a:rPr lang="en-US" sz="1800" b="1" dirty="0" smtClean="0">
                          <a:solidFill>
                            <a:srgbClr val="0000FF"/>
                          </a:solidFill>
                          <a:effectLst/>
                          <a:latin typeface="Arial" panose="020B0604020202020204" pitchFamily="34" charset="0"/>
                          <a:cs typeface="Arial" panose="020B0604020202020204" pitchFamily="34" charset="0"/>
                        </a:rPr>
                        <a:t>, </a:t>
                      </a:r>
                      <a:r>
                        <a:rPr lang="en-US" sz="1800" b="1" dirty="0" err="1" smtClean="0">
                          <a:solidFill>
                            <a:srgbClr val="0000FF"/>
                          </a:solidFill>
                          <a:effectLst/>
                          <a:latin typeface="Arial" panose="020B0604020202020204" pitchFamily="34" charset="0"/>
                          <a:cs typeface="Arial" panose="020B0604020202020204" pitchFamily="34" charset="0"/>
                        </a:rPr>
                        <a:t>rêu</a:t>
                      </a:r>
                      <a:r>
                        <a:rPr lang="en-US" sz="1800" b="1" baseline="0" dirty="0" smtClean="0">
                          <a:solidFill>
                            <a:srgbClr val="0000FF"/>
                          </a:solidFill>
                          <a:effectLst/>
                          <a:latin typeface="Arial" panose="020B0604020202020204" pitchFamily="34" charset="0"/>
                          <a:cs typeface="Arial" panose="020B0604020202020204" pitchFamily="34" charset="0"/>
                        </a:rPr>
                        <a:t> </a:t>
                      </a:r>
                      <a:r>
                        <a:rPr lang="en-US" sz="1800" b="1" baseline="0" dirty="0" err="1" smtClean="0">
                          <a:solidFill>
                            <a:srgbClr val="0000FF"/>
                          </a:solidFill>
                          <a:effectLst/>
                          <a:latin typeface="Arial" panose="020B0604020202020204" pitchFamily="34" charset="0"/>
                          <a:cs typeface="Arial" panose="020B0604020202020204" pitchFamily="34" charset="0"/>
                        </a:rPr>
                        <a:t>tản</a:t>
                      </a:r>
                      <a:r>
                        <a:rPr lang="en-US" sz="1800" b="1" baseline="0" dirty="0" smtClean="0">
                          <a:solidFill>
                            <a:srgbClr val="0000FF"/>
                          </a:solidFill>
                          <a:effectLst/>
                          <a:latin typeface="Arial" panose="020B0604020202020204" pitchFamily="34" charset="0"/>
                          <a:cs typeface="Arial" panose="020B0604020202020204" pitchFamily="34" charset="0"/>
                        </a:rPr>
                        <a:t>, </a:t>
                      </a:r>
                      <a:r>
                        <a:rPr lang="en-US" sz="1800" b="1" baseline="0" dirty="0" err="1" smtClean="0">
                          <a:solidFill>
                            <a:srgbClr val="0000FF"/>
                          </a:solidFill>
                          <a:effectLst/>
                          <a:latin typeface="Arial" panose="020B0604020202020204" pitchFamily="34" charset="0"/>
                          <a:cs typeface="Arial" panose="020B0604020202020204" pitchFamily="34" charset="0"/>
                        </a:rPr>
                        <a:t>rêu</a:t>
                      </a:r>
                      <a:r>
                        <a:rPr lang="en-US" sz="1800" b="1" baseline="0" dirty="0" smtClean="0">
                          <a:solidFill>
                            <a:srgbClr val="0000FF"/>
                          </a:solidFill>
                          <a:effectLst/>
                          <a:latin typeface="Arial" panose="020B0604020202020204" pitchFamily="34" charset="0"/>
                          <a:cs typeface="Arial" panose="020B0604020202020204" pitchFamily="34" charset="0"/>
                        </a:rPr>
                        <a:t> </a:t>
                      </a:r>
                      <a:r>
                        <a:rPr lang="en-US" sz="1800" b="1" baseline="0" dirty="0" err="1" smtClean="0">
                          <a:solidFill>
                            <a:srgbClr val="0000FF"/>
                          </a:solidFill>
                          <a:effectLst/>
                          <a:latin typeface="Arial" panose="020B0604020202020204" pitchFamily="34" charset="0"/>
                          <a:cs typeface="Arial" panose="020B0604020202020204" pitchFamily="34" charset="0"/>
                        </a:rPr>
                        <a:t>sừng</a:t>
                      </a:r>
                      <a:r>
                        <a:rPr lang="en-US" sz="1800" b="1" baseline="0" dirty="0" smtClean="0">
                          <a:solidFill>
                            <a:srgbClr val="0000FF"/>
                          </a:solidFill>
                          <a:effectLst/>
                          <a:latin typeface="Arial" panose="020B0604020202020204" pitchFamily="34" charset="0"/>
                          <a:cs typeface="Arial" panose="020B0604020202020204" pitchFamily="34" charset="0"/>
                        </a:rPr>
                        <a:t>…</a:t>
                      </a: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dương xỉ, rau bợ, bèo vẩy ốc,…</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Thông hai lá, trắc bách diệp</a:t>
                      </a:r>
                      <a:r>
                        <a:rPr lang="en-US" sz="1800" b="1" smtClean="0">
                          <a:solidFill>
                            <a:srgbClr val="0000FF"/>
                          </a:solidFill>
                          <a:effectLst/>
                          <a:latin typeface="Arial" panose="020B0604020202020204" pitchFamily="34" charset="0"/>
                          <a:cs typeface="Arial" panose="020B0604020202020204" pitchFamily="34" charset="0"/>
                        </a:rPr>
                        <a:t>,…</a:t>
                      </a:r>
                      <a:endParaRPr lang="en-US" sz="1800" b="1">
                        <a:solidFill>
                          <a:srgbClr val="0000FF"/>
                        </a:solidFill>
                        <a:effectLst/>
                        <a:latin typeface="Arial" panose="020B0604020202020204" pitchFamily="34" charset="0"/>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dirty="0" err="1">
                          <a:solidFill>
                            <a:srgbClr val="0000FF"/>
                          </a:solidFill>
                          <a:effectLst/>
                          <a:latin typeface="Arial" panose="020B0604020202020204" pitchFamily="34" charset="0"/>
                          <a:cs typeface="Arial" panose="020B0604020202020204" pitchFamily="34" charset="0"/>
                        </a:rPr>
                        <a:t>Cây</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hoa</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hồng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phượng</a:t>
                      </a:r>
                      <a:r>
                        <a:rPr lang="en-US" sz="1800" b="1" dirty="0">
                          <a:solidFill>
                            <a:srgbClr val="0000FF"/>
                          </a:solidFill>
                          <a:effectLst/>
                          <a:latin typeface="Arial" panose="020B0604020202020204" pitchFamily="34" charset="0"/>
                          <a:cs typeface="Arial" panose="020B0604020202020204" pitchFamily="34" charset="0"/>
                        </a:rPr>
                        <a:t> </a:t>
                      </a:r>
                      <a:r>
                        <a:rPr lang="en-US" sz="1800" b="1" dirty="0" err="1">
                          <a:solidFill>
                            <a:srgbClr val="0000FF"/>
                          </a:solidFill>
                          <a:effectLst/>
                          <a:latin typeface="Arial" panose="020B0604020202020204" pitchFamily="34" charset="0"/>
                          <a:cs typeface="Arial" panose="020B0604020202020204" pitchFamily="34" charset="0"/>
                        </a:rPr>
                        <a:t>vĩ</a:t>
                      </a:r>
                      <a:r>
                        <a:rPr lang="en-US" sz="1800" b="1" dirty="0">
                          <a:solidFill>
                            <a:srgbClr val="0000FF"/>
                          </a:solidFill>
                          <a:effectLst/>
                          <a:latin typeface="Arial" panose="020B0604020202020204" pitchFamily="34" charset="0"/>
                          <a:cs typeface="Arial" panose="020B0604020202020204" pitchFamily="34" charset="0"/>
                        </a:rPr>
                        <a:t>,…</a:t>
                      </a: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r>
            </a:tbl>
          </a:graphicData>
        </a:graphic>
      </p:graphicFrame>
      <p:sp>
        <p:nvSpPr>
          <p:cNvPr id="5" name="Rectangle 1"/>
          <p:cNvSpPr>
            <a:spLocks noChangeArrowheads="1"/>
          </p:cNvSpPr>
          <p:nvPr/>
        </p:nvSpPr>
        <p:spPr bwMode="auto">
          <a:xfrm>
            <a:off x="3002160" y="131323"/>
            <a:ext cx="6298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1pPr>
            <a:lvl2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2pPr>
            <a:lvl3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3pPr>
            <a:lvl4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4pPr>
            <a:lvl5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FF0000"/>
                </a:solidFill>
                <a:ea typeface="Arial" panose="020B0604020202020204" pitchFamily="34" charset="0"/>
              </a:rPr>
              <a:t>Bảng: Đặc điểm các nhóm Thực vật</a:t>
            </a:r>
            <a:endParaRPr lang="en-US" altLang="en-US" sz="40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52600" y="719559"/>
          <a:ext cx="8763000" cy="5324164"/>
        </p:xfrm>
        <a:graphic>
          <a:graphicData uri="http://schemas.openxmlformats.org/drawingml/2006/table">
            <a:tbl>
              <a:tblPr firstRow="1" firstCol="1" bandRow="1">
                <a:tableStyleId>{5940675A-B579-460E-94D1-54222C63F5DA}</a:tableStyleId>
              </a:tblPr>
              <a:tblGrid>
                <a:gridCol w="1473425"/>
                <a:gridCol w="1803175"/>
                <a:gridCol w="1676400"/>
                <a:gridCol w="2057400"/>
                <a:gridCol w="1752600"/>
              </a:tblGrid>
              <a:tr h="265409">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Nội dung</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Rêu</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Dương xỉ</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trần</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kín</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Môi trường sống</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r>
              <a:tr h="2899770">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Đặc điểm cấu tạo và sinh sản</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Đại diện</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116" marR="68116" marT="0" marB="0"/>
                </a:tc>
              </a:tr>
            </a:tbl>
          </a:graphicData>
        </a:graphic>
      </p:graphicFrame>
      <p:sp>
        <p:nvSpPr>
          <p:cNvPr id="5" name="Rectangle 1"/>
          <p:cNvSpPr>
            <a:spLocks noChangeArrowheads="1"/>
          </p:cNvSpPr>
          <p:nvPr/>
        </p:nvSpPr>
        <p:spPr bwMode="auto">
          <a:xfrm>
            <a:off x="3002160" y="131323"/>
            <a:ext cx="6298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1pPr>
            <a:lvl2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2pPr>
            <a:lvl3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3pPr>
            <a:lvl4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4pPr>
            <a:lvl5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ctr"/>
            <a:r>
              <a:rPr lang="en-US" altLang="en-US" sz="2800" b="1">
                <a:solidFill>
                  <a:srgbClr val="FF0000"/>
                </a:solidFill>
                <a:ea typeface="Arial" panose="020B0604020202020204" pitchFamily="34" charset="0"/>
              </a:rPr>
              <a:t>Bảng: Đặc điểm các nhóm Thực vật</a:t>
            </a:r>
            <a:endParaRPr lang="en-US" altLang="en-US" sz="40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533401"/>
            <a:ext cx="8686800" cy="1692771"/>
          </a:xfrm>
          <a:prstGeom prst="rect">
            <a:avLst/>
          </a:prstGeom>
          <a:ln>
            <a:solidFill>
              <a:schemeClr val="tx1"/>
            </a:solidFill>
          </a:ln>
        </p:spPr>
        <p:txBody>
          <a:bodyPr wrap="square">
            <a:spAutoFit/>
          </a:bodyPr>
          <a:lstStyle/>
          <a:p>
            <a:pPr algn="just"/>
            <a:r>
              <a:rPr lang="en-US" sz="2600" b="1">
                <a:latin typeface="Arial" panose="020B0604020202020204" pitchFamily="34" charset="0"/>
                <a:cs typeface="Arial" panose="020B0604020202020204" pitchFamily="34" charset="0"/>
                <a:sym typeface="Symbol" panose="05050102010706020507"/>
              </a:rPr>
              <a:t> </a:t>
            </a:r>
            <a:r>
              <a:rPr lang="en-US" sz="2600" b="1">
                <a:latin typeface="Arial" panose="020B0604020202020204" pitchFamily="34" charset="0"/>
                <a:cs typeface="Arial" panose="020B0604020202020204" pitchFamily="34" charset="0"/>
              </a:rPr>
              <a:t>Nêu </a:t>
            </a:r>
            <a:r>
              <a:rPr lang="en-US" sz="2600" b="1">
                <a:latin typeface="Arial" panose="020B0604020202020204" pitchFamily="34" charset="0"/>
                <a:cs typeface="Arial" panose="020B0604020202020204" pitchFamily="34" charset="0"/>
              </a:rPr>
              <a:t>rõ đặc điểm phân biệt các nhóm Thực vật từ đó thấy được sự tiến hóa giữa các nhóm Thực </a:t>
            </a:r>
            <a:r>
              <a:rPr lang="en-US" sz="2600" b="1">
                <a:latin typeface="Arial" panose="020B0604020202020204" pitchFamily="34" charset="0"/>
                <a:cs typeface="Arial" panose="020B0604020202020204" pitchFamily="34" charset="0"/>
              </a:rPr>
              <a:t>vật.</a:t>
            </a:r>
            <a:endParaRPr lang="en-US" sz="2600">
              <a:latin typeface="Arial" panose="020B0604020202020204" pitchFamily="34" charset="0"/>
              <a:cs typeface="Arial" panose="020B0604020202020204" pitchFamily="34" charset="0"/>
            </a:endParaRPr>
          </a:p>
          <a:p>
            <a:pPr algn="just"/>
            <a:r>
              <a:rPr lang="en-US" sz="2600" b="1">
                <a:latin typeface="Arial" panose="020B0604020202020204" pitchFamily="34" charset="0"/>
                <a:cs typeface="Arial" panose="020B0604020202020204" pitchFamily="34" charset="0"/>
                <a:sym typeface="Symbol" panose="05050102010706020507"/>
              </a:rPr>
              <a:t> </a:t>
            </a:r>
            <a:r>
              <a:rPr lang="en-US" sz="2600" b="1">
                <a:latin typeface="Arial" panose="020B0604020202020204" pitchFamily="34" charset="0"/>
                <a:cs typeface="Arial" panose="020B0604020202020204" pitchFamily="34" charset="0"/>
              </a:rPr>
              <a:t>Vì </a:t>
            </a:r>
            <a:r>
              <a:rPr lang="en-US" sz="2600" b="1">
                <a:latin typeface="Arial" panose="020B0604020202020204" pitchFamily="34" charset="0"/>
                <a:cs typeface="Arial" panose="020B0604020202020204" pitchFamily="34" charset="0"/>
              </a:rPr>
              <a:t>sao gọi là cây Hạt trần, cây Hạt kín? Cây Hạt kín tiến hóa hơn hay cây Hạt trần tiến hóa hơn? Vì sao?</a:t>
            </a:r>
            <a:endParaRPr lang="en-US" sz="2600">
              <a:latin typeface="Arial" panose="020B0604020202020204" pitchFamily="34" charset="0"/>
              <a:cs typeface="Arial" panose="020B0604020202020204" pitchFamily="34" charset="0"/>
            </a:endParaRPr>
          </a:p>
        </p:txBody>
      </p:sp>
      <p:pic>
        <p:nvPicPr>
          <p:cNvPr id="2050" name="Picture 2" descr="ZTO Express sẽ giải đáp thắc mắc của khách hàng như thế nà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35975" y="2826325"/>
            <a:ext cx="5715000" cy="299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68362"/>
          </a:xfrm>
        </p:spPr>
        <p:txBody>
          <a:bodyPr>
            <a:normAutofit/>
          </a:bodyPr>
          <a:lstStyle/>
          <a:p>
            <a:r>
              <a:rPr lang="en-US" sz="3600" b="1">
                <a:solidFill>
                  <a:srgbClr val="FF0000"/>
                </a:solidFill>
                <a:latin typeface="Arial" panose="020B0604020202020204" pitchFamily="34" charset="0"/>
                <a:cs typeface="Arial" panose="020B0604020202020204" pitchFamily="34" charset="0"/>
              </a:rPr>
              <a:t>LUYỆN TẬP</a:t>
            </a:r>
            <a:endParaRPr lang="en-US" sz="3600"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686098" y="1066800"/>
            <a:ext cx="8839200" cy="1569660"/>
          </a:xfrm>
          <a:prstGeom prst="rect">
            <a:avLst/>
          </a:prstGeom>
          <a:ln>
            <a:solidFill>
              <a:schemeClr val="tx1"/>
            </a:solidFill>
          </a:ln>
        </p:spPr>
        <p:txBody>
          <a:bodyPr wrap="square">
            <a:spAutoFit/>
          </a:bodyPr>
          <a:lstStyle/>
          <a:p>
            <a:pPr algn="just"/>
            <a:r>
              <a:rPr lang="en-US" sz="3200" b="1" dirty="0" smtClean="0">
                <a:latin typeface="Arial" panose="020B0604020202020204" pitchFamily="34" charset="0"/>
                <a:cs typeface="Arial" panose="020B0604020202020204" pitchFamily="34" charset="0"/>
                <a:sym typeface="Symbol" panose="05050102010706020507"/>
              </a:rPr>
              <a:t> </a:t>
            </a:r>
            <a:r>
              <a:rPr lang="en-US" sz="3200" dirty="0" err="1">
                <a:latin typeface="Arial" panose="020B0604020202020204" pitchFamily="34" charset="0"/>
                <a:cs typeface="Arial" panose="020B0604020202020204" pitchFamily="34" charset="0"/>
              </a:rPr>
              <a:t>Hoàn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thiện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bảng</a:t>
            </a:r>
            <a:r>
              <a:rPr lang="en-US"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19.1.</a:t>
            </a:r>
            <a:r>
              <a:rPr lang="en-US" sz="3200" b="1"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sự</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giữa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Hạt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kín</a:t>
            </a:r>
            <a:r>
              <a:rPr lang="en-US" sz="32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pic>
        <p:nvPicPr>
          <p:cNvPr id="11266" name="Picture 2" descr="Phương pháp luyện tập tăng cường trí não - Benh.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1800" y="4267201"/>
            <a:ext cx="3429000" cy="2556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05000" y="1447800"/>
          <a:ext cx="8534400" cy="4206240"/>
        </p:xfrm>
        <a:graphic>
          <a:graphicData uri="http://schemas.openxmlformats.org/drawingml/2006/table">
            <a:tbl>
              <a:tblPr firstRow="1" firstCol="1" bandRow="1">
                <a:tableStyleId>{5940675A-B579-460E-94D1-54222C63F5DA}</a:tableStyleId>
              </a:tblPr>
              <a:tblGrid>
                <a:gridCol w="1722635"/>
                <a:gridCol w="1020565"/>
                <a:gridCol w="2819400"/>
                <a:gridCol w="2971800"/>
              </a:tblGrid>
              <a:tr h="438150">
                <a:tc gridSpan="2">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Đặc điểm</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hMerge="1">
                  <a:tcPr/>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trần</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kín</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dưỡng</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Rễ</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Thân</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Lá</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sản</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Nón</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Hoa</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Quả</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Hạt</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bl>
          </a:graphicData>
        </a:graphic>
      </p:graphicFrame>
      <p:sp>
        <p:nvSpPr>
          <p:cNvPr id="5" name="Title 1"/>
          <p:cNvSpPr>
            <a:spLocks noGrp="1"/>
          </p:cNvSpPr>
          <p:nvPr>
            <p:ph type="title"/>
          </p:nvPr>
        </p:nvSpPr>
        <p:spPr>
          <a:xfrm>
            <a:off x="1981200" y="152400"/>
            <a:ext cx="8229600" cy="868362"/>
          </a:xfrm>
        </p:spPr>
        <p:txBody>
          <a:bodyPr>
            <a:normAutofit/>
          </a:bodyPr>
          <a:lstStyle/>
          <a:p>
            <a:r>
              <a:rPr lang="en-US" sz="3600" b="1">
                <a:solidFill>
                  <a:srgbClr val="FF0000"/>
                </a:solidFill>
                <a:latin typeface="Arial" panose="020B0604020202020204" pitchFamily="34" charset="0"/>
                <a:cs typeface="Arial" panose="020B0604020202020204" pitchFamily="34" charset="0"/>
              </a:rPr>
              <a:t>BẢNG 19.1- TR 123</a:t>
            </a:r>
            <a:endParaRPr lang="en-US" sz="3600" b="1">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igit 120"/>
          <p:cNvPicPr>
            <a:picLocks noChangeAspect="1" noChangeArrowheads="1" noCrop="1"/>
          </p:cNvPicPr>
          <p:nvPr/>
        </p:nvPicPr>
        <p:blipFill>
          <a:blip r:embed="rId1">
            <a:lum contrast="48000"/>
            <a:extLst>
              <a:ext uri="{28A0092B-C50C-407E-A947-70E740481C1C}">
                <a14:useLocalDpi xmlns:a14="http://schemas.microsoft.com/office/drawing/2010/main" val="0"/>
              </a:ext>
            </a:extLst>
          </a:blip>
          <a:srcRect/>
          <a:stretch>
            <a:fillRect/>
          </a:stretch>
        </p:blipFill>
        <p:spPr bwMode="auto">
          <a:xfrm>
            <a:off x="8382000" y="800752"/>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46325" y="154422"/>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endParaRPr lang="en-US" sz="3600" b="1">
              <a:solidFill>
                <a:srgbClr val="FF0000"/>
              </a:solidFill>
              <a:latin typeface="Arial" panose="020B0604020202020204" pitchFamily="34" charset="0"/>
              <a:cs typeface="Arial" panose="020B0604020202020204" pitchFamily="34" charset="0"/>
            </a:endParaRPr>
          </a:p>
        </p:txBody>
      </p:sp>
      <p:sp>
        <p:nvSpPr>
          <p:cNvPr id="7" name="Cloud 6"/>
          <p:cNvSpPr/>
          <p:nvPr/>
        </p:nvSpPr>
        <p:spPr>
          <a:xfrm>
            <a:off x="2590800" y="2133600"/>
            <a:ext cx="7391400" cy="388620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a:solidFill>
                  <a:srgbClr val="0000FF"/>
                </a:solidFill>
                <a:latin typeface="Arial" panose="020B0604020202020204" pitchFamily="34" charset="0"/>
                <a:cs typeface="Arial" panose="020B0604020202020204" pitchFamily="34" charset="0"/>
              </a:rPr>
              <a:t>Hãy </a:t>
            </a:r>
            <a:r>
              <a:rPr lang="en-US" sz="3200">
                <a:solidFill>
                  <a:srgbClr val="0000FF"/>
                </a:solidFill>
                <a:latin typeface="Arial" panose="020B0604020202020204" pitchFamily="34" charset="0"/>
                <a:cs typeface="Arial" panose="020B0604020202020204" pitchFamily="34" charset="0"/>
              </a:rPr>
              <a:t>viết tên các đại diện thực vật vào giấy mà em biết, mỗi đại diện ghi trên 1 tờ giấy A</a:t>
            </a:r>
            <a:r>
              <a:rPr lang="en-US" sz="3200" baseline="-25000">
                <a:solidFill>
                  <a:srgbClr val="0000FF"/>
                </a:solidFill>
                <a:latin typeface="Arial" panose="020B0604020202020204" pitchFamily="34" charset="0"/>
                <a:cs typeface="Arial" panose="020B0604020202020204" pitchFamily="34" charset="0"/>
              </a:rPr>
              <a:t>5</a:t>
            </a:r>
            <a:r>
              <a:rPr lang="en-US" sz="3200">
                <a:solidFill>
                  <a:srgbClr val="0000FF"/>
                </a:solidFill>
                <a:latin typeface="Arial" panose="020B0604020202020204" pitchFamily="34" charset="0"/>
                <a:cs typeface="Arial" panose="020B0604020202020204" pitchFamily="34" charset="0"/>
              </a:rPr>
              <a:t> (2 phút).</a:t>
            </a:r>
            <a:endParaRPr lang="en-US" sz="3200">
              <a:solidFill>
                <a:srgbClr val="0000FF"/>
              </a:solidFill>
              <a:latin typeface="Arial" panose="020B0604020202020204" pitchFamily="34" charset="0"/>
              <a:cs typeface="Arial" panose="020B0604020202020204" pitchFamily="34" charset="0"/>
            </a:endParaRPr>
          </a:p>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05000" y="1447800"/>
          <a:ext cx="8534400" cy="4206240"/>
        </p:xfrm>
        <a:graphic>
          <a:graphicData uri="http://schemas.openxmlformats.org/drawingml/2006/table">
            <a:tbl>
              <a:tblPr firstRow="1" firstCol="1" bandRow="1">
                <a:tableStyleId>{5940675A-B579-460E-94D1-54222C63F5DA}</a:tableStyleId>
              </a:tblPr>
              <a:tblGrid>
                <a:gridCol w="1722635"/>
                <a:gridCol w="1020565"/>
                <a:gridCol w="2819400"/>
                <a:gridCol w="2971800"/>
              </a:tblGrid>
              <a:tr h="438150">
                <a:tc gridSpan="2">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Đặc điểm</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hMerge="1">
                  <a:tcPr/>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trần</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kín</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dưỡng</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Rễ</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438150">
                <a:tc vMerge="1">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Thân</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438150">
                <a:tc vMerge="1">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Lá</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sản</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Nón</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438150">
                <a:tc vMerge="1">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Hoa</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438150">
                <a:tc vMerge="1">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Quả</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438150">
                <a:tc vMerge="1">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Hạt</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bl>
          </a:graphicData>
        </a:graphic>
      </p:graphicFrame>
      <p:sp>
        <p:nvSpPr>
          <p:cNvPr id="5" name="Title 1"/>
          <p:cNvSpPr>
            <a:spLocks noGrp="1"/>
          </p:cNvSpPr>
          <p:nvPr>
            <p:ph type="title"/>
          </p:nvPr>
        </p:nvSpPr>
        <p:spPr>
          <a:xfrm>
            <a:off x="1981200" y="152400"/>
            <a:ext cx="8229600" cy="868362"/>
          </a:xfrm>
        </p:spPr>
        <p:txBody>
          <a:bodyPr>
            <a:normAutofit/>
          </a:bodyPr>
          <a:lstStyle/>
          <a:p>
            <a:r>
              <a:rPr lang="en-US" sz="3600" b="1">
                <a:solidFill>
                  <a:srgbClr val="FF0000"/>
                </a:solidFill>
                <a:latin typeface="Arial" panose="020B0604020202020204" pitchFamily="34" charset="0"/>
                <a:cs typeface="Arial" panose="020B0604020202020204" pitchFamily="34" charset="0"/>
              </a:rPr>
              <a:t>ĐÁP ÁN BẢNG 19.1</a:t>
            </a:r>
            <a:endParaRPr lang="en-US" sz="3600" b="1">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12469"/>
            <a:ext cx="8229600" cy="792162"/>
          </a:xfrm>
        </p:spPr>
        <p:txBody>
          <a:bodyPr/>
          <a:lstStyle/>
          <a:p>
            <a:r>
              <a:rPr lang="en-US" b="1" smtClean="0">
                <a:solidFill>
                  <a:srgbClr val="FF0000"/>
                </a:solidFill>
                <a:latin typeface="Arial" panose="020B0604020202020204" pitchFamily="34" charset="0"/>
                <a:cs typeface="Arial" panose="020B0604020202020204" pitchFamily="34" charset="0"/>
              </a:rPr>
              <a:t>VẬN DỤNG</a:t>
            </a:r>
            <a:endParaRPr lang="en-US"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640375" y="874225"/>
            <a:ext cx="8915400" cy="3108543"/>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Q</a:t>
            </a:r>
            <a:r>
              <a:rPr lang="en-US" sz="2800">
                <a:latin typeface="Arial" panose="020B0604020202020204" pitchFamily="34" charset="0"/>
                <a:cs typeface="Arial" panose="020B0604020202020204" pitchFamily="34" charset="0"/>
              </a:rPr>
              <a:t>uan </a:t>
            </a:r>
            <a:r>
              <a:rPr lang="en-US" sz="2800">
                <a:latin typeface="Arial" panose="020B0604020202020204" pitchFamily="34" charset="0"/>
                <a:cs typeface="Arial" panose="020B0604020202020204" pitchFamily="34" charset="0"/>
              </a:rPr>
              <a:t>sát và giới thiệu được một số Thực vật ở xung quanh em, thực hành phân chia chúng vào các nhóm, đề xuất được những lưu ý trong việc chăm sóc để cây phát triển khỏe </a:t>
            </a:r>
            <a:r>
              <a:rPr lang="en-US" sz="2800">
                <a:latin typeface="Arial" panose="020B0604020202020204" pitchFamily="34" charset="0"/>
                <a:cs typeface="Arial" panose="020B0604020202020204" pitchFamily="34" charset="0"/>
              </a:rPr>
              <a:t>mạnh: </a:t>
            </a:r>
            <a:endParaRPr lang="en-US" sz="2800">
              <a:latin typeface="Arial" panose="020B0604020202020204" pitchFamily="34" charset="0"/>
              <a:cs typeface="Arial" panose="020B0604020202020204" pitchFamily="34" charset="0"/>
            </a:endParaRPr>
          </a:p>
          <a:p>
            <a:pPr algn="just"/>
            <a:r>
              <a:rPr lang="en-US" sz="2800">
                <a:solidFill>
                  <a:srgbClr val="FF0000"/>
                </a:solidFill>
                <a:latin typeface="Arial" panose="020B0604020202020204" pitchFamily="34" charset="0"/>
                <a:cs typeface="Arial" panose="020B0604020202020204" pitchFamily="34" charset="0"/>
              </a:rPr>
              <a:t>Đại </a:t>
            </a:r>
            <a:r>
              <a:rPr lang="en-US" sz="2800">
                <a:solidFill>
                  <a:srgbClr val="FF0000"/>
                </a:solidFill>
                <a:latin typeface="Arial" panose="020B0604020202020204" pitchFamily="34" charset="0"/>
                <a:cs typeface="Arial" panose="020B0604020202020204" pitchFamily="34" charset="0"/>
              </a:rPr>
              <a:t>diện cây gì…? Đặc điểm môi trường sống…? Đ</a:t>
            </a:r>
            <a:r>
              <a:rPr lang="en-US" sz="2800">
                <a:solidFill>
                  <a:srgbClr val="FF0000"/>
                </a:solidFill>
                <a:latin typeface="Arial" panose="020B0604020202020204" pitchFamily="34" charset="0"/>
                <a:cs typeface="Arial" panose="020B0604020202020204" pitchFamily="34" charset="0"/>
              </a:rPr>
              <a:t>ược </a:t>
            </a:r>
            <a:r>
              <a:rPr lang="en-US" sz="2800">
                <a:solidFill>
                  <a:srgbClr val="FF0000"/>
                </a:solidFill>
                <a:latin typeface="Arial" panose="020B0604020202020204" pitchFamily="34" charset="0"/>
                <a:cs typeface="Arial" panose="020B0604020202020204" pitchFamily="34" charset="0"/>
              </a:rPr>
              <a:t>xếp vào nhóm Thực vật nào…? Cách chăm sóc cần lưu ý những gì</a:t>
            </a:r>
            <a:r>
              <a:rPr lang="en-US" sz="2800">
                <a:solidFill>
                  <a:srgbClr val="FF0000"/>
                </a:solidFill>
                <a:latin typeface="Arial" panose="020B0604020202020204" pitchFamily="34" charset="0"/>
                <a:cs typeface="Arial" panose="020B0604020202020204" pitchFamily="34" charset="0"/>
              </a:rPr>
              <a:t>…?</a:t>
            </a:r>
            <a:endParaRPr lang="en-US" sz="2800">
              <a:solidFill>
                <a:srgbClr val="FF0000"/>
              </a:solidFill>
              <a:latin typeface="Arial" panose="020B0604020202020204" pitchFamily="34" charset="0"/>
              <a:cs typeface="Arial" panose="020B0604020202020204" pitchFamily="34" charset="0"/>
            </a:endParaRPr>
          </a:p>
        </p:txBody>
      </p:sp>
      <p:pic>
        <p:nvPicPr>
          <p:cNvPr id="13314" name="Picture 2" descr="Học viện Phật giáo Việt Nam hưởng ứng sáng kiến trồng 1 tỷ cây xanh | Môi  trường | Vietnam+ (VietnamPlu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33600" y="4202297"/>
            <a:ext cx="3733800" cy="248676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ình ảnh Ngày đất Xanh Tay Nắm Giữ Trái đất Bảo Vệ Trái đất, Ngày Trái đất,  Ngày đất Xanh Tay Nắm Giữ Trái đất Bảo Vệ Trái đất, Ngày Trái đấ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3320" name="Picture 8" descr="Bạn biết gì về Ngày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4222883"/>
            <a:ext cx="3620889" cy="2466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tock-photo--colorful-tulips-with-blank-note-isolated-on-white-background-50469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p:cNvSpPr txBox="1">
            <a:spLocks noChangeArrowheads="1"/>
          </p:cNvSpPr>
          <p:nvPr/>
        </p:nvSpPr>
        <p:spPr bwMode="auto">
          <a:xfrm>
            <a:off x="3810003" y="5725716"/>
            <a:ext cx="4664075"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34820" name="Text Box 5"/>
          <p:cNvSpPr txBox="1">
            <a:spLocks noChangeArrowheads="1"/>
          </p:cNvSpPr>
          <p:nvPr/>
        </p:nvSpPr>
        <p:spPr bwMode="auto">
          <a:xfrm>
            <a:off x="2971801" y="2571752"/>
            <a:ext cx="6909264"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chemeClr val="hlink"/>
                </a:solidFill>
              </a:rPr>
              <a:t>- CHÚC CÁC THẦY CÔ SỨC KHỎE</a:t>
            </a:r>
            <a:endParaRPr lang="en-US" sz="3200" b="1">
              <a:solidFill>
                <a:schemeClr val="hlink"/>
              </a:solidFill>
            </a:endParaRPr>
          </a:p>
        </p:txBody>
      </p:sp>
      <p:sp>
        <p:nvSpPr>
          <p:cNvPr id="34821" name="Text Box 6"/>
          <p:cNvSpPr txBox="1">
            <a:spLocks noChangeArrowheads="1"/>
          </p:cNvSpPr>
          <p:nvPr/>
        </p:nvSpPr>
        <p:spPr bwMode="auto">
          <a:xfrm>
            <a:off x="4572000" y="1943102"/>
            <a:ext cx="45961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b="1">
                <a:solidFill>
                  <a:srgbClr val="A50021"/>
                </a:solidFill>
              </a:rPr>
              <a:t>BÀI HỌC KẾT THÚC</a:t>
            </a:r>
            <a:endParaRPr lang="en-US" sz="3600" b="1">
              <a:solidFill>
                <a:srgbClr val="A50021"/>
              </a:solidFill>
            </a:endParaRPr>
          </a:p>
        </p:txBody>
      </p:sp>
      <p:sp>
        <p:nvSpPr>
          <p:cNvPr id="34822" name="Text Box 7"/>
          <p:cNvSpPr txBox="1">
            <a:spLocks noChangeArrowheads="1"/>
          </p:cNvSpPr>
          <p:nvPr/>
        </p:nvSpPr>
        <p:spPr bwMode="auto">
          <a:xfrm>
            <a:off x="3657603" y="3143252"/>
            <a:ext cx="531267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solidFill>
                  <a:srgbClr val="9900CC"/>
                </a:solidFill>
              </a:rPr>
              <a:t>- CHÚC CÁC EM HỌC TỐT</a:t>
            </a:r>
            <a:endParaRPr lang="en-US" sz="3200" b="1">
              <a:solidFill>
                <a:srgbClr val="9900CC"/>
              </a:solidFill>
            </a:endParaRP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Rectangle 2"/>
          <p:cNvSpPr/>
          <p:nvPr/>
        </p:nvSpPr>
        <p:spPr>
          <a:xfrm>
            <a:off x="1646325" y="154422"/>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endParaRPr lang="en-US" sz="3600"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775170" y="1121748"/>
            <a:ext cx="8654530" cy="2246769"/>
          </a:xfrm>
          <a:prstGeom prst="rect">
            <a:avLst/>
          </a:prstGeom>
          <a:ln>
            <a:solidFill>
              <a:srgbClr val="0066FF"/>
            </a:solidFill>
          </a:ln>
        </p:spPr>
        <p:txBody>
          <a:bodyPr wrap="square">
            <a:spAutoFit/>
          </a:bodyPr>
          <a:lstStyle/>
          <a:p>
            <a:pPr algn="just"/>
            <a:r>
              <a:rPr lang="en-US" sz="2800">
                <a:solidFill>
                  <a:srgbClr val="0000FF"/>
                </a:solidFill>
                <a:latin typeface="Arial" panose="020B0604020202020204" pitchFamily="34" charset="0"/>
                <a:cs typeface="Arial" panose="020B0604020202020204" pitchFamily="34" charset="0"/>
                <a:sym typeface="Wingdings" panose="05000000000000000000"/>
              </a:rPr>
              <a:t></a:t>
            </a:r>
            <a:r>
              <a:rPr lang="en-US" sz="280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Phân loại thực vật thành các nhóm và nêu cơ sở phân chia.</a:t>
            </a:r>
            <a:endParaRPr lang="en-US" sz="2800">
              <a:solidFill>
                <a:srgbClr val="0000FF"/>
              </a:solidFill>
              <a:latin typeface="Arial" panose="020B0604020202020204" pitchFamily="34" charset="0"/>
              <a:cs typeface="Arial" panose="020B0604020202020204" pitchFamily="34" charset="0"/>
            </a:endParaRPr>
          </a:p>
          <a:p>
            <a:pPr algn="just"/>
            <a:r>
              <a:rPr lang="en-US" sz="2800">
                <a:solidFill>
                  <a:srgbClr val="0000FF"/>
                </a:solidFill>
                <a:latin typeface="Arial" panose="020B0604020202020204" pitchFamily="34" charset="0"/>
                <a:cs typeface="Arial" panose="020B0604020202020204" pitchFamily="34" charset="0"/>
                <a:sym typeface="Wingdings" panose="05000000000000000000"/>
              </a:rPr>
              <a:t></a:t>
            </a:r>
            <a:r>
              <a:rPr lang="en-US" sz="280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Dán các giấy ghi tên đại diện thực vật vừa kể được vào các nhóm tương ứng.</a:t>
            </a:r>
            <a:endParaRPr lang="en-US" sz="2800">
              <a:solidFill>
                <a:srgbClr val="0000FF"/>
              </a:solidFill>
              <a:latin typeface="Arial" panose="020B0604020202020204" pitchFamily="34" charset="0"/>
              <a:cs typeface="Arial" panose="020B0604020202020204" pitchFamily="34" charset="0"/>
            </a:endParaRPr>
          </a:p>
          <a:p>
            <a:pPr algn="just"/>
            <a:r>
              <a:rPr lang="en-US" sz="2800">
                <a:solidFill>
                  <a:srgbClr val="0000FF"/>
                </a:solidFill>
                <a:latin typeface="Arial" panose="020B0604020202020204" pitchFamily="34" charset="0"/>
                <a:cs typeface="Arial" panose="020B0604020202020204" pitchFamily="34" charset="0"/>
                <a:sym typeface="Wingdings" panose="05000000000000000000"/>
              </a:rPr>
              <a:t></a:t>
            </a:r>
            <a:r>
              <a:rPr lang="en-US" sz="280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Kiểm tra, chỉnh sửa kết quả.</a:t>
            </a:r>
            <a:endParaRPr lang="en-US" sz="2800">
              <a:solidFill>
                <a:srgbClr val="0000FF"/>
              </a:solidFill>
              <a:latin typeface="Arial" panose="020B0604020202020204" pitchFamily="34" charset="0"/>
              <a:cs typeface="Arial" panose="020B0604020202020204" pitchFamily="34" charset="0"/>
            </a:endParaRPr>
          </a:p>
        </p:txBody>
      </p:sp>
      <p:pic>
        <p:nvPicPr>
          <p:cNvPr id="2050" name="Picture 2" descr="Tổng hợp những hình mặt cười đẹp - Ảnh Avatar facebook"/>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961511" y="3988724"/>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1976" y="160338"/>
            <a:ext cx="8377236" cy="677862"/>
          </a:xfrm>
          <a:ln>
            <a:solidFill>
              <a:schemeClr val="bg1"/>
            </a:solidFill>
          </a:ln>
        </p:spPr>
        <p:txBody>
          <a:bodyPr>
            <a:noAutofit/>
          </a:bodyPr>
          <a:lstStyle/>
          <a:p>
            <a:r>
              <a:rPr lang="en-US" sz="3600" b="1">
                <a:solidFill>
                  <a:srgbClr val="FF0000"/>
                </a:solidFill>
                <a:latin typeface="Arial" panose="020B0604020202020204" pitchFamily="34" charset="0"/>
                <a:cs typeface="Arial" panose="020B0604020202020204" pitchFamily="34" charset="0"/>
              </a:rPr>
              <a:t>MỘT SỐ THỰC VẬT</a:t>
            </a:r>
            <a:endParaRPr lang="en-US" sz="3600" b="1">
              <a:solidFill>
                <a:srgbClr val="FF0000"/>
              </a:solidFill>
              <a:latin typeface="Arial" panose="020B0604020202020204" pitchFamily="34" charset="0"/>
              <a:cs typeface="Arial" panose="020B0604020202020204" pitchFamily="34" charset="0"/>
            </a:endParaRPr>
          </a:p>
        </p:txBody>
      </p:sp>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4" name="Picture 10" descr="Cây Hoa Mai Bonsai Giả Cao 1m25 Chậu Hoa Mai Trang Trí Tết - Hoa trang trí  Thương hiệu OEM | WebSoSanh.co"/>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231392" y="3708199"/>
            <a:ext cx="2049462" cy="25287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41" name="Picture 17" descr="Cây lúa | Công ty TNHH TM &amp; SX Bình Quâ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3851499"/>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11546" y="3186607"/>
            <a:ext cx="2928128"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Cây Dương xỉ</a:t>
            </a:r>
            <a:endParaRPr lang="en-US" sz="2400" b="1">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2293332" y="3151508"/>
            <a:ext cx="2687461" cy="461665"/>
          </a:xfrm>
          <a:prstGeom prst="rect">
            <a:avLst/>
          </a:prstGeom>
          <a:noFill/>
        </p:spPr>
        <p:txBody>
          <a:bodyPr wrap="square" rtlCol="0">
            <a:spAutoFit/>
          </a:bodyPr>
          <a:lstStyle/>
          <a:p>
            <a:pPr algn="ctr"/>
            <a:r>
              <a:rPr lang="en-US" sz="2400" b="1">
                <a:solidFill>
                  <a:srgbClr val="0000FF"/>
                </a:solidFill>
                <a:latin typeface="Arial" panose="020B0604020202020204" pitchFamily="34" charset="0"/>
                <a:cs typeface="Arial" panose="020B0604020202020204" pitchFamily="34" charset="0"/>
              </a:rPr>
              <a:t>Rêu tường</a:t>
            </a:r>
            <a:endParaRPr lang="en-US" sz="2400" b="1">
              <a:solidFill>
                <a:srgbClr val="0000FF"/>
              </a:solidFill>
              <a:latin typeface="Arial" panose="020B0604020202020204" pitchFamily="34" charset="0"/>
              <a:cs typeface="Arial" panose="020B0604020202020204" pitchFamily="34" charset="0"/>
            </a:endParaRPr>
          </a:p>
        </p:txBody>
      </p:sp>
      <p:sp>
        <p:nvSpPr>
          <p:cNvPr id="16" name="TextBox 15"/>
          <p:cNvSpPr txBox="1"/>
          <p:nvPr/>
        </p:nvSpPr>
        <p:spPr>
          <a:xfrm>
            <a:off x="2438400" y="5788405"/>
            <a:ext cx="2049462" cy="523220"/>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thông</a:t>
            </a:r>
            <a:endParaRPr lang="en-US" sz="28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7851775" y="6006108"/>
            <a:ext cx="2049462" cy="523220"/>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lúa</a:t>
            </a:r>
            <a:endParaRPr lang="en-US" sz="2800" b="1">
              <a:solidFill>
                <a:srgbClr val="0000FF"/>
              </a:solidFill>
              <a:latin typeface="Arial" panose="020B0604020202020204" pitchFamily="34" charset="0"/>
              <a:cs typeface="Arial" panose="020B0604020202020204" pitchFamily="34" charset="0"/>
            </a:endParaRPr>
          </a:p>
        </p:txBody>
      </p:sp>
      <p:pic>
        <p:nvPicPr>
          <p:cNvPr id="4098" name="Picture 2" descr="Dương xỉ, hỗ trợ ngăn ngừa lão hóa da, trị khớp đau nhức, tiểu s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071" y="913015"/>
            <a:ext cx="3739224"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uần 23: Môn Sinh khối 6:Tiết 45: Bài 38: Rêu và cây rê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980" y="921328"/>
            <a:ext cx="3650369"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án và cung cấp cây thông thật dịp noel | Đức Kiên 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2575" y="3884750"/>
            <a:ext cx="3124200" cy="18643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97548" y="6270164"/>
            <a:ext cx="2498652" cy="523220"/>
          </a:xfrm>
          <a:prstGeom prst="rect">
            <a:avLst/>
          </a:prstGeom>
          <a:noFill/>
        </p:spPr>
        <p:txBody>
          <a:bodyPr wrap="square" rtlCol="0">
            <a:spAutoFit/>
          </a:bodyPr>
          <a:lstStyle/>
          <a:p>
            <a:pPr algn="ctr"/>
            <a:r>
              <a:rPr lang="en-US" sz="2800" b="1">
                <a:solidFill>
                  <a:srgbClr val="0000FF"/>
                </a:solidFill>
                <a:latin typeface="Arial" panose="020B0604020202020204" pitchFamily="34" charset="0"/>
                <a:cs typeface="Arial" panose="020B0604020202020204" pitchFamily="34" charset="0"/>
              </a:rPr>
              <a:t>Cây hoa mai</a:t>
            </a:r>
            <a:endParaRPr lang="en-US" sz="2800" b="1">
              <a:solidFill>
                <a:srgbClr val="0000FF"/>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6625"/>
            <a:ext cx="8229600" cy="639762"/>
          </a:xfrm>
        </p:spPr>
        <p:txBody>
          <a:bodyPr>
            <a:noAutofit/>
          </a:bodyPr>
          <a:lstStyle/>
          <a:p>
            <a:pPr algn="l"/>
            <a:r>
              <a:rPr lang="en-US" sz="3200" b="1" dirty="0">
                <a:solidFill>
                  <a:srgbClr val="FF0000"/>
                </a:solidFill>
                <a:latin typeface="Arial" panose="020B0604020202020204" pitchFamily="34" charset="0"/>
                <a:cs typeface="Arial" panose="020B0604020202020204" pitchFamily="34" charset="0"/>
              </a:rPr>
              <a:t>I. CÁC NHÓM THỰC VẬT</a:t>
            </a:r>
            <a:endParaRPr lang="en-US" sz="3200" b="1" dirty="0">
              <a:solidFill>
                <a:srgbClr val="FF0000"/>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2600" y="638701"/>
            <a:ext cx="5791200" cy="378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516092" y="1447800"/>
            <a:ext cx="2874125" cy="2677656"/>
          </a:xfrm>
          <a:prstGeom prst="rect">
            <a:avLst/>
          </a:prstGeom>
          <a:ln>
            <a:solidFill>
              <a:schemeClr val="tx1"/>
            </a:solidFill>
          </a:ln>
        </p:spPr>
        <p:txBody>
          <a:bodyPr wrap="square">
            <a:spAutoFit/>
          </a:bodyPr>
          <a:lstStyle/>
          <a:p>
            <a:pPr algn="just"/>
            <a:r>
              <a:rPr lang="en-US" sz="2800" dirty="0" err="1">
                <a:latin typeface="Arial" panose="020B0604020202020204" pitchFamily="34" charset="0"/>
                <a:cs typeface="Arial" panose="020B0604020202020204" pitchFamily="34" charset="0"/>
              </a:rPr>
              <a:t>Q</a:t>
            </a:r>
            <a:r>
              <a:rPr lang="en-US" sz="2800" dirty="0" err="1">
                <a:latin typeface="Arial" panose="020B0604020202020204" pitchFamily="34" charset="0"/>
                <a:cs typeface="Arial" panose="020B0604020202020204" pitchFamily="34" charset="0"/>
              </a:rPr>
              <a:t>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19.1.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đặc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phân</a:t>
            </a:r>
            <a:r>
              <a:rPr lang="en-US" sz="2800" dirty="0">
                <a:latin typeface="Arial" panose="020B0604020202020204" pitchFamily="34" charset="0"/>
                <a:cs typeface="Arial" panose="020B0604020202020204" pitchFamily="34" charset="0"/>
              </a:rPr>
              <a:t> chia.</a:t>
            </a:r>
            <a:endParaRPr lang="en-US" sz="2800" dirty="0">
              <a:latin typeface="Arial" panose="020B0604020202020204" pitchFamily="34" charset="0"/>
              <a:cs typeface="Arial" panose="020B0604020202020204" pitchFamily="34" charset="0"/>
            </a:endParaRPr>
          </a:p>
        </p:txBody>
      </p:sp>
      <p:sp>
        <p:nvSpPr>
          <p:cNvPr id="5" name="Rectangle 4"/>
          <p:cNvSpPr/>
          <p:nvPr/>
        </p:nvSpPr>
        <p:spPr>
          <a:xfrm>
            <a:off x="1648692" y="4501370"/>
            <a:ext cx="8988829" cy="1938992"/>
          </a:xfrm>
          <a:prstGeom prst="rect">
            <a:avLst/>
          </a:prstGeom>
          <a:ln>
            <a:solidFill>
              <a:schemeClr val="tx1"/>
            </a:solidFill>
          </a:ln>
        </p:spPr>
        <p:txBody>
          <a:bodyPr wrap="square">
            <a:spAutoFit/>
          </a:bodyPr>
          <a:lstStyle/>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Gồm</a:t>
            </a:r>
            <a:r>
              <a:rPr lang="en-US" sz="2400" dirty="0">
                <a:latin typeface="Arial" panose="020B0604020202020204" pitchFamily="34" charset="0"/>
                <a:cs typeface="Arial" panose="020B0604020202020204" pitchFamily="34" charset="0"/>
              </a:rPr>
              <a:t> 4 </a:t>
            </a:r>
            <a:r>
              <a:rPr lang="en-US" sz="2400" dirty="0" err="1">
                <a:latin typeface="Arial" panose="020B0604020202020204" pitchFamily="34" charset="0"/>
                <a:cs typeface="Arial" panose="020B0604020202020204" pitchFamily="34" charset="0"/>
              </a:rPr>
              <a:t>nhóm</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Rêu</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xỉ</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trần</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dẫn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Hạt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kín</a:t>
            </a:r>
            <a:r>
              <a:rPr lang="en-US"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fade">
                                      <p:cBhvr>
                                        <p:cTn id="12" dur="500"/>
                                        <p:tgtEl>
                                          <p:spTgt spid="51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1219200"/>
            <a:ext cx="8458200" cy="2492990"/>
          </a:xfrm>
          <a:prstGeom prst="rect">
            <a:avLst/>
          </a:prstGeom>
          <a:ln>
            <a:solidFill>
              <a:schemeClr val="tx1"/>
            </a:solidFill>
          </a:ln>
        </p:spPr>
        <p:txBody>
          <a:bodyPr wrap="square">
            <a:spAutoFit/>
          </a:bodyPr>
          <a:lstStyle/>
          <a:p>
            <a:pPr algn="just"/>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Thực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vật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rất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dạng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và</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phong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phú</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được</a:t>
            </a:r>
            <a:r>
              <a:rPr lang="en-US" sz="2600" dirty="0">
                <a:solidFill>
                  <a:srgbClr val="FF0000"/>
                </a:solidFill>
                <a:latin typeface="Arial" panose="020B0604020202020204" pitchFamily="34" charset="0"/>
                <a:cs typeface="Arial" panose="020B0604020202020204" pitchFamily="34" charset="0"/>
              </a:rPr>
              <a:t> chia </a:t>
            </a:r>
            <a:r>
              <a:rPr lang="en-US" sz="2600" dirty="0" err="1">
                <a:solidFill>
                  <a:srgbClr val="FF0000"/>
                </a:solidFill>
                <a:latin typeface="Arial" panose="020B0604020202020204" pitchFamily="34" charset="0"/>
                <a:cs typeface="Arial" panose="020B0604020202020204" pitchFamily="34" charset="0"/>
              </a:rPr>
              <a:t>thành</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nhóm</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lớn</a:t>
            </a:r>
            <a:r>
              <a:rPr lang="en-US" sz="2600" dirty="0">
                <a:solidFill>
                  <a:srgbClr val="FF0000"/>
                </a:solidFill>
                <a:latin typeface="Arial" panose="020B0604020202020204" pitchFamily="34" charset="0"/>
                <a:cs typeface="Arial" panose="020B0604020202020204" pitchFamily="34" charset="0"/>
              </a:rPr>
              <a:t>:</a:t>
            </a:r>
            <a:endParaRPr lang="en-US" sz="2600" dirty="0">
              <a:solidFill>
                <a:srgbClr val="FF0000"/>
              </a:solidFill>
              <a:latin typeface="Arial" panose="020B0604020202020204" pitchFamily="34" charset="0"/>
              <a:cs typeface="Arial" panose="020B0604020202020204" pitchFamily="34" charset="0"/>
            </a:endParaRPr>
          </a:p>
          <a:p>
            <a:pPr algn="just"/>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Thực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vật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không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mạch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dẫn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Rêu</a:t>
            </a:r>
            <a:r>
              <a:rPr lang="en-US" sz="2600" dirty="0">
                <a:solidFill>
                  <a:srgbClr val="FF0000"/>
                </a:solidFill>
                <a:latin typeface="Arial" panose="020B0604020202020204" pitchFamily="34" charset="0"/>
                <a:cs typeface="Arial" panose="020B0604020202020204" pitchFamily="34" charset="0"/>
              </a:rPr>
              <a:t>)</a:t>
            </a:r>
            <a:endParaRPr lang="en-US" sz="2600" dirty="0">
              <a:solidFill>
                <a:srgbClr val="FF0000"/>
              </a:solidFill>
              <a:latin typeface="Arial" panose="020B0604020202020204" pitchFamily="34" charset="0"/>
              <a:cs typeface="Arial" panose="020B0604020202020204" pitchFamily="34" charset="0"/>
            </a:endParaRPr>
          </a:p>
          <a:p>
            <a:pPr algn="just"/>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Thực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vật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mạch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dẫn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không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hạt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Dương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xỉ</a:t>
            </a:r>
            <a:r>
              <a:rPr lang="en-US" sz="2600" dirty="0">
                <a:solidFill>
                  <a:srgbClr val="FF0000"/>
                </a:solidFill>
                <a:latin typeface="Arial" panose="020B0604020202020204" pitchFamily="34" charset="0"/>
                <a:cs typeface="Arial" panose="020B0604020202020204" pitchFamily="34" charset="0"/>
              </a:rPr>
              <a:t>)</a:t>
            </a:r>
            <a:endParaRPr lang="en-US" sz="2600" dirty="0">
              <a:solidFill>
                <a:srgbClr val="FF0000"/>
              </a:solidFill>
              <a:latin typeface="Arial" panose="020B0604020202020204" pitchFamily="34" charset="0"/>
              <a:cs typeface="Arial" panose="020B0604020202020204" pitchFamily="34" charset="0"/>
            </a:endParaRPr>
          </a:p>
          <a:p>
            <a:pPr algn="just"/>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Thực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vật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mạch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dẫn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hạt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không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Hạt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trần</a:t>
            </a:r>
            <a:r>
              <a:rPr lang="en-US" sz="2600" dirty="0">
                <a:solidFill>
                  <a:srgbClr val="FF0000"/>
                </a:solidFill>
                <a:latin typeface="Arial" panose="020B0604020202020204" pitchFamily="34" charset="0"/>
                <a:cs typeface="Arial" panose="020B0604020202020204" pitchFamily="34" charset="0"/>
              </a:rPr>
              <a:t>)</a:t>
            </a:r>
            <a:endParaRPr lang="en-US" sz="2600" dirty="0">
              <a:solidFill>
                <a:srgbClr val="FF0000"/>
              </a:solidFill>
              <a:latin typeface="Arial" panose="020B0604020202020204" pitchFamily="34" charset="0"/>
              <a:cs typeface="Arial" panose="020B0604020202020204" pitchFamily="34" charset="0"/>
            </a:endParaRPr>
          </a:p>
          <a:p>
            <a:pPr algn="just"/>
            <a:r>
              <a:rPr lang="en-US" sz="2600" dirty="0">
                <a:solidFill>
                  <a:srgbClr val="FF0000"/>
                </a:solidFill>
                <a:latin typeface="Arial" panose="020B0604020202020204" pitchFamily="34" charset="0"/>
                <a:cs typeface="Arial" panose="020B0604020202020204" pitchFamily="34" charset="0"/>
              </a:rPr>
              <a:t>-</a:t>
            </a:r>
            <a:r>
              <a:rPr lang="en-US" sz="2600" dirty="0" err="1">
                <a:solidFill>
                  <a:srgbClr val="FF0000"/>
                </a:solidFill>
                <a:latin typeface="Arial" panose="020B0604020202020204" pitchFamily="34" charset="0"/>
                <a:cs typeface="Arial" panose="020B0604020202020204" pitchFamily="34" charset="0"/>
              </a:rPr>
              <a:t>Thực</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vật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mạch</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dẫn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hạt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có</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hoa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Hạt</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kín</a:t>
            </a:r>
            <a:r>
              <a:rPr lang="en-US" sz="2600" dirty="0">
                <a:solidFill>
                  <a:srgbClr val="FF0000"/>
                </a:solidFill>
                <a:latin typeface="Arial" panose="020B0604020202020204" pitchFamily="34" charset="0"/>
                <a:cs typeface="Arial" panose="020B0604020202020204" pitchFamily="34" charset="0"/>
              </a:rPr>
              <a:t>)</a:t>
            </a:r>
            <a:endParaRPr lang="en-US" sz="2600" dirty="0">
              <a:solidFill>
                <a:srgbClr val="FF0000"/>
              </a:solidFill>
              <a:latin typeface="Arial" panose="020B0604020202020204" pitchFamily="34" charset="0"/>
              <a:cs typeface="Arial" panose="020B0604020202020204" pitchFamily="34" charset="0"/>
            </a:endParaRPr>
          </a:p>
        </p:txBody>
      </p:sp>
      <p:sp>
        <p:nvSpPr>
          <p:cNvPr id="3" name="Text Box 6"/>
          <p:cNvSpPr txBox="1">
            <a:spLocks noChangeArrowheads="1"/>
          </p:cNvSpPr>
          <p:nvPr/>
        </p:nvSpPr>
        <p:spPr bwMode="auto">
          <a:xfrm>
            <a:off x="1889758" y="321768"/>
            <a:ext cx="777242" cy="707886"/>
          </a:xfrm>
          <a:prstGeom prst="rect">
            <a:avLst/>
          </a:prstGeom>
          <a:noFill/>
          <a:ln w="9525">
            <a:noFill/>
            <a:miter lim="800000"/>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effectLst>
                <a:outerShdw blurRad="38100" dist="38100" dir="2700000" algn="tl">
                  <a:srgbClr val="C0C0C0"/>
                </a:outerShdw>
              </a:effectLst>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9875"/>
            <a:ext cx="8229600" cy="639762"/>
          </a:xfrm>
        </p:spPr>
        <p:txBody>
          <a:bodyPr>
            <a:noAutofit/>
          </a:bodyPr>
          <a:lstStyle/>
          <a:p>
            <a:pPr algn="l"/>
            <a:r>
              <a:rPr lang="en-US" sz="3200" b="1" dirty="0">
                <a:solidFill>
                  <a:srgbClr val="FF0000"/>
                </a:solidFill>
                <a:latin typeface="Arial" panose="020B0604020202020204" pitchFamily="34" charset="0"/>
                <a:cs typeface="Arial" panose="020B0604020202020204" pitchFamily="34" charset="0"/>
              </a:rPr>
              <a:t>II. ĐẶC ĐIỂM CỦA CÁC NHÓM THỰC VẬT</a:t>
            </a:r>
            <a:endParaRPr lang="en-US" sz="32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579419" y="686339"/>
            <a:ext cx="8988829" cy="954107"/>
          </a:xfrm>
          <a:prstGeom prst="rect">
            <a:avLst/>
          </a:prstGeom>
          <a:ln>
            <a:solidFill>
              <a:schemeClr val="bg1"/>
            </a:solidFill>
          </a:ln>
        </p:spPr>
        <p:txBody>
          <a:bodyPr wrap="square">
            <a:spAutoFit/>
          </a:bodyPr>
          <a:lstStyle/>
          <a:p>
            <a:pPr algn="just"/>
            <a:r>
              <a:rPr lang="en-US" sz="2800" dirty="0" err="1">
                <a:latin typeface="Arial" panose="020B0604020202020204" pitchFamily="34" charset="0"/>
                <a:cs typeface="Arial" panose="020B0604020202020204" pitchFamily="34" charset="0"/>
              </a:rPr>
              <a:t>Q</a:t>
            </a:r>
            <a:r>
              <a:rPr lang="en-US" sz="2800" dirty="0" err="1">
                <a:latin typeface="Arial" panose="020B0604020202020204" pitchFamily="34" charset="0"/>
                <a:cs typeface="Arial" panose="020B0604020202020204" pitchFamily="34" charset="0"/>
              </a:rPr>
              <a:t>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ảnh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nhóm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Phiếu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nvGraphicFramePr>
        <p:xfrm>
          <a:off x="1695793" y="2266600"/>
          <a:ext cx="8783783" cy="3916564"/>
        </p:xfrm>
        <a:graphic>
          <a:graphicData uri="http://schemas.openxmlformats.org/drawingml/2006/table">
            <a:tbl>
              <a:tblPr firstRow="1" firstCol="1" bandRow="1">
                <a:tableStyleId>{5940675A-B579-460E-94D1-54222C63F5DA}</a:tableStyleId>
              </a:tblPr>
              <a:tblGrid>
                <a:gridCol w="2052672"/>
                <a:gridCol w="1556724"/>
                <a:gridCol w="1658669"/>
                <a:gridCol w="1757859"/>
                <a:gridCol w="1757859"/>
              </a:tblGrid>
              <a:tr h="722492">
                <a:tc>
                  <a:txBody>
                    <a:bodyPr/>
                    <a:lstStyle/>
                    <a:p>
                      <a:pPr algn="ctr">
                        <a:lnSpc>
                          <a:spcPct val="115000"/>
                        </a:lnSpc>
                        <a:spcAft>
                          <a:spcPts val="0"/>
                        </a:spcAft>
                        <a:tabLst>
                          <a:tab pos="540385" algn="l"/>
                        </a:tabLst>
                      </a:pPr>
                      <a:r>
                        <a:rPr lang="en-US" sz="2800" b="1" dirty="0" err="1">
                          <a:solidFill>
                            <a:srgbClr val="0000FF"/>
                          </a:solidFill>
                          <a:effectLst/>
                        </a:rPr>
                        <a:t>Nội</a:t>
                      </a:r>
                      <a:r>
                        <a:rPr lang="en-US" sz="2800" b="1" dirty="0">
                          <a:solidFill>
                            <a:srgbClr val="0000FF"/>
                          </a:solidFill>
                          <a:effectLst/>
                        </a:rPr>
                        <a:t> dung</a:t>
                      </a: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dirty="0" err="1">
                          <a:solidFill>
                            <a:srgbClr val="0000FF"/>
                          </a:solidFill>
                          <a:effectLst/>
                        </a:rPr>
                        <a:t>Rêu</a:t>
                      </a: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Dương xỉ</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Hạt trần</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Hạt kín</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722492">
                <a:tc>
                  <a:txBody>
                    <a:bodyPr/>
                    <a:lstStyle/>
                    <a:p>
                      <a:pPr algn="ctr">
                        <a:lnSpc>
                          <a:spcPct val="115000"/>
                        </a:lnSpc>
                        <a:spcAft>
                          <a:spcPts val="0"/>
                        </a:spcAft>
                        <a:tabLst>
                          <a:tab pos="540385" algn="l"/>
                        </a:tabLst>
                      </a:pPr>
                      <a:r>
                        <a:rPr lang="en-US" sz="2800" b="1" dirty="0" err="1">
                          <a:solidFill>
                            <a:srgbClr val="0000FF"/>
                          </a:solidFill>
                          <a:effectLst/>
                        </a:rPr>
                        <a:t>Môi</a:t>
                      </a:r>
                      <a:r>
                        <a:rPr lang="en-US" sz="2800" b="1" dirty="0">
                          <a:solidFill>
                            <a:srgbClr val="0000FF"/>
                          </a:solidFill>
                          <a:effectLst/>
                        </a:rPr>
                        <a:t> </a:t>
                      </a:r>
                      <a:r>
                        <a:rPr lang="en-US" sz="2800" b="1" dirty="0" err="1">
                          <a:solidFill>
                            <a:srgbClr val="0000FF"/>
                          </a:solidFill>
                          <a:effectLst/>
                        </a:rPr>
                        <a:t>trường</a:t>
                      </a:r>
                      <a:r>
                        <a:rPr lang="en-US" sz="2800" b="1" dirty="0">
                          <a:solidFill>
                            <a:srgbClr val="0000FF"/>
                          </a:solidFill>
                          <a:effectLst/>
                        </a:rPr>
                        <a:t> </a:t>
                      </a:r>
                      <a:r>
                        <a:rPr lang="en-US" sz="2800" b="1" dirty="0" err="1">
                          <a:solidFill>
                            <a:srgbClr val="0000FF"/>
                          </a:solidFill>
                          <a:effectLst/>
                        </a:rPr>
                        <a:t>sống</a:t>
                      </a: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1490124">
                <a:tc>
                  <a:txBody>
                    <a:bodyPr/>
                    <a:lstStyle/>
                    <a:p>
                      <a:pPr algn="ctr">
                        <a:lnSpc>
                          <a:spcPct val="115000"/>
                        </a:lnSpc>
                        <a:spcAft>
                          <a:spcPts val="0"/>
                        </a:spcAft>
                        <a:tabLst>
                          <a:tab pos="540385" algn="l"/>
                        </a:tabLst>
                      </a:pPr>
                      <a:r>
                        <a:rPr lang="en-US" sz="2800" b="1" dirty="0" err="1">
                          <a:solidFill>
                            <a:srgbClr val="0000FF"/>
                          </a:solidFill>
                          <a:effectLst/>
                        </a:rPr>
                        <a:t>Đặc</a:t>
                      </a:r>
                      <a:r>
                        <a:rPr lang="en-US" sz="2800" b="1" dirty="0">
                          <a:solidFill>
                            <a:srgbClr val="0000FF"/>
                          </a:solidFill>
                          <a:effectLst/>
                        </a:rPr>
                        <a:t> </a:t>
                      </a:r>
                      <a:r>
                        <a:rPr lang="en-US" sz="2800" b="1" dirty="0" err="1">
                          <a:solidFill>
                            <a:srgbClr val="0000FF"/>
                          </a:solidFill>
                          <a:effectLst/>
                        </a:rPr>
                        <a:t>điểm</a:t>
                      </a:r>
                      <a:r>
                        <a:rPr lang="en-US" sz="2800" b="1" dirty="0">
                          <a:solidFill>
                            <a:srgbClr val="0000FF"/>
                          </a:solidFill>
                          <a:effectLst/>
                        </a:rPr>
                        <a:t> </a:t>
                      </a:r>
                      <a:r>
                        <a:rPr lang="en-US" sz="2800" b="1" dirty="0" err="1">
                          <a:solidFill>
                            <a:srgbClr val="0000FF"/>
                          </a:solidFill>
                          <a:effectLst/>
                        </a:rPr>
                        <a:t>cấu</a:t>
                      </a:r>
                      <a:r>
                        <a:rPr lang="en-US" sz="2800" b="1" dirty="0">
                          <a:solidFill>
                            <a:srgbClr val="0000FF"/>
                          </a:solidFill>
                          <a:effectLst/>
                        </a:rPr>
                        <a:t> </a:t>
                      </a:r>
                      <a:r>
                        <a:rPr lang="en-US" sz="2800" b="1" dirty="0" err="1">
                          <a:solidFill>
                            <a:srgbClr val="0000FF"/>
                          </a:solidFill>
                          <a:effectLst/>
                        </a:rPr>
                        <a:t>tạo</a:t>
                      </a:r>
                      <a:r>
                        <a:rPr lang="en-US" sz="2800" b="1" dirty="0">
                          <a:solidFill>
                            <a:srgbClr val="0000FF"/>
                          </a:solidFill>
                          <a:effectLst/>
                        </a:rPr>
                        <a:t> </a:t>
                      </a:r>
                      <a:r>
                        <a:rPr lang="en-US" sz="2800" b="1" dirty="0" err="1">
                          <a:solidFill>
                            <a:srgbClr val="0000FF"/>
                          </a:solidFill>
                          <a:effectLst/>
                        </a:rPr>
                        <a:t>và</a:t>
                      </a:r>
                      <a:r>
                        <a:rPr lang="en-US" sz="2800" b="1" dirty="0">
                          <a:solidFill>
                            <a:srgbClr val="0000FF"/>
                          </a:solidFill>
                          <a:effectLst/>
                        </a:rPr>
                        <a:t> </a:t>
                      </a:r>
                      <a:r>
                        <a:rPr lang="en-US" sz="2800" b="1" dirty="0" err="1">
                          <a:solidFill>
                            <a:srgbClr val="0000FF"/>
                          </a:solidFill>
                          <a:effectLst/>
                        </a:rPr>
                        <a:t>sinh</a:t>
                      </a:r>
                      <a:r>
                        <a:rPr lang="en-US" sz="2800" b="1" dirty="0">
                          <a:solidFill>
                            <a:srgbClr val="0000FF"/>
                          </a:solidFill>
                          <a:effectLst/>
                        </a:rPr>
                        <a:t> </a:t>
                      </a:r>
                      <a:r>
                        <a:rPr lang="en-US" sz="2800" b="1" dirty="0" err="1">
                          <a:solidFill>
                            <a:srgbClr val="0000FF"/>
                          </a:solidFill>
                          <a:effectLst/>
                        </a:rPr>
                        <a:t>sản</a:t>
                      </a: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r h="722492">
                <a:tc>
                  <a:txBody>
                    <a:bodyPr/>
                    <a:lstStyle/>
                    <a:p>
                      <a:pPr algn="ctr">
                        <a:lnSpc>
                          <a:spcPct val="115000"/>
                        </a:lnSpc>
                        <a:spcAft>
                          <a:spcPts val="0"/>
                        </a:spcAft>
                        <a:tabLst>
                          <a:tab pos="540385" algn="l"/>
                        </a:tabLst>
                      </a:pPr>
                      <a:r>
                        <a:rPr lang="en-US" sz="2800" b="1" dirty="0" err="1">
                          <a:solidFill>
                            <a:srgbClr val="0000FF"/>
                          </a:solidFill>
                          <a:effectLst/>
                        </a:rPr>
                        <a:t>Đại</a:t>
                      </a:r>
                      <a:r>
                        <a:rPr lang="en-US" sz="2800" b="1" dirty="0">
                          <a:solidFill>
                            <a:srgbClr val="0000FF"/>
                          </a:solidFill>
                          <a:effectLst/>
                        </a:rPr>
                        <a:t> </a:t>
                      </a:r>
                      <a:r>
                        <a:rPr lang="en-US" sz="2800" b="1" dirty="0" err="1">
                          <a:solidFill>
                            <a:srgbClr val="0000FF"/>
                          </a:solidFill>
                          <a:effectLst/>
                        </a:rPr>
                        <a:t>diện</a:t>
                      </a: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dirty="0">
                          <a:solidFill>
                            <a:srgbClr val="0000FF"/>
                          </a:solidFill>
                          <a:effectLst/>
                        </a:rPr>
                        <a:t> </a:t>
                      </a:r>
                      <a:endParaRPr lang="en-US" sz="1800" b="1" dirty="0">
                        <a:solidFill>
                          <a:srgbClr val="0000FF"/>
                        </a:solidFill>
                        <a:effectLst/>
                        <a:latin typeface="Arial" panose="020B0604020202020204" pitchFamily="34" charset="0"/>
                        <a:ea typeface="Calibri" panose="020F0502020204030204"/>
                        <a:cs typeface="Arial" panose="020B0604020202020204" pitchFamily="34" charset="0"/>
                      </a:endParaRPr>
                    </a:p>
                  </a:txBody>
                  <a:tcPr marL="68580" marR="68580" marT="0" marB="0"/>
                </a:tc>
              </a:tr>
            </a:tbl>
          </a:graphicData>
        </a:graphic>
      </p:graphicFrame>
      <p:sp>
        <p:nvSpPr>
          <p:cNvPr id="4" name="Rectangle 1"/>
          <p:cNvSpPr>
            <a:spLocks noChangeArrowheads="1"/>
          </p:cNvSpPr>
          <p:nvPr/>
        </p:nvSpPr>
        <p:spPr bwMode="auto">
          <a:xfrm>
            <a:off x="3442986" y="1652536"/>
            <a:ext cx="5416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1pPr>
            <a:lvl2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2pPr>
            <a:lvl3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3pPr>
            <a:lvl4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4pPr>
            <a:lvl5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539750" algn="l"/>
              </a:tabLst>
              <a:defRPr>
                <a:solidFill>
                  <a:schemeClr val="tx1"/>
                </a:solidFill>
                <a:latin typeface="Arial" panose="020B0604020202020204" pitchFamily="34" charset="0"/>
                <a:cs typeface="Arial" panose="020B0604020202020204" pitchFamily="34" charset="0"/>
              </a:defRPr>
            </a:lvl9pPr>
          </a:lstStyle>
          <a:p>
            <a:pPr algn="ctr"/>
            <a:r>
              <a:rPr lang="en-US" altLang="en-US" sz="2400" b="1" dirty="0" err="1">
                <a:solidFill>
                  <a:srgbClr val="0000FF"/>
                </a:solidFill>
                <a:ea typeface="Arial" panose="020B0604020202020204" pitchFamily="34" charset="0"/>
              </a:rPr>
              <a:t>Bảng</a:t>
            </a:r>
            <a:r>
              <a:rPr lang="en-US" altLang="en-US" sz="2400" b="1" dirty="0">
                <a:solidFill>
                  <a:srgbClr val="0000FF"/>
                </a:solidFill>
                <a:ea typeface="Arial" panose="020B0604020202020204" pitchFamily="34" charset="0"/>
              </a:rPr>
              <a:t>: </a:t>
            </a:r>
            <a:r>
              <a:rPr lang="en-US" altLang="en-US" sz="2400" b="1" dirty="0" err="1">
                <a:solidFill>
                  <a:srgbClr val="0000FF"/>
                </a:solidFill>
                <a:ea typeface="Arial" panose="020B0604020202020204" pitchFamily="34" charset="0"/>
              </a:rPr>
              <a:t>Đặc</a:t>
            </a:r>
            <a:r>
              <a:rPr lang="en-US" altLang="en-US" sz="2400" b="1" dirty="0">
                <a:solidFill>
                  <a:srgbClr val="0000FF"/>
                </a:solidFill>
                <a:ea typeface="Arial" panose="020B0604020202020204" pitchFamily="34" charset="0"/>
              </a:rPr>
              <a:t> </a:t>
            </a:r>
            <a:r>
              <a:rPr lang="en-US" altLang="en-US" sz="2400" b="1" dirty="0" err="1">
                <a:solidFill>
                  <a:srgbClr val="0000FF"/>
                </a:solidFill>
                <a:ea typeface="Arial" panose="020B0604020202020204" pitchFamily="34" charset="0"/>
              </a:rPr>
              <a:t>điểm</a:t>
            </a:r>
            <a:r>
              <a:rPr lang="en-US" altLang="en-US" sz="2400" b="1" dirty="0">
                <a:solidFill>
                  <a:srgbClr val="0000FF"/>
                </a:solidFill>
                <a:ea typeface="Arial" panose="020B0604020202020204" pitchFamily="34" charset="0"/>
              </a:rPr>
              <a:t> </a:t>
            </a:r>
            <a:r>
              <a:rPr lang="en-US" altLang="en-US" sz="2400" b="1" dirty="0" err="1">
                <a:solidFill>
                  <a:srgbClr val="0000FF"/>
                </a:solidFill>
                <a:ea typeface="Arial" panose="020B0604020202020204" pitchFamily="34" charset="0"/>
              </a:rPr>
              <a:t>các</a:t>
            </a:r>
            <a:r>
              <a:rPr lang="en-US" altLang="en-US" sz="2400" b="1" dirty="0">
                <a:solidFill>
                  <a:srgbClr val="0000FF"/>
                </a:solidFill>
                <a:ea typeface="Arial" panose="020B0604020202020204" pitchFamily="34" charset="0"/>
              </a:rPr>
              <a:t> </a:t>
            </a:r>
            <a:r>
              <a:rPr lang="en-US" altLang="en-US" sz="2400" b="1" dirty="0" err="1">
                <a:solidFill>
                  <a:srgbClr val="0000FF"/>
                </a:solidFill>
                <a:ea typeface="Arial" panose="020B0604020202020204" pitchFamily="34" charset="0"/>
              </a:rPr>
              <a:t>nhóm</a:t>
            </a:r>
            <a:r>
              <a:rPr lang="en-US" altLang="en-US" sz="2400" b="1" dirty="0">
                <a:solidFill>
                  <a:srgbClr val="0000FF"/>
                </a:solidFill>
                <a:ea typeface="Arial" panose="020B0604020202020204" pitchFamily="34" charset="0"/>
              </a:rPr>
              <a:t> </a:t>
            </a:r>
            <a:r>
              <a:rPr lang="en-US" altLang="en-US" sz="2400" b="1" dirty="0" err="1">
                <a:solidFill>
                  <a:srgbClr val="0000FF"/>
                </a:solidFill>
                <a:ea typeface="Arial" panose="020B0604020202020204" pitchFamily="34" charset="0"/>
              </a:rPr>
              <a:t>Thực</a:t>
            </a:r>
            <a:r>
              <a:rPr lang="en-US" altLang="en-US" sz="2400" b="1" dirty="0">
                <a:solidFill>
                  <a:srgbClr val="0000FF"/>
                </a:solidFill>
                <a:ea typeface="Arial" panose="020B0604020202020204" pitchFamily="34" charset="0"/>
              </a:rPr>
              <a:t> </a:t>
            </a:r>
            <a:r>
              <a:rPr lang="en-US" altLang="en-US" sz="2400" b="1" dirty="0" err="1">
                <a:solidFill>
                  <a:srgbClr val="0000FF"/>
                </a:solidFill>
                <a:ea typeface="Arial" panose="020B0604020202020204" pitchFamily="34" charset="0"/>
              </a:rPr>
              <a:t>vật</a:t>
            </a:r>
            <a:endParaRPr lang="en-US" altLang="en-US" sz="3600" dirty="0">
              <a:solidFill>
                <a:srgbClr val="0000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0</TotalTime>
  <Words>7183</Words>
  <Application>WPS Slides</Application>
  <PresentationFormat>Widescreen</PresentationFormat>
  <Paragraphs>513</Paragraphs>
  <Slides>42</Slides>
  <Notes>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42</vt:i4>
      </vt:variant>
    </vt:vector>
  </HeadingPairs>
  <TitlesOfParts>
    <vt:vector size="56" baseType="lpstr">
      <vt:lpstr>Arial</vt:lpstr>
      <vt:lpstr>SimSun</vt:lpstr>
      <vt:lpstr>Wingdings</vt:lpstr>
      <vt:lpstr>Wingdings 2</vt:lpstr>
      <vt:lpstr>Times New Roman</vt:lpstr>
      <vt:lpstr>Wingdings</vt:lpstr>
      <vt:lpstr>Calibri</vt:lpstr>
      <vt:lpstr>Perpetua</vt:lpstr>
      <vt:lpstr>Microsoft YaHei</vt:lpstr>
      <vt:lpstr>Arial Unicode MS</vt:lpstr>
      <vt:lpstr>Symbol</vt:lpstr>
      <vt:lpstr>Franklin Gothic Book</vt:lpstr>
      <vt:lpstr>Office Theme</vt:lpstr>
      <vt:lpstr>Equity</vt:lpstr>
      <vt:lpstr>PowerPoint 演示文稿</vt:lpstr>
      <vt:lpstr>PHẦN 3. VẬT SỐNG BÀI 19. ĐA DẠNG THỰC VẬT</vt:lpstr>
      <vt:lpstr>PowerPoint 演示文稿</vt:lpstr>
      <vt:lpstr>PowerPoint 演示文稿</vt:lpstr>
      <vt:lpstr>PowerPoint 演示文稿</vt:lpstr>
      <vt:lpstr>MỘT SỐ THỰC VẬT</vt:lpstr>
      <vt:lpstr>I. CÁC NHÓM THỰC VẬT</vt:lpstr>
      <vt:lpstr>PowerPoint 演示文稿</vt:lpstr>
      <vt:lpstr>II. ĐẶC ĐIỂM CỦA CÁC NHÓM THỰC VẬT</vt:lpstr>
      <vt:lpstr>Đại diện của các nhóm Thực vật</vt:lpstr>
      <vt:lpstr>PowerPoint 演示文稿</vt:lpstr>
      <vt:lpstr>PowerPoint 演示文稿</vt:lpstr>
      <vt:lpstr>Đại diện của các nhóm Thực vật</vt:lpstr>
      <vt:lpstr>PowerPoint 演示文稿</vt:lpstr>
      <vt:lpstr>PowerPoint 演示文稿</vt:lpstr>
      <vt:lpstr>III. THỰC VẬT CÓ MẠCH DẪN, KHÔNG CÓ HẠT ( DƯƠNG XỈ)</vt:lpstr>
      <vt:lpstr>PowerPoint 演示文稿</vt:lpstr>
      <vt:lpstr>PowerPoint 演示文稿</vt:lpstr>
      <vt:lpstr>PowerPoint 演示文稿</vt:lpstr>
      <vt:lpstr>CƠ QUAN SINH SẢN CỦA CÂY THÔNG</vt:lpstr>
      <vt:lpstr>PowerPoint 演示文稿</vt:lpstr>
      <vt:lpstr>PowerPoint 演示文稿</vt:lpstr>
      <vt:lpstr>PowerPoint 演示文稿</vt:lpstr>
      <vt:lpstr>PowerPoint 演示文稿</vt:lpstr>
      <vt:lpstr>HỆ THỐNG MẠCH DẪN Ở GÂN LÁ CỦA CÂY HẠT KÍN</vt:lpstr>
      <vt:lpstr>PowerPoint 演示文稿</vt:lpstr>
      <vt:lpstr>PowerPoint 演示文稿</vt:lpstr>
      <vt:lpstr>PowerPoint 演示文稿</vt:lpstr>
      <vt:lpstr>PowerPoint 演示文稿</vt:lpstr>
      <vt:lpstr>MỘT SỐ CÂY HẠT TRẦN</vt:lpstr>
      <vt:lpstr>MỘT SỐ CÂY HẠT TRẦN</vt:lpstr>
      <vt:lpstr>MỘT SỐ CÂY HẠT TRẦN</vt:lpstr>
      <vt:lpstr>CÂY HẠT KÍN</vt:lpstr>
      <vt:lpstr>MỘT SỐ CÂY HẠT KÍN</vt:lpstr>
      <vt:lpstr>PowerPoint 演示文稿</vt:lpstr>
      <vt:lpstr>PowerPoint 演示文稿</vt:lpstr>
      <vt:lpstr>PowerPoint 演示文稿</vt:lpstr>
      <vt:lpstr>LUYỆN TẬP</vt:lpstr>
      <vt:lpstr>BẢNG 19.1- TR 123</vt:lpstr>
      <vt:lpstr>ĐÁP ÁN BẢNG 19.1</vt:lpstr>
      <vt:lpstr>VẬN DỤNG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ĐA DẠNG THẾ GIỚI SỐNG BÀI 9. THỰC HÀNH QUAN SÁT CÁC LOẠI NẤM</dc:title>
  <dc:creator>LaptopKT</dc:creator>
  <cp:lastModifiedBy>HOA HOÀNG</cp:lastModifiedBy>
  <cp:revision>361</cp:revision>
  <dcterms:created xsi:type="dcterms:W3CDTF">2021-04-17T13:36:00Z</dcterms:created>
  <dcterms:modified xsi:type="dcterms:W3CDTF">2025-05-11T11:07:41Z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DB5B23B80DBC4846B1F028CC78A95BF6_13</vt:lpwstr>
  </property>
  <property fmtid="{D5CDD505-2E9C-101B-9397-08002B2CF9AE}" pid="3" name="KSOProductBuildVer">
    <vt:lpwstr>1033-12.2.0.20795</vt:lpwstr>
  </property>
</Properties>
</file>