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0"/>
  </p:handoutMasterIdLst>
  <p:sldIdLst>
    <p:sldId id="596" r:id="rId3"/>
    <p:sldId id="288" r:id="rId4"/>
    <p:sldId id="325" r:id="rId6"/>
    <p:sldId id="344" r:id="rId7"/>
    <p:sldId id="373" r:id="rId8"/>
    <p:sldId id="374" r:id="rId9"/>
    <p:sldId id="346" r:id="rId10"/>
    <p:sldId id="347" r:id="rId11"/>
    <p:sldId id="355" r:id="rId12"/>
    <p:sldId id="348" r:id="rId13"/>
    <p:sldId id="349" r:id="rId14"/>
    <p:sldId id="359" r:id="rId15"/>
    <p:sldId id="385" r:id="rId16"/>
    <p:sldId id="356" r:id="rId17"/>
    <p:sldId id="357" r:id="rId18"/>
    <p:sldId id="377" r:id="rId19"/>
    <p:sldId id="360" r:id="rId20"/>
    <p:sldId id="376" r:id="rId21"/>
    <p:sldId id="350" r:id="rId22"/>
    <p:sldId id="352" r:id="rId23"/>
    <p:sldId id="363" r:id="rId24"/>
    <p:sldId id="364" r:id="rId25"/>
    <p:sldId id="371" r:id="rId26"/>
    <p:sldId id="365" r:id="rId27"/>
    <p:sldId id="366" r:id="rId28"/>
    <p:sldId id="372" r:id="rId29"/>
    <p:sldId id="367" r:id="rId30"/>
    <p:sldId id="368" r:id="rId31"/>
    <p:sldId id="370" r:id="rId32"/>
    <p:sldId id="378" r:id="rId33"/>
    <p:sldId id="379" r:id="rId34"/>
    <p:sldId id="380" r:id="rId35"/>
    <p:sldId id="381" r:id="rId36"/>
    <p:sldId id="383" r:id="rId37"/>
    <p:sldId id="382" r:id="rId38"/>
    <p:sldId id="324" r:id="rId3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FF00"/>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139"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vi-V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140"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141"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vi-VN" altLang="en-US" sz="1200" dirty="0"/>
            </a:fld>
            <a:endParaRPr lang="vi-V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147" name="Rectangle 2"/>
          <p:cNvSpPr>
            <a:spLocks noRot="1" noTextEdit="1"/>
          </p:cNvSpPr>
          <p:nvPr>
            <p:ph type="sldImg"/>
          </p:nvPr>
        </p:nvSpPr>
        <p:spPr>
          <a:ln/>
        </p:spPr>
      </p:sp>
      <p:sp>
        <p:nvSpPr>
          <p:cNvPr id="6148" name="Rectangle 3"/>
          <p:cNvSpPr>
            <a:spLocks noGrp="1"/>
          </p:cNvSpPr>
          <p:nvPr>
            <p:ph type="body" idx="1"/>
          </p:nvPr>
        </p:nvSpPr>
        <p:spPr>
          <a:ln/>
        </p:spPr>
        <p:txBody>
          <a:bodyPr wrap="square" lIns="91440" tIns="45720" rIns="91440" bIns="45720" anchor="t" anchorCtr="0"/>
          <a:p>
            <a:pPr lvl="0" eaLnBrk="1" hangingPunct="1"/>
            <a:endParaRPr lang="vi-V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24579" name="Rectangle 2"/>
          <p:cNvSpPr>
            <a:spLocks noRot="1" noTextEdit="1"/>
          </p:cNvSpPr>
          <p:nvPr>
            <p:ph type="sldImg"/>
          </p:nvPr>
        </p:nvSpPr>
        <p:spPr>
          <a:ln/>
        </p:spPr>
      </p:sp>
      <p:sp>
        <p:nvSpPr>
          <p:cNvPr id="2458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26627" name="Rectangle 2"/>
          <p:cNvSpPr>
            <a:spLocks noRot="1" noTextEdit="1"/>
          </p:cNvSpPr>
          <p:nvPr>
            <p:ph type="sldImg"/>
          </p:nvPr>
        </p:nvSpPr>
        <p:spPr>
          <a:ln/>
        </p:spPr>
      </p:sp>
      <p:sp>
        <p:nvSpPr>
          <p:cNvPr id="2662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28675" name="Rectangle 2"/>
          <p:cNvSpPr>
            <a:spLocks noRot="1" noTextEdit="1"/>
          </p:cNvSpPr>
          <p:nvPr>
            <p:ph type="sldImg"/>
          </p:nvPr>
        </p:nvSpPr>
        <p:spPr>
          <a:ln/>
        </p:spPr>
      </p:sp>
      <p:sp>
        <p:nvSpPr>
          <p:cNvPr id="2867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32771" name="Rectangle 2"/>
          <p:cNvSpPr>
            <a:spLocks noRot="1" noTextEdit="1"/>
          </p:cNvSpPr>
          <p:nvPr>
            <p:ph type="sldImg"/>
          </p:nvPr>
        </p:nvSpPr>
        <p:spPr>
          <a:ln/>
        </p:spPr>
      </p:sp>
      <p:sp>
        <p:nvSpPr>
          <p:cNvPr id="3277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36867" name="Rectangle 2"/>
          <p:cNvSpPr>
            <a:spLocks noRot="1" noTextEdit="1"/>
          </p:cNvSpPr>
          <p:nvPr>
            <p:ph type="sldImg"/>
          </p:nvPr>
        </p:nvSpPr>
        <p:spPr>
          <a:ln/>
        </p:spPr>
      </p:sp>
      <p:sp>
        <p:nvSpPr>
          <p:cNvPr id="3686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38915" name="Rectangle 2"/>
          <p:cNvSpPr>
            <a:spLocks noRot="1" noTextEdit="1"/>
          </p:cNvSpPr>
          <p:nvPr>
            <p:ph type="sldImg"/>
          </p:nvPr>
        </p:nvSpPr>
        <p:spPr>
          <a:ln/>
        </p:spPr>
      </p:sp>
      <p:sp>
        <p:nvSpPr>
          <p:cNvPr id="3891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40963" name="Rectangle 2"/>
          <p:cNvSpPr>
            <a:spLocks noRot="1" noTextEdit="1"/>
          </p:cNvSpPr>
          <p:nvPr>
            <p:ph type="sldImg"/>
          </p:nvPr>
        </p:nvSpPr>
        <p:spPr>
          <a:ln/>
        </p:spPr>
      </p:sp>
      <p:sp>
        <p:nvSpPr>
          <p:cNvPr id="4096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43011" name="Rectangle 2"/>
          <p:cNvSpPr>
            <a:spLocks noRot="1" noTextEdit="1"/>
          </p:cNvSpPr>
          <p:nvPr>
            <p:ph type="sldImg"/>
          </p:nvPr>
        </p:nvSpPr>
        <p:spPr>
          <a:ln/>
        </p:spPr>
      </p:sp>
      <p:sp>
        <p:nvSpPr>
          <p:cNvPr id="4301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45059" name="Rectangle 2"/>
          <p:cNvSpPr>
            <a:spLocks noRot="1" noTextEdit="1"/>
          </p:cNvSpPr>
          <p:nvPr>
            <p:ph type="sldImg"/>
          </p:nvPr>
        </p:nvSpPr>
        <p:spPr>
          <a:ln/>
        </p:spPr>
      </p:sp>
      <p:sp>
        <p:nvSpPr>
          <p:cNvPr id="4506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47107" name="Rectangle 2"/>
          <p:cNvSpPr>
            <a:spLocks noRot="1" noTextEdit="1"/>
          </p:cNvSpPr>
          <p:nvPr>
            <p:ph type="sldImg"/>
          </p:nvPr>
        </p:nvSpPr>
        <p:spPr>
          <a:ln/>
        </p:spPr>
      </p:sp>
      <p:sp>
        <p:nvSpPr>
          <p:cNvPr id="4710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8195" name="Rectangle 2"/>
          <p:cNvSpPr>
            <a:spLocks noRot="1" noTextEdit="1"/>
          </p:cNvSpPr>
          <p:nvPr>
            <p:ph type="sldImg"/>
          </p:nvPr>
        </p:nvSpPr>
        <p:spPr>
          <a:ln/>
        </p:spPr>
      </p:sp>
      <p:sp>
        <p:nvSpPr>
          <p:cNvPr id="819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49155" name="Rectangle 2"/>
          <p:cNvSpPr>
            <a:spLocks noRot="1" noTextEdit="1"/>
          </p:cNvSpPr>
          <p:nvPr>
            <p:ph type="sldImg"/>
          </p:nvPr>
        </p:nvSpPr>
        <p:spPr>
          <a:ln/>
        </p:spPr>
      </p:sp>
      <p:sp>
        <p:nvSpPr>
          <p:cNvPr id="4915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1203" name="Rectangle 2"/>
          <p:cNvSpPr>
            <a:spLocks noRot="1" noTextEdit="1"/>
          </p:cNvSpPr>
          <p:nvPr>
            <p:ph type="sldImg"/>
          </p:nvPr>
        </p:nvSpPr>
        <p:spPr>
          <a:ln/>
        </p:spPr>
      </p:sp>
      <p:sp>
        <p:nvSpPr>
          <p:cNvPr id="5120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3251" name="Rectangle 2"/>
          <p:cNvSpPr>
            <a:spLocks noRot="1" noTextEdit="1"/>
          </p:cNvSpPr>
          <p:nvPr>
            <p:ph type="sldImg"/>
          </p:nvPr>
        </p:nvSpPr>
        <p:spPr>
          <a:ln/>
        </p:spPr>
      </p:sp>
      <p:sp>
        <p:nvSpPr>
          <p:cNvPr id="5325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5299" name="Rectangle 2"/>
          <p:cNvSpPr>
            <a:spLocks noRot="1" noTextEdit="1"/>
          </p:cNvSpPr>
          <p:nvPr>
            <p:ph type="sldImg"/>
          </p:nvPr>
        </p:nvSpPr>
        <p:spPr>
          <a:ln/>
        </p:spPr>
      </p:sp>
      <p:sp>
        <p:nvSpPr>
          <p:cNvPr id="5530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7347" name="Rectangle 2"/>
          <p:cNvSpPr>
            <a:spLocks noRot="1" noTextEdit="1"/>
          </p:cNvSpPr>
          <p:nvPr>
            <p:ph type="sldImg"/>
          </p:nvPr>
        </p:nvSpPr>
        <p:spPr>
          <a:ln/>
        </p:spPr>
      </p:sp>
      <p:sp>
        <p:nvSpPr>
          <p:cNvPr id="5734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9395" name="Rectangle 2"/>
          <p:cNvSpPr>
            <a:spLocks noRot="1" noTextEdit="1"/>
          </p:cNvSpPr>
          <p:nvPr>
            <p:ph type="sldImg"/>
          </p:nvPr>
        </p:nvSpPr>
        <p:spPr>
          <a:ln/>
        </p:spPr>
      </p:sp>
      <p:sp>
        <p:nvSpPr>
          <p:cNvPr id="5939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1443" name="Rectangle 2"/>
          <p:cNvSpPr>
            <a:spLocks noRot="1" noTextEdit="1"/>
          </p:cNvSpPr>
          <p:nvPr>
            <p:ph type="sldImg"/>
          </p:nvPr>
        </p:nvSpPr>
        <p:spPr>
          <a:ln/>
        </p:spPr>
      </p:sp>
      <p:sp>
        <p:nvSpPr>
          <p:cNvPr id="6144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3491" name="Rectangle 2"/>
          <p:cNvSpPr>
            <a:spLocks noRot="1" noTextEdit="1"/>
          </p:cNvSpPr>
          <p:nvPr>
            <p:ph type="sldImg"/>
          </p:nvPr>
        </p:nvSpPr>
        <p:spPr>
          <a:ln/>
        </p:spPr>
      </p:sp>
      <p:sp>
        <p:nvSpPr>
          <p:cNvPr id="6349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5539" name="Rectangle 2"/>
          <p:cNvSpPr>
            <a:spLocks noRot="1" noTextEdit="1"/>
          </p:cNvSpPr>
          <p:nvPr>
            <p:ph type="sldImg"/>
          </p:nvPr>
        </p:nvSpPr>
        <p:spPr>
          <a:ln/>
        </p:spPr>
      </p:sp>
      <p:sp>
        <p:nvSpPr>
          <p:cNvPr id="6554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7587" name="Rectangle 2"/>
          <p:cNvSpPr>
            <a:spLocks noRot="1" noTextEdit="1"/>
          </p:cNvSpPr>
          <p:nvPr>
            <p:ph type="sldImg"/>
          </p:nvPr>
        </p:nvSpPr>
        <p:spPr>
          <a:ln/>
        </p:spPr>
      </p:sp>
      <p:sp>
        <p:nvSpPr>
          <p:cNvPr id="6758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10243" name="Rectangle 2"/>
          <p:cNvSpPr>
            <a:spLocks noRot="1" noTextEdit="1"/>
          </p:cNvSpPr>
          <p:nvPr>
            <p:ph type="sldImg"/>
          </p:nvPr>
        </p:nvSpPr>
        <p:spPr>
          <a:ln/>
        </p:spPr>
      </p:sp>
      <p:sp>
        <p:nvSpPr>
          <p:cNvPr id="1024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69635" name="Rectangle 2"/>
          <p:cNvSpPr>
            <a:spLocks noRot="1" noTextEdit="1"/>
          </p:cNvSpPr>
          <p:nvPr>
            <p:ph type="sldImg"/>
          </p:nvPr>
        </p:nvSpPr>
        <p:spPr>
          <a:ln/>
        </p:spPr>
      </p:sp>
      <p:sp>
        <p:nvSpPr>
          <p:cNvPr id="6963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71683" name="Rectangle 2"/>
          <p:cNvSpPr>
            <a:spLocks noRot="1" noTextEdit="1"/>
          </p:cNvSpPr>
          <p:nvPr>
            <p:ph type="sldImg"/>
          </p:nvPr>
        </p:nvSpPr>
        <p:spPr>
          <a:ln/>
        </p:spPr>
      </p:sp>
      <p:sp>
        <p:nvSpPr>
          <p:cNvPr id="7168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12291" name="Rectangle 2"/>
          <p:cNvSpPr>
            <a:spLocks noRot="1" noTextEdit="1"/>
          </p:cNvSpPr>
          <p:nvPr>
            <p:ph type="sldImg"/>
          </p:nvPr>
        </p:nvSpPr>
        <p:spPr>
          <a:ln/>
        </p:spPr>
      </p:sp>
      <p:sp>
        <p:nvSpPr>
          <p:cNvPr id="1229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14339" name="Rectangle 2"/>
          <p:cNvSpPr>
            <a:spLocks noRot="1" noTextEdit="1"/>
          </p:cNvSpPr>
          <p:nvPr>
            <p:ph type="sldImg"/>
          </p:nvPr>
        </p:nvSpPr>
        <p:spPr>
          <a:ln/>
        </p:spPr>
      </p:sp>
      <p:sp>
        <p:nvSpPr>
          <p:cNvPr id="1434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16387" name="Rectangle 2"/>
          <p:cNvSpPr>
            <a:spLocks noRot="1" noTextEdit="1"/>
          </p:cNvSpPr>
          <p:nvPr>
            <p:ph type="sldImg"/>
          </p:nvPr>
        </p:nvSpPr>
        <p:spPr>
          <a:ln/>
        </p:spPr>
      </p:sp>
      <p:sp>
        <p:nvSpPr>
          <p:cNvPr id="1638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18435" name="Rectangle 2"/>
          <p:cNvSpPr>
            <a:spLocks noRot="1" noTextEdit="1"/>
          </p:cNvSpPr>
          <p:nvPr>
            <p:ph type="sldImg"/>
          </p:nvPr>
        </p:nvSpPr>
        <p:spPr>
          <a:ln/>
        </p:spPr>
      </p:sp>
      <p:sp>
        <p:nvSpPr>
          <p:cNvPr id="18436"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20483" name="Rectangle 2"/>
          <p:cNvSpPr>
            <a:spLocks noRot="1" noTextEdit="1"/>
          </p:cNvSpPr>
          <p:nvPr>
            <p:ph type="sldImg"/>
          </p:nvPr>
        </p:nvSpPr>
        <p:spPr>
          <a:ln/>
        </p:spPr>
      </p:sp>
      <p:sp>
        <p:nvSpPr>
          <p:cNvPr id="2048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22531" name="Rectangle 2"/>
          <p:cNvSpPr>
            <a:spLocks noRot="1" noTextEdit="1"/>
          </p:cNvSpPr>
          <p:nvPr>
            <p:ph type="sldImg"/>
          </p:nvPr>
        </p:nvSpPr>
        <p:spPr>
          <a:ln/>
        </p:spPr>
      </p:sp>
      <p:sp>
        <p:nvSpPr>
          <p:cNvPr id="22532"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lgn="l"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6.GIF"/><Relationship Id="rId1" Type="http://schemas.openxmlformats.org/officeDocument/2006/relationships/image" Target="../media/image3.GIF"/></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 Id="rId3" Type="http://schemas.openxmlformats.org/officeDocument/2006/relationships/image" Target="../media/image23.png"/><Relationship Id="rId2" Type="http://schemas.openxmlformats.org/officeDocument/2006/relationships/image" Target="../media/image6.GIF"/><Relationship Id="rId1" Type="http://schemas.openxmlformats.org/officeDocument/2006/relationships/image" Target="../media/image3.GIF"/></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0.GIF"/><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image" Target="../media/image3.GI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image" Target="../media/image3.GI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6"/>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TextBox 4"/>
          <p:cNvSpPr txBox="1"/>
          <p:nvPr/>
        </p:nvSpPr>
        <p:spPr>
          <a:xfrm>
            <a:off x="501597" y="1304909"/>
            <a:ext cx="8140806" cy="3093094"/>
          </a:xfrm>
          <a:prstGeom prst="rect">
            <a:avLst/>
          </a:prstGeom>
          <a:noFill/>
        </p:spPr>
        <p:txBody>
          <a:bodyPr wrap="square" lIns="91380" tIns="45690" rIns="91380" bIns="45690" rtlCol="0">
            <a:spAutoFit/>
          </a:bodyPr>
          <a:lstStyle/>
          <a:p>
            <a:pPr marR="0" algn="ctr" defTabSz="913765">
              <a:lnSpc>
                <a:spcPct val="150000"/>
              </a:lnSpc>
              <a:buClrTx/>
              <a:buSzTx/>
              <a:buFontTx/>
              <a:buNone/>
              <a:defRPr/>
            </a:pPr>
            <a:r>
              <a:rPr kumimoji="0" lang="en-US" sz="270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rPr>
              <a:t>KHOA HỌC TỰ NHIÊN 9</a:t>
            </a:r>
            <a:endParaRPr kumimoji="0" lang="en-US" sz="270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endParaRPr>
          </a:p>
          <a:p>
            <a:pPr marR="0" algn="ctr" defTabSz="913765">
              <a:lnSpc>
                <a:spcPct val="150000"/>
              </a:lnSpc>
              <a:buClrTx/>
              <a:buSzTx/>
              <a:buFontTx/>
              <a:buNone/>
              <a:defRPr/>
            </a:pPr>
            <a:endParaRPr kumimoji="0" lang="vi-VN" sz="270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endParaRPr>
          </a:p>
          <a:p>
            <a:pPr marR="0" algn="ctr" defTabSz="913765">
              <a:lnSpc>
                <a:spcPct val="150000"/>
              </a:lnSpc>
              <a:buClrTx/>
              <a:buSzTx/>
              <a:buFontTx/>
              <a:buNone/>
              <a:defRPr/>
            </a:pPr>
            <a:r>
              <a:rPr kumimoji="0" lang="en-US" sz="405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rPr>
              <a:t>CHÀO MỪNG</a:t>
            </a:r>
            <a:r>
              <a:rPr kumimoji="0" lang="vi-VN" sz="405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rPr>
              <a:t> </a:t>
            </a:r>
            <a:r>
              <a:rPr kumimoji="0" lang="en-US" sz="405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rPr>
              <a:t>CÁC EM HỌC SINH THAM GIA BUỔI HỌC </a:t>
            </a:r>
            <a:endParaRPr kumimoji="0" lang="en-US" sz="4050" b="1" kern="1200" cap="none" spc="0" normalizeH="0" baseline="0" noProof="0" dirty="0">
              <a:solidFill>
                <a:srgbClr val="0F6BCE"/>
              </a:solidFill>
              <a:effectLst>
                <a:glow rad="444500">
                  <a:prstClr val="white">
                    <a:alpha val="96000"/>
                  </a:prstClr>
                </a:glow>
              </a:effectLst>
              <a:latin typeface="#9Slide03 Maven Pro Black" panose="00000A00000000000000" pitchFamily="2" charset="-93"/>
              <a:ea typeface="ADLaM Display" panose="02010000000000000000" pitchFamily="2" charset="0"/>
              <a:cs typeface="ADLaM Display" panose="02010000000000000000" pitchFamily="2" charset="0"/>
            </a:endParaRPr>
          </a:p>
        </p:txBody>
      </p:sp>
      <p:pic>
        <p:nvPicPr>
          <p:cNvPr id="6" name="Picture 2" descr="1 Bộ Sách Giáo Khoa Cánh Diều - Chương trình GDPT mới 2018"/>
          <p:cNvPicPr>
            <a:picLocks noChangeAspect="1" noChangeArrowheads="1"/>
          </p:cNvPicPr>
          <p:nvPr/>
        </p:nvPicPr>
        <p:blipFill rotWithShape="1">
          <a:blip r:embed="rId2" cstate="print"/>
          <a:srcRect b="21653"/>
          <a:stretch>
            <a:fillRect/>
          </a:stretch>
        </p:blipFill>
        <p:spPr bwMode="auto">
          <a:xfrm>
            <a:off x="-2098675" y="3617913"/>
            <a:ext cx="1363663" cy="1066800"/>
          </a:xfrm>
          <a:prstGeom prst="rect">
            <a:avLst/>
          </a:prstGeom>
          <a:noFill/>
          <a:effectLst>
            <a:outerShdw blurRad="203200" dist="50800" dir="5400000" algn="ctr" rotWithShape="0">
              <a:schemeClr val="bg1">
                <a:alpha val="87000"/>
              </a:scheme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0.00023 L -2.08333E-6 0.00046 C 0.0099 -0.0169 0.01992 -0.03565 0.03138 -0.04954 C 0.03672 -0.05625 0.0431 -0.06204 0.04935 -0.06621 C 0.0638 -0.0757 0.08203 -0.07662 0.09623 -0.08241 C 0.10807 -0.08658 0.11888 -0.09422 0.1306 -0.09908 C 0.1444 -0.10394 0.15781 -0.10741 0.17162 -0.1125 C 0.21367 -0.14213 0.28086 -0.18843 0.30755 -0.21898 C 0.33034 -0.24514 0.35521 -0.26783 0.3763 -0.29792 C 0.38451 -0.30926 0.40534 -0.3669 0.41237 -0.38565 C 0.41367 -0.39792 0.41693 -0.41065 0.41602 -0.42315 C 0.41433 -0.44977 0.40156 -0.48727 0.38529 -0.49977 C 0.37487 -0.50695 0.36237 -0.50533 0.35091 -0.50695 C 0.34297 -0.50625 0.33477 -0.50695 0.32722 -0.50278 C 0.28789 -0.47894 0.29466 -0.47523 0.26758 -0.43472 C 0.25573 -0.41667 0.24349 -0.39977 0.23125 -0.38264 C 0.22539 -0.3632 0.21498 -0.3463 0.21315 -0.32547 C 0.21133 -0.30093 0.21615 -0.27523 0.22031 -0.25139 C 0.22696 -0.21621 0.23594 -0.20232 0.25469 -0.18334 C 0.26419 -0.17361 0.27344 -0.16482 0.2836 -0.1588 C 0.2931 -0.15347 0.30326 -0.15417 0.31276 -0.15047 C 0.35964 -0.13357 0.28867 -0.15047 0.35638 -0.13658 C 0.40417 -0.1581 0.40183 -0.15556 0.43946 -0.17801 C 0.44701 -0.18218 0.4543 -0.18611 0.4612 -0.19167 C 0.47318 -0.19977 0.48425 -0.20972 0.49584 -0.21898 C 0.52696 -0.27037 0.49987 -0.22894 0.54102 -0.28172 C 0.55638 -0.30116 0.56901 -0.32616 0.5862 -0.34121 C 0.68933 -0.43125 0.58594 -0.34398 0.63347 -0.37986 C 0.64011 -0.38472 0.64623 -0.3919 0.65339 -0.39584 C 0.65925 -0.39977 0.66537 -0.40162 0.67149 -0.40417 C 0.67748 -0.40718 0.68906 -0.41366 0.69505 -0.41505 C 0.70078 -0.41667 0.7069 -0.41783 0.71315 -0.41783 L 0.9013 -0.42315 C 0.92683 -0.43982 0.90104 -0.42431 0.93972 -0.43982 C 0.94284 -0.44121 0.94558 -0.44422 0.94857 -0.44491 C 0.95352 -0.44676 0.95834 -0.44676 0.96328 -0.44792 C 0.97214 -0.45047 0.98125 -0.45371 0.99024 -0.45648 C 0.99571 -0.45996 1.00143 -0.4625 1.00651 -0.46713 C 1.01237 -0.47199 1.01745 -0.47755 1.02292 -0.48334 C 1.02539 -0.48588 1.02709 -0.49028 1.03008 -0.49121 C 1.03334 -0.49352 1.03737 -0.49306 1.04089 -0.49398 C 1.05482 -0.50324 1.05156 -0.49607 1.05586 -0.50695 L 1.05586 -0.50672 " pathEditMode="relative" rAng="0" ptsTypes="AAAAAAAAAAAAAAAAAAAAAAAAAAAAAAAAAAAAAAAAAAA">
                                      <p:cBhvr>
                                        <p:cTn id="6" dur="5000" fill="hold"/>
                                        <p:tgtEl>
                                          <p:spTgt spid="6"/>
                                        </p:tgtEl>
                                        <p:attrNameLst>
                                          <p:attrName>ppt_x</p:attrName>
                                          <p:attrName>ppt_y</p:attrName>
                                        </p:attrNameLst>
                                      </p:cBhvr>
                                      <p:rCtr x="52800" y="-25300"/>
                                    </p:animMotion>
                                  </p:childTnLst>
                                </p:cTn>
                              </p:par>
                              <p:par>
                                <p:cTn id="7" presetID="22" presetClass="entr" presetSubtype="8" fill="hold" nodeType="withEffect">
                                  <p:stCondLst>
                                    <p:cond delay="24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Group 3"/>
          <p:cNvGrpSpPr/>
          <p:nvPr/>
        </p:nvGrpSpPr>
        <p:grpSpPr>
          <a:xfrm>
            <a:off x="152400" y="228600"/>
            <a:ext cx="1752600" cy="1524000"/>
            <a:chOff x="144" y="192"/>
            <a:chExt cx="1104" cy="960"/>
          </a:xfrm>
        </p:grpSpPr>
        <p:sp>
          <p:nvSpPr>
            <p:cNvPr id="21525"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21526"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21527"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21528"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21507" name="Group 9"/>
          <p:cNvGrpSpPr/>
          <p:nvPr/>
        </p:nvGrpSpPr>
        <p:grpSpPr>
          <a:xfrm>
            <a:off x="7086600" y="4876800"/>
            <a:ext cx="1905000" cy="1752600"/>
            <a:chOff x="4464" y="3072"/>
            <a:chExt cx="1200" cy="1104"/>
          </a:xfrm>
        </p:grpSpPr>
        <p:sp>
          <p:nvSpPr>
            <p:cNvPr id="21521"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1522"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1523"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1524"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21508" name="Group 15"/>
          <p:cNvGrpSpPr/>
          <p:nvPr/>
        </p:nvGrpSpPr>
        <p:grpSpPr>
          <a:xfrm rot="5400000">
            <a:off x="0" y="4876800"/>
            <a:ext cx="1905000" cy="1752600"/>
            <a:chOff x="4464" y="3072"/>
            <a:chExt cx="1200" cy="1104"/>
          </a:xfrm>
        </p:grpSpPr>
        <p:sp>
          <p:nvSpPr>
            <p:cNvPr id="21517"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1518"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1519"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1520"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21509" name="Group 20"/>
          <p:cNvGrpSpPr/>
          <p:nvPr/>
        </p:nvGrpSpPr>
        <p:grpSpPr>
          <a:xfrm rot="-5400000">
            <a:off x="7162800" y="228600"/>
            <a:ext cx="1905000" cy="1752600"/>
            <a:chOff x="4464" y="3072"/>
            <a:chExt cx="1200" cy="1104"/>
          </a:xfrm>
        </p:grpSpPr>
        <p:sp>
          <p:nvSpPr>
            <p:cNvPr id="21513"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1514"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1515"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1516"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sp>
        <p:nvSpPr>
          <p:cNvPr id="21510" name="Text Box 28"/>
          <p:cNvSpPr txBox="1"/>
          <p:nvPr/>
        </p:nvSpPr>
        <p:spPr>
          <a:xfrm>
            <a:off x="1295400" y="239713"/>
            <a:ext cx="68580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21511" name="TextBox 1"/>
          <p:cNvSpPr txBox="1"/>
          <p:nvPr/>
        </p:nvSpPr>
        <p:spPr>
          <a:xfrm>
            <a:off x="228600" y="1187450"/>
            <a:ext cx="40640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b="1" dirty="0">
                <a:latin typeface="Times New Roman" panose="02020603050405020304" pitchFamily="18" charset="0"/>
                <a:cs typeface="Times New Roman" panose="02020603050405020304" pitchFamily="18" charset="0"/>
              </a:rPr>
              <a:t>II-CÁC HÌNH THỨC CHỌN LỌC</a:t>
            </a:r>
            <a:endParaRPr lang="en-US" altLang="en-US" sz="1800" b="1" dirty="0">
              <a:latin typeface="Times New Roman" panose="02020603050405020304" pitchFamily="18" charset="0"/>
              <a:ea typeface="Times New Roman" panose="02020603050405020304" pitchFamily="18" charset="0"/>
            </a:endParaRPr>
          </a:p>
        </p:txBody>
      </p:sp>
      <p:sp>
        <p:nvSpPr>
          <p:cNvPr id="21512" name="TextBox 1"/>
          <p:cNvSpPr txBox="1"/>
          <p:nvPr/>
        </p:nvSpPr>
        <p:spPr>
          <a:xfrm>
            <a:off x="609600" y="1973263"/>
            <a:ext cx="76962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chemeClr val="accent2"/>
                </a:solidFill>
                <a:latin typeface="Times New Roman" panose="02020603050405020304" pitchFamily="18" charset="0"/>
                <a:cs typeface="Times New Roman" panose="02020603050405020304" pitchFamily="18" charset="0"/>
              </a:rPr>
              <a:t>- </a:t>
            </a:r>
            <a:r>
              <a:rPr lang="vi-VN" altLang="en-US" sz="2400" b="1" dirty="0">
                <a:solidFill>
                  <a:schemeClr val="accent2"/>
                </a:solidFill>
                <a:latin typeface="Times New Roman" panose="02020603050405020304" pitchFamily="18" charset="0"/>
                <a:cs typeface="Times New Roman" panose="02020603050405020304" pitchFamily="18" charset="0"/>
              </a:rPr>
              <a:t>Học sinh di chuyển đến các trạm</a:t>
            </a:r>
            <a:endParaRPr lang="vi-VN" altLang="en-US" sz="2400" b="1" dirty="0">
              <a:solidFill>
                <a:schemeClr val="accent2"/>
              </a:solidFill>
              <a:latin typeface="Times New Roman" panose="02020603050405020304" pitchFamily="18" charset="0"/>
              <a:cs typeface="Times New Roman" panose="02020603050405020304" pitchFamily="18" charset="0"/>
            </a:endParaRPr>
          </a:p>
          <a:p>
            <a:pPr marL="0" lvl="0" indent="0">
              <a:spcBef>
                <a:spcPct val="0"/>
              </a:spcBef>
              <a:buNone/>
            </a:pPr>
            <a:r>
              <a:rPr lang="vi-VN" altLang="en-US" sz="2400" b="1" dirty="0">
                <a:solidFill>
                  <a:schemeClr val="accent2"/>
                </a:solidFill>
                <a:latin typeface="Times New Roman" panose="02020603050405020304" pitchFamily="18" charset="0"/>
                <a:cs typeface="Times New Roman" panose="02020603050405020304" pitchFamily="18" charset="0"/>
              </a:rPr>
              <a:t>- Học sinh quan sát hình, thảo luận, trả lời câu hỏi.</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Group 3"/>
          <p:cNvGrpSpPr/>
          <p:nvPr/>
        </p:nvGrpSpPr>
        <p:grpSpPr>
          <a:xfrm>
            <a:off x="152400" y="228600"/>
            <a:ext cx="1752600" cy="1524000"/>
            <a:chOff x="144" y="192"/>
            <a:chExt cx="1104" cy="960"/>
          </a:xfrm>
        </p:grpSpPr>
        <p:sp>
          <p:nvSpPr>
            <p:cNvPr id="23565"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23566"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23567"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23568"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23555" name="Picture 14"/>
          <p:cNvPicPr>
            <a:picLocks noChangeAspect="1"/>
          </p:cNvPicPr>
          <p:nvPr/>
        </p:nvPicPr>
        <p:blipFill>
          <a:blip r:embed="rId1"/>
          <a:stretch>
            <a:fillRect/>
          </a:stretch>
        </p:blipFill>
        <p:spPr>
          <a:xfrm>
            <a:off x="609600" y="5486400"/>
            <a:ext cx="762000" cy="685800"/>
          </a:xfrm>
          <a:prstGeom prst="rect">
            <a:avLst/>
          </a:prstGeom>
          <a:noFill/>
          <a:ln w="9525">
            <a:noFill/>
          </a:ln>
        </p:spPr>
      </p:pic>
      <p:grpSp>
        <p:nvGrpSpPr>
          <p:cNvPr id="23556" name="Group 20"/>
          <p:cNvGrpSpPr/>
          <p:nvPr/>
        </p:nvGrpSpPr>
        <p:grpSpPr>
          <a:xfrm rot="-5400000">
            <a:off x="7162800" y="228600"/>
            <a:ext cx="1905000" cy="1752600"/>
            <a:chOff x="4464" y="3072"/>
            <a:chExt cx="1200" cy="1104"/>
          </a:xfrm>
        </p:grpSpPr>
        <p:sp>
          <p:nvSpPr>
            <p:cNvPr id="23561"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3562"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3563"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3564"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sp>
        <p:nvSpPr>
          <p:cNvPr id="23557" name="TextBox 2"/>
          <p:cNvSpPr txBox="1"/>
          <p:nvPr/>
        </p:nvSpPr>
        <p:spPr>
          <a:xfrm>
            <a:off x="1543050" y="736600"/>
            <a:ext cx="60579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2400" dirty="0">
                <a:latin typeface="Times New Roman" panose="02020603050405020304" pitchFamily="18" charset="0"/>
                <a:cs typeface="Times New Roman" panose="02020603050405020304" pitchFamily="18" charset="0"/>
              </a:rPr>
              <a:t>Phân tích các ví dụ sau cho biết tiêu chí v</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kết quả của chọn lọc nhân tạo ở từng trường hợp.</a:t>
            </a:r>
            <a:endParaRPr lang="en-US" altLang="en-US" sz="2400" dirty="0"/>
          </a:p>
        </p:txBody>
      </p:sp>
      <p:pic>
        <p:nvPicPr>
          <p:cNvPr id="23558" name="Picture 2" descr="Quan sát hình 42.4 và hình 42.5, cho biết một số giống gà, giống rau được tạo ra do chọn lọc theo đặc điểm nào, đáp ứng nhu cầu gì của con người.   (ảnh 1)"/>
          <p:cNvPicPr>
            <a:picLocks noChangeAspect="1"/>
          </p:cNvPicPr>
          <p:nvPr/>
        </p:nvPicPr>
        <p:blipFill>
          <a:blip r:embed="rId2"/>
          <a:srcRect b="54968"/>
          <a:stretch>
            <a:fillRect/>
          </a:stretch>
        </p:blipFill>
        <p:spPr>
          <a:xfrm>
            <a:off x="506413" y="1670050"/>
            <a:ext cx="8218487" cy="2471738"/>
          </a:xfrm>
          <a:prstGeom prst="rect">
            <a:avLst/>
          </a:prstGeom>
          <a:noFill/>
          <a:ln w="9525">
            <a:noFill/>
          </a:ln>
        </p:spPr>
      </p:pic>
      <p:pic>
        <p:nvPicPr>
          <p:cNvPr id="23559" name="Picture 4" descr="Quan sát hình 42.4 và hình 42.5, cho biết một số giống gà, giống rau được  tạo ra do chọn lọc theo đặc điểm nào"/>
          <p:cNvPicPr>
            <a:picLocks noChangeAspect="1"/>
          </p:cNvPicPr>
          <p:nvPr/>
        </p:nvPicPr>
        <p:blipFill>
          <a:blip r:embed="rId3"/>
          <a:stretch>
            <a:fillRect/>
          </a:stretch>
        </p:blipFill>
        <p:spPr>
          <a:xfrm>
            <a:off x="381000" y="4103688"/>
            <a:ext cx="8305800" cy="2743200"/>
          </a:xfrm>
          <a:prstGeom prst="rect">
            <a:avLst/>
          </a:prstGeom>
          <a:noFill/>
          <a:ln w="9525">
            <a:noFill/>
          </a:ln>
        </p:spPr>
      </p:pic>
      <p:sp>
        <p:nvSpPr>
          <p:cNvPr id="23560" name="TextBox 5"/>
          <p:cNvSpPr txBox="1"/>
          <p:nvPr/>
        </p:nvSpPr>
        <p:spPr>
          <a:xfrm>
            <a:off x="2667000" y="228600"/>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TRẠM 1</a:t>
            </a:r>
            <a:endParaRPr lang="en-US" altLang="en-US" sz="1800" dirty="0"/>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Group 3"/>
          <p:cNvGrpSpPr/>
          <p:nvPr/>
        </p:nvGrpSpPr>
        <p:grpSpPr>
          <a:xfrm>
            <a:off x="152400" y="228600"/>
            <a:ext cx="1752600" cy="1524000"/>
            <a:chOff x="144" y="192"/>
            <a:chExt cx="1104" cy="960"/>
          </a:xfrm>
        </p:grpSpPr>
        <p:sp>
          <p:nvSpPr>
            <p:cNvPr id="2561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2561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2561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2561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25603" name="Group 20"/>
          <p:cNvGrpSpPr/>
          <p:nvPr/>
        </p:nvGrpSpPr>
        <p:grpSpPr>
          <a:xfrm rot="-5400000">
            <a:off x="7162800" y="228600"/>
            <a:ext cx="1905000" cy="1752600"/>
            <a:chOff x="4464" y="3072"/>
            <a:chExt cx="1200" cy="1104"/>
          </a:xfrm>
        </p:grpSpPr>
        <p:sp>
          <p:nvSpPr>
            <p:cNvPr id="2560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560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561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561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sp>
        <p:nvSpPr>
          <p:cNvPr id="25604" name="TextBox 1"/>
          <p:cNvSpPr txBox="1"/>
          <p:nvPr/>
        </p:nvSpPr>
        <p:spPr>
          <a:xfrm>
            <a:off x="2667000" y="228600"/>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TRẠM 2</a:t>
            </a:r>
            <a:endParaRPr lang="en-US" altLang="en-US" sz="1800" dirty="0"/>
          </a:p>
        </p:txBody>
      </p:sp>
      <p:pic>
        <p:nvPicPr>
          <p:cNvPr id="25605" name="image8.png" descr="A diagram of a bird and mice&#10;&#10;Description automatically generated"/>
          <p:cNvPicPr>
            <a:picLocks noChangeAspect="1"/>
          </p:cNvPicPr>
          <p:nvPr/>
        </p:nvPicPr>
        <p:blipFill>
          <a:blip r:embed="rId1"/>
          <a:srcRect l="8624" r="-2"/>
          <a:stretch>
            <a:fillRect/>
          </a:stretch>
        </p:blipFill>
        <p:spPr>
          <a:xfrm>
            <a:off x="482600" y="609600"/>
            <a:ext cx="4845050" cy="3405188"/>
          </a:xfrm>
          <a:prstGeom prst="rect">
            <a:avLst/>
          </a:prstGeom>
          <a:noFill/>
          <a:ln w="9525">
            <a:noFill/>
          </a:ln>
        </p:spPr>
      </p:pic>
      <p:sp>
        <p:nvSpPr>
          <p:cNvPr id="25606" name="TextBox 7"/>
          <p:cNvSpPr txBox="1"/>
          <p:nvPr/>
        </p:nvSpPr>
        <p:spPr>
          <a:xfrm>
            <a:off x="5181600" y="685800"/>
            <a:ext cx="3438525" cy="4770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ts val="600"/>
              </a:spcBef>
              <a:spcAft>
                <a:spcPts val="600"/>
              </a:spcAft>
              <a:buNone/>
            </a:pPr>
            <a:r>
              <a:rPr lang="vi-VN" altLang="en-US" sz="2000" b="1" dirty="0">
                <a:latin typeface="Times New Roman" panose="02020603050405020304" pitchFamily="18" charset="0"/>
                <a:cs typeface="Times New Roman" panose="02020603050405020304" pitchFamily="18" charset="0"/>
              </a:rPr>
              <a:t>Quan sát tranh hình, ho</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n th</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nh các nội dung sau:</a:t>
            </a:r>
            <a:endParaRPr lang="vi-VN" altLang="en-US" sz="2000" b="1" dirty="0">
              <a:latin typeface="Times New Roman" panose="02020603050405020304" pitchFamily="18" charset="0"/>
              <a:cs typeface="Times New Roman" panose="02020603050405020304" pitchFamily="18" charset="0"/>
            </a:endParaRPr>
          </a:p>
          <a:p>
            <a:pPr marL="0" lvl="0" indent="0" eaLnBrk="1" hangingPunct="1">
              <a:spcBef>
                <a:spcPts val="600"/>
              </a:spcBef>
              <a:spcAft>
                <a:spcPts val="600"/>
              </a:spcAft>
              <a:buNone/>
            </a:pPr>
            <a:r>
              <a:rPr lang="vi-VN" altLang="en-US" sz="2000" dirty="0">
                <a:solidFill>
                  <a:srgbClr val="000000"/>
                </a:solidFill>
                <a:latin typeface="Times New Roman" panose="02020603050405020304" pitchFamily="18" charset="0"/>
                <a:cs typeface="Times New Roman" panose="02020603050405020304" pitchFamily="18" charset="0"/>
              </a:rPr>
              <a:t>1.Giải thích cơ chế hình th</a:t>
            </a:r>
            <a:r>
              <a:rPr lang="vi-VN" altLang="en-US" sz="2000" dirty="0">
                <a:solidFill>
                  <a:srgbClr val="000000"/>
                </a:solidFill>
                <a:latin typeface="Times New Roman" panose="02020603050405020304" pitchFamily="18" charset="0"/>
                <a:ea typeface="Times New Roman" panose="02020603050405020304" pitchFamily="18" charset="0"/>
              </a:rPr>
              <a:t>à</a:t>
            </a:r>
            <a:r>
              <a:rPr lang="vi-VN" altLang="en-US" sz="2000" dirty="0">
                <a:solidFill>
                  <a:srgbClr val="000000"/>
                </a:solidFill>
                <a:latin typeface="Times New Roman" panose="02020603050405020304" pitchFamily="18" charset="0"/>
                <a:cs typeface="Times New Roman" panose="02020603050405020304" pitchFamily="18" charset="0"/>
              </a:rPr>
              <a:t>nh quần thể chuột hiện tại từ quần thể chuột ban đầu bằng cách điền nội dung phù hợp</a:t>
            </a:r>
            <a:r>
              <a:rPr lang="vi-VN" altLang="en-US" sz="2000" b="1" dirty="0">
                <a:solidFill>
                  <a:srgbClr val="000000"/>
                </a:solidFill>
                <a:latin typeface="Times New Roman" panose="02020603050405020304" pitchFamily="18" charset="0"/>
                <a:cs typeface="Times New Roman" panose="02020603050405020304" pitchFamily="18" charset="0"/>
              </a:rPr>
              <a:t>:</a:t>
            </a:r>
            <a:endParaRPr lang="vi-VN" altLang="en-US" sz="20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ts val="600"/>
              </a:spcBef>
              <a:spcAft>
                <a:spcPts val="600"/>
              </a:spcAft>
              <a:buNone/>
            </a:pPr>
            <a:r>
              <a:rPr lang="vi-VN" altLang="en-US" sz="2000" b="1" dirty="0">
                <a:solidFill>
                  <a:srgbClr val="000000"/>
                </a:solidFill>
                <a:latin typeface="Times New Roman" panose="02020603050405020304" pitchFamily="18" charset="0"/>
                <a:cs typeface="Times New Roman" panose="02020603050405020304" pitchFamily="18" charset="0"/>
              </a:rPr>
              <a:t>-</a:t>
            </a:r>
            <a:r>
              <a:rPr lang="vi-VN" altLang="en-US" sz="2000" dirty="0">
                <a:solidFill>
                  <a:srgbClr val="000000"/>
                </a:solidFill>
                <a:latin typeface="Times New Roman" panose="02020603050405020304" pitchFamily="18" charset="0"/>
                <a:cs typeface="Times New Roman" panose="02020603050405020304" pitchFamily="18" charset="0"/>
              </a:rPr>
              <a:t>Chuột thường hoạt động:.......</a:t>
            </a:r>
            <a:endParaRPr lang="vi-VN" altLang="en-US" sz="20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000" dirty="0">
                <a:solidFill>
                  <a:srgbClr val="000000"/>
                </a:solidFill>
                <a:latin typeface="Times New Roman" panose="02020603050405020304" pitchFamily="18" charset="0"/>
                <a:cs typeface="Times New Roman" panose="02020603050405020304" pitchFamily="18" charset="0"/>
              </a:rPr>
              <a:t>-Nhận xét sự biến thiên số lượng chuột từ quần thể ban đầu đến quần thể hiện tại:</a:t>
            </a:r>
            <a:endParaRPr lang="vi-VN" altLang="en-US" sz="20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000" dirty="0">
                <a:solidFill>
                  <a:srgbClr val="000000"/>
                </a:solidFill>
                <a:latin typeface="Times New Roman" panose="02020603050405020304" pitchFamily="18" charset="0"/>
                <a:cs typeface="Times New Roman" panose="02020603050405020304" pitchFamily="18" charset="0"/>
              </a:rPr>
              <a:t>+ Số lượng chuột m</a:t>
            </a:r>
            <a:r>
              <a:rPr lang="vi-VN" altLang="en-US" sz="2000" dirty="0">
                <a:solidFill>
                  <a:srgbClr val="000000"/>
                </a:solidFill>
                <a:latin typeface="Times New Roman" panose="02020603050405020304" pitchFamily="18" charset="0"/>
                <a:ea typeface="Times New Roman" panose="02020603050405020304" pitchFamily="18" charset="0"/>
              </a:rPr>
              <a:t>à</a:t>
            </a:r>
            <a:r>
              <a:rPr lang="vi-VN" altLang="en-US" sz="2000" dirty="0">
                <a:solidFill>
                  <a:srgbClr val="000000"/>
                </a:solidFill>
                <a:latin typeface="Times New Roman" panose="02020603050405020304" pitchFamily="18" charset="0"/>
                <a:cs typeface="Times New Roman" panose="02020603050405020304" pitchFamily="18" charset="0"/>
              </a:rPr>
              <a:t>u sáng:.....</a:t>
            </a:r>
            <a:endParaRPr lang="vi-VN" altLang="en-US" sz="20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000" dirty="0">
                <a:solidFill>
                  <a:srgbClr val="000000"/>
                </a:solidFill>
                <a:latin typeface="Times New Roman" panose="02020603050405020304" pitchFamily="18" charset="0"/>
                <a:cs typeface="Times New Roman" panose="02020603050405020304" pitchFamily="18" charset="0"/>
              </a:rPr>
              <a:t>+ Số lượng chuột m</a:t>
            </a:r>
            <a:r>
              <a:rPr lang="vi-VN" altLang="en-US" sz="2000" dirty="0">
                <a:solidFill>
                  <a:srgbClr val="000000"/>
                </a:solidFill>
                <a:latin typeface="Times New Roman" panose="02020603050405020304" pitchFamily="18" charset="0"/>
                <a:ea typeface="Times New Roman" panose="02020603050405020304" pitchFamily="18" charset="0"/>
              </a:rPr>
              <a:t>à</a:t>
            </a:r>
            <a:r>
              <a:rPr lang="vi-VN" altLang="en-US" sz="2000" dirty="0">
                <a:solidFill>
                  <a:srgbClr val="000000"/>
                </a:solidFill>
                <a:latin typeface="Times New Roman" panose="02020603050405020304" pitchFamily="18" charset="0"/>
                <a:cs typeface="Times New Roman" panose="02020603050405020304" pitchFamily="18" charset="0"/>
              </a:rPr>
              <a:t>u tối: </a:t>
            </a:r>
            <a:r>
              <a:rPr lang="vi-VN" altLang="en-US" sz="2000" i="1" dirty="0">
                <a:solidFill>
                  <a:srgbClr val="000000"/>
                </a:solidFill>
                <a:latin typeface="Times New Roman" panose="02020603050405020304" pitchFamily="18" charset="0"/>
                <a:cs typeface="Times New Roman" panose="02020603050405020304" pitchFamily="18" charset="0"/>
              </a:rPr>
              <a:t>.......</a:t>
            </a:r>
            <a:endParaRPr lang="vi-VN" altLang="en-US" sz="2000" i="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000" i="1" dirty="0">
                <a:solidFill>
                  <a:srgbClr val="000000"/>
                </a:solidFill>
                <a:latin typeface="Times New Roman" panose="02020603050405020304" pitchFamily="18" charset="0"/>
                <a:cs typeface="Times New Roman" panose="02020603050405020304" pitchFamily="18" charset="0"/>
              </a:rPr>
              <a:t>-</a:t>
            </a:r>
            <a:r>
              <a:rPr lang="vi-VN" altLang="en-US" sz="2000" dirty="0">
                <a:solidFill>
                  <a:srgbClr val="000000"/>
                </a:solidFill>
                <a:latin typeface="Times New Roman" panose="02020603050405020304" pitchFamily="18" charset="0"/>
                <a:cs typeface="Times New Roman" panose="02020603050405020304" pitchFamily="18" charset="0"/>
              </a:rPr>
              <a:t>Có sự thay đổi n</a:t>
            </a:r>
            <a:r>
              <a:rPr lang="vi-VN" altLang="en-US" sz="2000" dirty="0">
                <a:solidFill>
                  <a:srgbClr val="000000"/>
                </a:solidFill>
                <a:latin typeface="Times New Roman" panose="02020603050405020304" pitchFamily="18" charset="0"/>
                <a:ea typeface="Times New Roman" panose="02020603050405020304" pitchFamily="18" charset="0"/>
              </a:rPr>
              <a:t>à</a:t>
            </a:r>
            <a:r>
              <a:rPr lang="vi-VN" altLang="en-US" sz="2000" dirty="0">
                <a:solidFill>
                  <a:srgbClr val="000000"/>
                </a:solidFill>
                <a:latin typeface="Times New Roman" panose="02020603050405020304" pitchFamily="18" charset="0"/>
                <a:cs typeface="Times New Roman" panose="02020603050405020304" pitchFamily="18" charset="0"/>
              </a:rPr>
              <a:t>y l</a:t>
            </a:r>
            <a:r>
              <a:rPr lang="vi-VN" altLang="en-US" sz="2000" dirty="0">
                <a:solidFill>
                  <a:srgbClr val="000000"/>
                </a:solidFill>
                <a:latin typeface="Times New Roman" panose="02020603050405020304" pitchFamily="18" charset="0"/>
                <a:ea typeface="Times New Roman" panose="02020603050405020304" pitchFamily="18" charset="0"/>
              </a:rPr>
              <a:t>à</a:t>
            </a:r>
            <a:r>
              <a:rPr lang="vi-VN" altLang="en-US" sz="2000" dirty="0">
                <a:solidFill>
                  <a:srgbClr val="000000"/>
                </a:solidFill>
                <a:latin typeface="Times New Roman" panose="02020603050405020304" pitchFamily="18" charset="0"/>
                <a:cs typeface="Times New Roman" panose="02020603050405020304" pitchFamily="18" charset="0"/>
              </a:rPr>
              <a:t> do......</a:t>
            </a:r>
            <a:endParaRPr lang="en-US" altLang="en-US" sz="2000" dirty="0">
              <a:latin typeface="Times New Roman" panose="02020603050405020304" pitchFamily="18" charset="0"/>
              <a:cs typeface="Times New Roman" panose="02020603050405020304" pitchFamily="18" charset="0"/>
            </a:endParaRPr>
          </a:p>
          <a:p>
            <a:pPr marL="0" lvl="0" indent="0" eaLnBrk="1" hangingPunct="1">
              <a:spcBef>
                <a:spcPts val="600"/>
              </a:spcBef>
              <a:spcAft>
                <a:spcPts val="600"/>
              </a:spcAft>
              <a:buNone/>
            </a:pPr>
            <a:endParaRPr lang="en-US" altLang="en-US" sz="1400" dirty="0">
              <a:latin typeface="Aptos" pitchFamily="34" charset="0"/>
              <a:ea typeface="Aptos" pitchFamily="34" charset="0"/>
            </a:endParaRPr>
          </a:p>
        </p:txBody>
      </p:sp>
      <p:sp>
        <p:nvSpPr>
          <p:cNvPr id="25607" name="TextBox 8"/>
          <p:cNvSpPr txBox="1"/>
          <p:nvPr/>
        </p:nvSpPr>
        <p:spPr>
          <a:xfrm>
            <a:off x="304800" y="5257800"/>
            <a:ext cx="80010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2000" dirty="0">
                <a:latin typeface="Times New Roman" panose="02020603050405020304" pitchFamily="18" charset="0"/>
                <a:cs typeface="Times New Roman" panose="02020603050405020304" pitchFamily="18" charset="0"/>
              </a:rPr>
              <a:t>2.Chọn lọc tự nhiên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000" dirty="0">
                <a:latin typeface="Times New Roman" panose="02020603050405020304" pitchFamily="18" charset="0"/>
                <a:cs typeface="Times New Roman" panose="02020603050405020304" pitchFamily="18" charset="0"/>
              </a:rPr>
              <a:t>3.Chọn lọc tự nhiên có vai trò:.........................</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27651" name="Group 3"/>
          <p:cNvGrpSpPr/>
          <p:nvPr/>
        </p:nvGrpSpPr>
        <p:grpSpPr>
          <a:xfrm>
            <a:off x="152400" y="228600"/>
            <a:ext cx="1752600" cy="1524000"/>
            <a:chOff x="144" y="192"/>
            <a:chExt cx="1104" cy="960"/>
          </a:xfrm>
        </p:grpSpPr>
        <p:sp>
          <p:nvSpPr>
            <p:cNvPr id="27673"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27674"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27675"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27676"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2765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27653" name="Group 9"/>
          <p:cNvGrpSpPr/>
          <p:nvPr/>
        </p:nvGrpSpPr>
        <p:grpSpPr>
          <a:xfrm>
            <a:off x="7086600" y="4876800"/>
            <a:ext cx="1905000" cy="1752600"/>
            <a:chOff x="4464" y="3072"/>
            <a:chExt cx="1200" cy="1104"/>
          </a:xfrm>
        </p:grpSpPr>
        <p:sp>
          <p:nvSpPr>
            <p:cNvPr id="27669"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7670"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7671"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7672"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2765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27655" name="Group 15"/>
          <p:cNvGrpSpPr/>
          <p:nvPr/>
        </p:nvGrpSpPr>
        <p:grpSpPr>
          <a:xfrm rot="5400000">
            <a:off x="0" y="4876800"/>
            <a:ext cx="1905000" cy="1752600"/>
            <a:chOff x="4464" y="3072"/>
            <a:chExt cx="1200" cy="1104"/>
          </a:xfrm>
        </p:grpSpPr>
        <p:sp>
          <p:nvSpPr>
            <p:cNvPr id="27665"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7666"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7667"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7668"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27656" name="Group 20"/>
          <p:cNvGrpSpPr/>
          <p:nvPr/>
        </p:nvGrpSpPr>
        <p:grpSpPr>
          <a:xfrm rot="-5400000">
            <a:off x="7162800" y="228600"/>
            <a:ext cx="1905000" cy="1752600"/>
            <a:chOff x="4464" y="3072"/>
            <a:chExt cx="1200" cy="1104"/>
          </a:xfrm>
        </p:grpSpPr>
        <p:sp>
          <p:nvSpPr>
            <p:cNvPr id="27661"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27662"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27663"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27664"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27657"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sp>
        <p:nvSpPr>
          <p:cNvPr id="20490" name="Text Box 28"/>
          <p:cNvSpPr txBox="1"/>
          <p:nvPr/>
        </p:nvSpPr>
        <p:spPr>
          <a:xfrm>
            <a:off x="1905000" y="236538"/>
            <a:ext cx="53340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27659" name="TextBox 2"/>
          <p:cNvSpPr txBox="1"/>
          <p:nvPr/>
        </p:nvSpPr>
        <p:spPr>
          <a:xfrm>
            <a:off x="533400" y="2401888"/>
            <a:ext cx="8229600" cy="1825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07000"/>
              </a:lnSpc>
              <a:spcBef>
                <a:spcPts val="600"/>
              </a:spcBef>
              <a:spcAft>
                <a:spcPts val="800"/>
              </a:spcAft>
              <a:buNone/>
            </a:pPr>
            <a:r>
              <a:rPr lang="vi-VN" altLang="en-US" sz="2400" dirty="0">
                <a:solidFill>
                  <a:srgbClr val="000000"/>
                </a:solidFill>
                <a:latin typeface="Times New Roman" panose="02020603050405020304" pitchFamily="18" charset="0"/>
                <a:cs typeface="Times New Roman" panose="02020603050405020304" pitchFamily="18" charset="0"/>
              </a:rPr>
              <a:t>Các nhóm tự thể hiện sơ đồ tư duy bảng phụ với từ khóa: CÁC HÌNH THỨC CHỌN LỌC</a:t>
            </a:r>
            <a:r>
              <a:rPr lang="vi-VN" altLang="en-US" sz="2400" dirty="0">
                <a:latin typeface="Times New Roman" panose="02020603050405020304" pitchFamily="18" charset="0"/>
                <a:cs typeface="Times New Roman" panose="02020603050405020304" pitchFamily="18" charset="0"/>
              </a:rPr>
              <a:t> </a:t>
            </a:r>
            <a:endParaRPr lang="vi-VN" altLang="en-US" sz="2400" dirty="0">
              <a:latin typeface="Times New Roman" panose="02020603050405020304" pitchFamily="18" charset="0"/>
              <a:cs typeface="Times New Roman" panose="02020603050405020304" pitchFamily="18" charset="0"/>
            </a:endParaRPr>
          </a:p>
          <a:p>
            <a:pPr marL="0" lvl="0" indent="0" algn="just" eaLnBrk="1" hangingPunct="1">
              <a:lnSpc>
                <a:spcPct val="107000"/>
              </a:lnSpc>
              <a:spcBef>
                <a:spcPts val="600"/>
              </a:spcBef>
              <a:spcAft>
                <a:spcPts val="800"/>
              </a:spcAft>
              <a:buNone/>
            </a:pPr>
            <a:r>
              <a:rPr lang="vi-VN" altLang="en-US" sz="2400" dirty="0">
                <a:solidFill>
                  <a:srgbClr val="000000"/>
                </a:solidFill>
                <a:latin typeface="Times New Roman" panose="02020603050405020304" pitchFamily="18" charset="0"/>
                <a:cs typeface="Times New Roman" panose="02020603050405020304" pitchFamily="18" charset="0"/>
              </a:rPr>
              <a:t>Nội dung cụ thể trình b</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y trên sơ đồ tư duy HS khai thác từ kết quả hoạt động trạm 1,2. </a:t>
            </a:r>
            <a:endParaRPr lang="en-US" altLang="en-US" sz="2400" dirty="0"/>
          </a:p>
        </p:txBody>
      </p:sp>
      <p:sp>
        <p:nvSpPr>
          <p:cNvPr id="27660" name="TextBox 1"/>
          <p:cNvSpPr txBox="1"/>
          <p:nvPr/>
        </p:nvSpPr>
        <p:spPr>
          <a:xfrm>
            <a:off x="2971800" y="1441450"/>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TRẠM 3</a:t>
            </a:r>
            <a:endParaRPr lang="en-US" altLang="en-US" sz="18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8" name="Table 29697"/>
          <p:cNvGraphicFramePr/>
          <p:nvPr/>
        </p:nvGraphicFramePr>
        <p:xfrm>
          <a:off x="0" y="-11112"/>
          <a:ext cx="9105900" cy="6869112"/>
        </p:xfrm>
        <a:graphic>
          <a:graphicData uri="http://schemas.openxmlformats.org/drawingml/2006/table">
            <a:tbl>
              <a:tblPr/>
              <a:tblGrid>
                <a:gridCol w="4332288"/>
                <a:gridCol w="2879725"/>
                <a:gridCol w="1893887"/>
              </a:tblGrid>
              <a:tr h="178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1400" dirty="0">
                          <a:solidFill>
                            <a:srgbClr val="000000"/>
                          </a:solidFill>
                          <a:latin typeface="Arial" panose="020B0604020202020204" pitchFamily="34" charset="0"/>
                        </a:rPr>
                        <a:t>Ví dụ</a:t>
                      </a:r>
                      <a:endParaRPr lang="en-US" sz="1100" dirty="0">
                        <a:solidFill>
                          <a:srgbClr val="000000"/>
                        </a:solidFill>
                        <a:latin typeface="Aptos" pitchFamily="34"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Tiêu chí chọn lọc</a:t>
                      </a:r>
                      <a:endParaRPr sz="2000" dirty="0">
                        <a:solidFill>
                          <a:srgbClr val="000000"/>
                        </a:solidFill>
                        <a:latin typeface="Times New Roman" panose="02020603050405020304" pitchFamily="18" charset="0"/>
                        <a:cs typeface="Times New Roman" panose="02020603050405020304" pitchFamily="18" charset="0"/>
                      </a:endParaRPr>
                    </a:p>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(Đặc điểm cơ thể hoặc bộ phận được chọn phù hợp với nhu cầu n</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o của con người?)</a:t>
                      </a:r>
                      <a:endParaRPr lang="en-US" sz="2000" dirty="0">
                        <a:solidFill>
                          <a:srgbClr val="000000"/>
                        </a:solidFill>
                        <a:latin typeface="Times New Roman" panose="02020603050405020304" pitchFamily="18"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Kết quả chọn lọc</a:t>
                      </a:r>
                      <a:endParaRPr sz="2000" dirty="0">
                        <a:solidFill>
                          <a:srgbClr val="000000"/>
                        </a:solidFill>
                        <a:latin typeface="Times New Roman" panose="02020603050405020304" pitchFamily="18" charset="0"/>
                        <a:cs typeface="Times New Roman" panose="02020603050405020304" pitchFamily="18" charset="0"/>
                      </a:endParaRPr>
                    </a:p>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cây/con gì)</a:t>
                      </a:r>
                      <a:endParaRPr lang="en-US" sz="2000" dirty="0">
                        <a:solidFill>
                          <a:srgbClr val="000000"/>
                        </a:solidFill>
                        <a:latin typeface="Times New Roman" panose="02020603050405020304" pitchFamily="18"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5668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1400" dirty="0">
                          <a:solidFill>
                            <a:srgbClr val="000000"/>
                          </a:solidFill>
                          <a:latin typeface="Arial" panose="020B0604020202020204" pitchFamily="34" charset="0"/>
                        </a:rPr>
                        <a:t>1. </a:t>
                      </a:r>
                      <a:endParaRPr lang="en-US" sz="11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Kích thước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trọng lượng lớn</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mới có kích thước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trọng lượng lớn hơn</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171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1400" dirty="0">
                          <a:solidFill>
                            <a:srgbClr val="000000"/>
                          </a:solidFill>
                          <a:latin typeface="Arial" panose="020B0604020202020204" pitchFamily="34" charset="0"/>
                        </a:rPr>
                        <a:t>2. </a:t>
                      </a:r>
                      <a:endParaRPr lang="en-US" sz="11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Chân thấp, thân hình nhỏ, lông d</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=&gt;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cảnh</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tre tân châu từ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rừng</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171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1400" dirty="0">
                          <a:solidFill>
                            <a:srgbClr val="000000"/>
                          </a:solidFill>
                          <a:latin typeface="Arial" panose="020B0604020202020204" pitchFamily="34" charset="0"/>
                        </a:rPr>
                        <a:t>3. </a:t>
                      </a:r>
                      <a:endParaRPr lang="en-US" sz="11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Chân to, cơ thể có kích thước, khối lượng lớn, thịt ngon =&gt; Lấy thịt</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đông tảo từ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rừng</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171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1400" dirty="0">
                          <a:solidFill>
                            <a:srgbClr val="000000"/>
                          </a:solidFill>
                          <a:latin typeface="Arial" panose="020B0604020202020204" pitchFamily="34" charset="0"/>
                        </a:rPr>
                        <a:t>4. </a:t>
                      </a:r>
                      <a:endParaRPr lang="en-US" sz="11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Chân cao, cổ d</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hiếu chiến, thịt ngon =&gt; lấy thịt, giải trí</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chọi từ 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rừng</a:t>
                      </a:r>
                      <a:endParaRPr lang="en-US" sz="2000" dirty="0">
                        <a:solidFill>
                          <a:srgbClr val="000000"/>
                        </a:solidFill>
                        <a:latin typeface="Times New Roman" panose="02020603050405020304" pitchFamily="18"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bl>
          </a:graphicData>
        </a:graphic>
      </p:graphicFrame>
      <p:pic>
        <p:nvPicPr>
          <p:cNvPr id="29724" name="image13.png" descr="A chicken diagram with text&#10;&#10;Description automatically generated with medium confidence"/>
          <p:cNvPicPr>
            <a:picLocks noChangeAspect="1"/>
          </p:cNvPicPr>
          <p:nvPr/>
        </p:nvPicPr>
        <p:blipFill>
          <a:blip r:embed="rId1"/>
          <a:stretch>
            <a:fillRect/>
          </a:stretch>
        </p:blipFill>
        <p:spPr>
          <a:xfrm>
            <a:off x="304800" y="1828800"/>
            <a:ext cx="4114800" cy="1600200"/>
          </a:xfrm>
          <a:prstGeom prst="rect">
            <a:avLst/>
          </a:prstGeom>
          <a:noFill/>
          <a:ln w="9525">
            <a:noFill/>
          </a:ln>
        </p:spPr>
      </p:pic>
      <p:pic>
        <p:nvPicPr>
          <p:cNvPr id="29725" name="image1.png" descr="A rooster and chicken with text&#10;&#10;Description automatically generated with medium confidence"/>
          <p:cNvPicPr>
            <a:picLocks noChangeAspect="1"/>
          </p:cNvPicPr>
          <p:nvPr/>
        </p:nvPicPr>
        <p:blipFill>
          <a:blip r:embed="rId2"/>
          <a:stretch>
            <a:fillRect/>
          </a:stretch>
        </p:blipFill>
        <p:spPr>
          <a:xfrm>
            <a:off x="319088" y="3429000"/>
            <a:ext cx="4100512" cy="1066800"/>
          </a:xfrm>
          <a:prstGeom prst="rect">
            <a:avLst/>
          </a:prstGeom>
          <a:noFill/>
          <a:ln w="9525">
            <a:noFill/>
          </a:ln>
        </p:spPr>
      </p:pic>
      <p:pic>
        <p:nvPicPr>
          <p:cNvPr id="29726" name="image2.png" descr="A rooster and chicken with a white background&#10;&#10;Description automatically generated with medium confidence"/>
          <p:cNvPicPr>
            <a:picLocks noChangeAspect="1"/>
          </p:cNvPicPr>
          <p:nvPr/>
        </p:nvPicPr>
        <p:blipFill>
          <a:blip r:embed="rId3"/>
          <a:stretch>
            <a:fillRect/>
          </a:stretch>
        </p:blipFill>
        <p:spPr>
          <a:xfrm>
            <a:off x="319088" y="4495800"/>
            <a:ext cx="4024312" cy="1196975"/>
          </a:xfrm>
          <a:prstGeom prst="rect">
            <a:avLst/>
          </a:prstGeom>
          <a:noFill/>
          <a:ln w="9525">
            <a:noFill/>
          </a:ln>
        </p:spPr>
      </p:pic>
      <p:pic>
        <p:nvPicPr>
          <p:cNvPr id="29727" name="image12.png" descr="A rooster and chicken with a blue arrow&#10;&#10;Description automatically generated with medium confidence"/>
          <p:cNvPicPr>
            <a:picLocks noChangeAspect="1"/>
          </p:cNvPicPr>
          <p:nvPr/>
        </p:nvPicPr>
        <p:blipFill>
          <a:blip r:embed="rId4"/>
          <a:stretch>
            <a:fillRect/>
          </a:stretch>
        </p:blipFill>
        <p:spPr>
          <a:xfrm>
            <a:off x="319088" y="5692775"/>
            <a:ext cx="4024312" cy="1165225"/>
          </a:xfrm>
          <a:prstGeom prst="rect">
            <a:avLst/>
          </a:prstGeom>
          <a:noFill/>
          <a:ln w="9525">
            <a:noFill/>
          </a:ln>
        </p:spPr>
      </p:pic>
      <p:sp>
        <p:nvSpPr>
          <p:cNvPr id="29728" name="TextBox 8"/>
          <p:cNvSpPr txBox="1"/>
          <p:nvPr/>
        </p:nvSpPr>
        <p:spPr>
          <a:xfrm>
            <a:off x="0" y="-11112"/>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ĐÁP ÁN TRẠM 1</a:t>
            </a: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Table 30721"/>
          <p:cNvGraphicFramePr/>
          <p:nvPr/>
        </p:nvGraphicFramePr>
        <p:xfrm>
          <a:off x="0" y="0"/>
          <a:ext cx="9144000" cy="7254875"/>
        </p:xfrm>
        <a:graphic>
          <a:graphicData uri="http://schemas.openxmlformats.org/drawingml/2006/table">
            <a:tbl>
              <a:tblPr/>
              <a:tblGrid>
                <a:gridCol w="3886200"/>
                <a:gridCol w="3355975"/>
                <a:gridCol w="1901825"/>
              </a:tblGrid>
              <a:tr h="1454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Ví dụ</a:t>
                      </a:r>
                      <a:endParaRPr lang="en-US" sz="2000" dirty="0">
                        <a:solidFill>
                          <a:srgbClr val="000000"/>
                        </a:solidFill>
                        <a:latin typeface="Aptos" pitchFamily="34"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Tiêu chí chọn lọc</a:t>
                      </a:r>
                      <a:endParaRPr sz="2000" dirty="0">
                        <a:solidFill>
                          <a:srgbClr val="000000"/>
                        </a:solidFill>
                        <a:latin typeface="Times New Roman" panose="02020603050405020304" pitchFamily="18" charset="0"/>
                        <a:cs typeface="Times New Roman" panose="02020603050405020304" pitchFamily="18" charset="0"/>
                      </a:endParaRPr>
                    </a:p>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(Đặc điểm cơ thể hoặc bộ phận được chọn phù hợp với nhu cầu n</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o của con người?)</a:t>
                      </a:r>
                      <a:endParaRPr lang="en-US" sz="2000" dirty="0">
                        <a:solidFill>
                          <a:srgbClr val="000000"/>
                        </a:solidFill>
                        <a:latin typeface="Times New Roman" panose="02020603050405020304" pitchFamily="18"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Kết quả chọn lọc</a:t>
                      </a:r>
                      <a:endParaRPr sz="2000" dirty="0">
                        <a:solidFill>
                          <a:srgbClr val="000000"/>
                        </a:solidFill>
                        <a:latin typeface="Times New Roman" panose="02020603050405020304" pitchFamily="18" charset="0"/>
                        <a:cs typeface="Times New Roman" panose="02020603050405020304" pitchFamily="18" charset="0"/>
                      </a:endParaRPr>
                    </a:p>
                    <a:p>
                      <a:pPr lvl="0" algn="ctr" eaLnBrk="1" hangingPunct="1">
                        <a:lnSpc>
                          <a:spcPct val="107000"/>
                        </a:lnSpc>
                        <a:spcBef>
                          <a:spcPts val="600"/>
                        </a:spcBef>
                        <a:spcAft>
                          <a:spcPts val="600"/>
                        </a:spcAft>
                        <a:buNone/>
                      </a:pPr>
                      <a:r>
                        <a:rPr lang="vi-VN" altLang="x-none" sz="2000" dirty="0">
                          <a:solidFill>
                            <a:srgbClr val="000000"/>
                          </a:solidFill>
                          <a:latin typeface="Times New Roman" panose="02020603050405020304" pitchFamily="18" charset="0"/>
                          <a:cs typeface="Times New Roman" panose="02020603050405020304" pitchFamily="18" charset="0"/>
                        </a:rPr>
                        <a:t>(Tạo ra giống cây/con gì)</a:t>
                      </a:r>
                      <a:endParaRPr lang="en-US" sz="2000" dirty="0">
                        <a:solidFill>
                          <a:srgbClr val="000000"/>
                        </a:solidFill>
                        <a:latin typeface="Times New Roman" panose="02020603050405020304" pitchFamily="18" charset="0"/>
                        <a:ea typeface="Aptos" pitchFamily="34" charset="0"/>
                      </a:endParaRPr>
                    </a:p>
                  </a:txBody>
                  <a:tcPr marL="68580" marR="68580"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6081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5. </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Thân và lá biến đổi cho khối lượng lớn, lạ =&gt; làm thức ăn, làm cảnh.</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Tạo ra giống bắp cải tí hon từ giống cải dại</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333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6. </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Thân có kích thước lớn =&gt; lấy thân làm thức ăn</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Tạo ra giống su hào từ giống cải dại</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2287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7. </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Hoa có kích thước lớn</a:t>
                      </a:r>
                      <a:endParaRPr sz="2000" dirty="0">
                        <a:solidFill>
                          <a:srgbClr val="000000"/>
                        </a:solidFill>
                        <a:latin typeface="Arial" panose="020B0604020202020204" pitchFamily="34" charset="0"/>
                      </a:endParaRPr>
                    </a:p>
                    <a:p>
                      <a:pPr lvl="0" eaLnBrk="1" hangingPunct="1">
                        <a:lnSpc>
                          <a:spcPct val="107000"/>
                        </a:lnSpc>
                        <a:spcBef>
                          <a:spcPts val="600"/>
                        </a:spcBef>
                        <a:spcAft>
                          <a:spcPts val="600"/>
                        </a:spcAft>
                        <a:buFont typeface="Arial" panose="020B0604020202020204" pitchFamily="34" charset="0"/>
                        <a:buChar char="⇨"/>
                      </a:pPr>
                      <a:r>
                        <a:rPr lang="vi-VN" altLang="x-none" sz="2000" dirty="0">
                          <a:solidFill>
                            <a:srgbClr val="000000"/>
                          </a:solidFill>
                          <a:latin typeface="Arial" panose="020B0604020202020204" pitchFamily="34" charset="0"/>
                        </a:rPr>
                        <a:t>Lấy hoa làm thức ăn</a:t>
                      </a:r>
                      <a:endParaRPr lang="en-US" sz="2000" dirty="0">
                        <a:solidFill>
                          <a:srgbClr val="000000"/>
                        </a:solidFill>
                        <a:latin typeface="Noto Sans Symbols"/>
                        <a:ea typeface="Noto Sans Symbols"/>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Tạo ra giống súp lơ từ giống cải dại</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6303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8. </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Lá có kích thước lớn</a:t>
                      </a:r>
                      <a:endParaRPr sz="2000" dirty="0">
                        <a:solidFill>
                          <a:srgbClr val="000000"/>
                        </a:solidFill>
                        <a:latin typeface="Arial" panose="020B0604020202020204" pitchFamily="34" charset="0"/>
                      </a:endParaRPr>
                    </a:p>
                    <a:p>
                      <a:pPr lvl="0" eaLnBrk="1" hangingPunct="1">
                        <a:lnSpc>
                          <a:spcPct val="107000"/>
                        </a:lnSpc>
                        <a:spcBef>
                          <a:spcPts val="600"/>
                        </a:spcBef>
                        <a:spcAft>
                          <a:spcPts val="600"/>
                        </a:spcAft>
                        <a:buFont typeface="Arial" panose="020B0604020202020204" pitchFamily="34" charset="0"/>
                        <a:buChar char="⇨"/>
                      </a:pPr>
                      <a:r>
                        <a:rPr lang="vi-VN" altLang="x-none" sz="2000" dirty="0">
                          <a:solidFill>
                            <a:srgbClr val="000000"/>
                          </a:solidFill>
                          <a:latin typeface="Arial" panose="020B0604020202020204" pitchFamily="34" charset="0"/>
                        </a:rPr>
                        <a:t>Lấy hoa làm thức ăn</a:t>
                      </a:r>
                      <a:endParaRPr lang="en-US" sz="2000" dirty="0">
                        <a:solidFill>
                          <a:srgbClr val="000000"/>
                        </a:solidFill>
                        <a:latin typeface="Noto Sans Symbols"/>
                        <a:ea typeface="Noto Sans Symbols"/>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07000"/>
                        </a:lnSpc>
                        <a:spcBef>
                          <a:spcPts val="600"/>
                        </a:spcBef>
                        <a:spcAft>
                          <a:spcPts val="600"/>
                        </a:spcAft>
                        <a:buNone/>
                      </a:pPr>
                      <a:r>
                        <a:rPr lang="vi-VN" altLang="x-none" sz="2000" dirty="0">
                          <a:solidFill>
                            <a:srgbClr val="000000"/>
                          </a:solidFill>
                          <a:latin typeface="Arial" panose="020B0604020202020204" pitchFamily="34" charset="0"/>
                        </a:rPr>
                        <a:t>Tạo ra giống bắp cải từ giống cải dại</a:t>
                      </a:r>
                      <a:endParaRPr lang="en-US" sz="2000" dirty="0">
                        <a:solidFill>
                          <a:srgbClr val="000000"/>
                        </a:solidFill>
                        <a:latin typeface="Aptos" pitchFamily="34" charset="0"/>
                        <a:ea typeface="Aptos" pitchFamily="34"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bl>
          </a:graphicData>
        </a:graphic>
      </p:graphicFrame>
      <p:pic>
        <p:nvPicPr>
          <p:cNvPr id="30748" name="image10.png" descr="A plant with green leaves and a plant with black text&#10;&#10;Description automatically generated with medium confidence"/>
          <p:cNvPicPr>
            <a:picLocks noChangeAspect="1"/>
          </p:cNvPicPr>
          <p:nvPr/>
        </p:nvPicPr>
        <p:blipFill>
          <a:blip r:embed="rId1"/>
          <a:stretch>
            <a:fillRect/>
          </a:stretch>
        </p:blipFill>
        <p:spPr>
          <a:xfrm>
            <a:off x="304800" y="1447800"/>
            <a:ext cx="3505200" cy="1558925"/>
          </a:xfrm>
          <a:prstGeom prst="rect">
            <a:avLst/>
          </a:prstGeom>
          <a:noFill/>
          <a:ln w="9525">
            <a:noFill/>
          </a:ln>
        </p:spPr>
      </p:pic>
      <p:pic>
        <p:nvPicPr>
          <p:cNvPr id="30749" name="image5.png"/>
          <p:cNvPicPr>
            <a:picLocks noChangeAspect="1"/>
          </p:cNvPicPr>
          <p:nvPr/>
        </p:nvPicPr>
        <p:blipFill>
          <a:blip r:embed="rId2"/>
          <a:srcRect t="9824"/>
          <a:stretch>
            <a:fillRect/>
          </a:stretch>
        </p:blipFill>
        <p:spPr>
          <a:xfrm>
            <a:off x="304800" y="5692775"/>
            <a:ext cx="3505200" cy="1557338"/>
          </a:xfrm>
          <a:prstGeom prst="rect">
            <a:avLst/>
          </a:prstGeom>
          <a:noFill/>
          <a:ln w="9525">
            <a:noFill/>
          </a:ln>
        </p:spPr>
      </p:pic>
      <p:pic>
        <p:nvPicPr>
          <p:cNvPr id="30750" name="image9.png" descr="A cauliflower with leaves and a plant&#10;&#10;Description automatically generated"/>
          <p:cNvPicPr>
            <a:picLocks noChangeAspect="1"/>
          </p:cNvPicPr>
          <p:nvPr/>
        </p:nvPicPr>
        <p:blipFill>
          <a:blip r:embed="rId3"/>
          <a:srcRect t="5014"/>
          <a:stretch>
            <a:fillRect/>
          </a:stretch>
        </p:blipFill>
        <p:spPr>
          <a:xfrm>
            <a:off x="301625" y="4343400"/>
            <a:ext cx="3584575" cy="1349375"/>
          </a:xfrm>
          <a:prstGeom prst="rect">
            <a:avLst/>
          </a:prstGeom>
          <a:noFill/>
          <a:ln w="9525">
            <a:noFill/>
          </a:ln>
        </p:spPr>
      </p:pic>
      <p:pic>
        <p:nvPicPr>
          <p:cNvPr id="30751" name="image3.png" descr="A plant with leaves and a plant with a blue arrow&#10;&#10;Description automatically generated"/>
          <p:cNvPicPr>
            <a:picLocks noChangeAspect="1"/>
          </p:cNvPicPr>
          <p:nvPr/>
        </p:nvPicPr>
        <p:blipFill>
          <a:blip r:embed="rId4"/>
          <a:srcRect t="10303"/>
          <a:stretch>
            <a:fillRect/>
          </a:stretch>
        </p:blipFill>
        <p:spPr>
          <a:xfrm>
            <a:off x="301625" y="3006725"/>
            <a:ext cx="3584575" cy="13049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31747" name="Group 3"/>
          <p:cNvGrpSpPr/>
          <p:nvPr/>
        </p:nvGrpSpPr>
        <p:grpSpPr>
          <a:xfrm>
            <a:off x="152400" y="228600"/>
            <a:ext cx="1752600" cy="1524000"/>
            <a:chOff x="144" y="192"/>
            <a:chExt cx="1104" cy="960"/>
          </a:xfrm>
        </p:grpSpPr>
        <p:sp>
          <p:nvSpPr>
            <p:cNvPr id="31779"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31780"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31781"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31782"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31748"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31749" name="Group 9"/>
          <p:cNvGrpSpPr/>
          <p:nvPr/>
        </p:nvGrpSpPr>
        <p:grpSpPr>
          <a:xfrm>
            <a:off x="7086600" y="4876800"/>
            <a:ext cx="1905000" cy="1752600"/>
            <a:chOff x="4464" y="3072"/>
            <a:chExt cx="1200" cy="1104"/>
          </a:xfrm>
        </p:grpSpPr>
        <p:sp>
          <p:nvSpPr>
            <p:cNvPr id="31775"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1776"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1777"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1778"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1750"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31751" name="Group 15"/>
          <p:cNvGrpSpPr/>
          <p:nvPr/>
        </p:nvGrpSpPr>
        <p:grpSpPr>
          <a:xfrm rot="5400000">
            <a:off x="0" y="4876800"/>
            <a:ext cx="1905000" cy="1752600"/>
            <a:chOff x="4464" y="3072"/>
            <a:chExt cx="1200" cy="1104"/>
          </a:xfrm>
        </p:grpSpPr>
        <p:sp>
          <p:nvSpPr>
            <p:cNvPr id="31771"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1772"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1773"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1774"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31752" name="Group 20"/>
          <p:cNvGrpSpPr/>
          <p:nvPr/>
        </p:nvGrpSpPr>
        <p:grpSpPr>
          <a:xfrm rot="-5400000">
            <a:off x="7162800" y="228600"/>
            <a:ext cx="1905000" cy="1752600"/>
            <a:chOff x="4464" y="3072"/>
            <a:chExt cx="1200" cy="1104"/>
          </a:xfrm>
        </p:grpSpPr>
        <p:sp>
          <p:nvSpPr>
            <p:cNvPr id="31767"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1768"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1769"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1770"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1753"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sp>
        <p:nvSpPr>
          <p:cNvPr id="20490" name="Text Box 28"/>
          <p:cNvSpPr txBox="1"/>
          <p:nvPr/>
        </p:nvSpPr>
        <p:spPr>
          <a:xfrm>
            <a:off x="1676400" y="258763"/>
            <a:ext cx="59436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grpSp>
        <p:nvGrpSpPr>
          <p:cNvPr id="2" name="Group 1"/>
          <p:cNvGrpSpPr/>
          <p:nvPr/>
        </p:nvGrpSpPr>
        <p:grpSpPr>
          <a:xfrm>
            <a:off x="381000" y="3776663"/>
            <a:ext cx="8305800" cy="2776537"/>
            <a:chOff x="5156653" y="4948055"/>
            <a:chExt cx="6930905" cy="1731071"/>
          </a:xfrm>
        </p:grpSpPr>
        <p:sp>
          <p:nvSpPr>
            <p:cNvPr id="3" name="Rectangle: Rounded Corners 14"/>
            <p:cNvSpPr/>
            <p:nvPr/>
          </p:nvSpPr>
          <p:spPr>
            <a:xfrm>
              <a:off x="5270331" y="5054200"/>
              <a:ext cx="6817227" cy="1624926"/>
            </a:xfrm>
            <a:prstGeom prst="roundRect">
              <a:avLst>
                <a:gd name="adj" fmla="val 828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Rounded Corners 15"/>
            <p:cNvSpPr/>
            <p:nvPr/>
          </p:nvSpPr>
          <p:spPr>
            <a:xfrm>
              <a:off x="5156653" y="4948055"/>
              <a:ext cx="6770615" cy="1609332"/>
            </a:xfrm>
            <a:prstGeom prst="roundRect">
              <a:avLst>
                <a:gd name="adj" fmla="val 8289"/>
              </a:avLst>
            </a:prstGeom>
            <a:solidFill>
              <a:schemeClr val="bg1"/>
            </a:solidFill>
            <a:ln w="28575">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66" name="TextBox 4"/>
            <p:cNvSpPr txBox="1"/>
            <p:nvPr/>
          </p:nvSpPr>
          <p:spPr>
            <a:xfrm>
              <a:off x="5614998" y="4948055"/>
              <a:ext cx="5853372" cy="12614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sz="2800" b="1" dirty="0">
                  <a:solidFill>
                    <a:srgbClr val="00B050"/>
                  </a:solidFill>
                  <a:latin typeface="Times New Roman" panose="02020603050405020304" pitchFamily="18" charset="0"/>
                  <a:cs typeface="Times New Roman" panose="02020603050405020304" pitchFamily="18" charset="0"/>
                </a:rPr>
                <a:t>Giải thích</a:t>
              </a:r>
              <a:endParaRPr lang="en-US" altLang="en-US" sz="2800" dirty="0">
                <a:latin typeface="Times New Roman" panose="02020603050405020304" pitchFamily="18" charset="0"/>
                <a:cs typeface="Times New Roman" panose="02020603050405020304" pitchFamily="18" charset="0"/>
              </a:endParaRPr>
            </a:p>
            <a:p>
              <a:pPr marL="0" lvl="1" indent="0" algn="just">
                <a:spcBef>
                  <a:spcPct val="0"/>
                </a:spcBef>
                <a:buNone/>
              </a:pPr>
              <a:r>
                <a:rPr lang="vi-VN" altLang="en-US" i="1" dirty="0">
                  <a:latin typeface="Times New Roman" panose="02020603050405020304" pitchFamily="18" charset="0"/>
                  <a:cs typeface="Times New Roman" panose="02020603050405020304" pitchFamily="18" charset="0"/>
                </a:rPr>
                <a:t>Chọn lọc nhân tạo đã tạo ra </a:t>
              </a:r>
              <a:r>
                <a:rPr lang="vi-VN" altLang="en-US" b="1" i="1" dirty="0">
                  <a:solidFill>
                    <a:srgbClr val="FF0000"/>
                  </a:solidFill>
                  <a:latin typeface="Times New Roman" panose="02020603050405020304" pitchFamily="18" charset="0"/>
                  <a:cs typeface="Times New Roman" panose="02020603050405020304" pitchFamily="18" charset="0"/>
                </a:rPr>
                <a:t>sự đa dạng </a:t>
              </a:r>
              <a:r>
                <a:rPr lang="vi-VN" altLang="en-US" i="1" dirty="0">
                  <a:latin typeface="Times New Roman" panose="02020603050405020304" pitchFamily="18" charset="0"/>
                  <a:cs typeface="Times New Roman" panose="02020603050405020304" pitchFamily="18" charset="0"/>
                </a:rPr>
                <a:t>v</a:t>
              </a:r>
              <a:r>
                <a:rPr lang="vi-VN" altLang="en-US" i="1" dirty="0">
                  <a:latin typeface="Times New Roman" panose="02020603050405020304" pitchFamily="18" charset="0"/>
                  <a:ea typeface="Times New Roman" panose="02020603050405020304" pitchFamily="18" charset="0"/>
                </a:rPr>
                <a:t>à</a:t>
              </a:r>
              <a:r>
                <a:rPr lang="vi-VN" altLang="en-US" i="1" dirty="0">
                  <a:latin typeface="Times New Roman" panose="02020603050405020304" pitchFamily="18" charset="0"/>
                  <a:cs typeface="Times New Roman" panose="02020603050405020304" pitchFamily="18" charset="0"/>
                </a:rPr>
                <a:t> </a:t>
              </a:r>
              <a:r>
                <a:rPr lang="vi-VN" altLang="en-US" b="1" i="1" dirty="0">
                  <a:solidFill>
                    <a:srgbClr val="FF0000"/>
                  </a:solidFill>
                  <a:latin typeface="Times New Roman" panose="02020603050405020304" pitchFamily="18" charset="0"/>
                  <a:cs typeface="Times New Roman" panose="02020603050405020304" pitchFamily="18" charset="0"/>
                </a:rPr>
                <a:t>thích nghi </a:t>
              </a:r>
              <a:r>
                <a:rPr lang="vi-VN" altLang="en-US" i="1" dirty="0">
                  <a:latin typeface="Times New Roman" panose="02020603050405020304" pitchFamily="18" charset="0"/>
                  <a:cs typeface="Times New Roman" panose="02020603050405020304" pitchFamily="18" charset="0"/>
                </a:rPr>
                <a:t>của các lo</a:t>
              </a:r>
              <a:r>
                <a:rPr lang="vi-VN" altLang="en-US" i="1" dirty="0">
                  <a:latin typeface="Times New Roman" panose="02020603050405020304" pitchFamily="18" charset="0"/>
                  <a:ea typeface="Times New Roman" panose="02020603050405020304" pitchFamily="18" charset="0"/>
                </a:rPr>
                <a:t>à</a:t>
              </a:r>
              <a:r>
                <a:rPr lang="vi-VN" altLang="en-US" i="1" dirty="0">
                  <a:latin typeface="Times New Roman" panose="02020603050405020304" pitchFamily="18" charset="0"/>
                  <a:cs typeface="Times New Roman" panose="02020603050405020304" pitchFamily="18" charset="0"/>
                </a:rPr>
                <a:t>i cây trồng v</a:t>
              </a:r>
              <a:r>
                <a:rPr lang="vi-VN" altLang="en-US" i="1" dirty="0">
                  <a:latin typeface="Times New Roman" panose="02020603050405020304" pitchFamily="18" charset="0"/>
                  <a:ea typeface="Times New Roman" panose="02020603050405020304" pitchFamily="18" charset="0"/>
                </a:rPr>
                <a:t>à</a:t>
              </a:r>
              <a:r>
                <a:rPr lang="vi-VN" altLang="en-US" i="1" dirty="0">
                  <a:latin typeface="Times New Roman" panose="02020603050405020304" pitchFamily="18" charset="0"/>
                  <a:cs typeface="Times New Roman" panose="02020603050405020304" pitchFamily="18" charset="0"/>
                </a:rPr>
                <a:t> vật nuôi từ v</a:t>
              </a:r>
              <a:r>
                <a:rPr lang="vi-VN" altLang="en-US" i="1" dirty="0">
                  <a:latin typeface="Times New Roman" panose="02020603050405020304" pitchFamily="18" charset="0"/>
                  <a:ea typeface="Times New Roman" panose="02020603050405020304" pitchFamily="18" charset="0"/>
                </a:rPr>
                <a:t>à</a:t>
              </a:r>
              <a:r>
                <a:rPr lang="vi-VN" altLang="en-US" i="1" dirty="0">
                  <a:latin typeface="Times New Roman" panose="02020603050405020304" pitchFamily="18" charset="0"/>
                  <a:cs typeface="Times New Roman" panose="02020603050405020304" pitchFamily="18" charset="0"/>
                </a:rPr>
                <a:t>i dạng hoang dại ban đầu</a:t>
              </a:r>
              <a:r>
                <a:rPr lang="vi-VN" altLang="en-US" i="1" dirty="0">
                  <a:solidFill>
                    <a:srgbClr val="FF0000"/>
                  </a:solidFill>
                  <a:latin typeface="Times New Roman" panose="02020603050405020304" pitchFamily="18" charset="0"/>
                  <a:cs typeface="Times New Roman" panose="02020603050405020304" pitchFamily="18" charset="0"/>
                </a:rPr>
                <a:t>, </a:t>
              </a:r>
              <a:r>
                <a:rPr lang="vi-VN" altLang="en-US" b="1" i="1" dirty="0">
                  <a:solidFill>
                    <a:srgbClr val="FF0000"/>
                  </a:solidFill>
                  <a:latin typeface="Times New Roman" panose="02020603050405020304" pitchFamily="18" charset="0"/>
                  <a:cs typeface="Times New Roman" panose="02020603050405020304" pitchFamily="18" charset="0"/>
                </a:rPr>
                <a:t>đáp ứng nhu cầu của con người</a:t>
              </a:r>
              <a:r>
                <a:rPr lang="vi-VN" altLang="en-US" i="1" dirty="0">
                  <a:solidFill>
                    <a:srgbClr val="FF0000"/>
                  </a:solidFill>
                  <a:latin typeface="Times New Roman" panose="02020603050405020304" pitchFamily="18" charset="0"/>
                  <a:cs typeface="Times New Roman" panose="02020603050405020304" pitchFamily="18" charset="0"/>
                </a:rPr>
                <a:t>.</a:t>
              </a:r>
              <a:endParaRPr lang="en-US" altLang="en-US" i="1" dirty="0">
                <a:solidFill>
                  <a:srgbClr val="FF0000"/>
                </a:solidFill>
                <a:latin typeface="Times New Roman" panose="02020603050405020304" pitchFamily="18" charset="0"/>
                <a:ea typeface="Times New Roman" panose="02020603050405020304" pitchFamily="18" charset="0"/>
              </a:endParaRPr>
            </a:p>
          </p:txBody>
        </p:sp>
      </p:grpSp>
      <p:grpSp>
        <p:nvGrpSpPr>
          <p:cNvPr id="6" name="Group 5"/>
          <p:cNvGrpSpPr/>
          <p:nvPr/>
        </p:nvGrpSpPr>
        <p:grpSpPr>
          <a:xfrm>
            <a:off x="741363" y="1246188"/>
            <a:ext cx="7661275" cy="1514475"/>
            <a:chOff x="744976" y="675254"/>
            <a:chExt cx="10045436" cy="1986894"/>
          </a:xfrm>
        </p:grpSpPr>
        <p:grpSp>
          <p:nvGrpSpPr>
            <p:cNvPr id="31758" name="Group 6"/>
            <p:cNvGrpSpPr/>
            <p:nvPr/>
          </p:nvGrpSpPr>
          <p:grpSpPr>
            <a:xfrm>
              <a:off x="744976" y="675254"/>
              <a:ext cx="10045436" cy="1986894"/>
              <a:chOff x="4959986" y="201950"/>
              <a:chExt cx="16121091" cy="3153615"/>
            </a:xfrm>
          </p:grpSpPr>
          <p:sp>
            <p:nvSpPr>
              <p:cNvPr id="9" name="Rectangle 13"/>
              <p:cNvSpPr/>
              <p:nvPr/>
            </p:nvSpPr>
            <p:spPr>
              <a:xfrm>
                <a:off x="5908678" y="651522"/>
                <a:ext cx="15172399" cy="2704043"/>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1761" name="Picture 2" descr="Dialog Question Mark Icon | Gartoon Redux Misc Iconpack | Gartoon Team"/>
              <p:cNvPicPr>
                <a:picLocks noChangeAspect="1"/>
              </p:cNvPicPr>
              <p:nvPr/>
            </p:nvPicPr>
            <p:blipFill>
              <a:blip r:embed="rId5"/>
              <a:stretch>
                <a:fillRect/>
              </a:stretch>
            </p:blipFill>
            <p:spPr>
              <a:xfrm>
                <a:off x="4959986" y="201950"/>
                <a:ext cx="2306992" cy="2306993"/>
              </a:xfrm>
              <a:prstGeom prst="rect">
                <a:avLst/>
              </a:prstGeom>
              <a:noFill/>
              <a:ln w="9525">
                <a:noFill/>
              </a:ln>
            </p:spPr>
          </p:pic>
        </p:grpSp>
        <p:sp>
          <p:nvSpPr>
            <p:cNvPr id="31759" name="Rectangle 7"/>
            <p:cNvSpPr/>
            <p:nvPr/>
          </p:nvSpPr>
          <p:spPr>
            <a:xfrm>
              <a:off x="1785173" y="993534"/>
              <a:ext cx="8622296" cy="15736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1" indent="0" algn="ctr">
                <a:lnSpc>
                  <a:spcPct val="150000"/>
                </a:lnSpc>
                <a:spcBef>
                  <a:spcPct val="0"/>
                </a:spcBef>
                <a:buNone/>
              </a:pPr>
              <a:r>
                <a:rPr lang="vi-VN" altLang="en-US" sz="2400" b="1" dirty="0"/>
                <a:t>Chọn lọc nhân tạo có vai trò gì trong quá trình tiến hóa của sinh vật?</a:t>
              </a:r>
              <a:endParaRPr lang="en-US" altLang="en-US" sz="2400" b="1" dirty="0"/>
            </a:p>
          </p:txBody>
        </p:sp>
      </p:grpSp>
      <p:sp>
        <p:nvSpPr>
          <p:cNvPr id="11" name="Rounded Rectangle 12"/>
          <p:cNvSpPr/>
          <p:nvPr/>
        </p:nvSpPr>
        <p:spPr>
          <a:xfrm>
            <a:off x="3881438" y="2949575"/>
            <a:ext cx="1404938" cy="474663"/>
          </a:xfrm>
          <a:prstGeom prst="roundRect">
            <a:avLst>
              <a:gd name="adj" fmla="val 33376"/>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lt1"/>
                </a:solidFill>
                <a:effectLst/>
                <a:uLnTx/>
                <a:uFillTx/>
                <a:latin typeface="+mn-lt"/>
                <a:ea typeface="+mn-ea"/>
                <a:cs typeface="+mn-cs"/>
              </a:rPr>
              <a:t>Trả</a:t>
            </a:r>
            <a:r>
              <a:rPr kumimoji="0" lang="en-US" sz="2400" b="1" i="0" u="none" strike="noStrike" kern="1200" cap="none" spc="0" normalizeH="0" baseline="0" noProof="0" dirty="0">
                <a:ln>
                  <a:noFill/>
                </a:ln>
                <a:solidFill>
                  <a:schemeClr val="lt1"/>
                </a:solidFill>
                <a:effectLst/>
                <a:uLnTx/>
                <a:uFillTx/>
                <a:latin typeface="+mn-lt"/>
                <a:ea typeface="+mn-ea"/>
                <a:cs typeface="+mn-cs"/>
              </a:rPr>
              <a:t> </a:t>
            </a:r>
            <a:r>
              <a:rPr kumimoji="0" lang="en-US" sz="2400" b="1" i="0" u="none" strike="noStrike" kern="1200" cap="none" spc="0" normalizeH="0" baseline="0" noProof="0" dirty="0" err="1">
                <a:ln>
                  <a:noFill/>
                </a:ln>
                <a:solidFill>
                  <a:schemeClr val="lt1"/>
                </a:solidFill>
                <a:effectLst/>
                <a:uLnTx/>
                <a:uFillTx/>
                <a:latin typeface="+mn-lt"/>
                <a:ea typeface="+mn-ea"/>
                <a:cs typeface="+mn-cs"/>
              </a:rPr>
              <a:t>lời</a:t>
            </a: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4" name="Table 33793"/>
          <p:cNvGraphicFramePr/>
          <p:nvPr/>
        </p:nvGraphicFramePr>
        <p:xfrm>
          <a:off x="228600" y="407988"/>
          <a:ext cx="8763000" cy="4362450"/>
        </p:xfrm>
        <a:graphic>
          <a:graphicData uri="http://schemas.openxmlformats.org/drawingml/2006/table">
            <a:tbl>
              <a:tblPr/>
              <a:tblGrid>
                <a:gridCol w="4381500"/>
                <a:gridCol w="4381500"/>
              </a:tblGrid>
              <a:tr h="43624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altLang="en-US" b="1" dirty="0">
                        <a:solidFill>
                          <a:srgbClr val="FFFFFF"/>
                        </a:solidFill>
                        <a:latin typeface="Arial" panose="020B060402020202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ts val="600"/>
                        </a:spcBef>
                        <a:spcAft>
                          <a:spcPts val="600"/>
                        </a:spcAft>
                        <a:buNone/>
                      </a:pPr>
                      <a:r>
                        <a:rPr lang="vi-VN" altLang="en-US" sz="2000" b="1" dirty="0">
                          <a:solidFill>
                            <a:srgbClr val="000000"/>
                          </a:solidFill>
                          <a:latin typeface="Times New Roman" panose="02020603050405020304" pitchFamily="18" charset="0"/>
                          <a:cs typeface="Times New Roman" panose="02020603050405020304" pitchFamily="18" charset="0"/>
                        </a:rPr>
                        <a:t>Giải thích cơ chế hình th</a:t>
                      </a:r>
                      <a:r>
                        <a:rPr lang="vi-VN" altLang="en-US" sz="2000" b="1" dirty="0">
                          <a:solidFill>
                            <a:srgbClr val="000000"/>
                          </a:solidFill>
                          <a:latin typeface="Times New Roman" panose="02020603050405020304" pitchFamily="18" charset="0"/>
                          <a:ea typeface="Times New Roman" panose="02020603050405020304" pitchFamily="18" charset="0"/>
                        </a:rPr>
                        <a:t>à</a:t>
                      </a:r>
                      <a:r>
                        <a:rPr lang="vi-VN" altLang="en-US" sz="2000" b="1" dirty="0">
                          <a:solidFill>
                            <a:srgbClr val="000000"/>
                          </a:solidFill>
                          <a:latin typeface="Times New Roman" panose="02020603050405020304" pitchFamily="18" charset="0"/>
                          <a:cs typeface="Times New Roman" panose="02020603050405020304" pitchFamily="18" charset="0"/>
                        </a:rPr>
                        <a:t>nh quần thể chuột hiện tại từ quần thể chuột ban đầu bằng cách điền nội dung phù hợp:</a:t>
                      </a:r>
                      <a:endParaRPr lang="vi-VN" altLang="en-US" sz="2000" b="1" dirty="0">
                        <a:solidFill>
                          <a:srgbClr val="000000"/>
                        </a:solidFill>
                        <a:latin typeface="Times New Roman" panose="02020603050405020304" pitchFamily="18" charset="0"/>
                        <a:cs typeface="Times New Roman" panose="02020603050405020304" pitchFamily="18" charset="0"/>
                      </a:endParaRPr>
                    </a:p>
                    <a:p>
                      <a:pPr lvl="0" eaLnBrk="1" hangingPunct="1">
                        <a:spcBef>
                          <a:spcPts val="600"/>
                        </a:spcBef>
                        <a:spcAft>
                          <a:spcPts val="600"/>
                        </a:spcAft>
                        <a:buNone/>
                      </a:pPr>
                      <a:r>
                        <a:rPr lang="vi-VN" altLang="en-US" sz="2000" b="1" dirty="0">
                          <a:solidFill>
                            <a:srgbClr val="000000"/>
                          </a:solidFill>
                          <a:latin typeface="Times New Roman" panose="02020603050405020304" pitchFamily="18" charset="0"/>
                          <a:cs typeface="Times New Roman" panose="02020603050405020304" pitchFamily="18" charset="0"/>
                        </a:rPr>
                        <a:t>-Chuột thường hoạt động:.......</a:t>
                      </a:r>
                      <a:endParaRPr lang="vi-VN" altLang="en-US" sz="2000" b="1" dirty="0">
                        <a:solidFill>
                          <a:srgbClr val="FFFFFF"/>
                        </a:solidFill>
                        <a:latin typeface="Times New Roman" panose="02020603050405020304" pitchFamily="18" charset="0"/>
                        <a:cs typeface="Times New Roman" panose="02020603050405020304" pitchFamily="18" charset="0"/>
                      </a:endParaRPr>
                    </a:p>
                    <a:p>
                      <a:pPr lvl="0" eaLnBrk="1" hangingPunct="1">
                        <a:buNone/>
                      </a:pPr>
                      <a:r>
                        <a:rPr lang="vi-VN" altLang="en-US" sz="2000" b="1" dirty="0">
                          <a:solidFill>
                            <a:srgbClr val="000000"/>
                          </a:solidFill>
                          <a:latin typeface="Times New Roman" panose="02020603050405020304" pitchFamily="18" charset="0"/>
                          <a:cs typeface="Times New Roman" panose="02020603050405020304" pitchFamily="18" charset="0"/>
                        </a:rPr>
                        <a:t>-Nhận xét sự biến thiên số lượng chuột từ quần thể ban đầu đến quần thể hiện tại:</a:t>
                      </a:r>
                      <a:endParaRPr lang="vi-VN" altLang="en-US" sz="2000" b="1" dirty="0">
                        <a:solidFill>
                          <a:srgbClr val="FFFFFF"/>
                        </a:solidFill>
                        <a:latin typeface="Times New Roman" panose="02020603050405020304" pitchFamily="18" charset="0"/>
                        <a:cs typeface="Times New Roman" panose="02020603050405020304" pitchFamily="18" charset="0"/>
                      </a:endParaRPr>
                    </a:p>
                    <a:p>
                      <a:pPr lvl="0" eaLnBrk="1" hangingPunct="1">
                        <a:buNone/>
                      </a:pPr>
                      <a:r>
                        <a:rPr lang="vi-VN" altLang="en-US" sz="2000" b="1" dirty="0">
                          <a:solidFill>
                            <a:srgbClr val="000000"/>
                          </a:solidFill>
                          <a:latin typeface="Times New Roman" panose="02020603050405020304" pitchFamily="18" charset="0"/>
                          <a:cs typeface="Times New Roman" panose="02020603050405020304" pitchFamily="18" charset="0"/>
                        </a:rPr>
                        <a:t>+ Số lượng chuột m</a:t>
                      </a:r>
                      <a:r>
                        <a:rPr lang="vi-VN" altLang="en-US" sz="2000" b="1" dirty="0">
                          <a:solidFill>
                            <a:srgbClr val="000000"/>
                          </a:solidFill>
                          <a:latin typeface="Times New Roman" panose="02020603050405020304" pitchFamily="18" charset="0"/>
                          <a:ea typeface="Times New Roman" panose="02020603050405020304" pitchFamily="18" charset="0"/>
                        </a:rPr>
                        <a:t>à</a:t>
                      </a:r>
                      <a:r>
                        <a:rPr lang="vi-VN" altLang="en-US" sz="2000" b="1" dirty="0">
                          <a:solidFill>
                            <a:srgbClr val="000000"/>
                          </a:solidFill>
                          <a:latin typeface="Times New Roman" panose="02020603050405020304" pitchFamily="18" charset="0"/>
                          <a:cs typeface="Times New Roman" panose="02020603050405020304" pitchFamily="18" charset="0"/>
                        </a:rPr>
                        <a:t>u sáng:.....</a:t>
                      </a:r>
                      <a:endParaRPr lang="vi-VN" altLang="en-US" sz="2000" b="1" dirty="0">
                        <a:solidFill>
                          <a:srgbClr val="FFFFFF"/>
                        </a:solidFill>
                        <a:latin typeface="Times New Roman" panose="02020603050405020304" pitchFamily="18" charset="0"/>
                        <a:cs typeface="Times New Roman" panose="02020603050405020304" pitchFamily="18" charset="0"/>
                      </a:endParaRPr>
                    </a:p>
                    <a:p>
                      <a:pPr lvl="0" eaLnBrk="1" hangingPunct="1">
                        <a:buNone/>
                      </a:pPr>
                      <a:r>
                        <a:rPr lang="vi-VN" altLang="en-US" sz="2000" b="1" dirty="0">
                          <a:solidFill>
                            <a:srgbClr val="000000"/>
                          </a:solidFill>
                          <a:latin typeface="Times New Roman" panose="02020603050405020304" pitchFamily="18" charset="0"/>
                          <a:cs typeface="Times New Roman" panose="02020603050405020304" pitchFamily="18" charset="0"/>
                        </a:rPr>
                        <a:t>+ Số lượng chuột m</a:t>
                      </a:r>
                      <a:r>
                        <a:rPr lang="vi-VN" altLang="en-US" sz="2000" b="1" dirty="0">
                          <a:solidFill>
                            <a:srgbClr val="000000"/>
                          </a:solidFill>
                          <a:latin typeface="Times New Roman" panose="02020603050405020304" pitchFamily="18" charset="0"/>
                          <a:ea typeface="Times New Roman" panose="02020603050405020304" pitchFamily="18" charset="0"/>
                        </a:rPr>
                        <a:t>à</a:t>
                      </a:r>
                      <a:r>
                        <a:rPr lang="vi-VN" altLang="en-US" sz="2000" b="1" dirty="0">
                          <a:solidFill>
                            <a:srgbClr val="000000"/>
                          </a:solidFill>
                          <a:latin typeface="Times New Roman" panose="02020603050405020304" pitchFamily="18" charset="0"/>
                          <a:cs typeface="Times New Roman" panose="02020603050405020304" pitchFamily="18" charset="0"/>
                        </a:rPr>
                        <a:t>u tối: </a:t>
                      </a:r>
                      <a:r>
                        <a:rPr lang="vi-VN" altLang="en-US" sz="2000" b="1" i="1" dirty="0">
                          <a:solidFill>
                            <a:srgbClr val="000000"/>
                          </a:solidFill>
                          <a:latin typeface="Times New Roman" panose="02020603050405020304" pitchFamily="18" charset="0"/>
                          <a:cs typeface="Times New Roman" panose="02020603050405020304" pitchFamily="18" charset="0"/>
                        </a:rPr>
                        <a:t>.......</a:t>
                      </a:r>
                      <a:endParaRPr lang="vi-VN" altLang="en-US" sz="2000" b="1" i="1" dirty="0">
                        <a:solidFill>
                          <a:srgbClr val="FFFFFF"/>
                        </a:solidFill>
                        <a:latin typeface="Times New Roman" panose="02020603050405020304" pitchFamily="18" charset="0"/>
                        <a:cs typeface="Times New Roman" panose="02020603050405020304" pitchFamily="18" charset="0"/>
                      </a:endParaRPr>
                    </a:p>
                    <a:p>
                      <a:pPr lvl="0" eaLnBrk="1" hangingPunct="1">
                        <a:buNone/>
                      </a:pPr>
                      <a:r>
                        <a:rPr lang="vi-VN" altLang="en-US" sz="2000" b="1" i="1" dirty="0">
                          <a:solidFill>
                            <a:srgbClr val="000000"/>
                          </a:solidFill>
                          <a:latin typeface="Times New Roman" panose="02020603050405020304" pitchFamily="18" charset="0"/>
                          <a:cs typeface="Times New Roman" panose="02020603050405020304" pitchFamily="18" charset="0"/>
                        </a:rPr>
                        <a:t>-</a:t>
                      </a:r>
                      <a:r>
                        <a:rPr lang="vi-VN" altLang="en-US" sz="2000" b="1" dirty="0">
                          <a:solidFill>
                            <a:srgbClr val="000000"/>
                          </a:solidFill>
                          <a:latin typeface="Times New Roman" panose="02020603050405020304" pitchFamily="18" charset="0"/>
                          <a:cs typeface="Times New Roman" panose="02020603050405020304" pitchFamily="18" charset="0"/>
                        </a:rPr>
                        <a:t>Có sự thay đổi n</a:t>
                      </a:r>
                      <a:r>
                        <a:rPr lang="vi-VN" altLang="en-US" sz="2000" b="1" dirty="0">
                          <a:solidFill>
                            <a:srgbClr val="000000"/>
                          </a:solidFill>
                          <a:latin typeface="Times New Roman" panose="02020603050405020304" pitchFamily="18" charset="0"/>
                          <a:ea typeface="Times New Roman" panose="02020603050405020304" pitchFamily="18" charset="0"/>
                        </a:rPr>
                        <a:t>à</a:t>
                      </a:r>
                      <a:r>
                        <a:rPr lang="vi-VN" altLang="en-US" sz="2000" b="1" dirty="0">
                          <a:solidFill>
                            <a:srgbClr val="000000"/>
                          </a:solidFill>
                          <a:latin typeface="Times New Roman" panose="02020603050405020304" pitchFamily="18" charset="0"/>
                          <a:cs typeface="Times New Roman" panose="02020603050405020304" pitchFamily="18" charset="0"/>
                        </a:rPr>
                        <a:t>y l</a:t>
                      </a:r>
                      <a:r>
                        <a:rPr lang="vi-VN" altLang="en-US" sz="2000" b="1" dirty="0">
                          <a:solidFill>
                            <a:srgbClr val="000000"/>
                          </a:solidFill>
                          <a:latin typeface="Times New Roman" panose="02020603050405020304" pitchFamily="18" charset="0"/>
                          <a:ea typeface="Times New Roman" panose="02020603050405020304" pitchFamily="18" charset="0"/>
                        </a:rPr>
                        <a:t>à</a:t>
                      </a:r>
                      <a:r>
                        <a:rPr lang="vi-VN" altLang="en-US" sz="2000" b="1" dirty="0">
                          <a:solidFill>
                            <a:srgbClr val="000000"/>
                          </a:solidFill>
                          <a:latin typeface="Times New Roman" panose="02020603050405020304" pitchFamily="18" charset="0"/>
                          <a:cs typeface="Times New Roman" panose="02020603050405020304" pitchFamily="18" charset="0"/>
                        </a:rPr>
                        <a:t> do..</a:t>
                      </a:r>
                      <a:r>
                        <a:rPr lang="vi-VN" altLang="en-US" sz="2000" b="1" i="1" dirty="0">
                          <a:solidFill>
                            <a:srgbClr val="FFFFFF"/>
                          </a:solidFill>
                          <a:latin typeface="Arial" panose="020B0604020202020204" pitchFamily="34" charset="0"/>
                        </a:rPr>
                        <a:t> </a:t>
                      </a:r>
                      <a:endParaRPr lang="en-US" altLang="en-US" sz="2000" b="1" dirty="0">
                        <a:solidFill>
                          <a:srgbClr val="FFFFFF"/>
                        </a:solidFill>
                        <a:latin typeface="Times New Roman" panose="02020603050405020304" pitchFamily="18" charset="0"/>
                        <a:cs typeface="Times New Roman" panose="02020603050405020304" pitchFamily="18" charset="0"/>
                      </a:endParaRPr>
                    </a:p>
                    <a:p>
                      <a:pPr lvl="0" eaLnBrk="1" hangingPunct="1">
                        <a:buNone/>
                      </a:pPr>
                      <a:endParaRPr lang="en-US" altLang="en-US" b="1" dirty="0">
                        <a:solidFill>
                          <a:srgbClr val="FFFFFF"/>
                        </a:solidFill>
                        <a:latin typeface="Arial" panose="020B060402020202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bl>
          </a:graphicData>
        </a:graphic>
      </p:graphicFrame>
      <p:pic>
        <p:nvPicPr>
          <p:cNvPr id="33802" name="image8.png" descr="A diagram of a bird and mice&#10;&#10;Description automatically generated"/>
          <p:cNvPicPr>
            <a:picLocks noChangeAspect="1"/>
          </p:cNvPicPr>
          <p:nvPr/>
        </p:nvPicPr>
        <p:blipFill>
          <a:blip r:embed="rId1"/>
          <a:stretch>
            <a:fillRect/>
          </a:stretch>
        </p:blipFill>
        <p:spPr>
          <a:xfrm>
            <a:off x="228600" y="274638"/>
            <a:ext cx="4343400" cy="4251325"/>
          </a:xfrm>
          <a:prstGeom prst="rect">
            <a:avLst/>
          </a:prstGeom>
          <a:noFill/>
          <a:ln w="9525">
            <a:noFill/>
          </a:ln>
        </p:spPr>
      </p:pic>
      <p:sp>
        <p:nvSpPr>
          <p:cNvPr id="7" name="TextBox 6"/>
          <p:cNvSpPr txBox="1"/>
          <p:nvPr/>
        </p:nvSpPr>
        <p:spPr>
          <a:xfrm>
            <a:off x="7391400" y="1502777"/>
            <a:ext cx="12954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Ban đêm</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7658100" y="2663448"/>
            <a:ext cx="7620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Giảm</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7448550" y="2974349"/>
            <a:ext cx="8382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Tăng</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33806" name="TextBox 12"/>
          <p:cNvSpPr txBox="1"/>
          <p:nvPr/>
        </p:nvSpPr>
        <p:spPr>
          <a:xfrm>
            <a:off x="-76200" y="5983288"/>
            <a:ext cx="91440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2400" b="1" i="1" dirty="0">
                <a:solidFill>
                  <a:srgbClr val="0000FF"/>
                </a:solidFill>
                <a:latin typeface="Times New Roman" panose="02020603050405020304" pitchFamily="18" charset="0"/>
                <a:cs typeface="Times New Roman" panose="02020603050405020304" pitchFamily="18" charset="0"/>
              </a:rPr>
              <a:t>  </a:t>
            </a:r>
            <a:endParaRPr lang="en-US" altLang="en-US" sz="2400" dirty="0">
              <a:solidFill>
                <a:srgbClr val="0000FF"/>
              </a:solidFill>
            </a:endParaRPr>
          </a:p>
        </p:txBody>
      </p:sp>
      <p:sp>
        <p:nvSpPr>
          <p:cNvPr id="33807" name="TextBox 13"/>
          <p:cNvSpPr txBox="1"/>
          <p:nvPr/>
        </p:nvSpPr>
        <p:spPr>
          <a:xfrm>
            <a:off x="0" y="-11112"/>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ĐÁP ÁN TRẠM 2</a:t>
            </a:r>
            <a:endParaRPr lang="en-US" altLang="en-US" sz="1800" dirty="0"/>
          </a:p>
        </p:txBody>
      </p:sp>
      <p:sp>
        <p:nvSpPr>
          <p:cNvPr id="2" name="TextBox 1"/>
          <p:cNvSpPr txBox="1"/>
          <p:nvPr/>
        </p:nvSpPr>
        <p:spPr>
          <a:xfrm>
            <a:off x="190500" y="5191125"/>
            <a:ext cx="2971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t>Ý nghĩa của sự thay đổi đó</a:t>
            </a:r>
            <a:endParaRPr lang="en-US" altLang="en-US" sz="1800" dirty="0"/>
          </a:p>
        </p:txBody>
      </p:sp>
      <p:sp>
        <p:nvSpPr>
          <p:cNvPr id="4" name="TextBox 3"/>
          <p:cNvSpPr txBox="1"/>
          <p:nvPr/>
        </p:nvSpPr>
        <p:spPr>
          <a:xfrm>
            <a:off x="228600" y="5749925"/>
            <a:ext cx="8539163"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vi-VN" altLang="en-US" sz="2400" i="1" dirty="0">
                <a:solidFill>
                  <a:schemeClr val="accent2"/>
                </a:solidFill>
                <a:latin typeface="Times New Roman" panose="02020603050405020304" pitchFamily="18" charset="0"/>
                <a:cs typeface="Times New Roman" panose="02020603050405020304" pitchFamily="18" charset="0"/>
              </a:rPr>
              <a:t>Tạo ra quần thể chuột gồm các cá thể mang đặc điểm thích nghi tốt hơn</a:t>
            </a:r>
            <a:endParaRPr lang="en-US" altLang="en-US" sz="2400" i="1" dirty="0">
              <a:solidFill>
                <a:schemeClr val="accent2"/>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4660554" y="3735685"/>
            <a:ext cx="4342457" cy="707886"/>
          </a:xfrm>
          <a:prstGeom prst="rect">
            <a:avLst/>
          </a:prstGeom>
          <a:noFill/>
        </p:spPr>
        <p:txBody>
          <a:bodyPr>
            <a:spAutoFit/>
          </a:bodyPr>
          <a:lstStyle/>
          <a:p>
            <a:pPr marR="0" defTabSz="914400">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chuột màu sáng dễ bị kẻ thù phát hiện hơn</a:t>
            </a:r>
            <a:r>
              <a:rPr kumimoji="0" lang="vi-VN" sz="2000" kern="1200" cap="none" spc="0" normalizeH="0" baseline="0"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kern="1200" cap="none" spc="0" normalizeH="0" baseline="0" noProof="0" dirty="0">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4"/>
          <p:cNvGraphicFramePr>
            <a:graphicFrameLocks noGrp="1"/>
          </p:cNvGraphicFramePr>
          <p:nvPr/>
        </p:nvGraphicFramePr>
        <p:xfrm>
          <a:off x="228600" y="407322"/>
          <a:ext cx="8763000" cy="4038600"/>
        </p:xfrm>
        <a:graphic>
          <a:graphicData uri="http://schemas.openxmlformats.org/drawingml/2006/table">
            <a:tbl>
              <a:tblPr firstRow="1" bandRow="1">
                <a:tableStyleId>{5C22544A-7EE6-4342-B048-85BDC9FD1C3A}</a:tableStyleId>
              </a:tblPr>
              <a:tblGrid>
                <a:gridCol w="4381500"/>
                <a:gridCol w="4381500"/>
              </a:tblGrid>
              <a:tr h="4038600">
                <a:tc>
                  <a:txBody>
                    <a:bodyPr/>
                    <a:lstStyle/>
                    <a:p>
                      <a:endParaRPr lang="en-US" dirty="0"/>
                    </a:p>
                  </a:txBody>
                  <a:tcPr/>
                </a:tc>
                <a:tc>
                  <a:txBody>
                    <a:bodyPr/>
                    <a:lstStyle/>
                    <a:p>
                      <a:pPr algn="l">
                        <a:spcBef>
                          <a:spcPts val="600"/>
                        </a:spcBef>
                        <a:spcAft>
                          <a:spcPts val="60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cơ chế hình thành quần thể chuột hiện tại từ quần thể chuột ban đầu bằng cách điền nội dung phù hợp</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600"/>
                        </a:spcBef>
                        <a:spcAft>
                          <a:spcPts val="60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Chuột thường hoạt động:.......</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sự biến thiên số lượng chuột từ quần thể ban đầu đến quần thể hiện tại:</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lượng chuột màu sáng:.....</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lượng chuột màu tối: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spcAft>
                          <a:spcPts val="0"/>
                        </a:spcAft>
                      </a:pPr>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sự thay đổi này là do..</a:t>
                      </a:r>
                      <a:r>
                        <a:rPr lang="vi-VN" sz="2000" b="1" i="1" kern="1200" dirty="0">
                          <a:solidFill>
                            <a:schemeClr val="lt1"/>
                          </a:solidFill>
                          <a:effectLst/>
                          <a:latin typeface="+mn-lt"/>
                          <a:ea typeface="+mn-ea"/>
                          <a:cs typeface="+mn-cs"/>
                        </a:rPr>
                        <a:t> </a:t>
                      </a:r>
                      <a:r>
                        <a:rPr lang="vi-VN" sz="2000" b="0" i="0" kern="1200" dirty="0">
                          <a:solidFill>
                            <a:schemeClr val="tx1"/>
                          </a:solidFill>
                          <a:effectLst/>
                          <a:highlight>
                            <a:srgbClr val="FFFF00"/>
                          </a:highlight>
                          <a:latin typeface="Times New Roman" panose="02020603050405020304" pitchFamily="18" charset="0"/>
                          <a:ea typeface="+mn-ea"/>
                          <a:cs typeface="Times New Roman" panose="02020603050405020304" pitchFamily="18" charset="0"/>
                        </a:rPr>
                        <a:t>chuột màu sáng dễ bị kẻ thù phát hiện hơn</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tr>
            </a:tbl>
          </a:graphicData>
        </a:graphic>
      </p:graphicFrame>
      <p:pic>
        <p:nvPicPr>
          <p:cNvPr id="34819" name="image8.png" descr="A diagram of a bird and mice&#10;&#10;Description automatically generated"/>
          <p:cNvPicPr>
            <a:picLocks noChangeAspect="1"/>
          </p:cNvPicPr>
          <p:nvPr/>
        </p:nvPicPr>
        <p:blipFill>
          <a:blip r:embed="rId1"/>
          <a:stretch>
            <a:fillRect/>
          </a:stretch>
        </p:blipFill>
        <p:spPr>
          <a:xfrm>
            <a:off x="228600" y="274638"/>
            <a:ext cx="4343400" cy="4251325"/>
          </a:xfrm>
          <a:prstGeom prst="rect">
            <a:avLst/>
          </a:prstGeom>
          <a:noFill/>
          <a:ln w="9525">
            <a:noFill/>
          </a:ln>
        </p:spPr>
      </p:pic>
      <p:sp>
        <p:nvSpPr>
          <p:cNvPr id="7" name="TextBox 6"/>
          <p:cNvSpPr txBox="1"/>
          <p:nvPr/>
        </p:nvSpPr>
        <p:spPr>
          <a:xfrm>
            <a:off x="7391400" y="1502777"/>
            <a:ext cx="12954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Ban đêm</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7658100" y="2663448"/>
            <a:ext cx="7620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Giảm</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7448550" y="2974349"/>
            <a:ext cx="838200" cy="400110"/>
          </a:xfrm>
          <a:prstGeom prst="rect">
            <a:avLst/>
          </a:prstGeom>
          <a:noFill/>
        </p:spPr>
        <p:txBody>
          <a:bodyPr>
            <a:spAutoFit/>
          </a:bodyPr>
          <a:lstStyle/>
          <a:p>
            <a:pPr marR="0" algn="ctr" defTabSz="914400" eaLnBrk="1" hangingPunct="1">
              <a:buClrTx/>
              <a:buSzTx/>
              <a:buFontTx/>
              <a:buNone/>
              <a:defRPr/>
            </a:pPr>
            <a:r>
              <a:rPr kumimoji="0" lang="vi-VN"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rPr>
              <a:t>Tăng</a:t>
            </a:r>
            <a:endParaRPr kumimoji="0" lang="en-US" sz="2000" kern="1200" cap="none" spc="0" normalizeH="0" baseline="0" noProof="0" dirty="0">
              <a:highlight>
                <a:srgbClr val="FFFF00"/>
              </a:highlight>
              <a:latin typeface="Times New Roman" panose="02020603050405020304" pitchFamily="18" charset="0"/>
              <a:ea typeface="+mn-ea"/>
              <a:cs typeface="Times New Roman" panose="02020603050405020304" pitchFamily="18" charset="0"/>
            </a:endParaRPr>
          </a:p>
        </p:txBody>
      </p:sp>
      <p:sp>
        <p:nvSpPr>
          <p:cNvPr id="34823" name="TextBox 10"/>
          <p:cNvSpPr txBox="1"/>
          <p:nvPr/>
        </p:nvSpPr>
        <p:spPr>
          <a:xfrm>
            <a:off x="0" y="4494213"/>
            <a:ext cx="9144000" cy="1657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107000"/>
              </a:lnSpc>
              <a:spcBef>
                <a:spcPts val="600"/>
              </a:spcBef>
              <a:spcAft>
                <a:spcPts val="600"/>
              </a:spcAft>
              <a:buNone/>
            </a:pPr>
            <a:r>
              <a:rPr lang="vi-VN" altLang="en-US" sz="2400" b="1" i="1" dirty="0">
                <a:solidFill>
                  <a:srgbClr val="0000FF"/>
                </a:solidFill>
                <a:latin typeface="Times New Roman" panose="02020603050405020304" pitchFamily="18" charset="0"/>
                <a:cs typeface="Times New Roman" panose="02020603050405020304" pitchFamily="18" charset="0"/>
              </a:rPr>
              <a:t> Chọn lọc tự nhiên l</a:t>
            </a:r>
            <a:r>
              <a:rPr lang="vi-VN" altLang="en-US" sz="2400" b="1" i="1" dirty="0">
                <a:solidFill>
                  <a:srgbClr val="0000FF"/>
                </a:solidFill>
                <a:latin typeface="Times New Roman" panose="02020603050405020304" pitchFamily="18" charset="0"/>
                <a:ea typeface="Times New Roman" panose="02020603050405020304" pitchFamily="18" charset="0"/>
              </a:rPr>
              <a:t>à</a:t>
            </a:r>
            <a:r>
              <a:rPr lang="vi-VN" altLang="en-US" sz="2400" b="1" i="1" dirty="0">
                <a:solidFill>
                  <a:srgbClr val="0000FF"/>
                </a:solidFill>
                <a:latin typeface="Times New Roman" panose="02020603050405020304" pitchFamily="18" charset="0"/>
                <a:cs typeface="Times New Roman" panose="02020603050405020304" pitchFamily="18" charset="0"/>
              </a:rPr>
              <a:t> </a:t>
            </a:r>
            <a:r>
              <a:rPr lang="vi-VN" altLang="en-US" sz="2400" i="1" dirty="0">
                <a:solidFill>
                  <a:srgbClr val="0000FF"/>
                </a:solidFill>
                <a:latin typeface="Times New Roman" panose="02020603050405020304" pitchFamily="18" charset="0"/>
                <a:cs typeface="Times New Roman" panose="02020603050405020304" pitchFamily="18" charset="0"/>
              </a:rPr>
              <a:t>quá trình m</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 điều kiện sống giữ lại các cá thể mang kiểu hình có lợi v</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 loại bỏ các cá thể mang kiểu hình có hại, gián tiếp l</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m tăng tỉ lệ kiểu gene, tỉ lệ allele có lợi trong quần thể qua các thế hệ.</a:t>
            </a:r>
            <a:endParaRPr lang="en-US" altLang="en-US" sz="2400" dirty="0">
              <a:solidFill>
                <a:srgbClr val="0000FF"/>
              </a:solidFill>
              <a:latin typeface="Aptos" pitchFamily="34" charset="0"/>
              <a:ea typeface="Aptos" pitchFamily="34" charset="0"/>
            </a:endParaRPr>
          </a:p>
        </p:txBody>
      </p:sp>
      <p:sp>
        <p:nvSpPr>
          <p:cNvPr id="34824" name="TextBox 12"/>
          <p:cNvSpPr txBox="1"/>
          <p:nvPr/>
        </p:nvSpPr>
        <p:spPr>
          <a:xfrm>
            <a:off x="-76200" y="5983288"/>
            <a:ext cx="91440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2400" b="1" i="1" dirty="0">
                <a:solidFill>
                  <a:srgbClr val="0000FF"/>
                </a:solidFill>
                <a:latin typeface="Times New Roman" panose="02020603050405020304" pitchFamily="18" charset="0"/>
                <a:cs typeface="Times New Roman" panose="02020603050405020304" pitchFamily="18" charset="0"/>
              </a:rPr>
              <a:t>  Chọn lọc tự nhiên có vai trò: </a:t>
            </a:r>
            <a:r>
              <a:rPr lang="vi-VN" altLang="en-US" sz="2400" i="1" dirty="0">
                <a:solidFill>
                  <a:srgbClr val="0000FF"/>
                </a:solidFill>
                <a:latin typeface="Times New Roman" panose="02020603050405020304" pitchFamily="18" charset="0"/>
                <a:cs typeface="Times New Roman" panose="02020603050405020304" pitchFamily="18" charset="0"/>
              </a:rPr>
              <a:t>hình th</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nh lo</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i mới l</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m tăng đa dạng các lo</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i sinh vật.</a:t>
            </a:r>
            <a:endParaRPr lang="en-US" altLang="en-US" sz="2400" dirty="0">
              <a:solidFill>
                <a:srgbClr val="0000FF"/>
              </a:solidFill>
            </a:endParaRPr>
          </a:p>
        </p:txBody>
      </p:sp>
      <p:sp>
        <p:nvSpPr>
          <p:cNvPr id="34825" name="TextBox 13"/>
          <p:cNvSpPr txBox="1"/>
          <p:nvPr/>
        </p:nvSpPr>
        <p:spPr>
          <a:xfrm>
            <a:off x="0" y="-11112"/>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ĐÁP ÁN TRẠM 2</a:t>
            </a:r>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Group 3"/>
          <p:cNvGrpSpPr/>
          <p:nvPr/>
        </p:nvGrpSpPr>
        <p:grpSpPr>
          <a:xfrm>
            <a:off x="152400" y="228600"/>
            <a:ext cx="1752600" cy="1524000"/>
            <a:chOff x="144" y="192"/>
            <a:chExt cx="1104" cy="960"/>
          </a:xfrm>
        </p:grpSpPr>
        <p:sp>
          <p:nvSpPr>
            <p:cNvPr id="35865"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35866"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35867"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35868"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35843" name="Group 20"/>
          <p:cNvGrpSpPr/>
          <p:nvPr/>
        </p:nvGrpSpPr>
        <p:grpSpPr>
          <a:xfrm rot="-5400000">
            <a:off x="7162800" y="228600"/>
            <a:ext cx="1905000" cy="1752600"/>
            <a:chOff x="4464" y="3072"/>
            <a:chExt cx="1200" cy="1104"/>
          </a:xfrm>
        </p:grpSpPr>
        <p:sp>
          <p:nvSpPr>
            <p:cNvPr id="35861"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5862"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5863"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5864"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sp>
        <p:nvSpPr>
          <p:cNvPr id="35844" name="Text Box 28"/>
          <p:cNvSpPr txBox="1"/>
          <p:nvPr/>
        </p:nvSpPr>
        <p:spPr>
          <a:xfrm>
            <a:off x="1905000" y="304800"/>
            <a:ext cx="57912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2" name="TextBox 1"/>
          <p:cNvSpPr txBox="1"/>
          <p:nvPr/>
        </p:nvSpPr>
        <p:spPr>
          <a:xfrm>
            <a:off x="152400" y="2922588"/>
            <a:ext cx="1435100" cy="369888"/>
          </a:xfrm>
          <a:prstGeom prst="rect">
            <a:avLst/>
          </a:prstGeom>
          <a:noFill/>
          <a:ln>
            <a:solidFill>
              <a:schemeClr val="tx1">
                <a:lumMod val="95000"/>
                <a:lumOff val="5000"/>
              </a:schemeClr>
            </a:solidFill>
          </a:ln>
        </p:spPr>
        <p:txBody>
          <a:bodyPr>
            <a:spAutoFit/>
          </a:bodyPr>
          <a:lstStyle/>
          <a:p>
            <a:pPr marR="0" algn="ctr" defTabSz="914400" eaLnBrk="1" hangingPunct="1">
              <a:buClrTx/>
              <a:buSzTx/>
              <a:buFontTx/>
              <a:buNone/>
              <a:defRPr/>
            </a:pPr>
            <a:r>
              <a:rPr kumimoji="0" lang="vi-VN" kern="1200" cap="none" spc="0" normalizeH="0" baseline="0" noProof="0" dirty="0">
                <a:latin typeface="Arial" panose="020B0604020202020204" pitchFamily="34" charset="0"/>
                <a:ea typeface="+mn-ea"/>
                <a:cs typeface="+mn-cs"/>
              </a:rPr>
              <a:t>CHỌN LỌC</a:t>
            </a:r>
            <a:endParaRPr kumimoji="0" lang="en-US" kern="1200" cap="none" spc="0" normalizeH="0" baseline="0" noProof="0" dirty="0">
              <a:latin typeface="Arial" panose="020B0604020202020204" pitchFamily="34" charset="0"/>
              <a:ea typeface="+mn-ea"/>
              <a:cs typeface="+mn-cs"/>
            </a:endParaRPr>
          </a:p>
        </p:txBody>
      </p:sp>
      <p:cxnSp>
        <p:nvCxnSpPr>
          <p:cNvPr id="35846" name="Straight Arrow Connector 3"/>
          <p:cNvCxnSpPr/>
          <p:nvPr/>
        </p:nvCxnSpPr>
        <p:spPr>
          <a:xfrm>
            <a:off x="3276600" y="2362200"/>
            <a:ext cx="914400" cy="914400"/>
          </a:xfrm>
          <a:prstGeom prst="straightConnector1">
            <a:avLst/>
          </a:prstGeom>
          <a:ln w="9525">
            <a:noFill/>
          </a:ln>
        </p:spPr>
      </p:cxnSp>
      <p:sp>
        <p:nvSpPr>
          <p:cNvPr id="35847" name="Arrow: Down 4"/>
          <p:cNvSpPr/>
          <p:nvPr/>
        </p:nvSpPr>
        <p:spPr>
          <a:xfrm rot="-7767486" flipH="1">
            <a:off x="2001838" y="2163763"/>
            <a:ext cx="52387" cy="1196975"/>
          </a:xfrm>
          <a:prstGeom prst="downArrow">
            <a:avLst>
              <a:gd name="adj1" fmla="val 50000"/>
              <a:gd name="adj2" fmla="val 50563"/>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p>
        </p:txBody>
      </p:sp>
      <p:sp>
        <p:nvSpPr>
          <p:cNvPr id="35848" name="TextBox 5"/>
          <p:cNvSpPr txBox="1"/>
          <p:nvPr/>
        </p:nvSpPr>
        <p:spPr>
          <a:xfrm>
            <a:off x="2509838" y="2151063"/>
            <a:ext cx="1004887" cy="3683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CLNT</a:t>
            </a:r>
            <a:endParaRPr lang="en-US" altLang="en-US" sz="1800" dirty="0"/>
          </a:p>
        </p:txBody>
      </p:sp>
      <p:sp>
        <p:nvSpPr>
          <p:cNvPr id="35849" name="TextBox 6"/>
          <p:cNvSpPr txBox="1"/>
          <p:nvPr/>
        </p:nvSpPr>
        <p:spPr>
          <a:xfrm>
            <a:off x="4456113" y="1144588"/>
            <a:ext cx="4235450" cy="132238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2000" b="1" i="1" dirty="0">
                <a:solidFill>
                  <a:srgbClr val="000000"/>
                </a:solidFill>
                <a:latin typeface="Times New Roman" panose="02020603050405020304" pitchFamily="18" charset="0"/>
                <a:cs typeface="Times New Roman" panose="02020603050405020304" pitchFamily="18" charset="0"/>
              </a:rPr>
              <a:t>Chọn lọc nhân tạo l</a:t>
            </a:r>
            <a:r>
              <a:rPr lang="vi-VN" altLang="en-US" sz="2000" b="1" i="1" dirty="0">
                <a:solidFill>
                  <a:srgbClr val="000000"/>
                </a:solidFill>
                <a:latin typeface="Times New Roman" panose="02020603050405020304" pitchFamily="18" charset="0"/>
                <a:ea typeface="Times New Roman" panose="02020603050405020304" pitchFamily="18" charset="0"/>
              </a:rPr>
              <a:t>à</a:t>
            </a:r>
            <a:r>
              <a:rPr lang="vi-VN" altLang="en-US" sz="2000" b="1"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quá trình con người chọn những cá thể vật nuôi, cây trồng mang </a:t>
            </a:r>
            <a:r>
              <a:rPr lang="vi-VN" altLang="en-US" sz="2000" i="1" dirty="0">
                <a:solidFill>
                  <a:srgbClr val="FF0000"/>
                </a:solidFill>
                <a:latin typeface="Times New Roman" panose="02020603050405020304" pitchFamily="18" charset="0"/>
                <a:cs typeface="Times New Roman" panose="02020603050405020304" pitchFamily="18" charset="0"/>
              </a:rPr>
              <a:t>đặc tính mong muốn </a:t>
            </a:r>
            <a:r>
              <a:rPr lang="vi-VN" altLang="en-US" sz="2000" i="1" dirty="0">
                <a:solidFill>
                  <a:srgbClr val="000000"/>
                </a:solidFill>
                <a:latin typeface="Times New Roman" panose="02020603050405020304" pitchFamily="18" charset="0"/>
                <a:cs typeface="Times New Roman" panose="02020603050405020304" pitchFamily="18" charset="0"/>
              </a:rPr>
              <a:t>để nhân giống v</a:t>
            </a:r>
            <a:r>
              <a:rPr lang="vi-VN" altLang="en-US" sz="2000" i="1" dirty="0">
                <a:solidFill>
                  <a:srgbClr val="000000"/>
                </a:solidFill>
                <a:latin typeface="Times New Roman" panose="02020603050405020304" pitchFamily="18" charset="0"/>
                <a:ea typeface="Times New Roman" panose="02020603050405020304" pitchFamily="18" charset="0"/>
              </a:rPr>
              <a:t>à</a:t>
            </a:r>
            <a:r>
              <a:rPr lang="vi-VN" altLang="en-US" sz="2000" i="1" dirty="0">
                <a:solidFill>
                  <a:srgbClr val="000000"/>
                </a:solidFill>
                <a:latin typeface="Times New Roman" panose="02020603050405020304" pitchFamily="18" charset="0"/>
                <a:cs typeface="Times New Roman" panose="02020603050405020304" pitchFamily="18" charset="0"/>
              </a:rPr>
              <a:t> loại bỏ các cá thể khác</a:t>
            </a:r>
            <a:r>
              <a:rPr lang="vi-VN" altLang="en-US" sz="1800" i="1" dirty="0">
                <a:solidFill>
                  <a:srgbClr val="000000"/>
                </a:solidFill>
                <a:latin typeface="Times New Roman" panose="02020603050405020304" pitchFamily="18" charset="0"/>
                <a:cs typeface="Times New Roman" panose="02020603050405020304" pitchFamily="18" charset="0"/>
              </a:rPr>
              <a:t>.</a:t>
            </a:r>
            <a:endParaRPr lang="en-US" altLang="en-US" sz="1800" dirty="0"/>
          </a:p>
        </p:txBody>
      </p:sp>
      <p:sp>
        <p:nvSpPr>
          <p:cNvPr id="35850" name="Arrow: Down 7"/>
          <p:cNvSpPr/>
          <p:nvPr/>
        </p:nvSpPr>
        <p:spPr>
          <a:xfrm rot="-7385471">
            <a:off x="3954463" y="1455738"/>
            <a:ext cx="84137" cy="1092200"/>
          </a:xfrm>
          <a:prstGeom prst="downArrow">
            <a:avLst>
              <a:gd name="adj1" fmla="val 50000"/>
              <a:gd name="adj2" fmla="val 50422"/>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p>
        </p:txBody>
      </p:sp>
      <p:sp>
        <p:nvSpPr>
          <p:cNvPr id="35851" name="TextBox 8"/>
          <p:cNvSpPr txBox="1"/>
          <p:nvPr/>
        </p:nvSpPr>
        <p:spPr>
          <a:xfrm>
            <a:off x="4449763" y="2466975"/>
            <a:ext cx="4237037" cy="16319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2000" b="1" i="1" dirty="0">
                <a:latin typeface="Times New Roman" panose="02020603050405020304" pitchFamily="18" charset="0"/>
                <a:cs typeface="Times New Roman" panose="02020603050405020304" pitchFamily="18" charset="0"/>
              </a:rPr>
              <a:t>Vai trò: </a:t>
            </a:r>
            <a:r>
              <a:rPr lang="vi-VN" altLang="en-US" sz="2000" i="1" dirty="0">
                <a:latin typeface="Times New Roman" panose="02020603050405020304" pitchFamily="18" charset="0"/>
                <a:cs typeface="Times New Roman" panose="02020603050405020304" pitchFamily="18" charset="0"/>
              </a:rPr>
              <a:t>Chọn lọc nhân tạo đã tạo ra </a:t>
            </a:r>
            <a:r>
              <a:rPr lang="vi-VN" altLang="en-US" sz="2000" i="1" dirty="0">
                <a:solidFill>
                  <a:srgbClr val="FF0000"/>
                </a:solidFill>
                <a:latin typeface="Times New Roman" panose="02020603050405020304" pitchFamily="18" charset="0"/>
                <a:cs typeface="Times New Roman" panose="02020603050405020304" pitchFamily="18" charset="0"/>
              </a:rPr>
              <a:t>sự đa dạng </a:t>
            </a:r>
            <a:r>
              <a:rPr lang="vi-VN" altLang="en-US" sz="2000" i="1" dirty="0">
                <a:latin typeface="Times New Roman" panose="02020603050405020304" pitchFamily="18" charset="0"/>
                <a:cs typeface="Times New Roman" panose="02020603050405020304" pitchFamily="18" charset="0"/>
              </a:rPr>
              <a:t>v</a:t>
            </a:r>
            <a:r>
              <a:rPr lang="vi-VN" altLang="en-US" sz="2000" i="1" dirty="0">
                <a:latin typeface="Times New Roman" panose="02020603050405020304" pitchFamily="18" charset="0"/>
                <a:ea typeface="Times New Roman" panose="02020603050405020304" pitchFamily="18" charset="0"/>
              </a:rPr>
              <a:t>à</a:t>
            </a:r>
            <a:r>
              <a:rPr lang="vi-VN" altLang="en-US" sz="2000" i="1" dirty="0">
                <a:latin typeface="Times New Roman" panose="02020603050405020304" pitchFamily="18" charset="0"/>
                <a:cs typeface="Times New Roman" panose="02020603050405020304" pitchFamily="18" charset="0"/>
              </a:rPr>
              <a:t> </a:t>
            </a:r>
            <a:r>
              <a:rPr lang="vi-VN" altLang="en-US" sz="2000" i="1" dirty="0">
                <a:solidFill>
                  <a:srgbClr val="FF0000"/>
                </a:solidFill>
                <a:latin typeface="Times New Roman" panose="02020603050405020304" pitchFamily="18" charset="0"/>
                <a:cs typeface="Times New Roman" panose="02020603050405020304" pitchFamily="18" charset="0"/>
              </a:rPr>
              <a:t>thích nghi </a:t>
            </a:r>
            <a:r>
              <a:rPr lang="vi-VN" altLang="en-US" sz="2000" i="1" dirty="0">
                <a:latin typeface="Times New Roman" panose="02020603050405020304" pitchFamily="18" charset="0"/>
                <a:cs typeface="Times New Roman" panose="02020603050405020304" pitchFamily="18" charset="0"/>
              </a:rPr>
              <a:t>của các lo</a:t>
            </a:r>
            <a:r>
              <a:rPr lang="vi-VN" altLang="en-US" sz="2000" i="1" dirty="0">
                <a:latin typeface="Times New Roman" panose="02020603050405020304" pitchFamily="18" charset="0"/>
                <a:ea typeface="Times New Roman" panose="02020603050405020304" pitchFamily="18" charset="0"/>
              </a:rPr>
              <a:t>à</a:t>
            </a:r>
            <a:r>
              <a:rPr lang="vi-VN" altLang="en-US" sz="2000" i="1" dirty="0">
                <a:latin typeface="Times New Roman" panose="02020603050405020304" pitchFamily="18" charset="0"/>
                <a:cs typeface="Times New Roman" panose="02020603050405020304" pitchFamily="18" charset="0"/>
              </a:rPr>
              <a:t>i cây trồng v</a:t>
            </a:r>
            <a:r>
              <a:rPr lang="vi-VN" altLang="en-US" sz="2000" i="1" dirty="0">
                <a:latin typeface="Times New Roman" panose="02020603050405020304" pitchFamily="18" charset="0"/>
                <a:ea typeface="Times New Roman" panose="02020603050405020304" pitchFamily="18" charset="0"/>
              </a:rPr>
              <a:t>à</a:t>
            </a:r>
            <a:r>
              <a:rPr lang="vi-VN" altLang="en-US" sz="2000" i="1" dirty="0">
                <a:latin typeface="Times New Roman" panose="02020603050405020304" pitchFamily="18" charset="0"/>
                <a:cs typeface="Times New Roman" panose="02020603050405020304" pitchFamily="18" charset="0"/>
              </a:rPr>
              <a:t> vật nuôi từ v</a:t>
            </a:r>
            <a:r>
              <a:rPr lang="vi-VN" altLang="en-US" sz="2000" i="1" dirty="0">
                <a:latin typeface="Times New Roman" panose="02020603050405020304" pitchFamily="18" charset="0"/>
                <a:ea typeface="Times New Roman" panose="02020603050405020304" pitchFamily="18" charset="0"/>
              </a:rPr>
              <a:t>à</a:t>
            </a:r>
            <a:r>
              <a:rPr lang="vi-VN" altLang="en-US" sz="2000" i="1" dirty="0">
                <a:latin typeface="Times New Roman" panose="02020603050405020304" pitchFamily="18" charset="0"/>
                <a:cs typeface="Times New Roman" panose="02020603050405020304" pitchFamily="18" charset="0"/>
              </a:rPr>
              <a:t>i dạng hoang dại ban đầu, </a:t>
            </a:r>
            <a:r>
              <a:rPr lang="vi-VN" altLang="en-US" sz="2000" i="1" dirty="0">
                <a:solidFill>
                  <a:srgbClr val="FF0000"/>
                </a:solidFill>
                <a:latin typeface="Times New Roman" panose="02020603050405020304" pitchFamily="18" charset="0"/>
                <a:cs typeface="Times New Roman" panose="02020603050405020304" pitchFamily="18" charset="0"/>
              </a:rPr>
              <a:t>đáp ứng nhu cầu của con người</a:t>
            </a:r>
            <a:endParaRPr lang="en-US" altLang="en-US" sz="2000" dirty="0">
              <a:solidFill>
                <a:srgbClr val="FF0000"/>
              </a:solidFill>
            </a:endParaRPr>
          </a:p>
        </p:txBody>
      </p:sp>
      <p:sp>
        <p:nvSpPr>
          <p:cNvPr id="35852" name="Arrow: Down 9"/>
          <p:cNvSpPr/>
          <p:nvPr/>
        </p:nvSpPr>
        <p:spPr>
          <a:xfrm rot="-2448097" flipH="1">
            <a:off x="3967163" y="2138363"/>
            <a:ext cx="55562" cy="1397000"/>
          </a:xfrm>
          <a:prstGeom prst="downArrow">
            <a:avLst>
              <a:gd name="adj1" fmla="val 50000"/>
              <a:gd name="adj2" fmla="val 49936"/>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p>
        </p:txBody>
      </p:sp>
      <p:sp>
        <p:nvSpPr>
          <p:cNvPr id="35853" name="TextBox 10"/>
          <p:cNvSpPr txBox="1"/>
          <p:nvPr/>
        </p:nvSpPr>
        <p:spPr>
          <a:xfrm>
            <a:off x="466725" y="1171575"/>
            <a:ext cx="387032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b="1" dirty="0">
                <a:latin typeface="Times New Roman" panose="02020603050405020304" pitchFamily="18" charset="0"/>
                <a:cs typeface="Times New Roman" panose="02020603050405020304" pitchFamily="18" charset="0"/>
              </a:rPr>
              <a:t>II-CÁC HÌNH THỨC CHỌN LỌC</a:t>
            </a:r>
            <a:endParaRPr lang="en-US" altLang="en-US" sz="1800" b="1" dirty="0">
              <a:latin typeface="Times New Roman" panose="02020603050405020304" pitchFamily="18" charset="0"/>
              <a:ea typeface="Times New Roman" panose="02020603050405020304" pitchFamily="18" charset="0"/>
            </a:endParaRPr>
          </a:p>
        </p:txBody>
      </p:sp>
      <p:sp>
        <p:nvSpPr>
          <p:cNvPr id="35854" name="Arrow: Down 11"/>
          <p:cNvSpPr/>
          <p:nvPr/>
        </p:nvSpPr>
        <p:spPr>
          <a:xfrm rot="-1470450">
            <a:off x="1965325" y="3028950"/>
            <a:ext cx="46038" cy="1963738"/>
          </a:xfrm>
          <a:prstGeom prst="downArrow">
            <a:avLst>
              <a:gd name="adj1" fmla="val 50000"/>
              <a:gd name="adj2" fmla="val 49763"/>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solidFill>
                <a:srgbClr val="0000FF"/>
              </a:solidFill>
            </a:endParaRPr>
          </a:p>
        </p:txBody>
      </p:sp>
      <p:sp>
        <p:nvSpPr>
          <p:cNvPr id="35855" name="Arrow: Down 12"/>
          <p:cNvSpPr/>
          <p:nvPr/>
        </p:nvSpPr>
        <p:spPr>
          <a:xfrm rot="-1960913">
            <a:off x="3821113" y="4833938"/>
            <a:ext cx="46037" cy="1563687"/>
          </a:xfrm>
          <a:prstGeom prst="downArrow">
            <a:avLst>
              <a:gd name="adj1" fmla="val 50000"/>
              <a:gd name="adj2" fmla="val 49690"/>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solidFill>
                <a:srgbClr val="0000FF"/>
              </a:solidFill>
            </a:endParaRPr>
          </a:p>
        </p:txBody>
      </p:sp>
      <p:sp>
        <p:nvSpPr>
          <p:cNvPr id="35856" name="Arrow: Down 13"/>
          <p:cNvSpPr/>
          <p:nvPr/>
        </p:nvSpPr>
        <p:spPr>
          <a:xfrm rot="-6606504">
            <a:off x="3802063" y="4325938"/>
            <a:ext cx="46037" cy="908050"/>
          </a:xfrm>
          <a:prstGeom prst="downArrow">
            <a:avLst>
              <a:gd name="adj1" fmla="val 50000"/>
              <a:gd name="adj2" fmla="val 49676"/>
            </a:avLst>
          </a:prstGeom>
          <a:solidFill>
            <a:schemeClr val="tx1"/>
          </a:solidFill>
          <a:ln w="9525" cap="flat" cmpd="sng">
            <a:solidFill>
              <a:srgbClr val="00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dirty="0">
              <a:solidFill>
                <a:srgbClr val="0000FF"/>
              </a:solidFill>
            </a:endParaRPr>
          </a:p>
        </p:txBody>
      </p:sp>
      <p:sp>
        <p:nvSpPr>
          <p:cNvPr id="35857" name="TextBox 14"/>
          <p:cNvSpPr txBox="1"/>
          <p:nvPr/>
        </p:nvSpPr>
        <p:spPr>
          <a:xfrm>
            <a:off x="2401888" y="4800600"/>
            <a:ext cx="1006475" cy="369888"/>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solidFill>
                  <a:srgbClr val="0000FF"/>
                </a:solidFill>
              </a:rPr>
              <a:t>CLTN</a:t>
            </a:r>
            <a:endParaRPr lang="en-US" altLang="en-US" sz="1800" dirty="0">
              <a:solidFill>
                <a:srgbClr val="0000FF"/>
              </a:solidFill>
            </a:endParaRPr>
          </a:p>
        </p:txBody>
      </p:sp>
      <p:sp>
        <p:nvSpPr>
          <p:cNvPr id="35858" name="TextBox 17"/>
          <p:cNvSpPr txBox="1"/>
          <p:nvPr/>
        </p:nvSpPr>
        <p:spPr>
          <a:xfrm>
            <a:off x="4257675" y="4275138"/>
            <a:ext cx="4429125" cy="15621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107000"/>
              </a:lnSpc>
              <a:spcBef>
                <a:spcPts val="600"/>
              </a:spcBef>
              <a:spcAft>
                <a:spcPts val="600"/>
              </a:spcAft>
              <a:buNone/>
            </a:pPr>
            <a:r>
              <a:rPr lang="vi-VN" altLang="en-US" sz="1800" b="1" i="1" dirty="0">
                <a:solidFill>
                  <a:srgbClr val="0000FF"/>
                </a:solidFill>
                <a:latin typeface="Times New Roman" panose="02020603050405020304" pitchFamily="18" charset="0"/>
                <a:cs typeface="Times New Roman" panose="02020603050405020304" pitchFamily="18" charset="0"/>
              </a:rPr>
              <a:t>Chọn lọc tự nhiên l</a:t>
            </a:r>
            <a:r>
              <a:rPr lang="vi-VN" altLang="en-US" sz="1800" b="1" i="1" dirty="0">
                <a:solidFill>
                  <a:srgbClr val="0000FF"/>
                </a:solidFill>
                <a:latin typeface="Times New Roman" panose="02020603050405020304" pitchFamily="18" charset="0"/>
                <a:ea typeface="Times New Roman" panose="02020603050405020304" pitchFamily="18" charset="0"/>
              </a:rPr>
              <a:t>à</a:t>
            </a:r>
            <a:r>
              <a:rPr lang="vi-VN" altLang="en-US" sz="1800" b="1" i="1" dirty="0">
                <a:solidFill>
                  <a:srgbClr val="0000FF"/>
                </a:solidFill>
                <a:latin typeface="Times New Roman" panose="02020603050405020304" pitchFamily="18" charset="0"/>
                <a:cs typeface="Times New Roman" panose="02020603050405020304" pitchFamily="18" charset="0"/>
              </a:rPr>
              <a:t> </a:t>
            </a:r>
            <a:r>
              <a:rPr lang="vi-VN" altLang="en-US" sz="1800" i="1" dirty="0">
                <a:solidFill>
                  <a:srgbClr val="0000FF"/>
                </a:solidFill>
                <a:latin typeface="Times New Roman" panose="02020603050405020304" pitchFamily="18" charset="0"/>
                <a:cs typeface="Times New Roman" panose="02020603050405020304" pitchFamily="18" charset="0"/>
              </a:rPr>
              <a:t>quá trình m</a:t>
            </a:r>
            <a:r>
              <a:rPr lang="vi-VN" altLang="en-US" sz="1800" i="1" dirty="0">
                <a:solidFill>
                  <a:srgbClr val="0000FF"/>
                </a:solidFill>
                <a:latin typeface="Times New Roman" panose="02020603050405020304" pitchFamily="18" charset="0"/>
                <a:ea typeface="Times New Roman" panose="02020603050405020304" pitchFamily="18" charset="0"/>
              </a:rPr>
              <a:t>à</a:t>
            </a:r>
            <a:r>
              <a:rPr lang="vi-VN" altLang="en-US" sz="1800" i="1" dirty="0">
                <a:solidFill>
                  <a:srgbClr val="0000FF"/>
                </a:solidFill>
                <a:latin typeface="Times New Roman" panose="02020603050405020304" pitchFamily="18" charset="0"/>
                <a:cs typeface="Times New Roman" panose="02020603050405020304" pitchFamily="18" charset="0"/>
              </a:rPr>
              <a:t> điều kiện sống </a:t>
            </a:r>
            <a:r>
              <a:rPr lang="vi-VN" altLang="en-US" sz="1800" i="1" dirty="0">
                <a:solidFill>
                  <a:srgbClr val="FF0000"/>
                </a:solidFill>
                <a:latin typeface="Times New Roman" panose="02020603050405020304" pitchFamily="18" charset="0"/>
                <a:cs typeface="Times New Roman" panose="02020603050405020304" pitchFamily="18" charset="0"/>
              </a:rPr>
              <a:t>giữ lại </a:t>
            </a:r>
            <a:r>
              <a:rPr lang="vi-VN" altLang="en-US" sz="1800" i="1" dirty="0">
                <a:solidFill>
                  <a:schemeClr val="accent2"/>
                </a:solidFill>
                <a:latin typeface="Times New Roman" panose="02020603050405020304" pitchFamily="18" charset="0"/>
                <a:cs typeface="Times New Roman" panose="02020603050405020304" pitchFamily="18" charset="0"/>
              </a:rPr>
              <a:t>các cá thể mang </a:t>
            </a:r>
            <a:r>
              <a:rPr lang="vi-VN" altLang="en-US" sz="1800" i="1" dirty="0">
                <a:solidFill>
                  <a:srgbClr val="FF0000"/>
                </a:solidFill>
                <a:latin typeface="Times New Roman" panose="02020603050405020304" pitchFamily="18" charset="0"/>
                <a:cs typeface="Times New Roman" panose="02020603050405020304" pitchFamily="18" charset="0"/>
              </a:rPr>
              <a:t>kiểu hình có lợi </a:t>
            </a:r>
            <a:r>
              <a:rPr lang="vi-VN" altLang="en-US" sz="1800" i="1" dirty="0">
                <a:solidFill>
                  <a:srgbClr val="0000FF"/>
                </a:solidFill>
                <a:latin typeface="Times New Roman" panose="02020603050405020304" pitchFamily="18" charset="0"/>
                <a:cs typeface="Times New Roman" panose="02020603050405020304" pitchFamily="18" charset="0"/>
              </a:rPr>
              <a:t>v</a:t>
            </a:r>
            <a:r>
              <a:rPr lang="vi-VN" altLang="en-US" sz="1800" i="1" dirty="0">
                <a:solidFill>
                  <a:srgbClr val="0000FF"/>
                </a:solidFill>
                <a:latin typeface="Times New Roman" panose="02020603050405020304" pitchFamily="18" charset="0"/>
                <a:ea typeface="Times New Roman" panose="02020603050405020304" pitchFamily="18" charset="0"/>
              </a:rPr>
              <a:t>à</a:t>
            </a:r>
            <a:r>
              <a:rPr lang="vi-VN" altLang="en-US" sz="1800" i="1" dirty="0">
                <a:solidFill>
                  <a:srgbClr val="0000FF"/>
                </a:solidFill>
                <a:latin typeface="Times New Roman" panose="02020603050405020304" pitchFamily="18" charset="0"/>
                <a:cs typeface="Times New Roman" panose="02020603050405020304" pitchFamily="18" charset="0"/>
              </a:rPr>
              <a:t> </a:t>
            </a:r>
            <a:r>
              <a:rPr lang="vi-VN" altLang="en-US" sz="1800" i="1" dirty="0">
                <a:solidFill>
                  <a:srgbClr val="FF0000"/>
                </a:solidFill>
                <a:latin typeface="Times New Roman" panose="02020603050405020304" pitchFamily="18" charset="0"/>
                <a:cs typeface="Times New Roman" panose="02020603050405020304" pitchFamily="18" charset="0"/>
              </a:rPr>
              <a:t>loại bỏ </a:t>
            </a:r>
            <a:r>
              <a:rPr lang="vi-VN" altLang="en-US" sz="1800" i="1" dirty="0">
                <a:solidFill>
                  <a:schemeClr val="accent2"/>
                </a:solidFill>
                <a:latin typeface="Times New Roman" panose="02020603050405020304" pitchFamily="18" charset="0"/>
                <a:cs typeface="Times New Roman" panose="02020603050405020304" pitchFamily="18" charset="0"/>
              </a:rPr>
              <a:t>các cá thể mang </a:t>
            </a:r>
            <a:r>
              <a:rPr lang="vi-VN" altLang="en-US" sz="1800" i="1" dirty="0">
                <a:solidFill>
                  <a:srgbClr val="FF0000"/>
                </a:solidFill>
                <a:latin typeface="Times New Roman" panose="02020603050405020304" pitchFamily="18" charset="0"/>
                <a:cs typeface="Times New Roman" panose="02020603050405020304" pitchFamily="18" charset="0"/>
              </a:rPr>
              <a:t>kiểu hình có hại</a:t>
            </a:r>
            <a:r>
              <a:rPr lang="vi-VN" altLang="en-US" sz="1800" i="1" dirty="0">
                <a:solidFill>
                  <a:srgbClr val="0000FF"/>
                </a:solidFill>
                <a:latin typeface="Times New Roman" panose="02020603050405020304" pitchFamily="18" charset="0"/>
                <a:cs typeface="Times New Roman" panose="02020603050405020304" pitchFamily="18" charset="0"/>
              </a:rPr>
              <a:t>, gián tiếp l</a:t>
            </a:r>
            <a:r>
              <a:rPr lang="vi-VN" altLang="en-US" sz="1800" i="1" dirty="0">
                <a:solidFill>
                  <a:srgbClr val="0000FF"/>
                </a:solidFill>
                <a:latin typeface="Times New Roman" panose="02020603050405020304" pitchFamily="18" charset="0"/>
                <a:ea typeface="Times New Roman" panose="02020603050405020304" pitchFamily="18" charset="0"/>
              </a:rPr>
              <a:t>à</a:t>
            </a:r>
            <a:r>
              <a:rPr lang="vi-VN" altLang="en-US" sz="1800" i="1" dirty="0">
                <a:solidFill>
                  <a:srgbClr val="0000FF"/>
                </a:solidFill>
                <a:latin typeface="Times New Roman" panose="02020603050405020304" pitchFamily="18" charset="0"/>
                <a:cs typeface="Times New Roman" panose="02020603050405020304" pitchFamily="18" charset="0"/>
              </a:rPr>
              <a:t>m </a:t>
            </a:r>
            <a:r>
              <a:rPr lang="vi-VN" altLang="en-US" sz="1800" i="1" dirty="0">
                <a:solidFill>
                  <a:srgbClr val="FF0000"/>
                </a:solidFill>
                <a:latin typeface="Times New Roman" panose="02020603050405020304" pitchFamily="18" charset="0"/>
                <a:cs typeface="Times New Roman" panose="02020603050405020304" pitchFamily="18" charset="0"/>
              </a:rPr>
              <a:t>tăng tỉ lệ kiểu gene, tỉ lệ allele có lợi </a:t>
            </a:r>
            <a:r>
              <a:rPr lang="vi-VN" altLang="en-US" sz="1800" i="1" dirty="0">
                <a:solidFill>
                  <a:srgbClr val="0000FF"/>
                </a:solidFill>
                <a:latin typeface="Times New Roman" panose="02020603050405020304" pitchFamily="18" charset="0"/>
                <a:cs typeface="Times New Roman" panose="02020603050405020304" pitchFamily="18" charset="0"/>
              </a:rPr>
              <a:t>trong quần thể qua các thế hệ.</a:t>
            </a:r>
            <a:endParaRPr lang="en-US" altLang="en-US" sz="1800" dirty="0">
              <a:solidFill>
                <a:srgbClr val="0000FF"/>
              </a:solidFill>
              <a:latin typeface="Aptos" pitchFamily="34" charset="0"/>
              <a:ea typeface="Aptos" pitchFamily="34" charset="0"/>
            </a:endParaRPr>
          </a:p>
        </p:txBody>
      </p:sp>
      <p:sp>
        <p:nvSpPr>
          <p:cNvPr id="35859" name="TextBox 19"/>
          <p:cNvSpPr txBox="1"/>
          <p:nvPr/>
        </p:nvSpPr>
        <p:spPr>
          <a:xfrm>
            <a:off x="4257675" y="6007100"/>
            <a:ext cx="4429125" cy="70802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2000" b="1" i="1" dirty="0">
                <a:solidFill>
                  <a:srgbClr val="0000FF"/>
                </a:solidFill>
                <a:latin typeface="Times New Roman" panose="02020603050405020304" pitchFamily="18" charset="0"/>
                <a:cs typeface="Times New Roman" panose="02020603050405020304" pitchFamily="18" charset="0"/>
              </a:rPr>
              <a:t>Vai trò: </a:t>
            </a:r>
            <a:r>
              <a:rPr lang="vi-VN" altLang="en-US" sz="2000" i="1" dirty="0">
                <a:solidFill>
                  <a:srgbClr val="0000FF"/>
                </a:solidFill>
                <a:latin typeface="Times New Roman" panose="02020603050405020304" pitchFamily="18" charset="0"/>
                <a:cs typeface="Times New Roman" panose="02020603050405020304" pitchFamily="18" charset="0"/>
              </a:rPr>
              <a:t>hình th</a:t>
            </a:r>
            <a:r>
              <a:rPr lang="vi-VN" altLang="en-US" sz="2000" i="1" dirty="0">
                <a:solidFill>
                  <a:srgbClr val="0000FF"/>
                </a:solidFill>
                <a:latin typeface="Times New Roman" panose="02020603050405020304" pitchFamily="18" charset="0"/>
                <a:ea typeface="Times New Roman" panose="02020603050405020304" pitchFamily="18" charset="0"/>
              </a:rPr>
              <a:t>à</a:t>
            </a:r>
            <a:r>
              <a:rPr lang="vi-VN" altLang="en-US" sz="2000" i="1" dirty="0">
                <a:solidFill>
                  <a:srgbClr val="0000FF"/>
                </a:solidFill>
                <a:latin typeface="Times New Roman" panose="02020603050405020304" pitchFamily="18" charset="0"/>
                <a:cs typeface="Times New Roman" panose="02020603050405020304" pitchFamily="18" charset="0"/>
              </a:rPr>
              <a:t>nh lo</a:t>
            </a:r>
            <a:r>
              <a:rPr lang="vi-VN" altLang="en-US" sz="2000" i="1" dirty="0">
                <a:solidFill>
                  <a:srgbClr val="0000FF"/>
                </a:solidFill>
                <a:latin typeface="Times New Roman" panose="02020603050405020304" pitchFamily="18" charset="0"/>
                <a:ea typeface="Times New Roman" panose="02020603050405020304" pitchFamily="18" charset="0"/>
              </a:rPr>
              <a:t>à</a:t>
            </a:r>
            <a:r>
              <a:rPr lang="vi-VN" altLang="en-US" sz="2000" i="1" dirty="0">
                <a:solidFill>
                  <a:srgbClr val="0000FF"/>
                </a:solidFill>
                <a:latin typeface="Times New Roman" panose="02020603050405020304" pitchFamily="18" charset="0"/>
                <a:cs typeface="Times New Roman" panose="02020603050405020304" pitchFamily="18" charset="0"/>
              </a:rPr>
              <a:t>i mới l</a:t>
            </a:r>
            <a:r>
              <a:rPr lang="vi-VN" altLang="en-US" sz="2000" i="1" dirty="0">
                <a:solidFill>
                  <a:srgbClr val="0000FF"/>
                </a:solidFill>
                <a:latin typeface="Times New Roman" panose="02020603050405020304" pitchFamily="18" charset="0"/>
                <a:ea typeface="Times New Roman" panose="02020603050405020304" pitchFamily="18" charset="0"/>
              </a:rPr>
              <a:t>à</a:t>
            </a:r>
            <a:r>
              <a:rPr lang="vi-VN" altLang="en-US" sz="2000" i="1" dirty="0">
                <a:solidFill>
                  <a:srgbClr val="0000FF"/>
                </a:solidFill>
                <a:latin typeface="Times New Roman" panose="02020603050405020304" pitchFamily="18" charset="0"/>
                <a:cs typeface="Times New Roman" panose="02020603050405020304" pitchFamily="18" charset="0"/>
              </a:rPr>
              <a:t>m tăng đa dạng các lo</a:t>
            </a:r>
            <a:r>
              <a:rPr lang="vi-VN" altLang="en-US" sz="2000" i="1" dirty="0">
                <a:solidFill>
                  <a:srgbClr val="0000FF"/>
                </a:solidFill>
                <a:latin typeface="Times New Roman" panose="02020603050405020304" pitchFamily="18" charset="0"/>
                <a:ea typeface="Times New Roman" panose="02020603050405020304" pitchFamily="18" charset="0"/>
              </a:rPr>
              <a:t>à</a:t>
            </a:r>
            <a:r>
              <a:rPr lang="vi-VN" altLang="en-US" sz="2000" i="1" dirty="0">
                <a:solidFill>
                  <a:srgbClr val="0000FF"/>
                </a:solidFill>
                <a:latin typeface="Times New Roman" panose="02020603050405020304" pitchFamily="18" charset="0"/>
                <a:cs typeface="Times New Roman" panose="02020603050405020304" pitchFamily="18" charset="0"/>
              </a:rPr>
              <a:t>i sinh vật.</a:t>
            </a:r>
            <a:endParaRPr lang="en-US" altLang="en-US" sz="2000" dirty="0"/>
          </a:p>
        </p:txBody>
      </p:sp>
      <p:sp>
        <p:nvSpPr>
          <p:cNvPr id="44052" name="TextBox 20"/>
          <p:cNvSpPr txBox="1"/>
          <p:nvPr/>
        </p:nvSpPr>
        <p:spPr>
          <a:xfrm>
            <a:off x="306388" y="1558925"/>
            <a:ext cx="3352800" cy="3810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t>ĐÁP ÁN TRẠM 3</a:t>
            </a:r>
            <a:endParaRPr lang="en-US" altLang="en-US" sz="18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6" name="Rectangle 4"/>
          <p:cNvSpPr/>
          <p:nvPr/>
        </p:nvSpPr>
        <p:spPr>
          <a:xfrm>
            <a:off x="533400" y="1655763"/>
            <a:ext cx="8077200" cy="48926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defTabSz="914400" eaLnBrk="1" hangingPunct="1">
              <a:spcBef>
                <a:spcPct val="0"/>
              </a:spcBef>
              <a:buNone/>
              <a:tabLst>
                <a:tab pos="474980" algn="l"/>
                <a:tab pos="1306830" algn="l"/>
              </a:tabLst>
            </a:pPr>
            <a:r>
              <a:rPr lang="vi-VN" altLang="en-US" sz="1800" dirty="0"/>
              <a:t>	</a:t>
            </a:r>
            <a:r>
              <a:rPr lang="vi-VN" altLang="en-US" sz="2400" dirty="0">
                <a:latin typeface="Times New Roman" panose="02020603050405020304" pitchFamily="18" charset="0"/>
              </a:rPr>
              <a:t>Trước thế kỉ XVIII, khoa học chưa phát triển, con người đã giải thích sự tồn tại của muôn loài do thượng đế, chúa trời tạo ra … Ngày nay khoa học hiện đại đã chứng minh: Các loài sinh vật hiện nay có chung nguồn gốc </a:t>
            </a:r>
            <a:r>
              <a:rPr lang="en-US" altLang="en-US" sz="2400" dirty="0">
                <a:latin typeface="Times New Roman" panose="02020603050405020304" pitchFamily="18" charset="0"/>
              </a:rPr>
              <a:t>từ Trái Đất </a:t>
            </a:r>
            <a:r>
              <a:rPr lang="vi-VN" altLang="en-US" sz="2400" dirty="0">
                <a:latin typeface="Times New Roman" panose="02020603050405020304" pitchFamily="18" charset="0"/>
              </a:rPr>
              <a:t>và được phát sinh từ giới vô cơ.</a:t>
            </a:r>
            <a:endParaRPr lang="vi-VN" altLang="en-US" sz="2400" dirty="0">
              <a:latin typeface="Times New Roman" panose="02020603050405020304" pitchFamily="18" charset="0"/>
            </a:endParaRPr>
          </a:p>
          <a:p>
            <a:pPr marL="0" lvl="0" indent="0" algn="just" defTabSz="914400" eaLnBrk="1" hangingPunct="1">
              <a:spcBef>
                <a:spcPct val="0"/>
              </a:spcBef>
              <a:buNone/>
              <a:tabLst>
                <a:tab pos="474980" algn="l"/>
                <a:tab pos="1306830" algn="l"/>
              </a:tabLst>
            </a:pPr>
            <a:r>
              <a:rPr lang="vi-VN" altLang="en-US" sz="2400" dirty="0">
                <a:latin typeface="Times New Roman" panose="02020603050405020304" pitchFamily="18" charset="0"/>
              </a:rPr>
              <a:t>	Chủ đề 12</a:t>
            </a:r>
            <a:r>
              <a:rPr lang="vi-VN" altLang="en-US" sz="2400" b="1" dirty="0">
                <a:solidFill>
                  <a:srgbClr val="FF0000"/>
                </a:solidFill>
                <a:latin typeface="Times New Roman" panose="02020603050405020304" pitchFamily="18" charset="0"/>
              </a:rPr>
              <a:t>:</a:t>
            </a:r>
            <a:r>
              <a:rPr lang="vi-VN" altLang="en-US" sz="2400" dirty="0">
                <a:latin typeface="Times New Roman" panose="02020603050405020304" pitchFamily="18" charset="0"/>
              </a:rPr>
              <a:t> “Tiến hóa” - sẽ giúp chúng ta tìm hiểu vấn đề này.</a:t>
            </a:r>
            <a:endParaRPr lang="vi-VN" altLang="en-US" sz="2400" dirty="0">
              <a:latin typeface="Times New Roman" panose="02020603050405020304" pitchFamily="18" charset="0"/>
            </a:endParaRPr>
          </a:p>
          <a:p>
            <a:pPr marL="0" lvl="0" indent="0" algn="just" defTabSz="914400" eaLnBrk="1" hangingPunct="1">
              <a:spcBef>
                <a:spcPct val="0"/>
              </a:spcBef>
              <a:buNone/>
              <a:tabLst>
                <a:tab pos="474980" algn="l"/>
                <a:tab pos="1306830" algn="l"/>
              </a:tabLst>
            </a:pPr>
            <a:r>
              <a:rPr lang="vi-VN" altLang="en-US" sz="2400" dirty="0">
                <a:latin typeface="Times New Roman" panose="02020603050405020304" pitchFamily="18" charset="0"/>
              </a:rPr>
              <a:t>	Bài 42</a:t>
            </a:r>
            <a:r>
              <a:rPr lang="vi-VN" altLang="en-US" sz="2400" b="1" dirty="0">
                <a:solidFill>
                  <a:schemeClr val="accent2"/>
                </a:solidFill>
                <a:latin typeface="Times New Roman" panose="02020603050405020304" pitchFamily="18" charset="0"/>
              </a:rPr>
              <a:t>:</a:t>
            </a:r>
            <a:r>
              <a:rPr lang="vi-VN" altLang="en-US" sz="2400" b="1" dirty="0">
                <a:latin typeface="Times New Roman" panose="02020603050405020304" pitchFamily="18" charset="0"/>
              </a:rPr>
              <a:t> “Giới thiệu tiến hóa, chọn lọc tự nhiên, chọn lọc nhân tạo”.</a:t>
            </a:r>
            <a:endParaRPr lang="vi-VN" altLang="en-US" sz="2400" b="1" dirty="0">
              <a:latin typeface="Times New Roman" panose="02020603050405020304" pitchFamily="18" charset="0"/>
            </a:endParaRPr>
          </a:p>
          <a:p>
            <a:pPr marL="0" lvl="0" indent="0" algn="just" defTabSz="914400" eaLnBrk="1" hangingPunct="1">
              <a:spcBef>
                <a:spcPct val="0"/>
              </a:spcBef>
              <a:buNone/>
              <a:tabLst>
                <a:tab pos="474980" algn="l"/>
                <a:tab pos="1306830" algn="l"/>
              </a:tabLst>
            </a:pPr>
            <a:r>
              <a:rPr lang="vi-VN" altLang="en-US" sz="2400" b="1" dirty="0">
                <a:latin typeface="Times New Roman" panose="02020603050405020304" pitchFamily="18" charset="0"/>
              </a:rPr>
              <a:t>      Bài 43: “ Cơ chế tiến hóa”</a:t>
            </a:r>
            <a:endParaRPr lang="en-US" altLang="en-US" sz="2400" b="1" dirty="0">
              <a:latin typeface="Times New Roman" panose="02020603050405020304" pitchFamily="18" charset="0"/>
            </a:endParaRPr>
          </a:p>
          <a:p>
            <a:pPr marL="0" lvl="0" indent="0" algn="just" defTabSz="914400" eaLnBrk="1" hangingPunct="1">
              <a:spcBef>
                <a:spcPct val="0"/>
              </a:spcBef>
              <a:buNone/>
              <a:tabLst>
                <a:tab pos="474980" algn="l"/>
                <a:tab pos="1306830" algn="l"/>
              </a:tabLst>
            </a:pPr>
            <a:r>
              <a:rPr lang="en-US" altLang="en-US" sz="2400" b="1" dirty="0">
                <a:latin typeface="Times New Roman" panose="02020603050405020304" pitchFamily="18" charset="0"/>
              </a:rPr>
              <a:t>	</a:t>
            </a:r>
            <a:r>
              <a:rPr lang="vi-VN" altLang="en-US" sz="2400" b="1" dirty="0">
                <a:latin typeface="Times New Roman" panose="02020603050405020304" pitchFamily="18" charset="0"/>
              </a:rPr>
              <a:t>Bài 44</a:t>
            </a:r>
            <a:r>
              <a:rPr lang="en-US" altLang="en-US" sz="2400" b="1" dirty="0">
                <a:solidFill>
                  <a:schemeClr val="accent2"/>
                </a:solidFill>
                <a:latin typeface="Times New Roman" panose="02020603050405020304" pitchFamily="18" charset="0"/>
              </a:rPr>
              <a:t>:</a:t>
            </a:r>
            <a:r>
              <a:rPr lang="en-US" altLang="en-US" sz="2400" b="1" dirty="0">
                <a:latin typeface="Times New Roman" panose="02020603050405020304" pitchFamily="18" charset="0"/>
              </a:rPr>
              <a:t> “Sự phát sinh và phát triển của sự sống trên Trái Đất”.</a:t>
            </a:r>
            <a:endParaRPr lang="vi-VN" altLang="en-US" sz="2400" dirty="0">
              <a:latin typeface="Times New Roman" panose="02020603050405020304" pitchFamily="18" charset="0"/>
            </a:endParaRPr>
          </a:p>
          <a:p>
            <a:pPr marL="0" lvl="0" indent="0" algn="just" defTabSz="914400" eaLnBrk="1" hangingPunct="1">
              <a:spcBef>
                <a:spcPct val="0"/>
              </a:spcBef>
              <a:buNone/>
              <a:tabLst>
                <a:tab pos="474980" algn="l"/>
                <a:tab pos="1306830" algn="l"/>
              </a:tabLst>
            </a:pPr>
            <a:r>
              <a:rPr lang="vi-VN" altLang="en-US" sz="2400" dirty="0">
                <a:latin typeface="Times New Roman" panose="02020603050405020304" pitchFamily="18" charset="0"/>
              </a:rPr>
              <a:t>	</a:t>
            </a:r>
            <a:endParaRPr lang="vi-VN" altLang="en-US" sz="2400" dirty="0">
              <a:latin typeface="Times New Roman" panose="02020603050405020304" pitchFamily="18" charset="0"/>
            </a:endParaRPr>
          </a:p>
        </p:txBody>
      </p:sp>
      <p:grpSp>
        <p:nvGrpSpPr>
          <p:cNvPr id="5123" name="Group 6"/>
          <p:cNvGrpSpPr/>
          <p:nvPr/>
        </p:nvGrpSpPr>
        <p:grpSpPr>
          <a:xfrm>
            <a:off x="152400" y="228600"/>
            <a:ext cx="1752600" cy="1524000"/>
            <a:chOff x="144" y="192"/>
            <a:chExt cx="1104" cy="960"/>
          </a:xfrm>
        </p:grpSpPr>
        <p:sp>
          <p:nvSpPr>
            <p:cNvPr id="5140" name="Line 7"/>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141" name="Line 8"/>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142" name="Line 9"/>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143" name="Line 10"/>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5124" name="Group 12"/>
          <p:cNvGrpSpPr/>
          <p:nvPr/>
        </p:nvGrpSpPr>
        <p:grpSpPr>
          <a:xfrm>
            <a:off x="7086600" y="4876800"/>
            <a:ext cx="1905000" cy="1752600"/>
            <a:chOff x="4464" y="3072"/>
            <a:chExt cx="1200" cy="1104"/>
          </a:xfrm>
        </p:grpSpPr>
        <p:sp>
          <p:nvSpPr>
            <p:cNvPr id="5136" name="Line 13"/>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137" name="Line 14"/>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138" name="Line 15"/>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139" name="Line 16"/>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125" name="Group 18"/>
          <p:cNvGrpSpPr/>
          <p:nvPr/>
        </p:nvGrpSpPr>
        <p:grpSpPr>
          <a:xfrm rot="5400000">
            <a:off x="0" y="4876800"/>
            <a:ext cx="1905000" cy="1752600"/>
            <a:chOff x="4464" y="3072"/>
            <a:chExt cx="1200" cy="1104"/>
          </a:xfrm>
        </p:grpSpPr>
        <p:sp>
          <p:nvSpPr>
            <p:cNvPr id="5132" name="Line 19"/>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133" name="Line 20"/>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134" name="Line 21"/>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135" name="Line 22"/>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126" name="Group 23"/>
          <p:cNvGrpSpPr/>
          <p:nvPr/>
        </p:nvGrpSpPr>
        <p:grpSpPr>
          <a:xfrm rot="-5400000">
            <a:off x="7162800" y="228600"/>
            <a:ext cx="1905000" cy="1752600"/>
            <a:chOff x="4464" y="3072"/>
            <a:chExt cx="1200" cy="1104"/>
          </a:xfrm>
        </p:grpSpPr>
        <p:sp>
          <p:nvSpPr>
            <p:cNvPr id="5128" name="Line 24"/>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129" name="Line 25"/>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130" name="Line 26"/>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131" name="Line 27"/>
            <p:cNvSpPr/>
            <p:nvPr/>
          </p:nvSpPr>
          <p:spPr>
            <a:xfrm>
              <a:off x="5568" y="3072"/>
              <a:ext cx="0" cy="1104"/>
            </a:xfrm>
            <a:prstGeom prst="line">
              <a:avLst/>
            </a:prstGeom>
            <a:ln w="9525" cap="flat" cmpd="sng">
              <a:solidFill>
                <a:srgbClr val="0000FF"/>
              </a:solidFill>
              <a:prstDash val="solid"/>
              <a:headEnd type="none" w="med" len="med"/>
              <a:tailEnd type="none" w="med" len="med"/>
            </a:ln>
          </p:spPr>
        </p:sp>
      </p:grpSp>
      <p:sp>
        <p:nvSpPr>
          <p:cNvPr id="5127" name="Rectangle 29"/>
          <p:cNvSpPr/>
          <p:nvPr/>
        </p:nvSpPr>
        <p:spPr>
          <a:xfrm>
            <a:off x="1219200" y="609600"/>
            <a:ext cx="6437313" cy="10668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b="1" dirty="0">
                <a:solidFill>
                  <a:srgbClr val="FF0000"/>
                </a:solidFill>
                <a:latin typeface="Times New Roman" panose="02020603050405020304" pitchFamily="18" charset="0"/>
              </a:rPr>
              <a:t>Các sinh vật </a:t>
            </a:r>
            <a:r>
              <a:rPr lang="en-US" altLang="en-US" b="1" dirty="0">
                <a:solidFill>
                  <a:srgbClr val="FF0000"/>
                </a:solidFill>
                <a:latin typeface="Times New Roman" panose="02020603050405020304" pitchFamily="18" charset="0"/>
              </a:rPr>
              <a:t>trên Trái Đất </a:t>
            </a:r>
            <a:r>
              <a:rPr lang="vi-VN" altLang="en-US" b="1" dirty="0">
                <a:solidFill>
                  <a:srgbClr val="FF0000"/>
                </a:solidFill>
                <a:latin typeface="Times New Roman" panose="02020603050405020304" pitchFamily="18" charset="0"/>
              </a:rPr>
              <a:t>hiện nay </a:t>
            </a:r>
            <a:endParaRPr lang="en-US" altLang="en-US" b="1" dirty="0">
              <a:solidFill>
                <a:srgbClr val="FF0000"/>
              </a:solidFill>
              <a:latin typeface="Times New Roman" panose="02020603050405020304" pitchFamily="18" charset="0"/>
            </a:endParaRPr>
          </a:p>
          <a:p>
            <a:pPr marL="0" lvl="0" indent="0" algn="ctr" eaLnBrk="1" hangingPunct="1">
              <a:spcBef>
                <a:spcPct val="0"/>
              </a:spcBef>
              <a:buNone/>
            </a:pPr>
            <a:r>
              <a:rPr lang="vi-VN" altLang="en-US" b="1" dirty="0">
                <a:solidFill>
                  <a:srgbClr val="FF0000"/>
                </a:solidFill>
                <a:latin typeface="Times New Roman" panose="02020603050405020304" pitchFamily="18" charset="0"/>
              </a:rPr>
              <a:t>do đâu mà có?</a:t>
            </a:r>
            <a:endParaRPr lang="vi-VN" altLang="en-US"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xEl>
                                              <p:charRg st="0" end="262"/>
                                            </p:txEl>
                                          </p:spTgt>
                                        </p:tgtEl>
                                        <p:attrNameLst>
                                          <p:attrName>style.visibility</p:attrName>
                                        </p:attrNameLst>
                                      </p:cBhvr>
                                      <p:to>
                                        <p:strVal val="visible"/>
                                      </p:to>
                                    </p:set>
                                    <p:anim calcmode="lin" valueType="num">
                                      <p:cBhvr additive="base">
                                        <p:cTn id="7" dur="500" fill="hold"/>
                                        <p:tgtEl>
                                          <p:spTgt spid="49156">
                                            <p:txEl>
                                              <p:charRg st="0" end="26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6">
                                            <p:txEl>
                                              <p:charRg st="0" end="26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6">
                                            <p:txEl>
                                              <p:charRg st="262" end="325"/>
                                            </p:txEl>
                                          </p:spTgt>
                                        </p:tgtEl>
                                        <p:attrNameLst>
                                          <p:attrName>style.visibility</p:attrName>
                                        </p:attrNameLst>
                                      </p:cBhvr>
                                      <p:to>
                                        <p:strVal val="visible"/>
                                      </p:to>
                                    </p:set>
                                    <p:anim calcmode="lin" valueType="num">
                                      <p:cBhvr additive="base">
                                        <p:cTn id="13" dur="500" fill="hold"/>
                                        <p:tgtEl>
                                          <p:spTgt spid="49156">
                                            <p:txEl>
                                              <p:charRg st="262" end="32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6">
                                            <p:txEl>
                                              <p:charRg st="262" end="32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xEl>
                                              <p:charRg st="325" end="395"/>
                                            </p:txEl>
                                          </p:spTgt>
                                        </p:tgtEl>
                                        <p:attrNameLst>
                                          <p:attrName>style.visibility</p:attrName>
                                        </p:attrNameLst>
                                      </p:cBhvr>
                                      <p:to>
                                        <p:strVal val="visible"/>
                                      </p:to>
                                    </p:set>
                                    <p:anim calcmode="lin" valueType="num">
                                      <p:cBhvr additive="base">
                                        <p:cTn id="19" dur="500" fill="hold"/>
                                        <p:tgtEl>
                                          <p:spTgt spid="49156">
                                            <p:txEl>
                                              <p:charRg st="325" end="3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6">
                                            <p:txEl>
                                              <p:charRg st="325" end="3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6">
                                            <p:txEl>
                                              <p:charRg st="395" end="428"/>
                                            </p:txEl>
                                          </p:spTgt>
                                        </p:tgtEl>
                                        <p:attrNameLst>
                                          <p:attrName>style.visibility</p:attrName>
                                        </p:attrNameLst>
                                      </p:cBhvr>
                                      <p:to>
                                        <p:strVal val="visible"/>
                                      </p:to>
                                    </p:set>
                                    <p:anim calcmode="lin" valueType="num">
                                      <p:cBhvr additive="base">
                                        <p:cTn id="25" dur="500" fill="hold"/>
                                        <p:tgtEl>
                                          <p:spTgt spid="49156">
                                            <p:txEl>
                                              <p:charRg st="395" end="42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6">
                                            <p:txEl>
                                              <p:charRg st="395" end="42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6">
                                            <p:txEl>
                                              <p:charRg st="428" end="493"/>
                                            </p:txEl>
                                          </p:spTgt>
                                        </p:tgtEl>
                                        <p:attrNameLst>
                                          <p:attrName>style.visibility</p:attrName>
                                        </p:attrNameLst>
                                      </p:cBhvr>
                                      <p:to>
                                        <p:strVal val="visible"/>
                                      </p:to>
                                    </p:set>
                                    <p:anim calcmode="lin" valueType="num">
                                      <p:cBhvr additive="base">
                                        <p:cTn id="31" dur="500" fill="hold"/>
                                        <p:tgtEl>
                                          <p:spTgt spid="49156">
                                            <p:txEl>
                                              <p:charRg st="428" end="49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6">
                                            <p:txEl>
                                              <p:charRg st="428" end="49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156">
                                            <p:txEl>
                                              <p:charRg st="493" end="495"/>
                                            </p:txEl>
                                          </p:spTgt>
                                        </p:tgtEl>
                                        <p:attrNameLst>
                                          <p:attrName>style.visibility</p:attrName>
                                        </p:attrNameLst>
                                      </p:cBhvr>
                                      <p:to>
                                        <p:strVal val="visible"/>
                                      </p:to>
                                    </p:set>
                                    <p:anim calcmode="lin" valueType="num">
                                      <p:cBhvr additive="base">
                                        <p:cTn id="37" dur="500" fill="hold"/>
                                        <p:tgtEl>
                                          <p:spTgt spid="49156">
                                            <p:txEl>
                                              <p:charRg st="493" end="49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6">
                                            <p:txEl>
                                              <p:charRg st="493" end="4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37891" name="Group 3"/>
          <p:cNvGrpSpPr/>
          <p:nvPr/>
        </p:nvGrpSpPr>
        <p:grpSpPr>
          <a:xfrm>
            <a:off x="152400" y="228600"/>
            <a:ext cx="1752600" cy="1524000"/>
            <a:chOff x="144" y="192"/>
            <a:chExt cx="1104" cy="960"/>
          </a:xfrm>
        </p:grpSpPr>
        <p:sp>
          <p:nvSpPr>
            <p:cNvPr id="37915"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37916"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37917"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37918"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3789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37893" name="Group 9"/>
          <p:cNvGrpSpPr/>
          <p:nvPr/>
        </p:nvGrpSpPr>
        <p:grpSpPr>
          <a:xfrm>
            <a:off x="7086600" y="4876800"/>
            <a:ext cx="1905000" cy="1752600"/>
            <a:chOff x="4464" y="3072"/>
            <a:chExt cx="1200" cy="1104"/>
          </a:xfrm>
        </p:grpSpPr>
        <p:sp>
          <p:nvSpPr>
            <p:cNvPr id="37911"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7912"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7913"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7914"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789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37895" name="Group 15"/>
          <p:cNvGrpSpPr/>
          <p:nvPr/>
        </p:nvGrpSpPr>
        <p:grpSpPr>
          <a:xfrm rot="5400000">
            <a:off x="0" y="4876800"/>
            <a:ext cx="1905000" cy="1752600"/>
            <a:chOff x="4464" y="3072"/>
            <a:chExt cx="1200" cy="1104"/>
          </a:xfrm>
        </p:grpSpPr>
        <p:sp>
          <p:nvSpPr>
            <p:cNvPr id="37907"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7908"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7909"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7910"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37896" name="Group 20"/>
          <p:cNvGrpSpPr/>
          <p:nvPr/>
        </p:nvGrpSpPr>
        <p:grpSpPr>
          <a:xfrm rot="-5400000">
            <a:off x="7162800" y="228600"/>
            <a:ext cx="1905000" cy="1752600"/>
            <a:chOff x="4464" y="3072"/>
            <a:chExt cx="1200" cy="1104"/>
          </a:xfrm>
        </p:grpSpPr>
        <p:sp>
          <p:nvSpPr>
            <p:cNvPr id="37903"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7904"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7905"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7906"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7897"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sp>
        <p:nvSpPr>
          <p:cNvPr id="37898" name="Text Box 28"/>
          <p:cNvSpPr txBox="1"/>
          <p:nvPr/>
        </p:nvSpPr>
        <p:spPr>
          <a:xfrm>
            <a:off x="1403350" y="304800"/>
            <a:ext cx="6096000" cy="646113"/>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i="1" dirty="0">
                <a:solidFill>
                  <a:schemeClr val="bg1"/>
                </a:solidFill>
                <a:latin typeface="Times New Roman" panose="02020603050405020304" pitchFamily="18" charset="0"/>
              </a:rPr>
              <a:t>BÀI 42 : GIỚI THIỆU TIẾN HÓA, CHỌN LỌC TỰ NHIÊN, CHỌN LỌC NHÂN TẠO</a:t>
            </a:r>
            <a:endParaRPr lang="vi-VN" altLang="en-US" sz="1800" b="1" dirty="0">
              <a:solidFill>
                <a:schemeClr val="bg1"/>
              </a:solidFill>
              <a:latin typeface="Times New Roman" panose="02020603050405020304" pitchFamily="18" charset="0"/>
            </a:endParaRPr>
          </a:p>
        </p:txBody>
      </p:sp>
      <p:sp>
        <p:nvSpPr>
          <p:cNvPr id="2" name="Text Box 29"/>
          <p:cNvSpPr txBox="1"/>
          <p:nvPr/>
        </p:nvSpPr>
        <p:spPr>
          <a:xfrm>
            <a:off x="3505200" y="957263"/>
            <a:ext cx="1600200" cy="400050"/>
          </a:xfrm>
          <a:prstGeom prst="rect">
            <a:avLst/>
          </a:prstGeom>
          <a:solidFill>
            <a:schemeClr val="folHlink"/>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latin typeface="Times New Roman" panose="02020603050405020304" pitchFamily="18" charset="0"/>
              </a:rPr>
              <a:t>LUYỆN TẬP</a:t>
            </a:r>
            <a:endParaRPr lang="en-US" altLang="en-US" sz="2000" b="1" dirty="0">
              <a:latin typeface="Times New Roman" panose="02020603050405020304" pitchFamily="18" charset="0"/>
            </a:endParaRPr>
          </a:p>
        </p:txBody>
      </p:sp>
      <p:sp>
        <p:nvSpPr>
          <p:cNvPr id="3" name="Text Box 29"/>
          <p:cNvSpPr txBox="1"/>
          <p:nvPr/>
        </p:nvSpPr>
        <p:spPr>
          <a:xfrm>
            <a:off x="1895475" y="957263"/>
            <a:ext cx="5029200" cy="400050"/>
          </a:xfrm>
          <a:prstGeom prst="rect">
            <a:avLst/>
          </a:prstGeom>
          <a:solidFill>
            <a:schemeClr val="folHlink"/>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latin typeface="Times New Roman" panose="02020603050405020304" pitchFamily="18" charset="0"/>
              </a:rPr>
              <a:t>TRÒ CHƠI: VƯỢT CHƯỚNG NGẠI VẬT</a:t>
            </a:r>
            <a:endParaRPr lang="en-US" altLang="en-US" sz="2000" b="1" dirty="0">
              <a:latin typeface="Times New Roman" panose="02020603050405020304" pitchFamily="18" charset="0"/>
            </a:endParaRPr>
          </a:p>
        </p:txBody>
      </p:sp>
      <p:sp>
        <p:nvSpPr>
          <p:cNvPr id="4" name="TextBox 3"/>
          <p:cNvSpPr txBox="1"/>
          <p:nvPr/>
        </p:nvSpPr>
        <p:spPr>
          <a:xfrm>
            <a:off x="760413" y="1490663"/>
            <a:ext cx="2270125"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b="1" dirty="0">
                <a:solidFill>
                  <a:srgbClr val="FF0000"/>
                </a:solidFill>
                <a:latin typeface="Times New Roman" panose="02020603050405020304" pitchFamily="18" charset="0"/>
                <a:cs typeface="Times New Roman" panose="02020603050405020304" pitchFamily="18" charset="0"/>
              </a:rPr>
              <a:t>LUẬT CHƠI</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914400" y="2057400"/>
            <a:ext cx="6584950"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Có 7 chướng ngại vật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các câu hỏi liên quan đến b</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i học.</a:t>
            </a:r>
            <a:endParaRPr lang="vi-VN" altLang="en-US" sz="2400" dirty="0">
              <a:latin typeface="Times New Roman" panose="02020603050405020304" pitchFamily="18" charset="0"/>
              <a:cs typeface="Times New Roman" panose="02020603050405020304" pitchFamily="18" charset="0"/>
            </a:endParaRPr>
          </a:p>
          <a:p>
            <a:pPr marL="0" lvl="0" indent="0">
              <a:spcBef>
                <a:spcPct val="0"/>
              </a:spcBef>
              <a:buNone/>
            </a:pPr>
            <a:r>
              <a:rPr lang="vi-VN" altLang="en-US" sz="2400" dirty="0">
                <a:latin typeface="Times New Roman" panose="02020603050405020304" pitchFamily="18" charset="0"/>
                <a:cs typeface="Times New Roman" panose="02020603050405020304" pitchFamily="18" charset="0"/>
              </a:rPr>
              <a:t>- Sau khi câu hỏi xuất hiện, đại diện các nhóm phát tín hiệu trả lời, nếu trả lời đúng được 10 điểm, trả lời sai sẽ mất quyền trả lời 1 câu kế tiếp.</a:t>
            </a:r>
            <a:endParaRPr lang="en-US" altLang="en-US" sz="2400" dirty="0">
              <a:latin typeface="Times New Roman" panose="02020603050405020304" pitchFamily="18" charset="0"/>
              <a:cs typeface="Aptos" pitchFamily="34" charset="0"/>
            </a:endParaRPr>
          </a:p>
          <a:p>
            <a:pPr marL="0" lvl="0" indent="0">
              <a:spcBef>
                <a:spcPct val="0"/>
              </a:spcBef>
              <a:buNone/>
            </a:pPr>
            <a:r>
              <a:rPr lang="vi-VN" altLang="en-US" sz="2400" dirty="0">
                <a:latin typeface="Times New Roman" panose="02020603050405020304" pitchFamily="18" charset="0"/>
                <a:cs typeface="Times New Roman" panose="02020603050405020304" pitchFamily="18" charset="0"/>
              </a:rPr>
              <a:t>- Nhóm n</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o được nhiều điểm nhất sẽ chiến thắng.</a:t>
            </a:r>
            <a:endParaRPr lang="en-US" altLang="en-US" sz="2400" dirty="0">
              <a:latin typeface="Times New Roman" panose="02020603050405020304" pitchFamily="18" charset="0"/>
              <a:ea typeface="Aptos"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39939" name="Group 3"/>
          <p:cNvGrpSpPr/>
          <p:nvPr/>
        </p:nvGrpSpPr>
        <p:grpSpPr>
          <a:xfrm>
            <a:off x="152400" y="228600"/>
            <a:ext cx="1752600" cy="1524000"/>
            <a:chOff x="144" y="192"/>
            <a:chExt cx="1104" cy="960"/>
          </a:xfrm>
        </p:grpSpPr>
        <p:sp>
          <p:nvSpPr>
            <p:cNvPr id="39970"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39971"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39972"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39973"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39940"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39941" name="Group 9"/>
          <p:cNvGrpSpPr/>
          <p:nvPr/>
        </p:nvGrpSpPr>
        <p:grpSpPr>
          <a:xfrm>
            <a:off x="7086600" y="4876800"/>
            <a:ext cx="1905000" cy="1752600"/>
            <a:chOff x="4464" y="3072"/>
            <a:chExt cx="1200" cy="1104"/>
          </a:xfrm>
        </p:grpSpPr>
        <p:sp>
          <p:nvSpPr>
            <p:cNvPr id="39966"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9967"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9968"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9969"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9942"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39943" name="Group 15"/>
          <p:cNvGrpSpPr/>
          <p:nvPr/>
        </p:nvGrpSpPr>
        <p:grpSpPr>
          <a:xfrm rot="5400000">
            <a:off x="0" y="4876800"/>
            <a:ext cx="1905000" cy="1752600"/>
            <a:chOff x="4464" y="3072"/>
            <a:chExt cx="1200" cy="1104"/>
          </a:xfrm>
        </p:grpSpPr>
        <p:sp>
          <p:nvSpPr>
            <p:cNvPr id="39962"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9963"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9964"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9965"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39944" name="Group 20"/>
          <p:cNvGrpSpPr/>
          <p:nvPr/>
        </p:nvGrpSpPr>
        <p:grpSpPr>
          <a:xfrm rot="-5400000">
            <a:off x="7162800" y="228600"/>
            <a:ext cx="1905000" cy="1752600"/>
            <a:chOff x="4464" y="3072"/>
            <a:chExt cx="1200" cy="1104"/>
          </a:xfrm>
        </p:grpSpPr>
        <p:sp>
          <p:nvSpPr>
            <p:cNvPr id="3995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3995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3996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3996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39945"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sp>
        <p:nvSpPr>
          <p:cNvPr id="39946" name="Text Box 28"/>
          <p:cNvSpPr txBox="1"/>
          <p:nvPr/>
        </p:nvSpPr>
        <p:spPr>
          <a:xfrm>
            <a:off x="2428875" y="349250"/>
            <a:ext cx="368935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1</a:t>
            </a:r>
            <a:endParaRPr lang="vi-VN" altLang="en-US" sz="1800" b="1" dirty="0">
              <a:solidFill>
                <a:schemeClr val="bg1"/>
              </a:solidFill>
              <a:latin typeface="Times New Roman" panose="02020603050405020304" pitchFamily="18" charset="0"/>
            </a:endParaRPr>
          </a:p>
        </p:txBody>
      </p:sp>
      <p:pic>
        <p:nvPicPr>
          <p:cNvPr id="39947" name="Picture 4" descr="C:\Users\ADMIN\Desktop\453552345 (3).jpg"/>
          <p:cNvPicPr>
            <a:picLocks noChangeAspect="1"/>
          </p:cNvPicPr>
          <p:nvPr/>
        </p:nvPicPr>
        <p:blipFill>
          <a:blip r:embed="rId5"/>
          <a:stretch>
            <a:fillRect/>
          </a:stretch>
        </p:blipFill>
        <p:spPr>
          <a:xfrm>
            <a:off x="190500" y="742950"/>
            <a:ext cx="8534400" cy="6248400"/>
          </a:xfrm>
          <a:prstGeom prst="rect">
            <a:avLst/>
          </a:prstGeom>
          <a:noFill/>
          <a:ln w="9525">
            <a:noFill/>
          </a:ln>
        </p:spPr>
      </p:pic>
      <p:sp>
        <p:nvSpPr>
          <p:cNvPr id="2" name="Rectangle 1"/>
          <p:cNvSpPr/>
          <p:nvPr/>
        </p:nvSpPr>
        <p:spPr>
          <a:xfrm>
            <a:off x="706438" y="3233738"/>
            <a:ext cx="595313" cy="512763"/>
          </a:xfrm>
          <a:prstGeom prst="rect">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a:buNone/>
              <a:defRPr/>
            </a:pPr>
            <a:r>
              <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rPr>
              <a:t>A</a:t>
            </a:r>
            <a:endPar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endParaRPr>
          </a:p>
        </p:txBody>
      </p:sp>
      <p:sp>
        <p:nvSpPr>
          <p:cNvPr id="3" name="Rectangle 2"/>
          <p:cNvSpPr/>
          <p:nvPr/>
        </p:nvSpPr>
        <p:spPr>
          <a:xfrm>
            <a:off x="700088" y="4056063"/>
            <a:ext cx="595313" cy="512763"/>
          </a:xfrm>
          <a:prstGeom prst="rect">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a:buNone/>
              <a:defRPr/>
            </a:pPr>
            <a:r>
              <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rPr>
              <a:t>B</a:t>
            </a:r>
            <a:endPar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endParaRPr>
          </a:p>
        </p:txBody>
      </p:sp>
      <p:sp>
        <p:nvSpPr>
          <p:cNvPr id="4" name="Rectangle 3"/>
          <p:cNvSpPr/>
          <p:nvPr/>
        </p:nvSpPr>
        <p:spPr>
          <a:xfrm>
            <a:off x="688975" y="4889500"/>
            <a:ext cx="596900" cy="512763"/>
          </a:xfrm>
          <a:prstGeom prst="rect">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a:buNone/>
              <a:defRPr/>
            </a:pPr>
            <a:r>
              <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rPr>
              <a:t>C</a:t>
            </a:r>
            <a:endPar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endParaRPr>
          </a:p>
        </p:txBody>
      </p:sp>
      <p:sp>
        <p:nvSpPr>
          <p:cNvPr id="5" name="Rectangle 4"/>
          <p:cNvSpPr/>
          <p:nvPr/>
        </p:nvSpPr>
        <p:spPr>
          <a:xfrm>
            <a:off x="692150" y="5735638"/>
            <a:ext cx="596900" cy="512763"/>
          </a:xfrm>
          <a:prstGeom prst="rect">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a:buNone/>
              <a:defRPr/>
            </a:pPr>
            <a:r>
              <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rPr>
              <a:t>D</a:t>
            </a:r>
            <a:endParaRPr kumimoji="0" lang="en-US" sz="2200" b="0" i="0" u="none" strike="noStrike" kern="0" cap="none" spc="0" normalizeH="0" baseline="0" noProof="0" dirty="0">
              <a:ln>
                <a:noFill/>
              </a:ln>
              <a:solidFill>
                <a:srgbClr val="FFFFFF"/>
              </a:solidFill>
              <a:effectLst/>
              <a:uLnTx/>
              <a:uFillTx/>
              <a:latin typeface="+mn-lt"/>
              <a:ea typeface="+mn-ea"/>
              <a:cs typeface="+mn-cs"/>
              <a:sym typeface="Arial" panose="020B0604020202020204"/>
            </a:endParaRPr>
          </a:p>
        </p:txBody>
      </p:sp>
      <p:sp>
        <p:nvSpPr>
          <p:cNvPr id="7" name="Arrow: Pentagon 6"/>
          <p:cNvSpPr/>
          <p:nvPr/>
        </p:nvSpPr>
        <p:spPr>
          <a:xfrm>
            <a:off x="1389063" y="3989388"/>
            <a:ext cx="7086600" cy="733425"/>
          </a:xfrm>
          <a:prstGeom prst="homePlate">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400" dirty="0">
                <a:solidFill>
                  <a:srgbClr val="FFFFFF"/>
                </a:solidFill>
                <a:latin typeface="Times New Roman" panose="02020603050405020304" pitchFamily="18" charset="0"/>
                <a:cs typeface="Times New Roman" panose="02020603050405020304" pitchFamily="18" charset="0"/>
              </a:rPr>
              <a:t>Tiến hoá l</a:t>
            </a:r>
            <a:r>
              <a:rPr lang="vi-VN" altLang="x-none" sz="2400" dirty="0">
                <a:solidFill>
                  <a:srgbClr val="FFFFFF"/>
                </a:solidFill>
                <a:latin typeface="Times New Roman" panose="02020603050405020304" pitchFamily="18" charset="0"/>
                <a:ea typeface="Times New Roman" panose="02020603050405020304" pitchFamily="18" charset="0"/>
              </a:rPr>
              <a:t>à</a:t>
            </a:r>
            <a:r>
              <a:rPr lang="vi-VN" altLang="x-none" sz="2400" dirty="0">
                <a:solidFill>
                  <a:srgbClr val="FFFFFF"/>
                </a:solidFill>
                <a:latin typeface="Times New Roman" panose="02020603050405020304" pitchFamily="18" charset="0"/>
                <a:cs typeface="Times New Roman" panose="02020603050405020304" pitchFamily="18" charset="0"/>
              </a:rPr>
              <a:t> sự biến đổi của một nhóm sinh vật theo hướng ho</a:t>
            </a:r>
            <a:r>
              <a:rPr lang="vi-VN" altLang="x-none" sz="2400" dirty="0">
                <a:solidFill>
                  <a:srgbClr val="FFFFFF"/>
                </a:solidFill>
                <a:latin typeface="Times New Roman" panose="02020603050405020304" pitchFamily="18" charset="0"/>
                <a:ea typeface="Times New Roman" panose="02020603050405020304" pitchFamily="18" charset="0"/>
              </a:rPr>
              <a:t>à</a:t>
            </a:r>
            <a:r>
              <a:rPr lang="vi-VN" altLang="x-none" sz="2400" dirty="0">
                <a:solidFill>
                  <a:srgbClr val="FFFFFF"/>
                </a:solidFill>
                <a:latin typeface="Times New Roman" panose="02020603050405020304" pitchFamily="18" charset="0"/>
                <a:cs typeface="Times New Roman" panose="02020603050405020304" pitchFamily="18" charset="0"/>
              </a:rPr>
              <a:t>n thiện dần cơ thể qua thời gian. </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8" name="Arrow: Pentagon 7"/>
          <p:cNvSpPr/>
          <p:nvPr/>
        </p:nvSpPr>
        <p:spPr>
          <a:xfrm>
            <a:off x="1389063" y="2916238"/>
            <a:ext cx="7086600" cy="912813"/>
          </a:xfrm>
          <a:prstGeom prst="homePlate">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400" dirty="0">
                <a:solidFill>
                  <a:srgbClr val="FFFFFF"/>
                </a:solidFill>
                <a:latin typeface="Times New Roman" panose="02020603050405020304" pitchFamily="18" charset="0"/>
                <a:cs typeface="Times New Roman" panose="02020603050405020304" pitchFamily="18" charset="0"/>
              </a:rPr>
              <a:t>Tiến hoá l</a:t>
            </a:r>
            <a:r>
              <a:rPr lang="vi-VN" altLang="x-none" sz="2400" dirty="0">
                <a:solidFill>
                  <a:srgbClr val="FFFFFF"/>
                </a:solidFill>
                <a:latin typeface="Times New Roman" panose="02020603050405020304" pitchFamily="18" charset="0"/>
                <a:ea typeface="Times New Roman" panose="02020603050405020304" pitchFamily="18" charset="0"/>
              </a:rPr>
              <a:t>à</a:t>
            </a:r>
            <a:r>
              <a:rPr lang="vi-VN" altLang="x-none" sz="2400" dirty="0">
                <a:solidFill>
                  <a:srgbClr val="FFFFFF"/>
                </a:solidFill>
                <a:latin typeface="Times New Roman" panose="02020603050405020304" pitchFamily="18" charset="0"/>
                <a:cs typeface="Times New Roman" panose="02020603050405020304" pitchFamily="18" charset="0"/>
              </a:rPr>
              <a:t> quá trình thay đổi các đặc điểm di truyền của quần thể sinh vật qua thời gian. </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9" name="Arrow: Pentagon 8"/>
          <p:cNvSpPr/>
          <p:nvPr/>
        </p:nvSpPr>
        <p:spPr>
          <a:xfrm>
            <a:off x="1387475" y="4875213"/>
            <a:ext cx="7086600" cy="663575"/>
          </a:xfrm>
          <a:prstGeom prst="homePlate">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400" dirty="0">
                <a:solidFill>
                  <a:srgbClr val="FFFFFF"/>
                </a:solidFill>
                <a:latin typeface="Times New Roman" panose="02020603050405020304" pitchFamily="18" charset="0"/>
                <a:cs typeface="Times New Roman" panose="02020603050405020304" pitchFamily="18" charset="0"/>
              </a:rPr>
              <a:t>Tiến hoá l</a:t>
            </a:r>
            <a:r>
              <a:rPr lang="vi-VN" altLang="x-none" sz="2400" dirty="0">
                <a:solidFill>
                  <a:srgbClr val="FFFFFF"/>
                </a:solidFill>
                <a:latin typeface="Times New Roman" panose="02020603050405020304" pitchFamily="18" charset="0"/>
                <a:ea typeface="Times New Roman" panose="02020603050405020304" pitchFamily="18" charset="0"/>
              </a:rPr>
              <a:t>à</a:t>
            </a:r>
            <a:r>
              <a:rPr lang="vi-VN" altLang="x-none" sz="2400" dirty="0">
                <a:solidFill>
                  <a:srgbClr val="FFFFFF"/>
                </a:solidFill>
                <a:latin typeface="Times New Roman" panose="02020603050405020304" pitchFamily="18" charset="0"/>
                <a:cs typeface="Times New Roman" panose="02020603050405020304" pitchFamily="18" charset="0"/>
              </a:rPr>
              <a:t> quá trình giữ nguyên các đặc điểm di truyền của quần thể sinh vật qua thời gian </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10" name="Arrow: Pentagon 9"/>
          <p:cNvSpPr/>
          <p:nvPr/>
        </p:nvSpPr>
        <p:spPr>
          <a:xfrm>
            <a:off x="1454150" y="5748338"/>
            <a:ext cx="7069138" cy="663575"/>
          </a:xfrm>
          <a:prstGeom prst="homePlate">
            <a:avLst/>
          </a:prstGeom>
          <a:solidFill>
            <a:srgbClr val="08535A"/>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400" dirty="0">
                <a:solidFill>
                  <a:srgbClr val="FFFFFF"/>
                </a:solidFill>
                <a:latin typeface="Times New Roman" panose="02020603050405020304" pitchFamily="18" charset="0"/>
                <a:cs typeface="Times New Roman" panose="02020603050405020304" pitchFamily="18" charset="0"/>
              </a:rPr>
              <a:t>Tiến hoá l</a:t>
            </a:r>
            <a:r>
              <a:rPr lang="vi-VN" altLang="x-none" sz="2400" dirty="0">
                <a:solidFill>
                  <a:srgbClr val="FFFFFF"/>
                </a:solidFill>
                <a:latin typeface="Times New Roman" panose="02020603050405020304" pitchFamily="18" charset="0"/>
                <a:ea typeface="Times New Roman" panose="02020603050405020304" pitchFamily="18" charset="0"/>
              </a:rPr>
              <a:t>à</a:t>
            </a:r>
            <a:r>
              <a:rPr lang="vi-VN" altLang="x-none" sz="2400" dirty="0">
                <a:solidFill>
                  <a:srgbClr val="FFFFFF"/>
                </a:solidFill>
                <a:latin typeface="Times New Roman" panose="02020603050405020304" pitchFamily="18" charset="0"/>
                <a:cs typeface="Times New Roman" panose="02020603050405020304" pitchFamily="18" charset="0"/>
              </a:rPr>
              <a:t> sự biến đổi của sinh vật theo hướng đơn giản hoá dần cơ thể để thích nghi với điều kiện sống. </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700088" y="3241675"/>
            <a:ext cx="601663" cy="512763"/>
          </a:xfrm>
          <a:prstGeom prst="rect">
            <a:avLst/>
          </a:prstGeom>
          <a:solidFill>
            <a:schemeClr val="bg1"/>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
                <a:srgbClr val="000000"/>
              </a:buClr>
              <a:buSzTx/>
              <a:buFont typeface="Arial" panose="020B0604020202020204"/>
              <a:buNone/>
              <a:defRPr/>
            </a:pPr>
            <a:r>
              <a:rPr kumimoji="0" lang="en-US" sz="2200" b="0" i="0" u="none" strike="noStrike" kern="0" cap="none" spc="0" normalizeH="0" baseline="0" noProof="0" dirty="0">
                <a:ln>
                  <a:noFill/>
                </a:ln>
                <a:solidFill>
                  <a:srgbClr val="08535A"/>
                </a:solidFill>
                <a:effectLst/>
                <a:uLnTx/>
                <a:uFillTx/>
                <a:latin typeface="+mn-lt"/>
                <a:ea typeface="+mn-ea"/>
                <a:cs typeface="+mn-cs"/>
                <a:sym typeface="Arial" panose="020B0604020202020204"/>
              </a:rPr>
              <a:t>A</a:t>
            </a:r>
            <a:endParaRPr kumimoji="0" lang="en-US" sz="2200" b="0" i="0" u="none" strike="noStrike" kern="0" cap="none" spc="0" normalizeH="0" baseline="0" noProof="0" dirty="0">
              <a:ln>
                <a:noFill/>
              </a:ln>
              <a:solidFill>
                <a:srgbClr val="08535A"/>
              </a:solidFill>
              <a:effectLst/>
              <a:uLnTx/>
              <a:uFillTx/>
              <a:latin typeface="+mn-lt"/>
              <a:ea typeface="+mn-ea"/>
              <a:cs typeface="+mn-cs"/>
              <a:sym typeface="Arial" panose="020B0604020202020204"/>
            </a:endParaRPr>
          </a:p>
        </p:txBody>
      </p:sp>
      <p:sp>
        <p:nvSpPr>
          <p:cNvPr id="13" name="TextBox 12"/>
          <p:cNvSpPr txBox="1"/>
          <p:nvPr/>
        </p:nvSpPr>
        <p:spPr>
          <a:xfrm>
            <a:off x="1066800" y="2386754"/>
            <a:ext cx="6466379" cy="471091"/>
          </a:xfrm>
          <a:prstGeom prst="rect">
            <a:avLst/>
          </a:prstGeom>
          <a:noFill/>
        </p:spPr>
        <p:txBody>
          <a:bodyPr>
            <a:spAutoFit/>
          </a:bodyPr>
          <a:lstStyle/>
          <a:p>
            <a:pPr marR="0" defTabSz="914400">
              <a:lnSpc>
                <a:spcPct val="107000"/>
              </a:lnSpc>
              <a:spcAft>
                <a:spcPts val="800"/>
              </a:spcAft>
              <a:buClrTx/>
              <a:buSzTx/>
              <a:buFontTx/>
              <a:buNone/>
              <a:defRPr/>
            </a:pPr>
            <a:r>
              <a:rPr kumimoji="0" lang="vi-VN" sz="2400" kern="1200" cap="none" spc="0" normalizeH="0" baseline="0" noProof="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Khẳng định nào dưới đây đúng khi nói về tiến hoá? </a:t>
            </a:r>
            <a:endParaRPr kumimoji="0" lang="en-US" sz="2400" kern="1200" cap="none" spc="0" normalizeH="0" baseline="0" noProof="0" dirty="0">
              <a:highlight>
                <a:srgbClr val="FFFF00"/>
              </a:highlight>
              <a:latin typeface="Aptos" pitchFamily="34" charset="0"/>
              <a:ea typeface="Aptos" pitchFamily="34" charset="0"/>
              <a:cs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3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3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3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3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3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3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41987" name="Group 3"/>
          <p:cNvGrpSpPr/>
          <p:nvPr/>
        </p:nvGrpSpPr>
        <p:grpSpPr>
          <a:xfrm>
            <a:off x="152400" y="228600"/>
            <a:ext cx="1752600" cy="1524000"/>
            <a:chOff x="144" y="192"/>
            <a:chExt cx="1104" cy="960"/>
          </a:xfrm>
        </p:grpSpPr>
        <p:sp>
          <p:nvSpPr>
            <p:cNvPr id="42010"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42011"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42012"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42013"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41988"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41989" name="Group 9"/>
          <p:cNvGrpSpPr/>
          <p:nvPr/>
        </p:nvGrpSpPr>
        <p:grpSpPr>
          <a:xfrm>
            <a:off x="7086600" y="4876800"/>
            <a:ext cx="1905000" cy="1752600"/>
            <a:chOff x="4464" y="3072"/>
            <a:chExt cx="1200" cy="1104"/>
          </a:xfrm>
        </p:grpSpPr>
        <p:sp>
          <p:nvSpPr>
            <p:cNvPr id="42006"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2007"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2008"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2009"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1990"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41991" name="Group 15"/>
          <p:cNvGrpSpPr/>
          <p:nvPr/>
        </p:nvGrpSpPr>
        <p:grpSpPr>
          <a:xfrm rot="5400000">
            <a:off x="0" y="4876800"/>
            <a:ext cx="1905000" cy="1752600"/>
            <a:chOff x="4464" y="3072"/>
            <a:chExt cx="1200" cy="1104"/>
          </a:xfrm>
        </p:grpSpPr>
        <p:sp>
          <p:nvSpPr>
            <p:cNvPr id="42002"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2003"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2004"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2005"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41992" name="Group 20"/>
          <p:cNvGrpSpPr/>
          <p:nvPr/>
        </p:nvGrpSpPr>
        <p:grpSpPr>
          <a:xfrm rot="-5400000">
            <a:off x="7162800" y="228600"/>
            <a:ext cx="1905000" cy="1752600"/>
            <a:chOff x="4464" y="3072"/>
            <a:chExt cx="1200" cy="1104"/>
          </a:xfrm>
        </p:grpSpPr>
        <p:sp>
          <p:nvSpPr>
            <p:cNvPr id="4199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199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200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200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1993"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41994" name="Picture 4" descr="C:\Users\ADMIN\Desktop\453552345 (3).jpg"/>
          <p:cNvPicPr>
            <a:picLocks noChangeAspect="1"/>
          </p:cNvPicPr>
          <p:nvPr/>
        </p:nvPicPr>
        <p:blipFill>
          <a:blip r:embed="rId5"/>
          <a:stretch>
            <a:fillRect/>
          </a:stretch>
        </p:blipFill>
        <p:spPr>
          <a:xfrm>
            <a:off x="-76200" y="304800"/>
            <a:ext cx="9144000" cy="6784975"/>
          </a:xfrm>
          <a:prstGeom prst="rect">
            <a:avLst/>
          </a:prstGeom>
          <a:noFill/>
          <a:ln w="9525">
            <a:noFill/>
          </a:ln>
        </p:spPr>
      </p:pic>
      <p:sp>
        <p:nvSpPr>
          <p:cNvPr id="41995" name="TextBox 3"/>
          <p:cNvSpPr txBox="1"/>
          <p:nvPr/>
        </p:nvSpPr>
        <p:spPr>
          <a:xfrm>
            <a:off x="190500" y="1625600"/>
            <a:ext cx="8610600" cy="86518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298450" algn="just">
              <a:lnSpc>
                <a:spcPct val="107000"/>
              </a:lnSpc>
              <a:spcBef>
                <a:spcPts val="600"/>
              </a:spcBef>
              <a:spcAft>
                <a:spcPts val="600"/>
              </a:spcAft>
              <a:buNone/>
            </a:pPr>
            <a:r>
              <a:rPr lang="vi-VN" altLang="en-US" sz="2400" dirty="0">
                <a:latin typeface="Times New Roman" panose="02020603050405020304" pitchFamily="18" charset="0"/>
                <a:cs typeface="Times New Roman" panose="02020603050405020304" pitchFamily="18" charset="0"/>
              </a:rPr>
              <a:t>Chướng ngại vật 2: Quan sát hình ảnh dưới đây cho biết mục đích của con người trong việc tạo ra các giống chó khác nhau.</a:t>
            </a:r>
            <a:endParaRPr lang="en-US" altLang="en-US" sz="2400" dirty="0">
              <a:latin typeface="Aptos" pitchFamily="34" charset="0"/>
              <a:ea typeface="Aptos" pitchFamily="34" charset="0"/>
            </a:endParaRPr>
          </a:p>
        </p:txBody>
      </p:sp>
      <p:pic>
        <p:nvPicPr>
          <p:cNvPr id="41996" name="image7.png"/>
          <p:cNvPicPr>
            <a:picLocks noChangeAspect="1"/>
          </p:cNvPicPr>
          <p:nvPr/>
        </p:nvPicPr>
        <p:blipFill>
          <a:blip r:embed="rId6"/>
          <a:stretch>
            <a:fillRect/>
          </a:stretch>
        </p:blipFill>
        <p:spPr>
          <a:xfrm>
            <a:off x="228600" y="2559050"/>
            <a:ext cx="8610600" cy="4070350"/>
          </a:xfrm>
          <a:prstGeom prst="rect">
            <a:avLst/>
          </a:prstGeom>
          <a:noFill/>
          <a:ln w="9525">
            <a:noFill/>
          </a:ln>
        </p:spPr>
      </p:pic>
      <p:sp>
        <p:nvSpPr>
          <p:cNvPr id="41997" name="Text Box 28"/>
          <p:cNvSpPr txBox="1"/>
          <p:nvPr/>
        </p:nvSpPr>
        <p:spPr>
          <a:xfrm>
            <a:off x="2428875" y="349250"/>
            <a:ext cx="368935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2</a:t>
            </a:r>
            <a:endParaRPr lang="vi-VN" altLang="en-US" sz="1800" b="1" dirty="0">
              <a:solidFill>
                <a:schemeClr val="bg1"/>
              </a:solidFill>
              <a:latin typeface="Times New Roman" panose="02020603050405020304" pitchFamily="18" charset="0"/>
            </a:endParaRP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44035" name="Group 3"/>
          <p:cNvGrpSpPr/>
          <p:nvPr/>
        </p:nvGrpSpPr>
        <p:grpSpPr>
          <a:xfrm>
            <a:off x="152400" y="228600"/>
            <a:ext cx="1752600" cy="1524000"/>
            <a:chOff x="144" y="192"/>
            <a:chExt cx="1104" cy="960"/>
          </a:xfrm>
        </p:grpSpPr>
        <p:sp>
          <p:nvSpPr>
            <p:cNvPr id="44058"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44059"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44060"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44061"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44036"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44037" name="Group 9"/>
          <p:cNvGrpSpPr/>
          <p:nvPr/>
        </p:nvGrpSpPr>
        <p:grpSpPr>
          <a:xfrm>
            <a:off x="7086600" y="4876800"/>
            <a:ext cx="1905000" cy="1752600"/>
            <a:chOff x="4464" y="3072"/>
            <a:chExt cx="1200" cy="1104"/>
          </a:xfrm>
        </p:grpSpPr>
        <p:sp>
          <p:nvSpPr>
            <p:cNvPr id="44054"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4055"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4056"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4057"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4038"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44039" name="Group 15"/>
          <p:cNvGrpSpPr/>
          <p:nvPr/>
        </p:nvGrpSpPr>
        <p:grpSpPr>
          <a:xfrm rot="5400000">
            <a:off x="0" y="4876800"/>
            <a:ext cx="1905000" cy="1752600"/>
            <a:chOff x="4464" y="3072"/>
            <a:chExt cx="1200" cy="1104"/>
          </a:xfrm>
        </p:grpSpPr>
        <p:sp>
          <p:nvSpPr>
            <p:cNvPr id="44050"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4051"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4052"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4053"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44040" name="Group 20"/>
          <p:cNvGrpSpPr/>
          <p:nvPr/>
        </p:nvGrpSpPr>
        <p:grpSpPr>
          <a:xfrm rot="-5400000">
            <a:off x="7162800" y="228600"/>
            <a:ext cx="1905000" cy="1752600"/>
            <a:chOff x="4464" y="3072"/>
            <a:chExt cx="1200" cy="1104"/>
          </a:xfrm>
        </p:grpSpPr>
        <p:sp>
          <p:nvSpPr>
            <p:cNvPr id="44046"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4047"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4048"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4049"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4041"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44042" name="Picture 4" descr="C:\Users\ADMIN\Desktop\453552345 (3).jpg"/>
          <p:cNvPicPr>
            <a:picLocks noChangeAspect="1"/>
          </p:cNvPicPr>
          <p:nvPr/>
        </p:nvPicPr>
        <p:blipFill>
          <a:blip r:embed="rId5"/>
          <a:stretch>
            <a:fillRect/>
          </a:stretch>
        </p:blipFill>
        <p:spPr>
          <a:xfrm>
            <a:off x="-76200" y="304800"/>
            <a:ext cx="9144000" cy="6784975"/>
          </a:xfrm>
          <a:prstGeom prst="rect">
            <a:avLst/>
          </a:prstGeom>
          <a:noFill/>
          <a:ln w="9525">
            <a:noFill/>
          </a:ln>
        </p:spPr>
      </p:pic>
      <p:sp>
        <p:nvSpPr>
          <p:cNvPr id="4" name="TextBox 3"/>
          <p:cNvSpPr txBox="1"/>
          <p:nvPr/>
        </p:nvSpPr>
        <p:spPr>
          <a:xfrm>
            <a:off x="190500" y="675730"/>
            <a:ext cx="8610599" cy="2053383"/>
          </a:xfrm>
          <a:prstGeom prst="rect">
            <a:avLst/>
          </a:prstGeom>
          <a:solidFill>
            <a:srgbClr val="FFFF00"/>
          </a:solidFill>
        </p:spPr>
        <p:txBody>
          <a:bodyPr>
            <a:spAutoFit/>
          </a:bodyPr>
          <a:lstStyle/>
          <a:p>
            <a:pPr marR="0" indent="298450" algn="just" defTabSz="914400">
              <a:lnSpc>
                <a:spcPct val="107000"/>
              </a:lnSpc>
              <a:spcBef>
                <a:spcPts val="600"/>
              </a:spcBef>
              <a:spcAft>
                <a:spcPts val="600"/>
              </a:spcAft>
              <a:buClrTx/>
              <a:buSzTx/>
              <a:buFontTx/>
              <a:buNone/>
              <a:defRPr/>
            </a:pPr>
            <a:r>
              <a:rPr kumimoji="0" lang="vi-VN" sz="2400" kern="1200" cap="none" spc="0" normalizeH="0" baseline="0" noProof="0" dirty="0">
                <a:solidFill>
                  <a:srgbClr val="000000"/>
                </a:solidFill>
                <a:highlight>
                  <a:srgbClr val="FFFF00"/>
                </a:highlight>
                <a:latin typeface="Open Sans" panose="020B0606030504020204" pitchFamily="34" charset="0"/>
                <a:ea typeface="+mn-ea"/>
                <a:cs typeface="+mn-cs"/>
              </a:rPr>
              <a:t>Có nhiều giống chó nuôi khác nhau vì con người tiến hành chọn lọc nhân tạo theo nhiều nhu cầu khác nhau như làm cảnh, lao động, đi săn,… khiến chúng tích lũy những đặc điểm khác nhau, dần dần dẫn đến hình thành nên nhiều giống chó từ một vài loài hoang dại ban đầu.</a:t>
            </a:r>
            <a:endParaRPr kumimoji="0" lang="en-US" sz="2400" kern="1200" cap="none" spc="0" normalizeH="0" baseline="0" noProof="0" dirty="0">
              <a:highlight>
                <a:srgbClr val="FFFF00"/>
              </a:highlight>
              <a:latin typeface="Aptos" pitchFamily="34" charset="0"/>
              <a:ea typeface="Aptos" pitchFamily="34" charset="0"/>
              <a:cs typeface="Times New Roman" panose="02020603050405020304" pitchFamily="18" charset="0"/>
            </a:endParaRPr>
          </a:p>
        </p:txBody>
      </p:sp>
      <p:pic>
        <p:nvPicPr>
          <p:cNvPr id="44044" name="image7.png"/>
          <p:cNvPicPr>
            <a:picLocks noChangeAspect="1"/>
          </p:cNvPicPr>
          <p:nvPr/>
        </p:nvPicPr>
        <p:blipFill>
          <a:blip r:embed="rId6"/>
          <a:stretch>
            <a:fillRect/>
          </a:stretch>
        </p:blipFill>
        <p:spPr>
          <a:xfrm>
            <a:off x="228600" y="2792413"/>
            <a:ext cx="8610600" cy="3836987"/>
          </a:xfrm>
          <a:prstGeom prst="rect">
            <a:avLst/>
          </a:prstGeom>
          <a:noFill/>
          <a:ln w="9525">
            <a:noFill/>
          </a:ln>
        </p:spPr>
      </p:pic>
      <p:sp>
        <p:nvSpPr>
          <p:cNvPr id="44045" name="Text Box 28"/>
          <p:cNvSpPr txBox="1"/>
          <p:nvPr/>
        </p:nvSpPr>
        <p:spPr>
          <a:xfrm>
            <a:off x="2428875" y="241300"/>
            <a:ext cx="3689350" cy="369888"/>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2</a:t>
            </a:r>
            <a:endParaRPr lang="vi-VN" altLang="en-US" sz="1800" b="1" dirty="0">
              <a:solidFill>
                <a:schemeClr val="bg1"/>
              </a:solidFill>
              <a:latin typeface="Times New Roman" panose="02020603050405020304" pitchFamily="18" charset="0"/>
            </a:endParaRP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46083" name="Group 3"/>
          <p:cNvGrpSpPr/>
          <p:nvPr/>
        </p:nvGrpSpPr>
        <p:grpSpPr>
          <a:xfrm>
            <a:off x="152400" y="228600"/>
            <a:ext cx="1752600" cy="1524000"/>
            <a:chOff x="144" y="192"/>
            <a:chExt cx="1104" cy="960"/>
          </a:xfrm>
        </p:grpSpPr>
        <p:sp>
          <p:nvSpPr>
            <p:cNvPr id="46104"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46105"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46106"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46107"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46084" name="Group 9"/>
          <p:cNvGrpSpPr/>
          <p:nvPr/>
        </p:nvGrpSpPr>
        <p:grpSpPr>
          <a:xfrm>
            <a:off x="7086600" y="4876800"/>
            <a:ext cx="1905000" cy="1752600"/>
            <a:chOff x="4464" y="3072"/>
            <a:chExt cx="1200" cy="1104"/>
          </a:xfrm>
        </p:grpSpPr>
        <p:sp>
          <p:nvSpPr>
            <p:cNvPr id="46100"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6101"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6102"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6103"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46085" name="Group 15"/>
          <p:cNvGrpSpPr/>
          <p:nvPr/>
        </p:nvGrpSpPr>
        <p:grpSpPr>
          <a:xfrm rot="5400000">
            <a:off x="0" y="4876800"/>
            <a:ext cx="1905000" cy="1752600"/>
            <a:chOff x="4464" y="3072"/>
            <a:chExt cx="1200" cy="1104"/>
          </a:xfrm>
        </p:grpSpPr>
        <p:sp>
          <p:nvSpPr>
            <p:cNvPr id="46096"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6097"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6098"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6099"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46086" name="Group 20"/>
          <p:cNvGrpSpPr/>
          <p:nvPr/>
        </p:nvGrpSpPr>
        <p:grpSpPr>
          <a:xfrm rot="-5400000">
            <a:off x="7162800" y="228600"/>
            <a:ext cx="1905000" cy="1752600"/>
            <a:chOff x="4464" y="3072"/>
            <a:chExt cx="1200" cy="1104"/>
          </a:xfrm>
        </p:grpSpPr>
        <p:sp>
          <p:nvSpPr>
            <p:cNvPr id="46092"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6093"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6094"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6095"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6087" name="Picture 6" descr="AG00630_"/>
          <p:cNvPicPr>
            <a:picLocks noChangeAspect="1"/>
          </p:cNvPicPr>
          <p:nvPr/>
        </p:nvPicPr>
        <p:blipFill>
          <a:blip r:embed="rId2"/>
          <a:stretch>
            <a:fillRect/>
          </a:stretch>
        </p:blipFill>
        <p:spPr>
          <a:xfrm>
            <a:off x="457200" y="539750"/>
            <a:ext cx="1219200" cy="838200"/>
          </a:xfrm>
          <a:prstGeom prst="rect">
            <a:avLst/>
          </a:prstGeom>
          <a:noFill/>
          <a:ln w="9525">
            <a:noFill/>
          </a:ln>
        </p:spPr>
      </p:pic>
      <p:pic>
        <p:nvPicPr>
          <p:cNvPr id="46088" name="Picture 4" descr="C:\Users\ADMIN\Desktop\453552345 (3).jpg"/>
          <p:cNvPicPr>
            <a:picLocks noChangeAspect="1"/>
          </p:cNvPicPr>
          <p:nvPr/>
        </p:nvPicPr>
        <p:blipFill>
          <a:blip r:embed="rId3"/>
          <a:stretch>
            <a:fillRect/>
          </a:stretch>
        </p:blipFill>
        <p:spPr>
          <a:xfrm>
            <a:off x="76200" y="661988"/>
            <a:ext cx="8991600" cy="5364162"/>
          </a:xfrm>
          <a:prstGeom prst="rect">
            <a:avLst/>
          </a:prstGeom>
          <a:noFill/>
          <a:ln w="9525">
            <a:noFill/>
          </a:ln>
        </p:spPr>
      </p:pic>
      <p:sp>
        <p:nvSpPr>
          <p:cNvPr id="46089" name="Text Box 28"/>
          <p:cNvSpPr txBox="1"/>
          <p:nvPr/>
        </p:nvSpPr>
        <p:spPr>
          <a:xfrm>
            <a:off x="2428875" y="349250"/>
            <a:ext cx="368935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3</a:t>
            </a:r>
            <a:endParaRPr lang="vi-VN" altLang="en-US" sz="1800" b="1" dirty="0">
              <a:solidFill>
                <a:schemeClr val="bg1"/>
              </a:solidFill>
              <a:latin typeface="Times New Roman" panose="02020603050405020304" pitchFamily="18" charset="0"/>
            </a:endParaRPr>
          </a:p>
        </p:txBody>
      </p:sp>
      <p:sp>
        <p:nvSpPr>
          <p:cNvPr id="46090" name="TextBox 2"/>
          <p:cNvSpPr txBox="1"/>
          <p:nvPr/>
        </p:nvSpPr>
        <p:spPr>
          <a:xfrm>
            <a:off x="304800" y="2032000"/>
            <a:ext cx="8534400" cy="83185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rgbClr val="000000"/>
                </a:solidFill>
                <a:latin typeface="Times New Roman" panose="02020603050405020304" pitchFamily="18" charset="0"/>
                <a:cs typeface="Times New Roman" panose="02020603050405020304" pitchFamily="18" charset="0"/>
              </a:rPr>
              <a:t>Cho biết chọn lọc nhân tạo l</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gì? Vai trò của chọn lọc nhân tạo với sự tiến hóa của sinh vật.</a:t>
            </a:r>
            <a:endParaRPr lang="en-US" altLang="en-US" sz="24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381000" y="2971800"/>
            <a:ext cx="8458200" cy="2678113"/>
          </a:xfrm>
          <a:prstGeom prst="rect">
            <a:avLst/>
          </a:prstGeom>
          <a:solidFill>
            <a:schemeClr val="bg1">
              <a:lumMod val="95000"/>
            </a:schemeClr>
          </a:solidFill>
        </p:spPr>
        <p:txBody>
          <a:bodyPr>
            <a:spAutoFit/>
          </a:bodyPr>
          <a:p>
            <a:pPr>
              <a:buNone/>
            </a:pPr>
            <a:r>
              <a:rPr lang="vi-VN" altLang="en-US" sz="2400" b="1" i="1" dirty="0">
                <a:solidFill>
                  <a:srgbClr val="000000"/>
                </a:solidFill>
                <a:latin typeface="Times New Roman" panose="02020603050405020304" pitchFamily="18" charset="0"/>
                <a:cs typeface="Times New Roman" panose="02020603050405020304" pitchFamily="18" charset="0"/>
              </a:rPr>
              <a:t>Chọn lọc nhân tạo l</a:t>
            </a:r>
            <a:r>
              <a:rPr lang="vi-VN" altLang="en-US" sz="2400" b="1" i="1" dirty="0">
                <a:solidFill>
                  <a:srgbClr val="000000"/>
                </a:solidFill>
                <a:latin typeface="Times New Roman" panose="02020603050405020304" pitchFamily="18" charset="0"/>
                <a:ea typeface="Times New Roman" panose="02020603050405020304" pitchFamily="18" charset="0"/>
              </a:rPr>
              <a:t>à</a:t>
            </a:r>
            <a:r>
              <a:rPr lang="vi-VN" altLang="en-US" sz="2400" b="1"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quá trình con người chọn những cá thể vật nuôi, cây trồng mang đặc tính mong muốn để nhân giống v</a:t>
            </a:r>
            <a:r>
              <a:rPr lang="vi-VN" altLang="en-US" sz="2400" i="1" dirty="0">
                <a:solidFill>
                  <a:srgbClr val="000000"/>
                </a:solidFill>
                <a:latin typeface="Times New Roman" panose="02020603050405020304" pitchFamily="18" charset="0"/>
                <a:ea typeface="Times New Roman" panose="02020603050405020304" pitchFamily="18" charset="0"/>
              </a:rPr>
              <a:t>à</a:t>
            </a:r>
            <a:r>
              <a:rPr lang="vi-VN" altLang="en-US" sz="2400" i="1" dirty="0">
                <a:solidFill>
                  <a:srgbClr val="000000"/>
                </a:solidFill>
                <a:latin typeface="Times New Roman" panose="02020603050405020304" pitchFamily="18" charset="0"/>
                <a:cs typeface="Times New Roman" panose="02020603050405020304" pitchFamily="18" charset="0"/>
              </a:rPr>
              <a:t> loại bỏ các cá thể khác.</a:t>
            </a:r>
            <a:endParaRPr lang="vi-VN" altLang="en-US" sz="2400" i="1" dirty="0">
              <a:solidFill>
                <a:srgbClr val="000000"/>
              </a:solidFill>
              <a:latin typeface="Times New Roman" panose="02020603050405020304" pitchFamily="18" charset="0"/>
              <a:cs typeface="Times New Roman" panose="02020603050405020304" pitchFamily="18" charset="0"/>
            </a:endParaRPr>
          </a:p>
          <a:p>
            <a:pPr>
              <a:buNone/>
            </a:pPr>
            <a:r>
              <a:rPr lang="vi-VN" altLang="en-US" sz="2400" b="1" i="1" dirty="0">
                <a:latin typeface="Times New Roman" panose="02020603050405020304" pitchFamily="18" charset="0"/>
                <a:cs typeface="Times New Roman" panose="02020603050405020304" pitchFamily="18" charset="0"/>
              </a:rPr>
              <a:t>Vai trò: </a:t>
            </a:r>
            <a:r>
              <a:rPr lang="vi-VN" altLang="en-US" sz="2400" i="1" dirty="0">
                <a:latin typeface="Times New Roman" panose="02020603050405020304" pitchFamily="18" charset="0"/>
                <a:cs typeface="Times New Roman" panose="02020603050405020304" pitchFamily="18" charset="0"/>
              </a:rPr>
              <a:t>Chọn lọc nhân tạo đã tạo ra sự đa dạng v</a:t>
            </a:r>
            <a:r>
              <a:rPr lang="vi-VN" altLang="en-US" sz="2400" i="1" dirty="0">
                <a:latin typeface="Times New Roman" panose="02020603050405020304" pitchFamily="18" charset="0"/>
                <a:ea typeface="Times New Roman" panose="02020603050405020304" pitchFamily="18" charset="0"/>
              </a:rPr>
              <a:t>à</a:t>
            </a:r>
            <a:r>
              <a:rPr lang="vi-VN" altLang="en-US" sz="2400" i="1" dirty="0">
                <a:latin typeface="Times New Roman" panose="02020603050405020304" pitchFamily="18" charset="0"/>
                <a:cs typeface="Times New Roman" panose="02020603050405020304" pitchFamily="18" charset="0"/>
              </a:rPr>
              <a:t> thích nghi của các lo</a:t>
            </a:r>
            <a:r>
              <a:rPr lang="vi-VN" altLang="en-US" sz="2400" i="1" dirty="0">
                <a:latin typeface="Times New Roman" panose="02020603050405020304" pitchFamily="18" charset="0"/>
                <a:ea typeface="Times New Roman" panose="02020603050405020304" pitchFamily="18" charset="0"/>
              </a:rPr>
              <a:t>à</a:t>
            </a:r>
            <a:r>
              <a:rPr lang="vi-VN" altLang="en-US" sz="2400" i="1" dirty="0">
                <a:latin typeface="Times New Roman" panose="02020603050405020304" pitchFamily="18" charset="0"/>
                <a:cs typeface="Times New Roman" panose="02020603050405020304" pitchFamily="18" charset="0"/>
              </a:rPr>
              <a:t>i cây trồng v</a:t>
            </a:r>
            <a:r>
              <a:rPr lang="vi-VN" altLang="en-US" sz="2400" i="1" dirty="0">
                <a:latin typeface="Times New Roman" panose="02020603050405020304" pitchFamily="18" charset="0"/>
                <a:ea typeface="Times New Roman" panose="02020603050405020304" pitchFamily="18" charset="0"/>
              </a:rPr>
              <a:t>à</a:t>
            </a:r>
            <a:r>
              <a:rPr lang="vi-VN" altLang="en-US" sz="2400" i="1" dirty="0">
                <a:latin typeface="Times New Roman" panose="02020603050405020304" pitchFamily="18" charset="0"/>
                <a:cs typeface="Times New Roman" panose="02020603050405020304" pitchFamily="18" charset="0"/>
              </a:rPr>
              <a:t> vật nuôi từ v</a:t>
            </a:r>
            <a:r>
              <a:rPr lang="vi-VN" altLang="en-US" sz="2400" i="1" dirty="0">
                <a:latin typeface="Times New Roman" panose="02020603050405020304" pitchFamily="18" charset="0"/>
                <a:ea typeface="Times New Roman" panose="02020603050405020304" pitchFamily="18" charset="0"/>
              </a:rPr>
              <a:t>à</a:t>
            </a:r>
            <a:r>
              <a:rPr lang="vi-VN" altLang="en-US" sz="2400" i="1" dirty="0">
                <a:latin typeface="Times New Roman" panose="02020603050405020304" pitchFamily="18" charset="0"/>
                <a:cs typeface="Times New Roman" panose="02020603050405020304" pitchFamily="18" charset="0"/>
              </a:rPr>
              <a:t>i dạng hoang dại ban đầu, đáp ứng nhu cầu của con người</a:t>
            </a:r>
            <a:endParaRPr lang="vi-VN" altLang="en-US" sz="2400" i="1" dirty="0">
              <a:solidFill>
                <a:srgbClr val="000000"/>
              </a:solidFill>
              <a:latin typeface="Times New Roman" panose="02020603050405020304" pitchFamily="18" charset="0"/>
              <a:cs typeface="Times New Roman" panose="02020603050405020304" pitchFamily="18" charset="0"/>
            </a:endParaRPr>
          </a:p>
          <a:p>
            <a:pPr>
              <a:buNone/>
            </a:pPr>
            <a:endParaRPr sz="2400" dirty="0">
              <a:latin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48131" name="Group 3"/>
          <p:cNvGrpSpPr/>
          <p:nvPr/>
        </p:nvGrpSpPr>
        <p:grpSpPr>
          <a:xfrm>
            <a:off x="152400" y="228600"/>
            <a:ext cx="1752600" cy="1524000"/>
            <a:chOff x="144" y="192"/>
            <a:chExt cx="1104" cy="960"/>
          </a:xfrm>
        </p:grpSpPr>
        <p:sp>
          <p:nvSpPr>
            <p:cNvPr id="48153"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48154"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48155"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48156"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4813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48133" name="Group 9"/>
          <p:cNvGrpSpPr/>
          <p:nvPr/>
        </p:nvGrpSpPr>
        <p:grpSpPr>
          <a:xfrm>
            <a:off x="7086600" y="4876800"/>
            <a:ext cx="1905000" cy="1752600"/>
            <a:chOff x="4464" y="3072"/>
            <a:chExt cx="1200" cy="1104"/>
          </a:xfrm>
        </p:grpSpPr>
        <p:sp>
          <p:nvSpPr>
            <p:cNvPr id="48149"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8150"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8151"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8152"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813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48135" name="Group 15"/>
          <p:cNvGrpSpPr/>
          <p:nvPr/>
        </p:nvGrpSpPr>
        <p:grpSpPr>
          <a:xfrm rot="5400000">
            <a:off x="0" y="4876800"/>
            <a:ext cx="1905000" cy="1752600"/>
            <a:chOff x="4464" y="3072"/>
            <a:chExt cx="1200" cy="1104"/>
          </a:xfrm>
        </p:grpSpPr>
        <p:sp>
          <p:nvSpPr>
            <p:cNvPr id="48145"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8146"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8147"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8148"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48136" name="Group 20"/>
          <p:cNvGrpSpPr/>
          <p:nvPr/>
        </p:nvGrpSpPr>
        <p:grpSpPr>
          <a:xfrm rot="-5400000">
            <a:off x="7162800" y="228600"/>
            <a:ext cx="1905000" cy="1752600"/>
            <a:chOff x="4464" y="3072"/>
            <a:chExt cx="1200" cy="1104"/>
          </a:xfrm>
        </p:grpSpPr>
        <p:sp>
          <p:nvSpPr>
            <p:cNvPr id="48141"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48142"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48143"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48144"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48137"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48138" name="Picture 4" descr="C:\Users\ADMIN\Desktop\453552345 (3).jpg"/>
          <p:cNvPicPr>
            <a:picLocks noChangeAspect="1"/>
          </p:cNvPicPr>
          <p:nvPr/>
        </p:nvPicPr>
        <p:blipFill>
          <a:blip r:embed="rId5"/>
          <a:stretch>
            <a:fillRect/>
          </a:stretch>
        </p:blipFill>
        <p:spPr>
          <a:xfrm>
            <a:off x="571500" y="652463"/>
            <a:ext cx="8001000" cy="4418012"/>
          </a:xfrm>
          <a:prstGeom prst="rect">
            <a:avLst/>
          </a:prstGeom>
          <a:noFill/>
          <a:ln w="9525">
            <a:noFill/>
          </a:ln>
        </p:spPr>
      </p:pic>
      <p:sp>
        <p:nvSpPr>
          <p:cNvPr id="48139" name="TextBox 2"/>
          <p:cNvSpPr txBox="1"/>
          <p:nvPr/>
        </p:nvSpPr>
        <p:spPr>
          <a:xfrm>
            <a:off x="990600" y="2913063"/>
            <a:ext cx="7073900" cy="830262"/>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rgbClr val="000000"/>
                </a:solidFill>
                <a:latin typeface="Times New Roman" panose="02020603050405020304" pitchFamily="18" charset="0"/>
                <a:cs typeface="Times New Roman" panose="02020603050405020304" pitchFamily="18" charset="0"/>
              </a:rPr>
              <a:t>Cho biết chọn lọc tự nhiên l</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gì? Vai trò của chọn lọc tự nhiên với sự tiến hóa của sinh vật.</a:t>
            </a:r>
            <a:endParaRPr lang="en-US" altLang="en-US" sz="2400" dirty="0">
              <a:latin typeface="Times New Roman" panose="02020603050405020304" pitchFamily="18" charset="0"/>
              <a:ea typeface="Times New Roman" panose="02020603050405020304" pitchFamily="18" charset="0"/>
            </a:endParaRPr>
          </a:p>
        </p:txBody>
      </p:sp>
      <p:sp>
        <p:nvSpPr>
          <p:cNvPr id="48140" name="Text Box 28"/>
          <p:cNvSpPr txBox="1"/>
          <p:nvPr/>
        </p:nvSpPr>
        <p:spPr>
          <a:xfrm>
            <a:off x="2428875" y="349250"/>
            <a:ext cx="368935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4</a:t>
            </a:r>
            <a:endParaRPr lang="vi-VN" altLang="en-US" sz="1800" b="1" dirty="0">
              <a:solidFill>
                <a:schemeClr val="bg1"/>
              </a:solidFill>
              <a:latin typeface="Times New Roman" panose="02020603050405020304" pitchFamily="18" charset="0"/>
            </a:endParaRP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50179" name="Group 3"/>
          <p:cNvGrpSpPr/>
          <p:nvPr/>
        </p:nvGrpSpPr>
        <p:grpSpPr>
          <a:xfrm>
            <a:off x="152400" y="228600"/>
            <a:ext cx="1752600" cy="1524000"/>
            <a:chOff x="144" y="192"/>
            <a:chExt cx="1104" cy="960"/>
          </a:xfrm>
        </p:grpSpPr>
        <p:sp>
          <p:nvSpPr>
            <p:cNvPr id="5020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020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020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020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50180"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50181" name="Group 9"/>
          <p:cNvGrpSpPr/>
          <p:nvPr/>
        </p:nvGrpSpPr>
        <p:grpSpPr>
          <a:xfrm>
            <a:off x="7086600" y="4876800"/>
            <a:ext cx="1905000" cy="1752600"/>
            <a:chOff x="4464" y="3072"/>
            <a:chExt cx="1200" cy="1104"/>
          </a:xfrm>
        </p:grpSpPr>
        <p:sp>
          <p:nvSpPr>
            <p:cNvPr id="50198"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0199"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0200"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0201"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0182"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50183" name="Group 15"/>
          <p:cNvGrpSpPr/>
          <p:nvPr/>
        </p:nvGrpSpPr>
        <p:grpSpPr>
          <a:xfrm rot="5400000">
            <a:off x="0" y="4876800"/>
            <a:ext cx="1905000" cy="1752600"/>
            <a:chOff x="4464" y="3072"/>
            <a:chExt cx="1200" cy="1104"/>
          </a:xfrm>
        </p:grpSpPr>
        <p:sp>
          <p:nvSpPr>
            <p:cNvPr id="50194"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0195"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0196"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0197"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0184" name="Group 20"/>
          <p:cNvGrpSpPr/>
          <p:nvPr/>
        </p:nvGrpSpPr>
        <p:grpSpPr>
          <a:xfrm rot="-5400000">
            <a:off x="7162800" y="228600"/>
            <a:ext cx="1905000" cy="1752600"/>
            <a:chOff x="4464" y="3072"/>
            <a:chExt cx="1200" cy="1104"/>
          </a:xfrm>
        </p:grpSpPr>
        <p:sp>
          <p:nvSpPr>
            <p:cNvPr id="50190"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0191"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0192"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0193"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0185"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50186" name="Picture 4" descr="C:\Users\ADMIN\Desktop\453552345 (3).jpg"/>
          <p:cNvPicPr>
            <a:picLocks noChangeAspect="1"/>
          </p:cNvPicPr>
          <p:nvPr/>
        </p:nvPicPr>
        <p:blipFill>
          <a:blip r:embed="rId5"/>
          <a:stretch>
            <a:fillRect/>
          </a:stretch>
        </p:blipFill>
        <p:spPr>
          <a:xfrm>
            <a:off x="207963" y="652463"/>
            <a:ext cx="8610600" cy="6053137"/>
          </a:xfrm>
          <a:prstGeom prst="rect">
            <a:avLst/>
          </a:prstGeom>
          <a:noFill/>
          <a:ln w="9525">
            <a:noFill/>
          </a:ln>
        </p:spPr>
      </p:pic>
      <p:sp>
        <p:nvSpPr>
          <p:cNvPr id="50187" name="TextBox 2"/>
          <p:cNvSpPr txBox="1"/>
          <p:nvPr/>
        </p:nvSpPr>
        <p:spPr>
          <a:xfrm>
            <a:off x="533400" y="1798638"/>
            <a:ext cx="8077200" cy="830262"/>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rgbClr val="000000"/>
                </a:solidFill>
                <a:latin typeface="Times New Roman" panose="02020603050405020304" pitchFamily="18" charset="0"/>
                <a:cs typeface="Times New Roman" panose="02020603050405020304" pitchFamily="18" charset="0"/>
              </a:rPr>
              <a:t>Cho biết chọn lọc tự nhiên l</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gì? Vai trò của chọn lọc tự nhiên với sự tiến hóa của sinh vật.</a:t>
            </a:r>
            <a:endParaRPr lang="en-US" altLang="en-US" sz="2400" dirty="0">
              <a:latin typeface="Times New Roman" panose="02020603050405020304" pitchFamily="18" charset="0"/>
              <a:ea typeface="Times New Roman" panose="02020603050405020304" pitchFamily="18" charset="0"/>
            </a:endParaRPr>
          </a:p>
        </p:txBody>
      </p:sp>
      <p:sp>
        <p:nvSpPr>
          <p:cNvPr id="50188" name="Text Box 28"/>
          <p:cNvSpPr txBox="1"/>
          <p:nvPr/>
        </p:nvSpPr>
        <p:spPr>
          <a:xfrm>
            <a:off x="2428875" y="349250"/>
            <a:ext cx="368935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4</a:t>
            </a:r>
            <a:endParaRPr lang="vi-VN" altLang="en-US" sz="1800" b="1" dirty="0">
              <a:solidFill>
                <a:schemeClr val="bg1"/>
              </a:solidFill>
              <a:latin typeface="Times New Roman" panose="02020603050405020304" pitchFamily="18" charset="0"/>
            </a:endParaRPr>
          </a:p>
        </p:txBody>
      </p:sp>
      <p:sp>
        <p:nvSpPr>
          <p:cNvPr id="50189" name="TextBox 3"/>
          <p:cNvSpPr txBox="1"/>
          <p:nvPr/>
        </p:nvSpPr>
        <p:spPr>
          <a:xfrm>
            <a:off x="533400" y="2651125"/>
            <a:ext cx="8077200" cy="2757488"/>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07000"/>
              </a:lnSpc>
              <a:spcBef>
                <a:spcPts val="600"/>
              </a:spcBef>
              <a:spcAft>
                <a:spcPts val="600"/>
              </a:spcAft>
              <a:buNone/>
            </a:pPr>
            <a:r>
              <a:rPr lang="vi-VN" altLang="en-US" sz="2400" b="1" i="1" dirty="0">
                <a:solidFill>
                  <a:srgbClr val="0000FF"/>
                </a:solidFill>
                <a:latin typeface="Times New Roman" panose="02020603050405020304" pitchFamily="18" charset="0"/>
                <a:cs typeface="Times New Roman" panose="02020603050405020304" pitchFamily="18" charset="0"/>
              </a:rPr>
              <a:t>Chọn lọc tự nhiên l</a:t>
            </a:r>
            <a:r>
              <a:rPr lang="vi-VN" altLang="en-US" sz="2400" b="1" i="1" dirty="0">
                <a:solidFill>
                  <a:srgbClr val="0000FF"/>
                </a:solidFill>
                <a:latin typeface="Times New Roman" panose="02020603050405020304" pitchFamily="18" charset="0"/>
                <a:ea typeface="Times New Roman" panose="02020603050405020304" pitchFamily="18" charset="0"/>
              </a:rPr>
              <a:t>à</a:t>
            </a:r>
            <a:r>
              <a:rPr lang="vi-VN" altLang="en-US" sz="2400" b="1" i="1" dirty="0">
                <a:solidFill>
                  <a:srgbClr val="0000FF"/>
                </a:solidFill>
                <a:latin typeface="Times New Roman" panose="02020603050405020304" pitchFamily="18" charset="0"/>
                <a:cs typeface="Times New Roman" panose="02020603050405020304" pitchFamily="18" charset="0"/>
              </a:rPr>
              <a:t> </a:t>
            </a:r>
            <a:r>
              <a:rPr lang="vi-VN" altLang="en-US" sz="2400" i="1" dirty="0">
                <a:solidFill>
                  <a:srgbClr val="0000FF"/>
                </a:solidFill>
                <a:latin typeface="Times New Roman" panose="02020603050405020304" pitchFamily="18" charset="0"/>
                <a:cs typeface="Times New Roman" panose="02020603050405020304" pitchFamily="18" charset="0"/>
              </a:rPr>
              <a:t>quá trình m</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 điều kiện sống giữ lại các cá thể mang kiểu hình có lợi v</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 loại bỏ các cá thể mang kiểu hình có hại, gián tiếp l</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m tăng tỉ lệ kiểu gene, tỉ lệ allele có lợi trong quần thể qua các thế hệ.</a:t>
            </a:r>
            <a:endParaRPr lang="vi-VN" altLang="en-US" sz="2400" i="1" dirty="0">
              <a:solidFill>
                <a:srgbClr val="0000FF"/>
              </a:solidFill>
              <a:latin typeface="Times New Roman" panose="02020603050405020304" pitchFamily="18" charset="0"/>
              <a:cs typeface="Times New Roman" panose="02020603050405020304" pitchFamily="18" charset="0"/>
            </a:endParaRPr>
          </a:p>
          <a:p>
            <a:pPr marL="0" lvl="0" indent="0" eaLnBrk="1" hangingPunct="1">
              <a:lnSpc>
                <a:spcPct val="107000"/>
              </a:lnSpc>
              <a:spcBef>
                <a:spcPts val="600"/>
              </a:spcBef>
              <a:spcAft>
                <a:spcPts val="600"/>
              </a:spcAft>
              <a:buNone/>
            </a:pPr>
            <a:r>
              <a:rPr lang="vi-VN" altLang="en-US" sz="2400" b="1" i="1" dirty="0">
                <a:solidFill>
                  <a:srgbClr val="0000FF"/>
                </a:solidFill>
                <a:latin typeface="Times New Roman" panose="02020603050405020304" pitchFamily="18" charset="0"/>
                <a:cs typeface="Times New Roman" panose="02020603050405020304" pitchFamily="18" charset="0"/>
              </a:rPr>
              <a:t>Vai trò: </a:t>
            </a:r>
            <a:r>
              <a:rPr lang="vi-VN" altLang="en-US" sz="2400" i="1" dirty="0">
                <a:solidFill>
                  <a:srgbClr val="0000FF"/>
                </a:solidFill>
                <a:latin typeface="Times New Roman" panose="02020603050405020304" pitchFamily="18" charset="0"/>
                <a:cs typeface="Times New Roman" panose="02020603050405020304" pitchFamily="18" charset="0"/>
              </a:rPr>
              <a:t>hình th</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nh lo</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i mới l</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m tăng đa dạng các lo</a:t>
            </a:r>
            <a:r>
              <a:rPr lang="vi-VN" altLang="en-US" sz="2400" i="1" dirty="0">
                <a:solidFill>
                  <a:srgbClr val="0000FF"/>
                </a:solidFill>
                <a:latin typeface="Times New Roman" panose="02020603050405020304" pitchFamily="18" charset="0"/>
                <a:ea typeface="Times New Roman" panose="02020603050405020304" pitchFamily="18" charset="0"/>
              </a:rPr>
              <a:t>à</a:t>
            </a:r>
            <a:r>
              <a:rPr lang="vi-VN" altLang="en-US" sz="2400" i="1" dirty="0">
                <a:solidFill>
                  <a:srgbClr val="0000FF"/>
                </a:solidFill>
                <a:latin typeface="Times New Roman" panose="02020603050405020304" pitchFamily="18" charset="0"/>
                <a:cs typeface="Times New Roman" panose="02020603050405020304" pitchFamily="18" charset="0"/>
              </a:rPr>
              <a:t>i sinh vật.</a:t>
            </a:r>
            <a:endParaRPr lang="en-US" altLang="en-US" sz="2400" dirty="0"/>
          </a:p>
          <a:p>
            <a:pPr marL="0" lvl="0" indent="0" eaLnBrk="1" hangingPunct="1">
              <a:lnSpc>
                <a:spcPct val="107000"/>
              </a:lnSpc>
              <a:spcBef>
                <a:spcPts val="600"/>
              </a:spcBef>
              <a:spcAft>
                <a:spcPts val="600"/>
              </a:spcAft>
              <a:buNone/>
            </a:pPr>
            <a:endParaRPr lang="en-US" altLang="en-US" sz="2400" dirty="0">
              <a:solidFill>
                <a:srgbClr val="0000FF"/>
              </a:solidFill>
              <a:latin typeface="Aptos" pitchFamily="34" charset="0"/>
              <a:ea typeface="Aptos" pitchFamily="34" charset="0"/>
            </a:endParaRP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52227" name="Group 3"/>
          <p:cNvGrpSpPr/>
          <p:nvPr/>
        </p:nvGrpSpPr>
        <p:grpSpPr>
          <a:xfrm>
            <a:off x="152400" y="228600"/>
            <a:ext cx="1752600" cy="1524000"/>
            <a:chOff x="144" y="192"/>
            <a:chExt cx="1104" cy="960"/>
          </a:xfrm>
        </p:grpSpPr>
        <p:sp>
          <p:nvSpPr>
            <p:cNvPr id="52251"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2252"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2253"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2254"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52228"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52229" name="Group 9"/>
          <p:cNvGrpSpPr/>
          <p:nvPr/>
        </p:nvGrpSpPr>
        <p:grpSpPr>
          <a:xfrm>
            <a:off x="7086600" y="4876800"/>
            <a:ext cx="1905000" cy="1752600"/>
            <a:chOff x="4464" y="3072"/>
            <a:chExt cx="1200" cy="1104"/>
          </a:xfrm>
        </p:grpSpPr>
        <p:sp>
          <p:nvSpPr>
            <p:cNvPr id="52247"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2248"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2249"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2250"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2230"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52231" name="Group 15"/>
          <p:cNvGrpSpPr/>
          <p:nvPr/>
        </p:nvGrpSpPr>
        <p:grpSpPr>
          <a:xfrm rot="5400000">
            <a:off x="0" y="4876800"/>
            <a:ext cx="1905000" cy="1752600"/>
            <a:chOff x="4464" y="3072"/>
            <a:chExt cx="1200" cy="1104"/>
          </a:xfrm>
        </p:grpSpPr>
        <p:sp>
          <p:nvSpPr>
            <p:cNvPr id="52243"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2244"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2245"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2246"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2232" name="Group 20"/>
          <p:cNvGrpSpPr/>
          <p:nvPr/>
        </p:nvGrpSpPr>
        <p:grpSpPr>
          <a:xfrm rot="-5400000">
            <a:off x="7162800" y="228600"/>
            <a:ext cx="1905000" cy="1752600"/>
            <a:chOff x="4464" y="3072"/>
            <a:chExt cx="1200" cy="1104"/>
          </a:xfrm>
        </p:grpSpPr>
        <p:sp>
          <p:nvSpPr>
            <p:cNvPr id="52239"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2240"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2241"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2242"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2233"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52234" name="Picture 4" descr="C:\Users\ADMIN\Desktop\453552345 (3).jpg"/>
          <p:cNvPicPr>
            <a:picLocks noChangeAspect="1"/>
          </p:cNvPicPr>
          <p:nvPr/>
        </p:nvPicPr>
        <p:blipFill>
          <a:blip r:embed="rId5"/>
          <a:stretch>
            <a:fillRect/>
          </a:stretch>
        </p:blipFill>
        <p:spPr>
          <a:xfrm>
            <a:off x="-65087" y="609600"/>
            <a:ext cx="8991600" cy="6261100"/>
          </a:xfrm>
          <a:prstGeom prst="rect">
            <a:avLst/>
          </a:prstGeom>
          <a:noFill/>
          <a:ln w="9525">
            <a:noFill/>
          </a:ln>
        </p:spPr>
      </p:pic>
      <p:sp>
        <p:nvSpPr>
          <p:cNvPr id="3" name="TextBox 2"/>
          <p:cNvSpPr txBox="1"/>
          <p:nvPr/>
        </p:nvSpPr>
        <p:spPr>
          <a:xfrm>
            <a:off x="217488" y="2162175"/>
            <a:ext cx="8545512" cy="830263"/>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rgbClr val="000000"/>
                </a:solidFill>
                <a:latin typeface="Times New Roman" panose="02020603050405020304" pitchFamily="18" charset="0"/>
                <a:cs typeface="Times New Roman" panose="02020603050405020304" pitchFamily="18" charset="0"/>
              </a:rPr>
              <a:t>Giải thích tại sao hai lo</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i bọ ngựa có quan hệ họ h</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ng với nhau nhưng lại có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sắc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hình dạng rất khác nhau.</a:t>
            </a:r>
            <a:endParaRPr lang="en-US" altLang="en-US" sz="2400" dirty="0"/>
          </a:p>
        </p:txBody>
      </p:sp>
      <p:pic>
        <p:nvPicPr>
          <p:cNvPr id="52236" name="image11.png"/>
          <p:cNvPicPr>
            <a:picLocks noChangeAspect="1"/>
          </p:cNvPicPr>
          <p:nvPr/>
        </p:nvPicPr>
        <p:blipFill>
          <a:blip r:embed="rId6"/>
          <a:stretch>
            <a:fillRect/>
          </a:stretch>
        </p:blipFill>
        <p:spPr>
          <a:xfrm>
            <a:off x="152400" y="2962275"/>
            <a:ext cx="8534400" cy="3514725"/>
          </a:xfrm>
          <a:prstGeom prst="rect">
            <a:avLst/>
          </a:prstGeom>
          <a:noFill/>
          <a:ln w="9525">
            <a:noFill/>
          </a:ln>
        </p:spPr>
      </p:pic>
      <p:sp>
        <p:nvSpPr>
          <p:cNvPr id="52237" name="Text Box 28"/>
          <p:cNvSpPr txBox="1"/>
          <p:nvPr/>
        </p:nvSpPr>
        <p:spPr>
          <a:xfrm>
            <a:off x="2330450" y="309563"/>
            <a:ext cx="3689350" cy="369887"/>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5</a:t>
            </a:r>
            <a:endParaRPr lang="vi-VN" altLang="en-US" sz="1800" b="1" dirty="0">
              <a:solidFill>
                <a:schemeClr val="bg1"/>
              </a:solidFill>
              <a:latin typeface="Times New Roman" panose="02020603050405020304" pitchFamily="18" charset="0"/>
            </a:endParaRPr>
          </a:p>
        </p:txBody>
      </p:sp>
      <p:sp>
        <p:nvSpPr>
          <p:cNvPr id="9" name="TextBox 8"/>
          <p:cNvSpPr txBox="1"/>
          <p:nvPr/>
        </p:nvSpPr>
        <p:spPr>
          <a:xfrm>
            <a:off x="246063" y="1814513"/>
            <a:ext cx="8470900" cy="120015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400" dirty="0">
                <a:solidFill>
                  <a:srgbClr val="000000"/>
                </a:solidFill>
                <a:latin typeface="Times New Roman" panose="02020603050405020304" pitchFamily="18" charset="0"/>
                <a:cs typeface="Times New Roman" panose="02020603050405020304" pitchFamily="18" charset="0"/>
              </a:rPr>
              <a:t>Hai lo</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i bọ ngựa có quan hệ họ h</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ng với nhau nhưng lại có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sắc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hình dạng rất khác nhau giúp chúng ngụy trang để tránh kẻ thù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dễ kiếm ăn.</a:t>
            </a:r>
            <a:endParaRPr lang="en-US" altLang="en-US" sz="24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54275" name="Group 3"/>
          <p:cNvGrpSpPr/>
          <p:nvPr/>
        </p:nvGrpSpPr>
        <p:grpSpPr>
          <a:xfrm>
            <a:off x="152400" y="228600"/>
            <a:ext cx="1752600" cy="1524000"/>
            <a:chOff x="144" y="192"/>
            <a:chExt cx="1104" cy="960"/>
          </a:xfrm>
        </p:grpSpPr>
        <p:sp>
          <p:nvSpPr>
            <p:cNvPr id="54299"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4300"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4301"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4302"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54276"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54277" name="Group 9"/>
          <p:cNvGrpSpPr/>
          <p:nvPr/>
        </p:nvGrpSpPr>
        <p:grpSpPr>
          <a:xfrm>
            <a:off x="7086600" y="4876800"/>
            <a:ext cx="1905000" cy="1752600"/>
            <a:chOff x="4464" y="3072"/>
            <a:chExt cx="1200" cy="1104"/>
          </a:xfrm>
        </p:grpSpPr>
        <p:sp>
          <p:nvSpPr>
            <p:cNvPr id="54295"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4296"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4297"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4298"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4278"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54279" name="Group 15"/>
          <p:cNvGrpSpPr/>
          <p:nvPr/>
        </p:nvGrpSpPr>
        <p:grpSpPr>
          <a:xfrm rot="5400000">
            <a:off x="0" y="4876800"/>
            <a:ext cx="1905000" cy="1752600"/>
            <a:chOff x="4464" y="3072"/>
            <a:chExt cx="1200" cy="1104"/>
          </a:xfrm>
        </p:grpSpPr>
        <p:sp>
          <p:nvSpPr>
            <p:cNvPr id="54291"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4292"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4293"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4294"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4280" name="Group 20"/>
          <p:cNvGrpSpPr/>
          <p:nvPr/>
        </p:nvGrpSpPr>
        <p:grpSpPr>
          <a:xfrm rot="-5400000">
            <a:off x="7162800" y="228600"/>
            <a:ext cx="1905000" cy="1752600"/>
            <a:chOff x="4464" y="3072"/>
            <a:chExt cx="1200" cy="1104"/>
          </a:xfrm>
        </p:grpSpPr>
        <p:sp>
          <p:nvSpPr>
            <p:cNvPr id="54287"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4288"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4289"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4290"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4281"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54282" name="Picture 4" descr="C:\Users\ADMIN\Desktop\453552345 (3).jpg"/>
          <p:cNvPicPr>
            <a:picLocks noChangeAspect="1"/>
          </p:cNvPicPr>
          <p:nvPr/>
        </p:nvPicPr>
        <p:blipFill>
          <a:blip r:embed="rId5"/>
          <a:stretch>
            <a:fillRect/>
          </a:stretch>
        </p:blipFill>
        <p:spPr>
          <a:xfrm>
            <a:off x="-87312" y="495300"/>
            <a:ext cx="8991600" cy="6496050"/>
          </a:xfrm>
          <a:prstGeom prst="rect">
            <a:avLst/>
          </a:prstGeom>
          <a:noFill/>
          <a:ln w="9525">
            <a:noFill/>
          </a:ln>
        </p:spPr>
      </p:pic>
      <p:sp>
        <p:nvSpPr>
          <p:cNvPr id="3" name="TextBox 2"/>
          <p:cNvSpPr txBox="1"/>
          <p:nvPr/>
        </p:nvSpPr>
        <p:spPr>
          <a:xfrm>
            <a:off x="316119" y="1057132"/>
            <a:ext cx="8446881" cy="866263"/>
          </a:xfrm>
          <a:prstGeom prst="rect">
            <a:avLst/>
          </a:prstGeom>
          <a:solidFill>
            <a:srgbClr val="FFFF00"/>
          </a:solidFill>
        </p:spPr>
        <p:txBody>
          <a:bodyPr>
            <a:spAutoFit/>
          </a:bodyPr>
          <a:lstStyle/>
          <a:p>
            <a:pPr marR="0" algn="just" defTabSz="914400">
              <a:lnSpc>
                <a:spcPct val="107000"/>
              </a:lnSpc>
              <a:spcAft>
                <a:spcPts val="800"/>
              </a:spcAft>
              <a:buClrTx/>
              <a:buSzTx/>
              <a:buFontTx/>
              <a:buNone/>
              <a:defRPr/>
            </a:pPr>
            <a:r>
              <a:rPr kumimoji="0" lang="vi-VN" sz="2400" kern="1200" cap="none" spc="0" normalizeH="0" baseline="0" noProof="0" dirty="0">
                <a:solidFill>
                  <a:srgbClr val="212529"/>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Quan sát hình 42.7, cho biết sự phù hợp giữa hình thái mỏ và chế độ thức ăn ở các loài chim sẻ Darwin.</a:t>
            </a:r>
            <a:endParaRPr kumimoji="0" lang="en-US" sz="2400" kern="1200" cap="none" spc="0" normalizeH="0" baseline="0" noProof="0" dirty="0">
              <a:highlight>
                <a:srgbClr val="FFFF00"/>
              </a:highlight>
              <a:latin typeface="Aptos" pitchFamily="34" charset="0"/>
              <a:ea typeface="Aptos" pitchFamily="34" charset="0"/>
              <a:cs typeface="Times New Roman" panose="02020603050405020304" pitchFamily="18" charset="0"/>
            </a:endParaRPr>
          </a:p>
        </p:txBody>
      </p:sp>
      <p:pic>
        <p:nvPicPr>
          <p:cNvPr id="54284" name="Picture 2" descr="Quan sát hình 42.7 và phân tích sự phù hợp giữa hình thái mỏ với chế độ  thức ăn của một số loài chim sẻ Darwin."/>
          <p:cNvPicPr>
            <a:picLocks noChangeAspect="1"/>
          </p:cNvPicPr>
          <p:nvPr/>
        </p:nvPicPr>
        <p:blipFill>
          <a:blip r:embed="rId6"/>
          <a:stretch>
            <a:fillRect/>
          </a:stretch>
        </p:blipFill>
        <p:spPr>
          <a:xfrm>
            <a:off x="209550" y="2085975"/>
            <a:ext cx="3354388" cy="4419600"/>
          </a:xfrm>
          <a:prstGeom prst="rect">
            <a:avLst/>
          </a:prstGeom>
          <a:noFill/>
          <a:ln w="9525">
            <a:noFill/>
          </a:ln>
        </p:spPr>
      </p:pic>
      <p:sp>
        <p:nvSpPr>
          <p:cNvPr id="54285" name="Text Box 28"/>
          <p:cNvSpPr txBox="1"/>
          <p:nvPr/>
        </p:nvSpPr>
        <p:spPr>
          <a:xfrm>
            <a:off x="2330450" y="309563"/>
            <a:ext cx="3689350" cy="369887"/>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6</a:t>
            </a:r>
            <a:endParaRPr lang="vi-VN" altLang="en-US" sz="1800" b="1" dirty="0">
              <a:solidFill>
                <a:schemeClr val="bg1"/>
              </a:solidFill>
              <a:latin typeface="Times New Roman" panose="02020603050405020304" pitchFamily="18" charset="0"/>
            </a:endParaRPr>
          </a:p>
        </p:txBody>
      </p:sp>
      <p:sp>
        <p:nvSpPr>
          <p:cNvPr id="7" name="TextBox 6"/>
          <p:cNvSpPr txBox="1"/>
          <p:nvPr/>
        </p:nvSpPr>
        <p:spPr>
          <a:xfrm>
            <a:off x="3269810" y="2104554"/>
            <a:ext cx="5591459" cy="4401205"/>
          </a:xfrm>
          <a:prstGeom prst="rect">
            <a:avLst/>
          </a:prstGeom>
          <a:solidFill>
            <a:schemeClr val="bg1"/>
          </a:solidFill>
        </p:spPr>
        <p:txBody>
          <a:bodyPr>
            <a:spAutoFit/>
          </a:bodyPr>
          <a:lstStyle/>
          <a:p>
            <a:pPr marR="0" algn="just" defTabSz="914400">
              <a:spcAft>
                <a:spcPts val="0"/>
              </a:spcAft>
              <a:buClrTx/>
              <a:buSzTx/>
              <a:buFontTx/>
              <a:buNone/>
              <a:defRPr/>
            </a:pPr>
            <a:r>
              <a:rPr kumimoji="0" lang="vi-VN" kern="1200" cap="none" spc="0" normalizeH="0" baseline="0" noProof="0" dirty="0">
                <a:solidFill>
                  <a:srgbClr val="000000"/>
                </a:solidFill>
                <a:highlight>
                  <a:srgbClr val="FFFFFF"/>
                </a:highlight>
                <a:latin typeface="Roboto" panose="02000000000000000000" pitchFamily="2" charset="0"/>
                <a:ea typeface="+mn-ea"/>
                <a:cs typeface="+mn-cs"/>
              </a:rPr>
              <a:t>Sự </a:t>
            </a: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phù hợp giữa hình thái mỏ với chế độ thức ăn của một số loài chim sẻ Darwin:</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a:p>
            <a:pPr marR="0" algn="just" defTabSz="914400">
              <a:spcAft>
                <a:spcPts val="0"/>
              </a:spcAft>
              <a:buClrTx/>
              <a:buSzTx/>
              <a:buFontTx/>
              <a:buNone/>
              <a:defRPr/>
            </a:pP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 Chim chích xanh có mỏ dài và nhọn thích nghi với việc bắt côn trùng.</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a:p>
            <a:pPr marR="0" algn="just" defTabSz="914400">
              <a:spcAft>
                <a:spcPts val="0"/>
              </a:spcAft>
              <a:buClrTx/>
              <a:buSzTx/>
              <a:buFontTx/>
              <a:buNone/>
              <a:defRPr/>
            </a:pP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 Chim chích xám có mỏ dài, nhọn nhưng kích thước lớn hơn chim chích xám thích nghi với việc bắt côn trùng có kích thước lớn hơn.</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a:p>
            <a:pPr marR="0" algn="just" defTabSz="914400">
              <a:spcAft>
                <a:spcPts val="0"/>
              </a:spcAft>
              <a:buClrTx/>
              <a:buSzTx/>
              <a:buFontTx/>
              <a:buNone/>
              <a:defRPr/>
            </a:pP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 Chim sẻ chay có mỏ hình nón, ngắn thích nghi với việc ăn chồi, lá non.</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a:p>
            <a:pPr marR="0" algn="just" defTabSz="914400">
              <a:spcAft>
                <a:spcPts val="0"/>
              </a:spcAft>
              <a:buClrTx/>
              <a:buSzTx/>
              <a:buFontTx/>
              <a:buNone/>
              <a:defRPr/>
            </a:pP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 Chim sẻ đất nhỏ có mỏ ngắn và tù, kích thước nhỏ thích nghi với việc tách quả, hạt có kích thước nhỏ.</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a:p>
            <a:pPr marR="0" algn="just" defTabSz="914400">
              <a:spcAft>
                <a:spcPts val="0"/>
              </a:spcAft>
              <a:buClrTx/>
              <a:buSzTx/>
              <a:buFontTx/>
              <a:buNone/>
              <a:defRPr/>
            </a:pPr>
            <a:r>
              <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rPr>
              <a:t>- Chim sẻ đất vừa có mỏ ngắn và tù nhưng kích thước lớn hơn chim sẻ đất nhỏ thích nghi với việc tách quả, hạt có kích thước lớn hơn.</a:t>
            </a:r>
            <a:endParaRPr kumimoji="0" lang="vi-VN" sz="2000" kern="1200" cap="none" spc="0" normalizeH="0" baseline="0" noProof="0" dirty="0">
              <a:solidFill>
                <a:srgbClr val="000000"/>
              </a:solidFill>
              <a:highlight>
                <a:srgbClr val="FFFFFF"/>
              </a:highlight>
              <a:latin typeface="Times New Roman" panose="02020603050405020304" pitchFamily="18" charset="0"/>
              <a:ea typeface="+mn-ea"/>
              <a:cs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56323" name="Group 3"/>
          <p:cNvGrpSpPr/>
          <p:nvPr/>
        </p:nvGrpSpPr>
        <p:grpSpPr>
          <a:xfrm>
            <a:off x="152400" y="228600"/>
            <a:ext cx="1752600" cy="1524000"/>
            <a:chOff x="144" y="192"/>
            <a:chExt cx="1104" cy="960"/>
          </a:xfrm>
        </p:grpSpPr>
        <p:sp>
          <p:nvSpPr>
            <p:cNvPr id="56350"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6351"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6352"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6353"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56324"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56325" name="Group 9"/>
          <p:cNvGrpSpPr/>
          <p:nvPr/>
        </p:nvGrpSpPr>
        <p:grpSpPr>
          <a:xfrm>
            <a:off x="7086600" y="4876800"/>
            <a:ext cx="1905000" cy="1752600"/>
            <a:chOff x="4464" y="3072"/>
            <a:chExt cx="1200" cy="1104"/>
          </a:xfrm>
        </p:grpSpPr>
        <p:sp>
          <p:nvSpPr>
            <p:cNvPr id="56346"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6347"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6348"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6349"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6326"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56327" name="Group 15"/>
          <p:cNvGrpSpPr/>
          <p:nvPr/>
        </p:nvGrpSpPr>
        <p:grpSpPr>
          <a:xfrm rot="5400000">
            <a:off x="0" y="4876800"/>
            <a:ext cx="1905000" cy="1752600"/>
            <a:chOff x="4464" y="3072"/>
            <a:chExt cx="1200" cy="1104"/>
          </a:xfrm>
        </p:grpSpPr>
        <p:sp>
          <p:nvSpPr>
            <p:cNvPr id="56342"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6343"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6344"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6345"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6328" name="Group 20"/>
          <p:cNvGrpSpPr/>
          <p:nvPr/>
        </p:nvGrpSpPr>
        <p:grpSpPr>
          <a:xfrm rot="-5400000">
            <a:off x="7162800" y="228600"/>
            <a:ext cx="1905000" cy="1752600"/>
            <a:chOff x="4464" y="3072"/>
            <a:chExt cx="1200" cy="1104"/>
          </a:xfrm>
        </p:grpSpPr>
        <p:sp>
          <p:nvSpPr>
            <p:cNvPr id="5633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633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634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634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6329"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sp>
        <p:nvSpPr>
          <p:cNvPr id="56330" name="Text Box 28"/>
          <p:cNvSpPr txBox="1"/>
          <p:nvPr/>
        </p:nvSpPr>
        <p:spPr>
          <a:xfrm>
            <a:off x="2743200" y="358775"/>
            <a:ext cx="3124200" cy="36830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1800" b="1" dirty="0">
                <a:solidFill>
                  <a:schemeClr val="bg1"/>
                </a:solidFill>
                <a:latin typeface="Times New Roman" panose="02020603050405020304" pitchFamily="18" charset="0"/>
              </a:rPr>
              <a:t>CHƯỚNG NGẠI VẬT 7</a:t>
            </a:r>
            <a:endParaRPr lang="vi-VN" altLang="en-US" sz="1800" b="1" dirty="0">
              <a:solidFill>
                <a:schemeClr val="bg1"/>
              </a:solidFill>
              <a:latin typeface="Times New Roman" panose="02020603050405020304" pitchFamily="18" charset="0"/>
            </a:endParaRPr>
          </a:p>
        </p:txBody>
      </p:sp>
      <p:pic>
        <p:nvPicPr>
          <p:cNvPr id="56331" name="Picture 4" descr="C:\Users\ADMIN\Desktop\453552345 (3).jpg"/>
          <p:cNvPicPr>
            <a:picLocks noChangeAspect="1"/>
          </p:cNvPicPr>
          <p:nvPr/>
        </p:nvPicPr>
        <p:blipFill>
          <a:blip r:embed="rId5"/>
          <a:stretch>
            <a:fillRect/>
          </a:stretch>
        </p:blipFill>
        <p:spPr>
          <a:xfrm>
            <a:off x="0" y="609600"/>
            <a:ext cx="8915400" cy="6019800"/>
          </a:xfrm>
          <a:prstGeom prst="rect">
            <a:avLst/>
          </a:prstGeom>
          <a:noFill/>
          <a:ln w="9525">
            <a:noFill/>
          </a:ln>
        </p:spPr>
      </p:pic>
      <p:sp>
        <p:nvSpPr>
          <p:cNvPr id="3" name="TextBox 2"/>
          <p:cNvSpPr txBox="1"/>
          <p:nvPr/>
        </p:nvSpPr>
        <p:spPr>
          <a:xfrm>
            <a:off x="304796" y="2078004"/>
            <a:ext cx="8458203" cy="866263"/>
          </a:xfrm>
          <a:prstGeom prst="rect">
            <a:avLst/>
          </a:prstGeom>
          <a:solidFill>
            <a:srgbClr val="FFFF00"/>
          </a:solidFill>
        </p:spPr>
        <p:txBody>
          <a:bodyPr>
            <a:spAutoFit/>
          </a:bodyPr>
          <a:lstStyle/>
          <a:p>
            <a:pPr marR="0" algn="just" defTabSz="914400">
              <a:lnSpc>
                <a:spcPct val="107000"/>
              </a:lnSpc>
              <a:spcAft>
                <a:spcPts val="800"/>
              </a:spcAft>
              <a:buClrTx/>
              <a:buSzTx/>
              <a:buFontTx/>
              <a:buNone/>
              <a:defRPr/>
            </a:pPr>
            <a:r>
              <a:rPr kumimoji="0" lang="vi-VN" sz="2400" kern="1200" cap="none" spc="0" normalizeH="0" baseline="0" noProof="0" dirty="0">
                <a:solidFill>
                  <a:srgbClr val="212529"/>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Các quá trình chọn lọc trong bảng sau là chọn lọc tự nhiên hay chọn lọc nhân tạo?</a:t>
            </a:r>
            <a:endParaRPr kumimoji="0" lang="en-US" sz="2400" kern="1200" cap="none" spc="0" normalizeH="0" baseline="0" noProof="0" dirty="0">
              <a:highlight>
                <a:srgbClr val="FFFF00"/>
              </a:highlight>
              <a:latin typeface="Aptos" pitchFamily="34" charset="0"/>
              <a:ea typeface="Aptos" pitchFamily="34" charset="0"/>
              <a:cs typeface="Times New Roman" panose="02020603050405020304" pitchFamily="18" charset="0"/>
            </a:endParaRPr>
          </a:p>
        </p:txBody>
      </p:sp>
      <p:pic>
        <p:nvPicPr>
          <p:cNvPr id="56333" name="image6.png"/>
          <p:cNvPicPr>
            <a:picLocks noChangeAspect="1"/>
          </p:cNvPicPr>
          <p:nvPr/>
        </p:nvPicPr>
        <p:blipFill>
          <a:blip r:embed="rId6"/>
          <a:stretch>
            <a:fillRect/>
          </a:stretch>
        </p:blipFill>
        <p:spPr>
          <a:xfrm>
            <a:off x="228600" y="2916238"/>
            <a:ext cx="8534400" cy="3484562"/>
          </a:xfrm>
          <a:prstGeom prst="rect">
            <a:avLst/>
          </a:prstGeom>
          <a:noFill/>
          <a:ln w="9525">
            <a:noFill/>
          </a:ln>
        </p:spPr>
      </p:pic>
      <p:sp>
        <p:nvSpPr>
          <p:cNvPr id="2" name="TextBox 1"/>
          <p:cNvSpPr txBox="1"/>
          <p:nvPr/>
        </p:nvSpPr>
        <p:spPr>
          <a:xfrm>
            <a:off x="6629400" y="3581400"/>
            <a:ext cx="609600" cy="381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t>X</a:t>
            </a:r>
            <a:endParaRPr lang="en-US" altLang="en-US" sz="1800" dirty="0"/>
          </a:p>
        </p:txBody>
      </p:sp>
      <p:sp>
        <p:nvSpPr>
          <p:cNvPr id="4" name="TextBox 3"/>
          <p:cNvSpPr txBox="1"/>
          <p:nvPr/>
        </p:nvSpPr>
        <p:spPr>
          <a:xfrm>
            <a:off x="7962900" y="4481513"/>
            <a:ext cx="609600" cy="381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t>X</a:t>
            </a:r>
            <a:endParaRPr lang="en-US" altLang="en-US" sz="1800" dirty="0"/>
          </a:p>
        </p:txBody>
      </p:sp>
      <p:sp>
        <p:nvSpPr>
          <p:cNvPr id="5" name="TextBox 4"/>
          <p:cNvSpPr txBox="1"/>
          <p:nvPr/>
        </p:nvSpPr>
        <p:spPr>
          <a:xfrm>
            <a:off x="6675438" y="5268913"/>
            <a:ext cx="609600" cy="381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t>X</a:t>
            </a:r>
            <a:endParaRPr lang="en-US" altLang="en-US" sz="1800" dirty="0"/>
          </a:p>
        </p:txBody>
      </p:sp>
      <p:sp>
        <p:nvSpPr>
          <p:cNvPr id="6" name="TextBox 5"/>
          <p:cNvSpPr txBox="1"/>
          <p:nvPr/>
        </p:nvSpPr>
        <p:spPr>
          <a:xfrm>
            <a:off x="6629400" y="5865813"/>
            <a:ext cx="609600" cy="381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1800" dirty="0"/>
              <a:t>X</a:t>
            </a:r>
            <a:endParaRPr lang="en-US" altLang="en-US" sz="18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7171" name="Group 3"/>
          <p:cNvGrpSpPr/>
          <p:nvPr/>
        </p:nvGrpSpPr>
        <p:grpSpPr>
          <a:xfrm>
            <a:off x="152400" y="228600"/>
            <a:ext cx="1752600" cy="1524000"/>
            <a:chOff x="144" y="192"/>
            <a:chExt cx="1104" cy="960"/>
          </a:xfrm>
        </p:grpSpPr>
        <p:sp>
          <p:nvSpPr>
            <p:cNvPr id="719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719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719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719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717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7173" name="Group 9"/>
          <p:cNvGrpSpPr/>
          <p:nvPr/>
        </p:nvGrpSpPr>
        <p:grpSpPr>
          <a:xfrm>
            <a:off x="7086600" y="4876800"/>
            <a:ext cx="1905000" cy="1752600"/>
            <a:chOff x="4464" y="3072"/>
            <a:chExt cx="1200" cy="1104"/>
          </a:xfrm>
        </p:grpSpPr>
        <p:sp>
          <p:nvSpPr>
            <p:cNvPr id="7188"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7189"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7190"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7191"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717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7175" name="Group 15"/>
          <p:cNvGrpSpPr/>
          <p:nvPr/>
        </p:nvGrpSpPr>
        <p:grpSpPr>
          <a:xfrm rot="5400000">
            <a:off x="0" y="4876800"/>
            <a:ext cx="1905000" cy="1752600"/>
            <a:chOff x="4464" y="3072"/>
            <a:chExt cx="1200" cy="1104"/>
          </a:xfrm>
        </p:grpSpPr>
        <p:sp>
          <p:nvSpPr>
            <p:cNvPr id="7184"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7185"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7186"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7187"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7176" name="Group 20"/>
          <p:cNvGrpSpPr/>
          <p:nvPr/>
        </p:nvGrpSpPr>
        <p:grpSpPr>
          <a:xfrm rot="-5400000">
            <a:off x="7162800" y="228600"/>
            <a:ext cx="1905000" cy="1752600"/>
            <a:chOff x="4464" y="3072"/>
            <a:chExt cx="1200" cy="1104"/>
          </a:xfrm>
        </p:grpSpPr>
        <p:sp>
          <p:nvSpPr>
            <p:cNvPr id="7180"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7181"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7182"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7183"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7177"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sp>
        <p:nvSpPr>
          <p:cNvPr id="20490" name="Text Box 28"/>
          <p:cNvSpPr txBox="1"/>
          <p:nvPr/>
        </p:nvSpPr>
        <p:spPr>
          <a:xfrm>
            <a:off x="914400" y="2590800"/>
            <a:ext cx="7391400" cy="830263"/>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400" b="1" i="1" dirty="0">
                <a:solidFill>
                  <a:schemeClr val="bg1"/>
                </a:solidFill>
                <a:latin typeface="Times New Roman" panose="02020603050405020304" pitchFamily="18" charset="0"/>
              </a:rPr>
              <a:t>BÀI 42 : GIỚI THIỆU TIẾN HÓA, CHỌN LỌC TỰ NHIÊN, CHỌN LỌC NHÂN TẠO</a:t>
            </a:r>
            <a:endParaRPr lang="vi-VN" altLang="en-US" sz="2400" b="1" dirty="0">
              <a:solidFill>
                <a:schemeClr val="bg1"/>
              </a:solidFill>
              <a:latin typeface="Times New Roman" panose="02020603050405020304" pitchFamily="18" charset="0"/>
            </a:endParaRPr>
          </a:p>
        </p:txBody>
      </p:sp>
      <p:sp>
        <p:nvSpPr>
          <p:cNvPr id="20491" name="Text Box 29"/>
          <p:cNvSpPr txBox="1"/>
          <p:nvPr/>
        </p:nvSpPr>
        <p:spPr>
          <a:xfrm>
            <a:off x="2895600" y="1981200"/>
            <a:ext cx="3276600" cy="396875"/>
          </a:xfrm>
          <a:prstGeom prst="rect">
            <a:avLst/>
          </a:prstGeom>
          <a:solidFill>
            <a:srgbClr val="00B0F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latin typeface="Times New Roman" panose="02020603050405020304" pitchFamily="18" charset="0"/>
              </a:rPr>
              <a:t>CHỦ ĐỀ 12</a:t>
            </a:r>
            <a:r>
              <a:rPr lang="en-US" altLang="en-US" sz="2000" b="1" i="1" dirty="0">
                <a:latin typeface="Times New Roman" panose="02020603050405020304" pitchFamily="18" charset="0"/>
              </a:rPr>
              <a:t>:</a:t>
            </a:r>
            <a:r>
              <a:rPr lang="en-US" altLang="en-US" sz="2000" b="1" dirty="0">
                <a:latin typeface="Times New Roman" panose="02020603050405020304" pitchFamily="18" charset="0"/>
              </a:rPr>
              <a:t> TIẾN HÓA</a:t>
            </a:r>
            <a:endParaRPr lang="en-US" altLang="en-US" sz="2000" b="1" dirty="0">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58371" name="Group 3"/>
          <p:cNvGrpSpPr/>
          <p:nvPr/>
        </p:nvGrpSpPr>
        <p:grpSpPr>
          <a:xfrm>
            <a:off x="152400" y="228600"/>
            <a:ext cx="1752600" cy="1524000"/>
            <a:chOff x="144" y="192"/>
            <a:chExt cx="1104" cy="960"/>
          </a:xfrm>
        </p:grpSpPr>
        <p:sp>
          <p:nvSpPr>
            <p:cNvPr id="5839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5839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5839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5839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5837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58373" name="Group 9"/>
          <p:cNvGrpSpPr/>
          <p:nvPr/>
        </p:nvGrpSpPr>
        <p:grpSpPr>
          <a:xfrm>
            <a:off x="7086600" y="4876800"/>
            <a:ext cx="1905000" cy="1752600"/>
            <a:chOff x="4464" y="3072"/>
            <a:chExt cx="1200" cy="1104"/>
          </a:xfrm>
        </p:grpSpPr>
        <p:sp>
          <p:nvSpPr>
            <p:cNvPr id="58388"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8389"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8390"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8391"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837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58375" name="Group 15"/>
          <p:cNvGrpSpPr/>
          <p:nvPr/>
        </p:nvGrpSpPr>
        <p:grpSpPr>
          <a:xfrm rot="5400000">
            <a:off x="0" y="4876800"/>
            <a:ext cx="1905000" cy="1752600"/>
            <a:chOff x="4464" y="3072"/>
            <a:chExt cx="1200" cy="1104"/>
          </a:xfrm>
        </p:grpSpPr>
        <p:sp>
          <p:nvSpPr>
            <p:cNvPr id="58384"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8385"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8386"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8387"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58376" name="Group 20"/>
          <p:cNvGrpSpPr/>
          <p:nvPr/>
        </p:nvGrpSpPr>
        <p:grpSpPr>
          <a:xfrm rot="-5400000">
            <a:off x="7162800" y="228600"/>
            <a:ext cx="1905000" cy="1752600"/>
            <a:chOff x="4464" y="3072"/>
            <a:chExt cx="1200" cy="1104"/>
          </a:xfrm>
        </p:grpSpPr>
        <p:sp>
          <p:nvSpPr>
            <p:cNvPr id="58380"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58381"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58382"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58383"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58377"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6" name="Picture 4" descr="C:\Users\ADMIN\Desktop\453552345 (3).jpg"/>
          <p:cNvPicPr>
            <a:picLocks noChangeAspect="1"/>
          </p:cNvPicPr>
          <p:nvPr/>
        </p:nvPicPr>
        <p:blipFill>
          <a:blip r:embed="rId5"/>
          <a:stretch>
            <a:fillRect/>
          </a:stretch>
        </p:blipFill>
        <p:spPr>
          <a:xfrm>
            <a:off x="228600" y="317500"/>
            <a:ext cx="8534400" cy="4230688"/>
          </a:xfrm>
          <a:prstGeom prst="rect">
            <a:avLst/>
          </a:prstGeom>
          <a:noFill/>
          <a:ln w="9525">
            <a:noFill/>
          </a:ln>
        </p:spPr>
      </p:pic>
      <p:sp>
        <p:nvSpPr>
          <p:cNvPr id="7" name="TextBox 6"/>
          <p:cNvSpPr txBox="1"/>
          <p:nvPr/>
        </p:nvSpPr>
        <p:spPr>
          <a:xfrm>
            <a:off x="3200400" y="2514600"/>
            <a:ext cx="2406650" cy="584200"/>
          </a:xfrm>
          <a:prstGeom prst="rect">
            <a:avLst/>
          </a:prstGeom>
          <a:solidFill>
            <a:srgbClr val="92D05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dirty="0">
                <a:latin typeface="Times New Roman" panose="02020603050405020304" pitchFamily="18" charset="0"/>
                <a:cs typeface="Times New Roman" panose="02020603050405020304" pitchFamily="18" charset="0"/>
              </a:rPr>
              <a:t>VẬN DỤNG</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000000"/>
                                          </p:val>
                                        </p:tav>
                                        <p:tav tm="100000">
                                          <p:val>
                                            <p:fltVal val="1.000000"/>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000000"/>
                                          </p:val>
                                        </p:tav>
                                        <p:tav tm="100000">
                                          <p:val>
                                            <p:fltVal val="1.000000"/>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60419" name="Group 3"/>
          <p:cNvGrpSpPr/>
          <p:nvPr/>
        </p:nvGrpSpPr>
        <p:grpSpPr>
          <a:xfrm>
            <a:off x="152400" y="228600"/>
            <a:ext cx="1752600" cy="1524000"/>
            <a:chOff x="144" y="192"/>
            <a:chExt cx="1104" cy="960"/>
          </a:xfrm>
        </p:grpSpPr>
        <p:sp>
          <p:nvSpPr>
            <p:cNvPr id="6044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6044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6044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6044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60420" name="Group 9"/>
          <p:cNvGrpSpPr/>
          <p:nvPr/>
        </p:nvGrpSpPr>
        <p:grpSpPr>
          <a:xfrm>
            <a:off x="7086600" y="4876800"/>
            <a:ext cx="1905000" cy="1752600"/>
            <a:chOff x="4464" y="3072"/>
            <a:chExt cx="1200" cy="1104"/>
          </a:xfrm>
        </p:grpSpPr>
        <p:sp>
          <p:nvSpPr>
            <p:cNvPr id="60438"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0439"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0440"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0441"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0421" name="Group 15"/>
          <p:cNvGrpSpPr/>
          <p:nvPr/>
        </p:nvGrpSpPr>
        <p:grpSpPr>
          <a:xfrm rot="5400000">
            <a:off x="0" y="4876800"/>
            <a:ext cx="1905000" cy="1752600"/>
            <a:chOff x="4464" y="3072"/>
            <a:chExt cx="1200" cy="1104"/>
          </a:xfrm>
        </p:grpSpPr>
        <p:sp>
          <p:nvSpPr>
            <p:cNvPr id="60434"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0435"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0436"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0437"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0422" name="Group 20"/>
          <p:cNvGrpSpPr/>
          <p:nvPr/>
        </p:nvGrpSpPr>
        <p:grpSpPr>
          <a:xfrm rot="-5400000">
            <a:off x="7162800" y="228600"/>
            <a:ext cx="1905000" cy="1752600"/>
            <a:chOff x="4464" y="3072"/>
            <a:chExt cx="1200" cy="1104"/>
          </a:xfrm>
        </p:grpSpPr>
        <p:sp>
          <p:nvSpPr>
            <p:cNvPr id="60430"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0431"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0432"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0433"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0423" name="Picture 6" descr="AG00630_"/>
          <p:cNvPicPr>
            <a:picLocks noChangeAspect="1"/>
          </p:cNvPicPr>
          <p:nvPr/>
        </p:nvPicPr>
        <p:blipFill>
          <a:blip r:embed="rId2"/>
          <a:stretch>
            <a:fillRect/>
          </a:stretch>
        </p:blipFill>
        <p:spPr>
          <a:xfrm>
            <a:off x="457200" y="539750"/>
            <a:ext cx="1219200" cy="838200"/>
          </a:xfrm>
          <a:prstGeom prst="rect">
            <a:avLst/>
          </a:prstGeom>
          <a:noFill/>
          <a:ln w="9525">
            <a:noFill/>
          </a:ln>
        </p:spPr>
      </p:pic>
      <p:pic>
        <p:nvPicPr>
          <p:cNvPr id="60424" name="Picture 4" descr="C:\Users\ADMIN\Desktop\453552345 (3).jpg"/>
          <p:cNvPicPr>
            <a:picLocks noChangeAspect="1"/>
          </p:cNvPicPr>
          <p:nvPr/>
        </p:nvPicPr>
        <p:blipFill>
          <a:blip r:embed="rId3"/>
          <a:stretch>
            <a:fillRect/>
          </a:stretch>
        </p:blipFill>
        <p:spPr>
          <a:xfrm>
            <a:off x="139700" y="342900"/>
            <a:ext cx="8534400" cy="4941888"/>
          </a:xfrm>
          <a:prstGeom prst="rect">
            <a:avLst/>
          </a:prstGeom>
          <a:noFill/>
          <a:ln w="9525">
            <a:noFill/>
          </a:ln>
        </p:spPr>
      </p:pic>
      <p:pic>
        <p:nvPicPr>
          <p:cNvPr id="60425" name="Picture 4" descr="Female Doctor PNGs for Free Download"/>
          <p:cNvPicPr>
            <a:picLocks noChangeAspect="1"/>
          </p:cNvPicPr>
          <p:nvPr/>
        </p:nvPicPr>
        <p:blipFill>
          <a:blip r:embed="rId4"/>
          <a:stretch>
            <a:fillRect/>
          </a:stretch>
        </p:blipFill>
        <p:spPr>
          <a:xfrm>
            <a:off x="381000" y="4410075"/>
            <a:ext cx="2438400" cy="1974850"/>
          </a:xfrm>
          <a:prstGeom prst="rect">
            <a:avLst/>
          </a:prstGeom>
          <a:noFill/>
          <a:ln w="9525">
            <a:noFill/>
          </a:ln>
        </p:spPr>
      </p:pic>
      <p:pic>
        <p:nvPicPr>
          <p:cNvPr id="3" name="Picture 8" descr="Examples of Bacteria: Types and Infections | YourDictionary"/>
          <p:cNvPicPr>
            <a:picLocks noChangeAspect="1" noChangeArrowheads="1"/>
          </p:cNvPicPr>
          <p:nvPr/>
        </p:nvPicPr>
        <p:blipFill rotWithShape="1">
          <a:blip r:embed="rId5"/>
          <a:srcRect l="4126" t="24264" r="70351" b="30031"/>
          <a:stretch>
            <a:fillRect/>
          </a:stretch>
        </p:blipFill>
        <p:spPr bwMode="auto">
          <a:xfrm>
            <a:off x="2895599" y="4352924"/>
            <a:ext cx="1415360" cy="1514475"/>
          </a:xfrm>
          <a:prstGeom prst="ellipse">
            <a:avLst/>
          </a:prstGeom>
          <a:noFill/>
          <a:ln w="57150">
            <a:solidFill>
              <a:schemeClr val="tx1"/>
            </a:solidFill>
          </a:ln>
        </p:spPr>
      </p:pic>
      <p:pic>
        <p:nvPicPr>
          <p:cNvPr id="4" name="Picture 8" descr="Examples of Bacteria: Types and Infections | YourDictionary"/>
          <p:cNvPicPr>
            <a:picLocks noChangeAspect="1" noChangeArrowheads="1"/>
          </p:cNvPicPr>
          <p:nvPr/>
        </p:nvPicPr>
        <p:blipFill rotWithShape="1">
          <a:blip r:embed="rId5"/>
          <a:srcRect l="37569" t="24066" r="36908" b="30229"/>
          <a:stretch>
            <a:fillRect/>
          </a:stretch>
        </p:blipFill>
        <p:spPr bwMode="auto">
          <a:xfrm>
            <a:off x="4468263" y="4340511"/>
            <a:ext cx="1338474" cy="1524000"/>
          </a:xfrm>
          <a:prstGeom prst="ellipse">
            <a:avLst/>
          </a:prstGeom>
          <a:noFill/>
          <a:ln w="57150">
            <a:solidFill>
              <a:schemeClr val="tx1"/>
            </a:solidFill>
          </a:ln>
        </p:spPr>
      </p:pic>
      <p:pic>
        <p:nvPicPr>
          <p:cNvPr id="5" name="Picture 8" descr="Examples of Bacteria: Types and Infections | YourDictionary"/>
          <p:cNvPicPr>
            <a:picLocks noChangeAspect="1" noChangeArrowheads="1"/>
          </p:cNvPicPr>
          <p:nvPr/>
        </p:nvPicPr>
        <p:blipFill rotWithShape="1">
          <a:blip r:embed="rId5"/>
          <a:srcRect l="70679" t="24264" r="3798" b="30031"/>
          <a:stretch>
            <a:fillRect/>
          </a:stretch>
        </p:blipFill>
        <p:spPr bwMode="auto">
          <a:xfrm>
            <a:off x="6232557" y="4416084"/>
            <a:ext cx="1277295" cy="1388154"/>
          </a:xfrm>
          <a:prstGeom prst="ellipse">
            <a:avLst/>
          </a:prstGeom>
          <a:noFill/>
          <a:ln w="57150">
            <a:solidFill>
              <a:schemeClr val="tx1"/>
            </a:solidFill>
          </a:ln>
        </p:spPr>
      </p:pic>
      <p:sp>
        <p:nvSpPr>
          <p:cNvPr id="60429" name="Rectangle 7"/>
          <p:cNvSpPr/>
          <p:nvPr/>
        </p:nvSpPr>
        <p:spPr>
          <a:xfrm>
            <a:off x="457200" y="2300288"/>
            <a:ext cx="8001000" cy="1939925"/>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vi-VN" altLang="en-US" sz="2000" b="1" dirty="0">
                <a:latin typeface="Times New Roman" panose="02020603050405020304" pitchFamily="18" charset="0"/>
                <a:cs typeface="Times New Roman" panose="02020603050405020304" pitchFamily="18" charset="0"/>
              </a:rPr>
              <a:t>Hiện nay, nhiều lo</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i vi khuẩn gây bệnh có khả năng biến đổi hình th</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nh các chủng khác nhau dẫn đến vi khuẩn có hiện tượng nhờn thuốc. Dựa v</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o sự tác động của quá trình chọn lọc tự nhiên, hãy giải thích vì sao các nh</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 khoa học thường xuyên phải cải tiến các loại thuốc kháng sinh.</a:t>
            </a:r>
            <a:endParaRPr lang="en-US" altLang="en-US" sz="2000" b="1" dirty="0">
              <a:latin typeface="Times New Roman" panose="02020603050405020304" pitchFamily="18" charset="0"/>
              <a:cs typeface="Times New Roman" panose="02020603050405020304" pitchFamily="18" charset="0"/>
            </a:endParaRPr>
          </a:p>
          <a:p>
            <a:pPr marL="0" lvl="0" indent="0" algn="just">
              <a:spcBef>
                <a:spcPct val="0"/>
              </a:spcBef>
              <a:buNone/>
            </a:pPr>
            <a:r>
              <a:rPr lang="vi-VN" altLang="en-US" sz="2000" b="1" dirty="0">
                <a:latin typeface="Times New Roman" panose="02020603050405020304" pitchFamily="18" charset="0"/>
                <a:cs typeface="Times New Roman" panose="02020603050405020304" pitchFamily="18" charset="0"/>
              </a:rPr>
              <a:t>Nhiều gia đình thường tự ý mua thuốc kháng sinh về dùng. Em có suy nghĩ như thế n</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o về vấn đề n</a:t>
            </a:r>
            <a:r>
              <a:rPr lang="vi-VN" altLang="en-US" sz="2000" b="1" dirty="0">
                <a:latin typeface="Times New Roman" panose="02020603050405020304" pitchFamily="18" charset="0"/>
                <a:ea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y.</a:t>
            </a:r>
            <a:endParaRPr lang="en-US" altLang="en-US" sz="2000" b="1" dirty="0">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62467" name="Group 3"/>
          <p:cNvGrpSpPr/>
          <p:nvPr/>
        </p:nvGrpSpPr>
        <p:grpSpPr>
          <a:xfrm>
            <a:off x="152400" y="228600"/>
            <a:ext cx="1752600" cy="1524000"/>
            <a:chOff x="144" y="192"/>
            <a:chExt cx="1104" cy="960"/>
          </a:xfrm>
        </p:grpSpPr>
        <p:sp>
          <p:nvSpPr>
            <p:cNvPr id="62490"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62491"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62492"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62493"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62468" name="Picture 8"/>
          <p:cNvPicPr>
            <a:picLocks noChangeAspect="1"/>
          </p:cNvPicPr>
          <p:nvPr/>
        </p:nvPicPr>
        <p:blipFill>
          <a:blip r:embed="rId2"/>
          <a:stretch>
            <a:fillRect/>
          </a:stretch>
        </p:blipFill>
        <p:spPr>
          <a:xfrm>
            <a:off x="6705600" y="5246688"/>
            <a:ext cx="1981200" cy="1077912"/>
          </a:xfrm>
          <a:prstGeom prst="rect">
            <a:avLst/>
          </a:prstGeom>
          <a:noFill/>
          <a:ln w="9525">
            <a:noFill/>
          </a:ln>
        </p:spPr>
      </p:pic>
      <p:grpSp>
        <p:nvGrpSpPr>
          <p:cNvPr id="62469" name="Group 9"/>
          <p:cNvGrpSpPr/>
          <p:nvPr/>
        </p:nvGrpSpPr>
        <p:grpSpPr>
          <a:xfrm>
            <a:off x="7086600" y="4876800"/>
            <a:ext cx="1905000" cy="1752600"/>
            <a:chOff x="4464" y="3072"/>
            <a:chExt cx="1200" cy="1104"/>
          </a:xfrm>
        </p:grpSpPr>
        <p:sp>
          <p:nvSpPr>
            <p:cNvPr id="62486"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2487"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2488"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2489"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2470"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62471" name="Group 15"/>
          <p:cNvGrpSpPr/>
          <p:nvPr/>
        </p:nvGrpSpPr>
        <p:grpSpPr>
          <a:xfrm rot="5400000">
            <a:off x="0" y="4876800"/>
            <a:ext cx="1905000" cy="1752600"/>
            <a:chOff x="4464" y="3072"/>
            <a:chExt cx="1200" cy="1104"/>
          </a:xfrm>
        </p:grpSpPr>
        <p:sp>
          <p:nvSpPr>
            <p:cNvPr id="62482"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2483"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2484"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2485"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2472" name="Group 20"/>
          <p:cNvGrpSpPr/>
          <p:nvPr/>
        </p:nvGrpSpPr>
        <p:grpSpPr>
          <a:xfrm rot="-5400000">
            <a:off x="7162800" y="228600"/>
            <a:ext cx="1905000" cy="1752600"/>
            <a:chOff x="4464" y="3072"/>
            <a:chExt cx="1200" cy="1104"/>
          </a:xfrm>
        </p:grpSpPr>
        <p:sp>
          <p:nvSpPr>
            <p:cNvPr id="6247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247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248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248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2473"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62474" name="Picture 4" descr="C:\Users\ADMIN\Desktop\453552345 (3).jpg"/>
          <p:cNvPicPr>
            <a:picLocks noChangeAspect="1"/>
          </p:cNvPicPr>
          <p:nvPr/>
        </p:nvPicPr>
        <p:blipFill>
          <a:blip r:embed="rId5"/>
          <a:stretch>
            <a:fillRect/>
          </a:stretch>
        </p:blipFill>
        <p:spPr>
          <a:xfrm>
            <a:off x="195263" y="234950"/>
            <a:ext cx="8534400" cy="5403850"/>
          </a:xfrm>
          <a:prstGeom prst="rect">
            <a:avLst/>
          </a:prstGeom>
          <a:noFill/>
          <a:ln w="9525">
            <a:noFill/>
          </a:ln>
        </p:spPr>
      </p:pic>
      <p:sp>
        <p:nvSpPr>
          <p:cNvPr id="3" name="TextBox 2"/>
          <p:cNvSpPr txBox="1"/>
          <p:nvPr/>
        </p:nvSpPr>
        <p:spPr>
          <a:xfrm>
            <a:off x="468313" y="2043113"/>
            <a:ext cx="8077200" cy="827088"/>
          </a:xfrm>
          <a:prstGeom prst="rect">
            <a:avLst/>
          </a:prstGeom>
          <a:solidFill>
            <a:srgbClr val="FFFF00"/>
          </a:solidFill>
        </p:spPr>
        <p:txBody>
          <a:bodyPr>
            <a:spAutoFit/>
          </a:bodyPr>
          <a:p>
            <a:pPr algn="just" defTabSz="914400">
              <a:lnSpc>
                <a:spcPct val="125000"/>
              </a:lnSpc>
              <a:buNone/>
              <a:tabLst>
                <a:tab pos="0" algn="l"/>
              </a:tabLst>
            </a:pPr>
            <a:r>
              <a:rPr lang="vi-VN" altLang="x-none" sz="2000" b="1" dirty="0">
                <a:latin typeface="Times New Roman" panose="02020603050405020304" pitchFamily="18" charset="0"/>
                <a:cs typeface="Calibri" panose="020F0502020204030204" pitchFamily="34" charset="0"/>
              </a:rPr>
              <a:t>Trong quần thể vi khuẩn gây bệnh, các biến dị mới liên tục được phát sinh, trong đó có biến dị quy định tính kháng thuốc kháng sinh. </a:t>
            </a:r>
            <a:endParaRPr sz="2000" b="1" dirty="0">
              <a:latin typeface="Times New Roman" panose="02020603050405020304" pitchFamily="18" charset="0"/>
              <a:ea typeface="Calibri" panose="020F0502020204030204" pitchFamily="34" charset="0"/>
            </a:endParaRPr>
          </a:p>
        </p:txBody>
      </p:sp>
      <p:sp>
        <p:nvSpPr>
          <p:cNvPr id="5" name="TextBox 4"/>
          <p:cNvSpPr txBox="1"/>
          <p:nvPr/>
        </p:nvSpPr>
        <p:spPr>
          <a:xfrm>
            <a:off x="515938" y="2876550"/>
            <a:ext cx="4613275" cy="2370138"/>
          </a:xfrm>
          <a:prstGeom prst="rect">
            <a:avLst/>
          </a:prstGeom>
          <a:solidFill>
            <a:srgbClr val="FFFF00"/>
          </a:solidFill>
        </p:spPr>
        <p:txBody>
          <a:bodyPr>
            <a:spAutoFit/>
          </a:bodyPr>
          <a:p>
            <a:pPr algn="just" defTabSz="914400">
              <a:lnSpc>
                <a:spcPct val="125000"/>
              </a:lnSpc>
              <a:buNone/>
              <a:tabLst>
                <a:tab pos="0" algn="l"/>
              </a:tabLst>
            </a:pPr>
            <a:r>
              <a:rPr lang="vi-VN" altLang="x-none" sz="2000" b="1" dirty="0">
                <a:latin typeface="Times New Roman" panose="02020603050405020304" pitchFamily="18" charset="0"/>
                <a:cs typeface="Calibri" panose="020F0502020204030204" pitchFamily="34" charset="0"/>
              </a:rPr>
              <a:t>Khi bệnh nhân uống thuốc kháng sinh, chọn lọc tự nhiên tác động theo hướng giữ lại các vi khuẩn mang biến dị quy định tính kháng thuốc v</a:t>
            </a:r>
            <a:r>
              <a:rPr lang="vi-VN" altLang="x-none" sz="2000" b="1" dirty="0">
                <a:latin typeface="Times New Roman" panose="02020603050405020304" pitchFamily="18" charset="0"/>
                <a:ea typeface="Calibri" panose="020F0502020204030204" pitchFamily="34" charset="0"/>
              </a:rPr>
              <a:t>à</a:t>
            </a:r>
            <a:r>
              <a:rPr lang="vi-VN" altLang="x-none" sz="2000" b="1" dirty="0">
                <a:latin typeface="Times New Roman" panose="02020603050405020304" pitchFamily="18" charset="0"/>
                <a:cs typeface="Calibri" panose="020F0502020204030204" pitchFamily="34" charset="0"/>
              </a:rPr>
              <a:t> đ</a:t>
            </a:r>
            <a:r>
              <a:rPr lang="vi-VN" altLang="x-none" sz="2000" b="1" dirty="0">
                <a:latin typeface="Times New Roman" panose="02020603050405020304" pitchFamily="18" charset="0"/>
                <a:ea typeface="Calibri" panose="020F0502020204030204" pitchFamily="34" charset="0"/>
              </a:rPr>
              <a:t>à</a:t>
            </a:r>
            <a:r>
              <a:rPr lang="vi-VN" altLang="x-none" sz="2000" b="1" dirty="0">
                <a:latin typeface="Times New Roman" panose="02020603050405020304" pitchFamily="18" charset="0"/>
                <a:cs typeface="Calibri" panose="020F0502020204030204" pitchFamily="34" charset="0"/>
              </a:rPr>
              <a:t>o thải các vi khuẩn không mang biến dị quy định tính kháng thuốc. </a:t>
            </a:r>
            <a:endParaRPr sz="2000" b="1" dirty="0">
              <a:latin typeface="Calibri" panose="020F0502020204030204" pitchFamily="34" charset="0"/>
              <a:ea typeface="Calibri" panose="020F0502020204030204" pitchFamily="34" charset="0"/>
            </a:endParaRPr>
          </a:p>
        </p:txBody>
      </p:sp>
      <p:pic>
        <p:nvPicPr>
          <p:cNvPr id="62477" name="Picture 14" descr="http://nguoivietodessa.com/images/2020/12/09/y1QJ20ox6Zv0WOLdtAysz3GL6v5cqQjnHIm3v1E6.jpeg"/>
          <p:cNvPicPr>
            <a:picLocks noChangeAspect="1"/>
          </p:cNvPicPr>
          <p:nvPr/>
        </p:nvPicPr>
        <p:blipFill>
          <a:blip r:embed="rId6"/>
          <a:stretch>
            <a:fillRect/>
          </a:stretch>
        </p:blipFill>
        <p:spPr>
          <a:xfrm>
            <a:off x="5065713" y="2859088"/>
            <a:ext cx="3468687" cy="2393950"/>
          </a:xfrm>
          <a:prstGeom prst="rect">
            <a:avLst/>
          </a:prstGeom>
          <a:noFill/>
          <a:ln w="9525">
            <a:noFill/>
          </a:ln>
        </p:spPr>
      </p:pic>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64515" name="Group 3"/>
          <p:cNvGrpSpPr/>
          <p:nvPr/>
        </p:nvGrpSpPr>
        <p:grpSpPr>
          <a:xfrm>
            <a:off x="152400" y="228600"/>
            <a:ext cx="1752600" cy="1524000"/>
            <a:chOff x="144" y="192"/>
            <a:chExt cx="1104" cy="960"/>
          </a:xfrm>
        </p:grpSpPr>
        <p:sp>
          <p:nvSpPr>
            <p:cNvPr id="64537"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64538"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64539"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64540"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64516" name="Picture 8"/>
          <p:cNvPicPr>
            <a:picLocks noChangeAspect="1"/>
          </p:cNvPicPr>
          <p:nvPr/>
        </p:nvPicPr>
        <p:blipFill>
          <a:blip r:embed="rId2"/>
          <a:stretch>
            <a:fillRect/>
          </a:stretch>
        </p:blipFill>
        <p:spPr>
          <a:xfrm>
            <a:off x="6705600" y="5105400"/>
            <a:ext cx="1981200" cy="1219200"/>
          </a:xfrm>
          <a:prstGeom prst="rect">
            <a:avLst/>
          </a:prstGeom>
          <a:noFill/>
          <a:ln w="9525">
            <a:noFill/>
          </a:ln>
        </p:spPr>
      </p:pic>
      <p:grpSp>
        <p:nvGrpSpPr>
          <p:cNvPr id="64517" name="Group 9"/>
          <p:cNvGrpSpPr/>
          <p:nvPr/>
        </p:nvGrpSpPr>
        <p:grpSpPr>
          <a:xfrm>
            <a:off x="7086600" y="4876800"/>
            <a:ext cx="1905000" cy="1752600"/>
            <a:chOff x="4464" y="3072"/>
            <a:chExt cx="1200" cy="1104"/>
          </a:xfrm>
        </p:grpSpPr>
        <p:sp>
          <p:nvSpPr>
            <p:cNvPr id="64533"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4534"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4535"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4536"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4518"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64519" name="Group 15"/>
          <p:cNvGrpSpPr/>
          <p:nvPr/>
        </p:nvGrpSpPr>
        <p:grpSpPr>
          <a:xfrm rot="5400000">
            <a:off x="0" y="4876800"/>
            <a:ext cx="1905000" cy="1752600"/>
            <a:chOff x="4464" y="3072"/>
            <a:chExt cx="1200" cy="1104"/>
          </a:xfrm>
        </p:grpSpPr>
        <p:sp>
          <p:nvSpPr>
            <p:cNvPr id="64529"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4530"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4531"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4532"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4520" name="Group 20"/>
          <p:cNvGrpSpPr/>
          <p:nvPr/>
        </p:nvGrpSpPr>
        <p:grpSpPr>
          <a:xfrm rot="-5400000">
            <a:off x="7162800" y="228600"/>
            <a:ext cx="1905000" cy="1752600"/>
            <a:chOff x="4464" y="3072"/>
            <a:chExt cx="1200" cy="1104"/>
          </a:xfrm>
        </p:grpSpPr>
        <p:sp>
          <p:nvSpPr>
            <p:cNvPr id="64525"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4526"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4527"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4528"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4521"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64522" name="Picture 4" descr="C:\Users\ADMIN\Desktop\453552345 (3).jpg"/>
          <p:cNvPicPr>
            <a:picLocks noChangeAspect="1"/>
          </p:cNvPicPr>
          <p:nvPr/>
        </p:nvPicPr>
        <p:blipFill>
          <a:blip r:embed="rId5"/>
          <a:stretch>
            <a:fillRect/>
          </a:stretch>
        </p:blipFill>
        <p:spPr>
          <a:xfrm>
            <a:off x="228600" y="317500"/>
            <a:ext cx="8534400" cy="5168900"/>
          </a:xfrm>
          <a:prstGeom prst="rect">
            <a:avLst/>
          </a:prstGeom>
          <a:noFill/>
          <a:ln w="9525">
            <a:noFill/>
          </a:ln>
        </p:spPr>
      </p:pic>
      <p:sp>
        <p:nvSpPr>
          <p:cNvPr id="64523" name="Rectangle 1"/>
          <p:cNvSpPr/>
          <p:nvPr/>
        </p:nvSpPr>
        <p:spPr>
          <a:xfrm>
            <a:off x="495300" y="1947863"/>
            <a:ext cx="4076700" cy="3279775"/>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defTabSz="914400">
              <a:lnSpc>
                <a:spcPct val="125000"/>
              </a:lnSpc>
              <a:spcBef>
                <a:spcPct val="0"/>
              </a:spcBef>
              <a:buNone/>
              <a:tabLst>
                <a:tab pos="0" algn="l"/>
              </a:tabLst>
            </a:pPr>
            <a:r>
              <a:rPr lang="vi-VN" altLang="en-US" sz="2400" b="1" dirty="0">
                <a:latin typeface="Times New Roman" panose="02020603050405020304" pitchFamily="18" charset="0"/>
                <a:cs typeface="Calibri" panose="020F0502020204030204" pitchFamily="34" charset="0"/>
              </a:rPr>
              <a:t>Qua thời gian, các vi khuẩn mang biến dị quy định tính kháng thuốc được sống sót, sinh sản v</a:t>
            </a:r>
            <a:r>
              <a:rPr lang="vi-VN" altLang="en-US" sz="2400" b="1" dirty="0">
                <a:latin typeface="Times New Roman" panose="02020603050405020304" pitchFamily="18" charset="0"/>
                <a:ea typeface="Calibri" panose="020F0502020204030204" pitchFamily="34" charset="0"/>
              </a:rPr>
              <a:t>à</a:t>
            </a:r>
            <a:r>
              <a:rPr lang="vi-VN" altLang="en-US" sz="2400" b="1" dirty="0">
                <a:latin typeface="Times New Roman" panose="02020603050405020304" pitchFamily="18" charset="0"/>
                <a:cs typeface="Calibri" panose="020F0502020204030204" pitchFamily="34" charset="0"/>
              </a:rPr>
              <a:t> chiếm ưu thế. Lúc n</a:t>
            </a:r>
            <a:r>
              <a:rPr lang="vi-VN" altLang="en-US" sz="2400" b="1" dirty="0">
                <a:latin typeface="Times New Roman" panose="02020603050405020304" pitchFamily="18" charset="0"/>
                <a:ea typeface="Calibri" panose="020F0502020204030204" pitchFamily="34" charset="0"/>
              </a:rPr>
              <a:t>à</a:t>
            </a:r>
            <a:r>
              <a:rPr lang="vi-VN" altLang="en-US" sz="2400" b="1" dirty="0">
                <a:latin typeface="Times New Roman" panose="02020603050405020304" pitchFamily="18" charset="0"/>
                <a:cs typeface="Calibri" panose="020F0502020204030204" pitchFamily="34" charset="0"/>
              </a:rPr>
              <a:t>y, việc uống thuốc kháng sinh không còn tác dụng đối với bệnh nhân.</a:t>
            </a:r>
            <a:endParaRPr lang="en-US" altLang="en-US" sz="2400" b="1" dirty="0">
              <a:latin typeface="Times New Roman" panose="02020603050405020304" pitchFamily="18" charset="0"/>
              <a:ea typeface="Calibri" panose="020F0502020204030204" pitchFamily="34" charset="0"/>
            </a:endParaRPr>
          </a:p>
        </p:txBody>
      </p:sp>
      <p:pic>
        <p:nvPicPr>
          <p:cNvPr id="64524" name="Picture 2" descr="Tổng quan về đề kháng kháng sinh"/>
          <p:cNvPicPr>
            <a:picLocks noChangeAspect="1"/>
          </p:cNvPicPr>
          <p:nvPr/>
        </p:nvPicPr>
        <p:blipFill>
          <a:blip r:embed="rId6"/>
          <a:stretch>
            <a:fillRect/>
          </a:stretch>
        </p:blipFill>
        <p:spPr>
          <a:xfrm>
            <a:off x="4572000" y="1947863"/>
            <a:ext cx="4038600" cy="3297237"/>
          </a:xfrm>
          <a:prstGeom prst="rect">
            <a:avLst/>
          </a:prstGeom>
          <a:noFill/>
          <a:ln w="9525">
            <a:noFill/>
          </a:ln>
        </p:spPr>
      </p:pic>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66563" name="Group 3"/>
          <p:cNvGrpSpPr/>
          <p:nvPr/>
        </p:nvGrpSpPr>
        <p:grpSpPr>
          <a:xfrm>
            <a:off x="152400" y="228600"/>
            <a:ext cx="1752600" cy="1524000"/>
            <a:chOff x="144" y="192"/>
            <a:chExt cx="1104" cy="960"/>
          </a:xfrm>
        </p:grpSpPr>
        <p:sp>
          <p:nvSpPr>
            <p:cNvPr id="66585"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66586"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66587"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66588"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66564"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66565" name="Group 9"/>
          <p:cNvGrpSpPr/>
          <p:nvPr/>
        </p:nvGrpSpPr>
        <p:grpSpPr>
          <a:xfrm>
            <a:off x="7086600" y="4876800"/>
            <a:ext cx="1905000" cy="1752600"/>
            <a:chOff x="4464" y="3072"/>
            <a:chExt cx="1200" cy="1104"/>
          </a:xfrm>
        </p:grpSpPr>
        <p:sp>
          <p:nvSpPr>
            <p:cNvPr id="66581"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6582"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6583"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6584"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6566"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66567" name="Group 15"/>
          <p:cNvGrpSpPr/>
          <p:nvPr/>
        </p:nvGrpSpPr>
        <p:grpSpPr>
          <a:xfrm rot="5400000">
            <a:off x="0" y="4876800"/>
            <a:ext cx="1905000" cy="1752600"/>
            <a:chOff x="4464" y="3072"/>
            <a:chExt cx="1200" cy="1104"/>
          </a:xfrm>
        </p:grpSpPr>
        <p:sp>
          <p:nvSpPr>
            <p:cNvPr id="66577"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6578"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6579"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6580"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6568" name="Group 20"/>
          <p:cNvGrpSpPr/>
          <p:nvPr/>
        </p:nvGrpSpPr>
        <p:grpSpPr>
          <a:xfrm rot="-5400000">
            <a:off x="7162800" y="228600"/>
            <a:ext cx="1905000" cy="1752600"/>
            <a:chOff x="4464" y="3072"/>
            <a:chExt cx="1200" cy="1104"/>
          </a:xfrm>
        </p:grpSpPr>
        <p:sp>
          <p:nvSpPr>
            <p:cNvPr id="66573"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6574"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6575"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6576"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6569"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66570" name="Picture 4" descr="C:\Users\ADMIN\Desktop\453552345 (3).jpg"/>
          <p:cNvPicPr>
            <a:picLocks noChangeAspect="1"/>
          </p:cNvPicPr>
          <p:nvPr/>
        </p:nvPicPr>
        <p:blipFill>
          <a:blip r:embed="rId5"/>
          <a:stretch>
            <a:fillRect/>
          </a:stretch>
        </p:blipFill>
        <p:spPr>
          <a:xfrm>
            <a:off x="228600" y="317500"/>
            <a:ext cx="8534400" cy="4230688"/>
          </a:xfrm>
          <a:prstGeom prst="rect">
            <a:avLst/>
          </a:prstGeom>
          <a:noFill/>
          <a:ln w="9525">
            <a:noFill/>
          </a:ln>
        </p:spPr>
      </p:pic>
      <p:sp>
        <p:nvSpPr>
          <p:cNvPr id="4" name="TextBox 3"/>
          <p:cNvSpPr txBox="1"/>
          <p:nvPr/>
        </p:nvSpPr>
        <p:spPr>
          <a:xfrm>
            <a:off x="641289" y="2081213"/>
            <a:ext cx="7893111" cy="1434047"/>
          </a:xfrm>
          <a:prstGeom prst="rect">
            <a:avLst/>
          </a:prstGeom>
          <a:solidFill>
            <a:srgbClr val="FFFF00"/>
          </a:solidFill>
        </p:spPr>
        <p:txBody>
          <a:bodyPr>
            <a:spAutoFit/>
          </a:bodyPr>
          <a:lstStyle/>
          <a:p>
            <a:pPr marR="0" algn="just" defTabSz="914400">
              <a:lnSpc>
                <a:spcPct val="125000"/>
              </a:lnSpc>
              <a:buClrTx/>
              <a:buSzTx/>
              <a:buFontTx/>
              <a:buNone/>
              <a:tabLst>
                <a:tab pos="0" algn="l"/>
              </a:tabLst>
              <a:defRPr/>
            </a:pPr>
            <a:r>
              <a:rPr kumimoji="0" lang="vi-VN" sz="2400" b="1" kern="1200" cap="none" spc="-20" normalizeH="0" baseline="0" noProof="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Tốc độ kháng thuốc phụ thuộc vào từ chủng vi khuẩn và phương pháp dùng thuốc kháng sinh. Có nhiều chủng kháng thuốc rất nhanh. </a:t>
            </a:r>
            <a:endParaRPr kumimoji="0" lang="en-US" sz="2400" b="1" kern="1200" cap="none" spc="-20" normalizeH="0" baseline="0" noProof="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6572" name="Picture 2" descr="Thế nào là kháng kháng sinh? - YouMed"/>
          <p:cNvPicPr>
            <a:picLocks noChangeAspect="1"/>
          </p:cNvPicPr>
          <p:nvPr/>
        </p:nvPicPr>
        <p:blipFill>
          <a:blip r:embed="rId6"/>
          <a:stretch>
            <a:fillRect/>
          </a:stretch>
        </p:blipFill>
        <p:spPr>
          <a:xfrm>
            <a:off x="2362200" y="4267200"/>
            <a:ext cx="4375150" cy="2201863"/>
          </a:xfrm>
          <a:prstGeom prst="rect">
            <a:avLst/>
          </a:prstGeom>
          <a:noFill/>
          <a:ln w="9525">
            <a:noFill/>
          </a:ln>
        </p:spPr>
      </p:pic>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68611" name="Group 3"/>
          <p:cNvGrpSpPr/>
          <p:nvPr/>
        </p:nvGrpSpPr>
        <p:grpSpPr>
          <a:xfrm>
            <a:off x="152400" y="228600"/>
            <a:ext cx="1752600" cy="1524000"/>
            <a:chOff x="144" y="192"/>
            <a:chExt cx="1104" cy="960"/>
          </a:xfrm>
        </p:grpSpPr>
        <p:sp>
          <p:nvSpPr>
            <p:cNvPr id="68633"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68634"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68635"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68636"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68612"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68613" name="Group 9"/>
          <p:cNvGrpSpPr/>
          <p:nvPr/>
        </p:nvGrpSpPr>
        <p:grpSpPr>
          <a:xfrm>
            <a:off x="7086600" y="4876800"/>
            <a:ext cx="1905000" cy="1752600"/>
            <a:chOff x="4464" y="3072"/>
            <a:chExt cx="1200" cy="1104"/>
          </a:xfrm>
        </p:grpSpPr>
        <p:sp>
          <p:nvSpPr>
            <p:cNvPr id="68629"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8630"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8631"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8632"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8614"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68615" name="Group 15"/>
          <p:cNvGrpSpPr/>
          <p:nvPr/>
        </p:nvGrpSpPr>
        <p:grpSpPr>
          <a:xfrm rot="5400000">
            <a:off x="0" y="4876800"/>
            <a:ext cx="1905000" cy="1752600"/>
            <a:chOff x="4464" y="3072"/>
            <a:chExt cx="1200" cy="1104"/>
          </a:xfrm>
        </p:grpSpPr>
        <p:sp>
          <p:nvSpPr>
            <p:cNvPr id="68625"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8626"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8627"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8628"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68616" name="Group 20"/>
          <p:cNvGrpSpPr/>
          <p:nvPr/>
        </p:nvGrpSpPr>
        <p:grpSpPr>
          <a:xfrm rot="-5400000">
            <a:off x="7162800" y="228600"/>
            <a:ext cx="1905000" cy="1752600"/>
            <a:chOff x="4464" y="3072"/>
            <a:chExt cx="1200" cy="1104"/>
          </a:xfrm>
        </p:grpSpPr>
        <p:sp>
          <p:nvSpPr>
            <p:cNvPr id="68621"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68622"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68623"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68624"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68617" name="Picture 6" descr="AG00630_"/>
          <p:cNvPicPr>
            <a:picLocks noChangeAspect="1"/>
          </p:cNvPicPr>
          <p:nvPr/>
        </p:nvPicPr>
        <p:blipFill>
          <a:blip r:embed="rId4"/>
          <a:stretch>
            <a:fillRect/>
          </a:stretch>
        </p:blipFill>
        <p:spPr>
          <a:xfrm>
            <a:off x="457200" y="539750"/>
            <a:ext cx="1219200" cy="838200"/>
          </a:xfrm>
          <a:prstGeom prst="rect">
            <a:avLst/>
          </a:prstGeom>
          <a:noFill/>
          <a:ln w="9525">
            <a:noFill/>
          </a:ln>
        </p:spPr>
      </p:pic>
      <p:pic>
        <p:nvPicPr>
          <p:cNvPr id="68618" name="Picture 4" descr="C:\Users\ADMIN\Desktop\453552345 (3).jpg"/>
          <p:cNvPicPr>
            <a:picLocks noChangeAspect="1"/>
          </p:cNvPicPr>
          <p:nvPr/>
        </p:nvPicPr>
        <p:blipFill>
          <a:blip r:embed="rId5"/>
          <a:stretch>
            <a:fillRect/>
          </a:stretch>
        </p:blipFill>
        <p:spPr>
          <a:xfrm>
            <a:off x="228600" y="317500"/>
            <a:ext cx="8534400" cy="4230688"/>
          </a:xfrm>
          <a:prstGeom prst="rect">
            <a:avLst/>
          </a:prstGeom>
          <a:noFill/>
          <a:ln w="9525">
            <a:noFill/>
          </a:ln>
        </p:spPr>
      </p:pic>
      <p:sp>
        <p:nvSpPr>
          <p:cNvPr id="2" name="Rectangle 1"/>
          <p:cNvSpPr/>
          <p:nvPr/>
        </p:nvSpPr>
        <p:spPr>
          <a:xfrm>
            <a:off x="457200" y="1825625"/>
            <a:ext cx="8153400" cy="2357438"/>
          </a:xfrm>
          <a:prstGeom prst="rect">
            <a:avLst/>
          </a:prstGeom>
          <a:solidFill>
            <a:srgbClr val="FFFF00"/>
          </a:solidFill>
        </p:spPr>
        <p:txBody>
          <a:bodyPr>
            <a:spAutoFit/>
          </a:bodyPr>
          <a:p>
            <a:pPr algn="just" defTabSz="914400">
              <a:lnSpc>
                <a:spcPct val="125000"/>
              </a:lnSpc>
              <a:buNone/>
              <a:tabLst>
                <a:tab pos="0" algn="l"/>
              </a:tabLst>
            </a:pPr>
            <a:r>
              <a:rPr lang="vi-VN" altLang="x-none" sz="2400" b="1" dirty="0">
                <a:latin typeface="Times New Roman" panose="02020603050405020304" pitchFamily="18" charset="0"/>
                <a:cs typeface="Calibri" panose="020F0502020204030204" pitchFamily="34" charset="0"/>
              </a:rPr>
              <a:t>Bởi vậy, các nh</a:t>
            </a:r>
            <a:r>
              <a:rPr lang="vi-VN" altLang="x-none" sz="2400" b="1" dirty="0">
                <a:latin typeface="Times New Roman" panose="02020603050405020304" pitchFamily="18" charset="0"/>
                <a:ea typeface="Calibri" panose="020F0502020204030204" pitchFamily="34" charset="0"/>
              </a:rPr>
              <a:t>à</a:t>
            </a:r>
            <a:r>
              <a:rPr lang="vi-VN" altLang="x-none" sz="2400" b="1" dirty="0">
                <a:latin typeface="Times New Roman" panose="02020603050405020304" pitchFamily="18" charset="0"/>
                <a:cs typeface="Calibri" panose="020F0502020204030204" pitchFamily="34" charset="0"/>
              </a:rPr>
              <a:t> khoa học thường xuyên phải cải tiến các loại thuốc kháng sinh, đồng nghĩa với việc tạo áp lực chọn lọc theo nhiều hướng mới liên tục nhanh hơn tốc độ kháng thuốc của vi khuẩn gây bệnh, nhằm đảm bảo tính hiệu quả của việc dùng thuốc</a:t>
            </a:r>
            <a:endParaRPr sz="2400" b="1" dirty="0">
              <a:latin typeface="Times New Roman" panose="02020603050405020304" pitchFamily="18" charset="0"/>
              <a:ea typeface="Calibri" panose="020F0502020204030204" pitchFamily="34" charset="0"/>
            </a:endParaRPr>
          </a:p>
        </p:txBody>
      </p:sp>
      <p:pic>
        <p:nvPicPr>
          <p:cNvPr id="68620" name="Picture 10" descr="É justo atribuir pesos distintos às questões do Enade? | Gestão Educacional  Guiada por Dados"/>
          <p:cNvPicPr>
            <a:picLocks noChangeAspect="1"/>
          </p:cNvPicPr>
          <p:nvPr/>
        </p:nvPicPr>
        <p:blipFill>
          <a:blip r:embed="rId6"/>
          <a:stretch>
            <a:fillRect/>
          </a:stretch>
        </p:blipFill>
        <p:spPr>
          <a:xfrm>
            <a:off x="2193925" y="4343400"/>
            <a:ext cx="4191000" cy="1828800"/>
          </a:xfrm>
          <a:prstGeom prst="rect">
            <a:avLst/>
          </a:prstGeom>
          <a:noFill/>
          <a:ln w="9525">
            <a:noFill/>
          </a:ln>
        </p:spPr>
      </p:pic>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p:cNvPicPr>
            <a:picLocks noChangeAspect="1"/>
          </p:cNvPicPr>
          <p:nvPr/>
        </p:nvPicPr>
        <p:blipFill>
          <a:blip r:embed="rId1"/>
          <a:stretch>
            <a:fillRect/>
          </a:stretch>
        </p:blipFill>
        <p:spPr>
          <a:xfrm rot="10800000">
            <a:off x="7724775" y="5410200"/>
            <a:ext cx="1419225" cy="1447800"/>
          </a:xfrm>
          <a:prstGeom prst="rect">
            <a:avLst/>
          </a:prstGeom>
          <a:noFill/>
          <a:ln w="9525">
            <a:noFill/>
          </a:ln>
        </p:spPr>
      </p:pic>
      <p:pic>
        <p:nvPicPr>
          <p:cNvPr id="70659" name="Picture 3"/>
          <p:cNvPicPr>
            <a:picLocks noChangeAspect="1"/>
          </p:cNvPicPr>
          <p:nvPr/>
        </p:nvPicPr>
        <p:blipFill>
          <a:blip r:embed="rId2"/>
          <a:stretch>
            <a:fillRect/>
          </a:stretch>
        </p:blipFill>
        <p:spPr>
          <a:xfrm rot="5400000">
            <a:off x="-22225" y="5421313"/>
            <a:ext cx="1458913" cy="1412875"/>
          </a:xfrm>
          <a:prstGeom prst="rect">
            <a:avLst/>
          </a:prstGeom>
          <a:noFill/>
          <a:ln w="9525">
            <a:noFill/>
          </a:ln>
        </p:spPr>
      </p:pic>
      <p:pic>
        <p:nvPicPr>
          <p:cNvPr id="70660" name="Picture 4"/>
          <p:cNvPicPr>
            <a:picLocks noChangeAspect="1"/>
          </p:cNvPicPr>
          <p:nvPr/>
        </p:nvPicPr>
        <p:blipFill>
          <a:blip r:embed="rId2"/>
          <a:stretch>
            <a:fillRect/>
          </a:stretch>
        </p:blipFill>
        <p:spPr>
          <a:xfrm rot="-5400000">
            <a:off x="7707313" y="22225"/>
            <a:ext cx="1458912" cy="1412875"/>
          </a:xfrm>
          <a:prstGeom prst="rect">
            <a:avLst/>
          </a:prstGeom>
          <a:noFill/>
          <a:ln w="9525">
            <a:noFill/>
          </a:ln>
        </p:spPr>
      </p:pic>
      <p:pic>
        <p:nvPicPr>
          <p:cNvPr id="70661" name="Picture 5"/>
          <p:cNvPicPr>
            <a:picLocks noChangeAspect="1"/>
          </p:cNvPicPr>
          <p:nvPr/>
        </p:nvPicPr>
        <p:blipFill>
          <a:blip r:embed="rId1"/>
          <a:stretch>
            <a:fillRect/>
          </a:stretch>
        </p:blipFill>
        <p:spPr>
          <a:xfrm>
            <a:off x="0" y="0"/>
            <a:ext cx="1243013" cy="1330325"/>
          </a:xfrm>
          <a:prstGeom prst="rect">
            <a:avLst/>
          </a:prstGeom>
          <a:noFill/>
          <a:ln w="9525">
            <a:noFill/>
          </a:ln>
        </p:spPr>
      </p:pic>
      <p:pic>
        <p:nvPicPr>
          <p:cNvPr id="70662" name="Picture 6"/>
          <p:cNvPicPr>
            <a:picLocks noChangeAspect="1"/>
          </p:cNvPicPr>
          <p:nvPr/>
        </p:nvPicPr>
        <p:blipFill>
          <a:blip r:embed="rId3"/>
          <a:stretch>
            <a:fillRect/>
          </a:stretch>
        </p:blipFill>
        <p:spPr>
          <a:xfrm>
            <a:off x="6553200" y="2514600"/>
            <a:ext cx="2590800" cy="3200400"/>
          </a:xfrm>
          <a:prstGeom prst="rect">
            <a:avLst/>
          </a:prstGeom>
          <a:noFill/>
          <a:ln w="9525">
            <a:noFill/>
          </a:ln>
        </p:spPr>
      </p:pic>
      <p:sp>
        <p:nvSpPr>
          <p:cNvPr id="75783" name="Text Box 8"/>
          <p:cNvSpPr txBox="1">
            <a:spLocks noChangeArrowheads="1"/>
          </p:cNvSpPr>
          <p:nvPr/>
        </p:nvSpPr>
        <p:spPr bwMode="auto">
          <a:xfrm>
            <a:off x="304800" y="2016125"/>
            <a:ext cx="6172200" cy="2862263"/>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04800" marR="0" lvl="0" indent="-304800" algn="just" defTabSz="914400" rtl="0" eaLnBrk="0" fontAlgn="base" latinLnBrk="0" hangingPunct="0">
              <a:lnSpc>
                <a:spcPct val="150000"/>
              </a:lnSpc>
              <a:spcBef>
                <a:spcPct val="0"/>
              </a:spcBef>
              <a:spcAft>
                <a:spcPct val="0"/>
              </a:spcAft>
              <a:buClrTx/>
              <a:buSzTx/>
              <a:buFont typeface="Wingdings" panose="05000000000000000000" pitchFamily="2" charset="2"/>
              <a:buChar char="ü"/>
              <a:defRPr/>
            </a:pP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giao</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endParaRPr>
          </a:p>
          <a:p>
            <a:pPr marL="304800" marR="0" lvl="0" indent="-304800" algn="just" defTabSz="914400" rtl="0" eaLnBrk="0" fontAlgn="base" latinLnBrk="0" hangingPunct="0">
              <a:lnSpc>
                <a:spcPct val="150000"/>
              </a:lnSpc>
              <a:spcBef>
                <a:spcPct val="0"/>
              </a:spcBef>
              <a:spcAft>
                <a:spcPct val="0"/>
              </a:spcAft>
              <a:buClrTx/>
              <a:buSzTx/>
              <a:buFont typeface="Wingdings" panose="05000000000000000000" pitchFamily="2" charset="2"/>
              <a:buChar char="ü"/>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lọc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nhiên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endParaRPr>
          </a:p>
          <a:p>
            <a:pPr marL="304800" marR="0" lvl="0" indent="-304800" algn="just" defTabSz="914400" rtl="0" eaLnBrk="0" fontAlgn="base" latinLnBrk="0" hangingPunct="0">
              <a:lnSpc>
                <a:spcPct val="150000"/>
              </a:lnSpc>
              <a:spcBef>
                <a:spcPct val="0"/>
              </a:spcBef>
              <a:spcAft>
                <a:spcPct val="0"/>
              </a:spcAft>
              <a:buClrTx/>
              <a:buSzTx/>
              <a:buFont typeface="Wingdings" panose="05000000000000000000" pitchFamily="2" charset="2"/>
              <a:buChar char="ü"/>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chuẩn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rPr>
              <a:t>mới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Kollektif Bold"/>
              <a:cs typeface="Times New Roman" panose="02020603050405020304" pitchFamily="18" charset="0"/>
              <a:sym typeface="Kollektif Bold"/>
            </a:endParaRP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0664" name="WordArt 9"/>
          <p:cNvSpPr>
            <a:spLocks noTextEdit="1"/>
          </p:cNvSpPr>
          <p:nvPr/>
        </p:nvSpPr>
        <p:spPr>
          <a:xfrm>
            <a:off x="2209800" y="990600"/>
            <a:ext cx="5029200" cy="609600"/>
          </a:xfrm>
          <a:prstGeom prst="rect">
            <a:avLst/>
          </a:prstGeom>
        </p:spPr>
        <p:txBody>
          <a:bodyPr wrap="none" fromWordArt="1">
            <a:prstTxWarp prst="textPlain">
              <a:avLst>
                <a:gd name="adj" fmla="val 50000"/>
              </a:avLst>
            </a:prstTxWarp>
            <a:normAutofit/>
          </a:bodyPr>
          <a:p>
            <a:pPr algn="ctr"/>
            <a:r>
              <a:rPr lang="en-US" sz="3200" b="1" spc="-320">
                <a:ln w="9525" cap="flat" cmpd="sng">
                  <a:solidFill>
                    <a:srgbClr val="FF0000"/>
                  </a:solidFill>
                  <a:prstDash val="solid"/>
                  <a:headEnd type="none" w="med" len="med"/>
                  <a:tailEnd type="none" w="med" len="med"/>
                </a:ln>
                <a:solidFill>
                  <a:srgbClr val="00FF00"/>
                </a:solidFill>
                <a:effectLst>
                  <a:outerShdw dist="563972" dir="14049740" sx="125000" sy="125000" algn="tl" rotWithShape="0">
                    <a:srgbClr val="C7DFD3">
                      <a:alpha val="79999"/>
                    </a:srgbClr>
                  </a:outerShdw>
                </a:effectLst>
                <a:latin typeface="Times New Roman" panose="02020603050405020304" pitchFamily="18" charset="0"/>
                <a:ea typeface="Times New Roman" panose="02020603050405020304" pitchFamily="18" charset="0"/>
              </a:rPr>
              <a:t>CÂU HỎI VÀ BÀI TẬP VỀ NHÀ</a:t>
            </a:r>
            <a:endParaRPr lang="en-US" sz="3200" b="1" spc="-320">
              <a:ln w="9525" cap="flat" cmpd="sng">
                <a:solidFill>
                  <a:srgbClr val="FF0000"/>
                </a:solidFill>
                <a:prstDash val="solid"/>
                <a:headEnd type="none" w="med" len="med"/>
                <a:tailEnd type="none" w="med" len="med"/>
              </a:ln>
              <a:solidFill>
                <a:srgbClr val="00FF00"/>
              </a:solidFill>
              <a:effectLst>
                <a:outerShdw dist="563972" dir="14049740" sx="125000" sy="125000" algn="tl" rotWithShape="0">
                  <a:srgbClr val="C7DFD3">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2000" fill="hold"/>
                                        <p:tgtEl>
                                          <p:spTgt spid="70664"/>
                                        </p:tgtEl>
                                        <p:attrNameLst>
                                          <p:attrName>fillcolor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9219" name="Group 3"/>
          <p:cNvGrpSpPr/>
          <p:nvPr/>
        </p:nvGrpSpPr>
        <p:grpSpPr>
          <a:xfrm>
            <a:off x="152400" y="228600"/>
            <a:ext cx="1752600" cy="1524000"/>
            <a:chOff x="144" y="192"/>
            <a:chExt cx="1104" cy="960"/>
          </a:xfrm>
        </p:grpSpPr>
        <p:sp>
          <p:nvSpPr>
            <p:cNvPr id="9240"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9241"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9242"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9243"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9220" name="Group 9"/>
          <p:cNvGrpSpPr/>
          <p:nvPr/>
        </p:nvGrpSpPr>
        <p:grpSpPr>
          <a:xfrm>
            <a:off x="7086600" y="4876800"/>
            <a:ext cx="1905000" cy="1752600"/>
            <a:chOff x="4464" y="3072"/>
            <a:chExt cx="1200" cy="1104"/>
          </a:xfrm>
        </p:grpSpPr>
        <p:sp>
          <p:nvSpPr>
            <p:cNvPr id="9236"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9237"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9238"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9239"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9221" name="Group 15"/>
          <p:cNvGrpSpPr/>
          <p:nvPr/>
        </p:nvGrpSpPr>
        <p:grpSpPr>
          <a:xfrm rot="5400000">
            <a:off x="-17462" y="4943475"/>
            <a:ext cx="1905000" cy="1752600"/>
            <a:chOff x="4464" y="3072"/>
            <a:chExt cx="1200" cy="1104"/>
          </a:xfrm>
        </p:grpSpPr>
        <p:sp>
          <p:nvSpPr>
            <p:cNvPr id="9232"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9233"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9234"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9235"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9222" name="Group 20"/>
          <p:cNvGrpSpPr/>
          <p:nvPr/>
        </p:nvGrpSpPr>
        <p:grpSpPr>
          <a:xfrm rot="-5400000">
            <a:off x="7162800" y="228600"/>
            <a:ext cx="1905000" cy="1752600"/>
            <a:chOff x="4464" y="3072"/>
            <a:chExt cx="1200" cy="1104"/>
          </a:xfrm>
        </p:grpSpPr>
        <p:sp>
          <p:nvSpPr>
            <p:cNvPr id="9228"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9229"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9230"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9231"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9223" name="Picture 6" descr="AG00630_"/>
          <p:cNvPicPr>
            <a:picLocks noChangeAspect="1"/>
          </p:cNvPicPr>
          <p:nvPr/>
        </p:nvPicPr>
        <p:blipFill>
          <a:blip r:embed="rId2"/>
          <a:stretch>
            <a:fillRect/>
          </a:stretch>
        </p:blipFill>
        <p:spPr>
          <a:xfrm>
            <a:off x="533400" y="533400"/>
            <a:ext cx="1219200" cy="838200"/>
          </a:xfrm>
          <a:prstGeom prst="rect">
            <a:avLst/>
          </a:prstGeom>
          <a:noFill/>
          <a:ln w="9525">
            <a:noFill/>
          </a:ln>
        </p:spPr>
      </p:pic>
      <p:sp>
        <p:nvSpPr>
          <p:cNvPr id="9224" name="Text Box 28"/>
          <p:cNvSpPr txBox="1"/>
          <p:nvPr/>
        </p:nvSpPr>
        <p:spPr>
          <a:xfrm>
            <a:off x="1874838" y="660400"/>
            <a:ext cx="5894387" cy="461963"/>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400" b="1" i="1" dirty="0">
                <a:solidFill>
                  <a:schemeClr val="bg1"/>
                </a:solidFill>
                <a:latin typeface="Times New Roman" panose="02020603050405020304" pitchFamily="18" charset="0"/>
              </a:rPr>
              <a:t>TRÒ CHƠI: TINH MẮT, NHANH TAY</a:t>
            </a:r>
            <a:endParaRPr lang="vi-VN" altLang="en-US" sz="2400" b="1" dirty="0">
              <a:solidFill>
                <a:schemeClr val="bg1"/>
              </a:solidFill>
              <a:latin typeface="Times New Roman" panose="02020603050405020304" pitchFamily="18" charset="0"/>
            </a:endParaRPr>
          </a:p>
        </p:txBody>
      </p:sp>
      <p:sp>
        <p:nvSpPr>
          <p:cNvPr id="9225" name="Text Box 29"/>
          <p:cNvSpPr txBox="1"/>
          <p:nvPr/>
        </p:nvSpPr>
        <p:spPr>
          <a:xfrm>
            <a:off x="3036888" y="266700"/>
            <a:ext cx="3276600" cy="396875"/>
          </a:xfrm>
          <a:prstGeom prst="rect">
            <a:avLst/>
          </a:prstGeom>
          <a:solidFill>
            <a:schemeClr val="folHlink"/>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latin typeface="Times New Roman" panose="02020603050405020304" pitchFamily="18" charset="0"/>
              </a:rPr>
              <a:t>KHỞI ĐỘNG</a:t>
            </a:r>
            <a:endParaRPr lang="en-US" altLang="en-US" sz="2000" b="1" dirty="0">
              <a:latin typeface="Times New Roman" panose="02020603050405020304" pitchFamily="18" charset="0"/>
            </a:endParaRPr>
          </a:p>
        </p:txBody>
      </p:sp>
      <p:sp>
        <p:nvSpPr>
          <p:cNvPr id="3" name="TextBox 2"/>
          <p:cNvSpPr txBox="1"/>
          <p:nvPr/>
        </p:nvSpPr>
        <p:spPr>
          <a:xfrm>
            <a:off x="304800" y="1217613"/>
            <a:ext cx="8839200" cy="2678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Các nhóm quan sát chiếu hình 42.1.</a:t>
            </a:r>
            <a:endParaRPr lang="vi-VN"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-Tìm ra điểm giống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khác nhau giữa các sinh vật có trong hình</a:t>
            </a:r>
            <a:endParaRPr lang="vi-VN"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 -Giải thích tại sao có sự giống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khác nhau đó. </a:t>
            </a:r>
            <a:endParaRPr lang="vi-VN"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800" dirty="0">
                <a:latin typeface="Times New Roman" panose="02020603050405020304" pitchFamily="18" charset="0"/>
                <a:cs typeface="Times New Roman" panose="02020603050405020304" pitchFamily="18" charset="0"/>
              </a:rPr>
              <a:t>Nhóm n</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tìm được nhiều điểm giống , khác nhau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giải thích được thì chiến thắng.</a:t>
            </a:r>
            <a:endParaRPr lang="vi-VN" altLang="en-US" sz="2800" dirty="0">
              <a:latin typeface="Times New Roman" panose="02020603050405020304" pitchFamily="18" charset="0"/>
              <a:ea typeface="Times New Roman" panose="02020603050405020304" pitchFamily="18" charset="0"/>
            </a:endParaRPr>
          </a:p>
        </p:txBody>
      </p:sp>
      <p:pic>
        <p:nvPicPr>
          <p:cNvPr id="10251" name="image4.png" descr="A tiger standing on a white background&#10;&#10;Description automatically generated"/>
          <p:cNvPicPr>
            <a:picLocks noChangeAspect="1"/>
          </p:cNvPicPr>
          <p:nvPr/>
        </p:nvPicPr>
        <p:blipFill>
          <a:blip r:embed="rId3"/>
          <a:stretch>
            <a:fillRect/>
          </a:stretch>
        </p:blipFill>
        <p:spPr>
          <a:xfrm>
            <a:off x="685800" y="4125913"/>
            <a:ext cx="6838950" cy="2193925"/>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1267" name="Group 3"/>
          <p:cNvGrpSpPr/>
          <p:nvPr/>
        </p:nvGrpSpPr>
        <p:grpSpPr>
          <a:xfrm>
            <a:off x="152400" y="228600"/>
            <a:ext cx="1752600" cy="1524000"/>
            <a:chOff x="144" y="192"/>
            <a:chExt cx="1104" cy="960"/>
          </a:xfrm>
        </p:grpSpPr>
        <p:sp>
          <p:nvSpPr>
            <p:cNvPr id="11289"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1290"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1291"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1292"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11268"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11269" name="Group 9"/>
          <p:cNvGrpSpPr/>
          <p:nvPr/>
        </p:nvGrpSpPr>
        <p:grpSpPr>
          <a:xfrm>
            <a:off x="7086600" y="4876800"/>
            <a:ext cx="1905000" cy="1752600"/>
            <a:chOff x="4464" y="3072"/>
            <a:chExt cx="1200" cy="1104"/>
          </a:xfrm>
        </p:grpSpPr>
        <p:sp>
          <p:nvSpPr>
            <p:cNvPr id="11285"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86"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87"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88"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1270"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11271" name="Group 15"/>
          <p:cNvGrpSpPr/>
          <p:nvPr/>
        </p:nvGrpSpPr>
        <p:grpSpPr>
          <a:xfrm rot="5400000">
            <a:off x="0" y="4876800"/>
            <a:ext cx="1905000" cy="1752600"/>
            <a:chOff x="4464" y="3072"/>
            <a:chExt cx="1200" cy="1104"/>
          </a:xfrm>
        </p:grpSpPr>
        <p:sp>
          <p:nvSpPr>
            <p:cNvPr id="11281"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82"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83"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84"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1272" name="Group 20"/>
          <p:cNvGrpSpPr/>
          <p:nvPr/>
        </p:nvGrpSpPr>
        <p:grpSpPr>
          <a:xfrm rot="-5400000">
            <a:off x="7162800" y="228600"/>
            <a:ext cx="1905000" cy="1752600"/>
            <a:chOff x="4464" y="3072"/>
            <a:chExt cx="1200" cy="1104"/>
          </a:xfrm>
        </p:grpSpPr>
        <p:sp>
          <p:nvSpPr>
            <p:cNvPr id="11277"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78"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79"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80"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1273"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sp>
        <p:nvSpPr>
          <p:cNvPr id="2" name="Rectangle 13"/>
          <p:cNvSpPr/>
          <p:nvPr/>
        </p:nvSpPr>
        <p:spPr>
          <a:xfrm>
            <a:off x="471488" y="496888"/>
            <a:ext cx="8215313" cy="2344738"/>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chemeClr val="accent6">
              <a:lumMod val="20000"/>
              <a:lumOff val="80000"/>
            </a:schemeClr>
          </a:solidFill>
          <a:ln w="28575" cap="flat" cmpd="sng" algn="ctr">
            <a:solidFill>
              <a:srgbClr val="092D6C">
                <a:lumMod val="75000"/>
              </a:srgbClr>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2"/>
          <p:cNvSpPr/>
          <p:nvPr/>
        </p:nvSpPr>
        <p:spPr>
          <a:xfrm>
            <a:off x="882650" y="665163"/>
            <a:ext cx="7651750" cy="3348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lnSpc>
                <a:spcPct val="150000"/>
              </a:lnSpc>
              <a:spcBef>
                <a:spcPct val="0"/>
              </a:spcBef>
              <a:buNone/>
            </a:pPr>
            <a:r>
              <a:rPr lang="vi-VN" altLang="en-US" sz="2400" b="1" dirty="0">
                <a:cs typeface="Arial" panose="020B0604020202020204" pitchFamily="34" charset="0"/>
              </a:rPr>
              <a:t>Điểm giống nhau:</a:t>
            </a:r>
            <a:endParaRPr lang="vi-VN" altLang="en-US" sz="2400" b="1" dirty="0">
              <a:cs typeface="Arial" panose="020B0604020202020204" pitchFamily="34" charset="0"/>
            </a:endParaRPr>
          </a:p>
          <a:p>
            <a:pPr marL="0" lvl="0" indent="0" algn="just">
              <a:lnSpc>
                <a:spcPct val="150000"/>
              </a:lnSpc>
              <a:spcBef>
                <a:spcPct val="0"/>
              </a:spcBef>
              <a:buNone/>
            </a:pPr>
            <a:r>
              <a:rPr lang="vi-VN" altLang="en-US" sz="2400" dirty="0">
                <a:cs typeface="Arial" panose="020B0604020202020204" pitchFamily="34" charset="0"/>
              </a:rPr>
              <a:t>- Đều ăn thịt, cơ thể có kích thước lớn, lông dày, có đuôi, di chuyển bằng 4 chân, có móng vuốt sắc nhọn,.....</a:t>
            </a:r>
            <a:endParaRPr lang="vi-VN" altLang="en-US" sz="2400" dirty="0">
              <a:cs typeface="Arial" panose="020B0604020202020204" pitchFamily="34" charset="0"/>
            </a:endParaRPr>
          </a:p>
          <a:p>
            <a:pPr marL="0" lvl="0" indent="0" algn="just">
              <a:lnSpc>
                <a:spcPct val="150000"/>
              </a:lnSpc>
              <a:spcBef>
                <a:spcPct val="0"/>
              </a:spcBef>
              <a:buNone/>
            </a:pPr>
            <a:r>
              <a:rPr lang="vi-VN" altLang="en-US" sz="2400" dirty="0">
                <a:cs typeface="Arial" panose="020B0604020202020204" pitchFamily="34" charset="0"/>
              </a:rPr>
              <a:t>- Chúng có nhiều đặc điểm giống nhau vì cùng tiến hóa từ một tổ tiên ban đầu</a:t>
            </a:r>
            <a:endParaRPr lang="en-US" altLang="en-US" sz="2400" dirty="0">
              <a:ea typeface="Arial" panose="020B0604020202020204" pitchFamily="34" charset="0"/>
            </a:endParaRPr>
          </a:p>
        </p:txBody>
      </p:sp>
      <p:pic>
        <p:nvPicPr>
          <p:cNvPr id="11276" name="Picture 3"/>
          <p:cNvPicPr>
            <a:picLocks noChangeAspect="1"/>
          </p:cNvPicPr>
          <p:nvPr/>
        </p:nvPicPr>
        <p:blipFill>
          <a:blip r:embed="rId5"/>
          <a:stretch>
            <a:fillRect/>
          </a:stretch>
        </p:blipFill>
        <p:spPr>
          <a:xfrm>
            <a:off x="381000" y="2895600"/>
            <a:ext cx="8305800" cy="35052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charRg st="0" end="17"/>
                                            </p:txEl>
                                          </p:spTgt>
                                        </p:tgtEl>
                                        <p:attrNameLst>
                                          <p:attrName>style.visibility</p:attrName>
                                        </p:attrNameLst>
                                      </p:cBhvr>
                                      <p:to>
                                        <p:strVal val="visible"/>
                                      </p:to>
                                    </p:set>
                                    <p:anim calcmode="lin" valueType="num">
                                      <p:cBhvr additive="base">
                                        <p:cTn id="10" dur="500" fill="hold"/>
                                        <p:tgtEl>
                                          <p:spTgt spid="3">
                                            <p:txEl>
                                              <p:charRg st="0" end="17"/>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charRg st="17" end="128"/>
                                            </p:txEl>
                                          </p:spTgt>
                                        </p:tgtEl>
                                        <p:attrNameLst>
                                          <p:attrName>style.visibility</p:attrName>
                                        </p:attrNameLst>
                                      </p:cBhvr>
                                      <p:to>
                                        <p:strVal val="visible"/>
                                      </p:to>
                                    </p:set>
                                    <p:anim calcmode="lin" valueType="num">
                                      <p:cBhvr additive="base">
                                        <p:cTn id="16" dur="500" fill="hold"/>
                                        <p:tgtEl>
                                          <p:spTgt spid="3">
                                            <p:txEl>
                                              <p:charRg st="17" end="128"/>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charRg st="17" end="128"/>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charRg st="128" end="205"/>
                                            </p:txEl>
                                          </p:spTgt>
                                        </p:tgtEl>
                                        <p:attrNameLst>
                                          <p:attrName>style.visibility</p:attrName>
                                        </p:attrNameLst>
                                      </p:cBhvr>
                                      <p:to>
                                        <p:strVal val="visible"/>
                                      </p:to>
                                    </p:set>
                                    <p:anim calcmode="lin" valueType="num">
                                      <p:cBhvr additive="base">
                                        <p:cTn id="22" dur="500" fill="hold"/>
                                        <p:tgtEl>
                                          <p:spTgt spid="3">
                                            <p:txEl>
                                              <p:charRg st="128" end="20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charRg st="128" end="20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3315" name="Group 3"/>
          <p:cNvGrpSpPr/>
          <p:nvPr/>
        </p:nvGrpSpPr>
        <p:grpSpPr>
          <a:xfrm>
            <a:off x="152400" y="228600"/>
            <a:ext cx="1752600" cy="1524000"/>
            <a:chOff x="144" y="192"/>
            <a:chExt cx="1104" cy="960"/>
          </a:xfrm>
        </p:grpSpPr>
        <p:sp>
          <p:nvSpPr>
            <p:cNvPr id="13337"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3338"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3339"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3340"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13316" name="Picture 8"/>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13317" name="Group 9"/>
          <p:cNvGrpSpPr/>
          <p:nvPr/>
        </p:nvGrpSpPr>
        <p:grpSpPr>
          <a:xfrm>
            <a:off x="7086600" y="4876800"/>
            <a:ext cx="1905000" cy="1752600"/>
            <a:chOff x="4464" y="3072"/>
            <a:chExt cx="1200" cy="1104"/>
          </a:xfrm>
        </p:grpSpPr>
        <p:sp>
          <p:nvSpPr>
            <p:cNvPr id="13333"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3334"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3335"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3336"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3318" name="Picture 14"/>
          <p:cNvPicPr>
            <a:picLocks noChangeAspect="1"/>
          </p:cNvPicPr>
          <p:nvPr/>
        </p:nvPicPr>
        <p:blipFill>
          <a:blip r:embed="rId3"/>
          <a:stretch>
            <a:fillRect/>
          </a:stretch>
        </p:blipFill>
        <p:spPr>
          <a:xfrm>
            <a:off x="609600" y="5486400"/>
            <a:ext cx="762000" cy="685800"/>
          </a:xfrm>
          <a:prstGeom prst="rect">
            <a:avLst/>
          </a:prstGeom>
          <a:noFill/>
          <a:ln w="9525">
            <a:noFill/>
          </a:ln>
        </p:spPr>
      </p:pic>
      <p:grpSp>
        <p:nvGrpSpPr>
          <p:cNvPr id="13319" name="Group 15"/>
          <p:cNvGrpSpPr/>
          <p:nvPr/>
        </p:nvGrpSpPr>
        <p:grpSpPr>
          <a:xfrm rot="5400000">
            <a:off x="0" y="4876800"/>
            <a:ext cx="1905000" cy="1752600"/>
            <a:chOff x="4464" y="3072"/>
            <a:chExt cx="1200" cy="1104"/>
          </a:xfrm>
        </p:grpSpPr>
        <p:sp>
          <p:nvSpPr>
            <p:cNvPr id="13329"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3330"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3331"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3332"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3320" name="Group 20"/>
          <p:cNvGrpSpPr/>
          <p:nvPr/>
        </p:nvGrpSpPr>
        <p:grpSpPr>
          <a:xfrm rot="-5400000">
            <a:off x="7162800" y="228600"/>
            <a:ext cx="1905000" cy="1752600"/>
            <a:chOff x="4464" y="3072"/>
            <a:chExt cx="1200" cy="1104"/>
          </a:xfrm>
        </p:grpSpPr>
        <p:sp>
          <p:nvSpPr>
            <p:cNvPr id="13325"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3326"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3327"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3328"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3321"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pic>
        <p:nvPicPr>
          <p:cNvPr id="13322" name="Picture 1"/>
          <p:cNvPicPr>
            <a:picLocks noChangeAspect="1"/>
          </p:cNvPicPr>
          <p:nvPr/>
        </p:nvPicPr>
        <p:blipFill>
          <a:blip r:embed="rId5"/>
          <a:stretch>
            <a:fillRect/>
          </a:stretch>
        </p:blipFill>
        <p:spPr>
          <a:xfrm>
            <a:off x="381000" y="3427413"/>
            <a:ext cx="8305800" cy="2897187"/>
          </a:xfrm>
          <a:prstGeom prst="rect">
            <a:avLst/>
          </a:prstGeom>
          <a:noFill/>
          <a:ln w="9525">
            <a:noFill/>
          </a:ln>
        </p:spPr>
      </p:pic>
      <p:sp>
        <p:nvSpPr>
          <p:cNvPr id="3" name="Rectangle 13"/>
          <p:cNvSpPr/>
          <p:nvPr/>
        </p:nvSpPr>
        <p:spPr>
          <a:xfrm>
            <a:off x="487363" y="523875"/>
            <a:ext cx="8199438" cy="250507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chemeClr val="accent6">
              <a:lumMod val="20000"/>
              <a:lumOff val="80000"/>
            </a:schemeClr>
          </a:solidFill>
          <a:ln w="28575" cap="flat" cmpd="sng" algn="ctr">
            <a:solidFill>
              <a:srgbClr val="092D6C">
                <a:lumMod val="75000"/>
              </a:srgbClr>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p:cNvSpPr/>
          <p:nvPr/>
        </p:nvSpPr>
        <p:spPr>
          <a:xfrm>
            <a:off x="625475" y="455613"/>
            <a:ext cx="7970838" cy="2462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lnSpc>
                <a:spcPct val="150000"/>
              </a:lnSpc>
              <a:spcBef>
                <a:spcPct val="0"/>
              </a:spcBef>
              <a:buNone/>
            </a:pPr>
            <a:r>
              <a:rPr lang="vi-VN" altLang="en-US" sz="2800" b="1" dirty="0">
                <a:cs typeface="Arial" panose="020B0604020202020204" pitchFamily="34" charset="0"/>
              </a:rPr>
              <a:t>Điểm khác nhau: </a:t>
            </a:r>
            <a:endParaRPr lang="vi-VN" altLang="en-US" sz="2800" b="1" dirty="0">
              <a:cs typeface="Arial" panose="020B0604020202020204" pitchFamily="34" charset="0"/>
            </a:endParaRPr>
          </a:p>
          <a:p>
            <a:pPr marL="0" lvl="0" indent="0" algn="just">
              <a:spcBef>
                <a:spcPct val="0"/>
              </a:spcBef>
              <a:buNone/>
            </a:pPr>
            <a:r>
              <a:rPr lang="vi-VN" altLang="en-US" sz="2800" dirty="0">
                <a:cs typeface="Arial" panose="020B0604020202020204" pitchFamily="34" charset="0"/>
              </a:rPr>
              <a:t>- Kích thước cơ thể, màu sắc lông, khả năng leo trèo...</a:t>
            </a:r>
            <a:endParaRPr lang="vi-VN" altLang="en-US" sz="2800" dirty="0">
              <a:cs typeface="Arial" panose="020B0604020202020204" pitchFamily="34" charset="0"/>
            </a:endParaRPr>
          </a:p>
          <a:p>
            <a:pPr marL="0" lvl="0" indent="0" algn="just">
              <a:spcBef>
                <a:spcPct val="0"/>
              </a:spcBef>
              <a:buNone/>
            </a:pPr>
            <a:r>
              <a:rPr lang="vi-VN" altLang="en-US" sz="2800" dirty="0">
                <a:cs typeface="Arial" panose="020B0604020202020204" pitchFamily="34" charset="0"/>
              </a:rPr>
              <a:t>- Chúng có những đặc điểm khác nhau vì để thích nghi với điều kiện sống riêng.</a:t>
            </a:r>
            <a:endParaRPr lang="vi-VN" altLang="en-US" sz="2800" dirty="0">
              <a:ea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xEl>
                                              <p:charRg st="0" end="17"/>
                                            </p:txEl>
                                          </p:spTgt>
                                        </p:tgtEl>
                                        <p:attrNameLst>
                                          <p:attrName>style.visibility</p:attrName>
                                        </p:attrNameLst>
                                      </p:cBhvr>
                                      <p:to>
                                        <p:strVal val="visible"/>
                                      </p:to>
                                    </p:set>
                                    <p:anim calcmode="lin" valueType="num">
                                      <p:cBhvr additive="base">
                                        <p:cTn id="10" dur="500" fill="hold"/>
                                        <p:tgtEl>
                                          <p:spTgt spid="4">
                                            <p:txEl>
                                              <p:charRg st="0" end="17"/>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charRg st="17" end="73"/>
                                            </p:txEl>
                                          </p:spTgt>
                                        </p:tgtEl>
                                        <p:attrNameLst>
                                          <p:attrName>style.visibility</p:attrName>
                                        </p:attrNameLst>
                                      </p:cBhvr>
                                      <p:to>
                                        <p:strVal val="visible"/>
                                      </p:to>
                                    </p:set>
                                    <p:anim calcmode="lin" valueType="num">
                                      <p:cBhvr additive="base">
                                        <p:cTn id="16" dur="500" fill="hold"/>
                                        <p:tgtEl>
                                          <p:spTgt spid="4">
                                            <p:txEl>
                                              <p:charRg st="17" end="7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charRg st="17" end="7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charRg st="73" end="152"/>
                                            </p:txEl>
                                          </p:spTgt>
                                        </p:tgtEl>
                                        <p:attrNameLst>
                                          <p:attrName>style.visibility</p:attrName>
                                        </p:attrNameLst>
                                      </p:cBhvr>
                                      <p:to>
                                        <p:strVal val="visible"/>
                                      </p:to>
                                    </p:set>
                                    <p:anim calcmode="lin" valueType="num">
                                      <p:cBhvr additive="base">
                                        <p:cTn id="22" dur="500" fill="hold"/>
                                        <p:tgtEl>
                                          <p:spTgt spid="4">
                                            <p:txEl>
                                              <p:charRg st="73" end="15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charRg st="73" end="15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5363" name="Group 3"/>
          <p:cNvGrpSpPr/>
          <p:nvPr/>
        </p:nvGrpSpPr>
        <p:grpSpPr>
          <a:xfrm>
            <a:off x="152400" y="228600"/>
            <a:ext cx="1752600" cy="1524000"/>
            <a:chOff x="144" y="192"/>
            <a:chExt cx="1104" cy="960"/>
          </a:xfrm>
        </p:grpSpPr>
        <p:sp>
          <p:nvSpPr>
            <p:cNvPr id="15387"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5388"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5389"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5390"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15364" name="Group 9"/>
          <p:cNvGrpSpPr/>
          <p:nvPr/>
        </p:nvGrpSpPr>
        <p:grpSpPr>
          <a:xfrm>
            <a:off x="7086600" y="4876800"/>
            <a:ext cx="1905000" cy="1752600"/>
            <a:chOff x="4464" y="3072"/>
            <a:chExt cx="1200" cy="1104"/>
          </a:xfrm>
        </p:grpSpPr>
        <p:sp>
          <p:nvSpPr>
            <p:cNvPr id="15383"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5384"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5385"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5386"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5365" name="Group 15"/>
          <p:cNvGrpSpPr/>
          <p:nvPr/>
        </p:nvGrpSpPr>
        <p:grpSpPr>
          <a:xfrm rot="5400000">
            <a:off x="0" y="4876800"/>
            <a:ext cx="1905000" cy="1752600"/>
            <a:chOff x="4464" y="3072"/>
            <a:chExt cx="1200" cy="1104"/>
          </a:xfrm>
        </p:grpSpPr>
        <p:sp>
          <p:nvSpPr>
            <p:cNvPr id="15379"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5380"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5381"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5382"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5366" name="Group 20"/>
          <p:cNvGrpSpPr/>
          <p:nvPr/>
        </p:nvGrpSpPr>
        <p:grpSpPr>
          <a:xfrm rot="-5400000">
            <a:off x="7162800" y="228600"/>
            <a:ext cx="1905000" cy="1752600"/>
            <a:chOff x="4464" y="3072"/>
            <a:chExt cx="1200" cy="1104"/>
          </a:xfrm>
        </p:grpSpPr>
        <p:sp>
          <p:nvSpPr>
            <p:cNvPr id="15375"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5376"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5377"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5378"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5367" name="Picture 6" descr="AG00630_"/>
          <p:cNvPicPr>
            <a:picLocks noChangeAspect="1"/>
          </p:cNvPicPr>
          <p:nvPr/>
        </p:nvPicPr>
        <p:blipFill>
          <a:blip r:embed="rId2"/>
          <a:stretch>
            <a:fillRect/>
          </a:stretch>
        </p:blipFill>
        <p:spPr>
          <a:xfrm>
            <a:off x="533400" y="533400"/>
            <a:ext cx="1219200" cy="838200"/>
          </a:xfrm>
          <a:prstGeom prst="rect">
            <a:avLst/>
          </a:prstGeom>
          <a:noFill/>
          <a:ln w="9525">
            <a:noFill/>
          </a:ln>
        </p:spPr>
      </p:pic>
      <p:sp>
        <p:nvSpPr>
          <p:cNvPr id="15368" name="Text Box 28"/>
          <p:cNvSpPr txBox="1"/>
          <p:nvPr/>
        </p:nvSpPr>
        <p:spPr>
          <a:xfrm>
            <a:off x="1522413" y="304800"/>
            <a:ext cx="62484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15369" name="Text Box 29"/>
          <p:cNvSpPr txBox="1"/>
          <p:nvPr/>
        </p:nvSpPr>
        <p:spPr>
          <a:xfrm>
            <a:off x="2362200" y="1065213"/>
            <a:ext cx="4876800" cy="400050"/>
          </a:xfrm>
          <a:prstGeom prst="rect">
            <a:avLst/>
          </a:prstGeom>
          <a:solidFill>
            <a:schemeClr val="folHlink"/>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latin typeface="Times New Roman" panose="02020603050405020304" pitchFamily="18" charset="0"/>
              </a:rPr>
              <a:t>HÌNH THÀNH KIẾN THỨC MỚI</a:t>
            </a:r>
            <a:endParaRPr lang="en-US" altLang="en-US" sz="2000" b="1" dirty="0">
              <a:latin typeface="Times New Roman" panose="02020603050405020304" pitchFamily="18" charset="0"/>
            </a:endParaRPr>
          </a:p>
        </p:txBody>
      </p:sp>
      <p:sp>
        <p:nvSpPr>
          <p:cNvPr id="26634" name="TextBox 2"/>
          <p:cNvSpPr txBox="1"/>
          <p:nvPr/>
        </p:nvSpPr>
        <p:spPr>
          <a:xfrm>
            <a:off x="277813" y="1495425"/>
            <a:ext cx="2895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b="1" dirty="0">
                <a:latin typeface="Times New Roman" panose="02020603050405020304" pitchFamily="18" charset="0"/>
                <a:cs typeface="Times New Roman" panose="02020603050405020304" pitchFamily="18" charset="0"/>
              </a:rPr>
              <a:t>I- KHÁI NIỆM TIẾN HÓA</a:t>
            </a:r>
            <a:endParaRPr lang="en-US" altLang="en-US" sz="1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406400" y="1882775"/>
            <a:ext cx="80264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latin typeface="Times New Roman" panose="02020603050405020304" pitchFamily="18" charset="0"/>
                <a:cs typeface="Times New Roman" panose="02020603050405020304" pitchFamily="18" charset="0"/>
              </a:rPr>
              <a:t>HS quan sát hình 42.2, nghiên cứu thông tin SGK trang 200, thảo luận cặp đôi trả lời các câu hỏi sau</a:t>
            </a:r>
            <a:endParaRPr lang="en-US" altLang="en-US" sz="1800" dirty="0"/>
          </a:p>
        </p:txBody>
      </p:sp>
      <p:pic>
        <p:nvPicPr>
          <p:cNvPr id="26636" name="image14.png"/>
          <p:cNvPicPr>
            <a:picLocks noChangeAspect="1"/>
          </p:cNvPicPr>
          <p:nvPr/>
        </p:nvPicPr>
        <p:blipFill>
          <a:blip r:embed="rId3"/>
          <a:stretch>
            <a:fillRect/>
          </a:stretch>
        </p:blipFill>
        <p:spPr>
          <a:xfrm>
            <a:off x="457200" y="2516188"/>
            <a:ext cx="7162800" cy="2546350"/>
          </a:xfrm>
          <a:prstGeom prst="rect">
            <a:avLst/>
          </a:prstGeom>
          <a:noFill/>
          <a:ln w="9525">
            <a:noFill/>
          </a:ln>
        </p:spPr>
      </p:pic>
      <p:sp>
        <p:nvSpPr>
          <p:cNvPr id="26637" name="TextBox 7"/>
          <p:cNvSpPr txBox="1"/>
          <p:nvPr/>
        </p:nvSpPr>
        <p:spPr>
          <a:xfrm>
            <a:off x="457200" y="5141913"/>
            <a:ext cx="8305800" cy="13033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lgn="just" eaLnBrk="1" hangingPunct="1">
              <a:spcBef>
                <a:spcPct val="0"/>
              </a:spcBef>
              <a:spcAft>
                <a:spcPts val="800"/>
              </a:spcAft>
              <a:buAutoNum type="arabicPeriod"/>
            </a:pPr>
            <a:r>
              <a:rPr lang="vi-VN" altLang="en-US" sz="2400" dirty="0">
                <a:solidFill>
                  <a:srgbClr val="000000"/>
                </a:solidFill>
                <a:latin typeface="Times New Roman" panose="02020603050405020304" pitchFamily="18" charset="0"/>
                <a:cs typeface="Times New Roman" panose="02020603050405020304" pitchFamily="18" charset="0"/>
              </a:rPr>
              <a:t>Quan sát hình 42.2, cho biết sự thay đổi tỉ lệ cá thể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sáng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tối ở quần thể bướm đêm. Giải thích.</a:t>
            </a:r>
            <a:endParaRPr lang="en-US" altLang="en-US" sz="2400" dirty="0">
              <a:latin typeface="Aptos" pitchFamily="34" charset="0"/>
              <a:cs typeface="Aptos" pitchFamily="34" charset="0"/>
            </a:endParaRPr>
          </a:p>
          <a:p>
            <a:pPr marL="342900" lvl="0" indent="-342900" algn="just" eaLnBrk="1" hangingPunct="1">
              <a:spcBef>
                <a:spcPct val="0"/>
              </a:spcBef>
              <a:spcAft>
                <a:spcPts val="800"/>
              </a:spcAft>
              <a:buAutoNum type="arabicPeriod"/>
            </a:pPr>
            <a:r>
              <a:rPr lang="vi-VN" altLang="en-US" sz="2400" dirty="0">
                <a:solidFill>
                  <a:srgbClr val="000000"/>
                </a:solidFill>
                <a:latin typeface="Times New Roman" panose="02020603050405020304" pitchFamily="18" charset="0"/>
                <a:cs typeface="Times New Roman" panose="02020603050405020304" pitchFamily="18" charset="0"/>
              </a:rPr>
              <a:t>Tiến hóa l</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gì? Cho biết kết quả của tiến hóa.</a:t>
            </a:r>
            <a:endParaRPr lang="en-US" altLang="en-US" sz="2400" dirty="0">
              <a:latin typeface="Aptos" pitchFamily="34" charset="0"/>
              <a:ea typeface="Aptos" pitchFamily="34" charset="0"/>
            </a:endParaRPr>
          </a:p>
        </p:txBody>
      </p:sp>
      <p:pic>
        <p:nvPicPr>
          <p:cNvPr id="9" name="Picture 68"/>
          <p:cNvPicPr>
            <a:picLocks noChangeAspect="1"/>
          </p:cNvPicPr>
          <p:nvPr/>
        </p:nvPicPr>
        <p:blipFill>
          <a:blip r:embed="rId4"/>
          <a:stretch>
            <a:fillRect/>
          </a:stretch>
        </p:blipFill>
        <p:spPr>
          <a:xfrm>
            <a:off x="0" y="2222500"/>
            <a:ext cx="657225" cy="100965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66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5" grpId="0"/>
      <p:bldP spid="266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7411" name="Group 3"/>
          <p:cNvGrpSpPr/>
          <p:nvPr/>
        </p:nvGrpSpPr>
        <p:grpSpPr>
          <a:xfrm>
            <a:off x="152400" y="228600"/>
            <a:ext cx="1752600" cy="1524000"/>
            <a:chOff x="144" y="192"/>
            <a:chExt cx="1104" cy="960"/>
          </a:xfrm>
        </p:grpSpPr>
        <p:sp>
          <p:nvSpPr>
            <p:cNvPr id="17432"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7433"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7434"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7435"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17412" name="Group 9"/>
          <p:cNvGrpSpPr/>
          <p:nvPr/>
        </p:nvGrpSpPr>
        <p:grpSpPr>
          <a:xfrm>
            <a:off x="7086600" y="4876800"/>
            <a:ext cx="1905000" cy="1752600"/>
            <a:chOff x="4464" y="3072"/>
            <a:chExt cx="1200" cy="1104"/>
          </a:xfrm>
        </p:grpSpPr>
        <p:sp>
          <p:nvSpPr>
            <p:cNvPr id="17428"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7429"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7430"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7431"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7413" name="Group 15"/>
          <p:cNvGrpSpPr/>
          <p:nvPr/>
        </p:nvGrpSpPr>
        <p:grpSpPr>
          <a:xfrm rot="5400000">
            <a:off x="0" y="4876800"/>
            <a:ext cx="1905000" cy="1752600"/>
            <a:chOff x="4464" y="3072"/>
            <a:chExt cx="1200" cy="1104"/>
          </a:xfrm>
        </p:grpSpPr>
        <p:sp>
          <p:nvSpPr>
            <p:cNvPr id="17424"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7425"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7426"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7427"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7414" name="Group 20"/>
          <p:cNvGrpSpPr/>
          <p:nvPr/>
        </p:nvGrpSpPr>
        <p:grpSpPr>
          <a:xfrm rot="-5400000">
            <a:off x="7162800" y="228600"/>
            <a:ext cx="1905000" cy="1752600"/>
            <a:chOff x="4464" y="3072"/>
            <a:chExt cx="1200" cy="1104"/>
          </a:xfrm>
        </p:grpSpPr>
        <p:sp>
          <p:nvSpPr>
            <p:cNvPr id="17420"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7421"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7422"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7423"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7415" name="Picture 6" descr="AG00630_"/>
          <p:cNvPicPr>
            <a:picLocks noChangeAspect="1"/>
          </p:cNvPicPr>
          <p:nvPr/>
        </p:nvPicPr>
        <p:blipFill>
          <a:blip r:embed="rId2"/>
          <a:stretch>
            <a:fillRect/>
          </a:stretch>
        </p:blipFill>
        <p:spPr>
          <a:xfrm>
            <a:off x="533400" y="533400"/>
            <a:ext cx="1219200" cy="838200"/>
          </a:xfrm>
          <a:prstGeom prst="rect">
            <a:avLst/>
          </a:prstGeom>
          <a:noFill/>
          <a:ln w="9525">
            <a:noFill/>
          </a:ln>
        </p:spPr>
      </p:pic>
      <p:sp>
        <p:nvSpPr>
          <p:cNvPr id="17416" name="Text Box 28"/>
          <p:cNvSpPr txBox="1"/>
          <p:nvPr/>
        </p:nvSpPr>
        <p:spPr>
          <a:xfrm>
            <a:off x="1524000" y="293688"/>
            <a:ext cx="61722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17417" name="TextBox 2"/>
          <p:cNvSpPr txBox="1"/>
          <p:nvPr/>
        </p:nvSpPr>
        <p:spPr>
          <a:xfrm>
            <a:off x="457200" y="1336675"/>
            <a:ext cx="28194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b="1" dirty="0">
                <a:latin typeface="Times New Roman" panose="02020603050405020304" pitchFamily="18" charset="0"/>
                <a:cs typeface="Times New Roman" panose="02020603050405020304" pitchFamily="18" charset="0"/>
              </a:rPr>
              <a:t>I- KHÁI NIỆM TIẾN HÓA</a:t>
            </a:r>
            <a:endParaRPr lang="en-US" altLang="en-US" sz="1800" b="1" dirty="0">
              <a:latin typeface="Times New Roman" panose="02020603050405020304" pitchFamily="18" charset="0"/>
              <a:ea typeface="Times New Roman" panose="02020603050405020304" pitchFamily="18" charset="0"/>
            </a:endParaRPr>
          </a:p>
        </p:txBody>
      </p:sp>
      <p:pic>
        <p:nvPicPr>
          <p:cNvPr id="17418" name="image14.png"/>
          <p:cNvPicPr>
            <a:picLocks noChangeAspect="1"/>
          </p:cNvPicPr>
          <p:nvPr/>
        </p:nvPicPr>
        <p:blipFill>
          <a:blip r:embed="rId3"/>
          <a:stretch>
            <a:fillRect/>
          </a:stretch>
        </p:blipFill>
        <p:spPr>
          <a:xfrm>
            <a:off x="685800" y="1663700"/>
            <a:ext cx="7162800" cy="2544763"/>
          </a:xfrm>
          <a:prstGeom prst="rect">
            <a:avLst/>
          </a:prstGeom>
          <a:noFill/>
          <a:ln w="9525">
            <a:noFill/>
          </a:ln>
        </p:spPr>
      </p:pic>
      <p:sp>
        <p:nvSpPr>
          <p:cNvPr id="6" name="TextBox 5"/>
          <p:cNvSpPr txBox="1"/>
          <p:nvPr/>
        </p:nvSpPr>
        <p:spPr>
          <a:xfrm>
            <a:off x="342900" y="4129088"/>
            <a:ext cx="8331200" cy="2411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lgn="just" eaLnBrk="1" hangingPunct="1">
              <a:spcBef>
                <a:spcPct val="0"/>
              </a:spcBef>
              <a:spcAft>
                <a:spcPts val="800"/>
              </a:spcAft>
              <a:buAutoNum type="arabicPeriod"/>
            </a:pPr>
            <a:r>
              <a:rPr lang="vi-VN" altLang="en-US" sz="2400" dirty="0">
                <a:solidFill>
                  <a:srgbClr val="000000"/>
                </a:solidFill>
                <a:latin typeface="Times New Roman" panose="02020603050405020304" pitchFamily="18" charset="0"/>
                <a:cs typeface="Times New Roman" panose="02020603050405020304" pitchFamily="18" charset="0"/>
              </a:rPr>
              <a:t>Sự thay đổi tỉ lệ cá thể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sáng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tối: Tỉ lệ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sáng giảm, tỉ lệ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tối tăng.</a:t>
            </a:r>
            <a:endParaRPr lang="en-US" altLang="en-US" sz="2400" dirty="0">
              <a:latin typeface="Aptos" pitchFamily="34" charset="0"/>
              <a:cs typeface="Aptos" pitchFamily="34" charset="0"/>
            </a:endParaRPr>
          </a:p>
          <a:p>
            <a:pPr marL="342900" lvl="0" indent="-342900" algn="just" eaLnBrk="1" hangingPunct="1">
              <a:spcBef>
                <a:spcPct val="0"/>
              </a:spcBef>
              <a:spcAft>
                <a:spcPts val="800"/>
              </a:spcAft>
              <a:buNone/>
            </a:pPr>
            <a:r>
              <a:rPr lang="vi-VN" altLang="en-US" sz="2400" dirty="0">
                <a:solidFill>
                  <a:srgbClr val="000000"/>
                </a:solidFill>
                <a:latin typeface="Times New Roman" panose="02020603050405020304" pitchFamily="18" charset="0"/>
                <a:cs typeface="Times New Roman" panose="02020603050405020304" pitchFamily="18" charset="0"/>
              </a:rPr>
              <a:t>     Giải thích: do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sắc thân cây thay đổi từ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sáng sang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tối nên những con bướm sáng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dễ bị phát hiện còn bướm m</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u tối ngụy trang tốt hơn nên ít bị tiêu diệt, c</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ng ng</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y số lượng c</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ng tăng.</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9459" name="Group 3"/>
          <p:cNvGrpSpPr/>
          <p:nvPr/>
        </p:nvGrpSpPr>
        <p:grpSpPr>
          <a:xfrm>
            <a:off x="152400" y="228600"/>
            <a:ext cx="1752600" cy="1524000"/>
            <a:chOff x="144" y="192"/>
            <a:chExt cx="1104" cy="960"/>
          </a:xfrm>
        </p:grpSpPr>
        <p:sp>
          <p:nvSpPr>
            <p:cNvPr id="19481"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9482"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9483"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9484"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grpSp>
        <p:nvGrpSpPr>
          <p:cNvPr id="19460" name="Group 9"/>
          <p:cNvGrpSpPr/>
          <p:nvPr/>
        </p:nvGrpSpPr>
        <p:grpSpPr>
          <a:xfrm>
            <a:off x="7086600" y="4876800"/>
            <a:ext cx="1905000" cy="1752600"/>
            <a:chOff x="4464" y="3072"/>
            <a:chExt cx="1200" cy="1104"/>
          </a:xfrm>
        </p:grpSpPr>
        <p:sp>
          <p:nvSpPr>
            <p:cNvPr id="19477"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9478"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9479"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9480"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9461" name="Group 15"/>
          <p:cNvGrpSpPr/>
          <p:nvPr/>
        </p:nvGrpSpPr>
        <p:grpSpPr>
          <a:xfrm rot="5400000">
            <a:off x="0" y="4876800"/>
            <a:ext cx="1905000" cy="1752600"/>
            <a:chOff x="4464" y="3072"/>
            <a:chExt cx="1200" cy="1104"/>
          </a:xfrm>
        </p:grpSpPr>
        <p:sp>
          <p:nvSpPr>
            <p:cNvPr id="19473"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9474"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9475"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9476"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9462" name="Group 20"/>
          <p:cNvGrpSpPr/>
          <p:nvPr/>
        </p:nvGrpSpPr>
        <p:grpSpPr>
          <a:xfrm rot="-5400000">
            <a:off x="7162800" y="228600"/>
            <a:ext cx="1905000" cy="1752600"/>
            <a:chOff x="4464" y="3072"/>
            <a:chExt cx="1200" cy="1104"/>
          </a:xfrm>
        </p:grpSpPr>
        <p:sp>
          <p:nvSpPr>
            <p:cNvPr id="19469"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9470"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9471"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9472"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9463" name="Picture 6" descr="AG00630_"/>
          <p:cNvPicPr>
            <a:picLocks noChangeAspect="1"/>
          </p:cNvPicPr>
          <p:nvPr/>
        </p:nvPicPr>
        <p:blipFill>
          <a:blip r:embed="rId2"/>
          <a:stretch>
            <a:fillRect/>
          </a:stretch>
        </p:blipFill>
        <p:spPr>
          <a:xfrm>
            <a:off x="533400" y="533400"/>
            <a:ext cx="1219200" cy="838200"/>
          </a:xfrm>
          <a:prstGeom prst="rect">
            <a:avLst/>
          </a:prstGeom>
          <a:noFill/>
          <a:ln w="9525">
            <a:noFill/>
          </a:ln>
        </p:spPr>
      </p:pic>
      <p:sp>
        <p:nvSpPr>
          <p:cNvPr id="19464" name="Text Box 28"/>
          <p:cNvSpPr txBox="1"/>
          <p:nvPr/>
        </p:nvSpPr>
        <p:spPr>
          <a:xfrm>
            <a:off x="1524000" y="293688"/>
            <a:ext cx="6172200" cy="7080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sz="2000" b="1" i="1" dirty="0">
                <a:solidFill>
                  <a:schemeClr val="bg1"/>
                </a:solidFill>
                <a:latin typeface="Times New Roman" panose="02020603050405020304" pitchFamily="18" charset="0"/>
              </a:rPr>
              <a:t>BÀI 42 : GIỚI THIỆU TIẾN HÓA, CHỌN LỌC TỰ NHIÊN, CHỌN LỌC NHÂN TẠO</a:t>
            </a:r>
            <a:endParaRPr lang="vi-VN" altLang="en-US" sz="2000" b="1" dirty="0">
              <a:solidFill>
                <a:schemeClr val="bg1"/>
              </a:solidFill>
              <a:latin typeface="Times New Roman" panose="02020603050405020304" pitchFamily="18" charset="0"/>
            </a:endParaRPr>
          </a:p>
        </p:txBody>
      </p:sp>
      <p:sp>
        <p:nvSpPr>
          <p:cNvPr id="19465" name="TextBox 2"/>
          <p:cNvSpPr txBox="1"/>
          <p:nvPr/>
        </p:nvSpPr>
        <p:spPr>
          <a:xfrm>
            <a:off x="457200" y="1336675"/>
            <a:ext cx="30480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b="1" dirty="0">
                <a:latin typeface="Times New Roman" panose="02020603050405020304" pitchFamily="18" charset="0"/>
                <a:cs typeface="Times New Roman" panose="02020603050405020304" pitchFamily="18" charset="0"/>
              </a:rPr>
              <a:t>I- KHÁI NIỆM TIẾN HÓA</a:t>
            </a:r>
            <a:endParaRPr lang="en-US" altLang="en-US" sz="1800" b="1" dirty="0">
              <a:latin typeface="Times New Roman" panose="02020603050405020304" pitchFamily="18" charset="0"/>
              <a:ea typeface="Times New Roman" panose="02020603050405020304" pitchFamily="18" charset="0"/>
            </a:endParaRPr>
          </a:p>
        </p:txBody>
      </p:sp>
      <p:pic>
        <p:nvPicPr>
          <p:cNvPr id="19466" name="image14.png"/>
          <p:cNvPicPr>
            <a:picLocks noChangeAspect="1"/>
          </p:cNvPicPr>
          <p:nvPr/>
        </p:nvPicPr>
        <p:blipFill>
          <a:blip r:embed="rId3"/>
          <a:stretch>
            <a:fillRect/>
          </a:stretch>
        </p:blipFill>
        <p:spPr>
          <a:xfrm>
            <a:off x="685800" y="1663700"/>
            <a:ext cx="7162800" cy="2544763"/>
          </a:xfrm>
          <a:prstGeom prst="rect">
            <a:avLst/>
          </a:prstGeom>
          <a:noFill/>
          <a:ln w="9525">
            <a:noFill/>
          </a:ln>
        </p:spPr>
      </p:pic>
      <p:sp>
        <p:nvSpPr>
          <p:cNvPr id="5" name="TextBox 4"/>
          <p:cNvSpPr txBox="1"/>
          <p:nvPr/>
        </p:nvSpPr>
        <p:spPr>
          <a:xfrm>
            <a:off x="381000" y="4714875"/>
            <a:ext cx="8305800" cy="1698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103505" algn="just" eaLnBrk="1" hangingPunct="1">
              <a:lnSpc>
                <a:spcPct val="107000"/>
              </a:lnSpc>
              <a:spcBef>
                <a:spcPts val="600"/>
              </a:spcBef>
              <a:spcAft>
                <a:spcPts val="600"/>
              </a:spcAft>
              <a:buNone/>
            </a:pPr>
            <a:r>
              <a:rPr lang="vi-VN" altLang="en-US" sz="2400" dirty="0">
                <a:solidFill>
                  <a:srgbClr val="0070C0"/>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Tiến hóa l</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dirty="0">
                <a:solidFill>
                  <a:srgbClr val="0000FF"/>
                </a:solidFill>
                <a:latin typeface="Times New Roman" panose="02020603050405020304" pitchFamily="18" charset="0"/>
                <a:cs typeface="Times New Roman" panose="02020603050405020304" pitchFamily="18" charset="0"/>
              </a:rPr>
              <a:t>sự thay đổi vốn gene của quần thể từ thế hệ n</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y sang thế hệ khác.</a:t>
            </a:r>
            <a:endParaRPr lang="en-US" altLang="en-US" sz="2400" dirty="0">
              <a:solidFill>
                <a:srgbClr val="0000FF"/>
              </a:solidFill>
              <a:latin typeface="Times New Roman" panose="02020603050405020304" pitchFamily="18" charset="0"/>
              <a:cs typeface="Aptos" pitchFamily="34" charset="0"/>
            </a:endParaRPr>
          </a:p>
          <a:p>
            <a:pPr marL="0" lvl="0" indent="103505" algn="ctr" eaLnBrk="1" hangingPunct="1">
              <a:spcBef>
                <a:spcPct val="0"/>
              </a:spcBef>
              <a:buNone/>
            </a:pPr>
            <a:r>
              <a:rPr lang="vi-VN" altLang="en-US" sz="2400" dirty="0">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Tiến hóa dẫn đến </a:t>
            </a:r>
            <a:r>
              <a:rPr lang="vi-VN" altLang="en-US" sz="2400" dirty="0">
                <a:solidFill>
                  <a:srgbClr val="0000FF"/>
                </a:solidFill>
                <a:latin typeface="Times New Roman" panose="02020603050405020304" pitchFamily="18" charset="0"/>
                <a:cs typeface="Times New Roman" panose="02020603050405020304" pitchFamily="18" charset="0"/>
              </a:rPr>
              <a:t>hình th</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nh đặc điểm thích nghi, hình th</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nh lo</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i mới hoặc tuyệt chủng của lo</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i.</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30732" name="TextBox 6"/>
          <p:cNvSpPr txBox="1"/>
          <p:nvPr/>
        </p:nvSpPr>
        <p:spPr>
          <a:xfrm>
            <a:off x="457200" y="4419600"/>
            <a:ext cx="381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sz="1800" dirty="0">
                <a:solidFill>
                  <a:srgbClr val="0070C0"/>
                </a:solidFill>
              </a:rPr>
              <a:t>2.</a:t>
            </a:r>
            <a:endParaRPr lang="en-US" altLang="en-US" sz="1800" dirty="0">
              <a:solidFill>
                <a:srgbClr val="0070C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73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11237</Words>
  <Application>WPS Slides</Application>
  <PresentationFormat>On-screen Show (4:3)</PresentationFormat>
  <Paragraphs>348</Paragraphs>
  <Slides>36</Slides>
  <Notes>31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36</vt:i4>
      </vt:variant>
    </vt:vector>
  </HeadingPairs>
  <TitlesOfParts>
    <vt:vector size="55" baseType="lpstr">
      <vt:lpstr>Arial</vt:lpstr>
      <vt:lpstr>SimSun</vt:lpstr>
      <vt:lpstr>Wingdings</vt:lpstr>
      <vt:lpstr>Times New Roman</vt:lpstr>
      <vt:lpstr>Aptos</vt:lpstr>
      <vt:lpstr>Segoe UI</vt:lpstr>
      <vt:lpstr>Noto Sans Symbols</vt:lpstr>
      <vt:lpstr>Segoe Print</vt:lpstr>
      <vt:lpstr>Calibri</vt:lpstr>
      <vt:lpstr>Kollektif Bold</vt:lpstr>
      <vt:lpstr>#9Slide03 Maven Pro Black</vt:lpstr>
      <vt:lpstr>ADLaM Display</vt:lpstr>
      <vt:lpstr>Microsoft YaHei</vt:lpstr>
      <vt:lpstr>Arial Unicode MS</vt:lpstr>
      <vt:lpstr>Arial</vt:lpstr>
      <vt:lpstr>Open Sans</vt:lpstr>
      <vt:lpstr>Roboto</vt:lpstr>
      <vt:lpstr>Wide Latin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HOA HOÀNG</cp:lastModifiedBy>
  <cp:revision>2</cp:revision>
  <dcterms:created xsi:type="dcterms:W3CDTF">2009-10-23T13:46:00Z</dcterms:created>
  <dcterms:modified xsi:type="dcterms:W3CDTF">2025-05-11T11:09:27Z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7B056ADA9BE94B3899637D1E96AAC424_13</vt:lpwstr>
  </property>
  <property fmtid="{D5CDD505-2E9C-101B-9397-08002B2CF9AE}" pid="3" name="KSOProductBuildVer">
    <vt:lpwstr>1033-12.2.0.20795</vt:lpwstr>
  </property>
</Properties>
</file>