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g"/>
  <Default Extension="wdp" ContentType="image/vnd.ms-photo"/>
  <Default Extension="emf" ContentType="image/x-emf"/>
  <Default Extension="rels" ContentType="application/vnd.openxmlformats-package.relationship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13.svg" ContentType="image/svg+xml"/>
  <Override PartName="/ppt/media/image15.svg" ContentType="image/svg+xml"/>
  <Override PartName="/ppt/media/image17.svg" ContentType="image/svg+xml"/>
  <Override PartName="/ppt/media/image19.svg" ContentType="image/svg+xml"/>
  <Override PartName="/ppt/media/image21.svg" ContentType="image/svg+xml"/>
  <Override PartName="/ppt/media/image23.svg" ContentType="image/svg+xml"/>
  <Override PartName="/ppt/media/image25.svg" ContentType="image/svg+xml"/>
  <Override PartName="/ppt/media/image27.svg" ContentType="image/svg+xml"/>
  <Override PartName="/ppt/media/image32.svg" ContentType="image/svg+xml"/>
  <Override PartName="/ppt/media/image34.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9" r:id="rId3"/>
    <p:sldMasterId id="2147483672" r:id="rId4"/>
    <p:sldMasterId id="2147483684" r:id="rId5"/>
    <p:sldMasterId id="2147483697" r:id="rId6"/>
    <p:sldMasterId id="2147483710" r:id="rId7"/>
  </p:sldMasterIdLst>
  <p:notesMasterIdLst>
    <p:notesMasterId r:id="rId48"/>
  </p:notesMasterIdLst>
  <p:handoutMasterIdLst>
    <p:handoutMasterId r:id="rId56"/>
  </p:handoutMasterIdLst>
  <p:sldIdLst>
    <p:sldId id="596" r:id="rId8"/>
    <p:sldId id="263" r:id="rId9"/>
    <p:sldId id="277" r:id="rId10"/>
    <p:sldId id="319" r:id="rId11"/>
    <p:sldId id="316" r:id="rId12"/>
    <p:sldId id="325" r:id="rId13"/>
    <p:sldId id="320" r:id="rId14"/>
    <p:sldId id="267" r:id="rId15"/>
    <p:sldId id="266" r:id="rId16"/>
    <p:sldId id="268" r:id="rId17"/>
    <p:sldId id="270" r:id="rId18"/>
    <p:sldId id="597" r:id="rId19"/>
    <p:sldId id="279" r:id="rId20"/>
    <p:sldId id="321" r:id="rId21"/>
    <p:sldId id="322" r:id="rId22"/>
    <p:sldId id="282" r:id="rId23"/>
    <p:sldId id="598" r:id="rId24"/>
    <p:sldId id="276" r:id="rId25"/>
    <p:sldId id="285" r:id="rId26"/>
    <p:sldId id="288" r:id="rId27"/>
    <p:sldId id="289" r:id="rId28"/>
    <p:sldId id="292" r:id="rId29"/>
    <p:sldId id="293" r:id="rId30"/>
    <p:sldId id="294" r:id="rId31"/>
    <p:sldId id="302" r:id="rId32"/>
    <p:sldId id="303" r:id="rId33"/>
    <p:sldId id="304" r:id="rId34"/>
    <p:sldId id="324" r:id="rId35"/>
    <p:sldId id="326" r:id="rId36"/>
    <p:sldId id="328" r:id="rId37"/>
    <p:sldId id="329" r:id="rId38"/>
    <p:sldId id="330" r:id="rId39"/>
    <p:sldId id="297" r:id="rId40"/>
    <p:sldId id="299" r:id="rId41"/>
    <p:sldId id="333" r:id="rId42"/>
    <p:sldId id="298" r:id="rId43"/>
    <p:sldId id="334" r:id="rId44"/>
    <p:sldId id="332" r:id="rId45"/>
    <p:sldId id="331" r:id="rId46"/>
    <p:sldId id="306" r:id="rId47"/>
    <p:sldId id="307" r:id="rId49"/>
    <p:sldId id="290" r:id="rId50"/>
    <p:sldId id="310" r:id="rId51"/>
    <p:sldId id="308" r:id="rId52"/>
    <p:sldId id="309" r:id="rId53"/>
    <p:sldId id="311" r:id="rId54"/>
    <p:sldId id="312"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BF2"/>
    <a:srgbClr val="FFDD71"/>
    <a:srgbClr val="DDDDDD"/>
    <a:srgbClr val="BEBEBE"/>
    <a:srgbClr val="F97BD2"/>
    <a:srgbClr val="001A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0755" autoAdjust="0"/>
  </p:normalViewPr>
  <p:slideViewPr>
    <p:cSldViewPr snapToGrid="0">
      <p:cViewPr varScale="1">
        <p:scale>
          <a:sx n="101" d="100"/>
          <a:sy n="101" d="100"/>
        </p:scale>
        <p:origin x="936" y="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3288" y="8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2" Type="http://schemas.openxmlformats.org/officeDocument/2006/relationships/customXml" Target="../customXml/item3.xml"/><Relationship Id="rId61" Type="http://schemas.openxmlformats.org/officeDocument/2006/relationships/customXml" Target="../customXml/item2.xml"/><Relationship Id="rId60" Type="http://schemas.openxmlformats.org/officeDocument/2006/relationships/customXml" Target="../customXml/item1.xml"/><Relationship Id="rId6" Type="http://schemas.openxmlformats.org/officeDocument/2006/relationships/slideMaster" Target="slideMasters/slideMaster5.xml"/><Relationship Id="rId59" Type="http://schemas.openxmlformats.org/officeDocument/2006/relationships/tableStyles" Target="tableStyles.xml"/><Relationship Id="rId58" Type="http://schemas.openxmlformats.org/officeDocument/2006/relationships/viewProps" Target="viewProps.xml"/><Relationship Id="rId57" Type="http://schemas.openxmlformats.org/officeDocument/2006/relationships/presProps" Target="presProps.xml"/><Relationship Id="rId56" Type="http://schemas.openxmlformats.org/officeDocument/2006/relationships/handoutMaster" Target="handoutMasters/handoutMaster1.xml"/><Relationship Id="rId55" Type="http://schemas.openxmlformats.org/officeDocument/2006/relationships/slide" Target="slides/slide47.xml"/><Relationship Id="rId54" Type="http://schemas.openxmlformats.org/officeDocument/2006/relationships/slide" Target="slides/slide46.xml"/><Relationship Id="rId53" Type="http://schemas.openxmlformats.org/officeDocument/2006/relationships/slide" Target="slides/slide45.xml"/><Relationship Id="rId52" Type="http://schemas.openxmlformats.org/officeDocument/2006/relationships/slide" Target="slides/slide44.xml"/><Relationship Id="rId51" Type="http://schemas.openxmlformats.org/officeDocument/2006/relationships/slide" Target="slides/slide43.xml"/><Relationship Id="rId50" Type="http://schemas.openxmlformats.org/officeDocument/2006/relationships/slide" Target="slides/slide42.xml"/><Relationship Id="rId5" Type="http://schemas.openxmlformats.org/officeDocument/2006/relationships/slideMaster" Target="slideMasters/slideMaster4.xml"/><Relationship Id="rId49" Type="http://schemas.openxmlformats.org/officeDocument/2006/relationships/slide" Target="slides/slide41.xml"/><Relationship Id="rId48" Type="http://schemas.openxmlformats.org/officeDocument/2006/relationships/notesMaster" Target="notesMasters/notesMaster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869721-F543-4A6C-BF9D-65D7CC540427}" type="datetimeFigureOut">
              <a:rPr lang="en-US" smtClean="0"/>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90168E-626C-4E60-93C0-A00D25609468}" type="slidenum">
              <a:rPr lang="en-US" smtClean="0"/>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2326A-4C88-4AFB-AA5B-5919D81DFF5B}" type="datetimeFigureOut">
              <a:rPr lang="en-US" smtClean="0"/>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B3AB32-59DF-41F1-9618-EDFBF5049629}" type="slidenum">
              <a:rPr lang="en-US" smtClean="0"/>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74DD249-0DB2-4F81-88A3-9D46629C54C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a:fillRect/>
          </a:stretch>
        </p:blipFill>
        <p:spPr>
          <a:xfrm>
            <a:off x="1" y="1"/>
            <a:ext cx="12192000"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000">
        <p15:prstTrans prst="pageCurlDouble"/>
      </p:transition>
    </mc:Choice>
    <mc:Fallback>
      <p:transition spd="slow" advTm="1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000">
        <p15:prstTrans prst="pageCurlDouble"/>
      </p:transition>
    </mc:Choice>
    <mc:Fallback>
      <p:transition spd="slow" advTm="1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000">
        <p15:prstTrans prst="pageCurlDouble"/>
      </p:transition>
    </mc:Choice>
    <mc:Fallback>
      <p:transition spd="slow" advTm="1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defTabSz="914400" eaLnBrk="0" fontAlgn="base" hangingPunct="0">
              <a:spcBef>
                <a:spcPct val="0"/>
              </a:spcBef>
              <a:spcAft>
                <a:spcPct val="0"/>
              </a:spcAft>
              <a:defRPr/>
            </a:pPr>
            <a:endParaRPr lang="en-US" altLang="en-US">
              <a:solidFill>
                <a:prstClr val="black">
                  <a:lumMod val="50000"/>
                  <a:lumOff val="50000"/>
                </a:prstClr>
              </a:solidFill>
            </a:endParaRPr>
          </a:p>
        </p:txBody>
      </p:sp>
      <p:sp>
        <p:nvSpPr>
          <p:cNvPr id="5" name="Footer Placeholder 4"/>
          <p:cNvSpPr>
            <a:spLocks noGrp="1"/>
          </p:cNvSpPr>
          <p:nvPr>
            <p:ph type="ftr" sz="quarter" idx="15"/>
          </p:nvPr>
        </p:nvSpPr>
        <p:spPr/>
        <p:txBody>
          <a:bodyPr/>
          <a:lstStyle>
            <a:lvl1pPr>
              <a:defRPr/>
            </a:lvl1pPr>
          </a:lstStyle>
          <a:p>
            <a:pPr defTabSz="914400" eaLnBrk="0" fontAlgn="base" hangingPunct="0">
              <a:spcBef>
                <a:spcPct val="0"/>
              </a:spcBef>
              <a:spcAft>
                <a:spcPct val="0"/>
              </a:spcAft>
              <a:defRPr/>
            </a:pPr>
            <a:endParaRPr lang="en-US" altLang="en-US">
              <a:solidFill>
                <a:prstClr val="black">
                  <a:lumMod val="50000"/>
                  <a:lumOff val="50000"/>
                </a:prstClr>
              </a:solidFill>
            </a:endParaRPr>
          </a:p>
        </p:txBody>
      </p:sp>
      <p:sp>
        <p:nvSpPr>
          <p:cNvPr id="6" name="Slide Number Placeholder 5"/>
          <p:cNvSpPr>
            <a:spLocks noGrp="1"/>
          </p:cNvSpPr>
          <p:nvPr>
            <p:ph type="sldNum" sz="quarter" idx="16"/>
          </p:nvPr>
        </p:nvSpPr>
        <p:spPr/>
        <p:txBody>
          <a:bodyPr/>
          <a:lstStyle>
            <a:lvl1pPr>
              <a:defRPr/>
            </a:lvl1pPr>
          </a:lstStyle>
          <a:p>
            <a:pPr defTabSz="914400" eaLnBrk="0" fontAlgn="base" hangingPunct="0">
              <a:spcBef>
                <a:spcPct val="0"/>
              </a:spcBef>
              <a:spcAft>
                <a:spcPct val="0"/>
              </a:spcAft>
              <a:defRPr/>
            </a:pPr>
            <a:fld id="{14313E82-55EF-4E73-9D79-B90F7FECFF9B}" type="slidenum">
              <a:rPr lang="en-US" altLang="en-US" smtClean="0">
                <a:solidFill>
                  <a:prstClr val="black">
                    <a:tint val="75000"/>
                  </a:prstClr>
                </a:solidFill>
                <a:latin typeface="Arial" panose="020B0604020202020204" pitchFamily="34" charset="0"/>
              </a:rPr>
            </a:fld>
            <a:endParaRPr lang="en-US" altLang="en-US">
              <a:solidFill>
                <a:prstClr val="black">
                  <a:tint val="75000"/>
                </a:prstClr>
              </a:solidFill>
              <a:latin typeface="Arial" panose="020B0604020202020204" pitchFamily="34" charset="0"/>
            </a:endParaRPr>
          </a:p>
        </p:txBody>
      </p:sp>
    </p:spTree>
  </p:cSld>
  <p:clrMapOvr>
    <a:masterClrMapping/>
  </p:clrMapOvr>
  <p:transition spd="slow">
    <p:wheel spokes="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914400"/>
            <a:fld id="{3D0D6B12-FD02-4AFB-B5F8-63B05AF194C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3D5BDF2C-9977-4657-8743-D939526B504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4400"/>
            <a:fld id="{3D0D6B12-FD02-4AFB-B5F8-63B05AF194C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3D5BDF2C-9977-4657-8743-D939526B504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defTabSz="914400"/>
            <a:fld id="{3D0D6B12-FD02-4AFB-B5F8-63B05AF194C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3D5BDF2C-9977-4657-8743-D939526B504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defTabSz="914400"/>
            <a:fld id="{3D0D6B12-FD02-4AFB-B5F8-63B05AF194CD}"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3D5BDF2C-9977-4657-8743-D939526B504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914400"/>
            <a:fld id="{3D0D6B12-FD02-4AFB-B5F8-63B05AF194CD}"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fld id="{3D5BDF2C-9977-4657-8743-D939526B504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914400"/>
            <a:fld id="{3D0D6B12-FD02-4AFB-B5F8-63B05AF194CD}"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fld id="{3D5BDF2C-9977-4657-8743-D939526B504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3D0D6B12-FD02-4AFB-B5F8-63B05AF194CD}"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fld id="{3D5BDF2C-9977-4657-8743-D939526B504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000">
        <p15:prstTrans prst="pageCurlDouble"/>
      </p:transition>
    </mc:Choice>
    <mc:Fallback>
      <p:transition spd="slow" advTm="1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914400"/>
            <a:fld id="{3D0D6B12-FD02-4AFB-B5F8-63B05AF194CD}"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3D5BDF2C-9977-4657-8743-D939526B504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914400"/>
            <a:fld id="{3D0D6B12-FD02-4AFB-B5F8-63B05AF194CD}"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3D5BDF2C-9977-4657-8743-D939526B504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4400"/>
            <a:fld id="{3D0D6B12-FD02-4AFB-B5F8-63B05AF194C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3D5BDF2C-9977-4657-8743-D939526B504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4400"/>
            <a:fld id="{3D0D6B12-FD02-4AFB-B5F8-63B05AF194C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3D5BDF2C-9977-4657-8743-D939526B504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2016533" y="3232356"/>
            <a:ext cx="1227818" cy="1187245"/>
          </a:xfrm>
          <a:custGeom>
            <a:avLst/>
            <a:gdLst>
              <a:gd name="connsiteX0" fmla="*/ 197878 w 1227818"/>
              <a:gd name="connsiteY0" fmla="*/ 0 h 1187245"/>
              <a:gd name="connsiteX1" fmla="*/ 1029940 w 1227818"/>
              <a:gd name="connsiteY1" fmla="*/ 0 h 1187245"/>
              <a:gd name="connsiteX2" fmla="*/ 1227818 w 1227818"/>
              <a:gd name="connsiteY2" fmla="*/ 197878 h 1187245"/>
              <a:gd name="connsiteX3" fmla="*/ 1227818 w 1227818"/>
              <a:gd name="connsiteY3" fmla="*/ 989367 h 1187245"/>
              <a:gd name="connsiteX4" fmla="*/ 1029940 w 1227818"/>
              <a:gd name="connsiteY4" fmla="*/ 1187245 h 1187245"/>
              <a:gd name="connsiteX5" fmla="*/ 197878 w 1227818"/>
              <a:gd name="connsiteY5" fmla="*/ 1187245 h 1187245"/>
              <a:gd name="connsiteX6" fmla="*/ 0 w 1227818"/>
              <a:gd name="connsiteY6" fmla="*/ 989367 h 1187245"/>
              <a:gd name="connsiteX7" fmla="*/ 0 w 1227818"/>
              <a:gd name="connsiteY7" fmla="*/ 197878 h 1187245"/>
              <a:gd name="connsiteX8" fmla="*/ 197878 w 1227818"/>
              <a:gd name="connsiteY8" fmla="*/ 0 h 118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818" h="1187245">
                <a:moveTo>
                  <a:pt x="197878" y="0"/>
                </a:moveTo>
                <a:lnTo>
                  <a:pt x="1029940" y="0"/>
                </a:lnTo>
                <a:cubicBezTo>
                  <a:pt x="1139225" y="0"/>
                  <a:pt x="1227818" y="88593"/>
                  <a:pt x="1227818" y="197878"/>
                </a:cubicBezTo>
                <a:lnTo>
                  <a:pt x="1227818" y="989367"/>
                </a:lnTo>
                <a:cubicBezTo>
                  <a:pt x="1227818" y="1098652"/>
                  <a:pt x="1139225" y="1187245"/>
                  <a:pt x="1029940" y="1187245"/>
                </a:cubicBezTo>
                <a:lnTo>
                  <a:pt x="197878" y="1187245"/>
                </a:lnTo>
                <a:cubicBezTo>
                  <a:pt x="88593" y="1187245"/>
                  <a:pt x="0" y="1098652"/>
                  <a:pt x="0" y="989367"/>
                </a:cubicBezTo>
                <a:lnTo>
                  <a:pt x="0" y="197878"/>
                </a:lnTo>
                <a:cubicBezTo>
                  <a:pt x="0" y="88593"/>
                  <a:pt x="88593" y="0"/>
                  <a:pt x="197878"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4229172" y="4437606"/>
            <a:ext cx="1368571" cy="1456335"/>
          </a:xfrm>
          <a:custGeom>
            <a:avLst/>
            <a:gdLst>
              <a:gd name="connsiteX0" fmla="*/ 228100 w 1368571"/>
              <a:gd name="connsiteY0" fmla="*/ 0 h 1456335"/>
              <a:gd name="connsiteX1" fmla="*/ 1140471 w 1368571"/>
              <a:gd name="connsiteY1" fmla="*/ 0 h 1456335"/>
              <a:gd name="connsiteX2" fmla="*/ 1368571 w 1368571"/>
              <a:gd name="connsiteY2" fmla="*/ 228100 h 1456335"/>
              <a:gd name="connsiteX3" fmla="*/ 1368571 w 1368571"/>
              <a:gd name="connsiteY3" fmla="*/ 1228235 h 1456335"/>
              <a:gd name="connsiteX4" fmla="*/ 1140471 w 1368571"/>
              <a:gd name="connsiteY4" fmla="*/ 1456335 h 1456335"/>
              <a:gd name="connsiteX5" fmla="*/ 228100 w 1368571"/>
              <a:gd name="connsiteY5" fmla="*/ 1456335 h 1456335"/>
              <a:gd name="connsiteX6" fmla="*/ 0 w 1368571"/>
              <a:gd name="connsiteY6" fmla="*/ 1228235 h 1456335"/>
              <a:gd name="connsiteX7" fmla="*/ 0 w 1368571"/>
              <a:gd name="connsiteY7" fmla="*/ 228100 h 1456335"/>
              <a:gd name="connsiteX8" fmla="*/ 228100 w 1368571"/>
              <a:gd name="connsiteY8" fmla="*/ 0 h 145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571" h="1456335">
                <a:moveTo>
                  <a:pt x="228100" y="0"/>
                </a:moveTo>
                <a:lnTo>
                  <a:pt x="1140471" y="0"/>
                </a:lnTo>
                <a:cubicBezTo>
                  <a:pt x="1266447" y="0"/>
                  <a:pt x="1368571" y="102124"/>
                  <a:pt x="1368571" y="228100"/>
                </a:cubicBezTo>
                <a:lnTo>
                  <a:pt x="1368571" y="1228235"/>
                </a:lnTo>
                <a:cubicBezTo>
                  <a:pt x="1368571" y="1354211"/>
                  <a:pt x="1266447" y="1456335"/>
                  <a:pt x="1140471" y="1456335"/>
                </a:cubicBezTo>
                <a:lnTo>
                  <a:pt x="228100" y="1456335"/>
                </a:lnTo>
                <a:cubicBezTo>
                  <a:pt x="102124" y="1456335"/>
                  <a:pt x="0" y="1354211"/>
                  <a:pt x="0" y="1228235"/>
                </a:cubicBezTo>
                <a:lnTo>
                  <a:pt x="0" y="228100"/>
                </a:lnTo>
                <a:cubicBezTo>
                  <a:pt x="0" y="102124"/>
                  <a:pt x="102124" y="0"/>
                  <a:pt x="228100"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779937" y="4097250"/>
            <a:ext cx="1270644" cy="1208781"/>
          </a:xfrm>
          <a:custGeom>
            <a:avLst/>
            <a:gdLst>
              <a:gd name="connsiteX0" fmla="*/ 201468 w 1270644"/>
              <a:gd name="connsiteY0" fmla="*/ 0 h 1208781"/>
              <a:gd name="connsiteX1" fmla="*/ 1069176 w 1270644"/>
              <a:gd name="connsiteY1" fmla="*/ 0 h 1208781"/>
              <a:gd name="connsiteX2" fmla="*/ 1270644 w 1270644"/>
              <a:gd name="connsiteY2" fmla="*/ 201468 h 1208781"/>
              <a:gd name="connsiteX3" fmla="*/ 1270644 w 1270644"/>
              <a:gd name="connsiteY3" fmla="*/ 1007313 h 1208781"/>
              <a:gd name="connsiteX4" fmla="*/ 1069176 w 1270644"/>
              <a:gd name="connsiteY4" fmla="*/ 1208781 h 1208781"/>
              <a:gd name="connsiteX5" fmla="*/ 201468 w 1270644"/>
              <a:gd name="connsiteY5" fmla="*/ 1208781 h 1208781"/>
              <a:gd name="connsiteX6" fmla="*/ 0 w 1270644"/>
              <a:gd name="connsiteY6" fmla="*/ 1007313 h 1208781"/>
              <a:gd name="connsiteX7" fmla="*/ 0 w 1270644"/>
              <a:gd name="connsiteY7" fmla="*/ 201468 h 1208781"/>
              <a:gd name="connsiteX8" fmla="*/ 201468 w 1270644"/>
              <a:gd name="connsiteY8" fmla="*/ 0 h 120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44" h="1208781">
                <a:moveTo>
                  <a:pt x="201468" y="0"/>
                </a:moveTo>
                <a:lnTo>
                  <a:pt x="1069176" y="0"/>
                </a:lnTo>
                <a:cubicBezTo>
                  <a:pt x="1180444" y="0"/>
                  <a:pt x="1270644" y="90200"/>
                  <a:pt x="1270644" y="201468"/>
                </a:cubicBezTo>
                <a:lnTo>
                  <a:pt x="1270644" y="1007313"/>
                </a:lnTo>
                <a:cubicBezTo>
                  <a:pt x="1270644" y="1118581"/>
                  <a:pt x="1180444" y="1208781"/>
                  <a:pt x="1069176" y="1208781"/>
                </a:cubicBezTo>
                <a:lnTo>
                  <a:pt x="201468" y="1208781"/>
                </a:lnTo>
                <a:cubicBezTo>
                  <a:pt x="90200" y="1208781"/>
                  <a:pt x="0" y="1118581"/>
                  <a:pt x="0" y="1007313"/>
                </a:cubicBezTo>
                <a:lnTo>
                  <a:pt x="0" y="201468"/>
                </a:lnTo>
                <a:cubicBezTo>
                  <a:pt x="0" y="90200"/>
                  <a:pt x="90200" y="0"/>
                  <a:pt x="201468" y="0"/>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8992499" y="2953851"/>
            <a:ext cx="1270644" cy="1208781"/>
          </a:xfrm>
          <a:custGeom>
            <a:avLst/>
            <a:gdLst>
              <a:gd name="connsiteX0" fmla="*/ 201468 w 1270644"/>
              <a:gd name="connsiteY0" fmla="*/ 0 h 1208781"/>
              <a:gd name="connsiteX1" fmla="*/ 1069176 w 1270644"/>
              <a:gd name="connsiteY1" fmla="*/ 0 h 1208781"/>
              <a:gd name="connsiteX2" fmla="*/ 1270644 w 1270644"/>
              <a:gd name="connsiteY2" fmla="*/ 201468 h 1208781"/>
              <a:gd name="connsiteX3" fmla="*/ 1270644 w 1270644"/>
              <a:gd name="connsiteY3" fmla="*/ 1007313 h 1208781"/>
              <a:gd name="connsiteX4" fmla="*/ 1069176 w 1270644"/>
              <a:gd name="connsiteY4" fmla="*/ 1208781 h 1208781"/>
              <a:gd name="connsiteX5" fmla="*/ 201468 w 1270644"/>
              <a:gd name="connsiteY5" fmla="*/ 1208781 h 1208781"/>
              <a:gd name="connsiteX6" fmla="*/ 0 w 1270644"/>
              <a:gd name="connsiteY6" fmla="*/ 1007313 h 1208781"/>
              <a:gd name="connsiteX7" fmla="*/ 0 w 1270644"/>
              <a:gd name="connsiteY7" fmla="*/ 201468 h 1208781"/>
              <a:gd name="connsiteX8" fmla="*/ 201468 w 1270644"/>
              <a:gd name="connsiteY8" fmla="*/ 0 h 120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44" h="1208781">
                <a:moveTo>
                  <a:pt x="201468" y="0"/>
                </a:moveTo>
                <a:lnTo>
                  <a:pt x="1069176" y="0"/>
                </a:lnTo>
                <a:cubicBezTo>
                  <a:pt x="1180444" y="0"/>
                  <a:pt x="1270644" y="90200"/>
                  <a:pt x="1270644" y="201468"/>
                </a:cubicBezTo>
                <a:lnTo>
                  <a:pt x="1270644" y="1007313"/>
                </a:lnTo>
                <a:cubicBezTo>
                  <a:pt x="1270644" y="1118581"/>
                  <a:pt x="1180444" y="1208781"/>
                  <a:pt x="1069176" y="1208781"/>
                </a:cubicBezTo>
                <a:lnTo>
                  <a:pt x="201468" y="1208781"/>
                </a:lnTo>
                <a:cubicBezTo>
                  <a:pt x="90200" y="1208781"/>
                  <a:pt x="0" y="1118581"/>
                  <a:pt x="0" y="1007313"/>
                </a:cubicBezTo>
                <a:lnTo>
                  <a:pt x="0" y="201468"/>
                </a:lnTo>
                <a:cubicBezTo>
                  <a:pt x="0" y="90200"/>
                  <a:pt x="90200" y="0"/>
                  <a:pt x="201468" y="0"/>
                </a:cubicBez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000">
        <p15:prstTrans prst="pageCurlDouble"/>
      </p:transition>
    </mc:Choice>
    <mc:Fallback>
      <p:transition spd="slow" advTm="1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defTabSz="914400" eaLnBrk="0" fontAlgn="base" hangingPunct="0">
              <a:spcBef>
                <a:spcPct val="0"/>
              </a:spcBef>
              <a:spcAft>
                <a:spcPct val="0"/>
              </a:spcAft>
              <a:defRPr/>
            </a:pPr>
            <a:endParaRPr lang="en-US" altLang="en-US">
              <a:solidFill>
                <a:prstClr val="black">
                  <a:lumMod val="50000"/>
                  <a:lumOff val="50000"/>
                </a:prstClr>
              </a:solidFill>
            </a:endParaRPr>
          </a:p>
        </p:txBody>
      </p:sp>
      <p:sp>
        <p:nvSpPr>
          <p:cNvPr id="5" name="Footer Placeholder 4"/>
          <p:cNvSpPr>
            <a:spLocks noGrp="1"/>
          </p:cNvSpPr>
          <p:nvPr>
            <p:ph type="ftr" sz="quarter" idx="15"/>
          </p:nvPr>
        </p:nvSpPr>
        <p:spPr/>
        <p:txBody>
          <a:bodyPr/>
          <a:lstStyle>
            <a:lvl1pPr>
              <a:defRPr/>
            </a:lvl1pPr>
          </a:lstStyle>
          <a:p>
            <a:pPr defTabSz="914400" eaLnBrk="0" fontAlgn="base" hangingPunct="0">
              <a:spcBef>
                <a:spcPct val="0"/>
              </a:spcBef>
              <a:spcAft>
                <a:spcPct val="0"/>
              </a:spcAft>
              <a:defRPr/>
            </a:pPr>
            <a:endParaRPr lang="en-US" altLang="en-US">
              <a:solidFill>
                <a:prstClr val="black">
                  <a:lumMod val="50000"/>
                  <a:lumOff val="50000"/>
                </a:prstClr>
              </a:solidFill>
            </a:endParaRPr>
          </a:p>
        </p:txBody>
      </p:sp>
      <p:sp>
        <p:nvSpPr>
          <p:cNvPr id="6" name="Slide Number Placeholder 5"/>
          <p:cNvSpPr>
            <a:spLocks noGrp="1"/>
          </p:cNvSpPr>
          <p:nvPr>
            <p:ph type="sldNum" sz="quarter" idx="16"/>
          </p:nvPr>
        </p:nvSpPr>
        <p:spPr/>
        <p:txBody>
          <a:bodyPr/>
          <a:lstStyle>
            <a:lvl1pPr>
              <a:defRPr/>
            </a:lvl1pPr>
          </a:lstStyle>
          <a:p>
            <a:pPr defTabSz="914400" eaLnBrk="0" fontAlgn="base" hangingPunct="0">
              <a:spcBef>
                <a:spcPct val="0"/>
              </a:spcBef>
              <a:spcAft>
                <a:spcPct val="0"/>
              </a:spcAft>
              <a:defRPr/>
            </a:pPr>
            <a:fld id="{14313E82-55EF-4E73-9D79-B90F7FECFF9B}" type="slidenum">
              <a:rPr lang="en-US" altLang="en-US" smtClean="0">
                <a:solidFill>
                  <a:prstClr val="black">
                    <a:tint val="75000"/>
                  </a:prstClr>
                </a:solidFill>
                <a:latin typeface="Arial" panose="020B0604020202020204" pitchFamily="34" charset="0"/>
              </a:rPr>
            </a:fld>
            <a:endParaRPr lang="en-US" altLang="en-US">
              <a:solidFill>
                <a:prstClr val="black">
                  <a:tint val="75000"/>
                </a:prstClr>
              </a:solidFill>
              <a:latin typeface="Arial" panose="020B0604020202020204" pitchFamily="34" charset="0"/>
            </a:endParaRPr>
          </a:p>
        </p:txBody>
      </p:sp>
    </p:spTree>
  </p:cSld>
  <p:clrMapOvr>
    <a:masterClrMapping/>
  </p:clrMapOvr>
  <p:transition spd="slow">
    <p:wheel spokes="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3956381" y="2020139"/>
            <a:ext cx="1292130" cy="1294272"/>
          </a:xfrm>
          <a:custGeom>
            <a:avLst/>
            <a:gdLst>
              <a:gd name="connsiteX0" fmla="*/ 646065 w 1292130"/>
              <a:gd name="connsiteY0" fmla="*/ 0 h 1294272"/>
              <a:gd name="connsiteX1" fmla="*/ 1292130 w 1292130"/>
              <a:gd name="connsiteY1" fmla="*/ 647136 h 1294272"/>
              <a:gd name="connsiteX2" fmla="*/ 646065 w 1292130"/>
              <a:gd name="connsiteY2" fmla="*/ 1294272 h 1294272"/>
              <a:gd name="connsiteX3" fmla="*/ 0 w 1292130"/>
              <a:gd name="connsiteY3" fmla="*/ 647136 h 1294272"/>
              <a:gd name="connsiteX4" fmla="*/ 646065 w 1292130"/>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30" h="1294272">
                <a:moveTo>
                  <a:pt x="646065" y="0"/>
                </a:moveTo>
                <a:cubicBezTo>
                  <a:pt x="1002877" y="0"/>
                  <a:pt x="1292130" y="289733"/>
                  <a:pt x="1292130" y="647136"/>
                </a:cubicBezTo>
                <a:cubicBezTo>
                  <a:pt x="1292130" y="1004539"/>
                  <a:pt x="1002877" y="1294272"/>
                  <a:pt x="646065" y="1294272"/>
                </a:cubicBezTo>
                <a:cubicBezTo>
                  <a:pt x="289253" y="1294272"/>
                  <a:pt x="0" y="1004539"/>
                  <a:pt x="0" y="647136"/>
                </a:cubicBezTo>
                <a:cubicBezTo>
                  <a:pt x="0" y="289733"/>
                  <a:pt x="289253" y="0"/>
                  <a:pt x="646065" y="0"/>
                </a:cubicBez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6932775" y="2020139"/>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8" name="图片占位符 17"/>
          <p:cNvSpPr>
            <a:spLocks noGrp="1"/>
          </p:cNvSpPr>
          <p:nvPr>
            <p:ph type="pic" sz="quarter" idx="12"/>
          </p:nvPr>
        </p:nvSpPr>
        <p:spPr>
          <a:xfrm>
            <a:off x="8419902"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7" name="图片占位符 16"/>
          <p:cNvSpPr>
            <a:spLocks noGrp="1"/>
          </p:cNvSpPr>
          <p:nvPr>
            <p:ph type="pic" sz="quarter" idx="13"/>
          </p:nvPr>
        </p:nvSpPr>
        <p:spPr>
          <a:xfrm>
            <a:off x="5445649" y="4315113"/>
            <a:ext cx="1292128" cy="1294272"/>
          </a:xfrm>
          <a:custGeom>
            <a:avLst/>
            <a:gdLst>
              <a:gd name="connsiteX0" fmla="*/ 646064 w 1292128"/>
              <a:gd name="connsiteY0" fmla="*/ 0 h 1294272"/>
              <a:gd name="connsiteX1" fmla="*/ 1292128 w 1292128"/>
              <a:gd name="connsiteY1" fmla="*/ 647136 h 1294272"/>
              <a:gd name="connsiteX2" fmla="*/ 646064 w 1292128"/>
              <a:gd name="connsiteY2" fmla="*/ 1294272 h 1294272"/>
              <a:gd name="connsiteX3" fmla="*/ 0 w 1292128"/>
              <a:gd name="connsiteY3" fmla="*/ 647136 h 1294272"/>
              <a:gd name="connsiteX4" fmla="*/ 646064 w 1292128"/>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28" h="1294272">
                <a:moveTo>
                  <a:pt x="646064" y="0"/>
                </a:moveTo>
                <a:cubicBezTo>
                  <a:pt x="1002875" y="0"/>
                  <a:pt x="1292128" y="289733"/>
                  <a:pt x="1292128" y="647136"/>
                </a:cubicBezTo>
                <a:cubicBezTo>
                  <a:pt x="1292128" y="1004539"/>
                  <a:pt x="1002875" y="1294272"/>
                  <a:pt x="646064" y="1294272"/>
                </a:cubicBezTo>
                <a:cubicBezTo>
                  <a:pt x="289253" y="1294272"/>
                  <a:pt x="0" y="1004539"/>
                  <a:pt x="0" y="647136"/>
                </a:cubicBezTo>
                <a:cubicBezTo>
                  <a:pt x="0" y="289733"/>
                  <a:pt x="289253" y="0"/>
                  <a:pt x="646064" y="0"/>
                </a:cubicBezTo>
                <a:close/>
              </a:path>
            </a:pathLst>
          </a:custGeom>
        </p:spPr>
        <p:txBody>
          <a:bodyPr wrap="square">
            <a:noAutofit/>
          </a:bodyPr>
          <a:lstStyle/>
          <a:p>
            <a:endParaRPr lang="zh-CN" altLang="en-US"/>
          </a:p>
        </p:txBody>
      </p:sp>
      <p:sp>
        <p:nvSpPr>
          <p:cNvPr id="16" name="图片占位符 15"/>
          <p:cNvSpPr>
            <a:spLocks noGrp="1"/>
          </p:cNvSpPr>
          <p:nvPr>
            <p:ph type="pic" sz="quarter" idx="14"/>
          </p:nvPr>
        </p:nvSpPr>
        <p:spPr>
          <a:xfrm>
            <a:off x="2477824"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000">
        <p15:prstTrans prst="pageCurlDouble"/>
      </p:transition>
    </mc:Choice>
    <mc:Fallback>
      <p:transition spd="slow" advTm="1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defTabSz="914400" eaLnBrk="0" fontAlgn="base" hangingPunct="0">
              <a:spcBef>
                <a:spcPct val="0"/>
              </a:spcBef>
              <a:spcAft>
                <a:spcPct val="0"/>
              </a:spcAft>
              <a:defRPr/>
            </a:pPr>
            <a:endParaRPr lang="en-US" altLang="en-US">
              <a:solidFill>
                <a:prstClr val="black">
                  <a:lumMod val="50000"/>
                  <a:lumOff val="50000"/>
                </a:prstClr>
              </a:solidFill>
            </a:endParaRPr>
          </a:p>
        </p:txBody>
      </p:sp>
      <p:sp>
        <p:nvSpPr>
          <p:cNvPr id="5" name="Footer Placeholder 4"/>
          <p:cNvSpPr>
            <a:spLocks noGrp="1"/>
          </p:cNvSpPr>
          <p:nvPr>
            <p:ph type="ftr" sz="quarter" idx="15"/>
          </p:nvPr>
        </p:nvSpPr>
        <p:spPr/>
        <p:txBody>
          <a:bodyPr/>
          <a:lstStyle>
            <a:lvl1pPr>
              <a:defRPr/>
            </a:lvl1pPr>
          </a:lstStyle>
          <a:p>
            <a:pPr defTabSz="914400" eaLnBrk="0" fontAlgn="base" hangingPunct="0">
              <a:spcBef>
                <a:spcPct val="0"/>
              </a:spcBef>
              <a:spcAft>
                <a:spcPct val="0"/>
              </a:spcAft>
              <a:defRPr/>
            </a:pPr>
            <a:endParaRPr lang="en-US" altLang="en-US">
              <a:solidFill>
                <a:prstClr val="black">
                  <a:lumMod val="50000"/>
                  <a:lumOff val="50000"/>
                </a:prstClr>
              </a:solidFill>
            </a:endParaRPr>
          </a:p>
        </p:txBody>
      </p:sp>
      <p:sp>
        <p:nvSpPr>
          <p:cNvPr id="6" name="Slide Number Placeholder 5"/>
          <p:cNvSpPr>
            <a:spLocks noGrp="1"/>
          </p:cNvSpPr>
          <p:nvPr>
            <p:ph type="sldNum" sz="quarter" idx="16"/>
          </p:nvPr>
        </p:nvSpPr>
        <p:spPr/>
        <p:txBody>
          <a:bodyPr/>
          <a:lstStyle>
            <a:lvl1pPr>
              <a:defRPr/>
            </a:lvl1pPr>
          </a:lstStyle>
          <a:p>
            <a:pPr defTabSz="914400" eaLnBrk="0" fontAlgn="base" hangingPunct="0">
              <a:spcBef>
                <a:spcPct val="0"/>
              </a:spcBef>
              <a:spcAft>
                <a:spcPct val="0"/>
              </a:spcAft>
              <a:defRPr/>
            </a:pPr>
            <a:fld id="{14313E82-55EF-4E73-9D79-B90F7FECFF9B}" type="slidenum">
              <a:rPr lang="en-US" altLang="en-US" smtClean="0">
                <a:solidFill>
                  <a:prstClr val="black">
                    <a:tint val="75000"/>
                  </a:prstClr>
                </a:solidFill>
                <a:latin typeface="Arial" panose="020B0604020202020204" pitchFamily="34" charset="0"/>
              </a:rPr>
            </a:fld>
            <a:endParaRPr lang="en-US" altLang="en-US">
              <a:solidFill>
                <a:prstClr val="black">
                  <a:tint val="75000"/>
                </a:prstClr>
              </a:solidFill>
              <a:latin typeface="Arial" panose="020B0604020202020204" pitchFamily="34" charset="0"/>
            </a:endParaRPr>
          </a:p>
        </p:txBody>
      </p:sp>
    </p:spTree>
  </p:cSld>
  <p:clrMapOvr>
    <a:masterClrMapping/>
  </p:clrMapOvr>
  <p:transition spd="slow">
    <p:wheel spokes="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2369282" y="2700483"/>
            <a:ext cx="2137680" cy="2182088"/>
          </a:xfrm>
          <a:custGeom>
            <a:avLst/>
            <a:gdLst>
              <a:gd name="connsiteX0" fmla="*/ 1068840 w 2137680"/>
              <a:gd name="connsiteY0" fmla="*/ 0 h 2182088"/>
              <a:gd name="connsiteX1" fmla="*/ 2137680 w 2137680"/>
              <a:gd name="connsiteY1" fmla="*/ 1091044 h 2182088"/>
              <a:gd name="connsiteX2" fmla="*/ 1068840 w 2137680"/>
              <a:gd name="connsiteY2" fmla="*/ 2182088 h 2182088"/>
              <a:gd name="connsiteX3" fmla="*/ 0 w 2137680"/>
              <a:gd name="connsiteY3" fmla="*/ 1091044 h 2182088"/>
              <a:gd name="connsiteX4" fmla="*/ 1068840 w 2137680"/>
              <a:gd name="connsiteY4" fmla="*/ 0 h 218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7680" h="2182088">
                <a:moveTo>
                  <a:pt x="1068840" y="0"/>
                </a:moveTo>
                <a:cubicBezTo>
                  <a:pt x="1659144" y="0"/>
                  <a:pt x="2137680" y="488477"/>
                  <a:pt x="2137680" y="1091044"/>
                </a:cubicBezTo>
                <a:cubicBezTo>
                  <a:pt x="2137680" y="1693611"/>
                  <a:pt x="1659144" y="2182088"/>
                  <a:pt x="1068840" y="2182088"/>
                </a:cubicBezTo>
                <a:cubicBezTo>
                  <a:pt x="478536" y="2182088"/>
                  <a:pt x="0" y="1693611"/>
                  <a:pt x="0" y="1091044"/>
                </a:cubicBezTo>
                <a:cubicBezTo>
                  <a:pt x="0" y="488477"/>
                  <a:pt x="478536" y="0"/>
                  <a:pt x="1068840" y="0"/>
                </a:cubicBez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000">
        <p15:prstTrans prst="pageCurlDouble"/>
      </p:transition>
    </mc:Choice>
    <mc:Fallback>
      <p:transition spd="slow" advTm="1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endParaRPr lang="en-US"/>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2443119" y="2259999"/>
            <a:ext cx="1129386" cy="1129386"/>
          </a:xfrm>
          <a:custGeom>
            <a:avLst/>
            <a:gdLst>
              <a:gd name="connsiteX0" fmla="*/ 564693 w 1129386"/>
              <a:gd name="connsiteY0" fmla="*/ 0 h 1129386"/>
              <a:gd name="connsiteX1" fmla="*/ 1129386 w 1129386"/>
              <a:gd name="connsiteY1" fmla="*/ 564693 h 1129386"/>
              <a:gd name="connsiteX2" fmla="*/ 564693 w 1129386"/>
              <a:gd name="connsiteY2" fmla="*/ 1129386 h 1129386"/>
              <a:gd name="connsiteX3" fmla="*/ 0 w 1129386"/>
              <a:gd name="connsiteY3" fmla="*/ 564693 h 1129386"/>
              <a:gd name="connsiteX4" fmla="*/ 564693 w 1129386"/>
              <a:gd name="connsiteY4" fmla="*/ 0 h 1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86" h="1129386">
                <a:moveTo>
                  <a:pt x="564693" y="0"/>
                </a:moveTo>
                <a:cubicBezTo>
                  <a:pt x="876564" y="0"/>
                  <a:pt x="1129386" y="252822"/>
                  <a:pt x="1129386" y="564693"/>
                </a:cubicBezTo>
                <a:cubicBezTo>
                  <a:pt x="1129386" y="876564"/>
                  <a:pt x="876564" y="1129386"/>
                  <a:pt x="564693" y="1129386"/>
                </a:cubicBezTo>
                <a:cubicBezTo>
                  <a:pt x="252822" y="1129386"/>
                  <a:pt x="0" y="876564"/>
                  <a:pt x="0" y="564693"/>
                </a:cubicBezTo>
                <a:cubicBezTo>
                  <a:pt x="0" y="252822"/>
                  <a:pt x="252822" y="0"/>
                  <a:pt x="564693"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4143815" y="2260816"/>
            <a:ext cx="1663484" cy="1663484"/>
          </a:xfrm>
          <a:custGeom>
            <a:avLst/>
            <a:gdLst>
              <a:gd name="connsiteX0" fmla="*/ 831742 w 1663484"/>
              <a:gd name="connsiteY0" fmla="*/ 0 h 1663484"/>
              <a:gd name="connsiteX1" fmla="*/ 1663484 w 1663484"/>
              <a:gd name="connsiteY1" fmla="*/ 831742 h 1663484"/>
              <a:gd name="connsiteX2" fmla="*/ 831742 w 1663484"/>
              <a:gd name="connsiteY2" fmla="*/ 1663484 h 1663484"/>
              <a:gd name="connsiteX3" fmla="*/ 0 w 1663484"/>
              <a:gd name="connsiteY3" fmla="*/ 831742 h 1663484"/>
              <a:gd name="connsiteX4" fmla="*/ 831742 w 1663484"/>
              <a:gd name="connsiteY4" fmla="*/ 0 h 166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484" h="1663484">
                <a:moveTo>
                  <a:pt x="831742" y="0"/>
                </a:moveTo>
                <a:cubicBezTo>
                  <a:pt x="1291100" y="0"/>
                  <a:pt x="1663484" y="372384"/>
                  <a:pt x="1663484" y="831742"/>
                </a:cubicBezTo>
                <a:cubicBezTo>
                  <a:pt x="1663484" y="1291100"/>
                  <a:pt x="1291100" y="1663484"/>
                  <a:pt x="831742" y="1663484"/>
                </a:cubicBezTo>
                <a:cubicBezTo>
                  <a:pt x="372384" y="1663484"/>
                  <a:pt x="0" y="1291100"/>
                  <a:pt x="0" y="831742"/>
                </a:cubicBezTo>
                <a:cubicBezTo>
                  <a:pt x="0" y="372384"/>
                  <a:pt x="372384" y="0"/>
                  <a:pt x="831742" y="0"/>
                </a:cubicBezTo>
                <a:close/>
              </a:path>
            </a:pathLst>
          </a:custGeom>
        </p:spPr>
        <p:txBody>
          <a:bodyPr wrap="square">
            <a:noAutofit/>
          </a:bodyPr>
          <a:lstStyle/>
          <a:p>
            <a:endParaRPr lang="zh-CN" altLang="en-US"/>
          </a:p>
        </p:txBody>
      </p:sp>
      <p:sp>
        <p:nvSpPr>
          <p:cNvPr id="15" name="图片占位符 14"/>
          <p:cNvSpPr>
            <a:spLocks noGrp="1"/>
          </p:cNvSpPr>
          <p:nvPr>
            <p:ph type="pic" sz="quarter" idx="12"/>
          </p:nvPr>
        </p:nvSpPr>
        <p:spPr>
          <a:xfrm>
            <a:off x="6254638" y="2930023"/>
            <a:ext cx="2223978" cy="2223978"/>
          </a:xfrm>
          <a:custGeom>
            <a:avLst/>
            <a:gdLst>
              <a:gd name="connsiteX0" fmla="*/ 1111989 w 2223978"/>
              <a:gd name="connsiteY0" fmla="*/ 0 h 2223978"/>
              <a:gd name="connsiteX1" fmla="*/ 2223978 w 2223978"/>
              <a:gd name="connsiteY1" fmla="*/ 1111989 h 2223978"/>
              <a:gd name="connsiteX2" fmla="*/ 1111989 w 2223978"/>
              <a:gd name="connsiteY2" fmla="*/ 2223978 h 2223978"/>
              <a:gd name="connsiteX3" fmla="*/ 0 w 2223978"/>
              <a:gd name="connsiteY3" fmla="*/ 1111989 h 2223978"/>
              <a:gd name="connsiteX4" fmla="*/ 1111989 w 2223978"/>
              <a:gd name="connsiteY4" fmla="*/ 0 h 2223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978" h="2223978">
                <a:moveTo>
                  <a:pt x="1111989" y="0"/>
                </a:moveTo>
                <a:cubicBezTo>
                  <a:pt x="1726124" y="0"/>
                  <a:pt x="2223978" y="497854"/>
                  <a:pt x="2223978" y="1111989"/>
                </a:cubicBezTo>
                <a:cubicBezTo>
                  <a:pt x="2223978" y="1726124"/>
                  <a:pt x="1726124" y="2223978"/>
                  <a:pt x="1111989" y="2223978"/>
                </a:cubicBezTo>
                <a:cubicBezTo>
                  <a:pt x="497854" y="2223978"/>
                  <a:pt x="0" y="1726124"/>
                  <a:pt x="0" y="1111989"/>
                </a:cubicBezTo>
                <a:cubicBezTo>
                  <a:pt x="0" y="497854"/>
                  <a:pt x="497854" y="0"/>
                  <a:pt x="1111989" y="0"/>
                </a:cubicBezTo>
                <a:close/>
              </a:path>
            </a:pathLst>
          </a:custGeom>
        </p:spPr>
        <p:txBody>
          <a:bodyPr wrap="square">
            <a:noAutofit/>
          </a:bodyPr>
          <a:lstStyle/>
          <a:p>
            <a:endParaRPr lang="zh-CN" altLang="en-US" dirty="0"/>
          </a:p>
        </p:txBody>
      </p:sp>
      <p:sp>
        <p:nvSpPr>
          <p:cNvPr id="16" name="图片占位符 15"/>
          <p:cNvSpPr>
            <a:spLocks noGrp="1"/>
          </p:cNvSpPr>
          <p:nvPr>
            <p:ph type="pic" sz="quarter" idx="13"/>
          </p:nvPr>
        </p:nvSpPr>
        <p:spPr>
          <a:xfrm>
            <a:off x="8587534" y="2105719"/>
            <a:ext cx="1225798" cy="1225798"/>
          </a:xfrm>
          <a:custGeom>
            <a:avLst/>
            <a:gdLst>
              <a:gd name="connsiteX0" fmla="*/ 612899 w 1225798"/>
              <a:gd name="connsiteY0" fmla="*/ 0 h 1225798"/>
              <a:gd name="connsiteX1" fmla="*/ 1225798 w 1225798"/>
              <a:gd name="connsiteY1" fmla="*/ 612899 h 1225798"/>
              <a:gd name="connsiteX2" fmla="*/ 612899 w 1225798"/>
              <a:gd name="connsiteY2" fmla="*/ 1225798 h 1225798"/>
              <a:gd name="connsiteX3" fmla="*/ 0 w 1225798"/>
              <a:gd name="connsiteY3" fmla="*/ 612899 h 1225798"/>
              <a:gd name="connsiteX4" fmla="*/ 612899 w 1225798"/>
              <a:gd name="connsiteY4" fmla="*/ 0 h 12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98" h="1225798">
                <a:moveTo>
                  <a:pt x="612899" y="0"/>
                </a:moveTo>
                <a:cubicBezTo>
                  <a:pt x="951394" y="0"/>
                  <a:pt x="1225798" y="274404"/>
                  <a:pt x="1225798" y="612899"/>
                </a:cubicBezTo>
                <a:cubicBezTo>
                  <a:pt x="1225798" y="951394"/>
                  <a:pt x="951394" y="1225798"/>
                  <a:pt x="612899" y="1225798"/>
                </a:cubicBezTo>
                <a:cubicBezTo>
                  <a:pt x="274404" y="1225798"/>
                  <a:pt x="0" y="951394"/>
                  <a:pt x="0" y="612899"/>
                </a:cubicBezTo>
                <a:cubicBezTo>
                  <a:pt x="0" y="274404"/>
                  <a:pt x="274404" y="0"/>
                  <a:pt x="612899" y="0"/>
                </a:cubicBezTo>
                <a:close/>
              </a:path>
            </a:pathLst>
          </a:custGeom>
        </p:spPr>
        <p:txBody>
          <a:bodyPr wrap="square">
            <a:noAutofit/>
          </a:bodyPr>
          <a:lstStyle/>
          <a:p>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000">
        <p15:prstTrans prst="pageCurlDouble"/>
      </p:transition>
    </mc:Choice>
    <mc:Fallback>
      <p:transition spd="slow" advTm="1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464715" y="2584216"/>
            <a:ext cx="2690741" cy="1549594"/>
          </a:xfrm>
          <a:custGeom>
            <a:avLst/>
            <a:gdLst>
              <a:gd name="connsiteX0" fmla="*/ 2478259 w 2690741"/>
              <a:gd name="connsiteY0" fmla="*/ 426 h 1549594"/>
              <a:gd name="connsiteX1" fmla="*/ 2585884 w 2690741"/>
              <a:gd name="connsiteY1" fmla="*/ 89859 h 1549594"/>
              <a:gd name="connsiteX2" fmla="*/ 2690316 w 2690741"/>
              <a:gd name="connsiteY2" fmla="*/ 1221046 h 1549594"/>
              <a:gd name="connsiteX3" fmla="*/ 2600883 w 2690741"/>
              <a:gd name="connsiteY3" fmla="*/ 1328671 h 1549594"/>
              <a:gd name="connsiteX4" fmla="*/ 212483 w 2690741"/>
              <a:gd name="connsiteY4" fmla="*/ 1549169 h 1549594"/>
              <a:gd name="connsiteX5" fmla="*/ 104857 w 2690741"/>
              <a:gd name="connsiteY5" fmla="*/ 1459736 h 1549594"/>
              <a:gd name="connsiteX6" fmla="*/ 426 w 2690741"/>
              <a:gd name="connsiteY6" fmla="*/ 328550 h 1549594"/>
              <a:gd name="connsiteX7" fmla="*/ 89858 w 2690741"/>
              <a:gd name="connsiteY7" fmla="*/ 220924 h 154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0741" h="1549594">
                <a:moveTo>
                  <a:pt x="2478259" y="426"/>
                </a:moveTo>
                <a:cubicBezTo>
                  <a:pt x="2532674" y="-4597"/>
                  <a:pt x="2580860" y="35443"/>
                  <a:pt x="2585884" y="89859"/>
                </a:cubicBezTo>
                <a:lnTo>
                  <a:pt x="2690316" y="1221046"/>
                </a:lnTo>
                <a:cubicBezTo>
                  <a:pt x="2695339" y="1275461"/>
                  <a:pt x="2655298" y="1323647"/>
                  <a:pt x="2600883" y="1328671"/>
                </a:cubicBezTo>
                <a:lnTo>
                  <a:pt x="212483" y="1549169"/>
                </a:lnTo>
                <a:cubicBezTo>
                  <a:pt x="158067" y="1554193"/>
                  <a:pt x="109881" y="1514152"/>
                  <a:pt x="104857" y="1459736"/>
                </a:cubicBezTo>
                <a:lnTo>
                  <a:pt x="426" y="328550"/>
                </a:lnTo>
                <a:cubicBezTo>
                  <a:pt x="-4598" y="274134"/>
                  <a:pt x="35443" y="225948"/>
                  <a:pt x="89858" y="220924"/>
                </a:cubicBezTo>
                <a:close/>
              </a:path>
            </a:pathLst>
          </a:custGeom>
          <a:solidFill>
            <a:schemeClr val="accent1"/>
          </a:solidFill>
          <a:ln w="19050">
            <a:solidFill>
              <a:schemeClr val="bg1"/>
            </a:solidFill>
          </a:ln>
        </p:spPr>
        <p:txBody>
          <a:bodyPr wrap="square">
            <a:noAutofit/>
          </a:bodyPr>
          <a:lstStyle/>
          <a:p>
            <a:endParaRPr lang="zh-CN" altLang="en-US"/>
          </a:p>
        </p:txBody>
      </p:sp>
      <p:sp>
        <p:nvSpPr>
          <p:cNvPr id="9" name="图片占位符 8"/>
          <p:cNvSpPr>
            <a:spLocks noGrp="1"/>
          </p:cNvSpPr>
          <p:nvPr>
            <p:ph type="pic" sz="quarter" idx="11"/>
          </p:nvPr>
        </p:nvSpPr>
        <p:spPr>
          <a:xfrm>
            <a:off x="8105879" y="4155802"/>
            <a:ext cx="2690739" cy="1549593"/>
          </a:xfrm>
          <a:custGeom>
            <a:avLst/>
            <a:gdLst>
              <a:gd name="connsiteX0" fmla="*/ 2478258 w 2690739"/>
              <a:gd name="connsiteY0" fmla="*/ 426 h 1549593"/>
              <a:gd name="connsiteX1" fmla="*/ 2585883 w 2690739"/>
              <a:gd name="connsiteY1" fmla="*/ 89859 h 1549593"/>
              <a:gd name="connsiteX2" fmla="*/ 2690314 w 2690739"/>
              <a:gd name="connsiteY2" fmla="*/ 1221045 h 1549593"/>
              <a:gd name="connsiteX3" fmla="*/ 2600882 w 2690739"/>
              <a:gd name="connsiteY3" fmla="*/ 1328670 h 1549593"/>
              <a:gd name="connsiteX4" fmla="*/ 212483 w 2690739"/>
              <a:gd name="connsiteY4" fmla="*/ 1549168 h 1549593"/>
              <a:gd name="connsiteX5" fmla="*/ 104857 w 2690739"/>
              <a:gd name="connsiteY5" fmla="*/ 1459735 h 1549593"/>
              <a:gd name="connsiteX6" fmla="*/ 426 w 2690739"/>
              <a:gd name="connsiteY6" fmla="*/ 328550 h 1549593"/>
              <a:gd name="connsiteX7" fmla="*/ 89859 w 2690739"/>
              <a:gd name="connsiteY7" fmla="*/ 220924 h 1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0739" h="1549593">
                <a:moveTo>
                  <a:pt x="2478258" y="426"/>
                </a:moveTo>
                <a:cubicBezTo>
                  <a:pt x="2532673" y="-4597"/>
                  <a:pt x="2580859" y="35443"/>
                  <a:pt x="2585883" y="89859"/>
                </a:cubicBezTo>
                <a:lnTo>
                  <a:pt x="2690314" y="1221045"/>
                </a:lnTo>
                <a:cubicBezTo>
                  <a:pt x="2695338" y="1275460"/>
                  <a:pt x="2655297" y="1323646"/>
                  <a:pt x="2600882" y="1328670"/>
                </a:cubicBezTo>
                <a:lnTo>
                  <a:pt x="212483" y="1549168"/>
                </a:lnTo>
                <a:cubicBezTo>
                  <a:pt x="158067" y="1554192"/>
                  <a:pt x="109881" y="1514151"/>
                  <a:pt x="104857" y="1459735"/>
                </a:cubicBezTo>
                <a:lnTo>
                  <a:pt x="426" y="328550"/>
                </a:lnTo>
                <a:cubicBezTo>
                  <a:pt x="-4598" y="274134"/>
                  <a:pt x="35443" y="225948"/>
                  <a:pt x="89859" y="220924"/>
                </a:cubicBezTo>
                <a:close/>
              </a:path>
            </a:pathLst>
          </a:custGeom>
          <a:solidFill>
            <a:schemeClr val="accent1"/>
          </a:solidFill>
          <a:ln w="19050">
            <a:solidFill>
              <a:schemeClr val="bg1"/>
            </a:solidFill>
          </a:ln>
        </p:spPr>
        <p:txBody>
          <a:bodyPr wrap="square">
            <a:noAutofit/>
          </a:bodyPr>
          <a:lstStyle/>
          <a:p>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000">
        <p15:prstTrans prst="pageCurlDouble"/>
      </p:transition>
    </mc:Choice>
    <mc:Fallback>
      <p:transition spd="slow" advTm="1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562226" y="2382840"/>
            <a:ext cx="1325563" cy="1317625"/>
          </a:xfrm>
          <a:custGeom>
            <a:avLst/>
            <a:gdLst>
              <a:gd name="connsiteX0" fmla="*/ 0 w 1325563"/>
              <a:gd name="connsiteY0" fmla="*/ 0 h 1317625"/>
              <a:gd name="connsiteX1" fmla="*/ 1325563 w 1325563"/>
              <a:gd name="connsiteY1" fmla="*/ 0 h 1317625"/>
              <a:gd name="connsiteX2" fmla="*/ 1325563 w 1325563"/>
              <a:gd name="connsiteY2" fmla="*/ 1317625 h 1317625"/>
              <a:gd name="connsiteX3" fmla="*/ 0 w 1325563"/>
              <a:gd name="connsiteY3" fmla="*/ 1317625 h 1317625"/>
            </a:gdLst>
            <a:ahLst/>
            <a:cxnLst>
              <a:cxn ang="0">
                <a:pos x="connsiteX0" y="connsiteY0"/>
              </a:cxn>
              <a:cxn ang="0">
                <a:pos x="connsiteX1" y="connsiteY1"/>
              </a:cxn>
              <a:cxn ang="0">
                <a:pos x="connsiteX2" y="connsiteY2"/>
              </a:cxn>
              <a:cxn ang="0">
                <a:pos x="connsiteX3" y="connsiteY3"/>
              </a:cxn>
            </a:cxnLst>
            <a:rect l="l" t="t" r="r" b="b"/>
            <a:pathLst>
              <a:path w="1325563" h="1317625">
                <a:moveTo>
                  <a:pt x="0" y="0"/>
                </a:moveTo>
                <a:lnTo>
                  <a:pt x="1325563" y="0"/>
                </a:lnTo>
                <a:lnTo>
                  <a:pt x="1325563" y="1317625"/>
                </a:lnTo>
                <a:lnTo>
                  <a:pt x="0" y="1317625"/>
                </a:lnTo>
                <a:close/>
              </a:path>
            </a:pathLst>
          </a:custGeom>
          <a:solidFill>
            <a:schemeClr val="accent1"/>
          </a:solidFill>
          <a:ln w="19050">
            <a:solidFill>
              <a:schemeClr val="bg1"/>
            </a:solidFill>
          </a:ln>
        </p:spPr>
        <p:txBody>
          <a:bodyPr wrap="square">
            <a:noAutofit/>
          </a:bodyPr>
          <a:lstStyle/>
          <a:p>
            <a:endParaRPr lang="zh-CN" altLang="en-US"/>
          </a:p>
        </p:txBody>
      </p:sp>
      <p:sp>
        <p:nvSpPr>
          <p:cNvPr id="11" name="图片占位符 10"/>
          <p:cNvSpPr>
            <a:spLocks noGrp="1"/>
          </p:cNvSpPr>
          <p:nvPr>
            <p:ph type="pic" sz="quarter" idx="11"/>
          </p:nvPr>
        </p:nvSpPr>
        <p:spPr>
          <a:xfrm>
            <a:off x="4576761" y="2382839"/>
            <a:ext cx="2325688" cy="2303462"/>
          </a:xfrm>
          <a:custGeom>
            <a:avLst/>
            <a:gdLst>
              <a:gd name="connsiteX0" fmla="*/ 0 w 2325688"/>
              <a:gd name="connsiteY0" fmla="*/ 0 h 2303462"/>
              <a:gd name="connsiteX1" fmla="*/ 2325688 w 2325688"/>
              <a:gd name="connsiteY1" fmla="*/ 0 h 2303462"/>
              <a:gd name="connsiteX2" fmla="*/ 2325688 w 2325688"/>
              <a:gd name="connsiteY2" fmla="*/ 2303462 h 2303462"/>
              <a:gd name="connsiteX3" fmla="*/ 0 w 2325688"/>
              <a:gd name="connsiteY3" fmla="*/ 2303462 h 2303462"/>
            </a:gdLst>
            <a:ahLst/>
            <a:cxnLst>
              <a:cxn ang="0">
                <a:pos x="connsiteX0" y="connsiteY0"/>
              </a:cxn>
              <a:cxn ang="0">
                <a:pos x="connsiteX1" y="connsiteY1"/>
              </a:cxn>
              <a:cxn ang="0">
                <a:pos x="connsiteX2" y="connsiteY2"/>
              </a:cxn>
              <a:cxn ang="0">
                <a:pos x="connsiteX3" y="connsiteY3"/>
              </a:cxn>
            </a:cxnLst>
            <a:rect l="l" t="t" r="r" b="b"/>
            <a:pathLst>
              <a:path w="2325688" h="2303462">
                <a:moveTo>
                  <a:pt x="0" y="0"/>
                </a:moveTo>
                <a:lnTo>
                  <a:pt x="2325688" y="0"/>
                </a:lnTo>
                <a:lnTo>
                  <a:pt x="2325688" y="2303462"/>
                </a:lnTo>
                <a:lnTo>
                  <a:pt x="0" y="2303462"/>
                </a:lnTo>
                <a:close/>
              </a:path>
            </a:pathLst>
          </a:custGeom>
          <a:solidFill>
            <a:schemeClr val="accent1"/>
          </a:solidFill>
          <a:ln w="19050">
            <a:solidFill>
              <a:schemeClr val="bg1"/>
            </a:solidFill>
          </a:ln>
        </p:spPr>
        <p:txBody>
          <a:bodyPr wrap="square">
            <a:noAutofit/>
          </a:bodyPr>
          <a:lstStyle/>
          <a:p>
            <a:endParaRPr lang="zh-CN" altLang="en-US"/>
          </a:p>
        </p:txBody>
      </p:sp>
      <p:sp>
        <p:nvSpPr>
          <p:cNvPr id="12" name="图片占位符 11"/>
          <p:cNvSpPr>
            <a:spLocks noGrp="1"/>
          </p:cNvSpPr>
          <p:nvPr>
            <p:ph type="pic" sz="quarter" idx="12"/>
          </p:nvPr>
        </p:nvSpPr>
        <p:spPr>
          <a:xfrm>
            <a:off x="7702550" y="1663700"/>
            <a:ext cx="2300288" cy="2281238"/>
          </a:xfrm>
          <a:custGeom>
            <a:avLst/>
            <a:gdLst>
              <a:gd name="connsiteX0" fmla="*/ 0 w 2300288"/>
              <a:gd name="connsiteY0" fmla="*/ 0 h 2281238"/>
              <a:gd name="connsiteX1" fmla="*/ 2300288 w 2300288"/>
              <a:gd name="connsiteY1" fmla="*/ 0 h 2281238"/>
              <a:gd name="connsiteX2" fmla="*/ 2300288 w 2300288"/>
              <a:gd name="connsiteY2" fmla="*/ 2281238 h 2281238"/>
              <a:gd name="connsiteX3" fmla="*/ 0 w 2300288"/>
              <a:gd name="connsiteY3" fmla="*/ 2281238 h 2281238"/>
            </a:gdLst>
            <a:ahLst/>
            <a:cxnLst>
              <a:cxn ang="0">
                <a:pos x="connsiteX0" y="connsiteY0"/>
              </a:cxn>
              <a:cxn ang="0">
                <a:pos x="connsiteX1" y="connsiteY1"/>
              </a:cxn>
              <a:cxn ang="0">
                <a:pos x="connsiteX2" y="connsiteY2"/>
              </a:cxn>
              <a:cxn ang="0">
                <a:pos x="connsiteX3" y="connsiteY3"/>
              </a:cxn>
            </a:cxnLst>
            <a:rect l="l" t="t" r="r" b="b"/>
            <a:pathLst>
              <a:path w="2300288" h="2281238">
                <a:moveTo>
                  <a:pt x="0" y="0"/>
                </a:moveTo>
                <a:lnTo>
                  <a:pt x="2300288" y="0"/>
                </a:lnTo>
                <a:lnTo>
                  <a:pt x="2300288" y="2281238"/>
                </a:lnTo>
                <a:lnTo>
                  <a:pt x="0" y="2281238"/>
                </a:lnTo>
                <a:close/>
              </a:path>
            </a:pathLst>
          </a:custGeom>
          <a:solidFill>
            <a:schemeClr val="accent1"/>
          </a:solidFill>
          <a:ln w="19050">
            <a:solidFill>
              <a:schemeClr val="bg1"/>
            </a:solidFill>
          </a:ln>
        </p:spPr>
        <p:txBody>
          <a:bodyPr wrap="square">
            <a:noAutofit/>
          </a:bodyPr>
          <a:lstStyle/>
          <a:p>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000">
        <p15:prstTrans prst="pageCurlDouble"/>
      </p:transition>
    </mc:Choice>
    <mc:Fallback>
      <p:transition spd="slow" advTm="1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1.pn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3" Type="http://schemas.openxmlformats.org/officeDocument/2006/relationships/theme" Target="../theme/theme2.xml"/><Relationship Id="rId12" Type="http://schemas.openxmlformats.org/officeDocument/2006/relationships/slideLayout" Target="../slideLayouts/slideLayout22.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3" Type="http://schemas.openxmlformats.org/officeDocument/2006/relationships/theme" Target="../theme/theme4.xml"/><Relationship Id="rId12" Type="http://schemas.openxmlformats.org/officeDocument/2006/relationships/slideLayout" Target="../slideLayouts/slideLayout45.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3" Type="http://schemas.openxmlformats.org/officeDocument/2006/relationships/theme" Target="../theme/theme5.xml"/><Relationship Id="rId12" Type="http://schemas.openxmlformats.org/officeDocument/2006/relationships/slideLayout" Target="../slideLayouts/slideLayout57.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6.xml"/><Relationship Id="rId8" Type="http://schemas.openxmlformats.org/officeDocument/2006/relationships/slideLayout" Target="../slideLayouts/slideLayout65.xml"/><Relationship Id="rId7" Type="http://schemas.openxmlformats.org/officeDocument/2006/relationships/slideLayout" Target="../slideLayouts/slideLayout64.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3" Type="http://schemas.openxmlformats.org/officeDocument/2006/relationships/slideLayout" Target="../slideLayouts/slideLayout60.xml"/><Relationship Id="rId2" Type="http://schemas.openxmlformats.org/officeDocument/2006/relationships/slideLayout" Target="../slideLayouts/slideLayout59.xml"/><Relationship Id="rId12" Type="http://schemas.openxmlformats.org/officeDocument/2006/relationships/theme" Target="../theme/theme6.xml"/><Relationship Id="rId11" Type="http://schemas.openxmlformats.org/officeDocument/2006/relationships/slideLayout" Target="../slideLayouts/slideLayout68.xml"/><Relationship Id="rId10" Type="http://schemas.openxmlformats.org/officeDocument/2006/relationships/slideLayout" Target="../slideLayouts/slideLayout67.xml"/><Relationship Id="rId1"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28A0092B-C50C-407E-A947-70E740481C1C}">
                <a14:useLocalDpi xmlns:a14="http://schemas.microsoft.com/office/drawing/2010/main" val="0"/>
              </a:ext>
            </a:extLst>
          </a:blip>
          <a:srcRect l="6608" t="15982" r="13050" b="15911"/>
          <a:stretch>
            <a:fillRect/>
          </a:stretch>
        </p:blipFill>
        <p:spPr>
          <a:xfrm>
            <a:off x="1" y="1"/>
            <a:ext cx="12192000" cy="6858000"/>
          </a:xfrm>
          <a:prstGeom prst="rect">
            <a:avLst/>
          </a:prstGeom>
        </p:spPr>
      </p:pic>
      <p:sp>
        <p:nvSpPr>
          <p:cNvPr id="8" name="圆角矩形 7"/>
          <p:cNvSpPr/>
          <p:nvPr userDrawn="1"/>
        </p:nvSpPr>
        <p:spPr>
          <a:xfrm>
            <a:off x="139701" y="127000"/>
            <a:ext cx="11912598" cy="660400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mc:Choice xmlns:p15="http://schemas.microsoft.com/office/powerpoint/2012/main" Requires="p15">
      <p:transition xmlns:p14="http://schemas.microsoft.com/office/powerpoint/2010/main" spd="slow" Requires="p14" p14:dur="1250" advTm="1000">
        <p15:prstTrans prst="pageCurlDouble"/>
      </p:transition>
    </mc:Choice>
    <mc:Fallback>
      <p:transition spd="slow"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0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3D0D6B12-FD02-4AFB-B5F8-63B05AF194C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D5BDF2C-9977-4657-8743-D939526B5046}"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0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0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61BEF0D-F0BB-DE4B-95CE-6DB70DBA9567}" type="datetimeFigureOut">
              <a:rPr lang="en-US" smtClean="0"/>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57F1E4F-1CFF-5643-939E-217C01CDF565}" type="slidenum">
              <a:rPr lang="en-US" smtClean="0"/>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43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800" kern="1200">
          <a:solidFill>
            <a:schemeClr val="tx1"/>
          </a:solidFill>
          <a:latin typeface="+mn-lt"/>
          <a:ea typeface="+mn-ea"/>
          <a:cs typeface="+mn-cs"/>
        </a:defRPr>
      </a:lvl2pPr>
      <a:lvl3pPr marL="44831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6pPr>
      <a:lvl7pPr marL="106045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7pPr>
      <a:lvl8pPr marL="1216025"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8pPr>
      <a:lvl9pPr marL="136271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58.xml"/><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4.xml"/><Relationship Id="rId1" Type="http://schemas.openxmlformats.org/officeDocument/2006/relationships/image" Target="../media/image3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59.xml"/><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image" Target="../media/image38.jpeg"/><Relationship Id="rId1" Type="http://schemas.openxmlformats.org/officeDocument/2006/relationships/image" Target="../media/image37.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59.xml"/><Relationship Id="rId1" Type="http://schemas.openxmlformats.org/officeDocument/2006/relationships/image" Target="../media/image39.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59.xml"/><Relationship Id="rId1"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59.xml"/><Relationship Id="rId1" Type="http://schemas.openxmlformats.org/officeDocument/2006/relationships/image" Target="../media/image41.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59.xml"/><Relationship Id="rId1" Type="http://schemas.openxmlformats.org/officeDocument/2006/relationships/image" Target="../media/image42.jpe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59.xml"/><Relationship Id="rId4" Type="http://schemas.openxmlformats.org/officeDocument/2006/relationships/image" Target="../media/image46.jpeg"/><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59.xml"/><Relationship Id="rId4" Type="http://schemas.openxmlformats.org/officeDocument/2006/relationships/image" Target="../media/image50.jpeg"/><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59.xml"/><Relationship Id="rId1" Type="http://schemas.openxmlformats.org/officeDocument/2006/relationships/image" Target="../media/image5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64.xml"/><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svg"/><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59.xml"/><Relationship Id="rId1" Type="http://schemas.openxmlformats.org/officeDocument/2006/relationships/image" Target="../media/image52.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59.xml"/><Relationship Id="rId1"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image" Target="../media/image55.jpeg"/><Relationship Id="rId1" Type="http://schemas.openxmlformats.org/officeDocument/2006/relationships/image" Target="../media/image54.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59.xml"/><Relationship Id="rId1" Type="http://schemas.openxmlformats.org/officeDocument/2006/relationships/image" Target="../media/image56.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59.xml"/><Relationship Id="rId1" Type="http://schemas.openxmlformats.org/officeDocument/2006/relationships/image" Target="../media/image5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59.xml"/><Relationship Id="rId1" Type="http://schemas.openxmlformats.org/officeDocument/2006/relationships/image" Target="../media/image55.jpeg"/></Relationships>
</file>

<file path=ppt/slides/_rels/slide38.xml.rels><?xml version="1.0" encoding="UTF-8" standalone="yes"?>
<Relationships xmlns="http://schemas.openxmlformats.org/package/2006/relationships"><Relationship Id="rId9" Type="http://schemas.openxmlformats.org/officeDocument/2006/relationships/image" Target="../media/image61.png"/><Relationship Id="rId8" Type="http://schemas.openxmlformats.org/officeDocument/2006/relationships/image" Target="../media/image19.svg"/><Relationship Id="rId7" Type="http://schemas.openxmlformats.org/officeDocument/2006/relationships/image" Target="../media/image60.png"/><Relationship Id="rId6" Type="http://schemas.openxmlformats.org/officeDocument/2006/relationships/image" Target="../media/image17.svg"/><Relationship Id="rId5" Type="http://schemas.openxmlformats.org/officeDocument/2006/relationships/image" Target="../media/image59.png"/><Relationship Id="rId4" Type="http://schemas.openxmlformats.org/officeDocument/2006/relationships/image" Target="../media/image15.svg"/><Relationship Id="rId3" Type="http://schemas.openxmlformats.org/officeDocument/2006/relationships/image" Target="../media/image58.png"/><Relationship Id="rId2" Type="http://schemas.openxmlformats.org/officeDocument/2006/relationships/image" Target="../media/image13.svg"/><Relationship Id="rId15" Type="http://schemas.openxmlformats.org/officeDocument/2006/relationships/slideLayout" Target="../slideLayouts/slideLayout52.xml"/><Relationship Id="rId14" Type="http://schemas.openxmlformats.org/officeDocument/2006/relationships/image" Target="../media/image23.svg"/><Relationship Id="rId13" Type="http://schemas.openxmlformats.org/officeDocument/2006/relationships/image" Target="../media/image63.png"/><Relationship Id="rId12" Type="http://schemas.openxmlformats.org/officeDocument/2006/relationships/image" Target="../media/image25.svg"/><Relationship Id="rId11" Type="http://schemas.openxmlformats.org/officeDocument/2006/relationships/image" Target="../media/image62.png"/><Relationship Id="rId10" Type="http://schemas.openxmlformats.org/officeDocument/2006/relationships/image" Target="../media/image21.svg"/><Relationship Id="rId1"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9" Type="http://schemas.openxmlformats.org/officeDocument/2006/relationships/image" Target="../media/image19.svg"/><Relationship Id="rId8" Type="http://schemas.openxmlformats.org/officeDocument/2006/relationships/image" Target="../media/image18.png"/><Relationship Id="rId7" Type="http://schemas.openxmlformats.org/officeDocument/2006/relationships/image" Target="../media/image17.svg"/><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3" Type="http://schemas.openxmlformats.org/officeDocument/2006/relationships/image" Target="../media/image13.svg"/><Relationship Id="rId2" Type="http://schemas.openxmlformats.org/officeDocument/2006/relationships/image" Target="../media/image12.png"/><Relationship Id="rId18" Type="http://schemas.openxmlformats.org/officeDocument/2006/relationships/slideLayout" Target="../slideLayouts/slideLayout29.xml"/><Relationship Id="rId17" Type="http://schemas.openxmlformats.org/officeDocument/2006/relationships/image" Target="../media/image27.svg"/><Relationship Id="rId16" Type="http://schemas.openxmlformats.org/officeDocument/2006/relationships/image" Target="../media/image26.png"/><Relationship Id="rId15" Type="http://schemas.openxmlformats.org/officeDocument/2006/relationships/image" Target="../media/image25.svg"/><Relationship Id="rId14" Type="http://schemas.openxmlformats.org/officeDocument/2006/relationships/image" Target="../media/image24.png"/><Relationship Id="rId13" Type="http://schemas.openxmlformats.org/officeDocument/2006/relationships/image" Target="../media/image23.svg"/><Relationship Id="rId12" Type="http://schemas.openxmlformats.org/officeDocument/2006/relationships/image" Target="../media/image22.png"/><Relationship Id="rId11" Type="http://schemas.openxmlformats.org/officeDocument/2006/relationships/image" Target="../media/image21.svg"/><Relationship Id="rId10" Type="http://schemas.openxmlformats.org/officeDocument/2006/relationships/image" Target="../media/image20.png"/><Relationship Id="rId1" Type="http://schemas.openxmlformats.org/officeDocument/2006/relationships/image" Target="../media/image11.png"/></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3.xml"/><Relationship Id="rId4" Type="http://schemas.openxmlformats.org/officeDocument/2006/relationships/image" Target="../media/image67.emf"/><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image" Target="../media/image64.emf"/></Relationships>
</file>

<file path=ppt/slides/_rels/slide41.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68.jpeg"/></Relationships>
</file>

<file path=ppt/slides/_rels/slide42.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image" Target="../media/image68.jpeg"/></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image" Target="../media/image68.jpeg"/></Relationships>
</file>

<file path=ppt/slides/_rels/slide44.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image" Target="../media/image68.jpeg"/></Relationships>
</file>

<file path=ppt/slides/_rels/slide45.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image" Target="../media/image68.jpeg"/></Relationships>
</file>

<file path=ppt/slides/_rels/slide46.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image" Target="../media/image68.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25.xml"/><Relationship Id="rId1" Type="http://schemas.openxmlformats.org/officeDocument/2006/relationships/image" Target="../media/image68.jpeg"/></Relationships>
</file>

<file path=ppt/slides/_rels/slide5.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9.svg"/><Relationship Id="rId7" Type="http://schemas.openxmlformats.org/officeDocument/2006/relationships/image" Target="../media/image18.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5.svg"/><Relationship Id="rId3" Type="http://schemas.openxmlformats.org/officeDocument/2006/relationships/image" Target="../media/image24.png"/><Relationship Id="rId2" Type="http://schemas.openxmlformats.org/officeDocument/2006/relationships/image" Target="../media/image13.svg"/><Relationship Id="rId13" Type="http://schemas.openxmlformats.org/officeDocument/2006/relationships/slideLayout" Target="../slideLayouts/slideLayout17.xml"/><Relationship Id="rId12" Type="http://schemas.microsoft.com/office/2007/relationships/hdphoto" Target="../media/image29.wdp"/><Relationship Id="rId11" Type="http://schemas.openxmlformats.org/officeDocument/2006/relationships/image" Target="../media/image28.png"/><Relationship Id="rId10" Type="http://schemas.openxmlformats.org/officeDocument/2006/relationships/image" Target="../media/image21.sv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30.emf"/></Relationships>
</file>

<file path=ppt/slides/_rels/slide7.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image" Target="../media/image23.svg"/><Relationship Id="rId7" Type="http://schemas.openxmlformats.org/officeDocument/2006/relationships/image" Target="../media/image22.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32.svg"/><Relationship Id="rId3" Type="http://schemas.openxmlformats.org/officeDocument/2006/relationships/image" Target="../media/image31.png"/><Relationship Id="rId2" Type="http://schemas.openxmlformats.org/officeDocument/2006/relationships/image" Target="../media/image13.svg"/><Relationship Id="rId11" Type="http://schemas.openxmlformats.org/officeDocument/2006/relationships/slideLayout" Target="../slideLayouts/slideLayout40.xml"/><Relationship Id="rId10" Type="http://schemas.openxmlformats.org/officeDocument/2006/relationships/image" Target="../media/image34.sv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59.xml"/><Relationship Id="rId1"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5" name="TextBox 4"/>
          <p:cNvSpPr txBox="1"/>
          <p:nvPr/>
        </p:nvSpPr>
        <p:spPr>
          <a:xfrm>
            <a:off x="668796" y="596879"/>
            <a:ext cx="10854408" cy="4124125"/>
          </a:xfrm>
          <a:prstGeom prst="rect">
            <a:avLst/>
          </a:prstGeom>
          <a:noFill/>
        </p:spPr>
        <p:txBody>
          <a:bodyPr wrap="square" lIns="121840" tIns="60920" rIns="121840" bIns="60920" rtlCol="0">
            <a:spAutoFit/>
          </a:bodyPr>
          <a:lstStyle/>
          <a:p>
            <a:pPr algn="ctr" defTabSz="1218565">
              <a:lnSpc>
                <a:spcPct val="150000"/>
              </a:lnSpc>
              <a:defRPr/>
            </a:pPr>
            <a:r>
              <a:rPr lang="en-US" sz="36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rPr>
              <a:t>KHOA HỌC TỰ NHIÊN 9</a:t>
            </a:r>
            <a:endParaRPr lang="en-US" sz="36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endParaRPr>
          </a:p>
          <a:p>
            <a:pPr algn="ctr" defTabSz="1218565">
              <a:lnSpc>
                <a:spcPct val="150000"/>
              </a:lnSpc>
              <a:defRPr/>
            </a:pPr>
            <a:endParaRPr lang="vi-VN" sz="36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endParaRPr>
          </a:p>
          <a:p>
            <a:pPr algn="ctr" defTabSz="1218565">
              <a:lnSpc>
                <a:spcPct val="150000"/>
              </a:lnSpc>
              <a:defRPr/>
            </a:pPr>
            <a:r>
              <a:rPr lang="en-US" sz="54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rPr>
              <a:t>CHÀO MỪNG</a:t>
            </a:r>
            <a:r>
              <a:rPr lang="vi-VN" sz="54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rPr>
              <a:t> </a:t>
            </a:r>
            <a:r>
              <a:rPr lang="en-US" sz="54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rPr>
              <a:t>CÁC EM HỌC SINH THAM GIA BUỔI HỌC </a:t>
            </a:r>
            <a:endParaRPr lang="en-US" sz="5400" b="1" dirty="0">
              <a:solidFill>
                <a:srgbClr val="0F6BCE"/>
              </a:solidFill>
              <a:effectLst>
                <a:glow rad="444500">
                  <a:prstClr val="white">
                    <a:alpha val="96000"/>
                  </a:prstClr>
                </a:glow>
              </a:effectLst>
              <a:latin typeface="#9Slide03 Maven Pro Black" panose="00000A00000000000000" pitchFamily="2" charset="-93"/>
              <a:ea typeface="ADLaM Display" panose="02010000000000000000" pitchFamily="2" charset="0"/>
              <a:cs typeface="ADLaM Display" panose="02010000000000000000" pitchFamily="2" charset="0"/>
            </a:endParaRPr>
          </a:p>
        </p:txBody>
      </p:sp>
      <p:pic>
        <p:nvPicPr>
          <p:cNvPr id="6" name="Picture 2" descr="1 Bộ Sách Giáo Khoa Cánh Diều - Chương trình GDPT mới 2018"/>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6684" b="75535" l="7888" r="89840">
                        <a14:foregroundMark x1="8155" y1="61898" x2="8155" y2="61898"/>
                        <a14:foregroundMark x1="65909" y1="70053" x2="65909" y2="70053"/>
                        <a14:foregroundMark x1="68316" y1="70321" x2="68316" y2="70321"/>
                        <a14:foregroundMark x1="41845" y1="75668" x2="41845" y2="75668"/>
                        <a14:foregroundMark x1="44251" y1="69385" x2="44251" y2="69385"/>
                        <a14:foregroundMark x1="58289" y1="6684" x2="58289" y2="6684"/>
                        <a14:backgroundMark x1="11497" y1="42380" x2="11497" y2="42380"/>
                        <a14:backgroundMark x1="17781" y1="70588" x2="17781" y2="70588"/>
                        <a14:backgroundMark x1="16176" y1="67513" x2="15241" y2="63904"/>
                        <a14:backgroundMark x1="10829" y1="52273" x2="10695" y2="46925"/>
                        <a14:backgroundMark x1="12166" y1="40909" x2="14840" y2="33824"/>
                        <a14:backgroundMark x1="16979" y1="25401" x2="17647" y2="25267"/>
                        <a14:backgroundMark x1="18182" y1="26738" x2="16043" y2="29545"/>
                        <a14:backgroundMark x1="18449" y1="25668" x2="22059" y2="21925"/>
                        <a14:backgroundMark x1="23529" y1="20321" x2="29813" y2="15508"/>
                        <a14:backgroundMark x1="30481" y1="15241" x2="42513" y2="12166"/>
                        <a14:backgroundMark x1="65241" y1="13102" x2="67914" y2="15107"/>
                      </a14:backgroundRemoval>
                    </a14:imgEffect>
                  </a14:imgLayer>
                </a14:imgProps>
              </a:ext>
              <a:ext uri="{28A0092B-C50C-407E-A947-70E740481C1C}">
                <a14:useLocalDpi xmlns:a14="http://schemas.microsoft.com/office/drawing/2010/main" val="0"/>
              </a:ext>
            </a:extLst>
          </a:blip>
          <a:srcRect b="21653"/>
          <a:stretch>
            <a:fillRect/>
          </a:stretch>
        </p:blipFill>
        <p:spPr bwMode="auto">
          <a:xfrm>
            <a:off x="-2798414" y="3679836"/>
            <a:ext cx="1818140" cy="1424462"/>
          </a:xfrm>
          <a:prstGeom prst="rect">
            <a:avLst/>
          </a:prstGeom>
          <a:noFill/>
          <a:effectLst>
            <a:outerShdw blurRad="203200" dist="50800" dir="5400000" algn="ctr" rotWithShape="0">
              <a:schemeClr val="bg1">
                <a:alpha val="87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08333E-6 -0.00023 L -2.08333E-6 0.00046 C 0.0099 -0.0169 0.01992 -0.03565 0.03138 -0.04954 C 0.03672 -0.05625 0.0431 -0.06204 0.04935 -0.06621 C 0.0638 -0.0757 0.08203 -0.07662 0.09623 -0.08241 C 0.10807 -0.08658 0.11888 -0.09422 0.1306 -0.09908 C 0.1444 -0.10394 0.15781 -0.10741 0.17162 -0.1125 C 0.21367 -0.14213 0.28086 -0.18843 0.30755 -0.21898 C 0.33034 -0.24514 0.35521 -0.26783 0.3763 -0.29792 C 0.38451 -0.30926 0.40534 -0.3669 0.41237 -0.38565 C 0.41367 -0.39792 0.41693 -0.41065 0.41602 -0.42315 C 0.41433 -0.44977 0.40156 -0.48727 0.38529 -0.49977 C 0.37487 -0.50695 0.36237 -0.50533 0.35091 -0.50695 C 0.34297 -0.50625 0.33477 -0.50695 0.32722 -0.50278 C 0.28789 -0.47894 0.29466 -0.47523 0.26758 -0.43472 C 0.25573 -0.41667 0.24349 -0.39977 0.23125 -0.38264 C 0.22539 -0.3632 0.21498 -0.3463 0.21315 -0.32547 C 0.21133 -0.30093 0.21615 -0.27523 0.22031 -0.25139 C 0.22696 -0.21621 0.23594 -0.20232 0.25469 -0.18334 C 0.26419 -0.17361 0.27344 -0.16482 0.2836 -0.1588 C 0.2931 -0.15347 0.30326 -0.15417 0.31276 -0.15047 C 0.35964 -0.13357 0.28867 -0.15047 0.35638 -0.13658 C 0.40417 -0.1581 0.40183 -0.15556 0.43946 -0.17801 C 0.44701 -0.18218 0.4543 -0.18611 0.4612 -0.19167 C 0.47318 -0.19977 0.48425 -0.20972 0.49584 -0.21898 C 0.52696 -0.27037 0.49987 -0.22894 0.54102 -0.28172 C 0.55638 -0.30116 0.56901 -0.32616 0.5862 -0.34121 C 0.68933 -0.43125 0.58594 -0.34398 0.63347 -0.37986 C 0.64011 -0.38472 0.64623 -0.3919 0.65339 -0.39584 C 0.65925 -0.39977 0.66537 -0.40162 0.67149 -0.40417 C 0.67748 -0.40718 0.68906 -0.41366 0.69505 -0.41505 C 0.70078 -0.41667 0.7069 -0.41783 0.71315 -0.41783 L 0.9013 -0.42315 C 0.92683 -0.43982 0.90104 -0.42431 0.93972 -0.43982 C 0.94284 -0.44121 0.94558 -0.44422 0.94857 -0.44491 C 0.95352 -0.44676 0.95834 -0.44676 0.96328 -0.44792 C 0.97214 -0.45047 0.98125 -0.45371 0.99024 -0.45648 C 0.99571 -0.45996 1.00143 -0.4625 1.00651 -0.46713 C 1.01237 -0.47199 1.01745 -0.47755 1.02292 -0.48334 C 1.02539 -0.48588 1.02709 -0.49028 1.03008 -0.49121 C 1.03334 -0.49352 1.03737 -0.49306 1.04089 -0.49398 C 1.05482 -0.50324 1.05156 -0.49607 1.05586 -0.50695 L 1.05586 -0.50672 " pathEditMode="relative" rAng="0" ptsTypes="AAAAAAAAAAAAAAAAAAAAAAAAAAAAAAAAAAAAAAAAAAA">
                                      <p:cBhvr>
                                        <p:cTn id="6" dur="5000" fill="hold"/>
                                        <p:tgtEl>
                                          <p:spTgt spid="6"/>
                                        </p:tgtEl>
                                        <p:attrNameLst>
                                          <p:attrName>ppt_x</p:attrName>
                                          <p:attrName>ppt_y</p:attrName>
                                        </p:attrNameLst>
                                      </p:cBhvr>
                                      <p:rCtr x="52786" y="-25301"/>
                                    </p:animMotion>
                                  </p:childTnLst>
                                </p:cTn>
                              </p:par>
                              <p:par>
                                <p:cTn id="7" presetID="22" presetClass="entr" presetSubtype="8" fill="hold" grpId="0" nodeType="withEffect">
                                  <p:stCondLst>
                                    <p:cond delay="24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22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361" y="794913"/>
            <a:ext cx="11179278" cy="553998"/>
          </a:xfrm>
          <a:prstGeom prst="rect">
            <a:avLst/>
          </a:prstGeom>
          <a:noFill/>
        </p:spPr>
        <p:txBody>
          <a:bodyPr wrap="square" rtlCol="0">
            <a:spAutoFit/>
          </a:bodyPr>
          <a:lstStyle/>
          <a:p>
            <a:r>
              <a:rPr lang="en-US" sz="2900" b="1" dirty="0">
                <a:solidFill>
                  <a:schemeClr val="bg1"/>
                </a:solidFill>
              </a:rPr>
              <a:t>I. ỨNG DỤNG CÔNG NGHỆ DI TRUYỀN</a:t>
            </a:r>
            <a:endParaRPr lang="en-US" sz="2900" b="1" dirty="0">
              <a:solidFill>
                <a:schemeClr val="bg1"/>
              </a:solidFill>
            </a:endParaRPr>
          </a:p>
        </p:txBody>
      </p:sp>
      <p:sp>
        <p:nvSpPr>
          <p:cNvPr id="6" name="Rectangle: Rounded Corners 5"/>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1. </a:t>
            </a:r>
            <a:r>
              <a:rPr lang="en-US" sz="2400" b="1" dirty="0" err="1"/>
              <a:t>Trong</a:t>
            </a:r>
            <a:r>
              <a:rPr lang="en-US" sz="2400" b="1" dirty="0"/>
              <a:t> </a:t>
            </a:r>
            <a:r>
              <a:rPr lang="en-US" sz="2400" b="1" dirty="0" err="1"/>
              <a:t>nông</a:t>
            </a:r>
            <a:r>
              <a:rPr lang="en-US" sz="2400" b="1" dirty="0"/>
              <a:t> </a:t>
            </a:r>
            <a:r>
              <a:rPr lang="en-US" sz="2400" b="1" dirty="0" err="1"/>
              <a:t>nghiệp</a:t>
            </a:r>
            <a:endParaRPr lang="en-US" sz="2400" b="1" dirty="0"/>
          </a:p>
        </p:txBody>
      </p:sp>
      <p:sp>
        <p:nvSpPr>
          <p:cNvPr id="3" name="TextBox 2"/>
          <p:cNvSpPr txBox="1"/>
          <p:nvPr/>
        </p:nvSpPr>
        <p:spPr>
          <a:xfrm>
            <a:off x="610583" y="2293033"/>
            <a:ext cx="11250069" cy="824008"/>
          </a:xfrm>
          <a:prstGeom prst="rect">
            <a:avLst/>
          </a:prstGeom>
          <a:noFill/>
        </p:spPr>
        <p:txBody>
          <a:bodyPr wrap="square">
            <a:spAutoFit/>
          </a:bodyPr>
          <a:lstStyle>
            <a:defPPr>
              <a:defRPr lang="en-US"/>
            </a:defPPr>
            <a:lvl1pPr algn="just">
              <a:lnSpc>
                <a:spcPct val="125000"/>
              </a:lnSpc>
              <a:spcBef>
                <a:spcPts val="400"/>
              </a:spcBef>
              <a:defRPr sz="2400" b="1">
                <a:solidFill>
                  <a:srgbClr val="C00000"/>
                </a:solidFill>
              </a:defRPr>
            </a:lvl1pPr>
          </a:lstStyle>
          <a:p>
            <a:r>
              <a:rPr lang="en-US" sz="2000" i="1" dirty="0">
                <a:solidFill>
                  <a:schemeClr val="tx1"/>
                </a:solidFill>
              </a:rPr>
              <a:t>B</a:t>
            </a:r>
            <a:r>
              <a:rPr lang="vi-VN" sz="2000" i="1" dirty="0">
                <a:solidFill>
                  <a:schemeClr val="tx1"/>
                </a:solidFill>
              </a:rPr>
              <a:t>ảng số liệu về một số giống thực vật biến đổi gene được sử dụng làm thức ăn chăn nuôi được cấp giấy xác nhận tại Việt Nam:</a:t>
            </a:r>
            <a:endParaRPr lang="en-US" sz="2000" i="1" dirty="0">
              <a:solidFill>
                <a:schemeClr val="tx1"/>
              </a:solidFill>
            </a:endParaRPr>
          </a:p>
        </p:txBody>
      </p:sp>
      <p:graphicFrame>
        <p:nvGraphicFramePr>
          <p:cNvPr id="7" name="Table 6"/>
          <p:cNvGraphicFramePr>
            <a:graphicFrameLocks noGrp="1"/>
          </p:cNvGraphicFramePr>
          <p:nvPr/>
        </p:nvGraphicFramePr>
        <p:xfrm>
          <a:off x="610583" y="3187719"/>
          <a:ext cx="11250069" cy="3331023"/>
        </p:xfrm>
        <a:graphic>
          <a:graphicData uri="http://schemas.openxmlformats.org/drawingml/2006/table">
            <a:tbl>
              <a:tblPr firstRow="1" bandRow="1">
                <a:tableStyleId>{F5AB1C69-6EDB-4FF4-983F-18BD219EF322}</a:tableStyleId>
              </a:tblPr>
              <a:tblGrid>
                <a:gridCol w="2146170"/>
                <a:gridCol w="7215325"/>
                <a:gridCol w="1888574"/>
              </a:tblGrid>
              <a:tr h="370840">
                <a:tc>
                  <a:txBody>
                    <a:bodyPr/>
                    <a:lstStyle/>
                    <a:p>
                      <a:pPr algn="ctr">
                        <a:lnSpc>
                          <a:spcPct val="120000"/>
                        </a:lnSpc>
                      </a:pPr>
                      <a:r>
                        <a:rPr lang="en-US" sz="2000"/>
                        <a:t>Giống cây biến đổi gene</a:t>
                      </a:r>
                      <a:endParaRPr lang="en-US" sz="2000"/>
                    </a:p>
                  </a:txBody>
                  <a:tcPr anchor="ctr"/>
                </a:tc>
                <a:tc>
                  <a:txBody>
                    <a:bodyPr/>
                    <a:lstStyle/>
                    <a:p>
                      <a:pPr algn="ctr">
                        <a:lnSpc>
                          <a:spcPct val="120000"/>
                        </a:lnSpc>
                      </a:pPr>
                      <a:r>
                        <a:rPr lang="en-US" sz="2000"/>
                        <a:t>Đặc tính vượt trội so với giống ban đầu</a:t>
                      </a:r>
                      <a:endParaRPr lang="en-US" sz="2000"/>
                    </a:p>
                  </a:txBody>
                  <a:tcPr anchor="ctr"/>
                </a:tc>
                <a:tc>
                  <a:txBody>
                    <a:bodyPr/>
                    <a:lstStyle/>
                    <a:p>
                      <a:pPr algn="ctr">
                        <a:lnSpc>
                          <a:spcPct val="120000"/>
                        </a:lnSpc>
                      </a:pPr>
                      <a:r>
                        <a:rPr lang="en-US" sz="2000"/>
                        <a:t>Năm cải thiện</a:t>
                      </a:r>
                      <a:endParaRPr lang="en-US" sz="2000"/>
                    </a:p>
                  </a:txBody>
                  <a:tcPr anchor="ctr"/>
                </a:tc>
              </a:tr>
              <a:tr h="370840">
                <a:tc rowSpan="4">
                  <a:txBody>
                    <a:bodyPr/>
                    <a:lstStyle/>
                    <a:p>
                      <a:pPr>
                        <a:lnSpc>
                          <a:spcPct val="120000"/>
                        </a:lnSpc>
                      </a:pPr>
                      <a:r>
                        <a:rPr lang="en-US" sz="2000"/>
                        <a:t>Ngô </a:t>
                      </a:r>
                      <a:endParaRPr lang="en-US" sz="2000"/>
                    </a:p>
                  </a:txBody>
                  <a:tcPr anchor="ctr"/>
                </a:tc>
                <a:tc>
                  <a:txBody>
                    <a:bodyPr/>
                    <a:lstStyle/>
                    <a:p>
                      <a:pPr>
                        <a:lnSpc>
                          <a:spcPct val="120000"/>
                        </a:lnSpc>
                      </a:pPr>
                      <a:r>
                        <a:rPr lang="en-US" sz="2000"/>
                        <a:t>Chịu hạn</a:t>
                      </a:r>
                      <a:endParaRPr lang="en-US" sz="2000"/>
                    </a:p>
                  </a:txBody>
                  <a:tcPr/>
                </a:tc>
                <a:tc>
                  <a:txBody>
                    <a:bodyPr/>
                    <a:lstStyle/>
                    <a:p>
                      <a:pPr algn="ctr">
                        <a:lnSpc>
                          <a:spcPct val="120000"/>
                        </a:lnSpc>
                      </a:pPr>
                      <a:r>
                        <a:rPr lang="en-US" sz="2000"/>
                        <a:t>2015</a:t>
                      </a:r>
                      <a:endParaRPr lang="en-US" sz="2000"/>
                    </a:p>
                  </a:txBody>
                  <a:tcPr anchor="ctr"/>
                </a:tc>
              </a:tr>
              <a:tr h="370840">
                <a:tc vMerge="1">
                  <a:tcPr/>
                </a:tc>
                <a:tc>
                  <a:txBody>
                    <a:bodyPr/>
                    <a:lstStyle/>
                    <a:p>
                      <a:pPr>
                        <a:lnSpc>
                          <a:spcPct val="120000"/>
                        </a:lnSpc>
                      </a:pPr>
                      <a:r>
                        <a:rPr lang="en-US" sz="2000"/>
                        <a:t>Kháng sâu hại bộ cánh cứng</a:t>
                      </a:r>
                      <a:endParaRPr lang="en-US" sz="2000"/>
                    </a:p>
                  </a:txBody>
                  <a:tcPr/>
                </a:tc>
                <a:tc>
                  <a:txBody>
                    <a:bodyPr/>
                    <a:lstStyle/>
                    <a:p>
                      <a:pPr algn="ctr">
                        <a:lnSpc>
                          <a:spcPct val="120000"/>
                        </a:lnSpc>
                      </a:pPr>
                      <a:r>
                        <a:rPr lang="en-US" sz="2000"/>
                        <a:t>2018</a:t>
                      </a:r>
                      <a:endParaRPr lang="en-US" sz="2000"/>
                    </a:p>
                  </a:txBody>
                  <a:tcPr anchor="ctr"/>
                </a:tc>
              </a:tr>
              <a:tr h="370840">
                <a:tc vMerge="1">
                  <a:tcPr/>
                </a:tc>
                <a:tc>
                  <a:txBody>
                    <a:bodyPr/>
                    <a:lstStyle/>
                    <a:p>
                      <a:pPr>
                        <a:lnSpc>
                          <a:spcPct val="120000"/>
                        </a:lnSpc>
                      </a:pPr>
                      <a:r>
                        <a:rPr lang="en-US" sz="2000"/>
                        <a:t>Gene mã hóa enzyme </a:t>
                      </a:r>
                      <a:r>
                        <a:rPr lang="el-GR" sz="2000"/>
                        <a:t>α</a:t>
                      </a:r>
                      <a:r>
                        <a:rPr lang="en-US" sz="2000"/>
                        <a:t>-amylase</a:t>
                      </a:r>
                      <a:endParaRPr lang="en-US" sz="2000"/>
                    </a:p>
                  </a:txBody>
                  <a:tcPr/>
                </a:tc>
                <a:tc>
                  <a:txBody>
                    <a:bodyPr/>
                    <a:lstStyle/>
                    <a:p>
                      <a:pPr algn="ctr">
                        <a:lnSpc>
                          <a:spcPct val="120000"/>
                        </a:lnSpc>
                      </a:pPr>
                      <a:r>
                        <a:rPr lang="en-US" sz="2000"/>
                        <a:t>2019</a:t>
                      </a:r>
                      <a:endParaRPr lang="en-US" sz="2000"/>
                    </a:p>
                  </a:txBody>
                  <a:tcPr anchor="ctr"/>
                </a:tc>
              </a:tr>
              <a:tr h="370840">
                <a:tc vMerge="1">
                  <a:tcPr/>
                </a:tc>
                <a:tc>
                  <a:txBody>
                    <a:bodyPr/>
                    <a:lstStyle/>
                    <a:p>
                      <a:pPr>
                        <a:lnSpc>
                          <a:spcPct val="120000"/>
                        </a:lnSpc>
                      </a:pPr>
                      <a:r>
                        <a:rPr lang="en-US" sz="2000"/>
                        <a:t>Mang gene mã hóa protein kháng thuốc diệt cỏ</a:t>
                      </a:r>
                      <a:endParaRPr lang="en-US" sz="2000"/>
                    </a:p>
                  </a:txBody>
                  <a:tcPr/>
                </a:tc>
                <a:tc>
                  <a:txBody>
                    <a:bodyPr/>
                    <a:lstStyle/>
                    <a:p>
                      <a:pPr algn="ctr">
                        <a:lnSpc>
                          <a:spcPct val="120000"/>
                        </a:lnSpc>
                      </a:pPr>
                      <a:r>
                        <a:rPr lang="en-US" sz="2000"/>
                        <a:t>2019</a:t>
                      </a:r>
                      <a:endParaRPr lang="en-US" sz="2000"/>
                    </a:p>
                  </a:txBody>
                  <a:tcPr anchor="ctr"/>
                </a:tc>
              </a:tr>
              <a:tr h="370840">
                <a:tc rowSpan="2">
                  <a:txBody>
                    <a:bodyPr/>
                    <a:lstStyle/>
                    <a:p>
                      <a:pPr>
                        <a:lnSpc>
                          <a:spcPct val="120000"/>
                        </a:lnSpc>
                      </a:pPr>
                      <a:r>
                        <a:rPr lang="en-US" sz="2000"/>
                        <a:t>Đậu tương</a:t>
                      </a:r>
                      <a:endParaRPr lang="en-US" sz="2000"/>
                    </a:p>
                  </a:txBody>
                  <a:tcPr anchor="ctr"/>
                </a:tc>
                <a:tc>
                  <a:txBody>
                    <a:bodyPr/>
                    <a:lstStyle/>
                    <a:p>
                      <a:pPr>
                        <a:lnSpc>
                          <a:spcPct val="120000"/>
                        </a:lnSpc>
                      </a:pPr>
                      <a:r>
                        <a:rPr lang="en-US" sz="2000"/>
                        <a:t>Kháng thuốc trừ cỏ Dicamba</a:t>
                      </a:r>
                      <a:endParaRPr lang="en-US" sz="2000"/>
                    </a:p>
                  </a:txBody>
                  <a:tcPr/>
                </a:tc>
                <a:tc>
                  <a:txBody>
                    <a:bodyPr/>
                    <a:lstStyle/>
                    <a:p>
                      <a:pPr algn="ctr">
                        <a:lnSpc>
                          <a:spcPct val="120000"/>
                        </a:lnSpc>
                      </a:pPr>
                      <a:r>
                        <a:rPr lang="en-US" sz="2000"/>
                        <a:t>2015</a:t>
                      </a:r>
                      <a:endParaRPr lang="en-US" sz="2000"/>
                    </a:p>
                  </a:txBody>
                  <a:tcPr anchor="ctr"/>
                </a:tc>
              </a:tr>
              <a:tr h="370840">
                <a:tc vMerge="1">
                  <a:tcPr/>
                </a:tc>
                <a:tc>
                  <a:txBody>
                    <a:bodyPr/>
                    <a:lstStyle/>
                    <a:p>
                      <a:pPr>
                        <a:lnSpc>
                          <a:spcPct val="120000"/>
                        </a:lnSpc>
                      </a:pPr>
                      <a:r>
                        <a:rPr lang="en-US" sz="2000"/>
                        <a:t>Mang gene mã hóa protein tăng cường hàm lượng oleic acid</a:t>
                      </a:r>
                      <a:endParaRPr lang="en-US" sz="2000"/>
                    </a:p>
                  </a:txBody>
                  <a:tcPr/>
                </a:tc>
                <a:tc>
                  <a:txBody>
                    <a:bodyPr/>
                    <a:lstStyle/>
                    <a:p>
                      <a:pPr algn="ctr">
                        <a:lnSpc>
                          <a:spcPct val="120000"/>
                        </a:lnSpc>
                      </a:pPr>
                      <a:r>
                        <a:rPr lang="en-US" sz="2000"/>
                        <a:t>2019</a:t>
                      </a:r>
                      <a:endParaRPr lang="en-US" sz="2000"/>
                    </a:p>
                  </a:txBody>
                  <a:tcPr anchor="ct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361" y="939814"/>
            <a:ext cx="11179278" cy="553998"/>
          </a:xfrm>
          <a:prstGeom prst="rect">
            <a:avLst/>
          </a:prstGeom>
          <a:noFill/>
        </p:spPr>
        <p:txBody>
          <a:bodyPr wrap="square" rtlCol="0">
            <a:spAutoFit/>
          </a:bodyPr>
          <a:lstStyle/>
          <a:p>
            <a:r>
              <a:rPr lang="en-US" sz="2900" b="1" dirty="0">
                <a:solidFill>
                  <a:schemeClr val="bg1"/>
                </a:solidFill>
              </a:rPr>
              <a:t>I. ỨNG DỤNG CÔNG NGHỆ DI TRUYỀN</a:t>
            </a:r>
            <a:endParaRPr lang="en-US" sz="2900" b="1" dirty="0">
              <a:solidFill>
                <a:schemeClr val="bg1"/>
              </a:solidFill>
            </a:endParaRPr>
          </a:p>
        </p:txBody>
      </p:sp>
      <p:sp>
        <p:nvSpPr>
          <p:cNvPr id="6" name="Rectangle: Rounded Corners 5"/>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1. </a:t>
            </a:r>
            <a:r>
              <a:rPr lang="en-US" sz="2400" b="1" dirty="0" err="1"/>
              <a:t>Trong</a:t>
            </a:r>
            <a:r>
              <a:rPr lang="en-US" sz="2400" b="1" dirty="0"/>
              <a:t> </a:t>
            </a:r>
            <a:r>
              <a:rPr lang="en-US" sz="2400" b="1" dirty="0" err="1"/>
              <a:t>nông</a:t>
            </a:r>
            <a:r>
              <a:rPr lang="en-US" sz="2400" b="1" dirty="0"/>
              <a:t> </a:t>
            </a:r>
            <a:r>
              <a:rPr lang="en-US" sz="2400" b="1" dirty="0" err="1"/>
              <a:t>nghiệp</a:t>
            </a:r>
            <a:endParaRPr lang="en-US" sz="2400" b="1" dirty="0"/>
          </a:p>
        </p:txBody>
      </p:sp>
      <p:sp>
        <p:nvSpPr>
          <p:cNvPr id="9" name="TextBox 8"/>
          <p:cNvSpPr txBox="1"/>
          <p:nvPr/>
        </p:nvSpPr>
        <p:spPr>
          <a:xfrm>
            <a:off x="727832" y="2434412"/>
            <a:ext cx="11015571" cy="3483774"/>
          </a:xfrm>
          <a:prstGeom prst="rect">
            <a:avLst/>
          </a:prstGeom>
          <a:noFill/>
        </p:spPr>
        <p:txBody>
          <a:bodyPr wrap="square">
            <a:spAutoFit/>
          </a:bodyPr>
          <a:lstStyle>
            <a:defPPr>
              <a:defRPr lang="en-US"/>
            </a:defPPr>
            <a:lvl1pPr algn="just">
              <a:lnSpc>
                <a:spcPct val="125000"/>
              </a:lnSpc>
              <a:spcBef>
                <a:spcPts val="400"/>
              </a:spcBef>
              <a:defRPr sz="2400" b="1">
                <a:solidFill>
                  <a:srgbClr val="C00000"/>
                </a:solidFill>
              </a:defRPr>
            </a:lvl1pPr>
          </a:lstStyle>
          <a:p>
            <a:r>
              <a:rPr lang="vi-VN" dirty="0">
                <a:solidFill>
                  <a:schemeClr val="tx1"/>
                </a:solidFill>
              </a:rPr>
              <a:t>Một số ví dụ về cây biến đổi gene đã được đưa vào sản xuất nông nghiệp: </a:t>
            </a:r>
            <a:endParaRPr lang="en-US" dirty="0">
              <a:solidFill>
                <a:schemeClr val="tx1"/>
              </a:solidFill>
            </a:endParaRPr>
          </a:p>
          <a:p>
            <a:pPr marL="342900" indent="-342900">
              <a:buFont typeface="Wingdings" panose="05000000000000000000" pitchFamily="2" charset="2"/>
              <a:buChar char="v"/>
            </a:pPr>
            <a:r>
              <a:rPr lang="vi-VN" b="0" dirty="0">
                <a:solidFill>
                  <a:schemeClr val="tx1"/>
                </a:solidFill>
              </a:rPr>
              <a:t>giống ngô Bt kháng sâu được chuyển gene quy định một loại protein có độc tính diệt sâu, nguồn gốc từ vi khuẩn Bacillus thuringiensis; </a:t>
            </a:r>
            <a:endParaRPr lang="en-US" b="0" dirty="0">
              <a:solidFill>
                <a:schemeClr val="tx1"/>
              </a:solidFill>
            </a:endParaRPr>
          </a:p>
          <a:p>
            <a:pPr marL="342900" indent="-342900">
              <a:buFont typeface="Wingdings" panose="05000000000000000000" pitchFamily="2" charset="2"/>
              <a:buChar char="v"/>
            </a:pPr>
            <a:r>
              <a:rPr lang="vi-VN" b="0" dirty="0">
                <a:solidFill>
                  <a:schemeClr val="tx1"/>
                </a:solidFill>
              </a:rPr>
              <a:t>giống “lúa vàng” được chuyển gene tổng hợp ꞵ-carotene, giúp cơ thể người tổng hợp vitamin A; </a:t>
            </a:r>
            <a:endParaRPr lang="en-US" b="0" dirty="0">
              <a:solidFill>
                <a:schemeClr val="tx1"/>
              </a:solidFill>
            </a:endParaRPr>
          </a:p>
          <a:p>
            <a:pPr marL="342900" indent="-342900">
              <a:buFont typeface="Wingdings" panose="05000000000000000000" pitchFamily="2" charset="2"/>
              <a:buChar char="v"/>
            </a:pPr>
            <a:r>
              <a:rPr lang="vi-VN" b="0" dirty="0">
                <a:solidFill>
                  <a:schemeClr val="tx1"/>
                </a:solidFill>
              </a:rPr>
              <a:t>giống đu đủ mang gene kháng virus gây bệnh;</a:t>
            </a:r>
            <a:endParaRPr lang="en-US" b="0" dirty="0">
              <a:solidFill>
                <a:schemeClr val="tx1"/>
              </a:solidFill>
            </a:endParaRPr>
          </a:p>
          <a:p>
            <a:pPr marL="342900" indent="-342900">
              <a:buFont typeface="Wingdings" panose="05000000000000000000" pitchFamily="2" charset="2"/>
              <a:buChar char="v"/>
            </a:pPr>
            <a:r>
              <a:rPr lang="vi-VN" b="0" dirty="0">
                <a:solidFill>
                  <a:schemeClr val="tx1"/>
                </a:solidFill>
              </a:rPr>
              <a:t>...</a:t>
            </a:r>
            <a:endParaRPr lang="en-US" b="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361" y="939814"/>
            <a:ext cx="11179278"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2900" b="1" i="0" u="none" strike="noStrike" kern="1200" cap="none" spc="0" normalizeH="0" baseline="0" noProof="0" dirty="0">
                <a:ln>
                  <a:noFill/>
                </a:ln>
                <a:solidFill>
                  <a:prstClr val="white"/>
                </a:solidFill>
                <a:effectLst/>
                <a:uLnTx/>
                <a:uFillTx/>
                <a:latin typeface="Arial" panose="020B0604020202020204"/>
                <a:ea typeface="+mn-ea"/>
                <a:cs typeface="+mn-cs"/>
              </a:rPr>
              <a:t>I. ỨNG DỤNG CÔNG NGHỆ DI TRUYỀN </a:t>
            </a:r>
            <a:endParaRPr kumimoji="0" lang="en-US" sz="29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Rectangle: Rounded Corners 5"/>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en-US" sz="2400" b="1" dirty="0">
                <a:solidFill>
                  <a:prstClr val="white"/>
                </a:solidFill>
                <a:latin typeface="Arial" panose="020B0604020202020204"/>
              </a:rPr>
              <a:t>2</a:t>
            </a: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rPr>
              <a:t>. </a:t>
            </a:r>
            <a:r>
              <a:rPr lang="en-US" sz="2400" b="1" dirty="0" err="1">
                <a:solidFill>
                  <a:prstClr val="white"/>
                </a:solidFill>
                <a:latin typeface="Arial" panose="020B0604020202020204"/>
              </a:rPr>
              <a:t>Trong</a:t>
            </a:r>
            <a:r>
              <a:rPr lang="en-US" sz="2400" b="1" dirty="0">
                <a:solidFill>
                  <a:prstClr val="white"/>
                </a:solidFill>
                <a:latin typeface="Arial" panose="020B0604020202020204"/>
              </a:rPr>
              <a:t> </a:t>
            </a:r>
            <a:r>
              <a:rPr lang="en-US" sz="2400" b="1" dirty="0" err="1">
                <a:solidFill>
                  <a:prstClr val="white"/>
                </a:solidFill>
                <a:latin typeface="Arial" panose="020B0604020202020204"/>
              </a:rPr>
              <a:t>làm</a:t>
            </a:r>
            <a:r>
              <a:rPr lang="en-US" sz="2400" b="1" dirty="0">
                <a:solidFill>
                  <a:prstClr val="white"/>
                </a:solidFill>
                <a:latin typeface="Arial" panose="020B0604020202020204"/>
              </a:rPr>
              <a:t> </a:t>
            </a:r>
            <a:r>
              <a:rPr lang="en-US" sz="2400" b="1" dirty="0" err="1">
                <a:solidFill>
                  <a:prstClr val="white"/>
                </a:solidFill>
                <a:latin typeface="Arial" panose="020B0604020202020204"/>
              </a:rPr>
              <a:t>sạch</a:t>
            </a:r>
            <a:r>
              <a:rPr lang="en-US" sz="2400" b="1" dirty="0">
                <a:solidFill>
                  <a:prstClr val="white"/>
                </a:solidFill>
                <a:latin typeface="Arial" panose="020B0604020202020204"/>
              </a:rPr>
              <a:t> </a:t>
            </a:r>
            <a:r>
              <a:rPr lang="en-US" sz="2400" b="1" dirty="0" err="1">
                <a:solidFill>
                  <a:prstClr val="white"/>
                </a:solidFill>
                <a:latin typeface="Arial" panose="020B0604020202020204"/>
              </a:rPr>
              <a:t>môi</a:t>
            </a:r>
            <a:r>
              <a:rPr lang="en-US" sz="2400" b="1" dirty="0">
                <a:solidFill>
                  <a:prstClr val="white"/>
                </a:solidFill>
                <a:latin typeface="Arial" panose="020B0604020202020204"/>
              </a:rPr>
              <a:t> </a:t>
            </a:r>
            <a:r>
              <a:rPr lang="en-US" sz="2400" b="1" dirty="0" err="1">
                <a:solidFill>
                  <a:prstClr val="white"/>
                </a:solidFill>
                <a:latin typeface="Arial" panose="020B0604020202020204"/>
              </a:rPr>
              <a:t>trường</a:t>
            </a:r>
            <a:endPar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1077218"/>
          </a:xfrm>
          <a:prstGeom prst="rect">
            <a:avLst/>
          </a:prstGeom>
          <a:solidFill>
            <a:schemeClr val="accent6">
              <a:lumMod val="20000"/>
              <a:lumOff val="80000"/>
            </a:schemeClr>
          </a:solidFill>
        </p:spPr>
        <p:txBody>
          <a:bodyPr wrap="square">
            <a:spAutoFit/>
          </a:bodyPr>
          <a:lstStyle/>
          <a:p>
            <a:pPr algn="just"/>
            <a:r>
              <a:rPr lang="vi-VN" sz="32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 sinh vật có ưu điểm gì để các nhà khoa học lựa chọn làm đối tượng chuyển gene trong ứng dụng làm sạch môi trường?</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26999" y="1982219"/>
            <a:ext cx="2947278" cy="2800767"/>
          </a:xfrm>
          <a:prstGeom prst="rect">
            <a:avLst/>
          </a:prstGeom>
          <a:solidFill>
            <a:schemeClr val="accent6">
              <a:lumMod val="20000"/>
              <a:lumOff val="80000"/>
            </a:schemeClr>
          </a:solidFill>
        </p:spPr>
        <p:txBody>
          <a:bodyPr wrap="square">
            <a:spAutoFit/>
          </a:bodyPr>
          <a:lstStyle/>
          <a:p>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Kích</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thước</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nhỏ</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dễ</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nuôi</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cấy</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216171" y="1912261"/>
            <a:ext cx="5076493" cy="4154984"/>
          </a:xfrm>
          <a:prstGeom prst="rect">
            <a:avLst/>
          </a:prstGeom>
          <a:solidFill>
            <a:schemeClr val="accent6">
              <a:lumMod val="20000"/>
              <a:lumOff val="80000"/>
            </a:schemeClr>
          </a:solidFill>
        </p:spPr>
        <p:txBody>
          <a:bodyPr wrap="square">
            <a:spAutoFit/>
          </a:bodyPr>
          <a:lstStyle/>
          <a:p>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Khả</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năng</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sinh</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sản</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mạnh</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tạo</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gene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mục</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tiêu</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nhanh</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tăng</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hiệu</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quả</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sạch</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môi</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8686800" y="1868460"/>
            <a:ext cx="3378202" cy="2800767"/>
          </a:xfrm>
          <a:prstGeom prst="rect">
            <a:avLst/>
          </a:prstGeom>
          <a:solidFill>
            <a:schemeClr val="accent6">
              <a:lumMod val="20000"/>
              <a:lumOff val="80000"/>
            </a:schemeClr>
          </a:solidFill>
        </p:spPr>
        <p:txBody>
          <a:bodyPr wrap="square">
            <a:spAutoFit/>
          </a:bodyPr>
          <a:lstStyle/>
          <a:p>
            <a:pPr>
              <a:spcAft>
                <a:spcPts val="535"/>
              </a:spcAft>
            </a:pP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thể</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môi</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ô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nhiễm</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cao</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361" y="939814"/>
            <a:ext cx="11179278"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2900" b="1" i="0" u="none" strike="noStrike" kern="1200" cap="none" spc="0" normalizeH="0" baseline="0" noProof="0" dirty="0">
                <a:ln>
                  <a:noFill/>
                </a:ln>
                <a:solidFill>
                  <a:prstClr val="white"/>
                </a:solidFill>
                <a:effectLst/>
                <a:uLnTx/>
                <a:uFillTx/>
                <a:latin typeface="Arial" panose="020B0604020202020204"/>
                <a:ea typeface="+mn-ea"/>
                <a:cs typeface="+mn-cs"/>
              </a:rPr>
              <a:t>I. ỨNG DỤNG CÔNG NGHỆ DI TRUYỀN </a:t>
            </a:r>
            <a:endParaRPr kumimoji="0" lang="en-US" sz="29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Rectangle: Rounded Corners 5"/>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en-US" sz="2400" b="1" dirty="0">
                <a:solidFill>
                  <a:prstClr val="white"/>
                </a:solidFill>
                <a:latin typeface="Arial" panose="020B0604020202020204"/>
              </a:rPr>
              <a:t>2</a:t>
            </a: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rPr>
              <a:t>. </a:t>
            </a:r>
            <a:r>
              <a:rPr lang="en-US" sz="2400" b="1" dirty="0" err="1">
                <a:solidFill>
                  <a:prstClr val="white"/>
                </a:solidFill>
                <a:latin typeface="Arial" panose="020B0604020202020204"/>
              </a:rPr>
              <a:t>Trong</a:t>
            </a:r>
            <a:r>
              <a:rPr lang="en-US" sz="2400" b="1" dirty="0">
                <a:solidFill>
                  <a:prstClr val="white"/>
                </a:solidFill>
                <a:latin typeface="Arial" panose="020B0604020202020204"/>
              </a:rPr>
              <a:t> </a:t>
            </a:r>
            <a:r>
              <a:rPr lang="en-US" sz="2400" b="1" dirty="0" err="1">
                <a:solidFill>
                  <a:prstClr val="white"/>
                </a:solidFill>
                <a:latin typeface="Arial" panose="020B0604020202020204"/>
              </a:rPr>
              <a:t>làm</a:t>
            </a:r>
            <a:r>
              <a:rPr lang="en-US" sz="2400" b="1" dirty="0">
                <a:solidFill>
                  <a:prstClr val="white"/>
                </a:solidFill>
                <a:latin typeface="Arial" panose="020B0604020202020204"/>
              </a:rPr>
              <a:t> </a:t>
            </a:r>
            <a:r>
              <a:rPr lang="en-US" sz="2400" b="1" dirty="0" err="1">
                <a:solidFill>
                  <a:prstClr val="white"/>
                </a:solidFill>
                <a:latin typeface="Arial" panose="020B0604020202020204"/>
              </a:rPr>
              <a:t>sạch</a:t>
            </a:r>
            <a:r>
              <a:rPr lang="en-US" sz="2400" b="1" dirty="0">
                <a:solidFill>
                  <a:prstClr val="white"/>
                </a:solidFill>
                <a:latin typeface="Arial" panose="020B0604020202020204"/>
              </a:rPr>
              <a:t> </a:t>
            </a:r>
            <a:r>
              <a:rPr lang="en-US" sz="2400" b="1" dirty="0" err="1">
                <a:solidFill>
                  <a:prstClr val="white"/>
                </a:solidFill>
                <a:latin typeface="Arial" panose="020B0604020202020204"/>
              </a:rPr>
              <a:t>môi</a:t>
            </a:r>
            <a:r>
              <a:rPr lang="en-US" sz="2400" b="1" dirty="0">
                <a:solidFill>
                  <a:prstClr val="white"/>
                </a:solidFill>
                <a:latin typeface="Arial" panose="020B0604020202020204"/>
              </a:rPr>
              <a:t> </a:t>
            </a:r>
            <a:r>
              <a:rPr lang="en-US" sz="2400" b="1" dirty="0" err="1">
                <a:solidFill>
                  <a:prstClr val="white"/>
                </a:solidFill>
                <a:latin typeface="Arial" panose="020B0604020202020204"/>
              </a:rPr>
              <a:t>trường</a:t>
            </a:r>
            <a:endPar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TextBox 8"/>
          <p:cNvSpPr txBox="1"/>
          <p:nvPr/>
        </p:nvSpPr>
        <p:spPr>
          <a:xfrm>
            <a:off x="670068" y="2233016"/>
            <a:ext cx="11440868" cy="4249240"/>
          </a:xfrm>
          <a:prstGeom prst="rect">
            <a:avLst/>
          </a:prstGeom>
          <a:noFill/>
        </p:spPr>
        <p:txBody>
          <a:bodyPr wrap="square">
            <a:spAutoFit/>
          </a:bodyPr>
          <a:lstStyle>
            <a:defPPr>
              <a:defRPr lang="en-US"/>
            </a:defPPr>
            <a:lvl1pPr algn="just">
              <a:lnSpc>
                <a:spcPct val="125000"/>
              </a:lnSpc>
              <a:spcBef>
                <a:spcPts val="400"/>
              </a:spcBef>
              <a:defRPr sz="2400" b="1">
                <a:solidFill>
                  <a:srgbClr val="C00000"/>
                </a:solidFill>
              </a:defRPr>
            </a:lvl1pPr>
          </a:lstStyle>
          <a:p>
            <a:pPr marL="342900" indent="-342900">
              <a:lnSpc>
                <a:spcPct val="107000"/>
              </a:lnSpc>
              <a:buFont typeface="Arial" panose="020B0604020202020204" pitchFamily="34" charset="0"/>
              <a:buChar char="•"/>
            </a:pPr>
            <a:r>
              <a:rPr lang="vi-VN"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Một số ứng dụng công nghệ di truyền trong bảo vệ môi trường</a:t>
            </a:r>
            <a:r>
              <a:rPr lang="vi-VN"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tạo ra các chủng vi khuẩn có khả năng phân hủy chất thải, xử lí tràn dầu, phân hủy thuốc trừ sâu...</a:t>
            </a:r>
            <a:endParaRPr lang="en-US"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tabLst>
                <a:tab pos="111760" algn="l"/>
                <a:tab pos="236220" algn="l"/>
              </a:tabLst>
            </a:pPr>
            <a:r>
              <a:rPr lang="vi-VN"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Những ưu điểm của vi khuẩn được dùng làm sinh vật chuyển gene: </a:t>
            </a: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indent="291465">
              <a:lnSpc>
                <a:spcPct val="107000"/>
              </a:lnSpc>
            </a:pPr>
            <a:r>
              <a:rPr lang="vi-VN" b="0" dirty="0">
                <a:solidFill>
                  <a:schemeClr val="tx1"/>
                </a:solidFill>
                <a:latin typeface="Times New Roman" panose="02020603050405020304" pitchFamily="18" charset="0"/>
                <a:ea typeface="Roboto" panose="020B0604020202020204" charset="0"/>
                <a:cs typeface="Times New Roman" panose="02020603050405020304" pitchFamily="18" charset="0"/>
              </a:rPr>
              <a:t>- </a:t>
            </a:r>
            <a:r>
              <a:rPr lang="vi-VN"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 sinh vật có kích thước nhỏ: thuận lợi trong việc nuôi cấy, lưu trữ và nghiên cứu.</a:t>
            </a:r>
            <a:endParaRPr lang="en-US"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indent="291465">
              <a:lnSpc>
                <a:spcPct val="107000"/>
              </a:lnSpc>
            </a:pPr>
            <a:r>
              <a:rPr lang="vi-VN"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Vi sinh vật có khả năng sinh trưởng nhanh, sinh sản mạnh giúp tạo ra nhiều bản sao của gene mục tiêu, đồng thời vi sinh vật cũng có khả năng tổng hợp và phân giải các chất nhanh tạo điều kiện cho gene mục tiêu biểu hiện, nhờ đó tăng hiệu quả làm sạch môi trường.</a:t>
            </a:r>
            <a:endParaRPr lang="en-US"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indent="291465">
              <a:lnSpc>
                <a:spcPct val="107000"/>
              </a:lnSpc>
            </a:pPr>
            <a:r>
              <a:rPr lang="vi-VN"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Vi sinh vật có hình thức dinh dưỡng đa dạng và có thể sống ở những môi trường cực đoan (nhiệt độ cao, độ mặn cao,…) giúp vi sinh vật có thể phát triển tạo điều kiện cho gene mục tiêu biểu hiện trong nhiều loại môi trường ô nhiễm.</a:t>
            </a:r>
            <a:endParaRPr lang="en-US"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361" y="939814"/>
            <a:ext cx="11179278"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2900" b="1" i="0" u="none" strike="noStrike" kern="1200" cap="none" spc="0" normalizeH="0" baseline="0" noProof="0" dirty="0">
                <a:ln>
                  <a:noFill/>
                </a:ln>
                <a:solidFill>
                  <a:prstClr val="white"/>
                </a:solidFill>
                <a:effectLst/>
                <a:uLnTx/>
                <a:uFillTx/>
                <a:latin typeface="Arial" panose="020B0604020202020204"/>
                <a:ea typeface="+mn-ea"/>
                <a:cs typeface="+mn-cs"/>
              </a:rPr>
              <a:t>I. ỨNG DỤNG CÔNG NGHỆ DI TRUYỀN </a:t>
            </a:r>
            <a:endParaRPr kumimoji="0" lang="en-US" sz="29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Rectangle: Rounded Corners 5"/>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en-US" sz="2400" b="1" dirty="0">
                <a:solidFill>
                  <a:prstClr val="white"/>
                </a:solidFill>
                <a:latin typeface="Arial" panose="020B0604020202020204"/>
              </a:rPr>
              <a:t>3</a:t>
            </a: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2400" b="1" i="0" u="none" strike="noStrike" kern="1200" cap="none" spc="0" normalizeH="0" baseline="0" noProof="0" dirty="0" err="1">
                <a:ln>
                  <a:noFill/>
                </a:ln>
                <a:solidFill>
                  <a:prstClr val="white"/>
                </a:solidFill>
                <a:effectLst/>
                <a:uLnTx/>
                <a:uFillTx/>
                <a:latin typeface="Arial" panose="020B0604020202020204"/>
                <a:ea typeface="+mn-ea"/>
                <a:cs typeface="+mn-cs"/>
              </a:rPr>
              <a:t>Trong</a:t>
            </a: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rPr>
              <a:t> y</a:t>
            </a:r>
            <a:r>
              <a:rPr kumimoji="0" lang="en-US" sz="2400" b="1" i="0" u="none" strike="noStrike" kern="1200" cap="none" spc="0" normalizeH="0" noProof="0" dirty="0">
                <a:ln>
                  <a:noFill/>
                </a:ln>
                <a:solidFill>
                  <a:prstClr val="white"/>
                </a:solidFill>
                <a:effectLst/>
                <a:uLnTx/>
                <a:uFillTx/>
                <a:latin typeface="Arial" panose="020B0604020202020204"/>
                <a:ea typeface="+mn-ea"/>
                <a:cs typeface="+mn-cs"/>
              </a:rPr>
              <a:t> </a:t>
            </a:r>
            <a:r>
              <a:rPr kumimoji="0" lang="en-US" sz="2400" b="1" i="0" u="none" strike="noStrike" kern="1200" cap="none" spc="0" normalizeH="0" noProof="0" dirty="0" err="1">
                <a:ln>
                  <a:noFill/>
                </a:ln>
                <a:solidFill>
                  <a:prstClr val="white"/>
                </a:solidFill>
                <a:effectLst/>
                <a:uLnTx/>
                <a:uFillTx/>
                <a:latin typeface="Arial" panose="020B0604020202020204"/>
                <a:ea typeface="+mn-ea"/>
                <a:cs typeface="+mn-cs"/>
              </a:rPr>
              <a:t>học</a:t>
            </a:r>
            <a:r>
              <a:rPr kumimoji="0" lang="en-US" sz="2400" b="1" i="0" u="none" strike="noStrike" kern="1200" cap="none" spc="0" normalizeH="0" noProof="0" dirty="0">
                <a:ln>
                  <a:noFill/>
                </a:ln>
                <a:solidFill>
                  <a:prstClr val="white"/>
                </a:solidFill>
                <a:effectLst/>
                <a:uLnTx/>
                <a:uFillTx/>
                <a:latin typeface="Arial" panose="020B0604020202020204"/>
                <a:ea typeface="+mn-ea"/>
                <a:cs typeface="+mn-cs"/>
              </a:rPr>
              <a:t>, </a:t>
            </a:r>
            <a:r>
              <a:rPr kumimoji="0" lang="en-US" sz="2400" b="1" i="0" u="none" strike="noStrike" kern="1200" cap="none" spc="0" normalizeH="0" noProof="0" dirty="0" err="1">
                <a:ln>
                  <a:noFill/>
                </a:ln>
                <a:solidFill>
                  <a:prstClr val="white"/>
                </a:solidFill>
                <a:effectLst/>
                <a:uLnTx/>
                <a:uFillTx/>
                <a:latin typeface="Arial" panose="020B0604020202020204"/>
                <a:ea typeface="+mn-ea"/>
                <a:cs typeface="+mn-cs"/>
              </a:rPr>
              <a:t>pháp</a:t>
            </a:r>
            <a:r>
              <a:rPr kumimoji="0" lang="en-US" sz="2400" b="1" i="0" u="none" strike="noStrike" kern="1200" cap="none" spc="0" normalizeH="0" noProof="0" dirty="0">
                <a:ln>
                  <a:noFill/>
                </a:ln>
                <a:solidFill>
                  <a:prstClr val="white"/>
                </a:solidFill>
                <a:effectLst/>
                <a:uLnTx/>
                <a:uFillTx/>
                <a:latin typeface="Arial" panose="020B0604020202020204"/>
                <a:ea typeface="+mn-ea"/>
                <a:cs typeface="+mn-cs"/>
              </a:rPr>
              <a:t> y</a:t>
            </a:r>
            <a:endPar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erson using a syringe"/>
          <p:cNvPicPr>
            <a:picLocks noChangeAspect="1"/>
          </p:cNvPicPr>
          <p:nvPr/>
        </p:nvPicPr>
        <p:blipFill>
          <a:blip r:embed="rId1"/>
          <a:srcRect r="6237"/>
          <a:stretch>
            <a:fillRect/>
          </a:stretch>
        </p:blipFill>
        <p:spPr>
          <a:xfrm>
            <a:off x="1" y="10"/>
            <a:ext cx="8201024" cy="6857990"/>
          </a:xfrm>
          <a:prstGeom prst="rect">
            <a:avLst/>
          </a:prstGeom>
        </p:spPr>
      </p:pic>
      <p:sp>
        <p:nvSpPr>
          <p:cNvPr id="8" name="TextBox 7"/>
          <p:cNvSpPr txBox="1"/>
          <p:nvPr/>
        </p:nvSpPr>
        <p:spPr>
          <a:xfrm>
            <a:off x="8285418" y="252591"/>
            <a:ext cx="3822189" cy="3742762"/>
          </a:xfrm>
          <a:prstGeom prst="rect">
            <a:avLst/>
          </a:prstGeom>
        </p:spPr>
        <p:txBody>
          <a:bodyPr vert="horz" lIns="91440" tIns="45720" rIns="91440" bIns="45720" rtlCol="0">
            <a:normAutofit/>
          </a:bodyPr>
          <a:lstStyle/>
          <a:p>
            <a:pPr>
              <a:lnSpc>
                <a:spcPct val="90000"/>
              </a:lnSpc>
              <a:spcAft>
                <a:spcPts val="600"/>
              </a:spcAft>
            </a:pPr>
            <a:r>
              <a:rPr lang="en-US" sz="3600" b="1" dirty="0"/>
              <a:t> </a:t>
            </a:r>
            <a:r>
              <a:rPr lang="en-US" sz="3600" b="1" dirty="0" err="1">
                <a:latin typeface="Times New Roman" panose="02020603050405020304" pitchFamily="18" charset="0"/>
                <a:cs typeface="Times New Roman" panose="02020603050405020304" pitchFamily="18" charset="0"/>
              </a:rPr>
              <a:t>Nêu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một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số</a:t>
            </a:r>
            <a:r>
              <a:rPr lang="en-US" sz="3600" b="1" dirty="0">
                <a:latin typeface="Times New Roman" panose="02020603050405020304" pitchFamily="18" charset="0"/>
                <a:cs typeface="Times New Roman" panose="02020603050405020304" pitchFamily="18" charset="0"/>
              </a:rPr>
              <a:t> vaccine </a:t>
            </a:r>
            <a:r>
              <a:rPr lang="en-US" sz="3600" b="1" dirty="0" err="1">
                <a:latin typeface="Times New Roman" panose="02020603050405020304" pitchFamily="18" charset="0"/>
                <a:cs typeface="Times New Roman" panose="02020603050405020304" pitchFamily="18" charset="0"/>
              </a:rPr>
              <a:t>phòng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ngừa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bệnh</a:t>
            </a:r>
            <a:r>
              <a:rPr lang="en-US" sz="3600" b="1" dirty="0">
                <a:latin typeface="Times New Roman" panose="02020603050405020304" pitchFamily="18" charset="0"/>
                <a:cs typeface="Times New Roman" panose="02020603050405020304" pitchFamily="18" charset="0"/>
              </a:rPr>
              <a:t> ở </a:t>
            </a:r>
            <a:r>
              <a:rPr lang="en-US" sz="3600" b="1" dirty="0" err="1">
                <a:latin typeface="Times New Roman" panose="02020603050405020304" pitchFamily="18" charset="0"/>
                <a:cs typeface="Times New Roman" panose="02020603050405020304" pitchFamily="18" charset="0"/>
              </a:rPr>
              <a:t>người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biết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dụng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nghệ</a:t>
            </a:r>
            <a:r>
              <a:rPr lang="en-US" sz="3600" b="1" dirty="0">
                <a:latin typeface="Times New Roman" panose="02020603050405020304" pitchFamily="18" charset="0"/>
                <a:cs typeface="Times New Roman" panose="02020603050405020304" pitchFamily="18" charset="0"/>
              </a:rPr>
              <a:t> di </a:t>
            </a:r>
            <a:r>
              <a:rPr lang="en-US" sz="3600" b="1" dirty="0" err="1">
                <a:latin typeface="Times New Roman" panose="02020603050405020304" pitchFamily="18" charset="0"/>
                <a:cs typeface="Times New Roman" panose="02020603050405020304" pitchFamily="18" charset="0"/>
              </a:rPr>
              <a:t>truyền</a:t>
            </a:r>
            <a:r>
              <a:rPr lang="en-US" sz="3600" b="1"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0" y="4637107"/>
            <a:ext cx="12192000" cy="1200329"/>
          </a:xfrm>
          <a:prstGeom prst="rect">
            <a:avLst/>
          </a:prstGeom>
          <a:solidFill>
            <a:schemeClr val="accent6">
              <a:lumMod val="20000"/>
              <a:lumOff val="80000"/>
            </a:schemeClr>
          </a:solidFill>
        </p:spPr>
        <p:txBody>
          <a:bodyPr wrap="square">
            <a:spAutoFit/>
          </a:bodyPr>
          <a:lstStyle/>
          <a:p>
            <a:pPr algn="just">
              <a:spcAft>
                <a:spcPts val="600"/>
              </a:spcAft>
            </a:pP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Vaccine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công</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mRNA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để</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phòng</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ngừa</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COVID-19 (Corona Virus Desease-19); vaccine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phòng</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viêm</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gan</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B...</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361" y="939814"/>
            <a:ext cx="11179278"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2900" b="1" i="0" u="none" strike="noStrike" kern="1200" cap="none" spc="0" normalizeH="0" baseline="0" noProof="0" dirty="0">
                <a:ln>
                  <a:noFill/>
                </a:ln>
                <a:solidFill>
                  <a:prstClr val="white"/>
                </a:solidFill>
                <a:effectLst/>
                <a:uLnTx/>
                <a:uFillTx/>
                <a:latin typeface="Arial" panose="020B0604020202020204"/>
                <a:ea typeface="+mn-ea"/>
                <a:cs typeface="+mn-cs"/>
              </a:rPr>
              <a:t>I. ỨNG DỤNG CÔNG NGHỆ DI TRUYỀN </a:t>
            </a:r>
            <a:endParaRPr kumimoji="0" lang="en-US" sz="29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Rectangle: Rounded Corners 5"/>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en-US" sz="2400" b="1" dirty="0">
                <a:solidFill>
                  <a:prstClr val="white"/>
                </a:solidFill>
                <a:latin typeface="Arial" panose="020B0604020202020204"/>
              </a:rPr>
              <a:t>3</a:t>
            </a: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2400" b="1" i="0" u="none" strike="noStrike" kern="1200" cap="none" spc="0" normalizeH="0" baseline="0" noProof="0" dirty="0" err="1">
                <a:ln>
                  <a:noFill/>
                </a:ln>
                <a:solidFill>
                  <a:prstClr val="white"/>
                </a:solidFill>
                <a:effectLst/>
                <a:uLnTx/>
                <a:uFillTx/>
                <a:latin typeface="Arial" panose="020B0604020202020204"/>
                <a:ea typeface="+mn-ea"/>
                <a:cs typeface="+mn-cs"/>
              </a:rPr>
              <a:t>Trong</a:t>
            </a: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rPr>
              <a:t> y</a:t>
            </a:r>
            <a:r>
              <a:rPr kumimoji="0" lang="en-US" sz="2400" b="1" i="0" u="none" strike="noStrike" kern="1200" cap="none" spc="0" normalizeH="0" noProof="0" dirty="0">
                <a:ln>
                  <a:noFill/>
                </a:ln>
                <a:solidFill>
                  <a:prstClr val="white"/>
                </a:solidFill>
                <a:effectLst/>
                <a:uLnTx/>
                <a:uFillTx/>
                <a:latin typeface="Arial" panose="020B0604020202020204"/>
                <a:ea typeface="+mn-ea"/>
                <a:cs typeface="+mn-cs"/>
              </a:rPr>
              <a:t> </a:t>
            </a:r>
            <a:r>
              <a:rPr kumimoji="0" lang="en-US" sz="2400" b="1" i="0" u="none" strike="noStrike" kern="1200" cap="none" spc="0" normalizeH="0" noProof="0" dirty="0" err="1">
                <a:ln>
                  <a:noFill/>
                </a:ln>
                <a:solidFill>
                  <a:prstClr val="white"/>
                </a:solidFill>
                <a:effectLst/>
                <a:uLnTx/>
                <a:uFillTx/>
                <a:latin typeface="Arial" panose="020B0604020202020204"/>
                <a:ea typeface="+mn-ea"/>
                <a:cs typeface="+mn-cs"/>
              </a:rPr>
              <a:t>học</a:t>
            </a:r>
            <a:r>
              <a:rPr kumimoji="0" lang="en-US" sz="2400" b="1" i="0" u="none" strike="noStrike" kern="1200" cap="none" spc="0" normalizeH="0" noProof="0" dirty="0">
                <a:ln>
                  <a:noFill/>
                </a:ln>
                <a:solidFill>
                  <a:prstClr val="white"/>
                </a:solidFill>
                <a:effectLst/>
                <a:uLnTx/>
                <a:uFillTx/>
                <a:latin typeface="Arial" panose="020B0604020202020204"/>
                <a:ea typeface="+mn-ea"/>
                <a:cs typeface="+mn-cs"/>
              </a:rPr>
              <a:t>, </a:t>
            </a:r>
            <a:r>
              <a:rPr kumimoji="0" lang="en-US" sz="2400" b="1" i="0" u="none" strike="noStrike" kern="1200" cap="none" spc="0" normalizeH="0" noProof="0" dirty="0" err="1">
                <a:ln>
                  <a:noFill/>
                </a:ln>
                <a:solidFill>
                  <a:prstClr val="white"/>
                </a:solidFill>
                <a:effectLst/>
                <a:uLnTx/>
                <a:uFillTx/>
                <a:latin typeface="Arial" panose="020B0604020202020204"/>
                <a:ea typeface="+mn-ea"/>
                <a:cs typeface="+mn-cs"/>
              </a:rPr>
              <a:t>pháp</a:t>
            </a:r>
            <a:r>
              <a:rPr kumimoji="0" lang="en-US" sz="2400" b="1" i="0" u="none" strike="noStrike" kern="1200" cap="none" spc="0" normalizeH="0" noProof="0" dirty="0">
                <a:ln>
                  <a:noFill/>
                </a:ln>
                <a:solidFill>
                  <a:prstClr val="white"/>
                </a:solidFill>
                <a:effectLst/>
                <a:uLnTx/>
                <a:uFillTx/>
                <a:latin typeface="Arial" panose="020B0604020202020204"/>
                <a:ea typeface="+mn-ea"/>
                <a:cs typeface="+mn-cs"/>
              </a:rPr>
              <a:t> y</a:t>
            </a:r>
            <a:endPar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TextBox 8"/>
          <p:cNvSpPr txBox="1"/>
          <p:nvPr/>
        </p:nvSpPr>
        <p:spPr>
          <a:xfrm>
            <a:off x="727832" y="2434412"/>
            <a:ext cx="11015571" cy="2195473"/>
          </a:xfrm>
          <a:prstGeom prst="rect">
            <a:avLst/>
          </a:prstGeom>
          <a:noFill/>
        </p:spPr>
        <p:txBody>
          <a:bodyPr wrap="square">
            <a:spAutoFit/>
          </a:bodyPr>
          <a:lstStyle>
            <a:defPPr>
              <a:defRPr lang="en-US"/>
            </a:defPPr>
            <a:lvl1pPr algn="just">
              <a:lnSpc>
                <a:spcPct val="125000"/>
              </a:lnSpc>
              <a:spcBef>
                <a:spcPts val="400"/>
              </a:spcBef>
              <a:defRPr sz="2400" b="1">
                <a:solidFill>
                  <a:srgbClr val="C00000"/>
                </a:solidFill>
              </a:defRPr>
            </a:lvl1pPr>
          </a:lstStyle>
          <a:p>
            <a:pPr marL="342900" indent="-342900">
              <a:lnSpc>
                <a:spcPct val="107000"/>
              </a:lnSpc>
              <a:buFont typeface="Arial" panose="020B0604020202020204" pitchFamily="34" charset="0"/>
              <a:buChar char="•"/>
            </a:pPr>
            <a:r>
              <a:rPr lang="vi-VN"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Ứng dụng công nghệ di truyền gì trong y học và pháp y:</a:t>
            </a:r>
            <a:endParaRPr lang="en-US" sz="1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vi-VN"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Sản xuất ra các sản phẩm: vaccine, hormone, thuốc chữa bệnh...</a:t>
            </a:r>
            <a:endParaRPr lang="en-US" sz="1800" b="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vi-VN"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Phân tích DNA để truy tìm dấu vết tội phạm...</a:t>
            </a:r>
            <a:endParaRPr lang="en-US" sz="1800" b="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 số loại vaccine phòng bệnh ở người: </a:t>
            </a:r>
            <a:r>
              <a:rPr lang="vi-VN"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vaccine phòng bệnh sởi, quai bị, bạch hầu, ho gà, uốn ván, thủy đậu...</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8352" y="956146"/>
            <a:ext cx="11179278" cy="553998"/>
          </a:xfrm>
          <a:prstGeom prst="rect">
            <a:avLst/>
          </a:prstGeom>
          <a:noFill/>
        </p:spPr>
        <p:txBody>
          <a:bodyPr wrap="square" rtlCol="0">
            <a:spAutoFit/>
          </a:bodyPr>
          <a:lstStyle/>
          <a:p>
            <a:r>
              <a:rPr lang="en-US" sz="2900" b="1" dirty="0">
                <a:solidFill>
                  <a:schemeClr val="bg1"/>
                </a:solidFill>
              </a:rPr>
              <a:t>I. ỨNG DỤNG CÔNG NGHỆ DI TRUYỀN </a:t>
            </a:r>
            <a:endParaRPr lang="en-US" sz="2900" b="1" dirty="0">
              <a:solidFill>
                <a:schemeClr val="bg1"/>
              </a:solidFill>
            </a:endParaRPr>
          </a:p>
        </p:txBody>
      </p:sp>
      <p:sp>
        <p:nvSpPr>
          <p:cNvPr id="2" name="Rectangle: Rounded Corners 1"/>
          <p:cNvSpPr/>
          <p:nvPr/>
        </p:nvSpPr>
        <p:spPr>
          <a:xfrm>
            <a:off x="1209369" y="2222832"/>
            <a:ext cx="9657244" cy="3548713"/>
          </a:xfrm>
          <a:prstGeom prst="roundRect">
            <a:avLst>
              <a:gd name="adj" fmla="val 4499"/>
            </a:avLst>
          </a:prstGeom>
          <a:solidFill>
            <a:schemeClr val="accent3">
              <a:lumMod val="20000"/>
              <a:lumOff val="80000"/>
            </a:schemeClr>
          </a:solidFill>
          <a:ln w="285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77501" y="2132532"/>
            <a:ext cx="9320980" cy="3170099"/>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dirty="0"/>
              <a:t>Quan sát </a:t>
            </a:r>
            <a:r>
              <a:rPr lang="en-US" dirty="0" err="1"/>
              <a:t>hình</a:t>
            </a:r>
            <a:r>
              <a:rPr lang="en-US" dirty="0"/>
              <a:t> </a:t>
            </a:r>
            <a:r>
              <a:rPr lang="vi-VN" dirty="0"/>
              <a:t>và cho biết nghi phạm số mấy có thể là thủ phạm của vụ án. Giải thích.</a:t>
            </a:r>
            <a:endParaRPr lang="en-US" dirty="0"/>
          </a:p>
          <a:p>
            <a:endParaRPr lang="en-US" dirty="0"/>
          </a:p>
          <a:p>
            <a:endParaRPr lang="en-US" dirty="0"/>
          </a:p>
          <a:p>
            <a:endParaRPr lang="en-US" dirty="0"/>
          </a:p>
          <a:p>
            <a:endParaRPr lang="vi-VN" dirty="0"/>
          </a:p>
        </p:txBody>
      </p:sp>
      <p:sp>
        <p:nvSpPr>
          <p:cNvPr id="10" name="TextBox 9"/>
          <p:cNvSpPr txBox="1"/>
          <p:nvPr/>
        </p:nvSpPr>
        <p:spPr>
          <a:xfrm>
            <a:off x="1669518" y="2990973"/>
            <a:ext cx="1887793" cy="726609"/>
          </a:xfrm>
          <a:prstGeom prst="rect">
            <a:avLst/>
          </a:prstGeom>
          <a:noFill/>
        </p:spPr>
        <p:txBody>
          <a:bodyPr wrap="square" rtlCol="0">
            <a:spAutoFit/>
          </a:bodyPr>
          <a:lstStyle/>
          <a:p>
            <a:pPr>
              <a:lnSpc>
                <a:spcPct val="120000"/>
              </a:lnSpc>
            </a:pPr>
            <a:r>
              <a:rPr lang="en-US" b="1"/>
              <a:t>Dấu vết DNA tại hiện trường</a:t>
            </a:r>
            <a:endParaRPr lang="en-US" b="1"/>
          </a:p>
        </p:txBody>
      </p:sp>
      <p:sp>
        <p:nvSpPr>
          <p:cNvPr id="11" name="Rectangle 10"/>
          <p:cNvSpPr/>
          <p:nvPr/>
        </p:nvSpPr>
        <p:spPr>
          <a:xfrm>
            <a:off x="1846498"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3769688" y="3073564"/>
            <a:ext cx="0" cy="210017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970385" y="3858178"/>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970385"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970385"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970385" y="4518907"/>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970385" y="4819773"/>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970385"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347825"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4471712"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471712" y="4212140"/>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471712" y="4377322"/>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71712" y="4754880"/>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471712"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6590562"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6714449" y="3858178"/>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714449"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714449"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714449" y="4518907"/>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14449" y="4819773"/>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714449"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8985700"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a:off x="9109587" y="3858178"/>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9109587" y="41236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109587"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109587" y="4725384"/>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109587" y="4595598"/>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109587"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471712" y="4914164"/>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982066" y="2964695"/>
            <a:ext cx="1887793" cy="726609"/>
          </a:xfrm>
          <a:prstGeom prst="rect">
            <a:avLst/>
          </a:prstGeom>
          <a:noFill/>
        </p:spPr>
        <p:txBody>
          <a:bodyPr wrap="square" rtlCol="0">
            <a:spAutoFit/>
          </a:bodyPr>
          <a:lstStyle/>
          <a:p>
            <a:pPr>
              <a:lnSpc>
                <a:spcPct val="120000"/>
              </a:lnSpc>
            </a:pPr>
            <a:r>
              <a:rPr lang="en-US" b="1"/>
              <a:t>Dấu vết DNA nghi phạm 1</a:t>
            </a:r>
            <a:endParaRPr lang="en-US" b="1"/>
          </a:p>
        </p:txBody>
      </p:sp>
      <p:sp>
        <p:nvSpPr>
          <p:cNvPr id="45" name="TextBox 44"/>
          <p:cNvSpPr txBox="1"/>
          <p:nvPr/>
        </p:nvSpPr>
        <p:spPr>
          <a:xfrm>
            <a:off x="6037991" y="2964695"/>
            <a:ext cx="1887793" cy="726609"/>
          </a:xfrm>
          <a:prstGeom prst="rect">
            <a:avLst/>
          </a:prstGeom>
          <a:noFill/>
        </p:spPr>
        <p:txBody>
          <a:bodyPr wrap="square" rtlCol="0">
            <a:spAutoFit/>
          </a:bodyPr>
          <a:lstStyle/>
          <a:p>
            <a:pPr>
              <a:lnSpc>
                <a:spcPct val="120000"/>
              </a:lnSpc>
            </a:pPr>
            <a:r>
              <a:rPr lang="en-US" b="1"/>
              <a:t>Dấu vết DNA nghi phạm 2</a:t>
            </a:r>
            <a:endParaRPr lang="en-US" b="1"/>
          </a:p>
        </p:txBody>
      </p:sp>
      <p:sp>
        <p:nvSpPr>
          <p:cNvPr id="46" name="TextBox 45"/>
          <p:cNvSpPr txBox="1"/>
          <p:nvPr/>
        </p:nvSpPr>
        <p:spPr>
          <a:xfrm>
            <a:off x="8416415" y="2964695"/>
            <a:ext cx="1887793" cy="726609"/>
          </a:xfrm>
          <a:prstGeom prst="rect">
            <a:avLst/>
          </a:prstGeom>
          <a:noFill/>
        </p:spPr>
        <p:txBody>
          <a:bodyPr wrap="square" rtlCol="0">
            <a:spAutoFit/>
          </a:bodyPr>
          <a:lstStyle/>
          <a:p>
            <a:pPr>
              <a:lnSpc>
                <a:spcPct val="120000"/>
              </a:lnSpc>
            </a:pPr>
            <a:r>
              <a:rPr lang="en-US" b="1"/>
              <a:t>Dấu vết DNA nghi phạm 3</a:t>
            </a:r>
            <a:endParaRPr lang="en-US" b="1"/>
          </a:p>
        </p:txBody>
      </p:sp>
      <p:sp>
        <p:nvSpPr>
          <p:cNvPr id="42" name="Rectangle: Rounded Corners 5"/>
          <p:cNvSpPr/>
          <p:nvPr/>
        </p:nvSpPr>
        <p:spPr>
          <a:xfrm>
            <a:off x="564895" y="1508543"/>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en-US" sz="2400" b="1" dirty="0">
                <a:solidFill>
                  <a:prstClr val="white"/>
                </a:solidFill>
                <a:latin typeface="Arial" panose="020B0604020202020204"/>
              </a:rPr>
              <a:t>3</a:t>
            </a: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2400" b="1" i="0" u="none" strike="noStrike" kern="1200" cap="none" spc="0" normalizeH="0" baseline="0" noProof="0" dirty="0" err="1">
                <a:ln>
                  <a:noFill/>
                </a:ln>
                <a:solidFill>
                  <a:prstClr val="white"/>
                </a:solidFill>
                <a:effectLst/>
                <a:uLnTx/>
                <a:uFillTx/>
                <a:latin typeface="Arial" panose="020B0604020202020204"/>
                <a:ea typeface="+mn-ea"/>
                <a:cs typeface="+mn-cs"/>
              </a:rPr>
              <a:t>Trong</a:t>
            </a: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rPr>
              <a:t> y</a:t>
            </a:r>
            <a:r>
              <a:rPr kumimoji="0" lang="en-US" sz="2400" b="1" i="0" u="none" strike="noStrike" kern="1200" cap="none" spc="0" normalizeH="0" noProof="0" dirty="0">
                <a:ln>
                  <a:noFill/>
                </a:ln>
                <a:solidFill>
                  <a:prstClr val="white"/>
                </a:solidFill>
                <a:effectLst/>
                <a:uLnTx/>
                <a:uFillTx/>
                <a:latin typeface="Arial" panose="020B0604020202020204"/>
                <a:ea typeface="+mn-ea"/>
                <a:cs typeface="+mn-cs"/>
              </a:rPr>
              <a:t> </a:t>
            </a:r>
            <a:r>
              <a:rPr kumimoji="0" lang="en-US" sz="2400" b="1" i="0" u="none" strike="noStrike" kern="1200" cap="none" spc="0" normalizeH="0" noProof="0" dirty="0" err="1">
                <a:ln>
                  <a:noFill/>
                </a:ln>
                <a:solidFill>
                  <a:prstClr val="white"/>
                </a:solidFill>
                <a:effectLst/>
                <a:uLnTx/>
                <a:uFillTx/>
                <a:latin typeface="Arial" panose="020B0604020202020204"/>
                <a:ea typeface="+mn-ea"/>
                <a:cs typeface="+mn-cs"/>
              </a:rPr>
              <a:t>học</a:t>
            </a:r>
            <a:r>
              <a:rPr kumimoji="0" lang="en-US" sz="2400" b="1" i="0" u="none" strike="noStrike" kern="1200" cap="none" spc="0" normalizeH="0" noProof="0" dirty="0">
                <a:ln>
                  <a:noFill/>
                </a:ln>
                <a:solidFill>
                  <a:prstClr val="white"/>
                </a:solidFill>
                <a:effectLst/>
                <a:uLnTx/>
                <a:uFillTx/>
                <a:latin typeface="Arial" panose="020B0604020202020204"/>
                <a:ea typeface="+mn-ea"/>
                <a:cs typeface="+mn-cs"/>
              </a:rPr>
              <a:t>, </a:t>
            </a:r>
            <a:r>
              <a:rPr kumimoji="0" lang="en-US" sz="2400" b="1" i="0" u="none" strike="noStrike" kern="1200" cap="none" spc="0" normalizeH="0" noProof="0" dirty="0" err="1">
                <a:ln>
                  <a:noFill/>
                </a:ln>
                <a:solidFill>
                  <a:prstClr val="white"/>
                </a:solidFill>
                <a:effectLst/>
                <a:uLnTx/>
                <a:uFillTx/>
                <a:latin typeface="Arial" panose="020B0604020202020204"/>
                <a:ea typeface="+mn-ea"/>
                <a:cs typeface="+mn-cs"/>
              </a:rPr>
              <a:t>pháp</a:t>
            </a:r>
            <a:r>
              <a:rPr kumimoji="0" lang="en-US" sz="2400" b="1" i="0" u="none" strike="noStrike" kern="1200" cap="none" spc="0" normalizeH="0" noProof="0" dirty="0">
                <a:ln>
                  <a:noFill/>
                </a:ln>
                <a:solidFill>
                  <a:prstClr val="white"/>
                </a:solidFill>
                <a:effectLst/>
                <a:uLnTx/>
                <a:uFillTx/>
                <a:latin typeface="Arial" panose="020B0604020202020204"/>
                <a:ea typeface="+mn-ea"/>
                <a:cs typeface="+mn-cs"/>
              </a:rPr>
              <a:t> y</a:t>
            </a:r>
            <a:endPar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par>
                                <p:cTn id="25" presetID="2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par>
                                <p:cTn id="34" presetID="22" presetClass="entr" presetSubtype="4"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par>
                                <p:cTn id="37" presetID="22" presetClass="entr" presetSubtype="4"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par>
                                <p:cTn id="46" presetID="2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par>
                                <p:cTn id="58" presetID="22" presetClass="entr" presetSubtype="4"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down)">
                                      <p:cBhvr>
                                        <p:cTn id="63" dur="500"/>
                                        <p:tgtEl>
                                          <p:spTgt spid="28"/>
                                        </p:tgtEl>
                                      </p:cBhvr>
                                    </p:animEffect>
                                  </p:childTnLst>
                                </p:cTn>
                              </p:par>
                              <p:par>
                                <p:cTn id="64" presetID="22" presetClass="entr" presetSubtype="4" fill="hold"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down)">
                                      <p:cBhvr>
                                        <p:cTn id="66" dur="500"/>
                                        <p:tgtEl>
                                          <p:spTgt spid="29"/>
                                        </p:tgtEl>
                                      </p:cBhvr>
                                    </p:animEffect>
                                  </p:childTnLst>
                                </p:cTn>
                              </p:par>
                              <p:par>
                                <p:cTn id="67" presetID="22" presetClass="entr" presetSubtype="4"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down)">
                                      <p:cBhvr>
                                        <p:cTn id="69" dur="500"/>
                                        <p:tgtEl>
                                          <p:spTgt spid="30"/>
                                        </p:tgtEl>
                                      </p:cBhvr>
                                    </p:animEffect>
                                  </p:childTnLst>
                                </p:cTn>
                              </p:par>
                              <p:par>
                                <p:cTn id="70" presetID="22" presetClass="entr" presetSubtype="4" fill="hold"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ipe(down)">
                                      <p:cBhvr>
                                        <p:cTn id="72" dur="500"/>
                                        <p:tgtEl>
                                          <p:spTgt spid="31"/>
                                        </p:tgtEl>
                                      </p:cBhvr>
                                    </p:animEffect>
                                  </p:childTnLst>
                                </p:cTn>
                              </p:par>
                              <p:par>
                                <p:cTn id="73" presetID="22" presetClass="entr" presetSubtype="4" fill="hold"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down)">
                                      <p:cBhvr>
                                        <p:cTn id="75" dur="500"/>
                                        <p:tgtEl>
                                          <p:spTgt spid="32"/>
                                        </p:tgtEl>
                                      </p:cBhvr>
                                    </p:animEffect>
                                  </p:childTnLst>
                                </p:cTn>
                              </p:par>
                              <p:par>
                                <p:cTn id="76" presetID="22" presetClass="entr" presetSubtype="4" fill="hold"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wipe(down)">
                                      <p:cBhvr>
                                        <p:cTn id="78" dur="500"/>
                                        <p:tgtEl>
                                          <p:spTgt spid="33"/>
                                        </p:tgtEl>
                                      </p:cBhvr>
                                    </p:animEffect>
                                  </p:childTnLst>
                                </p:cTn>
                              </p:par>
                              <p:par>
                                <p:cTn id="79" presetID="22" presetClass="entr" presetSubtype="4"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wipe(down)">
                                      <p:cBhvr>
                                        <p:cTn id="81" dur="500"/>
                                        <p:tgtEl>
                                          <p:spTgt spid="34"/>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wipe(down)">
                                      <p:cBhvr>
                                        <p:cTn id="84" dur="500"/>
                                        <p:tgtEl>
                                          <p:spTgt spid="35"/>
                                        </p:tgtEl>
                                      </p:cBhvr>
                                    </p:animEffect>
                                  </p:childTnLst>
                                </p:cTn>
                              </p:par>
                              <p:par>
                                <p:cTn id="85" presetID="22" presetClass="entr" presetSubtype="4" fill="hold" nodeType="with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down)">
                                      <p:cBhvr>
                                        <p:cTn id="87" dur="500"/>
                                        <p:tgtEl>
                                          <p:spTgt spid="36"/>
                                        </p:tgtEl>
                                      </p:cBhvr>
                                    </p:animEffect>
                                  </p:childTnLst>
                                </p:cTn>
                              </p:par>
                              <p:par>
                                <p:cTn id="88" presetID="22" presetClass="entr" presetSubtype="4" fill="hold"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wipe(down)">
                                      <p:cBhvr>
                                        <p:cTn id="90" dur="500"/>
                                        <p:tgtEl>
                                          <p:spTgt spid="37"/>
                                        </p:tgtEl>
                                      </p:cBhvr>
                                    </p:animEffect>
                                  </p:childTnLst>
                                </p:cTn>
                              </p:par>
                              <p:par>
                                <p:cTn id="91" presetID="22" presetClass="entr" presetSubtype="4" fill="hold" nodeType="with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wipe(down)">
                                      <p:cBhvr>
                                        <p:cTn id="93" dur="500"/>
                                        <p:tgtEl>
                                          <p:spTgt spid="38"/>
                                        </p:tgtEl>
                                      </p:cBhvr>
                                    </p:animEffect>
                                  </p:childTnLst>
                                </p:cTn>
                              </p:par>
                              <p:par>
                                <p:cTn id="94" presetID="22" presetClass="entr" presetSubtype="4" fill="hold" nodeType="with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wipe(down)">
                                      <p:cBhvr>
                                        <p:cTn id="96" dur="500"/>
                                        <p:tgtEl>
                                          <p:spTgt spid="39"/>
                                        </p:tgtEl>
                                      </p:cBhvr>
                                    </p:animEffect>
                                  </p:childTnLst>
                                </p:cTn>
                              </p:par>
                              <p:par>
                                <p:cTn id="97" presetID="22" presetClass="entr" presetSubtype="4" fill="hold" nodeType="withEffect">
                                  <p:stCondLst>
                                    <p:cond delay="0"/>
                                  </p:stCondLst>
                                  <p:childTnLst>
                                    <p:set>
                                      <p:cBhvr>
                                        <p:cTn id="98" dur="1" fill="hold">
                                          <p:stCondLst>
                                            <p:cond delay="0"/>
                                          </p:stCondLst>
                                        </p:cTn>
                                        <p:tgtEl>
                                          <p:spTgt spid="40"/>
                                        </p:tgtEl>
                                        <p:attrNameLst>
                                          <p:attrName>style.visibility</p:attrName>
                                        </p:attrNameLst>
                                      </p:cBhvr>
                                      <p:to>
                                        <p:strVal val="visible"/>
                                      </p:to>
                                    </p:set>
                                    <p:animEffect transition="in" filter="wipe(down)">
                                      <p:cBhvr>
                                        <p:cTn id="99" dur="500"/>
                                        <p:tgtEl>
                                          <p:spTgt spid="40"/>
                                        </p:tgtEl>
                                      </p:cBhvr>
                                    </p:animEffect>
                                  </p:childTnLst>
                                </p:cTn>
                              </p:par>
                              <p:par>
                                <p:cTn id="100" presetID="22" presetClass="entr" presetSubtype="4" fill="hold" nodeType="withEffect">
                                  <p:stCondLst>
                                    <p:cond delay="0"/>
                                  </p:stCondLst>
                                  <p:childTnLst>
                                    <p:set>
                                      <p:cBhvr>
                                        <p:cTn id="101" dur="1" fill="hold">
                                          <p:stCondLst>
                                            <p:cond delay="0"/>
                                          </p:stCondLst>
                                        </p:cTn>
                                        <p:tgtEl>
                                          <p:spTgt spid="41"/>
                                        </p:tgtEl>
                                        <p:attrNameLst>
                                          <p:attrName>style.visibility</p:attrName>
                                        </p:attrNameLst>
                                      </p:cBhvr>
                                      <p:to>
                                        <p:strVal val="visible"/>
                                      </p:to>
                                    </p:set>
                                    <p:animEffect transition="in" filter="wipe(down)">
                                      <p:cBhvr>
                                        <p:cTn id="102" dur="500"/>
                                        <p:tgtEl>
                                          <p:spTgt spid="41"/>
                                        </p:tgtEl>
                                      </p:cBhvr>
                                    </p:animEffect>
                                  </p:childTnLst>
                                </p:cTn>
                              </p:par>
                              <p:par>
                                <p:cTn id="103" presetID="22" presetClass="entr" presetSubtype="4" fill="hold" nodeType="with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wipe(down)">
                                      <p:cBhvr>
                                        <p:cTn id="105" dur="500"/>
                                        <p:tgtEl>
                                          <p:spTgt spid="43"/>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44"/>
                                        </p:tgtEl>
                                        <p:attrNameLst>
                                          <p:attrName>style.visibility</p:attrName>
                                        </p:attrNameLst>
                                      </p:cBhvr>
                                      <p:to>
                                        <p:strVal val="visible"/>
                                      </p:to>
                                    </p:set>
                                    <p:animEffect transition="in" filter="wipe(down)">
                                      <p:cBhvr>
                                        <p:cTn id="108" dur="500"/>
                                        <p:tgtEl>
                                          <p:spTgt spid="44"/>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45"/>
                                        </p:tgtEl>
                                        <p:attrNameLst>
                                          <p:attrName>style.visibility</p:attrName>
                                        </p:attrNameLst>
                                      </p:cBhvr>
                                      <p:to>
                                        <p:strVal val="visible"/>
                                      </p:to>
                                    </p:set>
                                    <p:animEffect transition="in" filter="wipe(down)">
                                      <p:cBhvr>
                                        <p:cTn id="111" dur="500"/>
                                        <p:tgtEl>
                                          <p:spTgt spid="45"/>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46"/>
                                        </p:tgtEl>
                                        <p:attrNameLst>
                                          <p:attrName>style.visibility</p:attrName>
                                        </p:attrNameLst>
                                      </p:cBhvr>
                                      <p:to>
                                        <p:strVal val="visible"/>
                                      </p:to>
                                    </p:set>
                                    <p:animEffect transition="in" filter="wipe(down)">
                                      <p:cBhvr>
                                        <p:cTn id="11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7" grpId="0"/>
      <p:bldP spid="10" grpId="0"/>
      <p:bldP spid="11" grpId="0" animBg="1"/>
      <p:bldP spid="21" grpId="0" animBg="1"/>
      <p:bldP spid="28" grpId="0" animBg="1"/>
      <p:bldP spid="35" grpId="0" animBg="1"/>
      <p:bldP spid="44" grpId="0"/>
      <p:bldP spid="45" grpId="0"/>
      <p:bldP spid="4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361" y="939814"/>
            <a:ext cx="11179278" cy="553998"/>
          </a:xfrm>
          <a:prstGeom prst="rect">
            <a:avLst/>
          </a:prstGeom>
          <a:noFill/>
        </p:spPr>
        <p:txBody>
          <a:bodyPr wrap="square" rtlCol="0">
            <a:spAutoFit/>
          </a:bodyPr>
          <a:lstStyle/>
          <a:p>
            <a:r>
              <a:rPr lang="en-US" sz="2900" b="1" dirty="0">
                <a:solidFill>
                  <a:schemeClr val="bg1"/>
                </a:solidFill>
              </a:rPr>
              <a:t>I. ỨNG DỤNG CÔNG NGHỆ DI TRUYỀN </a:t>
            </a:r>
            <a:endParaRPr lang="en-US" sz="2900" b="1" dirty="0">
              <a:solidFill>
                <a:schemeClr val="bg1"/>
              </a:solidFill>
            </a:endParaRPr>
          </a:p>
        </p:txBody>
      </p:sp>
      <p:sp>
        <p:nvSpPr>
          <p:cNvPr id="2" name="Rectangle: Rounded Corners 1"/>
          <p:cNvSpPr/>
          <p:nvPr/>
        </p:nvSpPr>
        <p:spPr>
          <a:xfrm>
            <a:off x="1267378" y="2005781"/>
            <a:ext cx="9657244" cy="3403927"/>
          </a:xfrm>
          <a:prstGeom prst="roundRect">
            <a:avLst>
              <a:gd name="adj" fmla="val 4499"/>
            </a:avLst>
          </a:prstGeom>
          <a:solidFill>
            <a:schemeClr val="accent3">
              <a:lumMod val="20000"/>
              <a:lumOff val="80000"/>
            </a:schemeClr>
          </a:solidFill>
          <a:ln w="285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35510" y="2058337"/>
            <a:ext cx="9320980" cy="3170099"/>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dirty="0"/>
              <a:t>Quan sát </a:t>
            </a:r>
            <a:r>
              <a:rPr lang="en-US" dirty="0"/>
              <a:t>h</a:t>
            </a:r>
            <a:r>
              <a:rPr lang="vi-VN" dirty="0"/>
              <a:t>ình và cho biết nghi phạm số mấy có thể là thủ phạm của vụ án. Giải thích.</a:t>
            </a:r>
            <a:endParaRPr lang="en-US" dirty="0"/>
          </a:p>
          <a:p>
            <a:endParaRPr lang="en-US" dirty="0"/>
          </a:p>
          <a:p>
            <a:endParaRPr lang="en-US" dirty="0"/>
          </a:p>
          <a:p>
            <a:endParaRPr lang="en-US" dirty="0"/>
          </a:p>
          <a:p>
            <a:endParaRPr lang="vi-VN" dirty="0"/>
          </a:p>
        </p:txBody>
      </p:sp>
      <p:sp>
        <p:nvSpPr>
          <p:cNvPr id="10" name="TextBox 9"/>
          <p:cNvSpPr txBox="1"/>
          <p:nvPr/>
        </p:nvSpPr>
        <p:spPr>
          <a:xfrm>
            <a:off x="1669518" y="2990973"/>
            <a:ext cx="1887793" cy="726609"/>
          </a:xfrm>
          <a:prstGeom prst="rect">
            <a:avLst/>
          </a:prstGeom>
          <a:noFill/>
        </p:spPr>
        <p:txBody>
          <a:bodyPr wrap="square" rtlCol="0">
            <a:spAutoFit/>
          </a:bodyPr>
          <a:lstStyle/>
          <a:p>
            <a:pPr>
              <a:lnSpc>
                <a:spcPct val="120000"/>
              </a:lnSpc>
            </a:pPr>
            <a:r>
              <a:rPr lang="en-US" b="1"/>
              <a:t>Dấu vết DNA tại hiện trường</a:t>
            </a:r>
            <a:endParaRPr lang="en-US" b="1"/>
          </a:p>
        </p:txBody>
      </p:sp>
      <p:sp>
        <p:nvSpPr>
          <p:cNvPr id="11" name="Rectangle 10"/>
          <p:cNvSpPr/>
          <p:nvPr/>
        </p:nvSpPr>
        <p:spPr>
          <a:xfrm>
            <a:off x="1846498"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3769688" y="3073564"/>
            <a:ext cx="0" cy="210017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970385" y="3858178"/>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970385"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970385"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970385" y="4518907"/>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970385" y="4819773"/>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970385"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347825"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4471712"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471712" y="4212140"/>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471712" y="4377322"/>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71712" y="4754880"/>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471712"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6590562"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6714449" y="3858178"/>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714449"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714449"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714449" y="4518907"/>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14449" y="4819773"/>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714449"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8985700"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a:off x="9109587" y="3858178"/>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9109587" y="41236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109587"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109587" y="4725384"/>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109587" y="4595598"/>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109587"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471712" y="4914164"/>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982066" y="2964695"/>
            <a:ext cx="1887793" cy="726609"/>
          </a:xfrm>
          <a:prstGeom prst="rect">
            <a:avLst/>
          </a:prstGeom>
          <a:noFill/>
        </p:spPr>
        <p:txBody>
          <a:bodyPr wrap="square" rtlCol="0">
            <a:spAutoFit/>
          </a:bodyPr>
          <a:lstStyle/>
          <a:p>
            <a:pPr>
              <a:lnSpc>
                <a:spcPct val="120000"/>
              </a:lnSpc>
            </a:pPr>
            <a:r>
              <a:rPr lang="en-US" b="1"/>
              <a:t>Dấu vết DNA nghi phạm 1</a:t>
            </a:r>
            <a:endParaRPr lang="en-US" b="1"/>
          </a:p>
        </p:txBody>
      </p:sp>
      <p:sp>
        <p:nvSpPr>
          <p:cNvPr id="45" name="TextBox 44"/>
          <p:cNvSpPr txBox="1"/>
          <p:nvPr/>
        </p:nvSpPr>
        <p:spPr>
          <a:xfrm>
            <a:off x="6037991" y="2964695"/>
            <a:ext cx="1887793" cy="726609"/>
          </a:xfrm>
          <a:prstGeom prst="rect">
            <a:avLst/>
          </a:prstGeom>
          <a:noFill/>
        </p:spPr>
        <p:txBody>
          <a:bodyPr wrap="square" rtlCol="0">
            <a:spAutoFit/>
          </a:bodyPr>
          <a:lstStyle/>
          <a:p>
            <a:pPr>
              <a:lnSpc>
                <a:spcPct val="120000"/>
              </a:lnSpc>
            </a:pPr>
            <a:r>
              <a:rPr lang="en-US" b="1"/>
              <a:t>Dấu vết DNA nghi phạm 2</a:t>
            </a:r>
            <a:endParaRPr lang="en-US" b="1"/>
          </a:p>
        </p:txBody>
      </p:sp>
      <p:sp>
        <p:nvSpPr>
          <p:cNvPr id="46" name="TextBox 45"/>
          <p:cNvSpPr txBox="1"/>
          <p:nvPr/>
        </p:nvSpPr>
        <p:spPr>
          <a:xfrm>
            <a:off x="8416415" y="2964695"/>
            <a:ext cx="1887793" cy="726609"/>
          </a:xfrm>
          <a:prstGeom prst="rect">
            <a:avLst/>
          </a:prstGeom>
          <a:noFill/>
        </p:spPr>
        <p:txBody>
          <a:bodyPr wrap="square" rtlCol="0">
            <a:spAutoFit/>
          </a:bodyPr>
          <a:lstStyle/>
          <a:p>
            <a:pPr>
              <a:lnSpc>
                <a:spcPct val="120000"/>
              </a:lnSpc>
            </a:pPr>
            <a:r>
              <a:rPr lang="en-US" b="1"/>
              <a:t>Dấu vết DNA nghi phạm 3</a:t>
            </a:r>
            <a:endParaRPr lang="en-US" b="1"/>
          </a:p>
        </p:txBody>
      </p:sp>
      <p:sp>
        <p:nvSpPr>
          <p:cNvPr id="5" name="TextBox 4"/>
          <p:cNvSpPr txBox="1"/>
          <p:nvPr/>
        </p:nvSpPr>
        <p:spPr>
          <a:xfrm>
            <a:off x="1105884" y="5557191"/>
            <a:ext cx="9864213" cy="1073485"/>
          </a:xfrm>
          <a:prstGeom prst="roundRect">
            <a:avLst/>
          </a:prstGeom>
          <a:solidFill>
            <a:srgbClr val="FFDD71"/>
          </a:solidFill>
        </p:spPr>
        <p:txBody>
          <a:bodyPr wrap="square">
            <a:spAutoFit/>
          </a:bodyPr>
          <a:lstStyle>
            <a:defPPr>
              <a:defRPr lang="en-US"/>
            </a:defPPr>
            <a:lvl1pPr algn="just">
              <a:lnSpc>
                <a:spcPct val="125000"/>
              </a:lnSpc>
              <a:spcBef>
                <a:spcPts val="600"/>
              </a:spcBef>
              <a:defRPr sz="2400" b="1"/>
            </a:lvl1pPr>
          </a:lstStyle>
          <a:p>
            <a:r>
              <a:rPr lang="vi-VN"/>
              <a:t>Nghi phạm thứ hai </a:t>
            </a:r>
            <a:r>
              <a:rPr lang="vi-VN" b="0"/>
              <a:t>có thể là hung thủ vì dấu vết DNA của nghi phạm thứ hai để lại trùng khớp với dấu vết DNA có mặt tại hiện trường. </a:t>
            </a:r>
            <a:endParaRPr lang="en-US" b="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Biotechnology and Genetic Engineering - Konrad-Adenauer-Stiftu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8600" y="19050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p:cNvSpPr/>
          <p:nvPr/>
        </p:nvSpPr>
        <p:spPr>
          <a:xfrm>
            <a:off x="578137" y="732225"/>
            <a:ext cx="1656184" cy="504056"/>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solidFill>
              </a:rPr>
              <a:t>Bài</a:t>
            </a:r>
            <a:r>
              <a:rPr lang="en-US" sz="2800" b="1" dirty="0">
                <a:solidFill>
                  <a:schemeClr val="accent2"/>
                </a:solidFill>
              </a:rPr>
              <a:t> 41</a:t>
            </a:r>
            <a:endParaRPr lang="en-US" sz="2800" b="1" dirty="0">
              <a:solidFill>
                <a:schemeClr val="accent2"/>
              </a:solidFill>
            </a:endParaRPr>
          </a:p>
        </p:txBody>
      </p:sp>
      <p:sp>
        <p:nvSpPr>
          <p:cNvPr id="2" name="TextBox 1"/>
          <p:cNvSpPr txBox="1"/>
          <p:nvPr/>
        </p:nvSpPr>
        <p:spPr>
          <a:xfrm>
            <a:off x="228601" y="1767281"/>
            <a:ext cx="12192000" cy="1723549"/>
          </a:xfrm>
          <a:prstGeom prst="rect">
            <a:avLst/>
          </a:prstGeom>
          <a:solidFill>
            <a:schemeClr val="accent1"/>
          </a:solid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ỨNG DỤNG CÔNG NGHỆ DI TRUYỀN VÀO ĐỜI SỐNG (3 </a:t>
            </a:r>
            <a:r>
              <a:rPr lang="en-US" sz="4400" b="1" dirty="0" err="1">
                <a:solidFill>
                  <a:srgbClr val="FF0000"/>
                </a:solidFill>
                <a:latin typeface="Times New Roman" panose="02020603050405020304" pitchFamily="18" charset="0"/>
                <a:cs typeface="Times New Roman" panose="02020603050405020304" pitchFamily="18" charset="0"/>
              </a:rPr>
              <a:t>tiết</a:t>
            </a:r>
            <a:r>
              <a:rPr lang="en-US" sz="4400" b="1" dirty="0">
                <a:solidFill>
                  <a:srgbClr val="FF0000"/>
                </a:solidFill>
                <a:latin typeface="Times New Roman" panose="02020603050405020304" pitchFamily="18" charset="0"/>
                <a:cs typeface="Times New Roman" panose="02020603050405020304" pitchFamily="18" charset="0"/>
              </a:rPr>
              <a:t>)</a:t>
            </a:r>
            <a:endParaRPr lang="en-US" sz="4400" b="1" dirty="0">
              <a:solidFill>
                <a:srgbClr val="FF0000"/>
              </a:solidFill>
              <a:latin typeface="Times New Roman" panose="02020603050405020304" pitchFamily="18" charset="0"/>
              <a:cs typeface="Times New Roman" panose="02020603050405020304" pitchFamily="18"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361" y="939814"/>
            <a:ext cx="11179278" cy="553998"/>
          </a:xfrm>
          <a:prstGeom prst="rect">
            <a:avLst/>
          </a:prstGeom>
          <a:noFill/>
        </p:spPr>
        <p:txBody>
          <a:bodyPr wrap="square" rtlCol="0">
            <a:spAutoFit/>
          </a:bodyPr>
          <a:lstStyle/>
          <a:p>
            <a:r>
              <a:rPr lang="en-US" sz="2900" b="1" dirty="0">
                <a:solidFill>
                  <a:schemeClr val="bg1"/>
                </a:solidFill>
              </a:rPr>
              <a:t>I. ỨNG DỤNG CÔNG NGHỆ DI TRUYỀN</a:t>
            </a:r>
            <a:endParaRPr lang="en-US" sz="2900" b="1" dirty="0">
              <a:solidFill>
                <a:schemeClr val="bg1"/>
              </a:solidFill>
            </a:endParaRPr>
          </a:p>
        </p:txBody>
      </p:sp>
      <p:sp>
        <p:nvSpPr>
          <p:cNvPr id="6" name="TextBox 5"/>
          <p:cNvSpPr txBox="1"/>
          <p:nvPr/>
        </p:nvSpPr>
        <p:spPr>
          <a:xfrm>
            <a:off x="424754" y="1880880"/>
            <a:ext cx="11342492" cy="1376146"/>
          </a:xfrm>
          <a:prstGeom prst="rect">
            <a:avLst/>
          </a:prstGeom>
          <a:noFill/>
        </p:spPr>
        <p:txBody>
          <a:bodyPr wrap="square">
            <a:spAutoFit/>
          </a:bodyPr>
          <a:lstStyle>
            <a:defPPr>
              <a:defRPr lang="en-US"/>
            </a:defPPr>
            <a:lvl1pPr algn="just">
              <a:lnSpc>
                <a:spcPct val="125000"/>
              </a:lnSpc>
              <a:spcBef>
                <a:spcPts val="600"/>
              </a:spcBef>
              <a:defRPr sz="2300" b="0"/>
            </a:lvl1pPr>
          </a:lstStyle>
          <a:p>
            <a:r>
              <a:rPr lang="vi-VN" dirty="0"/>
              <a:t>Nguyên tắc tương tự được áp dụng trong xác định huyết thống; xác định danh tính hài cốt liệt sĩ trong chiến tranh từ lâu, xác định tử thi trong các vụ án hoặc thảm hoạ (cháy, thiên tai) mà các dữ liệu khác (hình thái, di vật) không đủ để định danh.</a:t>
            </a:r>
            <a:endParaRPr lang="en-US" dirty="0"/>
          </a:p>
        </p:txBody>
      </p:sp>
      <p:pic>
        <p:nvPicPr>
          <p:cNvPr id="7170" name="Picture 2" descr="Thủ tướng Phạm Minh Chính làm việc với các đơn vị giám định ADN hài cốt  liệt sỹ"/>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92370" y="3257027"/>
            <a:ext cx="4996510" cy="348593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ời gian không còn nhiều cho nỗ lực tìm kiếm hài cốt sau chiến tr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725" y="3257026"/>
            <a:ext cx="5224064" cy="34859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 name="Group 21"/>
          <p:cNvGrpSpPr/>
          <p:nvPr/>
        </p:nvGrpSpPr>
        <p:grpSpPr>
          <a:xfrm>
            <a:off x="1850432" y="660728"/>
            <a:ext cx="9003398" cy="5452478"/>
            <a:chOff x="1809136" y="660728"/>
            <a:chExt cx="9003398" cy="5452478"/>
          </a:xfrm>
        </p:grpSpPr>
        <p:pic>
          <p:nvPicPr>
            <p:cNvPr id="23" name="Picture 22" descr="A diagram of a insulin&#10;&#10;Description automatically generated"/>
            <p:cNvPicPr>
              <a:picLocks noChangeAspect="1"/>
            </p:cNvPicPr>
            <p:nvPr/>
          </p:nvPicPr>
          <p:blipFill rotWithShape="1">
            <a:blip r:embed="rId1"/>
            <a:srcRect t="11506" b="8989"/>
            <a:stretch>
              <a:fillRect/>
            </a:stretch>
          </p:blipFill>
          <p:spPr>
            <a:xfrm>
              <a:off x="2636814" y="660728"/>
              <a:ext cx="7166144" cy="5452478"/>
            </a:xfrm>
            <a:prstGeom prst="rect">
              <a:avLst/>
            </a:prstGeom>
          </p:spPr>
        </p:pic>
        <p:sp>
          <p:nvSpPr>
            <p:cNvPr id="24" name="Rectangle 23"/>
            <p:cNvSpPr/>
            <p:nvPr/>
          </p:nvSpPr>
          <p:spPr>
            <a:xfrm>
              <a:off x="6943540" y="1569229"/>
              <a:ext cx="2996872" cy="1280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219886" y="1417459"/>
              <a:ext cx="4592648" cy="1431930"/>
            </a:xfrm>
            <a:prstGeom prst="rect">
              <a:avLst/>
            </a:prstGeom>
            <a:noFill/>
          </p:spPr>
          <p:txBody>
            <a:bodyPr wrap="square">
              <a:spAutoFit/>
            </a:bodyPr>
            <a:lstStyle/>
            <a:p>
              <a:pPr algn="ctr">
                <a:lnSpc>
                  <a:spcPct val="125000"/>
                </a:lnSpc>
              </a:pPr>
              <a:r>
                <a:rPr lang="vi-VN" sz="2400" b="1" i="1"/>
                <a:t>Insulin tái tổ hợp được tổng hợp bằng cách chèn gen insulin của người vào E. coli</a:t>
              </a:r>
              <a:endParaRPr lang="en-US" sz="2400" b="1" i="1"/>
            </a:p>
          </p:txBody>
        </p:sp>
        <p:sp>
          <p:nvSpPr>
            <p:cNvPr id="26" name="Rectangle 25"/>
            <p:cNvSpPr/>
            <p:nvPr/>
          </p:nvSpPr>
          <p:spPr>
            <a:xfrm>
              <a:off x="4041058" y="1085482"/>
              <a:ext cx="908500" cy="4837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499361" y="721334"/>
              <a:ext cx="3495858" cy="508601"/>
            </a:xfrm>
            <a:prstGeom prst="rect">
              <a:avLst/>
            </a:prstGeom>
            <a:noFill/>
          </p:spPr>
          <p:txBody>
            <a:bodyPr wrap="square">
              <a:spAutoFit/>
            </a:bodyPr>
            <a:lstStyle/>
            <a:p>
              <a:pPr algn="ctr">
                <a:lnSpc>
                  <a:spcPct val="125000"/>
                </a:lnSpc>
              </a:pPr>
              <a:r>
                <a:rPr lang="en-US" sz="2400" b="1"/>
                <a:t>Gene insuline ở người</a:t>
              </a:r>
              <a:endParaRPr lang="en-US" sz="2400" b="1"/>
            </a:p>
          </p:txBody>
        </p:sp>
        <p:sp>
          <p:nvSpPr>
            <p:cNvPr id="28" name="Rectangle 27"/>
            <p:cNvSpPr/>
            <p:nvPr/>
          </p:nvSpPr>
          <p:spPr>
            <a:xfrm>
              <a:off x="2884784" y="3704796"/>
              <a:ext cx="908500" cy="4837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809136" y="3535489"/>
              <a:ext cx="2414557" cy="508601"/>
            </a:xfrm>
            <a:prstGeom prst="rect">
              <a:avLst/>
            </a:prstGeom>
            <a:noFill/>
          </p:spPr>
          <p:txBody>
            <a:bodyPr wrap="square">
              <a:spAutoFit/>
            </a:bodyPr>
            <a:lstStyle/>
            <a:p>
              <a:pPr algn="ctr">
                <a:lnSpc>
                  <a:spcPct val="125000"/>
                </a:lnSpc>
              </a:pPr>
              <a:r>
                <a:rPr lang="en-US" sz="2400" b="1"/>
                <a:t>Vi khuẩn E.coli</a:t>
              </a:r>
              <a:endParaRPr lang="en-US" sz="2400" b="1"/>
            </a:p>
          </p:txBody>
        </p:sp>
        <p:sp>
          <p:nvSpPr>
            <p:cNvPr id="30" name="Rectangle 29"/>
            <p:cNvSpPr/>
            <p:nvPr/>
          </p:nvSpPr>
          <p:spPr>
            <a:xfrm>
              <a:off x="7607710" y="3547915"/>
              <a:ext cx="908500" cy="4837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7037439" y="3388581"/>
              <a:ext cx="1478771" cy="508601"/>
            </a:xfrm>
            <a:prstGeom prst="rect">
              <a:avLst/>
            </a:prstGeom>
            <a:noFill/>
          </p:spPr>
          <p:txBody>
            <a:bodyPr wrap="square">
              <a:spAutoFit/>
            </a:bodyPr>
            <a:lstStyle/>
            <a:p>
              <a:pPr algn="ctr">
                <a:lnSpc>
                  <a:spcPct val="125000"/>
                </a:lnSpc>
              </a:pPr>
              <a:r>
                <a:rPr lang="vi-VN" sz="2400" b="1"/>
                <a:t>Insulin</a:t>
              </a:r>
              <a:endParaRPr lang="en-US" sz="2400" b="1"/>
            </a:p>
          </p:txBody>
        </p:sp>
        <p:sp>
          <p:nvSpPr>
            <p:cNvPr id="32" name="Rectangle 31"/>
            <p:cNvSpPr/>
            <p:nvPr/>
          </p:nvSpPr>
          <p:spPr>
            <a:xfrm>
              <a:off x="4717517" y="2440919"/>
              <a:ext cx="671542" cy="4585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385187" y="2467888"/>
              <a:ext cx="1419285" cy="369845"/>
            </a:xfrm>
            <a:prstGeom prst="rect">
              <a:avLst/>
            </a:prstGeom>
            <a:noFill/>
          </p:spPr>
          <p:txBody>
            <a:bodyPr wrap="square">
              <a:spAutoFit/>
            </a:bodyPr>
            <a:lstStyle/>
            <a:p>
              <a:pPr algn="ctr">
                <a:lnSpc>
                  <a:spcPct val="125000"/>
                </a:lnSpc>
              </a:pPr>
              <a:r>
                <a:rPr lang="en-US" sz="1600" b="1"/>
                <a:t>Plasmid </a:t>
              </a:r>
              <a:endParaRPr lang="en-US" sz="1600" b="1"/>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pic>
          <p:nvPicPr>
            <p:cNvPr id="2" name="Picture 2" descr="COVID-19 mRNA Vaccine Productio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73683" y="560439"/>
              <a:ext cx="4259334" cy="454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55955" y="539791"/>
              <a:ext cx="4361098" cy="461665"/>
            </a:xfrm>
            <a:prstGeom prst="rect">
              <a:avLst/>
            </a:prstGeom>
            <a:noFill/>
          </p:spPr>
          <p:txBody>
            <a:bodyPr wrap="square">
              <a:spAutoFit/>
            </a:bodyPr>
            <a:lstStyle/>
            <a:p>
              <a:r>
                <a:rPr lang="en-US" sz="2400" b="1"/>
                <a:t>mRNA protein tăng đột biến</a:t>
              </a:r>
              <a:endParaRPr lang="en-US" sz="2400" b="1"/>
            </a:p>
          </p:txBody>
        </p:sp>
        <p:sp>
          <p:nvSpPr>
            <p:cNvPr id="6" name="Rectangle 5"/>
            <p:cNvSpPr/>
            <p:nvPr/>
          </p:nvSpPr>
          <p:spPr>
            <a:xfrm>
              <a:off x="1799302" y="5695827"/>
              <a:ext cx="2955577" cy="6017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177968" y="5682594"/>
              <a:ext cx="2050763" cy="461665"/>
            </a:xfrm>
            <a:prstGeom prst="rect">
              <a:avLst/>
            </a:prstGeom>
            <a:noFill/>
          </p:spPr>
          <p:txBody>
            <a:bodyPr wrap="square">
              <a:spAutoFit/>
            </a:bodyPr>
            <a:lstStyle/>
            <a:p>
              <a:r>
                <a:rPr lang="en-US" sz="2400" b="1"/>
                <a:t>lớp lipid kép</a:t>
              </a:r>
              <a:endParaRPr lang="en-US" sz="2400" b="1"/>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1248696" y="0"/>
            <a:ext cx="10196051" cy="6157002"/>
            <a:chOff x="1343086" y="178905"/>
            <a:chExt cx="10196051" cy="6157002"/>
          </a:xfrm>
        </p:grpSpPr>
        <p:pic>
          <p:nvPicPr>
            <p:cNvPr id="7" name="Picture 2" descr="Gene therapy is the insertion of genes into an individual's cells and  tissues to treat a disease Stock Photo - Alamy"/>
            <p:cNvPicPr>
              <a:picLocks noChangeAspect="1" noChangeArrowheads="1"/>
            </p:cNvPicPr>
            <p:nvPr/>
          </p:nvPicPr>
          <p:blipFill rotWithShape="1">
            <a:blip r:embed="rId1">
              <a:extLst>
                <a:ext uri="{28A0092B-C50C-407E-A947-70E740481C1C}">
                  <a14:useLocalDpi xmlns:a14="http://schemas.microsoft.com/office/drawing/2010/main" val="0"/>
                </a:ext>
              </a:extLst>
            </a:blip>
            <a:srcRect b="13140"/>
            <a:stretch>
              <a:fillRect/>
            </a:stretch>
          </p:blipFill>
          <p:spPr bwMode="auto">
            <a:xfrm>
              <a:off x="1898650" y="178905"/>
              <a:ext cx="8394700" cy="595685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035277" y="5216376"/>
              <a:ext cx="1699015" cy="11195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734292" y="5339114"/>
              <a:ext cx="1699015" cy="9967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305891" y="2442333"/>
              <a:ext cx="1934987" cy="875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202593" y="641286"/>
              <a:ext cx="1934987" cy="7155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753618" y="852451"/>
              <a:ext cx="1934987" cy="9940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665128" y="2494990"/>
              <a:ext cx="1934987" cy="1060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202088" y="4809311"/>
              <a:ext cx="1934987" cy="1060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988994" y="641285"/>
              <a:ext cx="2411806" cy="728148"/>
            </a:xfrm>
            <a:prstGeom prst="rect">
              <a:avLst/>
            </a:prstGeom>
            <a:noFill/>
          </p:spPr>
          <p:txBody>
            <a:bodyPr wrap="square" rtlCol="0">
              <a:spAutoFit/>
            </a:bodyPr>
            <a:lstStyle/>
            <a:p>
              <a:pPr algn="ctr">
                <a:lnSpc>
                  <a:spcPct val="120000"/>
                </a:lnSpc>
              </a:pPr>
              <a:r>
                <a:rPr lang="en-US" b="1"/>
                <a:t>1. </a:t>
              </a:r>
              <a:r>
                <a:rPr lang="vi-VN"/>
                <a:t>Tế bào được lấy ra khỏi bệnh nhân</a:t>
              </a:r>
              <a:endParaRPr lang="en-US"/>
            </a:p>
          </p:txBody>
        </p:sp>
        <p:sp>
          <p:nvSpPr>
            <p:cNvPr id="17" name="TextBox 16"/>
            <p:cNvSpPr txBox="1"/>
            <p:nvPr/>
          </p:nvSpPr>
          <p:spPr>
            <a:xfrm>
              <a:off x="8843290" y="1118350"/>
              <a:ext cx="2695847" cy="1059008"/>
            </a:xfrm>
            <a:prstGeom prst="rect">
              <a:avLst/>
            </a:prstGeom>
            <a:noFill/>
          </p:spPr>
          <p:txBody>
            <a:bodyPr wrap="square" rtlCol="0">
              <a:spAutoFit/>
            </a:bodyPr>
            <a:lstStyle/>
            <a:p>
              <a:pPr>
                <a:lnSpc>
                  <a:spcPct val="120000"/>
                </a:lnSpc>
              </a:pPr>
              <a:r>
                <a:rPr lang="en-US" b="1"/>
                <a:t>2. </a:t>
              </a:r>
              <a:r>
                <a:rPr lang="vi-VN"/>
                <a:t>Trong phòng thí nghiệm virus bị biến đổi nên không thể sinh sản</a:t>
              </a:r>
              <a:endParaRPr lang="en-US"/>
            </a:p>
          </p:txBody>
        </p:sp>
        <p:sp>
          <p:nvSpPr>
            <p:cNvPr id="18" name="TextBox 17"/>
            <p:cNvSpPr txBox="1"/>
            <p:nvPr/>
          </p:nvSpPr>
          <p:spPr>
            <a:xfrm>
              <a:off x="8665127" y="2827389"/>
              <a:ext cx="2361949" cy="728148"/>
            </a:xfrm>
            <a:prstGeom prst="rect">
              <a:avLst/>
            </a:prstGeom>
            <a:noFill/>
          </p:spPr>
          <p:txBody>
            <a:bodyPr wrap="square" rtlCol="0">
              <a:spAutoFit/>
            </a:bodyPr>
            <a:lstStyle/>
            <a:p>
              <a:pPr>
                <a:lnSpc>
                  <a:spcPct val="120000"/>
                </a:lnSpc>
              </a:pPr>
              <a:r>
                <a:rPr lang="en-US" b="1"/>
                <a:t>3. </a:t>
              </a:r>
              <a:r>
                <a:rPr lang="vi-VN"/>
                <a:t>Gen bình thường được đưa vào virus</a:t>
              </a:r>
              <a:endParaRPr lang="en-US"/>
            </a:p>
          </p:txBody>
        </p:sp>
        <p:sp>
          <p:nvSpPr>
            <p:cNvPr id="19" name="TextBox 18"/>
            <p:cNvSpPr txBox="1"/>
            <p:nvPr/>
          </p:nvSpPr>
          <p:spPr>
            <a:xfrm>
              <a:off x="7221188" y="4823849"/>
              <a:ext cx="3364390" cy="726609"/>
            </a:xfrm>
            <a:prstGeom prst="rect">
              <a:avLst/>
            </a:prstGeom>
            <a:noFill/>
          </p:spPr>
          <p:txBody>
            <a:bodyPr wrap="square" rtlCol="0">
              <a:spAutoFit/>
            </a:bodyPr>
            <a:lstStyle/>
            <a:p>
              <a:pPr>
                <a:lnSpc>
                  <a:spcPct val="120000"/>
                </a:lnSpc>
              </a:pPr>
              <a:r>
                <a:rPr lang="en-US" b="1"/>
                <a:t>4. </a:t>
              </a:r>
              <a:r>
                <a:rPr lang="vi-VN"/>
                <a:t>Virus biến đổi được trộn lẫn với các tế bào của bệnh nhân</a:t>
              </a:r>
              <a:endParaRPr lang="en-US"/>
            </a:p>
          </p:txBody>
        </p:sp>
        <p:sp>
          <p:nvSpPr>
            <p:cNvPr id="20" name="Rectangle 19"/>
            <p:cNvSpPr/>
            <p:nvPr/>
          </p:nvSpPr>
          <p:spPr>
            <a:xfrm>
              <a:off x="3607212" y="5149340"/>
              <a:ext cx="595381" cy="5674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804886" y="5355423"/>
              <a:ext cx="2411806" cy="728148"/>
            </a:xfrm>
            <a:prstGeom prst="rect">
              <a:avLst/>
            </a:prstGeom>
            <a:noFill/>
          </p:spPr>
          <p:txBody>
            <a:bodyPr wrap="square" rtlCol="0">
              <a:spAutoFit/>
            </a:bodyPr>
            <a:lstStyle/>
            <a:p>
              <a:pPr>
                <a:lnSpc>
                  <a:spcPct val="120000"/>
                </a:lnSpc>
              </a:pPr>
              <a:r>
                <a:rPr lang="en-US" b="1"/>
                <a:t>5. </a:t>
              </a:r>
              <a:r>
                <a:rPr lang="vi-VN"/>
                <a:t>Đưa gen mới vào nhân bệnh nhân</a:t>
              </a:r>
              <a:endParaRPr lang="en-US"/>
            </a:p>
          </p:txBody>
        </p:sp>
        <p:sp>
          <p:nvSpPr>
            <p:cNvPr id="22" name="TextBox 21"/>
            <p:cNvSpPr txBox="1"/>
            <p:nvPr/>
          </p:nvSpPr>
          <p:spPr>
            <a:xfrm>
              <a:off x="1343086" y="5269778"/>
              <a:ext cx="2264126" cy="1060547"/>
            </a:xfrm>
            <a:prstGeom prst="rect">
              <a:avLst/>
            </a:prstGeom>
            <a:noFill/>
          </p:spPr>
          <p:txBody>
            <a:bodyPr wrap="square" rtlCol="0">
              <a:spAutoFit/>
            </a:bodyPr>
            <a:lstStyle/>
            <a:p>
              <a:pPr>
                <a:lnSpc>
                  <a:spcPct val="120000"/>
                </a:lnSpc>
              </a:pPr>
              <a:r>
                <a:rPr lang="en-US" b="1"/>
                <a:t>6. </a:t>
              </a:r>
              <a:r>
                <a:rPr lang="vi-VN"/>
                <a:t>Các tế bào đã biến đổi được tiêm vào bệnh nhân</a:t>
              </a:r>
              <a:endParaRPr lang="en-US"/>
            </a:p>
          </p:txBody>
        </p:sp>
        <p:sp>
          <p:nvSpPr>
            <p:cNvPr id="23" name="Rectangle 22"/>
            <p:cNvSpPr/>
            <p:nvPr/>
          </p:nvSpPr>
          <p:spPr>
            <a:xfrm>
              <a:off x="2190878" y="4843692"/>
              <a:ext cx="344121" cy="305647"/>
            </a:xfrm>
            <a:prstGeom prst="rect">
              <a:avLst/>
            </a:prstGeom>
            <a:solidFill>
              <a:srgbClr val="C6C6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190877" y="1495799"/>
              <a:ext cx="344121" cy="305647"/>
            </a:xfrm>
            <a:prstGeom prst="rect">
              <a:avLst/>
            </a:prstGeom>
            <a:solidFill>
              <a:srgbClr val="C6C6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410204" y="2486014"/>
              <a:ext cx="2685795" cy="1060547"/>
            </a:xfrm>
            <a:prstGeom prst="rect">
              <a:avLst/>
            </a:prstGeom>
            <a:noFill/>
          </p:spPr>
          <p:txBody>
            <a:bodyPr wrap="square" rtlCol="0">
              <a:spAutoFit/>
            </a:bodyPr>
            <a:lstStyle/>
            <a:p>
              <a:pPr>
                <a:lnSpc>
                  <a:spcPct val="120000"/>
                </a:lnSpc>
              </a:pPr>
              <a:r>
                <a:rPr lang="en-US" b="1"/>
                <a:t>7. </a:t>
              </a:r>
              <a:r>
                <a:rPr lang="vi-VN"/>
                <a:t>Các tế bào biến đổi gen tạo ra protein hoặc hormone mong muốn</a:t>
              </a:r>
              <a:endParaRPr lang="en-US"/>
            </a:p>
          </p:txBody>
        </p:sp>
      </p:grpSp>
      <p:sp>
        <p:nvSpPr>
          <p:cNvPr id="27" name="TextBox 26"/>
          <p:cNvSpPr txBox="1"/>
          <p:nvPr/>
        </p:nvSpPr>
        <p:spPr>
          <a:xfrm>
            <a:off x="1679498" y="6181002"/>
            <a:ext cx="8915094" cy="369332"/>
          </a:xfrm>
          <a:prstGeom prst="rect">
            <a:avLst/>
          </a:prstGeom>
          <a:noFill/>
        </p:spPr>
        <p:txBody>
          <a:bodyPr wrap="square">
            <a:spAutoFit/>
          </a:bodyPr>
          <a:lstStyle/>
          <a:p>
            <a:r>
              <a:rPr lang="vi-VN" b="1"/>
              <a:t>Ứng dụng công nghệ di truyền trong liệu pháp gene ở người bị bệnh u xơ nang</a:t>
            </a:r>
            <a:endParaRPr lang="en-US"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Thiếu máu do suy thận - Báo VnExpress Sức khỏ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11300" y="0"/>
            <a:ext cx="916781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525043" y="267448"/>
            <a:ext cx="11055391" cy="2355260"/>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Trong đợt dịch bệnh COVID-19 bùng nổ, Bộ Y tế đã cấp phép cho 8 loại vaccine được sử dụng trong điều kiện khẩn cấp gồm: </a:t>
            </a:r>
            <a:r>
              <a:rPr lang="vi-VN"/>
              <a:t>(1) AstraZeneca; (2) Sputnik V; (3) Vero cell; (4) Pfizer; (5) Moderna; (6) Janssen; (7) Hayat-vax; (8) Abdala. Hãy tìm hiểu thông tin và cho biết loại vaccine nào trong số tám loại ở trên được sản xuất nhờ ứng dụng công nghệ mRNA.</a:t>
            </a:r>
            <a:endParaRPr lang="en-US"/>
          </a:p>
        </p:txBody>
      </p:sp>
      <p:pic>
        <p:nvPicPr>
          <p:cNvPr id="15362" name="Picture 2" descr="AstraZeneca withdraws COVID vaccine from European market | AP News"/>
          <p:cNvPicPr>
            <a:picLocks noChangeAspect="1" noChangeArrowheads="1"/>
          </p:cNvPicPr>
          <p:nvPr/>
        </p:nvPicPr>
        <p:blipFill rotWithShape="1">
          <a:blip r:embed="rId1">
            <a:extLst>
              <a:ext uri="{28A0092B-C50C-407E-A947-70E740481C1C}">
                <a14:useLocalDpi xmlns:a14="http://schemas.microsoft.com/office/drawing/2010/main" val="0"/>
              </a:ext>
            </a:extLst>
          </a:blip>
          <a:srcRect l="14814" r="19008"/>
          <a:stretch>
            <a:fillRect/>
          </a:stretch>
        </p:blipFill>
        <p:spPr bwMode="auto">
          <a:xfrm>
            <a:off x="100288" y="2766856"/>
            <a:ext cx="3598607" cy="362515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Navigating the Sputnik V: The Missing Link of Raw Data"/>
          <p:cNvPicPr>
            <a:picLocks noChangeAspect="1" noChangeArrowheads="1"/>
          </p:cNvPicPr>
          <p:nvPr/>
        </p:nvPicPr>
        <p:blipFill rotWithShape="1">
          <a:blip r:embed="rId2">
            <a:extLst>
              <a:ext uri="{28A0092B-C50C-407E-A947-70E740481C1C}">
                <a14:useLocalDpi xmlns:a14="http://schemas.microsoft.com/office/drawing/2010/main" val="0"/>
              </a:ext>
            </a:extLst>
          </a:blip>
          <a:srcRect l="30145" r="35056"/>
          <a:stretch>
            <a:fillRect/>
          </a:stretch>
        </p:blipFill>
        <p:spPr bwMode="auto">
          <a:xfrm>
            <a:off x="3852280" y="2766856"/>
            <a:ext cx="1892876" cy="3625154"/>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àm lượng kháng nguyên của các lô vaccine Vero Cell nằm trong khoảng cho  phép là đều đạt yêu cầu"/>
          <p:cNvPicPr>
            <a:picLocks noChangeAspect="1" noChangeArrowheads="1"/>
          </p:cNvPicPr>
          <p:nvPr/>
        </p:nvPicPr>
        <p:blipFill rotWithShape="1">
          <a:blip r:embed="rId3">
            <a:extLst>
              <a:ext uri="{28A0092B-C50C-407E-A947-70E740481C1C}">
                <a14:useLocalDpi xmlns:a14="http://schemas.microsoft.com/office/drawing/2010/main" val="0"/>
              </a:ext>
            </a:extLst>
          </a:blip>
          <a:srcRect l="17347" t="17205" r="46954" b="5204"/>
          <a:stretch>
            <a:fillRect/>
          </a:stretch>
        </p:blipFill>
        <p:spPr bwMode="auto">
          <a:xfrm>
            <a:off x="5898541" y="2766856"/>
            <a:ext cx="2668628" cy="3625154"/>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Pfizer đề xuất tiêm liều vắc xin thứ 3 để tăng mức kháng thể 5-10 lần khi  biến thể Delta lan rộng"/>
          <p:cNvPicPr>
            <a:picLocks noChangeAspect="1" noChangeArrowheads="1"/>
          </p:cNvPicPr>
          <p:nvPr/>
        </p:nvPicPr>
        <p:blipFill rotWithShape="1">
          <a:blip r:embed="rId4">
            <a:extLst>
              <a:ext uri="{28A0092B-C50C-407E-A947-70E740481C1C}">
                <a14:useLocalDpi xmlns:a14="http://schemas.microsoft.com/office/drawing/2010/main" val="0"/>
              </a:ext>
            </a:extLst>
          </a:blip>
          <a:srcRect l="36746" r="2735"/>
          <a:stretch>
            <a:fillRect/>
          </a:stretch>
        </p:blipFill>
        <p:spPr bwMode="auto">
          <a:xfrm>
            <a:off x="8720554" y="2766856"/>
            <a:ext cx="3284633" cy="36182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525043" y="267448"/>
            <a:ext cx="11055391" cy="2355260"/>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Trong đợt dịch bệnh COVID-19 bùng nổ, Bộ Y tế đã cấp phép cho 8 loại vaccine được sử dụng trong điều kiện khẩn cấp gồm: </a:t>
            </a:r>
            <a:r>
              <a:rPr lang="vi-VN"/>
              <a:t>(1) AstraZeneca; (2) Sputnik V; (3) Vero cell; (4) Pfizer; (5) Moderna; (6) Janssen; (7) Hayat-vax; (8) Abdala. Hãy tìm hiểu thông tin và cho biết loại vaccine nào trong số tám loại ở trên được sản xuất nhờ ứng dụng công nghệ mRNA.</a:t>
            </a:r>
            <a:endParaRPr lang="en-US"/>
          </a:p>
        </p:txBody>
      </p:sp>
      <p:pic>
        <p:nvPicPr>
          <p:cNvPr id="16386" name="Picture 2" descr="Mỹ cấp phép đầy đủ cho vắc xin Moderna"/>
          <p:cNvPicPr>
            <a:picLocks noChangeAspect="1" noChangeArrowheads="1"/>
          </p:cNvPicPr>
          <p:nvPr/>
        </p:nvPicPr>
        <p:blipFill rotWithShape="1">
          <a:blip r:embed="rId1">
            <a:extLst>
              <a:ext uri="{28A0092B-C50C-407E-A947-70E740481C1C}">
                <a14:useLocalDpi xmlns:a14="http://schemas.microsoft.com/office/drawing/2010/main" val="0"/>
              </a:ext>
            </a:extLst>
          </a:blip>
          <a:srcRect l="39388" r="25870"/>
          <a:stretch>
            <a:fillRect/>
          </a:stretch>
        </p:blipFill>
        <p:spPr bwMode="auto">
          <a:xfrm>
            <a:off x="766916" y="2717626"/>
            <a:ext cx="2348330" cy="3802134"/>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Janssen-COVID-19-vaccin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0602" y="2717626"/>
            <a:ext cx="1855301" cy="3802134"/>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Cần xây dựng hướng dẫn sử dụng vaccine Hayat Vax và Abdala"/>
          <p:cNvPicPr>
            <a:picLocks noChangeAspect="1" noChangeArrowheads="1"/>
          </p:cNvPicPr>
          <p:nvPr/>
        </p:nvPicPr>
        <p:blipFill rotWithShape="1">
          <a:blip r:embed="rId3">
            <a:extLst>
              <a:ext uri="{28A0092B-C50C-407E-A947-70E740481C1C}">
                <a14:useLocalDpi xmlns:a14="http://schemas.microsoft.com/office/drawing/2010/main" val="0"/>
              </a:ext>
            </a:extLst>
          </a:blip>
          <a:srcRect l="52452" t="8126" b="1306"/>
          <a:stretch>
            <a:fillRect/>
          </a:stretch>
        </p:blipFill>
        <p:spPr bwMode="auto">
          <a:xfrm>
            <a:off x="5261258" y="2717626"/>
            <a:ext cx="3548669" cy="3802134"/>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Tăng hạn sử dụng vaccine Abdala thêm 3 tháng | VOV2.VN"/>
          <p:cNvPicPr>
            <a:picLocks noChangeAspect="1" noChangeArrowheads="1"/>
          </p:cNvPicPr>
          <p:nvPr/>
        </p:nvPicPr>
        <p:blipFill rotWithShape="1">
          <a:blip r:embed="rId4">
            <a:extLst>
              <a:ext uri="{28A0092B-C50C-407E-A947-70E740481C1C}">
                <a14:useLocalDpi xmlns:a14="http://schemas.microsoft.com/office/drawing/2010/main" val="0"/>
              </a:ext>
            </a:extLst>
          </a:blip>
          <a:srcRect l="29619" r="34718"/>
          <a:stretch>
            <a:fillRect/>
          </a:stretch>
        </p:blipFill>
        <p:spPr bwMode="auto">
          <a:xfrm>
            <a:off x="8955282" y="2713176"/>
            <a:ext cx="2259392" cy="38065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8BF2"/>
        </a:solidFill>
        <a:effectLst/>
      </p:bgPr>
    </p:bg>
    <p:spTree>
      <p:nvGrpSpPr>
        <p:cNvPr id="1" name=""/>
        <p:cNvGrpSpPr/>
        <p:nvPr/>
      </p:nvGrpSpPr>
      <p:grpSpPr>
        <a:xfrm>
          <a:off x="0" y="0"/>
          <a:ext cx="0" cy="0"/>
          <a:chOff x="0" y="0"/>
          <a:chExt cx="0" cy="0"/>
        </a:xfrm>
      </p:grpSpPr>
      <p:pic>
        <p:nvPicPr>
          <p:cNvPr id="17410" name="Picture 2" descr="Bộ Y tế thông tin về việc thiếu vaccine Moderna tiêm cho trẻ e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01742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14174" y="566271"/>
            <a:ext cx="5939156" cy="1381147"/>
          </a:xfrm>
          <a:prstGeom prst="rect">
            <a:avLst/>
          </a:prstGeom>
          <a:noFill/>
        </p:spPr>
        <p:txBody>
          <a:bodyPr wrap="square">
            <a:spAutoFit/>
          </a:bodyPr>
          <a:lstStyle/>
          <a:p>
            <a:pPr algn="ctr">
              <a:lnSpc>
                <a:spcPct val="120000"/>
              </a:lnSpc>
            </a:pPr>
            <a:r>
              <a:rPr lang="vi-VN" sz="2400" b="1">
                <a:solidFill>
                  <a:schemeClr val="bg1"/>
                </a:solidFill>
              </a:rPr>
              <a:t>Loại vaccine được sản xuất nhờ ứng dụng công nghệ mRNA là </a:t>
            </a:r>
            <a:endParaRPr lang="en-US" sz="2400" b="1">
              <a:solidFill>
                <a:schemeClr val="bg1"/>
              </a:solidFill>
            </a:endParaRPr>
          </a:p>
          <a:p>
            <a:pPr algn="ctr">
              <a:lnSpc>
                <a:spcPct val="120000"/>
              </a:lnSpc>
            </a:pPr>
            <a:r>
              <a:rPr lang="vi-VN" sz="2400" b="1">
                <a:solidFill>
                  <a:schemeClr val="bg1"/>
                </a:solidFill>
              </a:rPr>
              <a:t>(4) Pfizer; (5) Moderna.</a:t>
            </a:r>
            <a:endParaRPr lang="en-US" sz="24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361" y="939814"/>
            <a:ext cx="11179278"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2900" b="1" i="0" u="none" strike="noStrike" kern="1200" cap="none" spc="0" normalizeH="0" baseline="0" noProof="0" dirty="0">
                <a:ln>
                  <a:noFill/>
                </a:ln>
                <a:solidFill>
                  <a:prstClr val="white"/>
                </a:solidFill>
                <a:effectLst/>
                <a:uLnTx/>
                <a:uFillTx/>
                <a:latin typeface="Arial" panose="020B0604020202020204"/>
                <a:ea typeface="+mn-ea"/>
                <a:cs typeface="+mn-cs"/>
              </a:rPr>
              <a:t>I. ỨNG DỤNG CÔNG NGHỆ DI TRUYỀN </a:t>
            </a:r>
            <a:endParaRPr kumimoji="0" lang="en-US" sz="29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Rectangle: Rounded Corners 5"/>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en-US" sz="2400" b="1" noProof="0" dirty="0">
                <a:solidFill>
                  <a:prstClr val="white"/>
                </a:solidFill>
                <a:latin typeface="Arial" panose="020B0604020202020204"/>
              </a:rPr>
              <a:t>4</a:t>
            </a: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2400" b="1" i="0" u="none" strike="noStrike" kern="1200" cap="none" spc="0" normalizeH="0" baseline="0" noProof="0" dirty="0" err="1">
                <a:ln>
                  <a:noFill/>
                </a:ln>
                <a:solidFill>
                  <a:prstClr val="white"/>
                </a:solidFill>
                <a:effectLst/>
                <a:uLnTx/>
                <a:uFillTx/>
                <a:latin typeface="Arial" panose="020B0604020202020204"/>
                <a:ea typeface="+mn-ea"/>
                <a:cs typeface="+mn-cs"/>
              </a:rPr>
              <a:t>Trong</a:t>
            </a: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rPr>
              <a:t> an</a:t>
            </a:r>
            <a:r>
              <a:rPr kumimoji="0" lang="en-US" sz="2400" b="1" i="0" u="none" strike="noStrike" kern="1200" cap="none" spc="0" normalizeH="0" noProof="0" dirty="0">
                <a:ln>
                  <a:noFill/>
                </a:ln>
                <a:solidFill>
                  <a:prstClr val="white"/>
                </a:solidFill>
                <a:effectLst/>
                <a:uLnTx/>
                <a:uFillTx/>
                <a:latin typeface="Arial" panose="020B0604020202020204"/>
                <a:ea typeface="+mn-ea"/>
                <a:cs typeface="+mn-cs"/>
              </a:rPr>
              <a:t> </a:t>
            </a:r>
            <a:r>
              <a:rPr kumimoji="0" lang="en-US" sz="2400" b="1" i="0" u="none" strike="noStrike" kern="1200" cap="none" spc="0" normalizeH="0" noProof="0" dirty="0" err="1">
                <a:ln>
                  <a:noFill/>
                </a:ln>
                <a:solidFill>
                  <a:prstClr val="white"/>
                </a:solidFill>
                <a:effectLst/>
                <a:uLnTx/>
                <a:uFillTx/>
                <a:latin typeface="Arial" panose="020B0604020202020204"/>
                <a:ea typeface="+mn-ea"/>
                <a:cs typeface="+mn-cs"/>
              </a:rPr>
              <a:t>toàn</a:t>
            </a:r>
            <a:r>
              <a:rPr kumimoji="0" lang="en-US" sz="2400" b="1" i="0" u="none" strike="noStrike" kern="1200" cap="none" spc="0" normalizeH="0" noProof="0" dirty="0">
                <a:ln>
                  <a:noFill/>
                </a:ln>
                <a:solidFill>
                  <a:prstClr val="white"/>
                </a:solidFill>
                <a:effectLst/>
                <a:uLnTx/>
                <a:uFillTx/>
                <a:latin typeface="Arial" panose="020B0604020202020204"/>
                <a:ea typeface="+mn-ea"/>
                <a:cs typeface="+mn-cs"/>
              </a:rPr>
              <a:t> </a:t>
            </a:r>
            <a:r>
              <a:rPr kumimoji="0" lang="en-US" sz="2400" b="1" i="0" u="none" strike="noStrike" kern="1200" cap="none" spc="0" normalizeH="0" noProof="0" dirty="0" err="1">
                <a:ln>
                  <a:noFill/>
                </a:ln>
                <a:solidFill>
                  <a:prstClr val="white"/>
                </a:solidFill>
                <a:effectLst/>
                <a:uLnTx/>
                <a:uFillTx/>
                <a:latin typeface="Arial" panose="020B0604020202020204"/>
                <a:ea typeface="+mn-ea"/>
                <a:cs typeface="+mn-cs"/>
              </a:rPr>
              <a:t>sinh</a:t>
            </a:r>
            <a:r>
              <a:rPr kumimoji="0" lang="en-US" sz="2400" b="1" i="0" u="none" strike="noStrike" kern="1200" cap="none" spc="0" normalizeH="0" noProof="0" dirty="0">
                <a:ln>
                  <a:noFill/>
                </a:ln>
                <a:solidFill>
                  <a:prstClr val="white"/>
                </a:solidFill>
                <a:effectLst/>
                <a:uLnTx/>
                <a:uFillTx/>
                <a:latin typeface="Arial" panose="020B0604020202020204"/>
                <a:ea typeface="+mn-ea"/>
                <a:cs typeface="+mn-cs"/>
              </a:rPr>
              <a:t> </a:t>
            </a:r>
            <a:r>
              <a:rPr kumimoji="0" lang="en-US" sz="2400" b="1" i="0" u="none" strike="noStrike" kern="1200" cap="none" spc="0" normalizeH="0" noProof="0" dirty="0" err="1">
                <a:ln>
                  <a:noFill/>
                </a:ln>
                <a:solidFill>
                  <a:prstClr val="white"/>
                </a:solidFill>
                <a:effectLst/>
                <a:uLnTx/>
                <a:uFillTx/>
                <a:latin typeface="Arial" panose="020B0604020202020204"/>
                <a:ea typeface="+mn-ea"/>
                <a:cs typeface="+mn-cs"/>
              </a:rPr>
              <a:t>học</a:t>
            </a:r>
            <a:endPar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TextBox 8"/>
          <p:cNvSpPr txBox="1"/>
          <p:nvPr/>
        </p:nvSpPr>
        <p:spPr>
          <a:xfrm>
            <a:off x="727832" y="2434412"/>
            <a:ext cx="11015571" cy="2907399"/>
          </a:xfrm>
          <a:prstGeom prst="rect">
            <a:avLst/>
          </a:prstGeom>
          <a:noFill/>
        </p:spPr>
        <p:txBody>
          <a:bodyPr wrap="square">
            <a:spAutoFit/>
          </a:bodyPr>
          <a:lstStyle>
            <a:defPPr>
              <a:defRPr lang="en-US"/>
            </a:defPPr>
            <a:lvl1pPr algn="just">
              <a:lnSpc>
                <a:spcPct val="125000"/>
              </a:lnSpc>
              <a:spcBef>
                <a:spcPts val="400"/>
              </a:spcBef>
              <a:defRPr sz="2400" b="1">
                <a:solidFill>
                  <a:srgbClr val="C00000"/>
                </a:solidFill>
              </a:defRPr>
            </a:lvl1pPr>
          </a:lstStyle>
          <a:p>
            <a:pPr marL="285750" indent="-285750">
              <a:lnSpc>
                <a:spcPct val="107000"/>
              </a:lnSpc>
              <a:buFont typeface="Arial" panose="020B0604020202020204" pitchFamily="34" charset="0"/>
              <a:buChar char="•"/>
            </a:pPr>
            <a:r>
              <a:rPr lang="vi-VN"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An toàn sinh học </a:t>
            </a:r>
            <a:r>
              <a:rPr lang="vi-VN" sz="3200" b="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 ngăn chặn việc sử dụng sai mục đích, mất mát, trộm cắp hoặc cố ý phóng thích mầm bệnh, chất độc hay bất kỳ vật liệu sinh học nào khác.</a:t>
            </a:r>
            <a:endParaRPr lang="en-US" sz="32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vi-VN" sz="3200" dirty="0">
                <a:solidFill>
                  <a:schemeClr val="tx1"/>
                </a:solidFill>
                <a:latin typeface="Times New Roman" panose="02020603050405020304" pitchFamily="18" charset="0"/>
                <a:ea typeface="Times New Roman" panose="02020603050405020304" pitchFamily="18" charset="0"/>
              </a:rPr>
              <a:t>Ứng dụng</a:t>
            </a:r>
            <a:r>
              <a:rPr lang="vi-VN" sz="3200" b="0" dirty="0">
                <a:solidFill>
                  <a:schemeClr val="tx1"/>
                </a:solidFill>
                <a:latin typeface="Times New Roman" panose="02020603050405020304" pitchFamily="18" charset="0"/>
                <a:ea typeface="Times New Roman" panose="02020603050405020304" pitchFamily="18" charset="0"/>
              </a:rPr>
              <a:t>: giải trình tự gene các virus gây bệnh để sản xuất vaccine như SARS, COVID-19...</a:t>
            </a:r>
            <a:endParaRPr lang="en-US" sz="32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9827404" cy="1013800"/>
          </a:xfrm>
        </p:spPr>
        <p:txBody>
          <a:bodyPr>
            <a:normAutofit/>
          </a:bodyPr>
          <a:lstStyle/>
          <a:p>
            <a:r>
              <a:rPr lang="en-US" sz="4000" dirty="0">
                <a:latin typeface="+mn-lt"/>
              </a:rPr>
              <a:t>LUYỆN TẬP</a:t>
            </a:r>
            <a:endParaRPr lang="en-US" sz="4000" dirty="0">
              <a:latin typeface="+mn-lt"/>
            </a:endParaRPr>
          </a:p>
        </p:txBody>
      </p:sp>
      <p:sp>
        <p:nvSpPr>
          <p:cNvPr id="3" name="Content Placeholder 2"/>
          <p:cNvSpPr>
            <a:spLocks noGrp="1"/>
          </p:cNvSpPr>
          <p:nvPr>
            <p:ph idx="1"/>
          </p:nvPr>
        </p:nvSpPr>
        <p:spPr>
          <a:xfrm>
            <a:off x="581192" y="3376999"/>
            <a:ext cx="11029615" cy="514066"/>
          </a:xfrm>
        </p:spPr>
        <p:txBody>
          <a:bodyPr>
            <a:normAutofit fontScale="25000" lnSpcReduction="20000"/>
          </a:bodyPr>
          <a:lstStyle/>
          <a:p>
            <a:pPr algn="just">
              <a:lnSpc>
                <a:spcPct val="107000"/>
              </a:lnSpc>
              <a:spcAft>
                <a:spcPts val="0"/>
              </a:spcAft>
            </a:pPr>
            <a:r>
              <a:rPr lang="vi-VN" sz="14400" dirty="0">
                <a:latin typeface="Times New Roman" panose="02020603050405020304" pitchFamily="18" charset="0"/>
                <a:ea typeface="Times New Roman" panose="02020603050405020304" pitchFamily="18" charset="0"/>
                <a:cs typeface="Times New Roman" panose="02020603050405020304" pitchFamily="18" charset="0"/>
              </a:rPr>
              <a:t>Hình 41.2 minh họa một số ví dụ về ứng dụng công nghệ di truyền trong thực tiễn. Hãy sắp xếp các ứng dụng này vào từng lĩnh vực tương ứng ở trên.</a:t>
            </a:r>
            <a:endParaRPr lang="en-US" sz="14400"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603482" y="196335"/>
            <a:ext cx="6334523" cy="4705865"/>
            <a:chOff x="-45884" y="-28575"/>
            <a:chExt cx="1440184" cy="571082"/>
          </a:xfrm>
        </p:grpSpPr>
        <p:sp>
          <p:nvSpPr>
            <p:cNvPr id="3" name="Freeform 3"/>
            <p:cNvSpPr/>
            <p:nvPr/>
          </p:nvSpPr>
          <p:spPr>
            <a:xfrm>
              <a:off x="-45884" y="-28575"/>
              <a:ext cx="1440184" cy="571082"/>
            </a:xfrm>
            <a:custGeom>
              <a:avLst/>
              <a:gdLst/>
              <a:ahLst/>
              <a:cxnLst/>
              <a:rect l="l" t="t" r="r" b="b"/>
              <a:pathLst>
                <a:path w="1394299" h="542507">
                  <a:moveTo>
                    <a:pt x="21889" y="0"/>
                  </a:moveTo>
                  <a:lnTo>
                    <a:pt x="1372411" y="0"/>
                  </a:lnTo>
                  <a:cubicBezTo>
                    <a:pt x="1378216" y="0"/>
                    <a:pt x="1383783" y="2306"/>
                    <a:pt x="1387888" y="6411"/>
                  </a:cubicBezTo>
                  <a:cubicBezTo>
                    <a:pt x="1391993" y="10516"/>
                    <a:pt x="1394299" y="16084"/>
                    <a:pt x="1394299" y="21889"/>
                  </a:cubicBezTo>
                  <a:lnTo>
                    <a:pt x="1394299" y="520618"/>
                  </a:lnTo>
                  <a:cubicBezTo>
                    <a:pt x="1394299" y="526424"/>
                    <a:pt x="1391993" y="531991"/>
                    <a:pt x="1387888" y="536096"/>
                  </a:cubicBezTo>
                  <a:cubicBezTo>
                    <a:pt x="1383783" y="540201"/>
                    <a:pt x="1378216" y="542507"/>
                    <a:pt x="1372411" y="542507"/>
                  </a:cubicBezTo>
                  <a:lnTo>
                    <a:pt x="21889" y="542507"/>
                  </a:lnTo>
                  <a:cubicBezTo>
                    <a:pt x="16084" y="542507"/>
                    <a:pt x="10516" y="540201"/>
                    <a:pt x="6411" y="536096"/>
                  </a:cubicBezTo>
                  <a:cubicBezTo>
                    <a:pt x="2306" y="531991"/>
                    <a:pt x="0" y="526424"/>
                    <a:pt x="0" y="520618"/>
                  </a:cubicBezTo>
                  <a:lnTo>
                    <a:pt x="0" y="21889"/>
                  </a:lnTo>
                  <a:cubicBezTo>
                    <a:pt x="0" y="16084"/>
                    <a:pt x="2306" y="10516"/>
                    <a:pt x="6411" y="6411"/>
                  </a:cubicBezTo>
                  <a:cubicBezTo>
                    <a:pt x="10516" y="2306"/>
                    <a:pt x="16084" y="0"/>
                    <a:pt x="21889" y="0"/>
                  </a:cubicBezTo>
                  <a:close/>
                </a:path>
              </a:pathLst>
            </a:custGeom>
            <a:solidFill>
              <a:srgbClr val="FAFAF2"/>
            </a:solidFill>
            <a:ln w="38100" cap="rnd">
              <a:solidFill>
                <a:srgbClr val="28366E"/>
              </a:solidFill>
              <a:prstDash val="sysDot"/>
              <a:round/>
            </a:ln>
          </p:spPr>
          <p:txBody>
            <a:bodyPr/>
            <a:lstStyle/>
            <a:p>
              <a:endParaRPr lang="en-US" sz="1600">
                <a:latin typeface="Arial" panose="020B0604020202020204" pitchFamily="34" charset="0"/>
                <a:cs typeface="Arial" panose="020B0604020202020204" pitchFamily="34" charset="0"/>
              </a:endParaRPr>
            </a:p>
          </p:txBody>
        </p:sp>
        <p:sp>
          <p:nvSpPr>
            <p:cNvPr id="4" name="TextBox 4"/>
            <p:cNvSpPr txBox="1"/>
            <p:nvPr/>
          </p:nvSpPr>
          <p:spPr>
            <a:xfrm>
              <a:off x="0" y="-28575"/>
              <a:ext cx="1394299" cy="571082"/>
            </a:xfrm>
            <a:prstGeom prst="rect">
              <a:avLst/>
            </a:prstGeom>
          </p:spPr>
          <p:txBody>
            <a:bodyPr lIns="33867" tIns="33867" rIns="33867" bIns="33867" rtlCol="0" anchor="ctr"/>
            <a:lstStyle/>
            <a:p>
              <a:pPr algn="ctr">
                <a:lnSpc>
                  <a:spcPts val="2165"/>
                </a:lnSpc>
              </a:pPr>
              <a:endParaRPr sz="1200">
                <a:latin typeface="Arial" panose="020B0604020202020204" pitchFamily="34" charset="0"/>
                <a:cs typeface="Arial" panose="020B0604020202020204" pitchFamily="34" charset="0"/>
              </a:endParaRPr>
            </a:p>
          </p:txBody>
        </p:sp>
      </p:grpSp>
      <p:grpSp>
        <p:nvGrpSpPr>
          <p:cNvPr id="5" name="Group 5"/>
          <p:cNvGrpSpPr/>
          <p:nvPr/>
        </p:nvGrpSpPr>
        <p:grpSpPr>
          <a:xfrm>
            <a:off x="0" y="0"/>
            <a:ext cx="5603479" cy="6858000"/>
            <a:chOff x="0" y="0"/>
            <a:chExt cx="2213720" cy="2709333"/>
          </a:xfrm>
        </p:grpSpPr>
        <p:sp>
          <p:nvSpPr>
            <p:cNvPr id="6" name="Freeform 6"/>
            <p:cNvSpPr/>
            <p:nvPr/>
          </p:nvSpPr>
          <p:spPr>
            <a:xfrm>
              <a:off x="0" y="0"/>
              <a:ext cx="2213720" cy="2709333"/>
            </a:xfrm>
            <a:custGeom>
              <a:avLst/>
              <a:gdLst/>
              <a:ahLst/>
              <a:cxnLst/>
              <a:rect l="l" t="t" r="r" b="b"/>
              <a:pathLst>
                <a:path w="2213720" h="2709333">
                  <a:moveTo>
                    <a:pt x="0" y="0"/>
                  </a:moveTo>
                  <a:lnTo>
                    <a:pt x="2213720" y="0"/>
                  </a:lnTo>
                  <a:lnTo>
                    <a:pt x="2213720" y="2709333"/>
                  </a:lnTo>
                  <a:lnTo>
                    <a:pt x="0" y="2709333"/>
                  </a:lnTo>
                  <a:close/>
                </a:path>
              </a:pathLst>
            </a:custGeom>
            <a:solidFill>
              <a:srgbClr val="C7D2DD"/>
            </a:solidFill>
          </p:spPr>
          <p:txBody>
            <a:bodyPr/>
            <a:lstStyle/>
            <a:p>
              <a:endParaRPr lang="en-US" sz="1200">
                <a:latin typeface="Arial" panose="020B0604020202020204" pitchFamily="34" charset="0"/>
                <a:cs typeface="Arial" panose="020B0604020202020204" pitchFamily="34" charset="0"/>
              </a:endParaRPr>
            </a:p>
          </p:txBody>
        </p:sp>
        <p:sp>
          <p:nvSpPr>
            <p:cNvPr id="7" name="TextBox 7"/>
            <p:cNvSpPr txBox="1"/>
            <p:nvPr/>
          </p:nvSpPr>
          <p:spPr>
            <a:xfrm>
              <a:off x="0" y="9525"/>
              <a:ext cx="2213720" cy="2699808"/>
            </a:xfrm>
            <a:prstGeom prst="rect">
              <a:avLst/>
            </a:prstGeom>
          </p:spPr>
          <p:txBody>
            <a:bodyPr lIns="33867" tIns="33867" rIns="33867" bIns="33867" rtlCol="0" anchor="ctr"/>
            <a:lstStyle/>
            <a:p>
              <a:pPr algn="ctr">
                <a:lnSpc>
                  <a:spcPts val="1465"/>
                </a:lnSpc>
              </a:pPr>
              <a:endParaRPr sz="1200">
                <a:latin typeface="Arial" panose="020B0604020202020204" pitchFamily="34" charset="0"/>
                <a:cs typeface="Arial" panose="020B0604020202020204" pitchFamily="34" charset="0"/>
              </a:endParaRPr>
            </a:p>
          </p:txBody>
        </p:sp>
      </p:grpSp>
      <p:sp>
        <p:nvSpPr>
          <p:cNvPr id="8" name="TextBox 8"/>
          <p:cNvSpPr txBox="1"/>
          <p:nvPr/>
        </p:nvSpPr>
        <p:spPr>
          <a:xfrm>
            <a:off x="5725429" y="181902"/>
            <a:ext cx="5951839" cy="4985980"/>
          </a:xfrm>
          <a:prstGeom prst="rect">
            <a:avLst/>
          </a:prstGeom>
        </p:spPr>
        <p:txBody>
          <a:bodyPr wrap="square" lIns="0" tIns="0" rIns="0" bIns="0" rtlCol="0" anchor="t">
            <a:spAutoFit/>
          </a:bodyPr>
          <a:lstStyle/>
          <a:p>
            <a:pPr algn="just">
              <a:spcBef>
                <a:spcPct val="0"/>
              </a:spcBef>
            </a:pPr>
            <a:r>
              <a:rPr lang="vi-VN"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Insulin được sử dụng trong điều trị bệnh đái tháo đường. Để tạo ra insulin với số lượng lớn và có độ tinh khiết cao, các nhà khoa học đã chuyển gene mã hoá hormone insulin của người vào cơ thể vi khuẩn hoặc nấm men.</a:t>
            </a:r>
            <a:endParaRPr lang="en-US" sz="3600" dirty="0">
              <a:solidFill>
                <a:srgbClr val="FF0000"/>
              </a:solidFill>
              <a:latin typeface="Arial" panose="020B0604020202020204" pitchFamily="34" charset="0"/>
              <a:ea typeface="DM Sans"/>
              <a:cs typeface="Arial" panose="020B0604020202020204" pitchFamily="34" charset="0"/>
              <a:sym typeface="DM Sans"/>
            </a:endParaRPr>
          </a:p>
        </p:txBody>
      </p:sp>
      <p:sp>
        <p:nvSpPr>
          <p:cNvPr id="20" name="TextBox 20"/>
          <p:cNvSpPr txBox="1"/>
          <p:nvPr/>
        </p:nvSpPr>
        <p:spPr>
          <a:xfrm>
            <a:off x="801645" y="482600"/>
            <a:ext cx="4122139" cy="717184"/>
          </a:xfrm>
          <a:prstGeom prst="rect">
            <a:avLst/>
          </a:prstGeom>
        </p:spPr>
        <p:txBody>
          <a:bodyPr lIns="0" tIns="0" rIns="0" bIns="0" rtlCol="0" anchor="t">
            <a:spAutoFit/>
          </a:bodyPr>
          <a:lstStyle/>
          <a:p>
            <a:pPr algn="ctr">
              <a:lnSpc>
                <a:spcPts val="6000"/>
              </a:lnSpc>
            </a:pPr>
            <a:r>
              <a:rPr lang="vi-VN" sz="4800" b="1" spc="-119">
                <a:solidFill>
                  <a:srgbClr val="28366E"/>
                </a:solidFill>
                <a:latin typeface="Arial" panose="020B0604020202020204" pitchFamily="34" charset="0"/>
                <a:ea typeface="Handelson Four"/>
                <a:cs typeface="Arial" panose="020B0604020202020204" pitchFamily="34" charset="0"/>
                <a:sym typeface="Handelson Four"/>
              </a:rPr>
              <a:t>KHỞI ĐỘNG</a:t>
            </a:r>
            <a:endParaRPr lang="en-US" sz="4800" b="1" spc="-119">
              <a:solidFill>
                <a:srgbClr val="28366E"/>
              </a:solidFill>
              <a:latin typeface="Arial" panose="020B0604020202020204" pitchFamily="34" charset="0"/>
              <a:ea typeface="Handelson Four"/>
              <a:cs typeface="Arial" panose="020B0604020202020204" pitchFamily="34" charset="0"/>
              <a:sym typeface="Handelson Four"/>
            </a:endParaRPr>
          </a:p>
        </p:txBody>
      </p:sp>
      <p:sp>
        <p:nvSpPr>
          <p:cNvPr id="23" name="Freeform 23"/>
          <p:cNvSpPr/>
          <p:nvPr/>
        </p:nvSpPr>
        <p:spPr>
          <a:xfrm rot="3505607">
            <a:off x="4742727" y="5652660"/>
            <a:ext cx="748599" cy="1838077"/>
          </a:xfrm>
          <a:custGeom>
            <a:avLst/>
            <a:gdLst/>
            <a:ahLst/>
            <a:cxnLst/>
            <a:rect l="l" t="t" r="r" b="b"/>
            <a:pathLst>
              <a:path w="1383238" h="3396343">
                <a:moveTo>
                  <a:pt x="0" y="0"/>
                </a:moveTo>
                <a:lnTo>
                  <a:pt x="1383238" y="0"/>
                </a:lnTo>
                <a:lnTo>
                  <a:pt x="1383238" y="3396343"/>
                </a:lnTo>
                <a:lnTo>
                  <a:pt x="0" y="3396343"/>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sz="1200">
              <a:latin typeface="Arial" panose="020B0604020202020204" pitchFamily="34" charset="0"/>
              <a:cs typeface="Arial" panose="020B0604020202020204" pitchFamily="34" charset="0"/>
            </a:endParaRPr>
          </a:p>
        </p:txBody>
      </p:sp>
      <p:pic>
        <p:nvPicPr>
          <p:cNvPr id="1026" name="Picture 2" descr="Thuốc Insulin trong điều trị đái tháo đường- Thầy thuốc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514" y="1345460"/>
            <a:ext cx="3962401" cy="2232720"/>
          </a:xfrm>
          <a:custGeom>
            <a:avLst/>
            <a:gdLst>
              <a:gd name="connsiteX0" fmla="*/ 0 w 3962401"/>
              <a:gd name="connsiteY0" fmla="*/ 372127 h 2232720"/>
              <a:gd name="connsiteX1" fmla="*/ 372127 w 3962401"/>
              <a:gd name="connsiteY1" fmla="*/ 0 h 2232720"/>
              <a:gd name="connsiteX2" fmla="*/ 876303 w 3962401"/>
              <a:gd name="connsiteY2" fmla="*/ 0 h 2232720"/>
              <a:gd name="connsiteX3" fmla="*/ 1477024 w 3962401"/>
              <a:gd name="connsiteY3" fmla="*/ 0 h 2232720"/>
              <a:gd name="connsiteX4" fmla="*/ 1981200 w 3962401"/>
              <a:gd name="connsiteY4" fmla="*/ 0 h 2232720"/>
              <a:gd name="connsiteX5" fmla="*/ 2421014 w 3962401"/>
              <a:gd name="connsiteY5" fmla="*/ 0 h 2232720"/>
              <a:gd name="connsiteX6" fmla="*/ 2860827 w 3962401"/>
              <a:gd name="connsiteY6" fmla="*/ 0 h 2232720"/>
              <a:gd name="connsiteX7" fmla="*/ 3590274 w 3962401"/>
              <a:gd name="connsiteY7" fmla="*/ 0 h 2232720"/>
              <a:gd name="connsiteX8" fmla="*/ 3962401 w 3962401"/>
              <a:gd name="connsiteY8" fmla="*/ 372127 h 2232720"/>
              <a:gd name="connsiteX9" fmla="*/ 3962401 w 3962401"/>
              <a:gd name="connsiteY9" fmla="*/ 853398 h 2232720"/>
              <a:gd name="connsiteX10" fmla="*/ 3962401 w 3962401"/>
              <a:gd name="connsiteY10" fmla="*/ 1364438 h 2232720"/>
              <a:gd name="connsiteX11" fmla="*/ 3962401 w 3962401"/>
              <a:gd name="connsiteY11" fmla="*/ 1860593 h 2232720"/>
              <a:gd name="connsiteX12" fmla="*/ 3590274 w 3962401"/>
              <a:gd name="connsiteY12" fmla="*/ 2232720 h 2232720"/>
              <a:gd name="connsiteX13" fmla="*/ 3021735 w 3962401"/>
              <a:gd name="connsiteY13" fmla="*/ 2232720 h 2232720"/>
              <a:gd name="connsiteX14" fmla="*/ 2581921 w 3962401"/>
              <a:gd name="connsiteY14" fmla="*/ 2232720 h 2232720"/>
              <a:gd name="connsiteX15" fmla="*/ 2109926 w 3962401"/>
              <a:gd name="connsiteY15" fmla="*/ 2232720 h 2232720"/>
              <a:gd name="connsiteX16" fmla="*/ 1573569 w 3962401"/>
              <a:gd name="connsiteY16" fmla="*/ 2232720 h 2232720"/>
              <a:gd name="connsiteX17" fmla="*/ 1101574 w 3962401"/>
              <a:gd name="connsiteY17" fmla="*/ 2232720 h 2232720"/>
              <a:gd name="connsiteX18" fmla="*/ 372127 w 3962401"/>
              <a:gd name="connsiteY18" fmla="*/ 2232720 h 2232720"/>
              <a:gd name="connsiteX19" fmla="*/ 0 w 3962401"/>
              <a:gd name="connsiteY19" fmla="*/ 1860593 h 2232720"/>
              <a:gd name="connsiteX20" fmla="*/ 0 w 3962401"/>
              <a:gd name="connsiteY20" fmla="*/ 1409092 h 2232720"/>
              <a:gd name="connsiteX21" fmla="*/ 0 w 3962401"/>
              <a:gd name="connsiteY21" fmla="*/ 912936 h 2232720"/>
              <a:gd name="connsiteX22" fmla="*/ 0 w 3962401"/>
              <a:gd name="connsiteY22" fmla="*/ 372127 h 223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62401" h="2232720" extrusionOk="0">
                <a:moveTo>
                  <a:pt x="0" y="372127"/>
                </a:moveTo>
                <a:cubicBezTo>
                  <a:pt x="51690" y="173051"/>
                  <a:pt x="183775" y="-12796"/>
                  <a:pt x="372127" y="0"/>
                </a:cubicBezTo>
                <a:cubicBezTo>
                  <a:pt x="590785" y="-13556"/>
                  <a:pt x="627162" y="6478"/>
                  <a:pt x="876303" y="0"/>
                </a:cubicBezTo>
                <a:cubicBezTo>
                  <a:pt x="1125444" y="-6478"/>
                  <a:pt x="1272191" y="55220"/>
                  <a:pt x="1477024" y="0"/>
                </a:cubicBezTo>
                <a:cubicBezTo>
                  <a:pt x="1681857" y="-55220"/>
                  <a:pt x="1762223" y="38076"/>
                  <a:pt x="1981200" y="0"/>
                </a:cubicBezTo>
                <a:cubicBezTo>
                  <a:pt x="2200177" y="-38076"/>
                  <a:pt x="2250097" y="44015"/>
                  <a:pt x="2421014" y="0"/>
                </a:cubicBezTo>
                <a:cubicBezTo>
                  <a:pt x="2591931" y="-44015"/>
                  <a:pt x="2770994" y="38892"/>
                  <a:pt x="2860827" y="0"/>
                </a:cubicBezTo>
                <a:cubicBezTo>
                  <a:pt x="2950660" y="-38892"/>
                  <a:pt x="3327812" y="69361"/>
                  <a:pt x="3590274" y="0"/>
                </a:cubicBezTo>
                <a:cubicBezTo>
                  <a:pt x="3794024" y="27328"/>
                  <a:pt x="3925004" y="213474"/>
                  <a:pt x="3962401" y="372127"/>
                </a:cubicBezTo>
                <a:cubicBezTo>
                  <a:pt x="4003545" y="572952"/>
                  <a:pt x="3929178" y="614147"/>
                  <a:pt x="3962401" y="853398"/>
                </a:cubicBezTo>
                <a:cubicBezTo>
                  <a:pt x="3995624" y="1092649"/>
                  <a:pt x="3944249" y="1162063"/>
                  <a:pt x="3962401" y="1364438"/>
                </a:cubicBezTo>
                <a:cubicBezTo>
                  <a:pt x="3980553" y="1566813"/>
                  <a:pt x="3955707" y="1690286"/>
                  <a:pt x="3962401" y="1860593"/>
                </a:cubicBezTo>
                <a:cubicBezTo>
                  <a:pt x="3907800" y="2081059"/>
                  <a:pt x="3798858" y="2259531"/>
                  <a:pt x="3590274" y="2232720"/>
                </a:cubicBezTo>
                <a:cubicBezTo>
                  <a:pt x="3386299" y="2256556"/>
                  <a:pt x="3258357" y="2168236"/>
                  <a:pt x="3021735" y="2232720"/>
                </a:cubicBezTo>
                <a:cubicBezTo>
                  <a:pt x="2785113" y="2297204"/>
                  <a:pt x="2781383" y="2192446"/>
                  <a:pt x="2581921" y="2232720"/>
                </a:cubicBezTo>
                <a:cubicBezTo>
                  <a:pt x="2382459" y="2272994"/>
                  <a:pt x="2265046" y="2197490"/>
                  <a:pt x="2109926" y="2232720"/>
                </a:cubicBezTo>
                <a:cubicBezTo>
                  <a:pt x="1954807" y="2267950"/>
                  <a:pt x="1685073" y="2169523"/>
                  <a:pt x="1573569" y="2232720"/>
                </a:cubicBezTo>
                <a:cubicBezTo>
                  <a:pt x="1462065" y="2295917"/>
                  <a:pt x="1291637" y="2196977"/>
                  <a:pt x="1101574" y="2232720"/>
                </a:cubicBezTo>
                <a:cubicBezTo>
                  <a:pt x="911511" y="2268463"/>
                  <a:pt x="530883" y="2221989"/>
                  <a:pt x="372127" y="2232720"/>
                </a:cubicBezTo>
                <a:cubicBezTo>
                  <a:pt x="208462" y="2258278"/>
                  <a:pt x="20222" y="2078344"/>
                  <a:pt x="0" y="1860593"/>
                </a:cubicBezTo>
                <a:cubicBezTo>
                  <a:pt x="-40286" y="1640813"/>
                  <a:pt x="22198" y="1521404"/>
                  <a:pt x="0" y="1409092"/>
                </a:cubicBezTo>
                <a:cubicBezTo>
                  <a:pt x="-22198" y="1296780"/>
                  <a:pt x="5194" y="1025410"/>
                  <a:pt x="0" y="912936"/>
                </a:cubicBezTo>
                <a:cubicBezTo>
                  <a:pt x="-5194" y="800462"/>
                  <a:pt x="20310" y="597145"/>
                  <a:pt x="0" y="372127"/>
                </a:cubicBezTo>
                <a:close/>
              </a:path>
            </a:pathLst>
          </a:cu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descr="Tự tiêm thuốc tiểu đường quá liều hơn 50 lần khiến bệnh nhân nguy kị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514" y="3874231"/>
            <a:ext cx="3962400" cy="2520086"/>
          </a:xfrm>
          <a:custGeom>
            <a:avLst/>
            <a:gdLst>
              <a:gd name="connsiteX0" fmla="*/ 0 w 3962400"/>
              <a:gd name="connsiteY0" fmla="*/ 420023 h 2520086"/>
              <a:gd name="connsiteX1" fmla="*/ 420023 w 3962400"/>
              <a:gd name="connsiteY1" fmla="*/ 0 h 2520086"/>
              <a:gd name="connsiteX2" fmla="*/ 877968 w 3962400"/>
              <a:gd name="connsiteY2" fmla="*/ 0 h 2520086"/>
              <a:gd name="connsiteX3" fmla="*/ 1335914 w 3962400"/>
              <a:gd name="connsiteY3" fmla="*/ 0 h 2520086"/>
              <a:gd name="connsiteX4" fmla="*/ 1793859 w 3962400"/>
              <a:gd name="connsiteY4" fmla="*/ 0 h 2520086"/>
              <a:gd name="connsiteX5" fmla="*/ 2345475 w 3962400"/>
              <a:gd name="connsiteY5" fmla="*/ 0 h 2520086"/>
              <a:gd name="connsiteX6" fmla="*/ 2803420 w 3962400"/>
              <a:gd name="connsiteY6" fmla="*/ 0 h 2520086"/>
              <a:gd name="connsiteX7" fmla="*/ 3542377 w 3962400"/>
              <a:gd name="connsiteY7" fmla="*/ 0 h 2520086"/>
              <a:gd name="connsiteX8" fmla="*/ 3962400 w 3962400"/>
              <a:gd name="connsiteY8" fmla="*/ 420023 h 2520086"/>
              <a:gd name="connsiteX9" fmla="*/ 3962400 w 3962400"/>
              <a:gd name="connsiteY9" fmla="*/ 996837 h 2520086"/>
              <a:gd name="connsiteX10" fmla="*/ 3962400 w 3962400"/>
              <a:gd name="connsiteY10" fmla="*/ 1590451 h 2520086"/>
              <a:gd name="connsiteX11" fmla="*/ 3962400 w 3962400"/>
              <a:gd name="connsiteY11" fmla="*/ 2100063 h 2520086"/>
              <a:gd name="connsiteX12" fmla="*/ 3542377 w 3962400"/>
              <a:gd name="connsiteY12" fmla="*/ 2520086 h 2520086"/>
              <a:gd name="connsiteX13" fmla="*/ 2959538 w 3962400"/>
              <a:gd name="connsiteY13" fmla="*/ 2520086 h 2520086"/>
              <a:gd name="connsiteX14" fmla="*/ 2532816 w 3962400"/>
              <a:gd name="connsiteY14" fmla="*/ 2520086 h 2520086"/>
              <a:gd name="connsiteX15" fmla="*/ 1981200 w 3962400"/>
              <a:gd name="connsiteY15" fmla="*/ 2520086 h 2520086"/>
              <a:gd name="connsiteX16" fmla="*/ 1429584 w 3962400"/>
              <a:gd name="connsiteY16" fmla="*/ 2520086 h 2520086"/>
              <a:gd name="connsiteX17" fmla="*/ 877968 w 3962400"/>
              <a:gd name="connsiteY17" fmla="*/ 2520086 h 2520086"/>
              <a:gd name="connsiteX18" fmla="*/ 420023 w 3962400"/>
              <a:gd name="connsiteY18" fmla="*/ 2520086 h 2520086"/>
              <a:gd name="connsiteX19" fmla="*/ 0 w 3962400"/>
              <a:gd name="connsiteY19" fmla="*/ 2100063 h 2520086"/>
              <a:gd name="connsiteX20" fmla="*/ 0 w 3962400"/>
              <a:gd name="connsiteY20" fmla="*/ 1540050 h 2520086"/>
              <a:gd name="connsiteX21" fmla="*/ 0 w 3962400"/>
              <a:gd name="connsiteY21" fmla="*/ 980036 h 2520086"/>
              <a:gd name="connsiteX22" fmla="*/ 0 w 3962400"/>
              <a:gd name="connsiteY22" fmla="*/ 420023 h 252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62400" h="2520086" extrusionOk="0">
                <a:moveTo>
                  <a:pt x="0" y="420023"/>
                </a:moveTo>
                <a:cubicBezTo>
                  <a:pt x="-3462" y="198467"/>
                  <a:pt x="177020" y="-9729"/>
                  <a:pt x="420023" y="0"/>
                </a:cubicBezTo>
                <a:cubicBezTo>
                  <a:pt x="520875" y="-3507"/>
                  <a:pt x="656943" y="5058"/>
                  <a:pt x="877968" y="0"/>
                </a:cubicBezTo>
                <a:cubicBezTo>
                  <a:pt x="1098994" y="-5058"/>
                  <a:pt x="1177420" y="36781"/>
                  <a:pt x="1335914" y="0"/>
                </a:cubicBezTo>
                <a:cubicBezTo>
                  <a:pt x="1494408" y="-36781"/>
                  <a:pt x="1601860" y="880"/>
                  <a:pt x="1793859" y="0"/>
                </a:cubicBezTo>
                <a:cubicBezTo>
                  <a:pt x="1985858" y="-880"/>
                  <a:pt x="2080496" y="22467"/>
                  <a:pt x="2345475" y="0"/>
                </a:cubicBezTo>
                <a:cubicBezTo>
                  <a:pt x="2610454" y="-22467"/>
                  <a:pt x="2603976" y="44946"/>
                  <a:pt x="2803420" y="0"/>
                </a:cubicBezTo>
                <a:cubicBezTo>
                  <a:pt x="3002864" y="-44946"/>
                  <a:pt x="3240299" y="88553"/>
                  <a:pt x="3542377" y="0"/>
                </a:cubicBezTo>
                <a:cubicBezTo>
                  <a:pt x="3817304" y="-15952"/>
                  <a:pt x="3984356" y="222797"/>
                  <a:pt x="3962400" y="420023"/>
                </a:cubicBezTo>
                <a:cubicBezTo>
                  <a:pt x="3962737" y="697431"/>
                  <a:pt x="3897438" y="806002"/>
                  <a:pt x="3962400" y="996837"/>
                </a:cubicBezTo>
                <a:cubicBezTo>
                  <a:pt x="4027362" y="1187672"/>
                  <a:pt x="3906683" y="1425121"/>
                  <a:pt x="3962400" y="1590451"/>
                </a:cubicBezTo>
                <a:cubicBezTo>
                  <a:pt x="4018117" y="1755781"/>
                  <a:pt x="3920289" y="1940878"/>
                  <a:pt x="3962400" y="2100063"/>
                </a:cubicBezTo>
                <a:cubicBezTo>
                  <a:pt x="3992777" y="2324272"/>
                  <a:pt x="3767860" y="2486141"/>
                  <a:pt x="3542377" y="2520086"/>
                </a:cubicBezTo>
                <a:cubicBezTo>
                  <a:pt x="3396277" y="2541422"/>
                  <a:pt x="3241722" y="2471376"/>
                  <a:pt x="2959538" y="2520086"/>
                </a:cubicBezTo>
                <a:cubicBezTo>
                  <a:pt x="2677354" y="2568796"/>
                  <a:pt x="2630400" y="2495129"/>
                  <a:pt x="2532816" y="2520086"/>
                </a:cubicBezTo>
                <a:cubicBezTo>
                  <a:pt x="2435232" y="2545043"/>
                  <a:pt x="2132605" y="2501026"/>
                  <a:pt x="1981200" y="2520086"/>
                </a:cubicBezTo>
                <a:cubicBezTo>
                  <a:pt x="1829795" y="2539146"/>
                  <a:pt x="1698879" y="2464109"/>
                  <a:pt x="1429584" y="2520086"/>
                </a:cubicBezTo>
                <a:cubicBezTo>
                  <a:pt x="1160289" y="2576063"/>
                  <a:pt x="1119156" y="2469350"/>
                  <a:pt x="877968" y="2520086"/>
                </a:cubicBezTo>
                <a:cubicBezTo>
                  <a:pt x="636780" y="2570822"/>
                  <a:pt x="639581" y="2482275"/>
                  <a:pt x="420023" y="2520086"/>
                </a:cubicBezTo>
                <a:cubicBezTo>
                  <a:pt x="159202" y="2469490"/>
                  <a:pt x="-8974" y="2293150"/>
                  <a:pt x="0" y="2100063"/>
                </a:cubicBezTo>
                <a:cubicBezTo>
                  <a:pt x="-44995" y="1850657"/>
                  <a:pt x="53250" y="1710911"/>
                  <a:pt x="0" y="1540050"/>
                </a:cubicBezTo>
                <a:cubicBezTo>
                  <a:pt x="-53250" y="1369189"/>
                  <a:pt x="6991" y="1149027"/>
                  <a:pt x="0" y="980036"/>
                </a:cubicBezTo>
                <a:cubicBezTo>
                  <a:pt x="-6991" y="811045"/>
                  <a:pt x="55510" y="649702"/>
                  <a:pt x="0" y="420023"/>
                </a:cubicBezTo>
                <a:close/>
              </a:path>
            </a:pathLst>
          </a:cu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5986161" y="5020988"/>
            <a:ext cx="5951839" cy="1323632"/>
          </a:xfrm>
          <a:prstGeom prst="rect">
            <a:avLst/>
          </a:prstGeom>
          <a:noFill/>
        </p:spPr>
        <p:txBody>
          <a:bodyPr wrap="square">
            <a:spAutoFit/>
          </a:bodyPr>
          <a:lstStyle/>
          <a:p>
            <a:pPr algn="just">
              <a:spcAft>
                <a:spcPts val="535"/>
              </a:spcAft>
            </a:pPr>
            <a:r>
              <a:rPr lang="vi-VN" sz="2665" b="1" i="1" dirty="0">
                <a:solidFill>
                  <a:srgbClr val="FF0000"/>
                </a:solidFill>
                <a:latin typeface="Arial" panose="020B0604020202020204" pitchFamily="34" charset="0"/>
                <a:ea typeface="Times New Roman" panose="02020603050405020304" pitchFamily="18" charset="0"/>
                <a:cs typeface="Arial" panose="020B0604020202020204" pitchFamily="34" charset="0"/>
              </a:rPr>
              <a:t>Theo em, việc sản xuất insulin bằng phương pháp này là ứng dụng của công nghệ nào?</a:t>
            </a:r>
            <a:endParaRPr lang="en-US" sz="2665" b="1"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stretch>
            <a:fillRect/>
          </a:stretch>
        </p:blipFill>
        <p:spPr>
          <a:xfrm>
            <a:off x="1023938" y="3047614"/>
            <a:ext cx="9720262" cy="2499496"/>
          </a:xfrm>
          <a:prstGeom prst="rect">
            <a:avLst/>
          </a:prstGeom>
        </p:spPr>
      </p:pic>
      <p:sp>
        <p:nvSpPr>
          <p:cNvPr id="5" name="Rectangle 4"/>
          <p:cNvSpPr/>
          <p:nvPr/>
        </p:nvSpPr>
        <p:spPr>
          <a:xfrm>
            <a:off x="742423" y="934972"/>
            <a:ext cx="3022302" cy="707886"/>
          </a:xfrm>
          <a:prstGeom prst="rect">
            <a:avLst/>
          </a:prstGeom>
        </p:spPr>
        <p:txBody>
          <a:bodyPr wrap="none">
            <a:spAutoFit/>
          </a:bodyPr>
          <a:lstStyle/>
          <a:p>
            <a:r>
              <a:rPr lang="en-US" sz="4000" cap="all" dirty="0">
                <a:solidFill>
                  <a:prstClr val="white"/>
                </a:solidFill>
                <a:ea typeface="+mj-ea"/>
                <a:cs typeface="+mj-cs"/>
              </a:rPr>
              <a:t>LUYỆN TẬP</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prstGeom prst="rect">
            <a:avLst/>
          </a:prstGeom>
        </p:spPr>
        <p:txBody>
          <a:bodyPr wrap="none">
            <a:spAutoFit/>
          </a:bodyPr>
          <a:lstStyle/>
          <a:p>
            <a:r>
              <a:rPr lang="en-US" sz="4000" cap="all" dirty="0">
                <a:solidFill>
                  <a:prstClr val="white"/>
                </a:solidFill>
                <a:ea typeface="+mj-ea"/>
                <a:cs typeface="+mj-cs"/>
              </a:rPr>
              <a:t>LUYỆN TẬP</a:t>
            </a:r>
            <a:endParaRPr lang="en-US" dirty="0"/>
          </a:p>
        </p:txBody>
      </p:sp>
      <p:sp>
        <p:nvSpPr>
          <p:cNvPr id="3" name="Content Placeholder 2"/>
          <p:cNvSpPr>
            <a:spLocks noGrp="1"/>
          </p:cNvSpPr>
          <p:nvPr>
            <p:ph idx="1"/>
          </p:nvPr>
        </p:nvSpPr>
        <p:spPr>
          <a:xfrm>
            <a:off x="581192" y="5308744"/>
            <a:ext cx="11029615" cy="1350644"/>
          </a:xfrm>
        </p:spPr>
        <p:txBody>
          <a:bodyPr>
            <a:normAutofit fontScale="62500" lnSpcReduction="20000"/>
          </a:bodyPr>
          <a:lstStyle/>
          <a:p>
            <a:pPr marL="342900" lvl="0" indent="-342900" algn="just">
              <a:lnSpc>
                <a:spcPct val="107000"/>
              </a:lnSpc>
              <a:spcAft>
                <a:spcPts val="0"/>
              </a:spcAft>
              <a:buFont typeface="Symbol" panose="05050102010706020507" pitchFamily="18" charset="2"/>
              <a:buChar char="-"/>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Ứng dụng trong lĩnh vực nông nghiệp: (a), (b), (d).</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Ứng dụng trong làm sạch môi trường: (e).</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Ứng dụng trong y học: (c), (g), (h).</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Ứng dụng trong an toàn sinh học: (c), (g).</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pic>
        <p:nvPicPr>
          <p:cNvPr id="4" name="Picture 3"/>
          <p:cNvPicPr>
            <a:picLocks noChangeAspect="1"/>
          </p:cNvPicPr>
          <p:nvPr/>
        </p:nvPicPr>
        <p:blipFill>
          <a:blip r:embed="rId1"/>
          <a:stretch>
            <a:fillRect/>
          </a:stretch>
        </p:blipFill>
        <p:spPr>
          <a:xfrm>
            <a:off x="938336" y="1956589"/>
            <a:ext cx="10315326" cy="311152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t>Tổng</a:t>
            </a:r>
            <a:r>
              <a:rPr lang="en-US" sz="3600" dirty="0"/>
              <a:t> </a:t>
            </a:r>
            <a:r>
              <a:rPr lang="en-US" sz="3600" dirty="0" err="1"/>
              <a:t>kết</a:t>
            </a:r>
            <a:endParaRPr lang="en-US" sz="3600" dirty="0"/>
          </a:p>
        </p:txBody>
      </p:sp>
      <p:sp>
        <p:nvSpPr>
          <p:cNvPr id="3" name="Content Placeholder 2"/>
          <p:cNvSpPr>
            <a:spLocks noGrp="1"/>
          </p:cNvSpPr>
          <p:nvPr>
            <p:ph idx="1"/>
          </p:nvPr>
        </p:nvSpPr>
        <p:spPr/>
        <p:txBody>
          <a:bodyPr>
            <a:noAutofit/>
          </a:bodyPr>
          <a:lstStyle/>
          <a:p>
            <a:pPr algn="just">
              <a:lnSpc>
                <a:spcPct val="107000"/>
              </a:lnSpc>
              <a:spcBef>
                <a:spcPts val="600"/>
              </a:spcBef>
              <a:spcAft>
                <a:spcPts val="0"/>
              </a:spcAft>
              <a:tabLst>
                <a:tab pos="111760" algn="l"/>
              </a:tabLst>
            </a:pPr>
            <a:r>
              <a:rPr lang="vi-VN"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Công nghệ di truyền là các kĩ thuật hiện đại được thực hiện trên nucleotide acid để nghiên cứu, điều chỉnh, biến đổi gene nhắm tách, tổng hợp và chuyển gene mục tiêu vào các tế bào vật chủ mới, từ đó tạo ra sinh vật mang đặc tính mới.</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r>
              <a:rPr lang="vi-VN" sz="3200" dirty="0">
                <a:solidFill>
                  <a:srgbClr val="0070C0"/>
                </a:solidFill>
                <a:latin typeface="Times New Roman" panose="02020603050405020304" pitchFamily="18" charset="0"/>
                <a:ea typeface="Times New Roman" panose="02020603050405020304" pitchFamily="18" charset="0"/>
              </a:rPr>
              <a:t>Công nghệ di truyền được ứng dụng trong nông nghiệp, bảo vệ môi trường, y học và pháp y, an toàn sinh học... góp phần nâng cao chất lượng cuộc sống, sức khỏe con người.</a:t>
            </a:r>
            <a:endParaRPr lang="en-US" sz="32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IV. ĐẠO ĐỨC SINH HỌC TRONG NGHIÊN CỨU VÀ ỨNG DỤNG CÔNG NGHỆ DI TRUYỀN</a:t>
            </a:r>
            <a:endParaRPr lang="en-US" sz="2900" b="1">
              <a:solidFill>
                <a:schemeClr val="bg1"/>
              </a:solidFill>
            </a:endParaRPr>
          </a:p>
        </p:txBody>
      </p:sp>
      <p:pic>
        <p:nvPicPr>
          <p:cNvPr id="11266" name="Picture 2" descr="What is Bioethics? - YouTub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179752"/>
            <a:ext cx="6539108" cy="367824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ioethics abstract concept Royalty Free Vector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6896" b="16711"/>
          <a:stretch>
            <a:fillRect/>
          </a:stretch>
        </p:blipFill>
        <p:spPr bwMode="auto">
          <a:xfrm>
            <a:off x="6334399" y="1958583"/>
            <a:ext cx="5763213" cy="4754881"/>
          </a:xfrm>
          <a:prstGeom prst="rect">
            <a:avLst/>
          </a:prstGeom>
          <a:noFill/>
          <a:extLst>
            <a:ext uri="{909E8E84-426E-40DD-AFC4-6F175D3DCCD1}">
              <a14:hiddenFill xmlns:a14="http://schemas.microsoft.com/office/drawing/2010/main">
                <a:solidFill>
                  <a:srgbClr val="FFFFFF"/>
                </a:solidFill>
              </a14:hiddenFill>
            </a:ext>
          </a:extLst>
        </p:spPr>
      </p:pic>
      <p:sp>
        <p:nvSpPr>
          <p:cNvPr id="10" name="Thought Bubble: Cloud 9"/>
          <p:cNvSpPr/>
          <p:nvPr/>
        </p:nvSpPr>
        <p:spPr>
          <a:xfrm>
            <a:off x="749217" y="2017579"/>
            <a:ext cx="4524805" cy="1044185"/>
          </a:xfrm>
          <a:prstGeom prst="cloudCallout">
            <a:avLst>
              <a:gd name="adj1" fmla="val 64825"/>
              <a:gd name="adj2" fmla="val 72794"/>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t>Đạo đức sinh học là gì?</a:t>
            </a:r>
            <a:endParaRPr lang="en-US" sz="2400" b="1"/>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266"/>
                                        </p:tgtEl>
                                        <p:attrNameLst>
                                          <p:attrName>style.visibility</p:attrName>
                                        </p:attrNameLst>
                                      </p:cBhvr>
                                      <p:to>
                                        <p:strVal val="visible"/>
                                      </p:to>
                                    </p:set>
                                    <p:anim calcmode="lin" valueType="num">
                                      <p:cBhvr>
                                        <p:cTn id="17" dur="500" fill="hold"/>
                                        <p:tgtEl>
                                          <p:spTgt spid="11266"/>
                                        </p:tgtEl>
                                        <p:attrNameLst>
                                          <p:attrName>ppt_w</p:attrName>
                                        </p:attrNameLst>
                                      </p:cBhvr>
                                      <p:tavLst>
                                        <p:tav tm="0">
                                          <p:val>
                                            <p:fltVal val="0"/>
                                          </p:val>
                                        </p:tav>
                                        <p:tav tm="100000">
                                          <p:val>
                                            <p:strVal val="#ppt_w"/>
                                          </p:val>
                                        </p:tav>
                                      </p:tavLst>
                                    </p:anim>
                                    <p:anim calcmode="lin" valueType="num">
                                      <p:cBhvr>
                                        <p:cTn id="18" dur="500" fill="hold"/>
                                        <p:tgtEl>
                                          <p:spTgt spid="11266"/>
                                        </p:tgtEl>
                                        <p:attrNameLst>
                                          <p:attrName>ppt_h</p:attrName>
                                        </p:attrNameLst>
                                      </p:cBhvr>
                                      <p:tavLst>
                                        <p:tav tm="0">
                                          <p:val>
                                            <p:fltVal val="0"/>
                                          </p:val>
                                        </p:tav>
                                        <p:tav tm="100000">
                                          <p:val>
                                            <p:strVal val="#ppt_h"/>
                                          </p:val>
                                        </p:tav>
                                      </p:tavLst>
                                    </p:anim>
                                    <p:animEffect transition="in" filter="fade">
                                      <p:cBhvr>
                                        <p:cTn id="19" dur="500"/>
                                        <p:tgtEl>
                                          <p:spTgt spid="11266"/>
                                        </p:tgtEl>
                                      </p:cBhvr>
                                    </p:animEffect>
                                  </p:childTnLst>
                                </p:cTn>
                              </p:par>
                              <p:par>
                                <p:cTn id="20" presetID="53" presetClass="entr" presetSubtype="16" fill="hold" nodeType="withEffect">
                                  <p:stCondLst>
                                    <p:cond delay="0"/>
                                  </p:stCondLst>
                                  <p:childTnLst>
                                    <p:set>
                                      <p:cBhvr>
                                        <p:cTn id="21" dur="1" fill="hold">
                                          <p:stCondLst>
                                            <p:cond delay="0"/>
                                          </p:stCondLst>
                                        </p:cTn>
                                        <p:tgtEl>
                                          <p:spTgt spid="11268"/>
                                        </p:tgtEl>
                                        <p:attrNameLst>
                                          <p:attrName>style.visibility</p:attrName>
                                        </p:attrNameLst>
                                      </p:cBhvr>
                                      <p:to>
                                        <p:strVal val="visible"/>
                                      </p:to>
                                    </p:set>
                                    <p:anim calcmode="lin" valueType="num">
                                      <p:cBhvr>
                                        <p:cTn id="22" dur="500" fill="hold"/>
                                        <p:tgtEl>
                                          <p:spTgt spid="11268"/>
                                        </p:tgtEl>
                                        <p:attrNameLst>
                                          <p:attrName>ppt_w</p:attrName>
                                        </p:attrNameLst>
                                      </p:cBhvr>
                                      <p:tavLst>
                                        <p:tav tm="0">
                                          <p:val>
                                            <p:fltVal val="0"/>
                                          </p:val>
                                        </p:tav>
                                        <p:tav tm="100000">
                                          <p:val>
                                            <p:strVal val="#ppt_w"/>
                                          </p:val>
                                        </p:tav>
                                      </p:tavLst>
                                    </p:anim>
                                    <p:anim calcmode="lin" valueType="num">
                                      <p:cBhvr>
                                        <p:cTn id="23" dur="500" fill="hold"/>
                                        <p:tgtEl>
                                          <p:spTgt spid="11268"/>
                                        </p:tgtEl>
                                        <p:attrNameLst>
                                          <p:attrName>ppt_h</p:attrName>
                                        </p:attrNameLst>
                                      </p:cBhvr>
                                      <p:tavLst>
                                        <p:tav tm="0">
                                          <p:val>
                                            <p:fltVal val="0"/>
                                          </p:val>
                                        </p:tav>
                                        <p:tav tm="100000">
                                          <p:val>
                                            <p:strVal val="#ppt_h"/>
                                          </p:val>
                                        </p:tav>
                                      </p:tavLst>
                                    </p:anim>
                                    <p:animEffect transition="in" filter="fade">
                                      <p:cBhvr>
                                        <p:cTn id="24"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dirty="0">
                <a:solidFill>
                  <a:schemeClr val="bg1"/>
                </a:solidFill>
              </a:rPr>
              <a:t>II. ĐẠO ĐỨC SINH HỌC TRONG NGHIÊN CỨU VÀ ỨNG DỤNG CÔNG NGHỆ DI TRUYỀN</a:t>
            </a:r>
            <a:endParaRPr lang="en-US" sz="2900" b="1" dirty="0">
              <a:solidFill>
                <a:schemeClr val="bg1"/>
              </a:solidFill>
            </a:endParaRPr>
          </a:p>
        </p:txBody>
      </p:sp>
      <p:sp>
        <p:nvSpPr>
          <p:cNvPr id="8" name="TextBox 7"/>
          <p:cNvSpPr txBox="1"/>
          <p:nvPr/>
        </p:nvSpPr>
        <p:spPr>
          <a:xfrm>
            <a:off x="506361" y="3540705"/>
            <a:ext cx="6043891" cy="2400657"/>
          </a:xfrm>
          <a:custGeom>
            <a:avLst/>
            <a:gdLst>
              <a:gd name="connsiteX0" fmla="*/ 0 w 6043891"/>
              <a:gd name="connsiteY0" fmla="*/ 222901 h 2400657"/>
              <a:gd name="connsiteX1" fmla="*/ 222901 w 6043891"/>
              <a:gd name="connsiteY1" fmla="*/ 0 h 2400657"/>
              <a:gd name="connsiteX2" fmla="*/ 1034624 w 6043891"/>
              <a:gd name="connsiteY2" fmla="*/ 0 h 2400657"/>
              <a:gd name="connsiteX3" fmla="*/ 1678404 w 6043891"/>
              <a:gd name="connsiteY3" fmla="*/ 0 h 2400657"/>
              <a:gd name="connsiteX4" fmla="*/ 2266203 w 6043891"/>
              <a:gd name="connsiteY4" fmla="*/ 0 h 2400657"/>
              <a:gd name="connsiteX5" fmla="*/ 2798022 w 6043891"/>
              <a:gd name="connsiteY5" fmla="*/ 0 h 2400657"/>
              <a:gd name="connsiteX6" fmla="*/ 3441802 w 6043891"/>
              <a:gd name="connsiteY6" fmla="*/ 0 h 2400657"/>
              <a:gd name="connsiteX7" fmla="*/ 4085582 w 6043891"/>
              <a:gd name="connsiteY7" fmla="*/ 0 h 2400657"/>
              <a:gd name="connsiteX8" fmla="*/ 4897305 w 6043891"/>
              <a:gd name="connsiteY8" fmla="*/ 0 h 2400657"/>
              <a:gd name="connsiteX9" fmla="*/ 5820990 w 6043891"/>
              <a:gd name="connsiteY9" fmla="*/ 0 h 2400657"/>
              <a:gd name="connsiteX10" fmla="*/ 6043891 w 6043891"/>
              <a:gd name="connsiteY10" fmla="*/ 222901 h 2400657"/>
              <a:gd name="connsiteX11" fmla="*/ 6043891 w 6043891"/>
              <a:gd name="connsiteY11" fmla="*/ 854971 h 2400657"/>
              <a:gd name="connsiteX12" fmla="*/ 6043891 w 6043891"/>
              <a:gd name="connsiteY12" fmla="*/ 1447943 h 2400657"/>
              <a:gd name="connsiteX13" fmla="*/ 6043891 w 6043891"/>
              <a:gd name="connsiteY13" fmla="*/ 2177756 h 2400657"/>
              <a:gd name="connsiteX14" fmla="*/ 5820990 w 6043891"/>
              <a:gd name="connsiteY14" fmla="*/ 2400657 h 2400657"/>
              <a:gd name="connsiteX15" fmla="*/ 5121229 w 6043891"/>
              <a:gd name="connsiteY15" fmla="*/ 2400657 h 2400657"/>
              <a:gd name="connsiteX16" fmla="*/ 4477449 w 6043891"/>
              <a:gd name="connsiteY16" fmla="*/ 2400657 h 2400657"/>
              <a:gd name="connsiteX17" fmla="*/ 3721707 w 6043891"/>
              <a:gd name="connsiteY17" fmla="*/ 2400657 h 2400657"/>
              <a:gd name="connsiteX18" fmla="*/ 3021946 w 6043891"/>
              <a:gd name="connsiteY18" fmla="*/ 2400657 h 2400657"/>
              <a:gd name="connsiteX19" fmla="*/ 2434146 w 6043891"/>
              <a:gd name="connsiteY19" fmla="*/ 2400657 h 2400657"/>
              <a:gd name="connsiteX20" fmla="*/ 1902328 w 6043891"/>
              <a:gd name="connsiteY20" fmla="*/ 2400657 h 2400657"/>
              <a:gd name="connsiteX21" fmla="*/ 1258547 w 6043891"/>
              <a:gd name="connsiteY21" fmla="*/ 2400657 h 2400657"/>
              <a:gd name="connsiteX22" fmla="*/ 222901 w 6043891"/>
              <a:gd name="connsiteY22" fmla="*/ 2400657 h 2400657"/>
              <a:gd name="connsiteX23" fmla="*/ 0 w 6043891"/>
              <a:gd name="connsiteY23" fmla="*/ 2177756 h 2400657"/>
              <a:gd name="connsiteX24" fmla="*/ 0 w 6043891"/>
              <a:gd name="connsiteY24" fmla="*/ 1506589 h 2400657"/>
              <a:gd name="connsiteX25" fmla="*/ 0 w 6043891"/>
              <a:gd name="connsiteY25" fmla="*/ 854971 h 2400657"/>
              <a:gd name="connsiteX26" fmla="*/ 0 w 6043891"/>
              <a:gd name="connsiteY26" fmla="*/ 222901 h 240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3891" h="2400657" fill="none" extrusionOk="0">
                <a:moveTo>
                  <a:pt x="0" y="222901"/>
                </a:moveTo>
                <a:cubicBezTo>
                  <a:pt x="17741" y="92784"/>
                  <a:pt x="96842" y="-26658"/>
                  <a:pt x="222901" y="0"/>
                </a:cubicBezTo>
                <a:cubicBezTo>
                  <a:pt x="409852" y="6286"/>
                  <a:pt x="712759" y="-16655"/>
                  <a:pt x="1034624" y="0"/>
                </a:cubicBezTo>
                <a:cubicBezTo>
                  <a:pt x="1356489" y="16655"/>
                  <a:pt x="1496277" y="26876"/>
                  <a:pt x="1678404" y="0"/>
                </a:cubicBezTo>
                <a:cubicBezTo>
                  <a:pt x="1860531" y="-26876"/>
                  <a:pt x="2087236" y="29317"/>
                  <a:pt x="2266203" y="0"/>
                </a:cubicBezTo>
                <a:cubicBezTo>
                  <a:pt x="2445170" y="-29317"/>
                  <a:pt x="2539038" y="-25955"/>
                  <a:pt x="2798022" y="0"/>
                </a:cubicBezTo>
                <a:cubicBezTo>
                  <a:pt x="3057006" y="25955"/>
                  <a:pt x="3164973" y="13776"/>
                  <a:pt x="3441802" y="0"/>
                </a:cubicBezTo>
                <a:cubicBezTo>
                  <a:pt x="3718631" y="-13776"/>
                  <a:pt x="3917034" y="24352"/>
                  <a:pt x="4085582" y="0"/>
                </a:cubicBezTo>
                <a:cubicBezTo>
                  <a:pt x="4254130" y="-24352"/>
                  <a:pt x="4537403" y="40440"/>
                  <a:pt x="4897305" y="0"/>
                </a:cubicBezTo>
                <a:cubicBezTo>
                  <a:pt x="5257207" y="-40440"/>
                  <a:pt x="5396015" y="-30530"/>
                  <a:pt x="5820990" y="0"/>
                </a:cubicBezTo>
                <a:cubicBezTo>
                  <a:pt x="5920832" y="14636"/>
                  <a:pt x="6035593" y="77340"/>
                  <a:pt x="6043891" y="222901"/>
                </a:cubicBezTo>
                <a:cubicBezTo>
                  <a:pt x="6031882" y="359931"/>
                  <a:pt x="6030005" y="614218"/>
                  <a:pt x="6043891" y="854971"/>
                </a:cubicBezTo>
                <a:cubicBezTo>
                  <a:pt x="6057778" y="1095724"/>
                  <a:pt x="6030015" y="1193853"/>
                  <a:pt x="6043891" y="1447943"/>
                </a:cubicBezTo>
                <a:cubicBezTo>
                  <a:pt x="6057767" y="1702033"/>
                  <a:pt x="6071302" y="1850396"/>
                  <a:pt x="6043891" y="2177756"/>
                </a:cubicBezTo>
                <a:cubicBezTo>
                  <a:pt x="6063006" y="2317656"/>
                  <a:pt x="5947528" y="2404282"/>
                  <a:pt x="5820990" y="2400657"/>
                </a:cubicBezTo>
                <a:cubicBezTo>
                  <a:pt x="5540903" y="2411783"/>
                  <a:pt x="5323002" y="2417144"/>
                  <a:pt x="5121229" y="2400657"/>
                </a:cubicBezTo>
                <a:cubicBezTo>
                  <a:pt x="4919456" y="2384170"/>
                  <a:pt x="4675102" y="2395559"/>
                  <a:pt x="4477449" y="2400657"/>
                </a:cubicBezTo>
                <a:cubicBezTo>
                  <a:pt x="4279796" y="2405755"/>
                  <a:pt x="4033631" y="2396761"/>
                  <a:pt x="3721707" y="2400657"/>
                </a:cubicBezTo>
                <a:cubicBezTo>
                  <a:pt x="3409783" y="2404553"/>
                  <a:pt x="3280137" y="2374654"/>
                  <a:pt x="3021946" y="2400657"/>
                </a:cubicBezTo>
                <a:cubicBezTo>
                  <a:pt x="2763755" y="2426660"/>
                  <a:pt x="2598757" y="2403207"/>
                  <a:pt x="2434146" y="2400657"/>
                </a:cubicBezTo>
                <a:cubicBezTo>
                  <a:pt x="2269535" y="2398107"/>
                  <a:pt x="2153031" y="2419156"/>
                  <a:pt x="1902328" y="2400657"/>
                </a:cubicBezTo>
                <a:cubicBezTo>
                  <a:pt x="1651625" y="2382158"/>
                  <a:pt x="1501264" y="2373974"/>
                  <a:pt x="1258547" y="2400657"/>
                </a:cubicBezTo>
                <a:cubicBezTo>
                  <a:pt x="1015830" y="2427340"/>
                  <a:pt x="711755" y="2362109"/>
                  <a:pt x="222901" y="2400657"/>
                </a:cubicBezTo>
                <a:cubicBezTo>
                  <a:pt x="79569" y="2400023"/>
                  <a:pt x="-4049" y="2294150"/>
                  <a:pt x="0" y="2177756"/>
                </a:cubicBezTo>
                <a:cubicBezTo>
                  <a:pt x="15406" y="1872909"/>
                  <a:pt x="17533" y="1812504"/>
                  <a:pt x="0" y="1506589"/>
                </a:cubicBezTo>
                <a:cubicBezTo>
                  <a:pt x="-17533" y="1200674"/>
                  <a:pt x="-16471" y="1143977"/>
                  <a:pt x="0" y="854971"/>
                </a:cubicBezTo>
                <a:cubicBezTo>
                  <a:pt x="16471" y="565965"/>
                  <a:pt x="4167" y="471316"/>
                  <a:pt x="0" y="222901"/>
                </a:cubicBezTo>
                <a:close/>
              </a:path>
              <a:path w="6043891" h="2400657" stroke="0" extrusionOk="0">
                <a:moveTo>
                  <a:pt x="0" y="222901"/>
                </a:moveTo>
                <a:cubicBezTo>
                  <a:pt x="23185" y="113981"/>
                  <a:pt x="108567" y="-1583"/>
                  <a:pt x="222901" y="0"/>
                </a:cubicBezTo>
                <a:cubicBezTo>
                  <a:pt x="424364" y="19643"/>
                  <a:pt x="623622" y="1536"/>
                  <a:pt x="754719" y="0"/>
                </a:cubicBezTo>
                <a:cubicBezTo>
                  <a:pt x="885816" y="-1536"/>
                  <a:pt x="1117991" y="25649"/>
                  <a:pt x="1342519" y="0"/>
                </a:cubicBezTo>
                <a:cubicBezTo>
                  <a:pt x="1567047" y="-25649"/>
                  <a:pt x="1888935" y="30696"/>
                  <a:pt x="2154242" y="0"/>
                </a:cubicBezTo>
                <a:cubicBezTo>
                  <a:pt x="2419549" y="-30696"/>
                  <a:pt x="2746274" y="-25498"/>
                  <a:pt x="2909984" y="0"/>
                </a:cubicBezTo>
                <a:cubicBezTo>
                  <a:pt x="3073694" y="25498"/>
                  <a:pt x="3439601" y="24737"/>
                  <a:pt x="3721707" y="0"/>
                </a:cubicBezTo>
                <a:cubicBezTo>
                  <a:pt x="4003813" y="-24737"/>
                  <a:pt x="4289665" y="-23661"/>
                  <a:pt x="4533430" y="0"/>
                </a:cubicBezTo>
                <a:cubicBezTo>
                  <a:pt x="4777195" y="23661"/>
                  <a:pt x="5003671" y="-5734"/>
                  <a:pt x="5177210" y="0"/>
                </a:cubicBezTo>
                <a:cubicBezTo>
                  <a:pt x="5350749" y="5734"/>
                  <a:pt x="5513753" y="9932"/>
                  <a:pt x="5820990" y="0"/>
                </a:cubicBezTo>
                <a:cubicBezTo>
                  <a:pt x="5953546" y="27738"/>
                  <a:pt x="6040344" y="69943"/>
                  <a:pt x="6043891" y="222901"/>
                </a:cubicBezTo>
                <a:cubicBezTo>
                  <a:pt x="6035460" y="474501"/>
                  <a:pt x="6056463" y="684137"/>
                  <a:pt x="6043891" y="815874"/>
                </a:cubicBezTo>
                <a:cubicBezTo>
                  <a:pt x="6031319" y="947611"/>
                  <a:pt x="6013882" y="1199784"/>
                  <a:pt x="6043891" y="1487041"/>
                </a:cubicBezTo>
                <a:cubicBezTo>
                  <a:pt x="6073900" y="1774298"/>
                  <a:pt x="6076802" y="1990396"/>
                  <a:pt x="6043891" y="2177756"/>
                </a:cubicBezTo>
                <a:cubicBezTo>
                  <a:pt x="6041857" y="2296410"/>
                  <a:pt x="5932043" y="2377715"/>
                  <a:pt x="5820990" y="2400657"/>
                </a:cubicBezTo>
                <a:cubicBezTo>
                  <a:pt x="5632340" y="2425494"/>
                  <a:pt x="5410209" y="2401955"/>
                  <a:pt x="5289172" y="2400657"/>
                </a:cubicBezTo>
                <a:cubicBezTo>
                  <a:pt x="5168135" y="2399359"/>
                  <a:pt x="4846427" y="2386632"/>
                  <a:pt x="4645391" y="2400657"/>
                </a:cubicBezTo>
                <a:cubicBezTo>
                  <a:pt x="4444355" y="2414682"/>
                  <a:pt x="4197532" y="2372232"/>
                  <a:pt x="4057592" y="2400657"/>
                </a:cubicBezTo>
                <a:cubicBezTo>
                  <a:pt x="3917652" y="2429082"/>
                  <a:pt x="3546686" y="2369849"/>
                  <a:pt x="3301850" y="2400657"/>
                </a:cubicBezTo>
                <a:cubicBezTo>
                  <a:pt x="3057014" y="2431465"/>
                  <a:pt x="2772127" y="2370771"/>
                  <a:pt x="2546108" y="2400657"/>
                </a:cubicBezTo>
                <a:cubicBezTo>
                  <a:pt x="2320089" y="2430543"/>
                  <a:pt x="2082904" y="2415882"/>
                  <a:pt x="1902328" y="2400657"/>
                </a:cubicBezTo>
                <a:cubicBezTo>
                  <a:pt x="1721752" y="2385432"/>
                  <a:pt x="1352977" y="2437100"/>
                  <a:pt x="1146586" y="2400657"/>
                </a:cubicBezTo>
                <a:cubicBezTo>
                  <a:pt x="940195" y="2364214"/>
                  <a:pt x="543377" y="2423704"/>
                  <a:pt x="222901" y="2400657"/>
                </a:cubicBezTo>
                <a:cubicBezTo>
                  <a:pt x="119458" y="2401324"/>
                  <a:pt x="-16373" y="2293076"/>
                  <a:pt x="0" y="2177756"/>
                </a:cubicBezTo>
                <a:cubicBezTo>
                  <a:pt x="2915" y="1899476"/>
                  <a:pt x="29336" y="1754156"/>
                  <a:pt x="0" y="1487041"/>
                </a:cubicBezTo>
                <a:cubicBezTo>
                  <a:pt x="-29336" y="1219927"/>
                  <a:pt x="1386" y="1144704"/>
                  <a:pt x="0" y="815874"/>
                </a:cubicBezTo>
                <a:cubicBezTo>
                  <a:pt x="-1386" y="487044"/>
                  <a:pt x="-538" y="452413"/>
                  <a:pt x="0" y="222901"/>
                </a:cubicBezTo>
                <a:close/>
              </a:path>
            </a:pathLst>
          </a:custGeom>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algn="just">
              <a:lnSpc>
                <a:spcPct val="125000"/>
              </a:lnSpc>
              <a:spcBef>
                <a:spcPts val="600"/>
              </a:spcBef>
              <a:defRPr sz="2400" b="0"/>
            </a:lvl1pPr>
          </a:lstStyle>
          <a:p>
            <a:r>
              <a:rPr lang="vi-VN" b="1" dirty="0"/>
              <a:t>Đạo đức sinh học </a:t>
            </a:r>
            <a:r>
              <a:rPr lang="vi-VN" dirty="0"/>
              <a:t>là những quy tắc</a:t>
            </a:r>
            <a:r>
              <a:rPr lang="en-US" dirty="0"/>
              <a:t> </a:t>
            </a:r>
            <a:r>
              <a:rPr lang="en-US" dirty="0" err="1"/>
              <a:t>ứng</a:t>
            </a:r>
            <a:r>
              <a:rPr lang="en-US" dirty="0"/>
              <a:t> </a:t>
            </a:r>
            <a:r>
              <a:rPr lang="en-US" dirty="0" err="1"/>
              <a:t>xử</a:t>
            </a:r>
            <a:r>
              <a:rPr lang="vi-VN" dirty="0"/>
              <a:t> trong nghiên cứu và ứng dụng</a:t>
            </a:r>
            <a:r>
              <a:rPr lang="en-US" dirty="0"/>
              <a:t> </a:t>
            </a:r>
            <a:r>
              <a:rPr lang="en-US" dirty="0" err="1"/>
              <a:t>thành</a:t>
            </a:r>
            <a:r>
              <a:rPr lang="en-US" dirty="0"/>
              <a:t> </a:t>
            </a:r>
            <a:r>
              <a:rPr lang="en-US" dirty="0" err="1"/>
              <a:t>tựu</a:t>
            </a:r>
            <a:r>
              <a:rPr lang="en-US" dirty="0"/>
              <a:t> </a:t>
            </a:r>
            <a:r>
              <a:rPr lang="en-US" dirty="0" err="1"/>
              <a:t>của</a:t>
            </a:r>
            <a:r>
              <a:rPr lang="en-US" dirty="0"/>
              <a:t> </a:t>
            </a:r>
            <a:r>
              <a:rPr lang="en-US" dirty="0" err="1"/>
              <a:t>sinh</a:t>
            </a:r>
            <a:r>
              <a:rPr lang="en-US" dirty="0"/>
              <a:t> </a:t>
            </a:r>
            <a:r>
              <a:rPr lang="en-US" dirty="0" err="1"/>
              <a:t>học</a:t>
            </a:r>
            <a:r>
              <a:rPr lang="en-US" dirty="0"/>
              <a:t> </a:t>
            </a:r>
            <a:r>
              <a:rPr lang="en-US" dirty="0" err="1"/>
              <a:t>vào</a:t>
            </a:r>
            <a:r>
              <a:rPr lang="en-US" dirty="0"/>
              <a:t> </a:t>
            </a:r>
            <a:r>
              <a:rPr lang="en-US" dirty="0" err="1"/>
              <a:t>thực</a:t>
            </a:r>
            <a:r>
              <a:rPr lang="en-US" dirty="0"/>
              <a:t> </a:t>
            </a:r>
            <a:r>
              <a:rPr lang="en-US" dirty="0" err="1"/>
              <a:t>tiễn</a:t>
            </a:r>
            <a:r>
              <a:rPr lang="vi-VN" dirty="0"/>
              <a:t> phải phù hợp với xã hội, </a:t>
            </a:r>
            <a:r>
              <a:rPr lang="en-US" dirty="0" err="1"/>
              <a:t>bảo</a:t>
            </a:r>
            <a:r>
              <a:rPr lang="en-US" dirty="0"/>
              <a:t> </a:t>
            </a:r>
            <a:r>
              <a:rPr lang="en-US" dirty="0" err="1"/>
              <a:t>vệ</a:t>
            </a:r>
            <a:r>
              <a:rPr lang="en-US" dirty="0"/>
              <a:t> </a:t>
            </a:r>
            <a:r>
              <a:rPr lang="en-US" dirty="0" err="1"/>
              <a:t>sức</a:t>
            </a:r>
            <a:r>
              <a:rPr lang="en-US" dirty="0"/>
              <a:t> </a:t>
            </a:r>
            <a:r>
              <a:rPr lang="en-US" dirty="0" err="1"/>
              <a:t>khỏe</a:t>
            </a:r>
            <a:r>
              <a:rPr lang="en-US" dirty="0"/>
              <a:t> </a:t>
            </a:r>
            <a:r>
              <a:rPr lang="en-US" dirty="0" err="1"/>
              <a:t>cộng</a:t>
            </a:r>
            <a:r>
              <a:rPr lang="en-US" dirty="0"/>
              <a:t> </a:t>
            </a:r>
            <a:r>
              <a:rPr lang="en-US" dirty="0" err="1"/>
              <a:t>đồng</a:t>
            </a:r>
            <a:r>
              <a:rPr lang="en-US" dirty="0"/>
              <a:t> </a:t>
            </a:r>
            <a:r>
              <a:rPr lang="en-US" dirty="0" err="1"/>
              <a:t>và</a:t>
            </a:r>
            <a:r>
              <a:rPr lang="en-US" dirty="0"/>
              <a:t> </a:t>
            </a:r>
            <a:r>
              <a:rPr lang="en-US" dirty="0" err="1"/>
              <a:t>môi</a:t>
            </a:r>
            <a:r>
              <a:rPr lang="en-US" dirty="0"/>
              <a:t> </a:t>
            </a:r>
            <a:r>
              <a:rPr lang="en-US" dirty="0" err="1"/>
              <a:t>trường</a:t>
            </a:r>
            <a:r>
              <a:rPr lang="en-US" dirty="0"/>
              <a:t>.</a:t>
            </a:r>
            <a:endParaRPr lang="en-US" dirty="0"/>
          </a:p>
        </p:txBody>
      </p:sp>
      <p:sp>
        <p:nvSpPr>
          <p:cNvPr id="9" name="Thought Bubble: Cloud 8"/>
          <p:cNvSpPr/>
          <p:nvPr/>
        </p:nvSpPr>
        <p:spPr>
          <a:xfrm>
            <a:off x="749217" y="2017579"/>
            <a:ext cx="4524805" cy="1044185"/>
          </a:xfrm>
          <a:prstGeom prst="cloudCallout">
            <a:avLst>
              <a:gd name="adj1" fmla="val 64825"/>
              <a:gd name="adj2" fmla="val 72794"/>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t>Đạo đức sinh học là gì?</a:t>
            </a:r>
            <a:endParaRPr lang="en-US" sz="2400" b="1"/>
          </a:p>
        </p:txBody>
      </p:sp>
      <p:pic>
        <p:nvPicPr>
          <p:cNvPr id="14338" name="Picture 2" descr="Bioethics abstract concept Royalty Free Vector Image"/>
          <p:cNvPicPr>
            <a:picLocks noChangeAspect="1" noChangeArrowheads="1"/>
          </p:cNvPicPr>
          <p:nvPr/>
        </p:nvPicPr>
        <p:blipFill rotWithShape="1">
          <a:blip r:embed="rId1">
            <a:extLst>
              <a:ext uri="{28A0092B-C50C-407E-A947-70E740481C1C}">
                <a14:useLocalDpi xmlns:a14="http://schemas.microsoft.com/office/drawing/2010/main" val="0"/>
              </a:ext>
            </a:extLst>
          </a:blip>
          <a:srcRect l="11468" t="8688" r="9950" b="18451"/>
          <a:stretch>
            <a:fillRect/>
          </a:stretch>
        </p:blipFill>
        <p:spPr bwMode="auto">
          <a:xfrm>
            <a:off x="7007451" y="1893694"/>
            <a:ext cx="4774065" cy="47853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IV. ĐẠO ĐỨC SINH HỌC TRONG NGHIÊN CỨU VÀ ỨNG DỤNG CÔNG NGHỆ DI TRUYỀN</a:t>
            </a:r>
            <a:endParaRPr lang="en-US" sz="2900" b="1">
              <a:solidFill>
                <a:schemeClr val="bg1"/>
              </a:solidFill>
            </a:endParaRPr>
          </a:p>
        </p:txBody>
      </p:sp>
      <p:pic>
        <p:nvPicPr>
          <p:cNvPr id="11268" name="Picture 4" descr="Bioethics abstract concept Royalty Free Vector Image"/>
          <p:cNvPicPr>
            <a:picLocks noChangeAspect="1" noChangeArrowheads="1"/>
          </p:cNvPicPr>
          <p:nvPr/>
        </p:nvPicPr>
        <p:blipFill rotWithShape="1">
          <a:blip r:embed="rId1">
            <a:extLst>
              <a:ext uri="{28A0092B-C50C-407E-A947-70E740481C1C}">
                <a14:useLocalDpi xmlns:a14="http://schemas.microsoft.com/office/drawing/2010/main" val="0"/>
              </a:ext>
            </a:extLst>
          </a:blip>
          <a:srcRect t="6896" b="16711"/>
          <a:stretch>
            <a:fillRect/>
          </a:stretch>
        </p:blipFill>
        <p:spPr bwMode="auto">
          <a:xfrm>
            <a:off x="6334399" y="1958583"/>
            <a:ext cx="5763213" cy="4754881"/>
          </a:xfrm>
          <a:prstGeom prst="rect">
            <a:avLst/>
          </a:prstGeom>
          <a:noFill/>
          <a:extLst>
            <a:ext uri="{909E8E84-426E-40DD-AFC4-6F175D3DCCD1}">
              <a14:hiddenFill xmlns:a14="http://schemas.microsoft.com/office/drawing/2010/main">
                <a:solidFill>
                  <a:srgbClr val="FFFFFF"/>
                </a:solidFill>
              </a14:hiddenFill>
            </a:ext>
          </a:extLst>
        </p:spPr>
      </p:pic>
      <p:sp>
        <p:nvSpPr>
          <p:cNvPr id="10" name="Thought Bubble: Cloud 9"/>
          <p:cNvSpPr/>
          <p:nvPr/>
        </p:nvSpPr>
        <p:spPr>
          <a:xfrm>
            <a:off x="360110" y="1958583"/>
            <a:ext cx="6741081" cy="2748974"/>
          </a:xfrm>
          <a:prstGeom prst="cloudCallout">
            <a:avLst>
              <a:gd name="adj1" fmla="val 64825"/>
              <a:gd name="adj2" fmla="val 72794"/>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dirty="0"/>
              <a:t>Cho </a:t>
            </a:r>
            <a:r>
              <a:rPr lang="en-US" sz="2400" b="1" dirty="0" err="1"/>
              <a:t>ví</a:t>
            </a:r>
            <a:r>
              <a:rPr lang="en-US" sz="2400" b="1" dirty="0"/>
              <a:t> </a:t>
            </a:r>
            <a:r>
              <a:rPr lang="en-US" sz="2400" b="1" dirty="0" err="1"/>
              <a:t>dụ</a:t>
            </a:r>
            <a:r>
              <a:rPr lang="en-US" sz="2400" b="1" dirty="0"/>
              <a:t> </a:t>
            </a:r>
            <a:r>
              <a:rPr lang="en-US" sz="2400" b="1" dirty="0" err="1"/>
              <a:t>về</a:t>
            </a:r>
            <a:r>
              <a:rPr lang="en-US" sz="2400" b="1" dirty="0"/>
              <a:t> </a:t>
            </a:r>
            <a:r>
              <a:rPr lang="en-US" sz="2400" b="1" dirty="0" err="1"/>
              <a:t>rủi</a:t>
            </a:r>
            <a:r>
              <a:rPr lang="en-US" sz="2400" b="1" dirty="0"/>
              <a:t> </a:t>
            </a:r>
            <a:r>
              <a:rPr lang="en-US" sz="2400" b="1" dirty="0" err="1"/>
              <a:t>ro</a:t>
            </a:r>
            <a:r>
              <a:rPr lang="en-US" sz="2400" b="1" dirty="0"/>
              <a:t> </a:t>
            </a:r>
            <a:r>
              <a:rPr lang="en-US" sz="2400" b="1" dirty="0" err="1"/>
              <a:t>có</a:t>
            </a:r>
            <a:r>
              <a:rPr lang="en-US" sz="2400" b="1" dirty="0"/>
              <a:t> </a:t>
            </a:r>
            <a:r>
              <a:rPr lang="en-US" sz="2400" b="1" dirty="0" err="1"/>
              <a:t>thể</a:t>
            </a:r>
            <a:r>
              <a:rPr lang="en-US" sz="2400" b="1" dirty="0"/>
              <a:t> </a:t>
            </a:r>
            <a:r>
              <a:rPr lang="en-US" sz="2400" b="1" dirty="0" err="1"/>
              <a:t>gặp</a:t>
            </a:r>
            <a:r>
              <a:rPr lang="en-US" sz="2400" b="1" dirty="0"/>
              <a:t> </a:t>
            </a:r>
            <a:r>
              <a:rPr lang="en-US" sz="2400" b="1" dirty="0" err="1"/>
              <a:t>phải</a:t>
            </a:r>
            <a:r>
              <a:rPr lang="en-US" sz="2400" b="1" dirty="0"/>
              <a:t> </a:t>
            </a:r>
            <a:r>
              <a:rPr lang="en-US" sz="2400" b="1" dirty="0" err="1"/>
              <a:t>khi</a:t>
            </a:r>
            <a:r>
              <a:rPr lang="en-US" sz="2400" b="1" dirty="0"/>
              <a:t> </a:t>
            </a:r>
            <a:r>
              <a:rPr lang="en-US" sz="2400" b="1" dirty="0" err="1"/>
              <a:t>ứng</a:t>
            </a:r>
            <a:r>
              <a:rPr lang="en-US" sz="2400" b="1" dirty="0"/>
              <a:t> </a:t>
            </a:r>
            <a:r>
              <a:rPr lang="en-US" sz="2400" b="1" dirty="0" err="1"/>
              <a:t>dụng</a:t>
            </a:r>
            <a:r>
              <a:rPr lang="en-US" sz="2400" b="1" dirty="0"/>
              <a:t> </a:t>
            </a:r>
            <a:r>
              <a:rPr lang="en-US" sz="2400" b="1" dirty="0" err="1"/>
              <a:t>công</a:t>
            </a:r>
            <a:r>
              <a:rPr lang="en-US" sz="2400" b="1" dirty="0"/>
              <a:t> </a:t>
            </a:r>
            <a:r>
              <a:rPr lang="en-US" sz="2400" b="1" dirty="0" err="1"/>
              <a:t>nghệ</a:t>
            </a:r>
            <a:r>
              <a:rPr lang="en-US" sz="2400" b="1" dirty="0"/>
              <a:t>  di </a:t>
            </a:r>
            <a:r>
              <a:rPr lang="en-US" sz="2400" b="1" dirty="0" err="1"/>
              <a:t>truyền</a:t>
            </a:r>
            <a:r>
              <a:rPr lang="en-US" sz="2400" b="1" dirty="0"/>
              <a:t> </a:t>
            </a:r>
            <a:r>
              <a:rPr lang="en-US" sz="2400" b="1" dirty="0" err="1"/>
              <a:t>trong</a:t>
            </a:r>
            <a:r>
              <a:rPr lang="en-US" sz="2400" b="1" dirty="0"/>
              <a:t> </a:t>
            </a:r>
            <a:r>
              <a:rPr lang="en-US" sz="2400" b="1" dirty="0" err="1"/>
              <a:t>cuộc</a:t>
            </a:r>
            <a:r>
              <a:rPr lang="en-US" sz="2400" b="1" dirty="0"/>
              <a:t> </a:t>
            </a:r>
            <a:r>
              <a:rPr lang="en-US" sz="2400" b="1" dirty="0" err="1"/>
              <a:t>sống</a:t>
            </a:r>
            <a:r>
              <a:rPr lang="en-US" sz="2400" b="1" dirty="0"/>
              <a:t>?</a:t>
            </a:r>
            <a:endParaRPr lang="en-US" sz="2400" b="1"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268"/>
                                        </p:tgtEl>
                                        <p:attrNameLst>
                                          <p:attrName>style.visibility</p:attrName>
                                        </p:attrNameLst>
                                      </p:cBhvr>
                                      <p:to>
                                        <p:strVal val="visible"/>
                                      </p:to>
                                    </p:set>
                                    <p:anim calcmode="lin" valueType="num">
                                      <p:cBhvr>
                                        <p:cTn id="17" dur="500" fill="hold"/>
                                        <p:tgtEl>
                                          <p:spTgt spid="11268"/>
                                        </p:tgtEl>
                                        <p:attrNameLst>
                                          <p:attrName>ppt_w</p:attrName>
                                        </p:attrNameLst>
                                      </p:cBhvr>
                                      <p:tavLst>
                                        <p:tav tm="0">
                                          <p:val>
                                            <p:fltVal val="0"/>
                                          </p:val>
                                        </p:tav>
                                        <p:tav tm="100000">
                                          <p:val>
                                            <p:strVal val="#ppt_w"/>
                                          </p:val>
                                        </p:tav>
                                      </p:tavLst>
                                    </p:anim>
                                    <p:anim calcmode="lin" valueType="num">
                                      <p:cBhvr>
                                        <p:cTn id="18" dur="500" fill="hold"/>
                                        <p:tgtEl>
                                          <p:spTgt spid="11268"/>
                                        </p:tgtEl>
                                        <p:attrNameLst>
                                          <p:attrName>ppt_h</p:attrName>
                                        </p:attrNameLst>
                                      </p:cBhvr>
                                      <p:tavLst>
                                        <p:tav tm="0">
                                          <p:val>
                                            <p:fltVal val="0"/>
                                          </p:val>
                                        </p:tav>
                                        <p:tav tm="100000">
                                          <p:val>
                                            <p:strVal val="#ppt_h"/>
                                          </p:val>
                                        </p:tav>
                                      </p:tavLst>
                                    </p:anim>
                                    <p:animEffect transition="in" filter="fade">
                                      <p:cBhvr>
                                        <p:cTn id="19"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484916" y="183181"/>
            <a:ext cx="9222167" cy="400110"/>
          </a:xfrm>
          <a:prstGeom prst="rect">
            <a:avLst/>
          </a:prstGeom>
          <a:noFill/>
        </p:spPr>
        <p:txBody>
          <a:bodyPr wrap="square">
            <a:spAutoFit/>
          </a:bodyPr>
          <a:lstStyle/>
          <a:p>
            <a:pPr algn="ctr"/>
            <a:r>
              <a:rPr lang="en-US" sz="2000" dirty="0" err="1"/>
              <a:t>Một</a:t>
            </a:r>
            <a:r>
              <a:rPr lang="en-US" sz="2000" dirty="0"/>
              <a:t> </a:t>
            </a:r>
            <a:r>
              <a:rPr lang="en-US" sz="2000" dirty="0" err="1"/>
              <a:t>số</a:t>
            </a:r>
            <a:r>
              <a:rPr lang="en-US" sz="2000" dirty="0"/>
              <a:t> </a:t>
            </a:r>
            <a:r>
              <a:rPr lang="en-US" sz="2000" dirty="0" err="1"/>
              <a:t>lợi</a:t>
            </a:r>
            <a:r>
              <a:rPr lang="en-US" sz="2000" dirty="0"/>
              <a:t> </a:t>
            </a:r>
            <a:r>
              <a:rPr lang="en-US" sz="2000" dirty="0" err="1"/>
              <a:t>ích</a:t>
            </a:r>
            <a:r>
              <a:rPr lang="en-US" sz="2000" dirty="0"/>
              <a:t> </a:t>
            </a:r>
            <a:r>
              <a:rPr lang="en-US" sz="2000" dirty="0" err="1"/>
              <a:t>và</a:t>
            </a:r>
            <a:r>
              <a:rPr lang="en-US" sz="2000" dirty="0"/>
              <a:t> </a:t>
            </a:r>
            <a:r>
              <a:rPr lang="en-US" sz="2000" dirty="0" err="1"/>
              <a:t>rủi</a:t>
            </a:r>
            <a:r>
              <a:rPr lang="en-US" sz="2000" dirty="0"/>
              <a:t> </a:t>
            </a:r>
            <a:r>
              <a:rPr lang="en-US" sz="2000" dirty="0" err="1"/>
              <a:t>ro</a:t>
            </a:r>
            <a:r>
              <a:rPr lang="en-US" sz="2000" dirty="0"/>
              <a:t> </a:t>
            </a:r>
            <a:r>
              <a:rPr lang="en-US" sz="2000" dirty="0" err="1"/>
              <a:t>của</a:t>
            </a:r>
            <a:r>
              <a:rPr lang="en-US" sz="2000" dirty="0"/>
              <a:t> </a:t>
            </a:r>
            <a:r>
              <a:rPr lang="en-US" sz="2000" dirty="0" err="1"/>
              <a:t>ứng</a:t>
            </a:r>
            <a:r>
              <a:rPr lang="en-US" sz="2000" dirty="0"/>
              <a:t> </a:t>
            </a:r>
            <a:r>
              <a:rPr lang="en-US" sz="2000" dirty="0" err="1"/>
              <a:t>dụng</a:t>
            </a:r>
            <a:r>
              <a:rPr lang="en-US" sz="2000" dirty="0"/>
              <a:t> </a:t>
            </a:r>
            <a:r>
              <a:rPr lang="en-US" sz="2000" dirty="0" err="1"/>
              <a:t>công</a:t>
            </a:r>
            <a:r>
              <a:rPr lang="en-US" sz="2000" dirty="0"/>
              <a:t> </a:t>
            </a:r>
            <a:r>
              <a:rPr lang="en-US" sz="2000" dirty="0" err="1"/>
              <a:t>nghệ</a:t>
            </a:r>
            <a:r>
              <a:rPr lang="en-US" sz="2000" dirty="0"/>
              <a:t> di </a:t>
            </a:r>
            <a:r>
              <a:rPr lang="en-US" sz="2000" dirty="0" err="1"/>
              <a:t>truyền</a:t>
            </a:r>
            <a:endParaRPr lang="en-US" sz="2000" dirty="0"/>
          </a:p>
        </p:txBody>
      </p:sp>
      <p:graphicFrame>
        <p:nvGraphicFramePr>
          <p:cNvPr id="5" name="Table 4"/>
          <p:cNvGraphicFramePr>
            <a:graphicFrameLocks noGrp="1"/>
          </p:cNvGraphicFramePr>
          <p:nvPr/>
        </p:nvGraphicFramePr>
        <p:xfrm>
          <a:off x="655155" y="731669"/>
          <a:ext cx="11058668" cy="5943600"/>
        </p:xfrm>
        <a:graphic>
          <a:graphicData uri="http://schemas.openxmlformats.org/drawingml/2006/table">
            <a:tbl>
              <a:tblPr firstRow="1" bandRow="1">
                <a:tableStyleId>{F5AB1C69-6EDB-4FF4-983F-18BD219EF322}</a:tableStyleId>
              </a:tblPr>
              <a:tblGrid>
                <a:gridCol w="5114414"/>
                <a:gridCol w="5944254"/>
              </a:tblGrid>
              <a:tr h="430702">
                <a:tc>
                  <a:txBody>
                    <a:bodyPr/>
                    <a:lstStyle/>
                    <a:p>
                      <a:pPr algn="ctr">
                        <a:lnSpc>
                          <a:spcPct val="120000"/>
                        </a:lnSpc>
                      </a:pPr>
                      <a:r>
                        <a:rPr lang="en-US" sz="2000"/>
                        <a:t>Lợi ích</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en-US" sz="2000"/>
                        <a:t>Rủi ro</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74472">
                <a:tc>
                  <a:txBody>
                    <a:bodyPr/>
                    <a:lstStyle/>
                    <a:p>
                      <a:pPr algn="just">
                        <a:lnSpc>
                          <a:spcPct val="120000"/>
                        </a:lnSpc>
                      </a:pPr>
                      <a:r>
                        <a:rPr lang="vi-VN" sz="2000"/>
                        <a:t>Chưa có bằng chứng cho thấy cây biến đổi gene và vật nuôi chuyển gene gây hại với con người và môi trường.</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vi-VN" sz="2000"/>
                        <a:t>Các sản phẩm từ cây biến đổi gene và vật nuôi chuyển gene có thể ảnh hưởng tới con người và môi trường theo cách chưa biết.</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02587">
                <a:tc>
                  <a:txBody>
                    <a:bodyPr/>
                    <a:lstStyle/>
                    <a:p>
                      <a:pPr algn="just">
                        <a:lnSpc>
                          <a:spcPct val="120000"/>
                        </a:lnSpc>
                      </a:pPr>
                      <a:r>
                        <a:rPr lang="vi-VN" sz="2000"/>
                        <a:t>Các giống cây biến đổi gene có sản lượng và chất lượng tốt hơn giống truyền thống.</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en-US" sz="2000"/>
                        <a:t>Mở rộng vùng trồng cây biến đổi gene có thể làm giảm đa dạng sinh học (nguồn gene) tự nhiên.</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8241">
                <a:tc>
                  <a:txBody>
                    <a:bodyPr/>
                    <a:lstStyle/>
                    <a:p>
                      <a:pPr algn="just">
                        <a:lnSpc>
                          <a:spcPct val="120000"/>
                        </a:lnSpc>
                      </a:pPr>
                      <a:r>
                        <a:rPr lang="vi-VN" sz="2000"/>
                        <a:t>Các chủng vi khuẩn và virus được dùng làm vector trong công nghệ di truyền thường không sống được trong tự nhiên.</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vi-VN" sz="2000"/>
                        <a:t>Các cơ thể mang gene mới có thể thoát ra ngoài môi trường và chuyển gene tái tổ hợp sang các cơ thể hoang dại, gây nên vấn đề mới khó kiểm soát (ví dụ: cơ thể hoang dại có tính trạng mới gây hại môi trường).</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46356">
                <a:tc>
                  <a:txBody>
                    <a:bodyPr/>
                    <a:lstStyle/>
                    <a:p>
                      <a:pPr algn="just">
                        <a:lnSpc>
                          <a:spcPct val="120000"/>
                        </a:lnSpc>
                      </a:pPr>
                      <a:r>
                        <a:rPr lang="vi-VN" sz="2000"/>
                        <a:t>Các biện pháp an toàn sinh học được các nhà nghiên cứu áp dụng để đảm bảo an toàn đối với môi trường, sức khoẻ con người và vật nuôi.</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vi-VN" sz="2000"/>
                        <a:t>Nhiều quốc gia chưa có quy định về ghi nhãn sản phẩm biến đổi gene nên người tiêu dùng không phân biệt được sản phẩm có nguồn gốc biến đổi gene.</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361" y="644846"/>
            <a:ext cx="11179278" cy="1114151"/>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defRPr/>
            </a:pPr>
            <a:r>
              <a:rPr kumimoji="0" lang="en-US" sz="2900" b="1" i="0" u="none" strike="noStrike" kern="1200" cap="none" spc="0" normalizeH="0" baseline="0" noProof="0">
                <a:ln>
                  <a:noFill/>
                </a:ln>
                <a:solidFill>
                  <a:prstClr val="white"/>
                </a:solidFill>
                <a:effectLst/>
                <a:uLnTx/>
                <a:uFillTx/>
                <a:latin typeface="Arial" panose="020B0604020202020204"/>
                <a:ea typeface="+mn-ea"/>
                <a:cs typeface="+mn-cs"/>
              </a:rPr>
              <a:t>IV. ĐẠO ĐỨC SINH HỌC TRONG NGHIÊN CỨU VÀ ỨNG DỤNG CÔNG NGHỆ DI TRUYỀN</a:t>
            </a:r>
            <a:endParaRPr kumimoji="0" lang="en-US" sz="29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1268" name="Picture 4" descr="Bioethics abstract concept Royalty Free Vector Image"/>
          <p:cNvPicPr>
            <a:picLocks noChangeAspect="1" noChangeArrowheads="1"/>
          </p:cNvPicPr>
          <p:nvPr/>
        </p:nvPicPr>
        <p:blipFill rotWithShape="1">
          <a:blip r:embed="rId1">
            <a:extLst>
              <a:ext uri="{28A0092B-C50C-407E-A947-70E740481C1C}">
                <a14:useLocalDpi xmlns:a14="http://schemas.microsoft.com/office/drawing/2010/main" val="0"/>
              </a:ext>
            </a:extLst>
          </a:blip>
          <a:srcRect t="6896" b="16711"/>
          <a:stretch>
            <a:fillRect/>
          </a:stretch>
        </p:blipFill>
        <p:spPr bwMode="auto">
          <a:xfrm>
            <a:off x="6334399" y="1958583"/>
            <a:ext cx="5763213" cy="4754881"/>
          </a:xfrm>
          <a:prstGeom prst="rect">
            <a:avLst/>
          </a:prstGeom>
          <a:noFill/>
          <a:extLst>
            <a:ext uri="{909E8E84-426E-40DD-AFC4-6F175D3DCCD1}">
              <a14:hiddenFill xmlns:a14="http://schemas.microsoft.com/office/drawing/2010/main">
                <a:solidFill>
                  <a:srgbClr val="FFFFFF"/>
                </a:solidFill>
              </a14:hiddenFill>
            </a:ext>
          </a:extLst>
        </p:spPr>
      </p:pic>
      <p:sp>
        <p:nvSpPr>
          <p:cNvPr id="10" name="Thought Bubble: Cloud 9"/>
          <p:cNvSpPr/>
          <p:nvPr/>
        </p:nvSpPr>
        <p:spPr>
          <a:xfrm>
            <a:off x="360110" y="1958583"/>
            <a:ext cx="6741081" cy="2748974"/>
          </a:xfrm>
          <a:prstGeom prst="cloudCallout">
            <a:avLst>
              <a:gd name="adj1" fmla="val 64825"/>
              <a:gd name="adj2" fmla="val 72794"/>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defRPr/>
            </a:pPr>
            <a:r>
              <a:rPr lang="en-US" sz="2400" b="1" noProof="0" dirty="0" err="1">
                <a:solidFill>
                  <a:prstClr val="white"/>
                </a:solidFill>
                <a:latin typeface="Arial" panose="020B0604020202020204"/>
              </a:rPr>
              <a:t>Nêu</a:t>
            </a:r>
            <a:r>
              <a:rPr lang="en-US" sz="2400" b="1" noProof="0" dirty="0">
                <a:solidFill>
                  <a:prstClr val="white"/>
                </a:solidFill>
                <a:latin typeface="Arial" panose="020B0604020202020204"/>
              </a:rPr>
              <a:t> </a:t>
            </a:r>
            <a:r>
              <a:rPr lang="en-US" sz="2400" b="1" noProof="0" dirty="0" err="1">
                <a:solidFill>
                  <a:prstClr val="white"/>
                </a:solidFill>
                <a:latin typeface="Arial" panose="020B0604020202020204"/>
              </a:rPr>
              <a:t>những</a:t>
            </a:r>
            <a:r>
              <a:rPr lang="en-US" sz="2400" b="1" noProof="0" dirty="0">
                <a:solidFill>
                  <a:prstClr val="white"/>
                </a:solidFill>
                <a:latin typeface="Arial" panose="020B0604020202020204"/>
              </a:rPr>
              <a:t> </a:t>
            </a:r>
            <a:r>
              <a:rPr lang="en-US" sz="2400" b="1" noProof="0" dirty="0" err="1">
                <a:solidFill>
                  <a:prstClr val="white"/>
                </a:solidFill>
                <a:latin typeface="Arial" panose="020B0604020202020204"/>
              </a:rPr>
              <a:t>nguyên</a:t>
            </a:r>
            <a:r>
              <a:rPr lang="en-US" sz="2400" b="1" noProof="0" dirty="0">
                <a:solidFill>
                  <a:prstClr val="white"/>
                </a:solidFill>
                <a:latin typeface="Arial" panose="020B0604020202020204"/>
              </a:rPr>
              <a:t> </a:t>
            </a:r>
            <a:r>
              <a:rPr lang="en-US" sz="2400" b="1" noProof="0" dirty="0" err="1">
                <a:solidFill>
                  <a:prstClr val="white"/>
                </a:solidFill>
                <a:latin typeface="Arial" panose="020B0604020202020204"/>
              </a:rPr>
              <a:t>tắc</a:t>
            </a:r>
            <a:r>
              <a:rPr lang="en-US" sz="2400" b="1" noProof="0" dirty="0">
                <a:solidFill>
                  <a:prstClr val="white"/>
                </a:solidFill>
                <a:latin typeface="Arial" panose="020B0604020202020204"/>
              </a:rPr>
              <a:t> </a:t>
            </a:r>
            <a:r>
              <a:rPr lang="en-US" sz="2400" b="1" noProof="0" dirty="0" err="1">
                <a:solidFill>
                  <a:prstClr val="white"/>
                </a:solidFill>
                <a:latin typeface="Arial" panose="020B0604020202020204"/>
              </a:rPr>
              <a:t>đạo</a:t>
            </a:r>
            <a:r>
              <a:rPr lang="en-US" sz="2400" b="1" noProof="0" dirty="0">
                <a:solidFill>
                  <a:prstClr val="white"/>
                </a:solidFill>
                <a:latin typeface="Arial" panose="020B0604020202020204"/>
              </a:rPr>
              <a:t> </a:t>
            </a:r>
            <a:r>
              <a:rPr lang="en-US" sz="2400" b="1" noProof="0" dirty="0" err="1">
                <a:solidFill>
                  <a:prstClr val="white"/>
                </a:solidFill>
                <a:latin typeface="Arial" panose="020B0604020202020204"/>
              </a:rPr>
              <a:t>đức</a:t>
            </a:r>
            <a:r>
              <a:rPr lang="en-US" sz="2400" b="1" noProof="0" dirty="0">
                <a:solidFill>
                  <a:prstClr val="white"/>
                </a:solidFill>
                <a:latin typeface="Arial" panose="020B0604020202020204"/>
              </a:rPr>
              <a:t> </a:t>
            </a:r>
            <a:r>
              <a:rPr lang="en-US" sz="2400" b="1" noProof="0" dirty="0" err="1">
                <a:solidFill>
                  <a:prstClr val="white"/>
                </a:solidFill>
                <a:latin typeface="Arial" panose="020B0604020202020204"/>
              </a:rPr>
              <a:t>sinh</a:t>
            </a:r>
            <a:r>
              <a:rPr lang="en-US" sz="2400" b="1" noProof="0" dirty="0">
                <a:solidFill>
                  <a:prstClr val="white"/>
                </a:solidFill>
                <a:latin typeface="Arial" panose="020B0604020202020204"/>
              </a:rPr>
              <a:t> </a:t>
            </a:r>
            <a:r>
              <a:rPr lang="en-US" sz="2400" b="1" noProof="0" dirty="0" err="1">
                <a:solidFill>
                  <a:prstClr val="white"/>
                </a:solidFill>
                <a:latin typeface="Arial" panose="020B0604020202020204"/>
              </a:rPr>
              <a:t>học</a:t>
            </a:r>
            <a:r>
              <a:rPr lang="en-US" sz="2400" b="1" noProof="0" dirty="0">
                <a:solidFill>
                  <a:prstClr val="white"/>
                </a:solidFill>
                <a:latin typeface="Arial" panose="020B0604020202020204"/>
              </a:rPr>
              <a:t> </a:t>
            </a:r>
            <a:r>
              <a:rPr lang="en-US" sz="2400" b="1" noProof="0" dirty="0" err="1">
                <a:solidFill>
                  <a:prstClr val="white"/>
                </a:solidFill>
                <a:latin typeface="Arial" panose="020B0604020202020204"/>
              </a:rPr>
              <a:t>cần</a:t>
            </a:r>
            <a:r>
              <a:rPr lang="en-US" sz="2400" b="1" noProof="0" dirty="0">
                <a:solidFill>
                  <a:prstClr val="white"/>
                </a:solidFill>
                <a:latin typeface="Arial" panose="020B0604020202020204"/>
              </a:rPr>
              <a:t> </a:t>
            </a:r>
            <a:r>
              <a:rPr lang="en-US" sz="2400" b="1" noProof="0" dirty="0" err="1">
                <a:solidFill>
                  <a:prstClr val="white"/>
                </a:solidFill>
                <a:latin typeface="Arial" panose="020B0604020202020204"/>
              </a:rPr>
              <a:t>áp</a:t>
            </a:r>
            <a:r>
              <a:rPr lang="en-US" sz="2400" b="1" noProof="0" dirty="0">
                <a:solidFill>
                  <a:prstClr val="white"/>
                </a:solidFill>
                <a:latin typeface="Arial" panose="020B0604020202020204"/>
              </a:rPr>
              <a:t> </a:t>
            </a:r>
            <a:r>
              <a:rPr lang="en-US" sz="2400" b="1" noProof="0" dirty="0" err="1">
                <a:solidFill>
                  <a:prstClr val="white"/>
                </a:solidFill>
                <a:latin typeface="Arial" panose="020B0604020202020204"/>
              </a:rPr>
              <a:t>dụng</a:t>
            </a:r>
            <a:r>
              <a:rPr lang="en-US" sz="2400" b="1" noProof="0" dirty="0">
                <a:solidFill>
                  <a:prstClr val="white"/>
                </a:solidFill>
                <a:latin typeface="Arial" panose="020B0604020202020204"/>
              </a:rPr>
              <a:t> </a:t>
            </a:r>
            <a:r>
              <a:rPr lang="en-US" sz="2400" b="1" noProof="0" dirty="0" err="1">
                <a:solidFill>
                  <a:prstClr val="white"/>
                </a:solidFill>
                <a:latin typeface="Arial" panose="020B0604020202020204"/>
              </a:rPr>
              <a:t>để</a:t>
            </a:r>
            <a:r>
              <a:rPr lang="en-US" sz="2400" b="1" noProof="0" dirty="0">
                <a:solidFill>
                  <a:prstClr val="white"/>
                </a:solidFill>
                <a:latin typeface="Arial" panose="020B0604020202020204"/>
              </a:rPr>
              <a:t> </a:t>
            </a:r>
            <a:r>
              <a:rPr lang="en-US" sz="2400" b="1" noProof="0" dirty="0" err="1">
                <a:solidFill>
                  <a:prstClr val="white"/>
                </a:solidFill>
                <a:latin typeface="Arial" panose="020B0604020202020204"/>
              </a:rPr>
              <a:t>hạn</a:t>
            </a:r>
            <a:r>
              <a:rPr lang="en-US" sz="2400" b="1" noProof="0" dirty="0">
                <a:solidFill>
                  <a:prstClr val="white"/>
                </a:solidFill>
                <a:latin typeface="Arial" panose="020B0604020202020204"/>
              </a:rPr>
              <a:t> </a:t>
            </a:r>
            <a:r>
              <a:rPr lang="en-US" sz="2400" b="1" noProof="0" dirty="0" err="1">
                <a:solidFill>
                  <a:prstClr val="white"/>
                </a:solidFill>
                <a:latin typeface="Arial" panose="020B0604020202020204"/>
              </a:rPr>
              <a:t>chế</a:t>
            </a:r>
            <a:r>
              <a:rPr lang="en-US" sz="2400" b="1" noProof="0" dirty="0">
                <a:solidFill>
                  <a:prstClr val="white"/>
                </a:solidFill>
                <a:latin typeface="Arial" panose="020B0604020202020204"/>
              </a:rPr>
              <a:t> </a:t>
            </a:r>
            <a:r>
              <a:rPr lang="en-US" sz="2400" b="1" noProof="0" dirty="0" err="1">
                <a:solidFill>
                  <a:prstClr val="white"/>
                </a:solidFill>
                <a:latin typeface="Arial" panose="020B0604020202020204"/>
              </a:rPr>
              <a:t>những</a:t>
            </a:r>
            <a:r>
              <a:rPr lang="en-US" sz="2400" b="1" noProof="0" dirty="0">
                <a:solidFill>
                  <a:prstClr val="white"/>
                </a:solidFill>
                <a:latin typeface="Arial" panose="020B0604020202020204"/>
              </a:rPr>
              <a:t> </a:t>
            </a:r>
            <a:r>
              <a:rPr lang="en-US" sz="2400" b="1" noProof="0" dirty="0" err="1">
                <a:solidFill>
                  <a:prstClr val="white"/>
                </a:solidFill>
                <a:latin typeface="Arial" panose="020B0604020202020204"/>
              </a:rPr>
              <a:t>rủi</a:t>
            </a:r>
            <a:r>
              <a:rPr lang="en-US" sz="2400" b="1" noProof="0" dirty="0">
                <a:solidFill>
                  <a:prstClr val="white"/>
                </a:solidFill>
                <a:latin typeface="Arial" panose="020B0604020202020204"/>
              </a:rPr>
              <a:t> </a:t>
            </a:r>
            <a:r>
              <a:rPr lang="en-US" sz="2400" b="1" noProof="0" dirty="0" err="1">
                <a:solidFill>
                  <a:prstClr val="white"/>
                </a:solidFill>
                <a:latin typeface="Arial" panose="020B0604020202020204"/>
              </a:rPr>
              <a:t>ro</a:t>
            </a:r>
            <a:r>
              <a:rPr lang="en-US" sz="2400" b="1" noProof="0" dirty="0">
                <a:solidFill>
                  <a:prstClr val="white"/>
                </a:solidFill>
                <a:latin typeface="Arial" panose="020B0604020202020204"/>
              </a:rPr>
              <a:t> </a:t>
            </a:r>
            <a:r>
              <a:rPr lang="en-US" sz="2400" b="1" noProof="0" dirty="0" err="1">
                <a:solidFill>
                  <a:prstClr val="white"/>
                </a:solidFill>
                <a:latin typeface="Arial" panose="020B0604020202020204"/>
              </a:rPr>
              <a:t>nêu</a:t>
            </a:r>
            <a:r>
              <a:rPr lang="en-US" sz="2400" b="1" noProof="0" dirty="0">
                <a:solidFill>
                  <a:prstClr val="white"/>
                </a:solidFill>
                <a:latin typeface="Arial" panose="020B0604020202020204"/>
              </a:rPr>
              <a:t> </a:t>
            </a:r>
            <a:r>
              <a:rPr lang="en-US" sz="2400" b="1" noProof="0" dirty="0" err="1">
                <a:solidFill>
                  <a:prstClr val="white"/>
                </a:solidFill>
                <a:latin typeface="Arial" panose="020B0604020202020204"/>
              </a:rPr>
              <a:t>trên</a:t>
            </a:r>
            <a:r>
              <a:rPr lang="en-US" sz="2400" b="1" noProof="0" dirty="0">
                <a:solidFill>
                  <a:prstClr val="white"/>
                </a:solidFill>
                <a:latin typeface="Arial" panose="020B0604020202020204"/>
              </a:rPr>
              <a:t>?</a:t>
            </a:r>
            <a:endPar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268"/>
                                        </p:tgtEl>
                                        <p:attrNameLst>
                                          <p:attrName>style.visibility</p:attrName>
                                        </p:attrNameLst>
                                      </p:cBhvr>
                                      <p:to>
                                        <p:strVal val="visible"/>
                                      </p:to>
                                    </p:set>
                                    <p:anim calcmode="lin" valueType="num">
                                      <p:cBhvr>
                                        <p:cTn id="17" dur="500" fill="hold"/>
                                        <p:tgtEl>
                                          <p:spTgt spid="11268"/>
                                        </p:tgtEl>
                                        <p:attrNameLst>
                                          <p:attrName>ppt_w</p:attrName>
                                        </p:attrNameLst>
                                      </p:cBhvr>
                                      <p:tavLst>
                                        <p:tav tm="0">
                                          <p:val>
                                            <p:fltVal val="0"/>
                                          </p:val>
                                        </p:tav>
                                        <p:tav tm="100000">
                                          <p:val>
                                            <p:strVal val="#ppt_w"/>
                                          </p:val>
                                        </p:tav>
                                      </p:tavLst>
                                    </p:anim>
                                    <p:anim calcmode="lin" valueType="num">
                                      <p:cBhvr>
                                        <p:cTn id="18" dur="500" fill="hold"/>
                                        <p:tgtEl>
                                          <p:spTgt spid="11268"/>
                                        </p:tgtEl>
                                        <p:attrNameLst>
                                          <p:attrName>ppt_h</p:attrName>
                                        </p:attrNameLst>
                                      </p:cBhvr>
                                      <p:tavLst>
                                        <p:tav tm="0">
                                          <p:val>
                                            <p:fltVal val="0"/>
                                          </p:val>
                                        </p:tav>
                                        <p:tav tm="100000">
                                          <p:val>
                                            <p:strVal val="#ppt_h"/>
                                          </p:val>
                                        </p:tav>
                                      </p:tavLst>
                                    </p:anim>
                                    <p:animEffect transition="in" filter="fade">
                                      <p:cBhvr>
                                        <p:cTn id="19"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68227">
            <a:off x="-2273510" y="-1334093"/>
            <a:ext cx="5634114" cy="4169245"/>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defRPr/>
            </a:pPr>
            <a:endParaRPr lang="en-US" sz="1200">
              <a:solidFill>
                <a:prstClr val="black"/>
              </a:solidFill>
              <a:latin typeface="Calibri" panose="020F0502020204030204"/>
            </a:endParaRPr>
          </a:p>
        </p:txBody>
      </p:sp>
      <p:sp>
        <p:nvSpPr>
          <p:cNvPr id="3" name="Freeform 3"/>
          <p:cNvSpPr/>
          <p:nvPr/>
        </p:nvSpPr>
        <p:spPr>
          <a:xfrm rot="-9404108">
            <a:off x="8689143" y="-1906053"/>
            <a:ext cx="5634114" cy="4169245"/>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defRPr/>
            </a:pPr>
            <a:endParaRPr lang="en-US" sz="1200">
              <a:solidFill>
                <a:prstClr val="black"/>
              </a:solidFill>
              <a:latin typeface="Calibri" panose="020F0502020204030204"/>
            </a:endParaRPr>
          </a:p>
        </p:txBody>
      </p:sp>
      <p:sp>
        <p:nvSpPr>
          <p:cNvPr id="5" name="Freeform 5"/>
          <p:cNvSpPr/>
          <p:nvPr/>
        </p:nvSpPr>
        <p:spPr>
          <a:xfrm rot="183391">
            <a:off x="-594223" y="5668678"/>
            <a:ext cx="4112200" cy="1241137"/>
          </a:xfrm>
          <a:custGeom>
            <a:avLst/>
            <a:gdLst/>
            <a:ahLst/>
            <a:cxnLst/>
            <a:rect l="l" t="t" r="r" b="b"/>
            <a:pathLst>
              <a:path w="6168300" h="1861705">
                <a:moveTo>
                  <a:pt x="0" y="0"/>
                </a:moveTo>
                <a:lnTo>
                  <a:pt x="6168300" y="0"/>
                </a:lnTo>
                <a:lnTo>
                  <a:pt x="6168300" y="1861705"/>
                </a:lnTo>
                <a:lnTo>
                  <a:pt x="0" y="18617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00">
              <a:defRPr/>
            </a:pPr>
            <a:endParaRPr lang="en-US" sz="1200">
              <a:solidFill>
                <a:prstClr val="black"/>
              </a:solidFill>
              <a:latin typeface="Calibri" panose="020F0502020204030204"/>
            </a:endParaRPr>
          </a:p>
        </p:txBody>
      </p:sp>
      <p:sp>
        <p:nvSpPr>
          <p:cNvPr id="6" name="Freeform 6"/>
          <p:cNvSpPr/>
          <p:nvPr/>
        </p:nvSpPr>
        <p:spPr>
          <a:xfrm rot="9677033">
            <a:off x="4085009" y="5205506"/>
            <a:ext cx="6826914" cy="5796671"/>
          </a:xfrm>
          <a:custGeom>
            <a:avLst/>
            <a:gdLst/>
            <a:ahLst/>
            <a:cxnLst/>
            <a:rect l="l" t="t" r="r" b="b"/>
            <a:pathLst>
              <a:path w="10240371" h="8695006">
                <a:moveTo>
                  <a:pt x="0" y="0"/>
                </a:moveTo>
                <a:lnTo>
                  <a:pt x="10240371" y="0"/>
                </a:lnTo>
                <a:lnTo>
                  <a:pt x="10240371" y="8695006"/>
                </a:lnTo>
                <a:lnTo>
                  <a:pt x="0" y="86950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00">
              <a:defRPr/>
            </a:pPr>
            <a:endParaRPr lang="en-US" sz="1200">
              <a:solidFill>
                <a:prstClr val="black"/>
              </a:solidFill>
              <a:latin typeface="Calibri" panose="020F0502020204030204"/>
            </a:endParaRPr>
          </a:p>
        </p:txBody>
      </p:sp>
      <p:sp>
        <p:nvSpPr>
          <p:cNvPr id="9" name="Freeform 9"/>
          <p:cNvSpPr/>
          <p:nvPr/>
        </p:nvSpPr>
        <p:spPr>
          <a:xfrm rot="20724542">
            <a:off x="863545" y="5813198"/>
            <a:ext cx="462821" cy="469652"/>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00">
              <a:defRPr/>
            </a:pPr>
            <a:endParaRPr lang="en-US" sz="1200">
              <a:solidFill>
                <a:prstClr val="black"/>
              </a:solidFill>
              <a:latin typeface="Calibri" panose="020F0502020204030204"/>
            </a:endParaRPr>
          </a:p>
        </p:txBody>
      </p:sp>
      <p:sp>
        <p:nvSpPr>
          <p:cNvPr id="10" name="Freeform 10"/>
          <p:cNvSpPr/>
          <p:nvPr/>
        </p:nvSpPr>
        <p:spPr>
          <a:xfrm rot="20724542">
            <a:off x="2245476" y="6234657"/>
            <a:ext cx="462821" cy="469652"/>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00">
              <a:defRPr/>
            </a:pPr>
            <a:endParaRPr lang="en-US" sz="1200">
              <a:solidFill>
                <a:prstClr val="black"/>
              </a:solidFill>
              <a:latin typeface="Calibri" panose="020F0502020204030204"/>
            </a:endParaRPr>
          </a:p>
        </p:txBody>
      </p:sp>
      <p:sp>
        <p:nvSpPr>
          <p:cNvPr id="11" name="Freeform 11"/>
          <p:cNvSpPr/>
          <p:nvPr/>
        </p:nvSpPr>
        <p:spPr>
          <a:xfrm rot="20724542">
            <a:off x="198835" y="5834606"/>
            <a:ext cx="382718" cy="388367"/>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00">
              <a:defRPr/>
            </a:pPr>
            <a:endParaRPr lang="en-US" sz="1200">
              <a:solidFill>
                <a:prstClr val="black"/>
              </a:solidFill>
              <a:latin typeface="Calibri" panose="020F0502020204030204"/>
            </a:endParaRPr>
          </a:p>
        </p:txBody>
      </p:sp>
      <p:sp>
        <p:nvSpPr>
          <p:cNvPr id="12" name="Freeform 12"/>
          <p:cNvSpPr/>
          <p:nvPr/>
        </p:nvSpPr>
        <p:spPr>
          <a:xfrm rot="20724542">
            <a:off x="1529814" y="6233551"/>
            <a:ext cx="382718" cy="388367"/>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00">
              <a:defRPr/>
            </a:pPr>
            <a:endParaRPr lang="en-US" sz="1200">
              <a:solidFill>
                <a:prstClr val="black"/>
              </a:solidFill>
              <a:latin typeface="Calibri" panose="020F0502020204030204"/>
            </a:endParaRPr>
          </a:p>
        </p:txBody>
      </p:sp>
      <p:sp>
        <p:nvSpPr>
          <p:cNvPr id="13" name="Freeform 13"/>
          <p:cNvSpPr/>
          <p:nvPr/>
        </p:nvSpPr>
        <p:spPr>
          <a:xfrm rot="-1232496">
            <a:off x="10693114" y="574042"/>
            <a:ext cx="190718" cy="224374"/>
          </a:xfrm>
          <a:custGeom>
            <a:avLst/>
            <a:gdLst/>
            <a:ahLst/>
            <a:cxnLst/>
            <a:rect l="l" t="t" r="r" b="b"/>
            <a:pathLst>
              <a:path w="286077" h="336561">
                <a:moveTo>
                  <a:pt x="0" y="0"/>
                </a:moveTo>
                <a:lnTo>
                  <a:pt x="286077" y="0"/>
                </a:lnTo>
                <a:lnTo>
                  <a:pt x="286077" y="336561"/>
                </a:lnTo>
                <a:lnTo>
                  <a:pt x="0" y="33656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00">
              <a:defRPr/>
            </a:pPr>
            <a:endParaRPr lang="en-US" sz="1200">
              <a:solidFill>
                <a:prstClr val="black"/>
              </a:solidFill>
              <a:latin typeface="Calibri" panose="020F0502020204030204"/>
            </a:endParaRPr>
          </a:p>
        </p:txBody>
      </p:sp>
      <p:sp>
        <p:nvSpPr>
          <p:cNvPr id="14" name="Freeform 14"/>
          <p:cNvSpPr/>
          <p:nvPr/>
        </p:nvSpPr>
        <p:spPr>
          <a:xfrm rot="-88680">
            <a:off x="10925425" y="539555"/>
            <a:ext cx="643545" cy="651207"/>
          </a:xfrm>
          <a:custGeom>
            <a:avLst/>
            <a:gdLst/>
            <a:ahLst/>
            <a:cxnLst/>
            <a:rect l="l" t="t" r="r" b="b"/>
            <a:pathLst>
              <a:path w="965318" h="976810">
                <a:moveTo>
                  <a:pt x="0" y="0"/>
                </a:moveTo>
                <a:lnTo>
                  <a:pt x="965318" y="0"/>
                </a:lnTo>
                <a:lnTo>
                  <a:pt x="965318" y="976809"/>
                </a:lnTo>
                <a:lnTo>
                  <a:pt x="0" y="9768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00">
              <a:defRPr/>
            </a:pPr>
            <a:endParaRPr lang="en-US" sz="1200">
              <a:solidFill>
                <a:prstClr val="black"/>
              </a:solidFill>
              <a:latin typeface="Calibri" panose="020F0502020204030204"/>
            </a:endParaRPr>
          </a:p>
        </p:txBody>
      </p:sp>
      <p:sp>
        <p:nvSpPr>
          <p:cNvPr id="15" name="Freeform 15"/>
          <p:cNvSpPr/>
          <p:nvPr/>
        </p:nvSpPr>
        <p:spPr>
          <a:xfrm rot="1405588">
            <a:off x="8764499" y="5447825"/>
            <a:ext cx="214788" cy="252691"/>
          </a:xfrm>
          <a:custGeom>
            <a:avLst/>
            <a:gdLst/>
            <a:ahLst/>
            <a:cxnLst/>
            <a:rect l="l" t="t" r="r" b="b"/>
            <a:pathLst>
              <a:path w="322182" h="379037">
                <a:moveTo>
                  <a:pt x="0" y="0"/>
                </a:moveTo>
                <a:lnTo>
                  <a:pt x="322182" y="0"/>
                </a:lnTo>
                <a:lnTo>
                  <a:pt x="322182" y="379037"/>
                </a:lnTo>
                <a:lnTo>
                  <a:pt x="0" y="379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00">
              <a:defRPr/>
            </a:pPr>
            <a:endParaRPr lang="en-US" sz="1200">
              <a:solidFill>
                <a:prstClr val="black"/>
              </a:solidFill>
              <a:latin typeface="Calibri" panose="020F0502020204030204"/>
            </a:endParaRPr>
          </a:p>
        </p:txBody>
      </p:sp>
      <p:sp>
        <p:nvSpPr>
          <p:cNvPr id="16" name="Freeform 16"/>
          <p:cNvSpPr/>
          <p:nvPr/>
        </p:nvSpPr>
        <p:spPr>
          <a:xfrm rot="20936366">
            <a:off x="830488" y="294229"/>
            <a:ext cx="179958" cy="211715"/>
          </a:xfrm>
          <a:custGeom>
            <a:avLst/>
            <a:gdLst/>
            <a:ahLst/>
            <a:cxnLst/>
            <a:rect l="l" t="t" r="r" b="b"/>
            <a:pathLst>
              <a:path w="269937" h="317573">
                <a:moveTo>
                  <a:pt x="0" y="0"/>
                </a:moveTo>
                <a:lnTo>
                  <a:pt x="269937" y="0"/>
                </a:lnTo>
                <a:lnTo>
                  <a:pt x="269937" y="317573"/>
                </a:lnTo>
                <a:lnTo>
                  <a:pt x="0" y="3175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00">
              <a:defRPr/>
            </a:pPr>
            <a:endParaRPr lang="en-US" sz="1200">
              <a:solidFill>
                <a:prstClr val="black"/>
              </a:solidFill>
              <a:latin typeface="Calibri" panose="020F0502020204030204"/>
            </a:endParaRPr>
          </a:p>
        </p:txBody>
      </p:sp>
      <p:sp>
        <p:nvSpPr>
          <p:cNvPr id="19" name="Freeform 19"/>
          <p:cNvSpPr/>
          <p:nvPr/>
        </p:nvSpPr>
        <p:spPr>
          <a:xfrm rot="-575628">
            <a:off x="8564729" y="6332019"/>
            <a:ext cx="561067" cy="569348"/>
          </a:xfrm>
          <a:custGeom>
            <a:avLst/>
            <a:gdLst/>
            <a:ahLst/>
            <a:cxnLst/>
            <a:rect l="l" t="t" r="r" b="b"/>
            <a:pathLst>
              <a:path w="841600" h="854022">
                <a:moveTo>
                  <a:pt x="0" y="0"/>
                </a:moveTo>
                <a:lnTo>
                  <a:pt x="841599" y="0"/>
                </a:lnTo>
                <a:lnTo>
                  <a:pt x="841599" y="854022"/>
                </a:lnTo>
                <a:lnTo>
                  <a:pt x="0" y="8540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00">
              <a:defRPr/>
            </a:pPr>
            <a:endParaRPr lang="en-US" sz="1200">
              <a:solidFill>
                <a:prstClr val="black"/>
              </a:solidFill>
              <a:latin typeface="Calibri" panose="020F0502020204030204"/>
            </a:endParaRPr>
          </a:p>
        </p:txBody>
      </p:sp>
      <p:sp>
        <p:nvSpPr>
          <p:cNvPr id="20" name="Freeform 20"/>
          <p:cNvSpPr/>
          <p:nvPr/>
        </p:nvSpPr>
        <p:spPr>
          <a:xfrm rot="-575628">
            <a:off x="11429455" y="5609540"/>
            <a:ext cx="463960" cy="470808"/>
          </a:xfrm>
          <a:custGeom>
            <a:avLst/>
            <a:gdLst/>
            <a:ahLst/>
            <a:cxnLst/>
            <a:rect l="l" t="t" r="r" b="b"/>
            <a:pathLst>
              <a:path w="695940" h="706212">
                <a:moveTo>
                  <a:pt x="0" y="0"/>
                </a:moveTo>
                <a:lnTo>
                  <a:pt x="695940" y="0"/>
                </a:lnTo>
                <a:lnTo>
                  <a:pt x="695940" y="706212"/>
                </a:lnTo>
                <a:lnTo>
                  <a:pt x="0" y="7062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00">
              <a:defRPr/>
            </a:pPr>
            <a:endParaRPr lang="en-US" sz="1200">
              <a:solidFill>
                <a:prstClr val="black"/>
              </a:solidFill>
              <a:latin typeface="Calibri" panose="020F0502020204030204"/>
            </a:endParaRPr>
          </a:p>
        </p:txBody>
      </p:sp>
      <p:sp>
        <p:nvSpPr>
          <p:cNvPr id="21" name="TextBox 21"/>
          <p:cNvSpPr txBox="1"/>
          <p:nvPr/>
        </p:nvSpPr>
        <p:spPr>
          <a:xfrm>
            <a:off x="-536348" y="537367"/>
            <a:ext cx="12042548" cy="1231106"/>
          </a:xfrm>
          <a:prstGeom prst="rect">
            <a:avLst/>
          </a:prstGeom>
        </p:spPr>
        <p:txBody>
          <a:bodyPr wrap="square" lIns="0" tIns="0" rIns="0" bIns="0" rtlCol="0" anchor="t">
            <a:spAutoFit/>
          </a:bodyPr>
          <a:lstStyle/>
          <a:p>
            <a:pPr algn="ctr" defTabSz="609600">
              <a:defRPr/>
            </a:pPr>
            <a:r>
              <a:rPr lang="en-US" sz="4000" b="1" dirty="0" err="1">
                <a:solidFill>
                  <a:srgbClr val="FF0000"/>
                </a:solidFill>
                <a:latin typeface="Times New Roman" panose="02020603050405020304" pitchFamily="18" charset="0"/>
                <a:cs typeface="Times New Roman" panose="02020603050405020304" pitchFamily="18" charset="0"/>
              </a:rPr>
              <a:t>Nêu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quan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điểm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em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về</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những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vấn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đề</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sau</a:t>
            </a:r>
            <a:r>
              <a:rPr lang="en-US" sz="4000" b="1" dirty="0">
                <a:solidFill>
                  <a:srgbClr val="FF0000"/>
                </a:solidFill>
                <a:latin typeface="Times New Roman" panose="02020603050405020304" pitchFamily="18" charset="0"/>
                <a:cs typeface="Times New Roman" panose="02020603050405020304" pitchFamily="18" charset="0"/>
              </a:rPr>
              <a:t>: </a:t>
            </a:r>
            <a:endParaRPr lang="en-US" sz="4000" b="1" dirty="0">
              <a:solidFill>
                <a:srgbClr val="FF0000"/>
              </a:solidFill>
              <a:latin typeface="Times New Roman" panose="02020603050405020304" pitchFamily="18" charset="0"/>
              <a:cs typeface="Times New Roman" panose="02020603050405020304" pitchFamily="18" charset="0"/>
            </a:endParaRPr>
          </a:p>
          <a:p>
            <a:pPr algn="ctr" defTabSz="609600">
              <a:defRPr/>
            </a:pP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77819" y="1758695"/>
            <a:ext cx="10439314" cy="3440429"/>
          </a:xfrm>
          <a:prstGeom prst="rect">
            <a:avLst/>
          </a:prstGeom>
          <a:ln w="57150">
            <a:solidFill>
              <a:schemeClr val="accent6">
                <a:lumMod val="75000"/>
              </a:schemeClr>
            </a:solidFill>
            <a:prstDash val="lgDashDot"/>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defTabSz="609600">
              <a:spcBef>
                <a:spcPts val="400"/>
              </a:spcBef>
              <a:spcAft>
                <a:spcPts val="400"/>
              </a:spcAft>
              <a:defRPr/>
            </a:pPr>
            <a:endParaRPr lang="en-US" sz="665" b="1" dirty="0">
              <a:solidFill>
                <a:srgbClr val="FF0000"/>
              </a:solidFill>
              <a:latin typeface="Times New Roman" panose="02020603050405020304" pitchFamily="18" charset="0"/>
              <a:cs typeface="Times New Roman" panose="02020603050405020304" pitchFamily="18" charset="0"/>
            </a:endParaRPr>
          </a:p>
          <a:p>
            <a:pPr algn="just">
              <a:lnSpc>
                <a:spcPct val="107000"/>
              </a:lnSpc>
              <a:spcBef>
                <a:spcPts val="600"/>
              </a:spcBef>
              <a:spcAft>
                <a:spcPts val="600"/>
              </a:spcAft>
            </a:pPr>
            <a:r>
              <a:rPr lang="vi-VN" sz="3600" dirty="0">
                <a:latin typeface="Times New Roman" panose="02020603050405020304" pitchFamily="18" charset="0"/>
                <a:ea typeface="Times New Roman" panose="02020603050405020304" pitchFamily="18" charset="0"/>
                <a:cs typeface="Times New Roman" panose="02020603050405020304" pitchFamily="18" charset="0"/>
              </a:rPr>
              <a:t>+ Chuẩn đoán giới tính thai nhi.</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vi-VN" sz="3600" dirty="0">
                <a:latin typeface="Times New Roman" panose="02020603050405020304" pitchFamily="18" charset="0"/>
                <a:ea typeface="Times New Roman" panose="02020603050405020304" pitchFamily="18" charset="0"/>
                <a:cs typeface="Times New Roman" panose="02020603050405020304" pitchFamily="18" charset="0"/>
              </a:rPr>
              <a:t>+ Nghiên cứu biến đổi gene người để tạo ra người có siêu năng lực.</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r>
              <a:rPr lang="vi-VN" sz="3600" dirty="0">
                <a:latin typeface="Times New Roman" panose="02020603050405020304" pitchFamily="18" charset="0"/>
                <a:ea typeface="Times New Roman" panose="02020603050405020304" pitchFamily="18" charset="0"/>
              </a:rPr>
              <a:t>+ Sản xuất lượng lớn robot trí tuệ nhân tạo để làm việc cho con người.</a:t>
            </a:r>
            <a:endParaRPr lang="en-US" sz="36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KẾT </a:t>
            </a:r>
            <a:r>
              <a:rPr lang="en-US" sz="3600" dirty="0" err="1"/>
              <a:t>Luận</a:t>
            </a:r>
            <a:endParaRPr lang="en-US" sz="3600" dirty="0"/>
          </a:p>
        </p:txBody>
      </p:sp>
      <p:sp>
        <p:nvSpPr>
          <p:cNvPr id="3" name="Content Placeholder 2"/>
          <p:cNvSpPr>
            <a:spLocks noGrp="1"/>
          </p:cNvSpPr>
          <p:nvPr>
            <p:ph idx="1"/>
          </p:nvPr>
        </p:nvSpPr>
        <p:spPr/>
        <p:txBody>
          <a:bodyPr>
            <a:noAutofit/>
          </a:bodyPr>
          <a:lstStyle/>
          <a:p>
            <a:pPr marL="342900" lvl="0" indent="-342900" algn="just">
              <a:lnSpc>
                <a:spcPct val="107000"/>
              </a:lnSpc>
              <a:spcBef>
                <a:spcPts val="600"/>
              </a:spcBef>
              <a:spcAft>
                <a:spcPts val="0"/>
              </a:spcAft>
              <a:buFont typeface="Symbol" panose="05050102010706020507" pitchFamily="18" charset="2"/>
              <a:buChar char="-"/>
            </a:pPr>
            <a:r>
              <a:rPr lang="vi-VN"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Đạo đức sinh học là những quy tắc ứng xử trong nghiên cứu và ứng dụng thành tựu của sinh học vào thực tiễn phù hợp với đạo đức xã hội, bảo vệ sức khỏe cộng đồng và môi trường.</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vi-VN"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Trong nghiên cứu và ứng dụng công nghệ di truyền cần tuân theo các nguyên tắc đảm bảo đạo đức sinh học:</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indent="0" algn="just">
              <a:lnSpc>
                <a:spcPct val="107000"/>
              </a:lnSpc>
              <a:spcAft>
                <a:spcPts val="0"/>
              </a:spcAft>
              <a:buNone/>
            </a:pPr>
            <a:r>
              <a:rPr lang="vi-VN"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Không tạo ra sinh vật biến đổi gene gây nguy hiểm cho con người và môi trường.</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0"/>
              </a:spcAft>
              <a:buNone/>
            </a:pPr>
            <a:r>
              <a:rPr lang="vi-VN"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Không nhân bản vô tính trên người, không biến đổi gene trên người, không chẩn đoán giới tính thai nhi vì mục đích lựa chọn giới tính.</a:t>
            </a:r>
            <a:endPar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indent="0" algn="just">
              <a:lnSpc>
                <a:spcPct val="107000"/>
              </a:lnSpc>
              <a:spcAft>
                <a:spcPts val="0"/>
              </a:spcAft>
              <a:buNone/>
            </a:pPr>
            <a:r>
              <a:rPr lang="en-US" sz="2400" dirty="0">
                <a:solidFill>
                  <a:srgbClr val="0070C0"/>
                </a:solidFill>
                <a:latin typeface="Times New Roman" panose="02020603050405020304" pitchFamily="18" charset="0"/>
                <a:ea typeface="Times New Roman" panose="02020603050405020304" pitchFamily="18" charset="0"/>
              </a:rPr>
              <a:t>+</a:t>
            </a:r>
            <a:r>
              <a:rPr lang="vi-VN" sz="2400" dirty="0">
                <a:solidFill>
                  <a:srgbClr val="0070C0"/>
                </a:solidFill>
                <a:latin typeface="Times New Roman" panose="02020603050405020304" pitchFamily="18" charset="0"/>
                <a:ea typeface="Times New Roman" panose="02020603050405020304" pitchFamily="18" charset="0"/>
              </a:rPr>
              <a:t>. ...</a:t>
            </a:r>
            <a:endParaRPr lang="en-US"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84308" y="1476092"/>
            <a:ext cx="5107478" cy="3901931"/>
          </a:xfrm>
          <a:prstGeom prst="rect">
            <a:avLst/>
          </a:prstGeom>
        </p:spPr>
      </p:pic>
      <p:sp>
        <p:nvSpPr>
          <p:cNvPr id="2" name="Freeform 2"/>
          <p:cNvSpPr/>
          <p:nvPr/>
        </p:nvSpPr>
        <p:spPr>
          <a:xfrm rot="2168227">
            <a:off x="-1618653" y="-1954678"/>
            <a:ext cx="5634114" cy="4169245"/>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00"/>
            <a:endParaRPr lang="en-US" sz="1200">
              <a:solidFill>
                <a:prstClr val="black"/>
              </a:solidFill>
              <a:latin typeface="Calibri" panose="020F0502020204030204"/>
            </a:endParaRPr>
          </a:p>
        </p:txBody>
      </p:sp>
      <p:sp>
        <p:nvSpPr>
          <p:cNvPr id="3" name="Freeform 3"/>
          <p:cNvSpPr/>
          <p:nvPr/>
        </p:nvSpPr>
        <p:spPr>
          <a:xfrm rot="-9404108">
            <a:off x="8689143" y="-1906053"/>
            <a:ext cx="5634114" cy="4169245"/>
          </a:xfrm>
          <a:custGeom>
            <a:avLst/>
            <a:gdLst/>
            <a:ahLst/>
            <a:cxnLst/>
            <a:rect l="l" t="t" r="r" b="b"/>
            <a:pathLst>
              <a:path w="8451171" h="6253867">
                <a:moveTo>
                  <a:pt x="0" y="0"/>
                </a:moveTo>
                <a:lnTo>
                  <a:pt x="8451172" y="0"/>
                </a:lnTo>
                <a:lnTo>
                  <a:pt x="8451172" y="6253866"/>
                </a:lnTo>
                <a:lnTo>
                  <a:pt x="0" y="62538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00"/>
            <a:endParaRPr lang="en-US" sz="1200">
              <a:solidFill>
                <a:prstClr val="black"/>
              </a:solidFill>
              <a:latin typeface="Calibri" panose="020F0502020204030204"/>
            </a:endParaRPr>
          </a:p>
        </p:txBody>
      </p:sp>
      <p:sp>
        <p:nvSpPr>
          <p:cNvPr id="5" name="Freeform 5"/>
          <p:cNvSpPr/>
          <p:nvPr/>
        </p:nvSpPr>
        <p:spPr>
          <a:xfrm rot="183391">
            <a:off x="-594223" y="5668678"/>
            <a:ext cx="4112200" cy="1241137"/>
          </a:xfrm>
          <a:custGeom>
            <a:avLst/>
            <a:gdLst/>
            <a:ahLst/>
            <a:cxnLst/>
            <a:rect l="l" t="t" r="r" b="b"/>
            <a:pathLst>
              <a:path w="6168300" h="1861705">
                <a:moveTo>
                  <a:pt x="0" y="0"/>
                </a:moveTo>
                <a:lnTo>
                  <a:pt x="6168300" y="0"/>
                </a:lnTo>
                <a:lnTo>
                  <a:pt x="6168300" y="1861705"/>
                </a:lnTo>
                <a:lnTo>
                  <a:pt x="0" y="18617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00"/>
            <a:endParaRPr lang="en-US" sz="1200">
              <a:solidFill>
                <a:prstClr val="black"/>
              </a:solidFill>
              <a:latin typeface="Calibri" panose="020F0502020204030204"/>
            </a:endParaRPr>
          </a:p>
        </p:txBody>
      </p:sp>
      <p:sp>
        <p:nvSpPr>
          <p:cNvPr id="6" name="Freeform 6"/>
          <p:cNvSpPr/>
          <p:nvPr/>
        </p:nvSpPr>
        <p:spPr>
          <a:xfrm rot="9677033">
            <a:off x="4085009" y="5205506"/>
            <a:ext cx="6826914" cy="5796671"/>
          </a:xfrm>
          <a:custGeom>
            <a:avLst/>
            <a:gdLst/>
            <a:ahLst/>
            <a:cxnLst/>
            <a:rect l="l" t="t" r="r" b="b"/>
            <a:pathLst>
              <a:path w="10240371" h="8695006">
                <a:moveTo>
                  <a:pt x="0" y="0"/>
                </a:moveTo>
                <a:lnTo>
                  <a:pt x="10240371" y="0"/>
                </a:lnTo>
                <a:lnTo>
                  <a:pt x="10240371" y="8695006"/>
                </a:lnTo>
                <a:lnTo>
                  <a:pt x="0" y="8695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00"/>
            <a:endParaRPr lang="en-US" sz="1200">
              <a:solidFill>
                <a:prstClr val="black"/>
              </a:solidFill>
              <a:latin typeface="Calibri" panose="020F0502020204030204"/>
            </a:endParaRPr>
          </a:p>
        </p:txBody>
      </p:sp>
      <p:sp>
        <p:nvSpPr>
          <p:cNvPr id="9" name="Freeform 9"/>
          <p:cNvSpPr/>
          <p:nvPr/>
        </p:nvSpPr>
        <p:spPr>
          <a:xfrm rot="20724542">
            <a:off x="863545" y="5813198"/>
            <a:ext cx="462821" cy="469652"/>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0" name="Freeform 10"/>
          <p:cNvSpPr/>
          <p:nvPr/>
        </p:nvSpPr>
        <p:spPr>
          <a:xfrm rot="20724542">
            <a:off x="2245476" y="6234657"/>
            <a:ext cx="462821" cy="469652"/>
          </a:xfrm>
          <a:custGeom>
            <a:avLst/>
            <a:gdLst/>
            <a:ahLst/>
            <a:cxnLst/>
            <a:rect l="l" t="t" r="r" b="b"/>
            <a:pathLst>
              <a:path w="694231" h="704478">
                <a:moveTo>
                  <a:pt x="0" y="0"/>
                </a:moveTo>
                <a:lnTo>
                  <a:pt x="694231" y="0"/>
                </a:lnTo>
                <a:lnTo>
                  <a:pt x="694231" y="704478"/>
                </a:lnTo>
                <a:lnTo>
                  <a:pt x="0" y="7044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1" name="Freeform 11"/>
          <p:cNvSpPr/>
          <p:nvPr/>
        </p:nvSpPr>
        <p:spPr>
          <a:xfrm rot="20724542">
            <a:off x="198835" y="5834606"/>
            <a:ext cx="382718" cy="388367"/>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2" name="Freeform 12"/>
          <p:cNvSpPr/>
          <p:nvPr/>
        </p:nvSpPr>
        <p:spPr>
          <a:xfrm rot="20724542">
            <a:off x="1529814" y="6233551"/>
            <a:ext cx="382718" cy="388367"/>
          </a:xfrm>
          <a:custGeom>
            <a:avLst/>
            <a:gdLst/>
            <a:ahLst/>
            <a:cxnLst/>
            <a:rect l="l" t="t" r="r" b="b"/>
            <a:pathLst>
              <a:path w="574077" h="582550">
                <a:moveTo>
                  <a:pt x="0" y="0"/>
                </a:moveTo>
                <a:lnTo>
                  <a:pt x="574077" y="0"/>
                </a:lnTo>
                <a:lnTo>
                  <a:pt x="574077" y="582550"/>
                </a:lnTo>
                <a:lnTo>
                  <a:pt x="0" y="5825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4" name="Freeform 14"/>
          <p:cNvSpPr/>
          <p:nvPr/>
        </p:nvSpPr>
        <p:spPr>
          <a:xfrm rot="-88680">
            <a:off x="10854363" y="1326831"/>
            <a:ext cx="643545" cy="651207"/>
          </a:xfrm>
          <a:custGeom>
            <a:avLst/>
            <a:gdLst/>
            <a:ahLst/>
            <a:cxnLst/>
            <a:rect l="l" t="t" r="r" b="b"/>
            <a:pathLst>
              <a:path w="965318" h="976810">
                <a:moveTo>
                  <a:pt x="0" y="0"/>
                </a:moveTo>
                <a:lnTo>
                  <a:pt x="965318" y="0"/>
                </a:lnTo>
                <a:lnTo>
                  <a:pt x="965318" y="976809"/>
                </a:lnTo>
                <a:lnTo>
                  <a:pt x="0" y="97680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5" name="Freeform 15"/>
          <p:cNvSpPr/>
          <p:nvPr/>
        </p:nvSpPr>
        <p:spPr>
          <a:xfrm rot="1405588">
            <a:off x="8764499" y="5447825"/>
            <a:ext cx="214788" cy="252691"/>
          </a:xfrm>
          <a:custGeom>
            <a:avLst/>
            <a:gdLst/>
            <a:ahLst/>
            <a:cxnLst/>
            <a:rect l="l" t="t" r="r" b="b"/>
            <a:pathLst>
              <a:path w="322182" h="379037">
                <a:moveTo>
                  <a:pt x="0" y="0"/>
                </a:moveTo>
                <a:lnTo>
                  <a:pt x="322182" y="0"/>
                </a:lnTo>
                <a:lnTo>
                  <a:pt x="322182" y="379037"/>
                </a:lnTo>
                <a:lnTo>
                  <a:pt x="0" y="3790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8" name="Freeform 18"/>
          <p:cNvSpPr/>
          <p:nvPr/>
        </p:nvSpPr>
        <p:spPr>
          <a:xfrm rot="-983886">
            <a:off x="6762834" y="5590355"/>
            <a:ext cx="7529987" cy="2272687"/>
          </a:xfrm>
          <a:custGeom>
            <a:avLst/>
            <a:gdLst/>
            <a:ahLst/>
            <a:cxnLst/>
            <a:rect l="l" t="t" r="r" b="b"/>
            <a:pathLst>
              <a:path w="11294980" h="3409030">
                <a:moveTo>
                  <a:pt x="0" y="0"/>
                </a:moveTo>
                <a:lnTo>
                  <a:pt x="11294980" y="0"/>
                </a:lnTo>
                <a:lnTo>
                  <a:pt x="11294980" y="3409031"/>
                </a:lnTo>
                <a:lnTo>
                  <a:pt x="0" y="34090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9" name="Freeform 19"/>
          <p:cNvSpPr/>
          <p:nvPr/>
        </p:nvSpPr>
        <p:spPr>
          <a:xfrm rot="-575628">
            <a:off x="8564729" y="6332019"/>
            <a:ext cx="561067" cy="569348"/>
          </a:xfrm>
          <a:custGeom>
            <a:avLst/>
            <a:gdLst/>
            <a:ahLst/>
            <a:cxnLst/>
            <a:rect l="l" t="t" r="r" b="b"/>
            <a:pathLst>
              <a:path w="841600" h="854022">
                <a:moveTo>
                  <a:pt x="0" y="0"/>
                </a:moveTo>
                <a:lnTo>
                  <a:pt x="841599" y="0"/>
                </a:lnTo>
                <a:lnTo>
                  <a:pt x="841599" y="854022"/>
                </a:lnTo>
                <a:lnTo>
                  <a:pt x="0" y="854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00"/>
            <a:endParaRPr lang="en-US" sz="1200">
              <a:solidFill>
                <a:prstClr val="black"/>
              </a:solidFill>
              <a:latin typeface="Calibri" panose="020F0502020204030204"/>
            </a:endParaRPr>
          </a:p>
        </p:txBody>
      </p:sp>
      <p:sp>
        <p:nvSpPr>
          <p:cNvPr id="20" name="Freeform 20"/>
          <p:cNvSpPr/>
          <p:nvPr/>
        </p:nvSpPr>
        <p:spPr>
          <a:xfrm rot="-575628">
            <a:off x="11429455" y="5609540"/>
            <a:ext cx="463960" cy="470808"/>
          </a:xfrm>
          <a:custGeom>
            <a:avLst/>
            <a:gdLst/>
            <a:ahLst/>
            <a:cxnLst/>
            <a:rect l="l" t="t" r="r" b="b"/>
            <a:pathLst>
              <a:path w="695940" h="706212">
                <a:moveTo>
                  <a:pt x="0" y="0"/>
                </a:moveTo>
                <a:lnTo>
                  <a:pt x="695940" y="0"/>
                </a:lnTo>
                <a:lnTo>
                  <a:pt x="695940" y="706212"/>
                </a:lnTo>
                <a:lnTo>
                  <a:pt x="0" y="7062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00"/>
            <a:endParaRPr lang="en-US" sz="1200">
              <a:solidFill>
                <a:prstClr val="black"/>
              </a:solidFill>
              <a:latin typeface="Calibri" panose="020F0502020204030204"/>
            </a:endParaRPr>
          </a:p>
        </p:txBody>
      </p:sp>
      <p:sp>
        <p:nvSpPr>
          <p:cNvPr id="8" name="TextBox 7"/>
          <p:cNvSpPr txBox="1"/>
          <p:nvPr/>
        </p:nvSpPr>
        <p:spPr>
          <a:xfrm>
            <a:off x="457200" y="2681986"/>
            <a:ext cx="3735976" cy="1446550"/>
          </a:xfrm>
          <a:prstGeom prst="rect">
            <a:avLst/>
          </a:prstGeom>
          <a:noFill/>
        </p:spPr>
        <p:txBody>
          <a:bodyPr wrap="square" rtlCol="0" anchor="ctr">
            <a:spAutoFit/>
          </a:bodyPr>
          <a:lstStyle/>
          <a:p>
            <a:pPr algn="ctr" defTabSz="914400"/>
            <a:r>
              <a:rPr lang="en-US" altLang="zh-CN" sz="4400" b="1" dirty="0">
                <a:solidFill>
                  <a:srgbClr val="DC00C8"/>
                </a:solidFill>
                <a:latin typeface="Arial" panose="020B0604020202020204"/>
                <a:sym typeface="+mn-lt"/>
              </a:rPr>
              <a:t>NỘI DUNG BÀI HỌC</a:t>
            </a:r>
            <a:endParaRPr lang="zh-CN" altLang="en-US" sz="4400" b="1" dirty="0">
              <a:solidFill>
                <a:srgbClr val="DC00C8"/>
              </a:solidFill>
              <a:latin typeface="Arial" panose="020B0604020202020204"/>
              <a:sym typeface="+mn-lt"/>
            </a:endParaRPr>
          </a:p>
        </p:txBody>
      </p:sp>
      <p:sp>
        <p:nvSpPr>
          <p:cNvPr id="17" name="Google Shape;266;p2"/>
          <p:cNvSpPr>
            <a:spLocks noChangeArrowheads="1"/>
          </p:cNvSpPr>
          <p:nvPr/>
        </p:nvSpPr>
        <p:spPr bwMode="auto">
          <a:xfrm>
            <a:off x="7039769" y="837765"/>
            <a:ext cx="4681178" cy="132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914400">
              <a:buClr>
                <a:srgbClr val="000000"/>
              </a:buClr>
              <a:defRPr/>
            </a:pPr>
            <a:r>
              <a:rPr lang="en-US" altLang="vi-VN" sz="4000" b="1" kern="0" dirty="0" err="1">
                <a:solidFill>
                  <a:srgbClr val="FFC000">
                    <a:lumMod val="75000"/>
                  </a:srgbClr>
                </a:solidFill>
                <a:ea typeface="Microsoft YaHei" panose="020B0503020204020204" pitchFamily="34" charset="-122"/>
                <a:sym typeface="Microsoft YaHei" panose="020B0503020204020204" pitchFamily="34" charset="-122"/>
              </a:rPr>
              <a:t>Ứng</a:t>
            </a:r>
            <a:r>
              <a:rPr lang="en-US" altLang="vi-VN" sz="4000" b="1" kern="0" dirty="0">
                <a:solidFill>
                  <a:srgbClr val="FFC000">
                    <a:lumMod val="75000"/>
                  </a:srgbClr>
                </a:solidFill>
                <a:ea typeface="Microsoft YaHei" panose="020B0503020204020204" pitchFamily="34" charset="-122"/>
                <a:sym typeface="Microsoft YaHei" panose="020B0503020204020204" pitchFamily="34" charset="-122"/>
              </a:rPr>
              <a:t> </a:t>
            </a:r>
            <a:r>
              <a:rPr lang="en-US" altLang="vi-VN" sz="4000" b="1" kern="0" dirty="0" err="1">
                <a:solidFill>
                  <a:srgbClr val="FFC000">
                    <a:lumMod val="75000"/>
                  </a:srgbClr>
                </a:solidFill>
                <a:ea typeface="Microsoft YaHei" panose="020B0503020204020204" pitchFamily="34" charset="-122"/>
                <a:sym typeface="Microsoft YaHei" panose="020B0503020204020204" pitchFamily="34" charset="-122"/>
              </a:rPr>
              <a:t>dụng</a:t>
            </a:r>
            <a:r>
              <a:rPr lang="en-US" altLang="vi-VN" sz="4000" b="1" kern="0" dirty="0">
                <a:solidFill>
                  <a:srgbClr val="FFC000">
                    <a:lumMod val="75000"/>
                  </a:srgbClr>
                </a:solidFill>
                <a:ea typeface="Microsoft YaHei" panose="020B0503020204020204" pitchFamily="34" charset="-122"/>
                <a:sym typeface="Microsoft YaHei" panose="020B0503020204020204" pitchFamily="34" charset="-122"/>
              </a:rPr>
              <a:t> </a:t>
            </a:r>
            <a:r>
              <a:rPr lang="en-US" altLang="vi-VN" sz="4000" b="1" kern="0" dirty="0" err="1">
                <a:solidFill>
                  <a:srgbClr val="FFC000">
                    <a:lumMod val="75000"/>
                  </a:srgbClr>
                </a:solidFill>
                <a:ea typeface="Microsoft YaHei" panose="020B0503020204020204" pitchFamily="34" charset="-122"/>
                <a:sym typeface="Microsoft YaHei" panose="020B0503020204020204" pitchFamily="34" charset="-122"/>
              </a:rPr>
              <a:t>công</a:t>
            </a:r>
            <a:r>
              <a:rPr lang="en-US" altLang="vi-VN" sz="4000" b="1" kern="0" dirty="0">
                <a:solidFill>
                  <a:srgbClr val="FFC000">
                    <a:lumMod val="75000"/>
                  </a:srgbClr>
                </a:solidFill>
                <a:ea typeface="Microsoft YaHei" panose="020B0503020204020204" pitchFamily="34" charset="-122"/>
                <a:sym typeface="Microsoft YaHei" panose="020B0503020204020204" pitchFamily="34" charset="-122"/>
              </a:rPr>
              <a:t> </a:t>
            </a:r>
            <a:r>
              <a:rPr lang="en-US" altLang="vi-VN" sz="4000" b="1" kern="0" dirty="0" err="1">
                <a:solidFill>
                  <a:srgbClr val="FFC000">
                    <a:lumMod val="75000"/>
                  </a:srgbClr>
                </a:solidFill>
                <a:ea typeface="Microsoft YaHei" panose="020B0503020204020204" pitchFamily="34" charset="-122"/>
                <a:sym typeface="Microsoft YaHei" panose="020B0503020204020204" pitchFamily="34" charset="-122"/>
              </a:rPr>
              <a:t>nghệ</a:t>
            </a:r>
            <a:r>
              <a:rPr lang="en-US" altLang="vi-VN" sz="4000" b="1" kern="0" dirty="0">
                <a:solidFill>
                  <a:srgbClr val="FFC000">
                    <a:lumMod val="75000"/>
                  </a:srgbClr>
                </a:solidFill>
                <a:ea typeface="Microsoft YaHei" panose="020B0503020204020204" pitchFamily="34" charset="-122"/>
                <a:sym typeface="Microsoft YaHei" panose="020B0503020204020204" pitchFamily="34" charset="-122"/>
              </a:rPr>
              <a:t> di </a:t>
            </a:r>
            <a:r>
              <a:rPr lang="en-US" altLang="vi-VN" sz="4000" b="1" kern="0" dirty="0" err="1">
                <a:solidFill>
                  <a:srgbClr val="FFC000">
                    <a:lumMod val="75000"/>
                  </a:srgbClr>
                </a:solidFill>
                <a:ea typeface="Microsoft YaHei" panose="020B0503020204020204" pitchFamily="34" charset="-122"/>
                <a:sym typeface="Microsoft YaHei" panose="020B0503020204020204" pitchFamily="34" charset="-122"/>
              </a:rPr>
              <a:t>truyền</a:t>
            </a:r>
            <a:endParaRPr lang="vi-VN" altLang="vi-VN" sz="2935" b="1" kern="0" dirty="0">
              <a:solidFill>
                <a:srgbClr val="FFC000">
                  <a:lumMod val="75000"/>
                </a:srgbClr>
              </a:solidFill>
            </a:endParaRPr>
          </a:p>
        </p:txBody>
      </p:sp>
      <p:sp>
        <p:nvSpPr>
          <p:cNvPr id="22" name="Google Shape;269;p2"/>
          <p:cNvSpPr>
            <a:spLocks noChangeArrowheads="1"/>
          </p:cNvSpPr>
          <p:nvPr/>
        </p:nvSpPr>
        <p:spPr bwMode="auto">
          <a:xfrm>
            <a:off x="7147047" y="2918746"/>
            <a:ext cx="4644988" cy="2554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914400">
              <a:buClr>
                <a:srgbClr val="000000"/>
              </a:buClr>
              <a:defRPr/>
            </a:pPr>
            <a:r>
              <a:rPr lang="en-US" altLang="vi-VN" sz="4000" b="1" kern="0" dirty="0" err="1">
                <a:solidFill>
                  <a:srgbClr val="17B6FF"/>
                </a:solidFill>
              </a:rPr>
              <a:t>Đạo</a:t>
            </a:r>
            <a:r>
              <a:rPr lang="en-US" altLang="vi-VN" sz="4000" b="1" kern="0" dirty="0">
                <a:solidFill>
                  <a:srgbClr val="17B6FF"/>
                </a:solidFill>
              </a:rPr>
              <a:t> </a:t>
            </a:r>
            <a:r>
              <a:rPr lang="en-US" altLang="vi-VN" sz="4000" b="1" kern="0" dirty="0" err="1">
                <a:solidFill>
                  <a:srgbClr val="17B6FF"/>
                </a:solidFill>
              </a:rPr>
              <a:t>đức</a:t>
            </a:r>
            <a:r>
              <a:rPr lang="en-US" altLang="vi-VN" sz="4000" b="1" kern="0" dirty="0">
                <a:solidFill>
                  <a:srgbClr val="17B6FF"/>
                </a:solidFill>
              </a:rPr>
              <a:t> </a:t>
            </a:r>
            <a:r>
              <a:rPr lang="en-US" altLang="vi-VN" sz="4000" b="1" kern="0" dirty="0" err="1">
                <a:solidFill>
                  <a:srgbClr val="17B6FF"/>
                </a:solidFill>
              </a:rPr>
              <a:t>sinh</a:t>
            </a:r>
            <a:r>
              <a:rPr lang="en-US" altLang="vi-VN" sz="4000" b="1" kern="0" dirty="0">
                <a:solidFill>
                  <a:srgbClr val="17B6FF"/>
                </a:solidFill>
              </a:rPr>
              <a:t> </a:t>
            </a:r>
            <a:r>
              <a:rPr lang="en-US" altLang="vi-VN" sz="4000" b="1" kern="0" dirty="0" err="1">
                <a:solidFill>
                  <a:srgbClr val="17B6FF"/>
                </a:solidFill>
              </a:rPr>
              <a:t>học</a:t>
            </a:r>
            <a:r>
              <a:rPr lang="en-US" altLang="vi-VN" sz="4000" b="1" kern="0" dirty="0">
                <a:solidFill>
                  <a:srgbClr val="17B6FF"/>
                </a:solidFill>
              </a:rPr>
              <a:t> </a:t>
            </a:r>
            <a:r>
              <a:rPr lang="en-US" altLang="vi-VN" sz="4000" b="1" kern="0" dirty="0" err="1">
                <a:solidFill>
                  <a:srgbClr val="17B6FF"/>
                </a:solidFill>
              </a:rPr>
              <a:t>trong</a:t>
            </a:r>
            <a:r>
              <a:rPr lang="en-US" altLang="vi-VN" sz="4000" b="1" kern="0" dirty="0">
                <a:solidFill>
                  <a:srgbClr val="17B6FF"/>
                </a:solidFill>
              </a:rPr>
              <a:t> </a:t>
            </a:r>
            <a:r>
              <a:rPr lang="en-US" altLang="vi-VN" sz="4000" b="1" kern="0" dirty="0" err="1">
                <a:solidFill>
                  <a:srgbClr val="17B6FF"/>
                </a:solidFill>
              </a:rPr>
              <a:t>nghiên</a:t>
            </a:r>
            <a:r>
              <a:rPr lang="en-US" altLang="vi-VN" sz="4000" b="1" kern="0" dirty="0">
                <a:solidFill>
                  <a:srgbClr val="17B6FF"/>
                </a:solidFill>
              </a:rPr>
              <a:t> </a:t>
            </a:r>
            <a:r>
              <a:rPr lang="en-US" altLang="vi-VN" sz="4000" b="1" kern="0" dirty="0" err="1">
                <a:solidFill>
                  <a:srgbClr val="17B6FF"/>
                </a:solidFill>
              </a:rPr>
              <a:t>cứu</a:t>
            </a:r>
            <a:r>
              <a:rPr lang="en-US" altLang="vi-VN" sz="4000" b="1" kern="0" dirty="0">
                <a:solidFill>
                  <a:srgbClr val="17B6FF"/>
                </a:solidFill>
              </a:rPr>
              <a:t> </a:t>
            </a:r>
            <a:r>
              <a:rPr lang="en-US" altLang="vi-VN" sz="4000" b="1" kern="0" dirty="0" err="1">
                <a:solidFill>
                  <a:srgbClr val="17B6FF"/>
                </a:solidFill>
              </a:rPr>
              <a:t>và</a:t>
            </a:r>
            <a:r>
              <a:rPr lang="en-US" altLang="vi-VN" sz="4000" b="1" kern="0" dirty="0">
                <a:solidFill>
                  <a:srgbClr val="17B6FF"/>
                </a:solidFill>
              </a:rPr>
              <a:t> </a:t>
            </a:r>
            <a:r>
              <a:rPr lang="en-US" altLang="vi-VN" sz="4000" b="1" kern="0" dirty="0" err="1">
                <a:solidFill>
                  <a:srgbClr val="17B6FF"/>
                </a:solidFill>
              </a:rPr>
              <a:t>ứng</a:t>
            </a:r>
            <a:r>
              <a:rPr lang="en-US" altLang="vi-VN" sz="4000" b="1" kern="0" dirty="0">
                <a:solidFill>
                  <a:srgbClr val="17B6FF"/>
                </a:solidFill>
              </a:rPr>
              <a:t> </a:t>
            </a:r>
            <a:r>
              <a:rPr lang="en-US" altLang="vi-VN" sz="4000" b="1" kern="0" dirty="0" err="1">
                <a:solidFill>
                  <a:srgbClr val="17B6FF"/>
                </a:solidFill>
              </a:rPr>
              <a:t>dụng</a:t>
            </a:r>
            <a:r>
              <a:rPr lang="en-US" altLang="vi-VN" sz="4000" b="1" kern="0" dirty="0">
                <a:solidFill>
                  <a:srgbClr val="17B6FF"/>
                </a:solidFill>
              </a:rPr>
              <a:t> </a:t>
            </a:r>
            <a:r>
              <a:rPr lang="en-US" altLang="vi-VN" sz="4000" b="1" kern="0" dirty="0" err="1">
                <a:solidFill>
                  <a:srgbClr val="17B6FF"/>
                </a:solidFill>
              </a:rPr>
              <a:t>công</a:t>
            </a:r>
            <a:r>
              <a:rPr lang="en-US" altLang="vi-VN" sz="4000" b="1" kern="0" dirty="0">
                <a:solidFill>
                  <a:srgbClr val="17B6FF"/>
                </a:solidFill>
              </a:rPr>
              <a:t> </a:t>
            </a:r>
            <a:r>
              <a:rPr lang="en-US" altLang="vi-VN" sz="4000" b="1" kern="0" dirty="0" err="1">
                <a:solidFill>
                  <a:srgbClr val="17B6FF"/>
                </a:solidFill>
              </a:rPr>
              <a:t>nghệ</a:t>
            </a:r>
            <a:r>
              <a:rPr lang="en-US" altLang="vi-VN" sz="4000" b="1" kern="0" dirty="0">
                <a:solidFill>
                  <a:srgbClr val="17B6FF"/>
                </a:solidFill>
              </a:rPr>
              <a:t> di </a:t>
            </a:r>
            <a:r>
              <a:rPr lang="en-US" altLang="vi-VN" sz="4000" b="1" kern="0" dirty="0" err="1">
                <a:solidFill>
                  <a:srgbClr val="17B6FF"/>
                </a:solidFill>
              </a:rPr>
              <a:t>truyền</a:t>
            </a:r>
            <a:endParaRPr lang="vi-VN" altLang="vi-VN" sz="4000" b="1" kern="0" dirty="0">
              <a:solidFill>
                <a:srgbClr val="17B6FF"/>
              </a:solidFill>
            </a:endParaRPr>
          </a:p>
        </p:txBody>
      </p:sp>
      <p:sp>
        <p:nvSpPr>
          <p:cNvPr id="34" name="Google Shape;277;p2"/>
          <p:cNvSpPr/>
          <p:nvPr/>
        </p:nvSpPr>
        <p:spPr>
          <a:xfrm>
            <a:off x="6771482" y="1094027"/>
            <a:ext cx="144462" cy="191733"/>
          </a:xfrm>
          <a:prstGeom prst="ellipse">
            <a:avLst/>
          </a:prstGeom>
          <a:solidFill>
            <a:srgbClr val="F2F2F2"/>
          </a:solidFill>
          <a:ln w="28575" cap="flat" cmpd="sng">
            <a:solidFill>
              <a:srgbClr val="17B6FF"/>
            </a:solidFill>
            <a:prstDash val="solid"/>
            <a:miter lim="800000"/>
            <a:headEnd type="none" w="sm" len="sm"/>
            <a:tailEnd type="none" w="sm" len="sm"/>
          </a:ln>
        </p:spPr>
        <p:txBody>
          <a:bodyPr spcFirstLastPara="1" lIns="68575" tIns="34275" rIns="68575" bIns="34275" anchor="ctr"/>
          <a:lstStyle/>
          <a:p>
            <a:pPr algn="ctr" defTabSz="914400">
              <a:buClr>
                <a:srgbClr val="000000"/>
              </a:buClr>
              <a:defRPr/>
            </a:pPr>
            <a:endParaRPr sz="4000" b="1" kern="0">
              <a:solidFill>
                <a:prstClr val="white"/>
              </a:solidFill>
              <a:latin typeface="Arial" panose="020B0604020202020204"/>
              <a:ea typeface="Calibri" panose="020F0502020204030204"/>
              <a:cs typeface="Calibri" panose="020F0502020204030204"/>
              <a:sym typeface="Calibri" panose="020F0502020204030204"/>
            </a:endParaRPr>
          </a:p>
        </p:txBody>
      </p:sp>
      <p:sp>
        <p:nvSpPr>
          <p:cNvPr id="36" name="Google Shape;279;p2"/>
          <p:cNvSpPr/>
          <p:nvPr/>
        </p:nvSpPr>
        <p:spPr>
          <a:xfrm>
            <a:off x="6843424" y="3261084"/>
            <a:ext cx="144462" cy="191733"/>
          </a:xfrm>
          <a:prstGeom prst="ellipse">
            <a:avLst/>
          </a:prstGeom>
          <a:solidFill>
            <a:srgbClr val="F2F2F2"/>
          </a:solidFill>
          <a:ln w="28575" cap="flat" cmpd="sng">
            <a:solidFill>
              <a:srgbClr val="FD9034"/>
            </a:solidFill>
            <a:prstDash val="solid"/>
            <a:miter lim="800000"/>
            <a:headEnd type="none" w="sm" len="sm"/>
            <a:tailEnd type="none" w="sm" len="sm"/>
          </a:ln>
        </p:spPr>
        <p:txBody>
          <a:bodyPr spcFirstLastPara="1" lIns="68575" tIns="34275" rIns="68575" bIns="34275" anchor="ctr"/>
          <a:lstStyle/>
          <a:p>
            <a:pPr algn="ctr" defTabSz="914400">
              <a:buClr>
                <a:srgbClr val="000000"/>
              </a:buClr>
              <a:defRPr/>
            </a:pPr>
            <a:endParaRPr sz="4000" b="1" kern="0">
              <a:solidFill>
                <a:prstClr val="white"/>
              </a:solidFill>
              <a:latin typeface="Arial" panose="020B0604020202020204"/>
              <a:ea typeface="Calibri" panose="020F0502020204030204"/>
              <a:cs typeface="Calibri" panose="020F0502020204030204"/>
              <a:sym typeface="Calibri" panose="020F0502020204030204"/>
            </a:endParaRPr>
          </a:p>
        </p:txBody>
      </p:sp>
      <p:grpSp>
        <p:nvGrpSpPr>
          <p:cNvPr id="38" name="Google Shape;281;p2"/>
          <p:cNvGrpSpPr/>
          <p:nvPr/>
        </p:nvGrpSpPr>
        <p:grpSpPr bwMode="auto">
          <a:xfrm>
            <a:off x="4702825" y="967611"/>
            <a:ext cx="1487487" cy="653154"/>
            <a:chOff x="1361399" y="1508753"/>
            <a:chExt cx="2275242" cy="971371"/>
          </a:xfrm>
        </p:grpSpPr>
        <p:grpSp>
          <p:nvGrpSpPr>
            <p:cNvPr id="39" name="Google Shape;282;p2"/>
            <p:cNvGrpSpPr/>
            <p:nvPr/>
          </p:nvGrpSpPr>
          <p:grpSpPr bwMode="auto">
            <a:xfrm>
              <a:off x="1361399" y="1508753"/>
              <a:ext cx="2275242" cy="971371"/>
              <a:chOff x="1231550" y="1255622"/>
              <a:chExt cx="1784865" cy="762014"/>
            </a:xfrm>
          </p:grpSpPr>
          <p:sp>
            <p:nvSpPr>
              <p:cNvPr id="41" name="Google Shape;283;p2"/>
              <p:cNvSpPr/>
              <p:nvPr/>
            </p:nvSpPr>
            <p:spPr>
              <a:xfrm rot="-5400000">
                <a:off x="1828695" y="829916"/>
                <a:ext cx="762013" cy="1613427"/>
              </a:xfrm>
              <a:prstGeom prst="flowChartOffpageConnector">
                <a:avLst/>
              </a:prstGeom>
              <a:solidFill>
                <a:srgbClr val="FFC000"/>
              </a:solidFill>
              <a:ln>
                <a:noFill/>
              </a:ln>
            </p:spPr>
            <p:txBody>
              <a:bodyPr spcFirstLastPara="1" lIns="91425" tIns="91425" rIns="91425" bIns="91425" anchor="ctr"/>
              <a:lstStyle/>
              <a:p>
                <a:pPr defTabSz="914400">
                  <a:buClr>
                    <a:srgbClr val="000000"/>
                  </a:buClr>
                  <a:defRPr/>
                </a:pPr>
                <a:endParaRPr sz="4400" b="1" kern="0">
                  <a:solidFill>
                    <a:prstClr val="black"/>
                  </a:solidFill>
                  <a:latin typeface="Arial" panose="020B0604020202020204"/>
                  <a:ea typeface="Arial" panose="020B0604020202020204"/>
                  <a:cs typeface="Arial" panose="020B0604020202020204"/>
                  <a:sym typeface="Arial" panose="020B0604020202020204"/>
                </a:endParaRPr>
              </a:p>
            </p:txBody>
          </p:sp>
          <p:sp>
            <p:nvSpPr>
              <p:cNvPr id="42" name="Google Shape;284;p2"/>
              <p:cNvSpPr txBox="1"/>
              <p:nvPr/>
            </p:nvSpPr>
            <p:spPr>
              <a:xfrm>
                <a:off x="1402989" y="1255622"/>
                <a:ext cx="1291504" cy="762013"/>
              </a:xfrm>
              <a:prstGeom prst="rect">
                <a:avLst/>
              </a:prstGeom>
              <a:noFill/>
              <a:ln>
                <a:noFill/>
              </a:ln>
            </p:spPr>
            <p:txBody>
              <a:bodyPr spcFirstLastPara="1" lIns="91425" tIns="45700" rIns="91425" bIns="45700" anchor="ctr"/>
              <a:lstStyle/>
              <a:p>
                <a:pPr algn="ctr" defTabSz="914400">
                  <a:buClr>
                    <a:srgbClr val="000000"/>
                  </a:buClr>
                  <a:defRPr/>
                </a:pPr>
                <a:endParaRPr sz="11500" b="1" kern="0" dirty="0">
                  <a:solidFill>
                    <a:prstClr val="white"/>
                  </a:solidFill>
                  <a:latin typeface="Arial" panose="020B0604020202020204"/>
                  <a:ea typeface="Calibri" panose="020F0502020204030204"/>
                  <a:cs typeface="Calibri" panose="020F0502020204030204"/>
                  <a:sym typeface="Calibri" panose="020F0502020204030204"/>
                </a:endParaRPr>
              </a:p>
            </p:txBody>
          </p:sp>
          <p:sp>
            <p:nvSpPr>
              <p:cNvPr id="43" name="Google Shape;285;p2"/>
              <p:cNvSpPr/>
              <p:nvPr/>
            </p:nvSpPr>
            <p:spPr>
              <a:xfrm rot="-5400000">
                <a:off x="1081033" y="1406139"/>
                <a:ext cx="762013" cy="460979"/>
              </a:xfrm>
              <a:prstGeom prst="round2SameRect">
                <a:avLst>
                  <a:gd name="adj1" fmla="val 16667"/>
                  <a:gd name="adj2" fmla="val 0"/>
                </a:avLst>
              </a:prstGeom>
              <a:solidFill>
                <a:srgbClr val="785600"/>
              </a:solidFill>
              <a:ln>
                <a:noFill/>
              </a:ln>
            </p:spPr>
            <p:txBody>
              <a:bodyPr spcFirstLastPara="1" lIns="91425" tIns="91425" rIns="91425" bIns="91425" anchor="ctr"/>
              <a:lstStyle/>
              <a:p>
                <a:pPr defTabSz="914400">
                  <a:buClr>
                    <a:srgbClr val="000000"/>
                  </a:buClr>
                  <a:defRPr/>
                </a:pPr>
                <a:endParaRPr sz="4400" b="1" kern="0">
                  <a:solidFill>
                    <a:prstClr val="black"/>
                  </a:solidFill>
                  <a:latin typeface="Arial" panose="020B0604020202020204"/>
                  <a:ea typeface="Arial" panose="020B0604020202020204"/>
                  <a:cs typeface="Arial" panose="020B0604020202020204"/>
                  <a:sym typeface="Arial" panose="020B0604020202020204"/>
                </a:endParaRPr>
              </a:p>
            </p:txBody>
          </p:sp>
          <p:sp>
            <p:nvSpPr>
              <p:cNvPr id="44" name="Google Shape;286;p2"/>
              <p:cNvSpPr txBox="1"/>
              <p:nvPr/>
            </p:nvSpPr>
            <p:spPr>
              <a:xfrm>
                <a:off x="1309649" y="1277744"/>
                <a:ext cx="382880" cy="717767"/>
              </a:xfrm>
              <a:prstGeom prst="rect">
                <a:avLst/>
              </a:prstGeom>
              <a:noFill/>
              <a:ln>
                <a:noFill/>
              </a:ln>
            </p:spPr>
            <p:txBody>
              <a:bodyPr spcFirstLastPara="1" lIns="91425" tIns="45700" rIns="91425" bIns="45700" anchor="ctr"/>
              <a:lstStyle/>
              <a:p>
                <a:pPr algn="ctr" defTabSz="914400">
                  <a:buClr>
                    <a:srgbClr val="000000"/>
                  </a:buClr>
                  <a:defRPr/>
                </a:pPr>
                <a:r>
                  <a:rPr lang="en-US" sz="4000" b="1" kern="0" dirty="0">
                    <a:solidFill>
                      <a:srgbClr val="FEFEFE"/>
                    </a:solidFill>
                    <a:latin typeface="Arial" panose="020B0604020202020204"/>
                    <a:ea typeface="Impact" panose="020B0806030902050204"/>
                    <a:cs typeface="Impact" panose="020B0806030902050204"/>
                    <a:sym typeface="Impact" panose="020B0806030902050204"/>
                  </a:rPr>
                  <a:t>I</a:t>
                </a:r>
                <a:endParaRPr sz="2800" b="1" kern="0" dirty="0">
                  <a:solidFill>
                    <a:prstClr val="black"/>
                  </a:solidFill>
                  <a:latin typeface="Arial" panose="020B0604020202020204"/>
                  <a:ea typeface="Arial" panose="020B0604020202020204"/>
                  <a:cs typeface="Arial" panose="020B0604020202020204"/>
                  <a:sym typeface="Arial" panose="020B0604020202020204"/>
                </a:endParaRPr>
              </a:p>
            </p:txBody>
          </p:sp>
        </p:grpSp>
        <p:sp>
          <p:nvSpPr>
            <p:cNvPr id="40" name="Google Shape;288;p2"/>
            <p:cNvSpPr/>
            <p:nvPr/>
          </p:nvSpPr>
          <p:spPr>
            <a:xfrm>
              <a:off x="2269554" y="1753162"/>
              <a:ext cx="784315" cy="457484"/>
            </a:xfrm>
            <a:custGeom>
              <a:avLst/>
              <a:gdLst/>
              <a:ahLst/>
              <a:cxnLst/>
              <a:rect l="l" t="t" r="r" b="b"/>
              <a:pathLst>
                <a:path w="157" h="106" extrusionOk="0">
                  <a:moveTo>
                    <a:pt x="135" y="46"/>
                  </a:moveTo>
                  <a:cubicBezTo>
                    <a:pt x="136" y="43"/>
                    <a:pt x="136" y="40"/>
                    <a:pt x="136" y="37"/>
                  </a:cubicBezTo>
                  <a:cubicBezTo>
                    <a:pt x="136" y="16"/>
                    <a:pt x="120" y="0"/>
                    <a:pt x="99" y="0"/>
                  </a:cubicBezTo>
                  <a:cubicBezTo>
                    <a:pt x="76" y="0"/>
                    <a:pt x="73" y="18"/>
                    <a:pt x="73" y="18"/>
                  </a:cubicBezTo>
                  <a:cubicBezTo>
                    <a:pt x="73" y="18"/>
                    <a:pt x="63" y="6"/>
                    <a:pt x="45" y="8"/>
                  </a:cubicBezTo>
                  <a:cubicBezTo>
                    <a:pt x="30" y="11"/>
                    <a:pt x="19" y="25"/>
                    <a:pt x="19" y="39"/>
                  </a:cubicBezTo>
                  <a:cubicBezTo>
                    <a:pt x="19" y="42"/>
                    <a:pt x="20" y="44"/>
                    <a:pt x="20" y="47"/>
                  </a:cubicBezTo>
                  <a:cubicBezTo>
                    <a:pt x="9" y="51"/>
                    <a:pt x="0" y="62"/>
                    <a:pt x="0" y="75"/>
                  </a:cubicBezTo>
                  <a:cubicBezTo>
                    <a:pt x="0" y="92"/>
                    <a:pt x="14" y="106"/>
                    <a:pt x="31" y="106"/>
                  </a:cubicBezTo>
                  <a:cubicBezTo>
                    <a:pt x="126" y="106"/>
                    <a:pt x="126" y="106"/>
                    <a:pt x="126" y="106"/>
                  </a:cubicBezTo>
                  <a:cubicBezTo>
                    <a:pt x="143" y="106"/>
                    <a:pt x="157" y="92"/>
                    <a:pt x="157" y="75"/>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0"/>
                    <a:pt x="92" y="68"/>
                  </a:cubicBezTo>
                  <a:cubicBezTo>
                    <a:pt x="92" y="59"/>
                    <a:pt x="92" y="43"/>
                    <a:pt x="92" y="37"/>
                  </a:cubicBezTo>
                  <a:cubicBezTo>
                    <a:pt x="92" y="37"/>
                    <a:pt x="92" y="35"/>
                    <a:pt x="90" y="35"/>
                  </a:cubicBezTo>
                  <a:cubicBezTo>
                    <a:pt x="88" y="35"/>
                    <a:pt x="67" y="35"/>
                    <a:pt x="64" y="35"/>
                  </a:cubicBezTo>
                  <a:cubicBezTo>
                    <a:pt x="61" y="35"/>
                    <a:pt x="62" y="37"/>
                    <a:pt x="62" y="37"/>
                  </a:cubicBezTo>
                  <a:cubicBezTo>
                    <a:pt x="62" y="44"/>
                    <a:pt x="62" y="59"/>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8"/>
                    <a:pt x="11" y="74"/>
                  </a:cubicBezTo>
                  <a:cubicBezTo>
                    <a:pt x="11" y="63"/>
                    <a:pt x="18" y="53"/>
                    <a:pt x="29" y="50"/>
                  </a:cubicBezTo>
                  <a:cubicBezTo>
                    <a:pt x="28" y="48"/>
                    <a:pt x="28" y="46"/>
                    <a:pt x="28" y="44"/>
                  </a:cubicBezTo>
                  <a:cubicBezTo>
                    <a:pt x="28" y="31"/>
                    <a:pt x="37" y="19"/>
                    <a:pt x="50" y="17"/>
                  </a:cubicBezTo>
                  <a:cubicBezTo>
                    <a:pt x="65" y="15"/>
                    <a:pt x="74" y="29"/>
                    <a:pt x="74" y="29"/>
                  </a:cubicBezTo>
                  <a:cubicBezTo>
                    <a:pt x="74" y="29"/>
                    <a:pt x="77" y="10"/>
                    <a:pt x="97" y="10"/>
                  </a:cubicBezTo>
                  <a:cubicBezTo>
                    <a:pt x="115" y="10"/>
                    <a:pt x="128" y="24"/>
                    <a:pt x="128" y="42"/>
                  </a:cubicBezTo>
                  <a:cubicBezTo>
                    <a:pt x="128" y="44"/>
                    <a:pt x="127" y="47"/>
                    <a:pt x="127" y="49"/>
                  </a:cubicBezTo>
                  <a:cubicBezTo>
                    <a:pt x="138" y="53"/>
                    <a:pt x="147" y="62"/>
                    <a:pt x="147" y="74"/>
                  </a:cubicBezTo>
                  <a:cubicBezTo>
                    <a:pt x="147" y="88"/>
                    <a:pt x="135" y="100"/>
                    <a:pt x="120" y="100"/>
                  </a:cubicBezTo>
                  <a:close/>
                </a:path>
              </a:pathLst>
            </a:custGeom>
            <a:solidFill>
              <a:sysClr val="window" lastClr="FFFFFF"/>
            </a:solidFill>
            <a:ln>
              <a:noFill/>
            </a:ln>
          </p:spPr>
          <p:txBody>
            <a:bodyPr spcFirstLastPara="1" lIns="121900" tIns="60950" rIns="121900" bIns="60950"/>
            <a:lstStyle/>
            <a:p>
              <a:pPr defTabSz="914400">
                <a:buClr>
                  <a:srgbClr val="000000"/>
                </a:buClr>
                <a:defRPr/>
              </a:pPr>
              <a:endParaRPr sz="6600" b="1" kern="0">
                <a:solidFill>
                  <a:prstClr val="black"/>
                </a:solidFill>
                <a:latin typeface="Arial" panose="020B0604020202020204"/>
                <a:ea typeface="Calibri" panose="020F0502020204030204"/>
                <a:cs typeface="Calibri" panose="020F0502020204030204"/>
                <a:sym typeface="Calibri" panose="020F0502020204030204"/>
              </a:endParaRPr>
            </a:p>
          </p:txBody>
        </p:sp>
      </p:grpSp>
      <p:grpSp>
        <p:nvGrpSpPr>
          <p:cNvPr id="54" name="Google Shape;297;p2"/>
          <p:cNvGrpSpPr/>
          <p:nvPr/>
        </p:nvGrpSpPr>
        <p:grpSpPr bwMode="auto">
          <a:xfrm>
            <a:off x="4702825" y="3099427"/>
            <a:ext cx="1941163" cy="655260"/>
            <a:chOff x="1361400" y="2788906"/>
            <a:chExt cx="2275241" cy="971371"/>
          </a:xfrm>
        </p:grpSpPr>
        <p:grpSp>
          <p:nvGrpSpPr>
            <p:cNvPr id="55" name="Google Shape;298;p2"/>
            <p:cNvGrpSpPr/>
            <p:nvPr/>
          </p:nvGrpSpPr>
          <p:grpSpPr bwMode="auto">
            <a:xfrm>
              <a:off x="1361400" y="2788906"/>
              <a:ext cx="2275241" cy="971371"/>
              <a:chOff x="1231550" y="1255621"/>
              <a:chExt cx="1784864" cy="762014"/>
            </a:xfrm>
          </p:grpSpPr>
          <p:sp>
            <p:nvSpPr>
              <p:cNvPr id="57" name="Google Shape;299;p2"/>
              <p:cNvSpPr/>
              <p:nvPr/>
            </p:nvSpPr>
            <p:spPr>
              <a:xfrm rot="-5400000">
                <a:off x="1828694" y="829916"/>
                <a:ext cx="762013" cy="1613426"/>
              </a:xfrm>
              <a:prstGeom prst="flowChartOffpageConnector">
                <a:avLst/>
              </a:prstGeom>
              <a:solidFill>
                <a:srgbClr val="17B6FF"/>
              </a:solidFill>
              <a:ln>
                <a:noFill/>
              </a:ln>
            </p:spPr>
            <p:txBody>
              <a:bodyPr spcFirstLastPara="1" lIns="91425" tIns="91425" rIns="91425" bIns="91425" anchor="ctr"/>
              <a:lstStyle/>
              <a:p>
                <a:pPr defTabSz="914400">
                  <a:buClr>
                    <a:srgbClr val="000000"/>
                  </a:buClr>
                  <a:defRPr/>
                </a:pPr>
                <a:endParaRPr sz="4400" b="1" kern="0">
                  <a:solidFill>
                    <a:prstClr val="black"/>
                  </a:solidFill>
                  <a:latin typeface="Arial" panose="020B0604020202020204"/>
                  <a:ea typeface="Arial" panose="020B0604020202020204"/>
                  <a:cs typeface="Arial" panose="020B0604020202020204"/>
                  <a:sym typeface="Arial" panose="020B0604020202020204"/>
                </a:endParaRPr>
              </a:p>
            </p:txBody>
          </p:sp>
          <p:sp>
            <p:nvSpPr>
              <p:cNvPr id="58" name="Google Shape;300;p2"/>
              <p:cNvSpPr txBox="1"/>
              <p:nvPr/>
            </p:nvSpPr>
            <p:spPr>
              <a:xfrm>
                <a:off x="1402987" y="1255622"/>
                <a:ext cx="1291503" cy="762013"/>
              </a:xfrm>
              <a:prstGeom prst="rect">
                <a:avLst/>
              </a:prstGeom>
              <a:noFill/>
              <a:ln>
                <a:noFill/>
              </a:ln>
            </p:spPr>
            <p:txBody>
              <a:bodyPr spcFirstLastPara="1" lIns="91425" tIns="45700" rIns="91425" bIns="45700" anchor="ctr"/>
              <a:lstStyle/>
              <a:p>
                <a:pPr algn="ctr" defTabSz="914400">
                  <a:buClr>
                    <a:srgbClr val="000000"/>
                  </a:buClr>
                  <a:defRPr/>
                </a:pPr>
                <a:endParaRPr sz="6600" b="1" kern="0">
                  <a:solidFill>
                    <a:prstClr val="white"/>
                  </a:solidFill>
                  <a:latin typeface="Arial" panose="020B0604020202020204"/>
                  <a:ea typeface="Impact" panose="020B0806030902050204"/>
                  <a:cs typeface="Impact" panose="020B0806030902050204"/>
                  <a:sym typeface="Impact" panose="020B0806030902050204"/>
                </a:endParaRPr>
              </a:p>
            </p:txBody>
          </p:sp>
          <p:sp>
            <p:nvSpPr>
              <p:cNvPr id="59" name="Google Shape;301;p2"/>
              <p:cNvSpPr/>
              <p:nvPr/>
            </p:nvSpPr>
            <p:spPr>
              <a:xfrm rot="-5400000">
                <a:off x="1081033" y="1406138"/>
                <a:ext cx="762013" cy="460979"/>
              </a:xfrm>
              <a:prstGeom prst="round2SameRect">
                <a:avLst>
                  <a:gd name="adj1" fmla="val 16667"/>
                  <a:gd name="adj2" fmla="val 0"/>
                </a:avLst>
              </a:prstGeom>
              <a:solidFill>
                <a:srgbClr val="246171"/>
              </a:solidFill>
              <a:ln>
                <a:noFill/>
              </a:ln>
            </p:spPr>
            <p:txBody>
              <a:bodyPr spcFirstLastPara="1" lIns="91425" tIns="91425" rIns="91425" bIns="91425" anchor="ctr"/>
              <a:lstStyle/>
              <a:p>
                <a:pPr defTabSz="914400">
                  <a:buClr>
                    <a:srgbClr val="000000"/>
                  </a:buClr>
                  <a:defRPr/>
                </a:pPr>
                <a:endParaRPr sz="4400" b="1" kern="0">
                  <a:solidFill>
                    <a:prstClr val="black"/>
                  </a:solidFill>
                  <a:latin typeface="Arial" panose="020B0604020202020204"/>
                  <a:ea typeface="Arial" panose="020B0604020202020204"/>
                  <a:cs typeface="Arial" panose="020B0604020202020204"/>
                  <a:sym typeface="Arial" panose="020B0604020202020204"/>
                </a:endParaRPr>
              </a:p>
            </p:txBody>
          </p:sp>
          <p:sp>
            <p:nvSpPr>
              <p:cNvPr id="60" name="Google Shape;302;p2"/>
              <p:cNvSpPr txBox="1"/>
              <p:nvPr/>
            </p:nvSpPr>
            <p:spPr>
              <a:xfrm>
                <a:off x="1254407" y="1277673"/>
                <a:ext cx="438120" cy="717911"/>
              </a:xfrm>
              <a:prstGeom prst="rect">
                <a:avLst/>
              </a:prstGeom>
              <a:noFill/>
              <a:ln>
                <a:noFill/>
              </a:ln>
            </p:spPr>
            <p:txBody>
              <a:bodyPr spcFirstLastPara="1" lIns="91425" tIns="45700" rIns="91425" bIns="45700" anchor="ctr"/>
              <a:lstStyle/>
              <a:p>
                <a:pPr algn="ctr" defTabSz="914400">
                  <a:buClr>
                    <a:srgbClr val="000000"/>
                  </a:buClr>
                  <a:defRPr/>
                </a:pPr>
                <a:r>
                  <a:rPr lang="en-US" sz="4000" b="1" kern="0" dirty="0">
                    <a:solidFill>
                      <a:srgbClr val="FEFEFE"/>
                    </a:solidFill>
                    <a:latin typeface="Arial" panose="020B0604020202020204"/>
                    <a:ea typeface="Impact" panose="020B0806030902050204"/>
                    <a:cs typeface="Impact" panose="020B0806030902050204"/>
                    <a:sym typeface="Impact" panose="020B0806030902050204"/>
                  </a:rPr>
                  <a:t>II</a:t>
                </a:r>
                <a:endParaRPr sz="1600" b="1" kern="0" dirty="0">
                  <a:solidFill>
                    <a:prstClr val="black"/>
                  </a:solidFill>
                  <a:latin typeface="Arial" panose="020B0604020202020204"/>
                  <a:ea typeface="Arial" panose="020B0604020202020204"/>
                  <a:cs typeface="Arial" panose="020B0604020202020204"/>
                  <a:sym typeface="Arial" panose="020B0604020202020204"/>
                </a:endParaRPr>
              </a:p>
            </p:txBody>
          </p:sp>
        </p:grpSp>
        <p:sp>
          <p:nvSpPr>
            <p:cNvPr id="56" name="Google Shape;304;p2"/>
            <p:cNvSpPr/>
            <p:nvPr/>
          </p:nvSpPr>
          <p:spPr>
            <a:xfrm>
              <a:off x="2352113" y="3054394"/>
              <a:ext cx="619195" cy="440397"/>
            </a:xfrm>
            <a:custGeom>
              <a:avLst/>
              <a:gdLst/>
              <a:ahLst/>
              <a:cxnLst/>
              <a:rect l="l" t="t" r="r" b="b"/>
              <a:pathLst>
                <a:path w="219" h="154" extrusionOk="0">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ysClr val="window" lastClr="FFFFFF"/>
            </a:solidFill>
            <a:ln>
              <a:noFill/>
            </a:ln>
          </p:spPr>
          <p:txBody>
            <a:bodyPr spcFirstLastPara="1" lIns="121900" tIns="60950" rIns="121900" bIns="60950"/>
            <a:lstStyle/>
            <a:p>
              <a:pPr defTabSz="914400">
                <a:buClr>
                  <a:srgbClr val="000000"/>
                </a:buClr>
                <a:defRPr/>
              </a:pPr>
              <a:endParaRPr sz="5400" b="1" kern="0">
                <a:solidFill>
                  <a:prstClr val="black"/>
                </a:solidFill>
                <a:latin typeface="Arial" panose="020B0604020202020204"/>
                <a:ea typeface="Impact" panose="020B0806030902050204"/>
                <a:cs typeface="Impact" panose="020B0806030902050204"/>
                <a:sym typeface="Impact" panose="020B080603090205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9" grpId="0" animBg="1"/>
      <p:bldP spid="10" grpId="0" animBg="1"/>
      <p:bldP spid="11" grpId="0" animBg="1"/>
      <p:bldP spid="12" grpId="0" animBg="1"/>
      <p:bldP spid="14" grpId="0" animBg="1"/>
      <p:bldP spid="15" grpId="0" animBg="1"/>
      <p:bldP spid="18" grpId="0" animBg="1"/>
      <p:bldP spid="19" grpId="0" animBg="1"/>
      <p:bldP spid="20" grpId="0" animBg="1"/>
      <p:bldP spid="8" grpId="0"/>
      <p:bldP spid="17" grpId="0"/>
      <p:bldP spid="22" grpId="0"/>
      <p:bldP spid="34" grpId="0" animBg="1"/>
      <p:bldP spid="3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00A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pitchFamily="34" charset="-122"/>
              <a:cs typeface="+mn-cs"/>
            </a:endParaRPr>
          </a:p>
        </p:txBody>
      </p:sp>
      <p:sp>
        <p:nvSpPr>
          <p:cNvPr id="3" name="文本框 2"/>
          <p:cNvSpPr txBox="1"/>
          <p:nvPr/>
        </p:nvSpPr>
        <p:spPr>
          <a:xfrm>
            <a:off x="2912634" y="3373864"/>
            <a:ext cx="6366743" cy="769441"/>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j-lt"/>
                <a:ea typeface="汉仪夏日体W" panose="00020600040101010101" pitchFamily="18" charset="-122"/>
                <a:cs typeface="+mn-cs"/>
              </a:rPr>
              <a:t>Trắc nghiệm</a:t>
            </a:r>
            <a:r>
              <a:rPr kumimoji="0" lang="en-US" altLang="zh-CN" sz="4400" b="1"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mj-lt"/>
                <a:ea typeface="汉仪夏日体W" panose="00020600040101010101" pitchFamily="18" charset="-122"/>
                <a:cs typeface="+mn-cs"/>
              </a:rPr>
              <a:t> và tự luận</a:t>
            </a:r>
            <a:endParaRPr kumimoji="0" lang="zh-CN" alt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汉仪夏日体W" panose="00020600040101010101" pitchFamily="18" charset="-122"/>
              <a:cs typeface="+mn-cs"/>
            </a:endParaRPr>
          </a:p>
        </p:txBody>
      </p:sp>
      <p:sp>
        <p:nvSpPr>
          <p:cNvPr id="4" name="文本框 3"/>
          <p:cNvSpPr txBox="1"/>
          <p:nvPr/>
        </p:nvSpPr>
        <p:spPr>
          <a:xfrm>
            <a:off x="2819307" y="2218164"/>
            <a:ext cx="6553397" cy="1015663"/>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a:ln>
                  <a:noFill/>
                </a:ln>
                <a:solidFill>
                  <a:srgbClr val="F7EA5D"/>
                </a:solidFill>
                <a:effectLst>
                  <a:outerShdw blurRad="38100" dist="38100" dir="2700000" algn="tl">
                    <a:srgbClr val="000000">
                      <a:alpha val="43137"/>
                    </a:srgbClr>
                  </a:outerShdw>
                </a:effectLst>
                <a:uLnTx/>
                <a:uFillTx/>
                <a:latin typeface="+mj-lt"/>
                <a:ea typeface="汉仪夏日体W" panose="00020600040101010101" pitchFamily="18" charset="-122"/>
                <a:cs typeface="+mn-cs"/>
              </a:rPr>
              <a:t>CÂU</a:t>
            </a:r>
            <a:r>
              <a:rPr kumimoji="0" lang="en-US" altLang="zh-CN" sz="6000" b="1" i="0" u="none" strike="noStrike" kern="1200" cap="none" spc="0" normalizeH="0" noProof="0">
                <a:ln>
                  <a:noFill/>
                </a:ln>
                <a:solidFill>
                  <a:srgbClr val="F7EA5D"/>
                </a:solidFill>
                <a:effectLst>
                  <a:outerShdw blurRad="38100" dist="38100" dir="2700000" algn="tl">
                    <a:srgbClr val="000000">
                      <a:alpha val="43137"/>
                    </a:srgbClr>
                  </a:outerShdw>
                </a:effectLst>
                <a:uLnTx/>
                <a:uFillTx/>
                <a:latin typeface="+mj-lt"/>
                <a:ea typeface="汉仪夏日体W" panose="00020600040101010101" pitchFamily="18" charset="-122"/>
                <a:cs typeface="+mn-cs"/>
              </a:rPr>
              <a:t> HỎI ÔN TẬP</a:t>
            </a:r>
            <a:endParaRPr kumimoji="0" lang="zh-CN" altLang="en-US" sz="6000" b="1" i="0" u="none" strike="noStrike" kern="1200" cap="none" spc="0" normalizeH="0" baseline="0" noProof="0" dirty="0">
              <a:ln>
                <a:noFill/>
              </a:ln>
              <a:solidFill>
                <a:srgbClr val="F7EA5D"/>
              </a:solidFill>
              <a:effectLst>
                <a:outerShdw blurRad="38100" dist="38100" dir="2700000" algn="tl">
                  <a:srgbClr val="000000">
                    <a:alpha val="43137"/>
                  </a:srgbClr>
                </a:outerShdw>
              </a:effectLst>
              <a:uLnTx/>
              <a:uFillTx/>
              <a:latin typeface="+mj-lt"/>
              <a:ea typeface="汉仪夏日体W" panose="00020600040101010101" pitchFamily="18" charset="-122"/>
              <a:cs typeface="+mn-cs"/>
            </a:endParaRPr>
          </a:p>
        </p:txBody>
      </p:sp>
      <p:pic>
        <p:nvPicPr>
          <p:cNvPr id="6" name="图片 5"/>
          <p:cNvPicPr>
            <a:picLocks noChangeAspect="1"/>
          </p:cNvPicPr>
          <p:nvPr/>
        </p:nvPicPr>
        <p:blipFill>
          <a:blip r:embed="rId1"/>
          <a:stretch>
            <a:fillRect/>
          </a:stretch>
        </p:blipFill>
        <p:spPr>
          <a:xfrm rot="21138913">
            <a:off x="944600" y="701357"/>
            <a:ext cx="2892893" cy="2490267"/>
          </a:xfrm>
          <a:prstGeom prst="rect">
            <a:avLst/>
          </a:prstGeom>
        </p:spPr>
      </p:pic>
      <p:pic>
        <p:nvPicPr>
          <p:cNvPr id="7" name="图片 6"/>
          <p:cNvPicPr>
            <a:picLocks noChangeAspect="1"/>
          </p:cNvPicPr>
          <p:nvPr/>
        </p:nvPicPr>
        <p:blipFill>
          <a:blip r:embed="rId2"/>
          <a:stretch>
            <a:fillRect/>
          </a:stretch>
        </p:blipFill>
        <p:spPr>
          <a:xfrm>
            <a:off x="8713914" y="3952316"/>
            <a:ext cx="2422399" cy="2054784"/>
          </a:xfrm>
          <a:prstGeom prst="rect">
            <a:avLst/>
          </a:prstGeom>
        </p:spPr>
      </p:pic>
      <p:pic>
        <p:nvPicPr>
          <p:cNvPr id="9" name="图片 8"/>
          <p:cNvPicPr>
            <a:picLocks noChangeAspect="1"/>
          </p:cNvPicPr>
          <p:nvPr/>
        </p:nvPicPr>
        <p:blipFill>
          <a:blip r:embed="rId3"/>
          <a:stretch>
            <a:fillRect/>
          </a:stretch>
        </p:blipFill>
        <p:spPr>
          <a:xfrm rot="375023">
            <a:off x="7820607" y="898473"/>
            <a:ext cx="2863123" cy="1695247"/>
          </a:xfrm>
          <a:prstGeom prst="rect">
            <a:avLst/>
          </a:prstGeom>
        </p:spPr>
      </p:pic>
      <p:pic>
        <p:nvPicPr>
          <p:cNvPr id="10" name="图片 9"/>
          <p:cNvPicPr>
            <a:picLocks noChangeAspect="1"/>
          </p:cNvPicPr>
          <p:nvPr/>
        </p:nvPicPr>
        <p:blipFill>
          <a:blip r:embed="rId4"/>
          <a:stretch>
            <a:fillRect/>
          </a:stretch>
        </p:blipFill>
        <p:spPr>
          <a:xfrm>
            <a:off x="1955654" y="3892981"/>
            <a:ext cx="1803546" cy="195847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anim calcmode="lin" valueType="num">
                                      <p:cBhvr>
                                        <p:cTn id="17" dur="500" fill="hold"/>
                                        <p:tgtEl>
                                          <p:spTgt spid="9"/>
                                        </p:tgtEl>
                                        <p:attrNameLst>
                                          <p:attrName>ppt_x</p:attrName>
                                        </p:attrNameLst>
                                      </p:cBhvr>
                                      <p:tavLst>
                                        <p:tav tm="0">
                                          <p:val>
                                            <p:fltVal val="0.5"/>
                                          </p:val>
                                        </p:tav>
                                        <p:tav tm="100000">
                                          <p:val>
                                            <p:strVal val="#ppt_x"/>
                                          </p:val>
                                        </p:tav>
                                      </p:tavLst>
                                    </p:anim>
                                    <p:anim calcmode="lin" valueType="num">
                                      <p:cBhvr>
                                        <p:cTn id="18" dur="500" fill="hold"/>
                                        <p:tgtEl>
                                          <p:spTgt spid="9"/>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anim calcmode="lin" valueType="num">
                                      <p:cBhvr>
                                        <p:cTn id="24" dur="500" fill="hold"/>
                                        <p:tgtEl>
                                          <p:spTgt spid="7"/>
                                        </p:tgtEl>
                                        <p:attrNameLst>
                                          <p:attrName>ppt_x</p:attrName>
                                        </p:attrNameLst>
                                      </p:cBhvr>
                                      <p:tavLst>
                                        <p:tav tm="0">
                                          <p:val>
                                            <p:fltVal val="0.5"/>
                                          </p:val>
                                        </p:tav>
                                        <p:tav tm="100000">
                                          <p:val>
                                            <p:strVal val="#ppt_x"/>
                                          </p:val>
                                        </p:tav>
                                      </p:tavLst>
                                    </p:anim>
                                    <p:anim calcmode="lin" valueType="num">
                                      <p:cBhvr>
                                        <p:cTn id="25" dur="500" fill="hold"/>
                                        <p:tgtEl>
                                          <p:spTgt spid="7"/>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fltVal val="0.5"/>
                                          </p:val>
                                        </p:tav>
                                        <p:tav tm="100000">
                                          <p:val>
                                            <p:strVal val="#ppt_x"/>
                                          </p:val>
                                        </p:tav>
                                      </p:tavLst>
                                    </p:anim>
                                    <p:anim calcmode="lin" valueType="num">
                                      <p:cBhvr>
                                        <p:cTn id="32" dur="500" fill="hold"/>
                                        <p:tgtEl>
                                          <p:spTgt spid="10"/>
                                        </p:tgtEl>
                                        <p:attrNameLst>
                                          <p:attrName>ppt_y</p:attrName>
                                        </p:attrNameLst>
                                      </p:cBhvr>
                                      <p:tavLst>
                                        <p:tav tm="0">
                                          <p:val>
                                            <p:fltVal val="0.5"/>
                                          </p:val>
                                        </p:tav>
                                        <p:tav tm="100000">
                                          <p:val>
                                            <p:strVal val="#ppt_y"/>
                                          </p:val>
                                        </p:tav>
                                      </p:tavLst>
                                    </p:anim>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p:cNvPicPr>
            <a:picLocks noChangeAspect="1" noChangeArrowheads="1"/>
          </p:cNvPicPr>
          <p:nvPr/>
        </p:nvPicPr>
        <p:blipFill rotWithShape="1">
          <a:blip r:embed="rId1">
            <a:extLst>
              <a:ext uri="{28A0092B-C50C-407E-A947-70E740481C1C}">
                <a14:useLocalDpi xmlns:a14="http://schemas.microsoft.com/office/drawing/2010/main" val="0"/>
              </a:ext>
            </a:extLst>
          </a:blip>
          <a:srcRect t="9349" b="9349"/>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4563" y="261256"/>
            <a:ext cx="11482874" cy="6257731"/>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46922" y="503853"/>
            <a:ext cx="10954139" cy="1579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434098" y="976603"/>
            <a:ext cx="10108162" cy="1126462"/>
          </a:xfrm>
          <a:prstGeom prst="rect">
            <a:avLst/>
          </a:prstGeom>
          <a:noFill/>
        </p:spPr>
        <p:txBody>
          <a:bodyPr wrap="square">
            <a:spAutoFit/>
          </a:bodyPr>
          <a:lstStyle/>
          <a:p>
            <a:pPr>
              <a:lnSpc>
                <a:spcPct val="120000"/>
              </a:lnSpc>
            </a:pPr>
            <a:r>
              <a:rPr lang="en-US" sz="2800" b="1" dirty="0" err="1"/>
              <a:t>Nội</a:t>
            </a:r>
            <a:r>
              <a:rPr lang="en-US" sz="2800" b="1" dirty="0"/>
              <a:t> dung </a:t>
            </a:r>
            <a:r>
              <a:rPr lang="en-US" sz="2800" b="1" dirty="0" err="1"/>
              <a:t>nào</a:t>
            </a:r>
            <a:r>
              <a:rPr lang="en-US" sz="2800" b="1" dirty="0"/>
              <a:t> </a:t>
            </a:r>
            <a:r>
              <a:rPr lang="en-US" sz="2800" b="1" dirty="0" err="1"/>
              <a:t>dưới</a:t>
            </a:r>
            <a:r>
              <a:rPr lang="en-US" sz="2800" b="1" dirty="0"/>
              <a:t> </a:t>
            </a:r>
            <a:r>
              <a:rPr lang="en-US" sz="2800" b="1" dirty="0" err="1"/>
              <a:t>đây</a:t>
            </a:r>
            <a:r>
              <a:rPr lang="en-US" sz="2800" b="1" dirty="0"/>
              <a:t> </a:t>
            </a:r>
            <a:r>
              <a:rPr lang="en-US" sz="2800" b="1" dirty="0" err="1"/>
              <a:t>không</a:t>
            </a:r>
            <a:r>
              <a:rPr lang="en-US" sz="2800" b="1" dirty="0"/>
              <a:t> </a:t>
            </a:r>
            <a:r>
              <a:rPr lang="en-US" sz="2800" b="1" dirty="0" err="1"/>
              <a:t>phải</a:t>
            </a:r>
            <a:r>
              <a:rPr lang="en-US" sz="2800" b="1" dirty="0"/>
              <a:t> </a:t>
            </a:r>
            <a:r>
              <a:rPr lang="en-US" sz="2800" b="1" dirty="0" err="1"/>
              <a:t>ứng</a:t>
            </a:r>
            <a:r>
              <a:rPr lang="en-US" sz="2800" b="1" dirty="0"/>
              <a:t> </a:t>
            </a:r>
            <a:r>
              <a:rPr lang="en-US" sz="2800" b="1" dirty="0" err="1"/>
              <a:t>dụng</a:t>
            </a:r>
            <a:r>
              <a:rPr lang="en-US" sz="2800" b="1" dirty="0"/>
              <a:t> </a:t>
            </a:r>
            <a:r>
              <a:rPr lang="en-US" sz="2800" b="1" dirty="0" err="1"/>
              <a:t>của</a:t>
            </a:r>
            <a:r>
              <a:rPr lang="en-US" sz="2800" b="1" dirty="0"/>
              <a:t> </a:t>
            </a:r>
            <a:r>
              <a:rPr lang="en-US" sz="2800" b="1" dirty="0" err="1"/>
              <a:t>công</a:t>
            </a:r>
            <a:r>
              <a:rPr lang="en-US" sz="2800" b="1" dirty="0"/>
              <a:t> </a:t>
            </a:r>
            <a:r>
              <a:rPr lang="en-US" sz="2800" b="1" dirty="0" err="1"/>
              <a:t>nghệ</a:t>
            </a:r>
            <a:r>
              <a:rPr lang="en-US" sz="2800" b="1" dirty="0"/>
              <a:t> di </a:t>
            </a:r>
            <a:r>
              <a:rPr lang="en-US" sz="2800" b="1" dirty="0" err="1"/>
              <a:t>truyền</a:t>
            </a:r>
            <a:r>
              <a:rPr lang="en-US" sz="2800" b="1" dirty="0"/>
              <a:t> </a:t>
            </a:r>
            <a:r>
              <a:rPr lang="en-US" sz="2800" b="1" dirty="0" err="1"/>
              <a:t>vào</a:t>
            </a:r>
            <a:r>
              <a:rPr lang="en-US" sz="2800" b="1" dirty="0"/>
              <a:t> </a:t>
            </a:r>
            <a:r>
              <a:rPr lang="en-US" sz="2800" b="1" dirty="0" err="1"/>
              <a:t>nông</a:t>
            </a:r>
            <a:r>
              <a:rPr lang="en-US" sz="2800" b="1" dirty="0"/>
              <a:t> </a:t>
            </a:r>
            <a:r>
              <a:rPr lang="en-US" sz="2800" b="1" dirty="0" err="1"/>
              <a:t>nghiệp</a:t>
            </a:r>
            <a:r>
              <a:rPr lang="vi-VN" sz="2800" b="1" dirty="0"/>
              <a:t>?</a:t>
            </a:r>
            <a:endParaRPr lang="vi-VN" sz="2800" b="1" dirty="0"/>
          </a:p>
        </p:txBody>
      </p:sp>
      <p:sp>
        <p:nvSpPr>
          <p:cNvPr id="11" name="Rectangle: Rounded Corners 10"/>
          <p:cNvSpPr/>
          <p:nvPr/>
        </p:nvSpPr>
        <p:spPr>
          <a:xfrm>
            <a:off x="793102" y="1035698"/>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dirty="0"/>
              <a:t>1</a:t>
            </a:r>
            <a:endParaRPr lang="en-US" sz="2800" b="1" dirty="0"/>
          </a:p>
        </p:txBody>
      </p:sp>
      <p:sp>
        <p:nvSpPr>
          <p:cNvPr id="15" name="MH_Other_2"/>
          <p:cNvSpPr/>
          <p:nvPr>
            <p:custDataLst>
              <p:tags r:id="rId2"/>
            </p:custDataLst>
          </p:nvPr>
        </p:nvSpPr>
        <p:spPr>
          <a:xfrm>
            <a:off x="646922" y="2404188"/>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p:cNvSpPr/>
          <p:nvPr>
            <p:custDataLst>
              <p:tags r:id="rId3"/>
            </p:custDataLst>
          </p:nvPr>
        </p:nvSpPr>
        <p:spPr>
          <a:xfrm>
            <a:off x="649740" y="3273154"/>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p:cNvSpPr/>
          <p:nvPr>
            <p:custDataLst>
              <p:tags r:id="rId4"/>
            </p:custDataLst>
          </p:nvPr>
        </p:nvSpPr>
        <p:spPr>
          <a:xfrm>
            <a:off x="649740" y="414212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p:cNvSpPr/>
          <p:nvPr>
            <p:custDataLst>
              <p:tags r:id="rId5"/>
            </p:custDataLst>
          </p:nvPr>
        </p:nvSpPr>
        <p:spPr>
          <a:xfrm>
            <a:off x="646918" y="5011086"/>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p:cNvSpPr txBox="1"/>
          <p:nvPr/>
        </p:nvSpPr>
        <p:spPr>
          <a:xfrm>
            <a:off x="2500603" y="2242479"/>
            <a:ext cx="9041657" cy="494751"/>
          </a:xfrm>
          <a:prstGeom prst="rect">
            <a:avLst/>
          </a:prstGeom>
          <a:noFill/>
        </p:spPr>
        <p:txBody>
          <a:bodyPr wrap="square">
            <a:spAutoFit/>
          </a:bodyPr>
          <a:lstStyle/>
          <a:p>
            <a:pPr>
              <a:lnSpc>
                <a:spcPct val="120000"/>
              </a:lnSpc>
            </a:pPr>
            <a:r>
              <a:rPr lang="vi-VN" sz="2400" b="1" dirty="0">
                <a:solidFill>
                  <a:schemeClr val="bg1"/>
                </a:solidFill>
              </a:rPr>
              <a:t>C</a:t>
            </a:r>
            <a:r>
              <a:rPr lang="en-US" sz="2400" b="1" dirty="0" err="1">
                <a:solidFill>
                  <a:schemeClr val="bg1"/>
                </a:solidFill>
              </a:rPr>
              <a:t>ông</a:t>
            </a:r>
            <a:r>
              <a:rPr lang="en-US" sz="2400" b="1" dirty="0">
                <a:solidFill>
                  <a:schemeClr val="bg1"/>
                </a:solidFill>
              </a:rPr>
              <a:t> </a:t>
            </a:r>
            <a:r>
              <a:rPr lang="en-US" sz="2400" b="1" dirty="0" err="1">
                <a:solidFill>
                  <a:schemeClr val="bg1"/>
                </a:solidFill>
              </a:rPr>
              <a:t>nghệ</a:t>
            </a:r>
            <a:r>
              <a:rPr lang="en-US" sz="2400" b="1" dirty="0">
                <a:solidFill>
                  <a:schemeClr val="bg1"/>
                </a:solidFill>
              </a:rPr>
              <a:t> </a:t>
            </a:r>
            <a:r>
              <a:rPr lang="en-US" sz="2400" b="1" dirty="0" err="1">
                <a:solidFill>
                  <a:schemeClr val="bg1"/>
                </a:solidFill>
              </a:rPr>
              <a:t>tạo</a:t>
            </a:r>
            <a:r>
              <a:rPr lang="en-US" sz="2400" b="1" dirty="0">
                <a:solidFill>
                  <a:schemeClr val="bg1"/>
                </a:solidFill>
              </a:rPr>
              <a:t> </a:t>
            </a:r>
            <a:r>
              <a:rPr lang="en-US" sz="2400" b="1" dirty="0" err="1">
                <a:solidFill>
                  <a:schemeClr val="bg1"/>
                </a:solidFill>
              </a:rPr>
              <a:t>giống</a:t>
            </a:r>
            <a:r>
              <a:rPr lang="en-US" sz="2400" b="1" dirty="0">
                <a:solidFill>
                  <a:schemeClr val="bg1"/>
                </a:solidFill>
              </a:rPr>
              <a:t> </a:t>
            </a:r>
            <a:r>
              <a:rPr lang="en-US" sz="2400" b="1" dirty="0" err="1">
                <a:solidFill>
                  <a:schemeClr val="bg1"/>
                </a:solidFill>
              </a:rPr>
              <a:t>cây</a:t>
            </a:r>
            <a:r>
              <a:rPr lang="en-US" sz="2400" b="1" dirty="0">
                <a:solidFill>
                  <a:schemeClr val="bg1"/>
                </a:solidFill>
              </a:rPr>
              <a:t> </a:t>
            </a:r>
            <a:r>
              <a:rPr lang="en-US" sz="2400" b="1" dirty="0" err="1">
                <a:solidFill>
                  <a:schemeClr val="bg1"/>
                </a:solidFill>
              </a:rPr>
              <a:t>trồng</a:t>
            </a:r>
            <a:r>
              <a:rPr lang="en-US" sz="2400" b="1" dirty="0">
                <a:solidFill>
                  <a:schemeClr val="bg1"/>
                </a:solidFill>
              </a:rPr>
              <a:t> </a:t>
            </a:r>
            <a:r>
              <a:rPr lang="en-US" sz="2400" b="1" dirty="0" err="1">
                <a:solidFill>
                  <a:schemeClr val="bg1"/>
                </a:solidFill>
              </a:rPr>
              <a:t>biến</a:t>
            </a:r>
            <a:r>
              <a:rPr lang="en-US" sz="2400" b="1" dirty="0">
                <a:solidFill>
                  <a:schemeClr val="bg1"/>
                </a:solidFill>
              </a:rPr>
              <a:t> </a:t>
            </a:r>
            <a:r>
              <a:rPr lang="en-US" sz="2400" b="1" dirty="0" err="1">
                <a:solidFill>
                  <a:schemeClr val="bg1"/>
                </a:solidFill>
              </a:rPr>
              <a:t>đổi</a:t>
            </a:r>
            <a:r>
              <a:rPr lang="en-US" sz="2400" b="1" dirty="0">
                <a:solidFill>
                  <a:schemeClr val="bg1"/>
                </a:solidFill>
              </a:rPr>
              <a:t> gen</a:t>
            </a:r>
            <a:endParaRPr lang="en-US" sz="2400" b="1" dirty="0">
              <a:solidFill>
                <a:schemeClr val="bg1"/>
              </a:solidFill>
            </a:endParaRPr>
          </a:p>
        </p:txBody>
      </p:sp>
      <p:sp>
        <p:nvSpPr>
          <p:cNvPr id="22" name="TextBox 21"/>
          <p:cNvSpPr txBox="1"/>
          <p:nvPr/>
        </p:nvSpPr>
        <p:spPr>
          <a:xfrm>
            <a:off x="2500603" y="3260611"/>
            <a:ext cx="9336834" cy="53553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en-US" dirty="0" err="1"/>
              <a:t>Điều</a:t>
            </a:r>
            <a:r>
              <a:rPr lang="en-US" dirty="0"/>
              <a:t> </a:t>
            </a:r>
            <a:r>
              <a:rPr lang="en-US" dirty="0" err="1"/>
              <a:t>trị</a:t>
            </a:r>
            <a:r>
              <a:rPr lang="en-US" dirty="0"/>
              <a:t> </a:t>
            </a:r>
            <a:r>
              <a:rPr lang="en-US" dirty="0" err="1"/>
              <a:t>các</a:t>
            </a:r>
            <a:r>
              <a:rPr lang="en-US" dirty="0"/>
              <a:t> </a:t>
            </a:r>
            <a:r>
              <a:rPr lang="en-US" dirty="0" err="1"/>
              <a:t>bệnh</a:t>
            </a:r>
            <a:r>
              <a:rPr lang="en-US" dirty="0"/>
              <a:t> do gene </a:t>
            </a:r>
            <a:r>
              <a:rPr lang="en-US" dirty="0" err="1"/>
              <a:t>sai</a:t>
            </a:r>
            <a:r>
              <a:rPr lang="en-US" dirty="0"/>
              <a:t> </a:t>
            </a:r>
            <a:r>
              <a:rPr lang="en-US" dirty="0" err="1"/>
              <a:t>hỏng</a:t>
            </a:r>
            <a:r>
              <a:rPr lang="en-US" dirty="0"/>
              <a:t> </a:t>
            </a:r>
            <a:r>
              <a:rPr lang="en-US" dirty="0" err="1"/>
              <a:t>gây</a:t>
            </a:r>
            <a:r>
              <a:rPr lang="en-US" dirty="0"/>
              <a:t> </a:t>
            </a:r>
            <a:r>
              <a:rPr lang="en-US" dirty="0" err="1"/>
              <a:t>ra</a:t>
            </a:r>
            <a:r>
              <a:rPr lang="en-US" dirty="0"/>
              <a:t> </a:t>
            </a:r>
            <a:r>
              <a:rPr lang="en-US" dirty="0" err="1"/>
              <a:t>trên</a:t>
            </a:r>
            <a:r>
              <a:rPr lang="en-US" dirty="0"/>
              <a:t> </a:t>
            </a:r>
            <a:r>
              <a:rPr lang="en-US" dirty="0" err="1"/>
              <a:t>cơ</a:t>
            </a:r>
            <a:r>
              <a:rPr lang="en-US" dirty="0"/>
              <a:t> </a:t>
            </a:r>
            <a:r>
              <a:rPr lang="en-US" dirty="0" err="1"/>
              <a:t>thể</a:t>
            </a:r>
            <a:r>
              <a:rPr lang="en-US" dirty="0"/>
              <a:t> </a:t>
            </a:r>
            <a:r>
              <a:rPr lang="en-US" dirty="0" err="1"/>
              <a:t>người</a:t>
            </a:r>
            <a:r>
              <a:rPr lang="en-US" dirty="0"/>
              <a:t>.</a:t>
            </a:r>
            <a:endParaRPr lang="en-US" dirty="0"/>
          </a:p>
        </p:txBody>
      </p:sp>
      <p:sp>
        <p:nvSpPr>
          <p:cNvPr id="24" name="TextBox 23"/>
          <p:cNvSpPr txBox="1"/>
          <p:nvPr/>
        </p:nvSpPr>
        <p:spPr>
          <a:xfrm>
            <a:off x="2500603" y="4096035"/>
            <a:ext cx="8985673"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en-US" dirty="0" err="1"/>
              <a:t>Công</a:t>
            </a:r>
            <a:r>
              <a:rPr lang="en-US" dirty="0"/>
              <a:t> </a:t>
            </a:r>
            <a:r>
              <a:rPr lang="en-US" dirty="0" err="1"/>
              <a:t>nghệ</a:t>
            </a:r>
            <a:r>
              <a:rPr lang="en-US" dirty="0"/>
              <a:t> </a:t>
            </a:r>
            <a:r>
              <a:rPr lang="en-US" dirty="0" err="1"/>
              <a:t>tạo</a:t>
            </a:r>
            <a:r>
              <a:rPr lang="en-US" dirty="0"/>
              <a:t> </a:t>
            </a:r>
            <a:r>
              <a:rPr lang="en-US" dirty="0" err="1"/>
              <a:t>giống</a:t>
            </a:r>
            <a:r>
              <a:rPr lang="en-US" dirty="0"/>
              <a:t> </a:t>
            </a:r>
            <a:r>
              <a:rPr lang="en-US" dirty="0" err="1"/>
              <a:t>vật</a:t>
            </a:r>
            <a:r>
              <a:rPr lang="en-US" dirty="0"/>
              <a:t> </a:t>
            </a:r>
            <a:r>
              <a:rPr lang="en-US" dirty="0" err="1"/>
              <a:t>nuôi</a:t>
            </a:r>
            <a:r>
              <a:rPr lang="en-US" dirty="0"/>
              <a:t> </a:t>
            </a:r>
            <a:r>
              <a:rPr lang="en-US" dirty="0" err="1"/>
              <a:t>biến</a:t>
            </a:r>
            <a:r>
              <a:rPr lang="en-US" dirty="0"/>
              <a:t> </a:t>
            </a:r>
            <a:r>
              <a:rPr lang="en-US" dirty="0" err="1"/>
              <a:t>đổi</a:t>
            </a:r>
            <a:r>
              <a:rPr lang="en-US" dirty="0"/>
              <a:t> gene.</a:t>
            </a:r>
            <a:endParaRPr lang="en-US" dirty="0"/>
          </a:p>
        </p:txBody>
      </p:sp>
      <p:sp>
        <p:nvSpPr>
          <p:cNvPr id="26" name="TextBox 25"/>
          <p:cNvSpPr txBox="1"/>
          <p:nvPr/>
        </p:nvSpPr>
        <p:spPr>
          <a:xfrm>
            <a:off x="2500603" y="5004814"/>
            <a:ext cx="8857862"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en-US" dirty="0" err="1"/>
              <a:t>Công</a:t>
            </a:r>
            <a:r>
              <a:rPr lang="en-US" dirty="0"/>
              <a:t> </a:t>
            </a:r>
            <a:r>
              <a:rPr lang="en-US" dirty="0" err="1"/>
              <a:t>nghệ</a:t>
            </a:r>
            <a:r>
              <a:rPr lang="en-US" dirty="0"/>
              <a:t> </a:t>
            </a:r>
            <a:r>
              <a:rPr lang="en-US" dirty="0" err="1"/>
              <a:t>lai</a:t>
            </a:r>
            <a:r>
              <a:rPr lang="en-US" dirty="0"/>
              <a:t> </a:t>
            </a:r>
            <a:r>
              <a:rPr lang="en-US" dirty="0" err="1"/>
              <a:t>tạo</a:t>
            </a:r>
            <a:r>
              <a:rPr lang="en-US" dirty="0"/>
              <a:t> </a:t>
            </a:r>
            <a:r>
              <a:rPr lang="en-US" dirty="0" err="1"/>
              <a:t>giống</a:t>
            </a:r>
            <a:r>
              <a:rPr lang="en-US" dirty="0"/>
              <a:t> </a:t>
            </a:r>
            <a:r>
              <a:rPr lang="en-US" dirty="0" err="1"/>
              <a:t>cây</a:t>
            </a:r>
            <a:r>
              <a:rPr lang="en-US" dirty="0"/>
              <a:t> </a:t>
            </a:r>
            <a:r>
              <a:rPr lang="en-US" dirty="0" err="1"/>
              <a:t>mới</a:t>
            </a:r>
            <a:r>
              <a:rPr lang="en-US" dirty="0"/>
              <a:t> </a:t>
            </a:r>
            <a:r>
              <a:rPr lang="en-US" dirty="0" err="1"/>
              <a:t>có</a:t>
            </a:r>
            <a:r>
              <a:rPr lang="en-US" dirty="0"/>
              <a:t> </a:t>
            </a:r>
            <a:r>
              <a:rPr lang="en-US" dirty="0" err="1"/>
              <a:t>nhiều</a:t>
            </a:r>
            <a:r>
              <a:rPr lang="en-US" dirty="0"/>
              <a:t> </a:t>
            </a:r>
            <a:r>
              <a:rPr lang="en-US" dirty="0" err="1"/>
              <a:t>đặc</a:t>
            </a:r>
            <a:r>
              <a:rPr lang="en-US" dirty="0"/>
              <a:t> </a:t>
            </a:r>
            <a:r>
              <a:rPr lang="en-US" dirty="0" err="1"/>
              <a:t>tính</a:t>
            </a:r>
            <a:r>
              <a:rPr lang="en-US" dirty="0"/>
              <a:t> </a:t>
            </a:r>
            <a:r>
              <a:rPr lang="en-US" dirty="0" err="1"/>
              <a:t>tốt</a:t>
            </a:r>
            <a:r>
              <a:rPr lang="en-US" dirty="0"/>
              <a:t>.</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p:cNvPicPr>
            <a:picLocks noChangeAspect="1" noChangeArrowheads="1"/>
          </p:cNvPicPr>
          <p:nvPr/>
        </p:nvPicPr>
        <p:blipFill rotWithShape="1">
          <a:blip r:embed="rId1">
            <a:extLst>
              <a:ext uri="{28A0092B-C50C-407E-A947-70E740481C1C}">
                <a14:useLocalDpi xmlns:a14="http://schemas.microsoft.com/office/drawing/2010/main" val="0"/>
              </a:ext>
            </a:extLst>
          </a:blip>
          <a:srcRect t="9349" b="9349"/>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4563" y="261256"/>
            <a:ext cx="11482874" cy="6257731"/>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46922" y="503853"/>
            <a:ext cx="10954139" cy="1579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436916" y="986114"/>
            <a:ext cx="10108162" cy="1126462"/>
          </a:xfrm>
          <a:prstGeom prst="rect">
            <a:avLst/>
          </a:prstGeom>
          <a:noFill/>
        </p:spPr>
        <p:txBody>
          <a:bodyPr wrap="square">
            <a:spAutoFit/>
          </a:bodyPr>
          <a:lstStyle/>
          <a:p>
            <a:pPr>
              <a:lnSpc>
                <a:spcPct val="120000"/>
              </a:lnSpc>
            </a:pPr>
            <a:r>
              <a:rPr lang="en-US" sz="2800" b="1" dirty="0" err="1"/>
              <a:t>Nội</a:t>
            </a:r>
            <a:r>
              <a:rPr lang="en-US" sz="2800" b="1" dirty="0"/>
              <a:t> dung </a:t>
            </a:r>
            <a:r>
              <a:rPr lang="en-US" sz="2800" b="1" dirty="0" err="1"/>
              <a:t>nào</a:t>
            </a:r>
            <a:r>
              <a:rPr lang="en-US" sz="2800" b="1" dirty="0"/>
              <a:t> </a:t>
            </a:r>
            <a:r>
              <a:rPr lang="en-US" sz="2800" b="1" dirty="0" err="1"/>
              <a:t>dưới</a:t>
            </a:r>
            <a:r>
              <a:rPr lang="en-US" sz="2800" b="1" dirty="0"/>
              <a:t> </a:t>
            </a:r>
            <a:r>
              <a:rPr lang="en-US" sz="2800" b="1" dirty="0" err="1"/>
              <a:t>đây</a:t>
            </a:r>
            <a:r>
              <a:rPr lang="en-US" sz="2800" b="1" dirty="0"/>
              <a:t> </a:t>
            </a:r>
            <a:r>
              <a:rPr lang="en-US" sz="2800" b="1" dirty="0" err="1"/>
              <a:t>là</a:t>
            </a:r>
            <a:r>
              <a:rPr lang="en-US" sz="2800" b="1" dirty="0"/>
              <a:t> </a:t>
            </a:r>
            <a:r>
              <a:rPr lang="en-US" sz="2800" b="1" dirty="0" err="1"/>
              <a:t>ứng</a:t>
            </a:r>
            <a:r>
              <a:rPr lang="en-US" sz="2800" b="1" dirty="0"/>
              <a:t> </a:t>
            </a:r>
            <a:r>
              <a:rPr lang="en-US" sz="2800" b="1" dirty="0" err="1"/>
              <a:t>dụng</a:t>
            </a:r>
            <a:r>
              <a:rPr lang="en-US" sz="2800" b="1" dirty="0"/>
              <a:t> </a:t>
            </a:r>
            <a:r>
              <a:rPr lang="en-US" sz="2800" b="1" dirty="0" err="1"/>
              <a:t>của</a:t>
            </a:r>
            <a:r>
              <a:rPr lang="en-US" sz="2800" b="1" dirty="0"/>
              <a:t> </a:t>
            </a:r>
            <a:r>
              <a:rPr lang="en-US" sz="2800" b="1" dirty="0" err="1"/>
              <a:t>công</a:t>
            </a:r>
            <a:r>
              <a:rPr lang="en-US" sz="2800" b="1" dirty="0"/>
              <a:t> </a:t>
            </a:r>
            <a:r>
              <a:rPr lang="en-US" sz="2800" b="1" dirty="0" err="1"/>
              <a:t>nghệ</a:t>
            </a:r>
            <a:r>
              <a:rPr lang="en-US" sz="2800" b="1" dirty="0"/>
              <a:t> di </a:t>
            </a:r>
            <a:r>
              <a:rPr lang="en-US" sz="2800" b="1" dirty="0" err="1"/>
              <a:t>truyền</a:t>
            </a:r>
            <a:r>
              <a:rPr lang="en-US" sz="2800" b="1" dirty="0"/>
              <a:t> </a:t>
            </a:r>
            <a:r>
              <a:rPr lang="en-US" sz="2800" b="1" dirty="0" err="1"/>
              <a:t>trong</a:t>
            </a:r>
            <a:r>
              <a:rPr lang="en-US" sz="2800" b="1" dirty="0"/>
              <a:t> </a:t>
            </a:r>
            <a:r>
              <a:rPr lang="en-US" sz="2800" b="1" dirty="0" err="1"/>
              <a:t>pháp</a:t>
            </a:r>
            <a:r>
              <a:rPr lang="en-US" sz="2800" b="1" dirty="0"/>
              <a:t> y:</a:t>
            </a:r>
            <a:endParaRPr lang="vi-VN" sz="2800" b="1" dirty="0"/>
          </a:p>
        </p:txBody>
      </p:sp>
      <p:sp>
        <p:nvSpPr>
          <p:cNvPr id="11" name="Rectangle: Rounded Corners 10"/>
          <p:cNvSpPr/>
          <p:nvPr/>
        </p:nvSpPr>
        <p:spPr>
          <a:xfrm>
            <a:off x="793102" y="1035698"/>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dirty="0"/>
              <a:t>2</a:t>
            </a:r>
            <a:endParaRPr lang="en-US" sz="2800" b="1" dirty="0"/>
          </a:p>
        </p:txBody>
      </p:sp>
      <p:sp>
        <p:nvSpPr>
          <p:cNvPr id="15" name="MH_Other_2"/>
          <p:cNvSpPr/>
          <p:nvPr>
            <p:custDataLst>
              <p:tags r:id="rId2"/>
            </p:custDataLst>
          </p:nvPr>
        </p:nvSpPr>
        <p:spPr>
          <a:xfrm>
            <a:off x="646922" y="2404188"/>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p:cNvSpPr/>
          <p:nvPr>
            <p:custDataLst>
              <p:tags r:id="rId3"/>
            </p:custDataLst>
          </p:nvPr>
        </p:nvSpPr>
        <p:spPr>
          <a:xfrm>
            <a:off x="649740" y="3273154"/>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p:cNvSpPr/>
          <p:nvPr>
            <p:custDataLst>
              <p:tags r:id="rId4"/>
            </p:custDataLst>
          </p:nvPr>
        </p:nvSpPr>
        <p:spPr>
          <a:xfrm>
            <a:off x="649740" y="414212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p:cNvSpPr/>
          <p:nvPr>
            <p:custDataLst>
              <p:tags r:id="rId5"/>
            </p:custDataLst>
          </p:nvPr>
        </p:nvSpPr>
        <p:spPr>
          <a:xfrm>
            <a:off x="646918" y="5011086"/>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p:cNvSpPr txBox="1"/>
          <p:nvPr/>
        </p:nvSpPr>
        <p:spPr>
          <a:xfrm>
            <a:off x="2500603" y="2226767"/>
            <a:ext cx="8198498" cy="978729"/>
          </a:xfrm>
          <a:prstGeom prst="rect">
            <a:avLst/>
          </a:prstGeom>
          <a:noFill/>
        </p:spPr>
        <p:txBody>
          <a:bodyPr wrap="square">
            <a:spAutoFit/>
          </a:bodyPr>
          <a:lstStyle/>
          <a:p>
            <a:pPr>
              <a:lnSpc>
                <a:spcPct val="120000"/>
              </a:lnSpc>
            </a:pPr>
            <a:r>
              <a:rPr lang="en-US" sz="2400" b="1" dirty="0" err="1">
                <a:solidFill>
                  <a:schemeClr val="bg1"/>
                </a:solidFill>
              </a:rPr>
              <a:t>Điều</a:t>
            </a:r>
            <a:r>
              <a:rPr lang="en-US" sz="2400" b="1" dirty="0">
                <a:solidFill>
                  <a:schemeClr val="bg1"/>
                </a:solidFill>
              </a:rPr>
              <a:t> </a:t>
            </a:r>
            <a:r>
              <a:rPr lang="en-US" sz="2400" b="1" dirty="0" err="1">
                <a:solidFill>
                  <a:schemeClr val="bg1"/>
                </a:solidFill>
              </a:rPr>
              <a:t>trị</a:t>
            </a:r>
            <a:r>
              <a:rPr lang="en-US" sz="2400" b="1" dirty="0">
                <a:solidFill>
                  <a:schemeClr val="bg1"/>
                </a:solidFill>
              </a:rPr>
              <a:t> </a:t>
            </a:r>
            <a:r>
              <a:rPr lang="en-US" sz="2400" b="1" dirty="0" err="1">
                <a:solidFill>
                  <a:schemeClr val="bg1"/>
                </a:solidFill>
              </a:rPr>
              <a:t>các</a:t>
            </a:r>
            <a:r>
              <a:rPr lang="en-US" sz="2400" b="1" dirty="0">
                <a:solidFill>
                  <a:schemeClr val="bg1"/>
                </a:solidFill>
              </a:rPr>
              <a:t> </a:t>
            </a:r>
            <a:r>
              <a:rPr lang="en-US" sz="2400" b="1" dirty="0" err="1">
                <a:solidFill>
                  <a:schemeClr val="bg1"/>
                </a:solidFill>
              </a:rPr>
              <a:t>bệnh</a:t>
            </a:r>
            <a:r>
              <a:rPr lang="en-US" sz="2400" b="1" dirty="0">
                <a:solidFill>
                  <a:schemeClr val="bg1"/>
                </a:solidFill>
              </a:rPr>
              <a:t> di </a:t>
            </a:r>
            <a:r>
              <a:rPr lang="en-US" sz="2400" b="1" dirty="0" err="1">
                <a:solidFill>
                  <a:schemeClr val="bg1"/>
                </a:solidFill>
              </a:rPr>
              <a:t>truyền</a:t>
            </a:r>
            <a:r>
              <a:rPr lang="en-US" sz="2400" b="1" dirty="0">
                <a:solidFill>
                  <a:schemeClr val="bg1"/>
                </a:solidFill>
              </a:rPr>
              <a:t> do gene </a:t>
            </a:r>
            <a:r>
              <a:rPr lang="en-US" sz="2400" b="1" dirty="0" err="1">
                <a:solidFill>
                  <a:schemeClr val="bg1"/>
                </a:solidFill>
              </a:rPr>
              <a:t>sai</a:t>
            </a:r>
            <a:r>
              <a:rPr lang="en-US" sz="2400" b="1" dirty="0">
                <a:solidFill>
                  <a:schemeClr val="bg1"/>
                </a:solidFill>
              </a:rPr>
              <a:t> </a:t>
            </a:r>
            <a:r>
              <a:rPr lang="en-US" sz="2400" b="1" dirty="0" err="1">
                <a:solidFill>
                  <a:schemeClr val="bg1"/>
                </a:solidFill>
              </a:rPr>
              <a:t>hỏng</a:t>
            </a:r>
            <a:r>
              <a:rPr lang="en-US" sz="2400" b="1" dirty="0">
                <a:solidFill>
                  <a:schemeClr val="bg1"/>
                </a:solidFill>
              </a:rPr>
              <a:t> </a:t>
            </a:r>
            <a:r>
              <a:rPr lang="en-US" sz="2400" b="1" dirty="0" err="1">
                <a:solidFill>
                  <a:schemeClr val="bg1"/>
                </a:solidFill>
              </a:rPr>
              <a:t>gây</a:t>
            </a:r>
            <a:r>
              <a:rPr lang="en-US" sz="2400" b="1" dirty="0">
                <a:solidFill>
                  <a:schemeClr val="bg1"/>
                </a:solidFill>
              </a:rPr>
              <a:t> </a:t>
            </a:r>
            <a:r>
              <a:rPr lang="en-US" sz="2400" b="1" dirty="0" err="1">
                <a:solidFill>
                  <a:schemeClr val="bg1"/>
                </a:solidFill>
              </a:rPr>
              <a:t>ra</a:t>
            </a:r>
            <a:r>
              <a:rPr lang="en-US" sz="2400" b="1" dirty="0">
                <a:solidFill>
                  <a:schemeClr val="bg1"/>
                </a:solidFill>
              </a:rPr>
              <a:t> </a:t>
            </a:r>
            <a:r>
              <a:rPr lang="en-US" sz="2400" b="1" dirty="0" err="1">
                <a:solidFill>
                  <a:schemeClr val="bg1"/>
                </a:solidFill>
              </a:rPr>
              <a:t>trên</a:t>
            </a:r>
            <a:r>
              <a:rPr lang="en-US" sz="2400" b="1" dirty="0">
                <a:solidFill>
                  <a:schemeClr val="bg1"/>
                </a:solidFill>
              </a:rPr>
              <a:t> </a:t>
            </a:r>
            <a:r>
              <a:rPr lang="en-US" sz="2400" b="1" dirty="0" err="1">
                <a:solidFill>
                  <a:schemeClr val="bg1"/>
                </a:solidFill>
              </a:rPr>
              <a:t>cơ</a:t>
            </a:r>
            <a:r>
              <a:rPr lang="en-US" sz="2400" b="1" dirty="0">
                <a:solidFill>
                  <a:schemeClr val="bg1"/>
                </a:solidFill>
              </a:rPr>
              <a:t> </a:t>
            </a:r>
            <a:r>
              <a:rPr lang="en-US" sz="2400" b="1" dirty="0" err="1">
                <a:solidFill>
                  <a:schemeClr val="bg1"/>
                </a:solidFill>
              </a:rPr>
              <a:t>thể</a:t>
            </a:r>
            <a:r>
              <a:rPr lang="en-US" sz="2400" b="1" dirty="0">
                <a:solidFill>
                  <a:schemeClr val="bg1"/>
                </a:solidFill>
              </a:rPr>
              <a:t> </a:t>
            </a:r>
            <a:r>
              <a:rPr lang="en-US" sz="2400" b="1" dirty="0" err="1">
                <a:solidFill>
                  <a:schemeClr val="bg1"/>
                </a:solidFill>
              </a:rPr>
              <a:t>người</a:t>
            </a:r>
            <a:r>
              <a:rPr lang="en-US" sz="2400" b="1" dirty="0">
                <a:solidFill>
                  <a:schemeClr val="bg1"/>
                </a:solidFill>
              </a:rPr>
              <a:t>.</a:t>
            </a:r>
            <a:endParaRPr lang="en-US" sz="2400" b="1" dirty="0">
              <a:solidFill>
                <a:schemeClr val="bg1"/>
              </a:solidFill>
            </a:endParaRPr>
          </a:p>
        </p:txBody>
      </p:sp>
      <p:sp>
        <p:nvSpPr>
          <p:cNvPr id="22" name="TextBox 21"/>
          <p:cNvSpPr txBox="1"/>
          <p:nvPr/>
        </p:nvSpPr>
        <p:spPr>
          <a:xfrm>
            <a:off x="2500603" y="3256737"/>
            <a:ext cx="8938726"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en-US" dirty="0" err="1"/>
              <a:t>Công</a:t>
            </a:r>
            <a:r>
              <a:rPr lang="en-US" dirty="0"/>
              <a:t> </a:t>
            </a:r>
            <a:r>
              <a:rPr lang="en-US" dirty="0" err="1"/>
              <a:t>nghệ</a:t>
            </a:r>
            <a:r>
              <a:rPr lang="en-US" dirty="0"/>
              <a:t> </a:t>
            </a:r>
            <a:r>
              <a:rPr lang="en-US" dirty="0" err="1"/>
              <a:t>tạo</a:t>
            </a:r>
            <a:r>
              <a:rPr lang="en-US" dirty="0"/>
              <a:t> </a:t>
            </a:r>
            <a:r>
              <a:rPr lang="en-US" dirty="0" err="1"/>
              <a:t>giống</a:t>
            </a:r>
            <a:r>
              <a:rPr lang="en-US" dirty="0"/>
              <a:t> </a:t>
            </a:r>
            <a:r>
              <a:rPr lang="en-US" dirty="0" err="1"/>
              <a:t>cây</a:t>
            </a:r>
            <a:r>
              <a:rPr lang="en-US" dirty="0"/>
              <a:t> </a:t>
            </a:r>
            <a:r>
              <a:rPr lang="en-US" dirty="0" err="1"/>
              <a:t>trồng</a:t>
            </a:r>
            <a:r>
              <a:rPr lang="en-US" dirty="0"/>
              <a:t> </a:t>
            </a:r>
            <a:r>
              <a:rPr lang="en-US" dirty="0" err="1"/>
              <a:t>biến</a:t>
            </a:r>
            <a:r>
              <a:rPr lang="en-US" dirty="0"/>
              <a:t> </a:t>
            </a:r>
            <a:r>
              <a:rPr lang="en-US" dirty="0" err="1"/>
              <a:t>đổi</a:t>
            </a:r>
            <a:r>
              <a:rPr lang="en-US" dirty="0"/>
              <a:t> gene.</a:t>
            </a:r>
            <a:endParaRPr lang="en-US" dirty="0"/>
          </a:p>
        </p:txBody>
      </p:sp>
      <p:sp>
        <p:nvSpPr>
          <p:cNvPr id="24" name="TextBox 23"/>
          <p:cNvSpPr txBox="1"/>
          <p:nvPr/>
        </p:nvSpPr>
        <p:spPr>
          <a:xfrm>
            <a:off x="2500603" y="4147068"/>
            <a:ext cx="8985673"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en-US" dirty="0" err="1"/>
              <a:t>Công</a:t>
            </a:r>
            <a:r>
              <a:rPr lang="en-US" dirty="0"/>
              <a:t> </a:t>
            </a:r>
            <a:r>
              <a:rPr lang="en-US" dirty="0" err="1"/>
              <a:t>nghệ</a:t>
            </a:r>
            <a:r>
              <a:rPr lang="en-US" dirty="0"/>
              <a:t> </a:t>
            </a:r>
            <a:r>
              <a:rPr lang="en-US" dirty="0" err="1"/>
              <a:t>tạo</a:t>
            </a:r>
            <a:r>
              <a:rPr lang="en-US" dirty="0"/>
              <a:t> </a:t>
            </a:r>
            <a:r>
              <a:rPr lang="en-US" dirty="0" err="1"/>
              <a:t>giống</a:t>
            </a:r>
            <a:r>
              <a:rPr lang="en-US" dirty="0"/>
              <a:t> </a:t>
            </a:r>
            <a:r>
              <a:rPr lang="en-US" dirty="0" err="1"/>
              <a:t>động</a:t>
            </a:r>
            <a:r>
              <a:rPr lang="en-US" dirty="0"/>
              <a:t> </a:t>
            </a:r>
            <a:r>
              <a:rPr lang="en-US" dirty="0" err="1"/>
              <a:t>vật</a:t>
            </a:r>
            <a:r>
              <a:rPr lang="en-US" dirty="0"/>
              <a:t> </a:t>
            </a:r>
            <a:r>
              <a:rPr lang="en-US" dirty="0" err="1"/>
              <a:t>biến</a:t>
            </a:r>
            <a:r>
              <a:rPr lang="en-US" dirty="0"/>
              <a:t> </a:t>
            </a:r>
            <a:r>
              <a:rPr lang="en-US" dirty="0" err="1"/>
              <a:t>đổi</a:t>
            </a:r>
            <a:r>
              <a:rPr lang="en-US" dirty="0"/>
              <a:t> gene.</a:t>
            </a:r>
            <a:endParaRPr lang="en-US" dirty="0"/>
          </a:p>
        </p:txBody>
      </p:sp>
      <p:sp>
        <p:nvSpPr>
          <p:cNvPr id="26" name="TextBox 25"/>
          <p:cNvSpPr txBox="1"/>
          <p:nvPr/>
        </p:nvSpPr>
        <p:spPr>
          <a:xfrm>
            <a:off x="2500603" y="5004814"/>
            <a:ext cx="8857862"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en-US" dirty="0" err="1"/>
              <a:t>Xác</a:t>
            </a:r>
            <a:r>
              <a:rPr lang="en-US" dirty="0"/>
              <a:t> </a:t>
            </a:r>
            <a:r>
              <a:rPr lang="en-US" dirty="0" err="1"/>
              <a:t>định</a:t>
            </a:r>
            <a:r>
              <a:rPr lang="en-US" dirty="0"/>
              <a:t> </a:t>
            </a:r>
            <a:r>
              <a:rPr lang="en-US" dirty="0" err="1"/>
              <a:t>danh</a:t>
            </a:r>
            <a:r>
              <a:rPr lang="en-US" dirty="0"/>
              <a:t> </a:t>
            </a:r>
            <a:r>
              <a:rPr lang="en-US" dirty="0" err="1"/>
              <a:t>tính</a:t>
            </a:r>
            <a:r>
              <a:rPr lang="en-US" dirty="0"/>
              <a:t> </a:t>
            </a:r>
            <a:r>
              <a:rPr lang="en-US" dirty="0" err="1"/>
              <a:t>hài</a:t>
            </a:r>
            <a:r>
              <a:rPr lang="en-US" dirty="0"/>
              <a:t> </a:t>
            </a:r>
            <a:r>
              <a:rPr lang="en-US" dirty="0" err="1"/>
              <a:t>cốt</a:t>
            </a:r>
            <a:r>
              <a:rPr lang="en-US" dirty="0"/>
              <a:t> </a:t>
            </a:r>
            <a:r>
              <a:rPr lang="en-US" dirty="0" err="1"/>
              <a:t>liệt</a:t>
            </a:r>
            <a:r>
              <a:rPr lang="en-US" dirty="0"/>
              <a:t> </a:t>
            </a:r>
            <a:r>
              <a:rPr lang="en-US" dirty="0" err="1"/>
              <a:t>sĩ</a:t>
            </a:r>
            <a:r>
              <a:rPr lang="en-US" dirty="0"/>
              <a:t> </a:t>
            </a:r>
            <a:r>
              <a:rPr lang="en-US" dirty="0" err="1"/>
              <a:t>trong</a:t>
            </a:r>
            <a:r>
              <a:rPr lang="en-US" dirty="0"/>
              <a:t> </a:t>
            </a:r>
            <a:r>
              <a:rPr lang="en-US" dirty="0" err="1"/>
              <a:t>chiến</a:t>
            </a:r>
            <a:r>
              <a:rPr lang="en-US" dirty="0"/>
              <a:t> </a:t>
            </a:r>
            <a:r>
              <a:rPr lang="en-US" dirty="0" err="1"/>
              <a:t>tranh</a:t>
            </a:r>
            <a:r>
              <a:rPr lang="en-US" dirty="0"/>
              <a:t> </a:t>
            </a:r>
            <a:r>
              <a:rPr lang="en-US" dirty="0" err="1"/>
              <a:t>từ</a:t>
            </a:r>
            <a:r>
              <a:rPr lang="en-US" dirty="0"/>
              <a:t> </a:t>
            </a:r>
            <a:r>
              <a:rPr lang="en-US" dirty="0" err="1"/>
              <a:t>lâu</a:t>
            </a:r>
            <a:r>
              <a:rPr lang="en-US" dirty="0"/>
              <a:t>.</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p:cNvPicPr>
            <a:picLocks noChangeAspect="1" noChangeArrowheads="1"/>
          </p:cNvPicPr>
          <p:nvPr/>
        </p:nvPicPr>
        <p:blipFill rotWithShape="1">
          <a:blip r:embed="rId1">
            <a:extLst>
              <a:ext uri="{28A0092B-C50C-407E-A947-70E740481C1C}">
                <a14:useLocalDpi xmlns:a14="http://schemas.microsoft.com/office/drawing/2010/main" val="0"/>
              </a:ext>
            </a:extLst>
          </a:blip>
          <a:srcRect t="9349" b="9349"/>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4563" y="261256"/>
            <a:ext cx="11482874" cy="6257731"/>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46922" y="503853"/>
            <a:ext cx="11190515" cy="1579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290736" y="776210"/>
            <a:ext cx="10546701" cy="1126462"/>
          </a:xfrm>
          <a:prstGeom prst="rect">
            <a:avLst/>
          </a:prstGeom>
          <a:noFill/>
        </p:spPr>
        <p:txBody>
          <a:bodyPr wrap="square">
            <a:spAutoFit/>
          </a:bodyPr>
          <a:lstStyle/>
          <a:p>
            <a:pPr>
              <a:lnSpc>
                <a:spcPct val="120000"/>
              </a:lnSpc>
            </a:pPr>
            <a:r>
              <a:rPr lang="en-US" sz="2800" b="1" dirty="0" err="1"/>
              <a:t>Nội</a:t>
            </a:r>
            <a:r>
              <a:rPr lang="en-US" sz="2800" b="1" dirty="0"/>
              <a:t> dung </a:t>
            </a:r>
            <a:r>
              <a:rPr lang="en-US" sz="2800" b="1" dirty="0" err="1"/>
              <a:t>nào</a:t>
            </a:r>
            <a:r>
              <a:rPr lang="en-US" sz="2800" b="1" dirty="0"/>
              <a:t> </a:t>
            </a:r>
            <a:r>
              <a:rPr lang="en-US" sz="2800" b="1" dirty="0" err="1"/>
              <a:t>dưới</a:t>
            </a:r>
            <a:r>
              <a:rPr lang="en-US" sz="2800" b="1" dirty="0"/>
              <a:t> </a:t>
            </a:r>
            <a:r>
              <a:rPr lang="en-US" sz="2800" b="1" dirty="0" err="1"/>
              <a:t>đây</a:t>
            </a:r>
            <a:r>
              <a:rPr lang="en-US" sz="2800" b="1" dirty="0"/>
              <a:t> </a:t>
            </a:r>
            <a:r>
              <a:rPr lang="en-US" sz="2800" b="1" dirty="0" err="1"/>
              <a:t>không</a:t>
            </a:r>
            <a:r>
              <a:rPr lang="en-US" sz="2800" b="1" dirty="0"/>
              <a:t> </a:t>
            </a:r>
            <a:r>
              <a:rPr lang="en-US" sz="2800" b="1" dirty="0" err="1"/>
              <a:t>phải</a:t>
            </a:r>
            <a:r>
              <a:rPr lang="en-US" sz="2800" b="1" dirty="0"/>
              <a:t> </a:t>
            </a:r>
            <a:r>
              <a:rPr lang="en-US" sz="2800" b="1" dirty="0" err="1"/>
              <a:t>ứng</a:t>
            </a:r>
            <a:r>
              <a:rPr lang="en-US" sz="2800" b="1" dirty="0"/>
              <a:t> </a:t>
            </a:r>
            <a:r>
              <a:rPr lang="en-US" sz="2800" b="1" dirty="0" err="1"/>
              <a:t>dụng</a:t>
            </a:r>
            <a:r>
              <a:rPr lang="en-US" sz="2800" b="1" dirty="0"/>
              <a:t> </a:t>
            </a:r>
            <a:r>
              <a:rPr lang="en-US" sz="2800" b="1" dirty="0" err="1"/>
              <a:t>của</a:t>
            </a:r>
            <a:r>
              <a:rPr lang="en-US" sz="2800" b="1" dirty="0"/>
              <a:t> </a:t>
            </a:r>
            <a:r>
              <a:rPr lang="en-US" sz="2800" b="1" dirty="0" err="1"/>
              <a:t>công</a:t>
            </a:r>
            <a:r>
              <a:rPr lang="en-US" sz="2800" b="1" dirty="0"/>
              <a:t> </a:t>
            </a:r>
            <a:r>
              <a:rPr lang="en-US" sz="2800" b="1" dirty="0" err="1"/>
              <a:t>nghệ</a:t>
            </a:r>
            <a:r>
              <a:rPr lang="en-US" sz="2800" b="1" dirty="0"/>
              <a:t> di </a:t>
            </a:r>
            <a:r>
              <a:rPr lang="en-US" sz="2800" b="1" dirty="0" err="1"/>
              <a:t>truyền</a:t>
            </a:r>
            <a:r>
              <a:rPr lang="en-US" sz="2800" b="1" dirty="0"/>
              <a:t> </a:t>
            </a:r>
            <a:r>
              <a:rPr lang="en-US" sz="2800" b="1" dirty="0" err="1"/>
              <a:t>trong</a:t>
            </a:r>
            <a:r>
              <a:rPr lang="en-US" sz="2800" b="1" dirty="0"/>
              <a:t> </a:t>
            </a:r>
            <a:r>
              <a:rPr lang="en-US" sz="2800" b="1" dirty="0" err="1"/>
              <a:t>làm</a:t>
            </a:r>
            <a:r>
              <a:rPr lang="en-US" sz="2800" b="1" dirty="0"/>
              <a:t> </a:t>
            </a:r>
            <a:r>
              <a:rPr lang="en-US" sz="2800" b="1" dirty="0" err="1"/>
              <a:t>sạch</a:t>
            </a:r>
            <a:r>
              <a:rPr lang="en-US" sz="2800" b="1" dirty="0"/>
              <a:t> </a:t>
            </a:r>
            <a:r>
              <a:rPr lang="en-US" sz="2800" b="1" dirty="0" err="1"/>
              <a:t>môi</a:t>
            </a:r>
            <a:r>
              <a:rPr lang="en-US" sz="2800" b="1" dirty="0"/>
              <a:t> </a:t>
            </a:r>
            <a:r>
              <a:rPr lang="en-US" sz="2800" b="1" dirty="0" err="1"/>
              <a:t>trường</a:t>
            </a:r>
            <a:r>
              <a:rPr lang="en-US" sz="2800" b="1" dirty="0"/>
              <a:t> </a:t>
            </a:r>
            <a:r>
              <a:rPr lang="en-US" sz="2800" b="1" dirty="0" err="1"/>
              <a:t>và</a:t>
            </a:r>
            <a:r>
              <a:rPr lang="en-US" sz="2800" b="1" dirty="0"/>
              <a:t> an </a:t>
            </a:r>
            <a:r>
              <a:rPr lang="en-US" sz="2800" b="1" dirty="0" err="1"/>
              <a:t>toàn</a:t>
            </a:r>
            <a:r>
              <a:rPr lang="en-US" sz="2800" b="1" dirty="0"/>
              <a:t> </a:t>
            </a:r>
            <a:r>
              <a:rPr lang="en-US" sz="2800" b="1" dirty="0" err="1"/>
              <a:t>sinh</a:t>
            </a:r>
            <a:r>
              <a:rPr lang="en-US" sz="2800" b="1" dirty="0"/>
              <a:t> </a:t>
            </a:r>
            <a:r>
              <a:rPr lang="en-US" sz="2800" b="1" dirty="0" err="1"/>
              <a:t>học</a:t>
            </a:r>
            <a:endParaRPr lang="vi-VN" sz="2800" b="1" dirty="0"/>
          </a:p>
        </p:txBody>
      </p:sp>
      <p:sp>
        <p:nvSpPr>
          <p:cNvPr id="11" name="Rectangle: Rounded Corners 10"/>
          <p:cNvSpPr/>
          <p:nvPr/>
        </p:nvSpPr>
        <p:spPr>
          <a:xfrm>
            <a:off x="793103" y="1001885"/>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t>3</a:t>
            </a:r>
            <a:endParaRPr lang="en-US" sz="2800" b="1"/>
          </a:p>
        </p:txBody>
      </p:sp>
      <p:sp>
        <p:nvSpPr>
          <p:cNvPr id="15" name="MH_Other_2"/>
          <p:cNvSpPr/>
          <p:nvPr>
            <p:custDataLst>
              <p:tags r:id="rId2"/>
            </p:custDataLst>
          </p:nvPr>
        </p:nvSpPr>
        <p:spPr>
          <a:xfrm>
            <a:off x="646922" y="2404188"/>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p:cNvSpPr/>
          <p:nvPr>
            <p:custDataLst>
              <p:tags r:id="rId3"/>
            </p:custDataLst>
          </p:nvPr>
        </p:nvSpPr>
        <p:spPr>
          <a:xfrm>
            <a:off x="649740" y="3273154"/>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p:cNvSpPr/>
          <p:nvPr>
            <p:custDataLst>
              <p:tags r:id="rId4"/>
            </p:custDataLst>
          </p:nvPr>
        </p:nvSpPr>
        <p:spPr>
          <a:xfrm>
            <a:off x="649740" y="414212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p:cNvSpPr/>
          <p:nvPr>
            <p:custDataLst>
              <p:tags r:id="rId5"/>
            </p:custDataLst>
          </p:nvPr>
        </p:nvSpPr>
        <p:spPr>
          <a:xfrm>
            <a:off x="646918" y="5011086"/>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p:cNvSpPr txBox="1"/>
          <p:nvPr/>
        </p:nvSpPr>
        <p:spPr>
          <a:xfrm>
            <a:off x="2500603" y="2353095"/>
            <a:ext cx="9041657" cy="494751"/>
          </a:xfrm>
          <a:prstGeom prst="rect">
            <a:avLst/>
          </a:prstGeom>
          <a:noFill/>
        </p:spPr>
        <p:txBody>
          <a:bodyPr wrap="square">
            <a:spAutoFit/>
          </a:bodyPr>
          <a:lstStyle/>
          <a:p>
            <a:pPr>
              <a:lnSpc>
                <a:spcPct val="120000"/>
              </a:lnSpc>
            </a:pPr>
            <a:r>
              <a:rPr lang="en-US" sz="2400" b="1" dirty="0" err="1">
                <a:solidFill>
                  <a:schemeClr val="bg1"/>
                </a:solidFill>
              </a:rPr>
              <a:t>Tạo</a:t>
            </a:r>
            <a:r>
              <a:rPr lang="en-US" sz="2400" b="1" dirty="0">
                <a:solidFill>
                  <a:schemeClr val="bg1"/>
                </a:solidFill>
              </a:rPr>
              <a:t> vi </a:t>
            </a:r>
            <a:r>
              <a:rPr lang="en-US" sz="2400" b="1" dirty="0" err="1">
                <a:solidFill>
                  <a:schemeClr val="bg1"/>
                </a:solidFill>
              </a:rPr>
              <a:t>khuẩn</a:t>
            </a:r>
            <a:r>
              <a:rPr lang="en-US" sz="2400" b="1" dirty="0">
                <a:solidFill>
                  <a:schemeClr val="bg1"/>
                </a:solidFill>
              </a:rPr>
              <a:t> </a:t>
            </a:r>
            <a:r>
              <a:rPr lang="en-US" sz="2400" b="1" dirty="0" err="1">
                <a:solidFill>
                  <a:schemeClr val="bg1"/>
                </a:solidFill>
              </a:rPr>
              <a:t>tổng</a:t>
            </a:r>
            <a:r>
              <a:rPr lang="en-US" sz="2400" b="1" dirty="0">
                <a:solidFill>
                  <a:schemeClr val="bg1"/>
                </a:solidFill>
              </a:rPr>
              <a:t> </a:t>
            </a:r>
            <a:r>
              <a:rPr lang="en-US" sz="2400" b="1" dirty="0" err="1">
                <a:solidFill>
                  <a:schemeClr val="bg1"/>
                </a:solidFill>
              </a:rPr>
              <a:t>hợp</a:t>
            </a:r>
            <a:r>
              <a:rPr lang="en-US" sz="2400" b="1" dirty="0">
                <a:solidFill>
                  <a:schemeClr val="bg1"/>
                </a:solidFill>
              </a:rPr>
              <a:t> enzyme </a:t>
            </a:r>
            <a:r>
              <a:rPr lang="en-US" sz="2400" b="1" dirty="0" err="1">
                <a:solidFill>
                  <a:schemeClr val="bg1"/>
                </a:solidFill>
              </a:rPr>
              <a:t>phân</a:t>
            </a:r>
            <a:r>
              <a:rPr lang="en-US" sz="2400" b="1" dirty="0">
                <a:solidFill>
                  <a:schemeClr val="bg1"/>
                </a:solidFill>
              </a:rPr>
              <a:t> </a:t>
            </a:r>
            <a:r>
              <a:rPr lang="en-US" sz="2400" b="1" dirty="0" err="1">
                <a:solidFill>
                  <a:schemeClr val="bg1"/>
                </a:solidFill>
              </a:rPr>
              <a:t>giải</a:t>
            </a:r>
            <a:r>
              <a:rPr lang="en-US" sz="2400" b="1" dirty="0">
                <a:solidFill>
                  <a:schemeClr val="bg1"/>
                </a:solidFill>
              </a:rPr>
              <a:t> </a:t>
            </a:r>
            <a:r>
              <a:rPr lang="en-US" sz="2400" b="1" dirty="0" err="1">
                <a:solidFill>
                  <a:schemeClr val="bg1"/>
                </a:solidFill>
              </a:rPr>
              <a:t>chất</a:t>
            </a:r>
            <a:r>
              <a:rPr lang="en-US" sz="2400" b="1" dirty="0">
                <a:solidFill>
                  <a:schemeClr val="bg1"/>
                </a:solidFill>
              </a:rPr>
              <a:t> </a:t>
            </a:r>
            <a:r>
              <a:rPr lang="en-US" sz="2400" b="1" dirty="0" err="1">
                <a:solidFill>
                  <a:schemeClr val="bg1"/>
                </a:solidFill>
              </a:rPr>
              <a:t>gây</a:t>
            </a:r>
            <a:r>
              <a:rPr lang="en-US" sz="2400" b="1" dirty="0">
                <a:solidFill>
                  <a:schemeClr val="bg1"/>
                </a:solidFill>
              </a:rPr>
              <a:t> ô </a:t>
            </a:r>
            <a:r>
              <a:rPr lang="en-US" sz="2400" b="1" dirty="0" err="1">
                <a:solidFill>
                  <a:schemeClr val="bg1"/>
                </a:solidFill>
              </a:rPr>
              <a:t>nhiễm</a:t>
            </a:r>
            <a:r>
              <a:rPr lang="en-US" sz="2400" b="1" dirty="0">
                <a:solidFill>
                  <a:schemeClr val="bg1"/>
                </a:solidFill>
              </a:rPr>
              <a:t>.</a:t>
            </a:r>
            <a:endParaRPr lang="en-US" sz="2400" b="1" dirty="0">
              <a:solidFill>
                <a:schemeClr val="bg1"/>
              </a:solidFill>
            </a:endParaRPr>
          </a:p>
        </p:txBody>
      </p:sp>
      <p:sp>
        <p:nvSpPr>
          <p:cNvPr id="22" name="TextBox 21"/>
          <p:cNvSpPr txBox="1"/>
          <p:nvPr/>
        </p:nvSpPr>
        <p:spPr>
          <a:xfrm>
            <a:off x="2500603" y="3260611"/>
            <a:ext cx="8938726"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en-US" dirty="0" err="1"/>
              <a:t>Định</a:t>
            </a:r>
            <a:r>
              <a:rPr lang="en-US" dirty="0"/>
              <a:t> </a:t>
            </a:r>
            <a:r>
              <a:rPr lang="en-US" dirty="0" err="1"/>
              <a:t>danh</a:t>
            </a:r>
            <a:r>
              <a:rPr lang="en-US" dirty="0"/>
              <a:t>, </a:t>
            </a:r>
            <a:r>
              <a:rPr lang="en-US" dirty="0" err="1"/>
              <a:t>xác</a:t>
            </a:r>
            <a:r>
              <a:rPr lang="en-US" dirty="0"/>
              <a:t> </a:t>
            </a:r>
            <a:r>
              <a:rPr lang="en-US" dirty="0" err="1"/>
              <a:t>định</a:t>
            </a:r>
            <a:r>
              <a:rPr lang="en-US" dirty="0"/>
              <a:t> </a:t>
            </a:r>
            <a:r>
              <a:rPr lang="en-US" dirty="0" err="1"/>
              <a:t>huyết</a:t>
            </a:r>
            <a:r>
              <a:rPr lang="en-US" dirty="0"/>
              <a:t> </a:t>
            </a:r>
            <a:r>
              <a:rPr lang="en-US" dirty="0" err="1"/>
              <a:t>thống</a:t>
            </a:r>
            <a:r>
              <a:rPr lang="en-US" dirty="0"/>
              <a:t> </a:t>
            </a:r>
            <a:r>
              <a:rPr lang="en-US" dirty="0" err="1"/>
              <a:t>bằng</a:t>
            </a:r>
            <a:r>
              <a:rPr lang="en-US" dirty="0"/>
              <a:t> </a:t>
            </a:r>
            <a:r>
              <a:rPr lang="en-US" dirty="0" err="1"/>
              <a:t>dữ</a:t>
            </a:r>
            <a:r>
              <a:rPr lang="en-US" dirty="0"/>
              <a:t> </a:t>
            </a:r>
            <a:r>
              <a:rPr lang="en-US" dirty="0" err="1"/>
              <a:t>liệu</a:t>
            </a:r>
            <a:r>
              <a:rPr lang="en-US" dirty="0"/>
              <a:t> DNA</a:t>
            </a:r>
            <a:endParaRPr lang="en-US" dirty="0"/>
          </a:p>
        </p:txBody>
      </p:sp>
      <p:sp>
        <p:nvSpPr>
          <p:cNvPr id="24" name="TextBox 23"/>
          <p:cNvSpPr txBox="1"/>
          <p:nvPr/>
        </p:nvSpPr>
        <p:spPr>
          <a:xfrm>
            <a:off x="2500603" y="3986269"/>
            <a:ext cx="8985673" cy="978729"/>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en-US" dirty="0" err="1"/>
              <a:t>Xác</a:t>
            </a:r>
            <a:r>
              <a:rPr lang="en-US" dirty="0"/>
              <a:t> </a:t>
            </a:r>
            <a:r>
              <a:rPr lang="en-US" dirty="0" err="1"/>
              <a:t>định</a:t>
            </a:r>
            <a:r>
              <a:rPr lang="en-US" dirty="0"/>
              <a:t> </a:t>
            </a:r>
            <a:r>
              <a:rPr lang="en-US" dirty="0" err="1"/>
              <a:t>và</a:t>
            </a:r>
            <a:r>
              <a:rPr lang="en-US" dirty="0"/>
              <a:t> </a:t>
            </a:r>
            <a:r>
              <a:rPr lang="en-US" dirty="0" err="1"/>
              <a:t>loại</a:t>
            </a:r>
            <a:r>
              <a:rPr lang="en-US" dirty="0"/>
              <a:t> </a:t>
            </a:r>
            <a:r>
              <a:rPr lang="en-US" dirty="0" err="1"/>
              <a:t>bỏ</a:t>
            </a:r>
            <a:r>
              <a:rPr lang="en-US" dirty="0"/>
              <a:t> </a:t>
            </a:r>
            <a:r>
              <a:rPr lang="en-US" dirty="0" err="1"/>
              <a:t>tác</a:t>
            </a:r>
            <a:r>
              <a:rPr lang="en-US" dirty="0"/>
              <a:t> </a:t>
            </a:r>
            <a:r>
              <a:rPr lang="en-US" dirty="0" err="1"/>
              <a:t>nhân</a:t>
            </a:r>
            <a:r>
              <a:rPr lang="en-US" dirty="0"/>
              <a:t> </a:t>
            </a:r>
            <a:r>
              <a:rPr lang="en-US" dirty="0" err="1"/>
              <a:t>gây</a:t>
            </a:r>
            <a:r>
              <a:rPr lang="en-US" dirty="0"/>
              <a:t> </a:t>
            </a:r>
            <a:r>
              <a:rPr lang="en-US" dirty="0" err="1"/>
              <a:t>mất</a:t>
            </a:r>
            <a:r>
              <a:rPr lang="en-US" dirty="0"/>
              <a:t> an </a:t>
            </a:r>
            <a:r>
              <a:rPr lang="en-US" dirty="0" err="1"/>
              <a:t>toàn</a:t>
            </a:r>
            <a:r>
              <a:rPr lang="en-US" dirty="0"/>
              <a:t> </a:t>
            </a:r>
            <a:r>
              <a:rPr lang="en-US" dirty="0" err="1"/>
              <a:t>của</a:t>
            </a:r>
            <a:r>
              <a:rPr lang="en-US" dirty="0"/>
              <a:t> vi </a:t>
            </a:r>
            <a:r>
              <a:rPr lang="en-US" dirty="0" err="1"/>
              <a:t>khuẩn</a:t>
            </a:r>
            <a:r>
              <a:rPr lang="en-US" dirty="0"/>
              <a:t> </a:t>
            </a:r>
            <a:r>
              <a:rPr lang="en-US" dirty="0" err="1"/>
              <a:t>gây</a:t>
            </a:r>
            <a:r>
              <a:rPr lang="en-US" dirty="0"/>
              <a:t> </a:t>
            </a:r>
            <a:r>
              <a:rPr lang="en-US" dirty="0" err="1"/>
              <a:t>ngộ</a:t>
            </a:r>
            <a:r>
              <a:rPr lang="en-US" dirty="0"/>
              <a:t> </a:t>
            </a:r>
            <a:r>
              <a:rPr lang="en-US" dirty="0" err="1"/>
              <a:t>độc</a:t>
            </a:r>
            <a:r>
              <a:rPr lang="en-US" dirty="0"/>
              <a:t> </a:t>
            </a:r>
            <a:r>
              <a:rPr lang="en-US" dirty="0" err="1"/>
              <a:t>thực</a:t>
            </a:r>
            <a:r>
              <a:rPr lang="en-US" dirty="0"/>
              <a:t> </a:t>
            </a:r>
            <a:r>
              <a:rPr lang="en-US" dirty="0" err="1"/>
              <a:t>phẩm</a:t>
            </a:r>
            <a:r>
              <a:rPr lang="en-US" dirty="0"/>
              <a:t>.</a:t>
            </a:r>
            <a:endParaRPr lang="en-US" dirty="0"/>
          </a:p>
        </p:txBody>
      </p:sp>
      <p:sp>
        <p:nvSpPr>
          <p:cNvPr id="26" name="TextBox 25"/>
          <p:cNvSpPr txBox="1"/>
          <p:nvPr/>
        </p:nvSpPr>
        <p:spPr>
          <a:xfrm>
            <a:off x="2500603" y="4914582"/>
            <a:ext cx="8857862" cy="978729"/>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en-US" dirty="0" err="1"/>
              <a:t>Xác</a:t>
            </a:r>
            <a:r>
              <a:rPr lang="en-US" dirty="0"/>
              <a:t> </a:t>
            </a:r>
            <a:r>
              <a:rPr lang="en-US" dirty="0" err="1"/>
              <a:t>định</a:t>
            </a:r>
            <a:r>
              <a:rPr lang="en-US" dirty="0"/>
              <a:t> </a:t>
            </a:r>
            <a:r>
              <a:rPr lang="en-US" dirty="0" err="1"/>
              <a:t>và</a:t>
            </a:r>
            <a:r>
              <a:rPr lang="en-US" dirty="0"/>
              <a:t> </a:t>
            </a:r>
            <a:r>
              <a:rPr lang="en-US" dirty="0" err="1"/>
              <a:t>loại</a:t>
            </a:r>
            <a:r>
              <a:rPr lang="en-US" dirty="0"/>
              <a:t> </a:t>
            </a:r>
            <a:r>
              <a:rPr lang="en-US" dirty="0" err="1"/>
              <a:t>bỏ</a:t>
            </a:r>
            <a:r>
              <a:rPr lang="en-US" dirty="0"/>
              <a:t> </a:t>
            </a:r>
            <a:r>
              <a:rPr lang="en-US" dirty="0" err="1"/>
              <a:t>tác</a:t>
            </a:r>
            <a:r>
              <a:rPr lang="en-US" dirty="0"/>
              <a:t> </a:t>
            </a:r>
            <a:r>
              <a:rPr lang="en-US" dirty="0" err="1"/>
              <a:t>nhân</a:t>
            </a:r>
            <a:r>
              <a:rPr lang="en-US" dirty="0"/>
              <a:t> </a:t>
            </a:r>
            <a:r>
              <a:rPr lang="en-US" dirty="0" err="1"/>
              <a:t>gây</a:t>
            </a:r>
            <a:r>
              <a:rPr lang="en-US" dirty="0"/>
              <a:t> </a:t>
            </a:r>
            <a:r>
              <a:rPr lang="en-US" dirty="0" err="1"/>
              <a:t>mất</a:t>
            </a:r>
            <a:r>
              <a:rPr lang="en-US" dirty="0"/>
              <a:t> an </a:t>
            </a:r>
            <a:r>
              <a:rPr lang="en-US" dirty="0" err="1"/>
              <a:t>toàn</a:t>
            </a:r>
            <a:r>
              <a:rPr lang="en-US" dirty="0"/>
              <a:t> </a:t>
            </a:r>
            <a:r>
              <a:rPr lang="en-US" dirty="0" err="1"/>
              <a:t>của</a:t>
            </a:r>
            <a:r>
              <a:rPr lang="en-US" dirty="0"/>
              <a:t> </a:t>
            </a:r>
            <a:r>
              <a:rPr lang="en-US" dirty="0" err="1"/>
              <a:t>vũ</a:t>
            </a:r>
            <a:r>
              <a:rPr lang="en-US" dirty="0"/>
              <a:t> </a:t>
            </a:r>
            <a:r>
              <a:rPr lang="en-US" dirty="0" err="1"/>
              <a:t>khí</a:t>
            </a:r>
            <a:r>
              <a:rPr lang="en-US" dirty="0"/>
              <a:t> </a:t>
            </a:r>
            <a:r>
              <a:rPr lang="en-US" dirty="0" err="1"/>
              <a:t>sinh</a:t>
            </a:r>
            <a:r>
              <a:rPr lang="en-US" dirty="0"/>
              <a:t> </a:t>
            </a:r>
            <a:r>
              <a:rPr lang="en-US" dirty="0" err="1"/>
              <a:t>học</a:t>
            </a:r>
            <a:r>
              <a:rPr lang="en-US" dirty="0"/>
              <a:t> </a:t>
            </a:r>
            <a:r>
              <a:rPr lang="en-US" dirty="0" err="1"/>
              <a:t>mang</a:t>
            </a:r>
            <a:r>
              <a:rPr lang="en-US" dirty="0"/>
              <a:t> vi </a:t>
            </a:r>
            <a:r>
              <a:rPr lang="en-US" dirty="0" err="1"/>
              <a:t>khuẩn</a:t>
            </a:r>
            <a:r>
              <a:rPr lang="en-US" dirty="0"/>
              <a:t> </a:t>
            </a:r>
            <a:r>
              <a:rPr lang="en-US" dirty="0" err="1"/>
              <a:t>gây</a:t>
            </a:r>
            <a:r>
              <a:rPr lang="en-US" dirty="0"/>
              <a:t> </a:t>
            </a:r>
            <a:r>
              <a:rPr lang="en-US" dirty="0" err="1"/>
              <a:t>bệnh</a:t>
            </a:r>
            <a:r>
              <a:rPr lang="en-US" dirty="0"/>
              <a:t>.</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p:cNvPicPr>
            <a:picLocks noChangeAspect="1" noChangeArrowheads="1"/>
          </p:cNvPicPr>
          <p:nvPr/>
        </p:nvPicPr>
        <p:blipFill rotWithShape="1">
          <a:blip r:embed="rId1">
            <a:extLst>
              <a:ext uri="{28A0092B-C50C-407E-A947-70E740481C1C}">
                <a14:useLocalDpi xmlns:a14="http://schemas.microsoft.com/office/drawing/2010/main" val="0"/>
              </a:ext>
            </a:extLst>
          </a:blip>
          <a:srcRect t="9349" b="9349"/>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4563" y="261256"/>
            <a:ext cx="11482874" cy="6257731"/>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46922" y="503853"/>
            <a:ext cx="10954139" cy="16070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436916" y="860117"/>
            <a:ext cx="10108162" cy="561885"/>
          </a:xfrm>
          <a:prstGeom prst="rect">
            <a:avLst/>
          </a:prstGeom>
          <a:noFill/>
        </p:spPr>
        <p:txBody>
          <a:bodyPr wrap="square">
            <a:spAutoFit/>
          </a:bodyPr>
          <a:lstStyle/>
          <a:p>
            <a:pPr algn="just">
              <a:lnSpc>
                <a:spcPct val="120000"/>
              </a:lnSpc>
            </a:pPr>
            <a:r>
              <a:rPr lang="en-US" sz="2800" b="1" dirty="0" err="1"/>
              <a:t>Việc</a:t>
            </a:r>
            <a:r>
              <a:rPr lang="en-US" sz="2800" b="1" dirty="0"/>
              <a:t> </a:t>
            </a:r>
            <a:r>
              <a:rPr lang="en-US" sz="2800" b="1" dirty="0" err="1"/>
              <a:t>làm</a:t>
            </a:r>
            <a:r>
              <a:rPr lang="en-US" sz="2800" b="1" dirty="0"/>
              <a:t> </a:t>
            </a:r>
            <a:r>
              <a:rPr lang="en-US" sz="2800" b="1" dirty="0" err="1"/>
              <a:t>nào</a:t>
            </a:r>
            <a:r>
              <a:rPr lang="en-US" sz="2800" b="1" dirty="0"/>
              <a:t> </a:t>
            </a:r>
            <a:r>
              <a:rPr lang="en-US" sz="2800" b="1" dirty="0" err="1"/>
              <a:t>sau</a:t>
            </a:r>
            <a:r>
              <a:rPr lang="en-US" sz="2800" b="1" dirty="0"/>
              <a:t> </a:t>
            </a:r>
            <a:r>
              <a:rPr lang="en-US" sz="2800" b="1" dirty="0" err="1"/>
              <a:t>đây</a:t>
            </a:r>
            <a:r>
              <a:rPr lang="en-US" sz="2800" b="1" dirty="0"/>
              <a:t> vi </a:t>
            </a:r>
            <a:r>
              <a:rPr lang="en-US" sz="2800" b="1" dirty="0" err="1"/>
              <a:t>phạm</a:t>
            </a:r>
            <a:r>
              <a:rPr lang="en-US" sz="2800" b="1" dirty="0"/>
              <a:t> </a:t>
            </a:r>
            <a:r>
              <a:rPr lang="en-US" sz="2800" b="1" dirty="0" err="1"/>
              <a:t>đạo</a:t>
            </a:r>
            <a:r>
              <a:rPr lang="en-US" sz="2800" b="1" dirty="0"/>
              <a:t> </a:t>
            </a:r>
            <a:r>
              <a:rPr lang="en-US" sz="2800" b="1" dirty="0" err="1"/>
              <a:t>đức</a:t>
            </a:r>
            <a:r>
              <a:rPr lang="en-US" sz="2800" b="1" dirty="0"/>
              <a:t> </a:t>
            </a:r>
            <a:r>
              <a:rPr lang="en-US" sz="2800" b="1" dirty="0" err="1"/>
              <a:t>sinh</a:t>
            </a:r>
            <a:r>
              <a:rPr lang="en-US" sz="2800" b="1" dirty="0"/>
              <a:t> </a:t>
            </a:r>
            <a:r>
              <a:rPr lang="en-US" sz="2800" b="1" dirty="0" err="1"/>
              <a:t>học</a:t>
            </a:r>
            <a:r>
              <a:rPr lang="en-US" sz="2800" b="1" dirty="0"/>
              <a:t>?</a:t>
            </a:r>
            <a:endParaRPr lang="vi-VN" sz="2800" b="1" dirty="0"/>
          </a:p>
        </p:txBody>
      </p:sp>
      <p:sp>
        <p:nvSpPr>
          <p:cNvPr id="11" name="Rectangle: Rounded Corners 10"/>
          <p:cNvSpPr/>
          <p:nvPr/>
        </p:nvSpPr>
        <p:spPr>
          <a:xfrm>
            <a:off x="793102" y="1035698"/>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t>4</a:t>
            </a:r>
            <a:endParaRPr lang="en-US" sz="2800" b="1"/>
          </a:p>
        </p:txBody>
      </p:sp>
      <p:sp>
        <p:nvSpPr>
          <p:cNvPr id="15" name="MH_Other_2"/>
          <p:cNvSpPr/>
          <p:nvPr>
            <p:custDataLst>
              <p:tags r:id="rId2"/>
            </p:custDataLst>
          </p:nvPr>
        </p:nvSpPr>
        <p:spPr>
          <a:xfrm>
            <a:off x="646922" y="2982684"/>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p:cNvSpPr/>
          <p:nvPr>
            <p:custDataLst>
              <p:tags r:id="rId3"/>
            </p:custDataLst>
          </p:nvPr>
        </p:nvSpPr>
        <p:spPr>
          <a:xfrm>
            <a:off x="649740" y="385165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p:cNvSpPr/>
          <p:nvPr>
            <p:custDataLst>
              <p:tags r:id="rId4"/>
            </p:custDataLst>
          </p:nvPr>
        </p:nvSpPr>
        <p:spPr>
          <a:xfrm>
            <a:off x="649740" y="4720616"/>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p:cNvSpPr/>
          <p:nvPr>
            <p:custDataLst>
              <p:tags r:id="rId5"/>
            </p:custDataLst>
          </p:nvPr>
        </p:nvSpPr>
        <p:spPr>
          <a:xfrm>
            <a:off x="646918" y="5589582"/>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p:cNvSpPr txBox="1"/>
          <p:nvPr/>
        </p:nvSpPr>
        <p:spPr>
          <a:xfrm>
            <a:off x="2500603" y="2946836"/>
            <a:ext cx="9041657" cy="494751"/>
          </a:xfrm>
          <a:prstGeom prst="rect">
            <a:avLst/>
          </a:prstGeom>
          <a:noFill/>
        </p:spPr>
        <p:txBody>
          <a:bodyPr wrap="square">
            <a:spAutoFit/>
          </a:bodyPr>
          <a:lstStyle/>
          <a:p>
            <a:pPr>
              <a:lnSpc>
                <a:spcPct val="120000"/>
              </a:lnSpc>
            </a:pPr>
            <a:r>
              <a:rPr lang="en-US" sz="2400" b="1" dirty="0" err="1">
                <a:solidFill>
                  <a:schemeClr val="bg1"/>
                </a:solidFill>
              </a:rPr>
              <a:t>Nuôi</a:t>
            </a:r>
            <a:r>
              <a:rPr lang="en-US" sz="2400" b="1" dirty="0">
                <a:solidFill>
                  <a:schemeClr val="bg1"/>
                </a:solidFill>
              </a:rPr>
              <a:t> </a:t>
            </a:r>
            <a:r>
              <a:rPr lang="en-US" sz="2400" b="1" dirty="0" err="1">
                <a:solidFill>
                  <a:schemeClr val="bg1"/>
                </a:solidFill>
              </a:rPr>
              <a:t>cấy</a:t>
            </a:r>
            <a:r>
              <a:rPr lang="en-US" sz="2400" b="1" dirty="0">
                <a:solidFill>
                  <a:schemeClr val="bg1"/>
                </a:solidFill>
              </a:rPr>
              <a:t> </a:t>
            </a:r>
            <a:r>
              <a:rPr lang="en-US" sz="2400" b="1" dirty="0" err="1">
                <a:solidFill>
                  <a:schemeClr val="bg1"/>
                </a:solidFill>
              </a:rPr>
              <a:t>mô</a:t>
            </a:r>
            <a:r>
              <a:rPr lang="en-US" sz="2400" b="1" dirty="0">
                <a:solidFill>
                  <a:schemeClr val="bg1"/>
                </a:solidFill>
              </a:rPr>
              <a:t>, </a:t>
            </a:r>
            <a:r>
              <a:rPr lang="en-US" sz="2400" b="1" dirty="0" err="1">
                <a:solidFill>
                  <a:schemeClr val="bg1"/>
                </a:solidFill>
              </a:rPr>
              <a:t>tế</a:t>
            </a:r>
            <a:r>
              <a:rPr lang="en-US" sz="2400" b="1" dirty="0">
                <a:solidFill>
                  <a:schemeClr val="bg1"/>
                </a:solidFill>
              </a:rPr>
              <a:t> </a:t>
            </a:r>
            <a:r>
              <a:rPr lang="en-US" sz="2400" b="1" dirty="0" err="1">
                <a:solidFill>
                  <a:schemeClr val="bg1"/>
                </a:solidFill>
              </a:rPr>
              <a:t>bào</a:t>
            </a:r>
            <a:r>
              <a:rPr lang="en-US" sz="2400" b="1" dirty="0">
                <a:solidFill>
                  <a:schemeClr val="bg1"/>
                </a:solidFill>
              </a:rPr>
              <a:t> </a:t>
            </a:r>
            <a:r>
              <a:rPr lang="en-US" sz="2400" b="1" dirty="0" err="1">
                <a:solidFill>
                  <a:schemeClr val="bg1"/>
                </a:solidFill>
              </a:rPr>
              <a:t>thực</a:t>
            </a:r>
            <a:r>
              <a:rPr lang="en-US" sz="2400" b="1" dirty="0">
                <a:solidFill>
                  <a:schemeClr val="bg1"/>
                </a:solidFill>
              </a:rPr>
              <a:t> </a:t>
            </a:r>
            <a:r>
              <a:rPr lang="en-US" sz="2400" b="1" dirty="0" err="1">
                <a:solidFill>
                  <a:schemeClr val="bg1"/>
                </a:solidFill>
              </a:rPr>
              <a:t>vật</a:t>
            </a:r>
            <a:r>
              <a:rPr lang="en-US" sz="2400" b="1" dirty="0">
                <a:solidFill>
                  <a:schemeClr val="bg1"/>
                </a:solidFill>
              </a:rPr>
              <a:t>.</a:t>
            </a:r>
            <a:endParaRPr lang="en-US" sz="2400" b="1" dirty="0">
              <a:solidFill>
                <a:schemeClr val="bg1"/>
              </a:solidFill>
            </a:endParaRPr>
          </a:p>
        </p:txBody>
      </p:sp>
      <p:sp>
        <p:nvSpPr>
          <p:cNvPr id="22" name="TextBox 21"/>
          <p:cNvSpPr txBox="1"/>
          <p:nvPr/>
        </p:nvSpPr>
        <p:spPr>
          <a:xfrm>
            <a:off x="2500603" y="3839107"/>
            <a:ext cx="8938726"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dirty="0"/>
              <a:t>C</a:t>
            </a:r>
            <a:r>
              <a:rPr lang="en-US" dirty="0" err="1"/>
              <a:t>hẩn</a:t>
            </a:r>
            <a:r>
              <a:rPr lang="en-US" dirty="0"/>
              <a:t> </a:t>
            </a:r>
            <a:r>
              <a:rPr lang="en-US" dirty="0" err="1"/>
              <a:t>đoán</a:t>
            </a:r>
            <a:r>
              <a:rPr lang="en-US" dirty="0"/>
              <a:t> </a:t>
            </a:r>
            <a:r>
              <a:rPr lang="en-US" dirty="0" err="1"/>
              <a:t>giới</a:t>
            </a:r>
            <a:r>
              <a:rPr lang="en-US" dirty="0"/>
              <a:t> </a:t>
            </a:r>
            <a:r>
              <a:rPr lang="en-US" dirty="0" err="1"/>
              <a:t>tính</a:t>
            </a:r>
            <a:r>
              <a:rPr lang="en-US" dirty="0"/>
              <a:t> </a:t>
            </a:r>
            <a:r>
              <a:rPr lang="en-US" dirty="0" err="1"/>
              <a:t>thai</a:t>
            </a:r>
            <a:r>
              <a:rPr lang="en-US" dirty="0"/>
              <a:t> </a:t>
            </a:r>
            <a:r>
              <a:rPr lang="en-US" dirty="0" err="1"/>
              <a:t>nhi</a:t>
            </a:r>
            <a:r>
              <a:rPr lang="en-US" dirty="0"/>
              <a:t>.</a:t>
            </a:r>
            <a:endParaRPr lang="en-US" dirty="0"/>
          </a:p>
        </p:txBody>
      </p:sp>
      <p:sp>
        <p:nvSpPr>
          <p:cNvPr id="24" name="TextBox 23"/>
          <p:cNvSpPr txBox="1"/>
          <p:nvPr/>
        </p:nvSpPr>
        <p:spPr>
          <a:xfrm>
            <a:off x="2500603" y="4674531"/>
            <a:ext cx="8985673"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en-US" dirty="0" err="1"/>
              <a:t>Ghép</a:t>
            </a:r>
            <a:r>
              <a:rPr lang="en-US" dirty="0"/>
              <a:t> </a:t>
            </a:r>
            <a:r>
              <a:rPr lang="en-US" dirty="0" err="1"/>
              <a:t>nội</a:t>
            </a:r>
            <a:r>
              <a:rPr lang="en-US" dirty="0"/>
              <a:t> </a:t>
            </a:r>
            <a:r>
              <a:rPr lang="en-US" dirty="0" err="1"/>
              <a:t>tạng</a:t>
            </a:r>
            <a:r>
              <a:rPr lang="en-US" dirty="0"/>
              <a:t> ở </a:t>
            </a:r>
            <a:r>
              <a:rPr lang="en-US" dirty="0" err="1"/>
              <a:t>người</a:t>
            </a:r>
            <a:r>
              <a:rPr lang="en-US" dirty="0"/>
              <a:t>.</a:t>
            </a:r>
            <a:endParaRPr lang="en-US" dirty="0"/>
          </a:p>
        </p:txBody>
      </p:sp>
      <p:sp>
        <p:nvSpPr>
          <p:cNvPr id="26" name="TextBox 25"/>
          <p:cNvSpPr txBox="1"/>
          <p:nvPr/>
        </p:nvSpPr>
        <p:spPr>
          <a:xfrm>
            <a:off x="2500603" y="5583310"/>
            <a:ext cx="8857862"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en-US" dirty="0" err="1"/>
              <a:t>Nhân</a:t>
            </a:r>
            <a:r>
              <a:rPr lang="en-US" dirty="0"/>
              <a:t> </a:t>
            </a:r>
            <a:r>
              <a:rPr lang="en-US" dirty="0" err="1"/>
              <a:t>bản</a:t>
            </a:r>
            <a:r>
              <a:rPr lang="en-US" dirty="0"/>
              <a:t> </a:t>
            </a:r>
            <a:r>
              <a:rPr lang="en-US" dirty="0" err="1"/>
              <a:t>vô</a:t>
            </a:r>
            <a:r>
              <a:rPr lang="en-US" dirty="0"/>
              <a:t> </a:t>
            </a:r>
            <a:r>
              <a:rPr lang="en-US" dirty="0" err="1"/>
              <a:t>tính</a:t>
            </a:r>
            <a:r>
              <a:rPr lang="en-US" dirty="0"/>
              <a:t> </a:t>
            </a:r>
            <a:r>
              <a:rPr lang="en-US" dirty="0" err="1"/>
              <a:t>động</a:t>
            </a:r>
            <a:r>
              <a:rPr lang="en-US" dirty="0"/>
              <a:t> </a:t>
            </a:r>
            <a:r>
              <a:rPr lang="en-US" dirty="0" err="1"/>
              <a:t>vật</a:t>
            </a:r>
            <a:r>
              <a:rPr lang="en-US" dirty="0"/>
              <a:t>.</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p:cNvPicPr>
            <a:picLocks noChangeAspect="1" noChangeArrowheads="1"/>
          </p:cNvPicPr>
          <p:nvPr/>
        </p:nvPicPr>
        <p:blipFill rotWithShape="1">
          <a:blip r:embed="rId1">
            <a:extLst>
              <a:ext uri="{28A0092B-C50C-407E-A947-70E740481C1C}">
                <a14:useLocalDpi xmlns:a14="http://schemas.microsoft.com/office/drawing/2010/main" val="0"/>
              </a:ext>
            </a:extLst>
          </a:blip>
          <a:srcRect t="9349" b="9349"/>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4563" y="261256"/>
            <a:ext cx="11482874" cy="6257731"/>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46922" y="503853"/>
            <a:ext cx="10954139" cy="20316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436916" y="860117"/>
            <a:ext cx="10108162" cy="1126462"/>
          </a:xfrm>
          <a:prstGeom prst="rect">
            <a:avLst/>
          </a:prstGeom>
          <a:noFill/>
        </p:spPr>
        <p:txBody>
          <a:bodyPr wrap="square">
            <a:spAutoFit/>
          </a:bodyPr>
          <a:lstStyle/>
          <a:p>
            <a:pPr algn="just">
              <a:lnSpc>
                <a:spcPct val="120000"/>
              </a:lnSpc>
            </a:pPr>
            <a:r>
              <a:rPr lang="en-US" sz="2800" b="1" dirty="0" err="1"/>
              <a:t>Đâu</a:t>
            </a:r>
            <a:r>
              <a:rPr lang="en-US" sz="2800" b="1" dirty="0"/>
              <a:t> </a:t>
            </a:r>
            <a:r>
              <a:rPr lang="en-US" sz="2800" b="1" dirty="0" err="1"/>
              <a:t>không</a:t>
            </a:r>
            <a:r>
              <a:rPr lang="en-US" sz="2800" b="1" dirty="0"/>
              <a:t> </a:t>
            </a:r>
            <a:r>
              <a:rPr lang="en-US" sz="2800" b="1" dirty="0" err="1"/>
              <a:t>phải</a:t>
            </a:r>
            <a:r>
              <a:rPr lang="en-US" sz="2800" b="1" dirty="0"/>
              <a:t> </a:t>
            </a:r>
            <a:r>
              <a:rPr lang="en-US" sz="2800" b="1" dirty="0" err="1"/>
              <a:t>loài</a:t>
            </a:r>
            <a:r>
              <a:rPr lang="en-US" sz="2800" b="1" dirty="0"/>
              <a:t> </a:t>
            </a:r>
            <a:r>
              <a:rPr lang="en-US" sz="2800" b="1" dirty="0" err="1"/>
              <a:t>cây</a:t>
            </a:r>
            <a:r>
              <a:rPr lang="en-US" sz="2800" b="1" dirty="0"/>
              <a:t> </a:t>
            </a:r>
            <a:r>
              <a:rPr lang="en-US" sz="2800" b="1" dirty="0" err="1"/>
              <a:t>biến</a:t>
            </a:r>
            <a:r>
              <a:rPr lang="en-US" sz="2800" b="1" dirty="0"/>
              <a:t> </a:t>
            </a:r>
            <a:r>
              <a:rPr lang="en-US" sz="2800" b="1" dirty="0" err="1"/>
              <a:t>đổi</a:t>
            </a:r>
            <a:r>
              <a:rPr lang="en-US" sz="2800" b="1" dirty="0"/>
              <a:t> gene </a:t>
            </a:r>
            <a:r>
              <a:rPr lang="en-US" sz="2800" b="1" dirty="0" err="1"/>
              <a:t>được</a:t>
            </a:r>
            <a:r>
              <a:rPr lang="en-US" sz="2800" b="1" dirty="0"/>
              <a:t> </a:t>
            </a:r>
            <a:r>
              <a:rPr lang="en-US" sz="2800" b="1" dirty="0" err="1"/>
              <a:t>đưa</a:t>
            </a:r>
            <a:r>
              <a:rPr lang="en-US" sz="2800" b="1" dirty="0"/>
              <a:t> </a:t>
            </a:r>
            <a:r>
              <a:rPr lang="en-US" sz="2800" b="1" dirty="0" err="1"/>
              <a:t>vào</a:t>
            </a:r>
            <a:r>
              <a:rPr lang="en-US" sz="2800" b="1" dirty="0"/>
              <a:t> </a:t>
            </a:r>
            <a:r>
              <a:rPr lang="en-US" sz="2800" b="1" dirty="0" err="1"/>
              <a:t>sản</a:t>
            </a:r>
            <a:r>
              <a:rPr lang="en-US" sz="2800" b="1" dirty="0"/>
              <a:t> </a:t>
            </a:r>
            <a:r>
              <a:rPr lang="en-US" sz="2800" b="1" dirty="0" err="1"/>
              <a:t>xuất</a:t>
            </a:r>
            <a:r>
              <a:rPr lang="en-US" sz="2800" b="1" dirty="0"/>
              <a:t> </a:t>
            </a:r>
            <a:r>
              <a:rPr lang="en-US" sz="2800" b="1" dirty="0" err="1"/>
              <a:t>nông</a:t>
            </a:r>
            <a:r>
              <a:rPr lang="en-US" sz="2800" b="1" dirty="0"/>
              <a:t> </a:t>
            </a:r>
            <a:r>
              <a:rPr lang="en-US" sz="2800" b="1" dirty="0" err="1"/>
              <a:t>nghiệp</a:t>
            </a:r>
            <a:r>
              <a:rPr lang="en-US" sz="2800" b="1" dirty="0"/>
              <a:t>?</a:t>
            </a:r>
            <a:endParaRPr lang="vi-VN" sz="2800" b="1" dirty="0"/>
          </a:p>
        </p:txBody>
      </p:sp>
      <p:sp>
        <p:nvSpPr>
          <p:cNvPr id="11" name="Rectangle: Rounded Corners 10"/>
          <p:cNvSpPr/>
          <p:nvPr/>
        </p:nvSpPr>
        <p:spPr>
          <a:xfrm>
            <a:off x="793102" y="1035698"/>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t>5</a:t>
            </a:r>
            <a:endParaRPr lang="en-US" sz="2800" b="1"/>
          </a:p>
        </p:txBody>
      </p:sp>
      <p:sp>
        <p:nvSpPr>
          <p:cNvPr id="15" name="MH_Other_2"/>
          <p:cNvSpPr/>
          <p:nvPr>
            <p:custDataLst>
              <p:tags r:id="rId2"/>
            </p:custDataLst>
          </p:nvPr>
        </p:nvSpPr>
        <p:spPr>
          <a:xfrm>
            <a:off x="646922" y="2982684"/>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p:cNvSpPr/>
          <p:nvPr>
            <p:custDataLst>
              <p:tags r:id="rId3"/>
            </p:custDataLst>
          </p:nvPr>
        </p:nvSpPr>
        <p:spPr>
          <a:xfrm>
            <a:off x="649740" y="385165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p:cNvSpPr/>
          <p:nvPr>
            <p:custDataLst>
              <p:tags r:id="rId4"/>
            </p:custDataLst>
          </p:nvPr>
        </p:nvSpPr>
        <p:spPr>
          <a:xfrm>
            <a:off x="649740" y="4720616"/>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p:cNvSpPr/>
          <p:nvPr>
            <p:custDataLst>
              <p:tags r:id="rId5"/>
            </p:custDataLst>
          </p:nvPr>
        </p:nvSpPr>
        <p:spPr>
          <a:xfrm>
            <a:off x="646918" y="5589582"/>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p:cNvSpPr txBox="1"/>
          <p:nvPr/>
        </p:nvSpPr>
        <p:spPr>
          <a:xfrm>
            <a:off x="2500603" y="2946836"/>
            <a:ext cx="9041657" cy="494751"/>
          </a:xfrm>
          <a:prstGeom prst="rect">
            <a:avLst/>
          </a:prstGeom>
          <a:noFill/>
        </p:spPr>
        <p:txBody>
          <a:bodyPr wrap="square">
            <a:spAutoFit/>
          </a:bodyPr>
          <a:lstStyle/>
          <a:p>
            <a:pPr>
              <a:lnSpc>
                <a:spcPct val="120000"/>
              </a:lnSpc>
            </a:pPr>
            <a:r>
              <a:rPr lang="en-US" sz="2400" b="1" dirty="0" err="1">
                <a:solidFill>
                  <a:schemeClr val="bg1"/>
                </a:solidFill>
              </a:rPr>
              <a:t>Giống</a:t>
            </a:r>
            <a:r>
              <a:rPr lang="en-US" sz="2400" b="1" dirty="0">
                <a:solidFill>
                  <a:schemeClr val="bg1"/>
                </a:solidFill>
              </a:rPr>
              <a:t> </a:t>
            </a:r>
            <a:r>
              <a:rPr lang="en-US" sz="2400" b="1" dirty="0" err="1">
                <a:solidFill>
                  <a:schemeClr val="bg1"/>
                </a:solidFill>
              </a:rPr>
              <a:t>ngô</a:t>
            </a:r>
            <a:r>
              <a:rPr lang="en-US" sz="2400" b="1" dirty="0">
                <a:solidFill>
                  <a:schemeClr val="bg1"/>
                </a:solidFill>
              </a:rPr>
              <a:t> </a:t>
            </a:r>
            <a:r>
              <a:rPr lang="en-US" sz="2400" b="1" dirty="0" err="1">
                <a:solidFill>
                  <a:schemeClr val="bg1"/>
                </a:solidFill>
              </a:rPr>
              <a:t>Bt</a:t>
            </a:r>
            <a:r>
              <a:rPr lang="en-US" sz="2400" b="1" dirty="0">
                <a:solidFill>
                  <a:schemeClr val="bg1"/>
                </a:solidFill>
              </a:rPr>
              <a:t> </a:t>
            </a:r>
            <a:r>
              <a:rPr lang="en-US" sz="2400" b="1" dirty="0" err="1">
                <a:solidFill>
                  <a:schemeClr val="bg1"/>
                </a:solidFill>
              </a:rPr>
              <a:t>kháng</a:t>
            </a:r>
            <a:r>
              <a:rPr lang="en-US" sz="2400" b="1" dirty="0">
                <a:solidFill>
                  <a:schemeClr val="bg1"/>
                </a:solidFill>
              </a:rPr>
              <a:t> </a:t>
            </a:r>
            <a:r>
              <a:rPr lang="en-US" sz="2400" b="1" dirty="0" err="1">
                <a:solidFill>
                  <a:schemeClr val="bg1"/>
                </a:solidFill>
              </a:rPr>
              <a:t>sâu</a:t>
            </a:r>
            <a:r>
              <a:rPr lang="en-US" sz="2400" b="1" dirty="0">
                <a:solidFill>
                  <a:schemeClr val="bg1"/>
                </a:solidFill>
              </a:rPr>
              <a:t>.</a:t>
            </a:r>
            <a:endParaRPr lang="en-US" sz="2400" b="1" dirty="0">
              <a:solidFill>
                <a:schemeClr val="bg1"/>
              </a:solidFill>
            </a:endParaRPr>
          </a:p>
        </p:txBody>
      </p:sp>
      <p:sp>
        <p:nvSpPr>
          <p:cNvPr id="22" name="TextBox 21"/>
          <p:cNvSpPr txBox="1"/>
          <p:nvPr/>
        </p:nvSpPr>
        <p:spPr>
          <a:xfrm>
            <a:off x="2500603" y="3839107"/>
            <a:ext cx="8938726"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en-US" dirty="0" err="1"/>
              <a:t>Giống</a:t>
            </a:r>
            <a:r>
              <a:rPr lang="en-US" dirty="0"/>
              <a:t> </a:t>
            </a:r>
            <a:r>
              <a:rPr lang="en-US" dirty="0" err="1"/>
              <a:t>cây</a:t>
            </a:r>
            <a:r>
              <a:rPr lang="en-US" dirty="0"/>
              <a:t> </a:t>
            </a:r>
            <a:r>
              <a:rPr lang="en-US" dirty="0" err="1"/>
              <a:t>cà</a:t>
            </a:r>
            <a:r>
              <a:rPr lang="en-US" dirty="0"/>
              <a:t> </a:t>
            </a:r>
            <a:r>
              <a:rPr lang="en-US" dirty="0" err="1"/>
              <a:t>rốt</a:t>
            </a:r>
            <a:r>
              <a:rPr lang="en-US" dirty="0"/>
              <a:t> </a:t>
            </a:r>
            <a:r>
              <a:rPr lang="en-US" dirty="0" err="1"/>
              <a:t>kháng</a:t>
            </a:r>
            <a:r>
              <a:rPr lang="en-US" dirty="0"/>
              <a:t> </a:t>
            </a:r>
            <a:r>
              <a:rPr lang="en-US" dirty="0" err="1"/>
              <a:t>mọi</a:t>
            </a:r>
            <a:r>
              <a:rPr lang="en-US" dirty="0"/>
              <a:t> </a:t>
            </a:r>
            <a:r>
              <a:rPr lang="en-US" dirty="0" err="1"/>
              <a:t>loại</a:t>
            </a:r>
            <a:r>
              <a:rPr lang="en-US" dirty="0"/>
              <a:t> </a:t>
            </a:r>
            <a:r>
              <a:rPr lang="en-US" dirty="0" err="1"/>
              <a:t>bệnh</a:t>
            </a:r>
            <a:r>
              <a:rPr lang="en-US" dirty="0"/>
              <a:t>.</a:t>
            </a:r>
            <a:endParaRPr lang="en-US" dirty="0"/>
          </a:p>
        </p:txBody>
      </p:sp>
      <p:sp>
        <p:nvSpPr>
          <p:cNvPr id="24" name="TextBox 23"/>
          <p:cNvSpPr txBox="1"/>
          <p:nvPr/>
        </p:nvSpPr>
        <p:spPr>
          <a:xfrm>
            <a:off x="2500603" y="4674531"/>
            <a:ext cx="8985673"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en-US" dirty="0" err="1"/>
              <a:t>Giống</a:t>
            </a:r>
            <a:r>
              <a:rPr lang="en-US" dirty="0"/>
              <a:t> </a:t>
            </a:r>
            <a:r>
              <a:rPr lang="en-US" dirty="0" err="1"/>
              <a:t>lúa</a:t>
            </a:r>
            <a:r>
              <a:rPr lang="en-US" dirty="0"/>
              <a:t> </a:t>
            </a:r>
            <a:r>
              <a:rPr lang="en-US" dirty="0" err="1"/>
              <a:t>vàng</a:t>
            </a:r>
            <a:r>
              <a:rPr lang="en-US" dirty="0"/>
              <a:t> </a:t>
            </a:r>
            <a:r>
              <a:rPr lang="en-US" dirty="0" err="1"/>
              <a:t>tổng</a:t>
            </a:r>
            <a:r>
              <a:rPr lang="en-US" dirty="0"/>
              <a:t> </a:t>
            </a:r>
            <a:r>
              <a:rPr lang="en-US" dirty="0" err="1"/>
              <a:t>hợp</a:t>
            </a:r>
            <a:r>
              <a:rPr lang="en-US" dirty="0"/>
              <a:t> </a:t>
            </a:r>
            <a:r>
              <a:rPr lang="en-US" dirty="0" err="1"/>
              <a:t>được</a:t>
            </a:r>
            <a:r>
              <a:rPr lang="en-US" dirty="0"/>
              <a:t> Beta – carotene.</a:t>
            </a:r>
            <a:endParaRPr lang="en-US" dirty="0"/>
          </a:p>
        </p:txBody>
      </p:sp>
      <p:sp>
        <p:nvSpPr>
          <p:cNvPr id="26" name="TextBox 25"/>
          <p:cNvSpPr txBox="1"/>
          <p:nvPr/>
        </p:nvSpPr>
        <p:spPr>
          <a:xfrm>
            <a:off x="2500603" y="5583310"/>
            <a:ext cx="8857862"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en-US" dirty="0" err="1"/>
              <a:t>Giống</a:t>
            </a:r>
            <a:r>
              <a:rPr lang="en-US" dirty="0"/>
              <a:t> </a:t>
            </a:r>
            <a:r>
              <a:rPr lang="en-US" dirty="0" err="1"/>
              <a:t>đu</a:t>
            </a:r>
            <a:r>
              <a:rPr lang="en-US" dirty="0"/>
              <a:t> </a:t>
            </a:r>
            <a:r>
              <a:rPr lang="en-US" dirty="0" err="1"/>
              <a:t>đủ</a:t>
            </a:r>
            <a:r>
              <a:rPr lang="en-US" dirty="0"/>
              <a:t> </a:t>
            </a:r>
            <a:r>
              <a:rPr lang="en-US" dirty="0" err="1"/>
              <a:t>kháng</a:t>
            </a:r>
            <a:r>
              <a:rPr lang="en-US" dirty="0"/>
              <a:t> virus </a:t>
            </a:r>
            <a:r>
              <a:rPr lang="en-US" dirty="0" err="1"/>
              <a:t>bệnh</a:t>
            </a:r>
            <a:r>
              <a:rPr lang="en-US" dirty="0"/>
              <a:t>.</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p:cNvPicPr>
            <a:picLocks noChangeAspect="1" noChangeArrowheads="1"/>
          </p:cNvPicPr>
          <p:nvPr/>
        </p:nvPicPr>
        <p:blipFill rotWithShape="1">
          <a:blip r:embed="rId1">
            <a:extLst>
              <a:ext uri="{28A0092B-C50C-407E-A947-70E740481C1C}">
                <a14:useLocalDpi xmlns:a14="http://schemas.microsoft.com/office/drawing/2010/main" val="0"/>
              </a:ext>
            </a:extLst>
          </a:blip>
          <a:srcRect t="9349" b="9349"/>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4563" y="261256"/>
            <a:ext cx="11482874" cy="6425683"/>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58890" y="161760"/>
            <a:ext cx="10954139" cy="19050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58889" y="281600"/>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78114" y="461571"/>
            <a:ext cx="10108162" cy="1643527"/>
          </a:xfrm>
          <a:prstGeom prst="rect">
            <a:avLst/>
          </a:prstGeom>
          <a:noFill/>
        </p:spPr>
        <p:txBody>
          <a:bodyPr wrap="square">
            <a:spAutoFit/>
          </a:bodyPr>
          <a:lstStyle/>
          <a:p>
            <a:pPr algn="just">
              <a:lnSpc>
                <a:spcPct val="120000"/>
              </a:lnSpc>
            </a:pPr>
            <a:r>
              <a:rPr lang="en-US" sz="2800" b="1" dirty="0" err="1"/>
              <a:t>Tại</a:t>
            </a:r>
            <a:r>
              <a:rPr lang="en-US" sz="2800" b="1" dirty="0"/>
              <a:t> </a:t>
            </a:r>
            <a:r>
              <a:rPr lang="en-US" sz="2800" b="1" dirty="0" err="1"/>
              <a:t>sao</a:t>
            </a:r>
            <a:r>
              <a:rPr lang="en-US" sz="2800" b="1" dirty="0"/>
              <a:t> </a:t>
            </a:r>
            <a:r>
              <a:rPr lang="en-US" sz="2800" b="1" dirty="0" err="1"/>
              <a:t>việc</a:t>
            </a:r>
            <a:r>
              <a:rPr lang="en-US" sz="2800" b="1" dirty="0"/>
              <a:t> </a:t>
            </a:r>
            <a:r>
              <a:rPr lang="en-US" sz="2800" b="1" dirty="0" err="1"/>
              <a:t>tuân</a:t>
            </a:r>
            <a:r>
              <a:rPr lang="en-US" sz="2800" b="1" dirty="0"/>
              <a:t> </a:t>
            </a:r>
            <a:r>
              <a:rPr lang="en-US" sz="2800" b="1" dirty="0" err="1"/>
              <a:t>thủ</a:t>
            </a:r>
            <a:r>
              <a:rPr lang="en-US" sz="2800" b="1" dirty="0"/>
              <a:t> </a:t>
            </a:r>
            <a:r>
              <a:rPr lang="en-US" sz="2800" b="1" dirty="0" err="1"/>
              <a:t>nguyên</a:t>
            </a:r>
            <a:r>
              <a:rPr lang="en-US" sz="2800" b="1" dirty="0"/>
              <a:t> </a:t>
            </a:r>
            <a:r>
              <a:rPr lang="en-US" sz="2800" b="1" dirty="0" err="1"/>
              <a:t>tắc</a:t>
            </a:r>
            <a:r>
              <a:rPr lang="en-US" sz="2800" b="1" dirty="0"/>
              <a:t> an </a:t>
            </a:r>
            <a:r>
              <a:rPr lang="en-US" sz="2800" b="1" dirty="0" err="1"/>
              <a:t>toàn</a:t>
            </a:r>
            <a:r>
              <a:rPr lang="en-US" sz="2800" b="1" dirty="0"/>
              <a:t> </a:t>
            </a:r>
            <a:r>
              <a:rPr lang="en-US" sz="2800" b="1" dirty="0" err="1"/>
              <a:t>sinh</a:t>
            </a:r>
            <a:r>
              <a:rPr lang="en-US" sz="2800" b="1" dirty="0"/>
              <a:t> </a:t>
            </a:r>
            <a:r>
              <a:rPr lang="en-US" sz="2800" b="1" dirty="0" err="1"/>
              <a:t>học</a:t>
            </a:r>
            <a:r>
              <a:rPr lang="en-US" sz="2800" b="1" dirty="0"/>
              <a:t> </a:t>
            </a:r>
            <a:r>
              <a:rPr lang="en-US" sz="2800" b="1" dirty="0" err="1"/>
              <a:t>là</a:t>
            </a:r>
            <a:r>
              <a:rPr lang="en-US" sz="2800" b="1" dirty="0"/>
              <a:t> </a:t>
            </a:r>
            <a:r>
              <a:rPr lang="en-US" sz="2800" b="1" dirty="0" err="1"/>
              <a:t>quan</a:t>
            </a:r>
            <a:r>
              <a:rPr lang="en-US" sz="2800" b="1" dirty="0"/>
              <a:t> </a:t>
            </a:r>
            <a:r>
              <a:rPr lang="en-US" sz="2800" b="1" dirty="0" err="1"/>
              <a:t>trọng</a:t>
            </a:r>
            <a:r>
              <a:rPr lang="en-US" sz="2800" b="1" dirty="0"/>
              <a:t> </a:t>
            </a:r>
            <a:r>
              <a:rPr lang="en-US" sz="2800" b="1" dirty="0" err="1"/>
              <a:t>trong</a:t>
            </a:r>
            <a:r>
              <a:rPr lang="en-US" sz="2800" b="1" dirty="0"/>
              <a:t> </a:t>
            </a:r>
            <a:r>
              <a:rPr lang="en-US" sz="2800" b="1" dirty="0" err="1"/>
              <a:t>việc</a:t>
            </a:r>
            <a:r>
              <a:rPr lang="en-US" sz="2800" b="1" dirty="0"/>
              <a:t> </a:t>
            </a:r>
            <a:r>
              <a:rPr lang="en-US" sz="2800" b="1" dirty="0" err="1"/>
              <a:t>thực</a:t>
            </a:r>
            <a:r>
              <a:rPr lang="en-US" sz="2800" b="1" dirty="0"/>
              <a:t> </a:t>
            </a:r>
            <a:r>
              <a:rPr lang="en-US" sz="2800" b="1" dirty="0" err="1"/>
              <a:t>hiện</a:t>
            </a:r>
            <a:r>
              <a:rPr lang="en-US" sz="2800" b="1" dirty="0"/>
              <a:t> </a:t>
            </a:r>
            <a:r>
              <a:rPr lang="en-US" sz="2800" b="1" dirty="0" err="1"/>
              <a:t>các</a:t>
            </a:r>
            <a:r>
              <a:rPr lang="en-US" sz="2800" b="1" dirty="0"/>
              <a:t> </a:t>
            </a:r>
            <a:r>
              <a:rPr lang="en-US" sz="2800" b="1" dirty="0" err="1"/>
              <a:t>nghiên</a:t>
            </a:r>
            <a:r>
              <a:rPr lang="en-US" sz="2800" b="1" dirty="0"/>
              <a:t> </a:t>
            </a:r>
            <a:r>
              <a:rPr lang="en-US" sz="2800" b="1" dirty="0" err="1"/>
              <a:t>cứu</a:t>
            </a:r>
            <a:r>
              <a:rPr lang="en-US" sz="2800" b="1" dirty="0"/>
              <a:t>, </a:t>
            </a:r>
            <a:r>
              <a:rPr lang="en-US" sz="2800" b="1" dirty="0" err="1"/>
              <a:t>thí</a:t>
            </a:r>
            <a:r>
              <a:rPr lang="en-US" sz="2800" b="1" dirty="0"/>
              <a:t> </a:t>
            </a:r>
            <a:r>
              <a:rPr lang="en-US" sz="2800" b="1" dirty="0" err="1"/>
              <a:t>nghiệm</a:t>
            </a:r>
            <a:r>
              <a:rPr lang="en-US" sz="2800" b="1" dirty="0"/>
              <a:t> </a:t>
            </a:r>
            <a:r>
              <a:rPr lang="en-US" sz="2800" b="1" dirty="0" err="1"/>
              <a:t>công</a:t>
            </a:r>
            <a:r>
              <a:rPr lang="en-US" sz="2800" b="1" dirty="0"/>
              <a:t> </a:t>
            </a:r>
            <a:r>
              <a:rPr lang="en-US" sz="2800" b="1" dirty="0" err="1"/>
              <a:t>nghệ</a:t>
            </a:r>
            <a:r>
              <a:rPr lang="en-US" sz="2800" b="1" dirty="0"/>
              <a:t> di </a:t>
            </a:r>
            <a:r>
              <a:rPr lang="en-US" sz="2800" b="1" dirty="0" err="1"/>
              <a:t>truyền</a:t>
            </a:r>
            <a:r>
              <a:rPr lang="vi-VN" sz="2800" b="1" dirty="0"/>
              <a:t>?</a:t>
            </a:r>
            <a:endParaRPr lang="vi-VN" sz="2800" b="1" dirty="0"/>
          </a:p>
        </p:txBody>
      </p:sp>
      <p:sp>
        <p:nvSpPr>
          <p:cNvPr id="11" name="Rectangle: Rounded Corners 10"/>
          <p:cNvSpPr/>
          <p:nvPr/>
        </p:nvSpPr>
        <p:spPr>
          <a:xfrm>
            <a:off x="793102" y="1035698"/>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t>6</a:t>
            </a:r>
            <a:endParaRPr lang="en-US" sz="2800" b="1"/>
          </a:p>
        </p:txBody>
      </p:sp>
      <p:sp>
        <p:nvSpPr>
          <p:cNvPr id="15" name="MH_Other_2"/>
          <p:cNvSpPr/>
          <p:nvPr>
            <p:custDataLst>
              <p:tags r:id="rId2"/>
            </p:custDataLst>
          </p:nvPr>
        </p:nvSpPr>
        <p:spPr>
          <a:xfrm>
            <a:off x="646922" y="2404188"/>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p:cNvSpPr/>
          <p:nvPr>
            <p:custDataLst>
              <p:tags r:id="rId3"/>
            </p:custDataLst>
          </p:nvPr>
        </p:nvSpPr>
        <p:spPr>
          <a:xfrm>
            <a:off x="649740" y="342900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p:cNvSpPr/>
          <p:nvPr>
            <p:custDataLst>
              <p:tags r:id="rId4"/>
            </p:custDataLst>
          </p:nvPr>
        </p:nvSpPr>
        <p:spPr>
          <a:xfrm>
            <a:off x="715413" y="4379125"/>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p:cNvSpPr/>
          <p:nvPr>
            <p:custDataLst>
              <p:tags r:id="rId5"/>
            </p:custDataLst>
          </p:nvPr>
        </p:nvSpPr>
        <p:spPr>
          <a:xfrm>
            <a:off x="712591" y="5316707"/>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p:cNvSpPr txBox="1"/>
          <p:nvPr/>
        </p:nvSpPr>
        <p:spPr>
          <a:xfrm>
            <a:off x="2500603" y="2432276"/>
            <a:ext cx="9041657" cy="494751"/>
          </a:xfrm>
          <a:prstGeom prst="rect">
            <a:avLst/>
          </a:prstGeom>
          <a:noFill/>
        </p:spPr>
        <p:txBody>
          <a:bodyPr wrap="square">
            <a:spAutoFit/>
          </a:bodyPr>
          <a:lstStyle/>
          <a:p>
            <a:pPr algn="just">
              <a:lnSpc>
                <a:spcPct val="120000"/>
              </a:lnSpc>
            </a:pPr>
            <a:r>
              <a:rPr lang="en-US" sz="2400" b="1" dirty="0" err="1">
                <a:solidFill>
                  <a:schemeClr val="bg1"/>
                </a:solidFill>
              </a:rPr>
              <a:t>Để</a:t>
            </a:r>
            <a:r>
              <a:rPr lang="en-US" sz="2400" b="1" dirty="0">
                <a:solidFill>
                  <a:schemeClr val="bg1"/>
                </a:solidFill>
              </a:rPr>
              <a:t> </a:t>
            </a:r>
            <a:r>
              <a:rPr lang="en-US" sz="2400" b="1" dirty="0" err="1">
                <a:solidFill>
                  <a:schemeClr val="bg1"/>
                </a:solidFill>
              </a:rPr>
              <a:t>đảm</a:t>
            </a:r>
            <a:r>
              <a:rPr lang="en-US" sz="2400" b="1" dirty="0">
                <a:solidFill>
                  <a:schemeClr val="bg1"/>
                </a:solidFill>
              </a:rPr>
              <a:t> </a:t>
            </a:r>
            <a:r>
              <a:rPr lang="en-US" sz="2400" b="1" dirty="0" err="1">
                <a:solidFill>
                  <a:schemeClr val="bg1"/>
                </a:solidFill>
              </a:rPr>
              <a:t>bảo</a:t>
            </a:r>
            <a:r>
              <a:rPr lang="en-US" sz="2400" b="1" dirty="0">
                <a:solidFill>
                  <a:schemeClr val="bg1"/>
                </a:solidFill>
              </a:rPr>
              <a:t> </a:t>
            </a:r>
            <a:r>
              <a:rPr lang="en-US" sz="2400" b="1" dirty="0" err="1">
                <a:solidFill>
                  <a:schemeClr val="bg1"/>
                </a:solidFill>
              </a:rPr>
              <a:t>hiệu</a:t>
            </a:r>
            <a:r>
              <a:rPr lang="en-US" sz="2400" b="1" dirty="0">
                <a:solidFill>
                  <a:schemeClr val="bg1"/>
                </a:solidFill>
              </a:rPr>
              <a:t> </a:t>
            </a:r>
            <a:r>
              <a:rPr lang="en-US" sz="2400" b="1" dirty="0" err="1">
                <a:solidFill>
                  <a:schemeClr val="bg1"/>
                </a:solidFill>
              </a:rPr>
              <a:t>quả</a:t>
            </a:r>
            <a:r>
              <a:rPr lang="en-US" sz="2400" b="1" dirty="0">
                <a:solidFill>
                  <a:schemeClr val="bg1"/>
                </a:solidFill>
              </a:rPr>
              <a:t> </a:t>
            </a:r>
            <a:r>
              <a:rPr lang="en-US" sz="2400" b="1" dirty="0" err="1">
                <a:solidFill>
                  <a:schemeClr val="bg1"/>
                </a:solidFill>
              </a:rPr>
              <a:t>của</a:t>
            </a:r>
            <a:r>
              <a:rPr lang="en-US" sz="2400" b="1" dirty="0">
                <a:solidFill>
                  <a:schemeClr val="bg1"/>
                </a:solidFill>
              </a:rPr>
              <a:t> </a:t>
            </a:r>
            <a:r>
              <a:rPr lang="en-US" sz="2400" b="1" dirty="0" err="1">
                <a:solidFill>
                  <a:schemeClr val="bg1"/>
                </a:solidFill>
              </a:rPr>
              <a:t>thí</a:t>
            </a:r>
            <a:r>
              <a:rPr lang="en-US" sz="2400" b="1" dirty="0">
                <a:solidFill>
                  <a:schemeClr val="bg1"/>
                </a:solidFill>
              </a:rPr>
              <a:t> </a:t>
            </a:r>
            <a:r>
              <a:rPr lang="en-US" sz="2400" b="1" dirty="0" err="1">
                <a:solidFill>
                  <a:schemeClr val="bg1"/>
                </a:solidFill>
              </a:rPr>
              <a:t>nghiệm</a:t>
            </a:r>
            <a:r>
              <a:rPr lang="en-US" sz="2400" b="1" dirty="0">
                <a:solidFill>
                  <a:schemeClr val="bg1"/>
                </a:solidFill>
              </a:rPr>
              <a:t>.</a:t>
            </a:r>
            <a:endParaRPr lang="en-US" sz="2400" b="1" dirty="0">
              <a:solidFill>
                <a:schemeClr val="bg1"/>
              </a:solidFill>
            </a:endParaRPr>
          </a:p>
        </p:txBody>
      </p:sp>
      <p:sp>
        <p:nvSpPr>
          <p:cNvPr id="22" name="TextBox 21"/>
          <p:cNvSpPr txBox="1"/>
          <p:nvPr/>
        </p:nvSpPr>
        <p:spPr>
          <a:xfrm>
            <a:off x="2452493" y="3487982"/>
            <a:ext cx="9212426"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pPr algn="just"/>
            <a:r>
              <a:rPr lang="en-US" dirty="0" err="1"/>
              <a:t>Để</a:t>
            </a:r>
            <a:r>
              <a:rPr lang="en-US" dirty="0"/>
              <a:t> </a:t>
            </a:r>
            <a:r>
              <a:rPr lang="en-US" dirty="0" err="1"/>
              <a:t>đảm</a:t>
            </a:r>
            <a:r>
              <a:rPr lang="en-US" dirty="0"/>
              <a:t> </a:t>
            </a:r>
            <a:r>
              <a:rPr lang="en-US" dirty="0" err="1"/>
              <a:t>bảo</a:t>
            </a:r>
            <a:r>
              <a:rPr lang="en-US" dirty="0"/>
              <a:t> an </a:t>
            </a:r>
            <a:r>
              <a:rPr lang="en-US" dirty="0" err="1"/>
              <a:t>toàn</a:t>
            </a:r>
            <a:r>
              <a:rPr lang="en-US" dirty="0"/>
              <a:t> </a:t>
            </a:r>
            <a:r>
              <a:rPr lang="en-US" dirty="0" err="1"/>
              <a:t>cho</a:t>
            </a:r>
            <a:r>
              <a:rPr lang="en-US" dirty="0"/>
              <a:t> </a:t>
            </a:r>
            <a:r>
              <a:rPr lang="en-US" dirty="0" err="1"/>
              <a:t>người</a:t>
            </a:r>
            <a:r>
              <a:rPr lang="en-US" dirty="0"/>
              <a:t> </a:t>
            </a:r>
            <a:r>
              <a:rPr lang="en-US" dirty="0" err="1"/>
              <a:t>làm</a:t>
            </a:r>
            <a:r>
              <a:rPr lang="en-US" dirty="0"/>
              <a:t> </a:t>
            </a:r>
            <a:r>
              <a:rPr lang="en-US" dirty="0" err="1"/>
              <a:t>thí</a:t>
            </a:r>
            <a:r>
              <a:rPr lang="en-US" dirty="0"/>
              <a:t> </a:t>
            </a:r>
            <a:r>
              <a:rPr lang="en-US" dirty="0" err="1"/>
              <a:t>nghiệm</a:t>
            </a:r>
            <a:r>
              <a:rPr lang="en-US" dirty="0"/>
              <a:t> </a:t>
            </a:r>
            <a:r>
              <a:rPr lang="en-US" dirty="0" err="1"/>
              <a:t>và</a:t>
            </a:r>
            <a:r>
              <a:rPr lang="en-US" dirty="0"/>
              <a:t> </a:t>
            </a:r>
            <a:r>
              <a:rPr lang="en-US" dirty="0" err="1"/>
              <a:t>cộng</a:t>
            </a:r>
            <a:r>
              <a:rPr lang="en-US" dirty="0"/>
              <a:t> </a:t>
            </a:r>
            <a:r>
              <a:rPr lang="en-US" dirty="0" err="1"/>
              <a:t>đồng</a:t>
            </a:r>
            <a:r>
              <a:rPr lang="en-US" dirty="0"/>
              <a:t>.</a:t>
            </a:r>
            <a:endParaRPr lang="en-US" dirty="0"/>
          </a:p>
        </p:txBody>
      </p:sp>
      <p:sp>
        <p:nvSpPr>
          <p:cNvPr id="24" name="TextBox 23"/>
          <p:cNvSpPr txBox="1"/>
          <p:nvPr/>
        </p:nvSpPr>
        <p:spPr>
          <a:xfrm>
            <a:off x="2500603" y="4309911"/>
            <a:ext cx="8985673"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pPr algn="just"/>
            <a:r>
              <a:rPr lang="en-US" dirty="0" err="1"/>
              <a:t>Để</a:t>
            </a:r>
            <a:r>
              <a:rPr lang="en-US" dirty="0"/>
              <a:t> </a:t>
            </a:r>
            <a:r>
              <a:rPr lang="en-US" dirty="0" err="1"/>
              <a:t>bảo</a:t>
            </a:r>
            <a:r>
              <a:rPr lang="en-US" dirty="0"/>
              <a:t> </a:t>
            </a:r>
            <a:r>
              <a:rPr lang="en-US" dirty="0" err="1"/>
              <a:t>vệ</a:t>
            </a:r>
            <a:r>
              <a:rPr lang="en-US" dirty="0"/>
              <a:t> </a:t>
            </a:r>
            <a:r>
              <a:rPr lang="en-US" dirty="0" err="1"/>
              <a:t>môi</a:t>
            </a:r>
            <a:r>
              <a:rPr lang="en-US" dirty="0"/>
              <a:t> </a:t>
            </a:r>
            <a:r>
              <a:rPr lang="en-US" dirty="0" err="1"/>
              <a:t>trường</a:t>
            </a:r>
            <a:r>
              <a:rPr lang="en-US" dirty="0"/>
              <a:t>.</a:t>
            </a:r>
            <a:endParaRPr lang="en-US" dirty="0"/>
          </a:p>
        </p:txBody>
      </p:sp>
      <p:sp>
        <p:nvSpPr>
          <p:cNvPr id="26" name="TextBox 25"/>
          <p:cNvSpPr txBox="1"/>
          <p:nvPr/>
        </p:nvSpPr>
        <p:spPr>
          <a:xfrm>
            <a:off x="2500603" y="5304164"/>
            <a:ext cx="8857862"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pPr algn="just"/>
            <a:r>
              <a:rPr lang="en-US" dirty="0" err="1"/>
              <a:t>Để</a:t>
            </a:r>
            <a:r>
              <a:rPr lang="en-US" dirty="0"/>
              <a:t> </a:t>
            </a:r>
            <a:r>
              <a:rPr lang="en-US" dirty="0" err="1"/>
              <a:t>đảm</a:t>
            </a:r>
            <a:r>
              <a:rPr lang="en-US" dirty="0"/>
              <a:t> </a:t>
            </a:r>
            <a:r>
              <a:rPr lang="en-US" dirty="0" err="1"/>
              <a:t>bảo</a:t>
            </a:r>
            <a:r>
              <a:rPr lang="en-US" dirty="0"/>
              <a:t> </a:t>
            </a:r>
            <a:r>
              <a:rPr lang="en-US" dirty="0" err="1"/>
              <a:t>sự</a:t>
            </a:r>
            <a:r>
              <a:rPr lang="en-US" dirty="0"/>
              <a:t> </a:t>
            </a:r>
            <a:r>
              <a:rPr lang="en-US" dirty="0" err="1"/>
              <a:t>thành</a:t>
            </a:r>
            <a:r>
              <a:rPr lang="en-US" dirty="0"/>
              <a:t> </a:t>
            </a:r>
            <a:r>
              <a:rPr lang="en-US" dirty="0" err="1"/>
              <a:t>công</a:t>
            </a:r>
            <a:r>
              <a:rPr lang="en-US" dirty="0"/>
              <a:t> </a:t>
            </a:r>
            <a:r>
              <a:rPr lang="en-US" dirty="0" err="1"/>
              <a:t>của</a:t>
            </a:r>
            <a:r>
              <a:rPr lang="en-US" dirty="0"/>
              <a:t> </a:t>
            </a:r>
            <a:r>
              <a:rPr lang="en-US" dirty="0" err="1"/>
              <a:t>dự</a:t>
            </a:r>
            <a:r>
              <a:rPr lang="en-US" dirty="0"/>
              <a:t> </a:t>
            </a:r>
            <a:r>
              <a:rPr lang="en-US" dirty="0" err="1"/>
              <a:t>án</a:t>
            </a:r>
            <a:r>
              <a:rPr lang="en-US" dirty="0"/>
              <a:t> </a:t>
            </a:r>
            <a:r>
              <a:rPr lang="en-US" dirty="0" err="1"/>
              <a:t>nghiên</a:t>
            </a:r>
            <a:r>
              <a:rPr lang="en-US" dirty="0"/>
              <a:t> </a:t>
            </a:r>
            <a:r>
              <a:rPr lang="en-US" dirty="0" err="1"/>
              <a:t>cứu</a:t>
            </a:r>
            <a:r>
              <a:rPr lang="en-US" dirty="0"/>
              <a:t>.</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p:cNvPicPr>
            <a:picLocks noChangeAspect="1" noChangeArrowheads="1"/>
          </p:cNvPicPr>
          <p:nvPr/>
        </p:nvPicPr>
        <p:blipFill rotWithShape="1">
          <a:blip r:embed="rId1">
            <a:extLst>
              <a:ext uri="{28A0092B-C50C-407E-A947-70E740481C1C}">
                <a14:useLocalDpi xmlns:a14="http://schemas.microsoft.com/office/drawing/2010/main" val="0"/>
              </a:ext>
            </a:extLst>
          </a:blip>
          <a:srcRect t="9349" b="9349"/>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11482874" cy="6425683"/>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H_SubTitle_1"/>
          <p:cNvSpPr/>
          <p:nvPr>
            <p:custDataLst>
              <p:tags r:id="rId2"/>
            </p:custDataLst>
          </p:nvPr>
        </p:nvSpPr>
        <p:spPr>
          <a:xfrm rot="16200000">
            <a:off x="5151943" y="-1798669"/>
            <a:ext cx="1888114" cy="10455337"/>
          </a:xfrm>
          <a:custGeom>
            <a:avLst/>
            <a:gdLst/>
            <a:ahLst/>
            <a:cxnLst/>
            <a:rect l="l" t="t" r="r" b="b"/>
            <a:pathLst>
              <a:path w="2088232" h="4968552">
                <a:moveTo>
                  <a:pt x="348046" y="0"/>
                </a:moveTo>
                <a:lnTo>
                  <a:pt x="1740186" y="0"/>
                </a:lnTo>
                <a:cubicBezTo>
                  <a:pt x="1932406" y="0"/>
                  <a:pt x="2088232" y="155826"/>
                  <a:pt x="2088232" y="348046"/>
                </a:cubicBezTo>
                <a:lnTo>
                  <a:pt x="2088232" y="4965280"/>
                </a:lnTo>
                <a:lnTo>
                  <a:pt x="2014428" y="4838031"/>
                </a:lnTo>
                <a:lnTo>
                  <a:pt x="1938726" y="4968552"/>
                </a:lnTo>
                <a:lnTo>
                  <a:pt x="1872033" y="4968552"/>
                </a:lnTo>
                <a:lnTo>
                  <a:pt x="1796331" y="4838031"/>
                </a:lnTo>
                <a:lnTo>
                  <a:pt x="1720629" y="4968552"/>
                </a:lnTo>
                <a:lnTo>
                  <a:pt x="1653936" y="4968552"/>
                </a:lnTo>
                <a:lnTo>
                  <a:pt x="1578234" y="4838031"/>
                </a:lnTo>
                <a:lnTo>
                  <a:pt x="1502532" y="4968552"/>
                </a:lnTo>
                <a:lnTo>
                  <a:pt x="1435839" y="4968552"/>
                </a:lnTo>
                <a:lnTo>
                  <a:pt x="1360137" y="4838031"/>
                </a:lnTo>
                <a:lnTo>
                  <a:pt x="1284435" y="4968552"/>
                </a:lnTo>
                <a:lnTo>
                  <a:pt x="1217742" y="4968552"/>
                </a:lnTo>
                <a:lnTo>
                  <a:pt x="1142040" y="4838031"/>
                </a:lnTo>
                <a:lnTo>
                  <a:pt x="1066338" y="4968552"/>
                </a:lnTo>
                <a:lnTo>
                  <a:pt x="999645" y="4968552"/>
                </a:lnTo>
                <a:lnTo>
                  <a:pt x="923943" y="4838031"/>
                </a:lnTo>
                <a:lnTo>
                  <a:pt x="848241" y="4968552"/>
                </a:lnTo>
                <a:lnTo>
                  <a:pt x="781548" y="4968552"/>
                </a:lnTo>
                <a:lnTo>
                  <a:pt x="705846" y="4838031"/>
                </a:lnTo>
                <a:lnTo>
                  <a:pt x="630144" y="4968552"/>
                </a:lnTo>
                <a:lnTo>
                  <a:pt x="563451" y="4968552"/>
                </a:lnTo>
                <a:lnTo>
                  <a:pt x="487749" y="4838031"/>
                </a:lnTo>
                <a:lnTo>
                  <a:pt x="412047" y="4968552"/>
                </a:lnTo>
                <a:lnTo>
                  <a:pt x="345354" y="4968552"/>
                </a:lnTo>
                <a:lnTo>
                  <a:pt x="269652" y="4838031"/>
                </a:lnTo>
                <a:lnTo>
                  <a:pt x="193950" y="4968552"/>
                </a:lnTo>
                <a:lnTo>
                  <a:pt x="127257" y="4968552"/>
                </a:lnTo>
                <a:lnTo>
                  <a:pt x="51555" y="4838031"/>
                </a:lnTo>
                <a:lnTo>
                  <a:pt x="0" y="4926919"/>
                </a:lnTo>
                <a:lnTo>
                  <a:pt x="0" y="348046"/>
                </a:lnTo>
                <a:cubicBezTo>
                  <a:pt x="0" y="155826"/>
                  <a:pt x="155826" y="0"/>
                  <a:pt x="348046" y="0"/>
                </a:cubicBezTo>
                <a:close/>
              </a:path>
            </a:pathLst>
          </a:custGeom>
          <a:solidFill>
            <a:schemeClr val="accent1"/>
          </a:solidFill>
          <a:ln w="25400" cap="flat" cmpd="sng" algn="ctr">
            <a:noFill/>
            <a:prstDash val="solid"/>
          </a:ln>
          <a:effectLst/>
        </p:spPr>
        <p:txBody>
          <a:bodyPr rot="0" spcFirstLastPara="0" vertOverflow="overflow" horzOverflow="overflow" vert="horz" wrap="square" lIns="108000" tIns="360000" rIns="108000" bIns="72000" numCol="1" spcCol="0" rtlCol="0" fromWordArt="0" anchor="ctr" anchorCtr="0" forceAA="0" compatLnSpc="1">
            <a:normAutofit/>
          </a:bodyPr>
          <a:lstStyle/>
          <a:p>
            <a:pPr algn="dist">
              <a:lnSpc>
                <a:spcPct val="130000"/>
              </a:lnSpc>
              <a:defRPr/>
            </a:pPr>
            <a:endParaRPr lang="en-US" altLang="zh-CN" sz="1400" kern="0" dirty="0">
              <a:solidFill>
                <a:srgbClr val="FFFFFF"/>
              </a:solidFill>
            </a:endParaRPr>
          </a:p>
          <a:p>
            <a:pPr algn="dist">
              <a:lnSpc>
                <a:spcPct val="130000"/>
              </a:lnSpc>
              <a:defRPr/>
            </a:pPr>
            <a:endParaRPr lang="en-US" altLang="zh-CN" sz="1400" kern="0" dirty="0">
              <a:solidFill>
                <a:srgbClr val="FFFFFF"/>
              </a:solidFill>
            </a:endParaRPr>
          </a:p>
        </p:txBody>
      </p:sp>
      <p:sp>
        <p:nvSpPr>
          <p:cNvPr id="5" name="TextBox 4"/>
          <p:cNvSpPr txBox="1"/>
          <p:nvPr/>
        </p:nvSpPr>
        <p:spPr>
          <a:xfrm>
            <a:off x="1210192" y="2963821"/>
            <a:ext cx="9933992" cy="1126462"/>
          </a:xfrm>
          <a:prstGeom prst="rect">
            <a:avLst/>
          </a:prstGeom>
          <a:noFill/>
        </p:spPr>
        <p:txBody>
          <a:bodyPr wrap="square">
            <a:spAutoFit/>
          </a:bodyPr>
          <a:lstStyle>
            <a:defPPr>
              <a:defRPr lang="en-US"/>
            </a:defPPr>
            <a:lvl1pPr algn="just">
              <a:lnSpc>
                <a:spcPct val="120000"/>
              </a:lnSpc>
              <a:defRPr sz="2800" b="1"/>
            </a:lvl1pPr>
          </a:lstStyle>
          <a:p>
            <a:r>
              <a:rPr lang="vi-VN" dirty="0">
                <a:solidFill>
                  <a:schemeClr val="bg1"/>
                </a:solidFill>
              </a:rPr>
              <a:t>T</a:t>
            </a:r>
            <a:r>
              <a:rPr lang="en-US" dirty="0" err="1">
                <a:solidFill>
                  <a:schemeClr val="bg1"/>
                </a:solidFill>
              </a:rPr>
              <a:t>ìm</a:t>
            </a:r>
            <a:r>
              <a:rPr lang="en-US" dirty="0">
                <a:solidFill>
                  <a:schemeClr val="bg1"/>
                </a:solidFill>
              </a:rPr>
              <a:t> </a:t>
            </a:r>
            <a:r>
              <a:rPr lang="en-US" dirty="0" err="1">
                <a:solidFill>
                  <a:schemeClr val="bg1"/>
                </a:solidFill>
              </a:rPr>
              <a:t>hiểu</a:t>
            </a:r>
            <a:r>
              <a:rPr lang="en-US" dirty="0">
                <a:solidFill>
                  <a:schemeClr val="bg1"/>
                </a:solidFill>
              </a:rPr>
              <a:t> </a:t>
            </a:r>
            <a:r>
              <a:rPr lang="en-US" dirty="0" err="1">
                <a:solidFill>
                  <a:schemeClr val="bg1"/>
                </a:solidFill>
              </a:rPr>
              <a:t>một</a:t>
            </a:r>
            <a:r>
              <a:rPr lang="en-US" dirty="0">
                <a:solidFill>
                  <a:schemeClr val="bg1"/>
                </a:solidFill>
              </a:rPr>
              <a:t> </a:t>
            </a:r>
            <a:r>
              <a:rPr lang="en-US" dirty="0" err="1">
                <a:solidFill>
                  <a:schemeClr val="bg1"/>
                </a:solidFill>
              </a:rPr>
              <a:t>số</a:t>
            </a:r>
            <a:r>
              <a:rPr lang="en-US" dirty="0">
                <a:solidFill>
                  <a:schemeClr val="bg1"/>
                </a:solidFill>
              </a:rPr>
              <a:t> </a:t>
            </a:r>
            <a:r>
              <a:rPr lang="en-US" dirty="0" err="1">
                <a:solidFill>
                  <a:schemeClr val="bg1"/>
                </a:solidFill>
              </a:rPr>
              <a:t>sản</a:t>
            </a:r>
            <a:r>
              <a:rPr lang="en-US" dirty="0">
                <a:solidFill>
                  <a:schemeClr val="bg1"/>
                </a:solidFill>
              </a:rPr>
              <a:t> </a:t>
            </a:r>
            <a:r>
              <a:rPr lang="en-US" dirty="0" err="1">
                <a:solidFill>
                  <a:schemeClr val="bg1"/>
                </a:solidFill>
              </a:rPr>
              <a:t>phẩm</a:t>
            </a:r>
            <a:r>
              <a:rPr lang="en-US" dirty="0">
                <a:solidFill>
                  <a:schemeClr val="bg1"/>
                </a:solidFill>
              </a:rPr>
              <a:t> </a:t>
            </a:r>
            <a:r>
              <a:rPr lang="en-US" dirty="0" err="1">
                <a:solidFill>
                  <a:schemeClr val="bg1"/>
                </a:solidFill>
              </a:rPr>
              <a:t>ứng</a:t>
            </a:r>
            <a:r>
              <a:rPr lang="en-US" dirty="0">
                <a:solidFill>
                  <a:schemeClr val="bg1"/>
                </a:solidFill>
              </a:rPr>
              <a:t> </a:t>
            </a:r>
            <a:r>
              <a:rPr lang="en-US" dirty="0" err="1">
                <a:solidFill>
                  <a:schemeClr val="bg1"/>
                </a:solidFill>
              </a:rPr>
              <a:t>dụng</a:t>
            </a:r>
            <a:r>
              <a:rPr lang="en-US" dirty="0">
                <a:solidFill>
                  <a:schemeClr val="bg1"/>
                </a:solidFill>
              </a:rPr>
              <a:t> </a:t>
            </a:r>
            <a:r>
              <a:rPr lang="en-US" dirty="0" err="1">
                <a:solidFill>
                  <a:schemeClr val="bg1"/>
                </a:solidFill>
              </a:rPr>
              <a:t>công</a:t>
            </a:r>
            <a:r>
              <a:rPr lang="en-US" dirty="0">
                <a:solidFill>
                  <a:schemeClr val="bg1"/>
                </a:solidFill>
              </a:rPr>
              <a:t> </a:t>
            </a:r>
            <a:r>
              <a:rPr lang="en-US" dirty="0" err="1">
                <a:solidFill>
                  <a:schemeClr val="bg1"/>
                </a:solidFill>
              </a:rPr>
              <a:t>nghệ</a:t>
            </a:r>
            <a:r>
              <a:rPr lang="en-US" dirty="0">
                <a:solidFill>
                  <a:schemeClr val="bg1"/>
                </a:solidFill>
              </a:rPr>
              <a:t> di </a:t>
            </a:r>
            <a:r>
              <a:rPr lang="en-US" dirty="0" err="1">
                <a:solidFill>
                  <a:schemeClr val="bg1"/>
                </a:solidFill>
              </a:rPr>
              <a:t>truyền</a:t>
            </a:r>
            <a:r>
              <a:rPr lang="en-US" dirty="0">
                <a:solidFill>
                  <a:schemeClr val="bg1"/>
                </a:solidFill>
              </a:rPr>
              <a:t> ở </a:t>
            </a:r>
            <a:r>
              <a:rPr lang="en-US" dirty="0" err="1">
                <a:solidFill>
                  <a:schemeClr val="bg1"/>
                </a:solidFill>
              </a:rPr>
              <a:t>địa</a:t>
            </a:r>
            <a:r>
              <a:rPr lang="en-US" dirty="0">
                <a:solidFill>
                  <a:schemeClr val="bg1"/>
                </a:solidFill>
              </a:rPr>
              <a:t> </a:t>
            </a:r>
            <a:r>
              <a:rPr lang="en-US" dirty="0" err="1">
                <a:solidFill>
                  <a:schemeClr val="bg1"/>
                </a:solidFill>
              </a:rPr>
              <a:t>phương</a:t>
            </a:r>
            <a:r>
              <a:rPr lang="en-US" dirty="0">
                <a:solidFill>
                  <a:schemeClr val="bg1"/>
                </a:solidFill>
              </a:rPr>
              <a:t> </a:t>
            </a:r>
            <a:r>
              <a:rPr lang="en-US" dirty="0" err="1">
                <a:solidFill>
                  <a:schemeClr val="bg1"/>
                </a:solidFill>
              </a:rPr>
              <a:t>em</a:t>
            </a:r>
            <a:r>
              <a:rPr lang="en-US" dirty="0">
                <a:solidFill>
                  <a:schemeClr val="bg1"/>
                </a:solidFill>
              </a:rPr>
              <a:t>?</a:t>
            </a:r>
            <a:endParaRPr lang="en-US"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FF1"/>
        </a:solidFill>
        <a:effectLst/>
      </p:bgPr>
    </p:bg>
    <p:spTree>
      <p:nvGrpSpPr>
        <p:cNvPr id="1" name=""/>
        <p:cNvGrpSpPr/>
        <p:nvPr/>
      </p:nvGrpSpPr>
      <p:grpSpPr>
        <a:xfrm>
          <a:off x="0" y="0"/>
          <a:ext cx="0" cy="0"/>
          <a:chOff x="0" y="0"/>
          <a:chExt cx="0" cy="0"/>
        </a:xfrm>
      </p:grpSpPr>
      <p:sp>
        <p:nvSpPr>
          <p:cNvPr id="2" name="Freeform 2"/>
          <p:cNvSpPr/>
          <p:nvPr/>
        </p:nvSpPr>
        <p:spPr>
          <a:xfrm rot="3456186">
            <a:off x="2232325" y="-2744133"/>
            <a:ext cx="5634114" cy="4169245"/>
          </a:xfrm>
          <a:custGeom>
            <a:avLst/>
            <a:gdLst/>
            <a:ahLst/>
            <a:cxnLst/>
            <a:rect l="l" t="t" r="r" b="b"/>
            <a:pathLst>
              <a:path w="8451171" h="6253867">
                <a:moveTo>
                  <a:pt x="0" y="0"/>
                </a:moveTo>
                <a:lnTo>
                  <a:pt x="8451171" y="0"/>
                </a:lnTo>
                <a:lnTo>
                  <a:pt x="8451171" y="6253867"/>
                </a:lnTo>
                <a:lnTo>
                  <a:pt x="0" y="6253867"/>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endParaRPr lang="en-US" sz="1200">
              <a:solidFill>
                <a:prstClr val="black"/>
              </a:solidFill>
              <a:latin typeface="Calibri" panose="020F0502020204030204"/>
            </a:endParaRPr>
          </a:p>
        </p:txBody>
      </p:sp>
      <p:sp>
        <p:nvSpPr>
          <p:cNvPr id="3" name="Freeform 3"/>
          <p:cNvSpPr/>
          <p:nvPr/>
        </p:nvSpPr>
        <p:spPr>
          <a:xfrm rot="331613">
            <a:off x="1045336" y="5719140"/>
            <a:ext cx="5634114" cy="4169245"/>
          </a:xfrm>
          <a:custGeom>
            <a:avLst/>
            <a:gdLst/>
            <a:ahLst/>
            <a:cxnLst/>
            <a:rect l="l" t="t" r="r" b="b"/>
            <a:pathLst>
              <a:path w="8451171" h="6253867">
                <a:moveTo>
                  <a:pt x="0" y="0"/>
                </a:moveTo>
                <a:lnTo>
                  <a:pt x="8451171" y="0"/>
                </a:lnTo>
                <a:lnTo>
                  <a:pt x="8451171" y="6253867"/>
                </a:lnTo>
                <a:lnTo>
                  <a:pt x="0" y="6253867"/>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endParaRPr lang="en-US" sz="1200">
              <a:solidFill>
                <a:prstClr val="black"/>
              </a:solidFill>
              <a:latin typeface="Calibri" panose="020F0502020204030204"/>
            </a:endParaRPr>
          </a:p>
        </p:txBody>
      </p:sp>
      <p:sp>
        <p:nvSpPr>
          <p:cNvPr id="4" name="Freeform 4"/>
          <p:cNvSpPr/>
          <p:nvPr/>
        </p:nvSpPr>
        <p:spPr>
          <a:xfrm rot="1458920">
            <a:off x="1546313" y="2708281"/>
            <a:ext cx="179958" cy="211715"/>
          </a:xfrm>
          <a:custGeom>
            <a:avLst/>
            <a:gdLst/>
            <a:ahLst/>
            <a:cxnLst/>
            <a:rect l="l" t="t" r="r" b="b"/>
            <a:pathLst>
              <a:path w="269937" h="317573">
                <a:moveTo>
                  <a:pt x="0" y="0"/>
                </a:moveTo>
                <a:lnTo>
                  <a:pt x="269937" y="0"/>
                </a:lnTo>
                <a:lnTo>
                  <a:pt x="269937" y="317573"/>
                </a:lnTo>
                <a:lnTo>
                  <a:pt x="0" y="3175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00"/>
            <a:endParaRPr lang="en-US" sz="1200">
              <a:solidFill>
                <a:prstClr val="black"/>
              </a:solidFill>
              <a:latin typeface="Calibri" panose="020F0502020204030204"/>
            </a:endParaRPr>
          </a:p>
        </p:txBody>
      </p:sp>
      <p:sp>
        <p:nvSpPr>
          <p:cNvPr id="5" name="Freeform 5"/>
          <p:cNvSpPr/>
          <p:nvPr/>
        </p:nvSpPr>
        <p:spPr>
          <a:xfrm rot="331613">
            <a:off x="10045323" y="3209283"/>
            <a:ext cx="5634114" cy="4169245"/>
          </a:xfrm>
          <a:custGeom>
            <a:avLst/>
            <a:gdLst/>
            <a:ahLst/>
            <a:cxnLst/>
            <a:rect l="l" t="t" r="r" b="b"/>
            <a:pathLst>
              <a:path w="8451171" h="6253867">
                <a:moveTo>
                  <a:pt x="0" y="0"/>
                </a:moveTo>
                <a:lnTo>
                  <a:pt x="8451171" y="0"/>
                </a:lnTo>
                <a:lnTo>
                  <a:pt x="8451171" y="6253866"/>
                </a:lnTo>
                <a:lnTo>
                  <a:pt x="0" y="625386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2" name="TextBox 12"/>
          <p:cNvSpPr txBox="1"/>
          <p:nvPr/>
        </p:nvSpPr>
        <p:spPr>
          <a:xfrm>
            <a:off x="2033960" y="255828"/>
            <a:ext cx="8919417" cy="615553"/>
          </a:xfrm>
          <a:prstGeom prst="rect">
            <a:avLst/>
          </a:prstGeom>
        </p:spPr>
        <p:txBody>
          <a:bodyPr lIns="0" tIns="0" rIns="0" bIns="0" rtlCol="0" anchor="t">
            <a:spAutoFit/>
          </a:bodyPr>
          <a:lstStyle/>
          <a:p>
            <a:pPr algn="ctr" defTabSz="609600"/>
            <a:r>
              <a:rPr lang="en-US" sz="4000" b="1" spc="-100" dirty="0">
                <a:solidFill>
                  <a:srgbClr val="FF0000"/>
                </a:solidFill>
                <a:latin typeface="Times New Roman" panose="02020603050405020304" pitchFamily="18" charset="0"/>
                <a:cs typeface="Times New Roman" panose="02020603050405020304" pitchFamily="18" charset="0"/>
              </a:rPr>
              <a:t>HOẠT ĐỘNG NHÓM</a:t>
            </a:r>
            <a:endParaRPr lang="en-US" sz="4000" b="1" spc="-100" dirty="0">
              <a:solidFill>
                <a:srgbClr val="FF0000"/>
              </a:solidFill>
              <a:latin typeface="Times New Roman" panose="02020603050405020304" pitchFamily="18" charset="0"/>
              <a:cs typeface="Times New Roman" panose="02020603050405020304" pitchFamily="18" charset="0"/>
            </a:endParaRPr>
          </a:p>
        </p:txBody>
      </p:sp>
      <p:sp>
        <p:nvSpPr>
          <p:cNvPr id="15" name="Freeform 15"/>
          <p:cNvSpPr/>
          <p:nvPr/>
        </p:nvSpPr>
        <p:spPr>
          <a:xfrm rot="-628800">
            <a:off x="10357997" y="1391378"/>
            <a:ext cx="179958" cy="211715"/>
          </a:xfrm>
          <a:custGeom>
            <a:avLst/>
            <a:gdLst/>
            <a:ahLst/>
            <a:cxnLst/>
            <a:rect l="l" t="t" r="r" b="b"/>
            <a:pathLst>
              <a:path w="269937" h="317573">
                <a:moveTo>
                  <a:pt x="0" y="0"/>
                </a:moveTo>
                <a:lnTo>
                  <a:pt x="269937" y="0"/>
                </a:lnTo>
                <a:lnTo>
                  <a:pt x="269937" y="317573"/>
                </a:lnTo>
                <a:lnTo>
                  <a:pt x="0" y="3175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6" name="Freeform 16"/>
          <p:cNvSpPr/>
          <p:nvPr/>
        </p:nvSpPr>
        <p:spPr>
          <a:xfrm rot="-708870">
            <a:off x="7994881" y="5845350"/>
            <a:ext cx="5581781" cy="1684683"/>
          </a:xfrm>
          <a:custGeom>
            <a:avLst/>
            <a:gdLst/>
            <a:ahLst/>
            <a:cxnLst/>
            <a:rect l="l" t="t" r="r" b="b"/>
            <a:pathLst>
              <a:path w="8372671" h="2527024">
                <a:moveTo>
                  <a:pt x="0" y="0"/>
                </a:moveTo>
                <a:lnTo>
                  <a:pt x="8372672" y="0"/>
                </a:lnTo>
                <a:lnTo>
                  <a:pt x="8372672" y="2527024"/>
                </a:lnTo>
                <a:lnTo>
                  <a:pt x="0" y="25270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7" name="Freeform 17"/>
          <p:cNvSpPr/>
          <p:nvPr/>
        </p:nvSpPr>
        <p:spPr>
          <a:xfrm rot="9926864">
            <a:off x="-2286620" y="-319307"/>
            <a:ext cx="6288549" cy="1897999"/>
          </a:xfrm>
          <a:custGeom>
            <a:avLst/>
            <a:gdLst/>
            <a:ahLst/>
            <a:cxnLst/>
            <a:rect l="l" t="t" r="r" b="b"/>
            <a:pathLst>
              <a:path w="9432823" h="2846998">
                <a:moveTo>
                  <a:pt x="0" y="0"/>
                </a:moveTo>
                <a:lnTo>
                  <a:pt x="9432824" y="0"/>
                </a:lnTo>
                <a:lnTo>
                  <a:pt x="9432824" y="2846998"/>
                </a:lnTo>
                <a:lnTo>
                  <a:pt x="0" y="28469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8" name="Freeform 18"/>
          <p:cNvSpPr/>
          <p:nvPr/>
        </p:nvSpPr>
        <p:spPr>
          <a:xfrm rot="-96395">
            <a:off x="11264065" y="6005212"/>
            <a:ext cx="404945" cy="410921"/>
          </a:xfrm>
          <a:custGeom>
            <a:avLst/>
            <a:gdLst/>
            <a:ahLst/>
            <a:cxnLst/>
            <a:rect l="l" t="t" r="r" b="b"/>
            <a:pathLst>
              <a:path w="607417" h="616382">
                <a:moveTo>
                  <a:pt x="0" y="0"/>
                </a:moveTo>
                <a:lnTo>
                  <a:pt x="607416" y="0"/>
                </a:lnTo>
                <a:lnTo>
                  <a:pt x="607416" y="616383"/>
                </a:lnTo>
                <a:lnTo>
                  <a:pt x="0" y="6163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9" name="Freeform 19"/>
          <p:cNvSpPr/>
          <p:nvPr/>
        </p:nvSpPr>
        <p:spPr>
          <a:xfrm rot="-96395">
            <a:off x="335814" y="512032"/>
            <a:ext cx="404945" cy="410921"/>
          </a:xfrm>
          <a:custGeom>
            <a:avLst/>
            <a:gdLst/>
            <a:ahLst/>
            <a:cxnLst/>
            <a:rect l="l" t="t" r="r" b="b"/>
            <a:pathLst>
              <a:path w="607417" h="616382">
                <a:moveTo>
                  <a:pt x="0" y="0"/>
                </a:moveTo>
                <a:lnTo>
                  <a:pt x="607416" y="0"/>
                </a:lnTo>
                <a:lnTo>
                  <a:pt x="607416" y="616382"/>
                </a:lnTo>
                <a:lnTo>
                  <a:pt x="0" y="616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00"/>
            <a:endParaRPr lang="en-US" sz="1200">
              <a:solidFill>
                <a:prstClr val="black"/>
              </a:solidFill>
              <a:latin typeface="Calibri" panose="020F0502020204030204"/>
            </a:endParaRPr>
          </a:p>
        </p:txBody>
      </p:sp>
      <p:sp>
        <p:nvSpPr>
          <p:cNvPr id="20" name="Freeform 20"/>
          <p:cNvSpPr/>
          <p:nvPr/>
        </p:nvSpPr>
        <p:spPr>
          <a:xfrm rot="-96395">
            <a:off x="1543676" y="233001"/>
            <a:ext cx="377259" cy="382827"/>
          </a:xfrm>
          <a:custGeom>
            <a:avLst/>
            <a:gdLst/>
            <a:ahLst/>
            <a:cxnLst/>
            <a:rect l="l" t="t" r="r" b="b"/>
            <a:pathLst>
              <a:path w="565888" h="574240">
                <a:moveTo>
                  <a:pt x="0" y="0"/>
                </a:moveTo>
                <a:lnTo>
                  <a:pt x="565888" y="0"/>
                </a:lnTo>
                <a:lnTo>
                  <a:pt x="565888" y="574240"/>
                </a:lnTo>
                <a:lnTo>
                  <a:pt x="0" y="5742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00"/>
            <a:endParaRPr lang="en-US" sz="1200">
              <a:solidFill>
                <a:prstClr val="black"/>
              </a:solidFill>
              <a:latin typeface="Calibri" panose="020F0502020204030204"/>
            </a:endParaRPr>
          </a:p>
        </p:txBody>
      </p:sp>
      <p:sp>
        <p:nvSpPr>
          <p:cNvPr id="21" name="Freeform 21"/>
          <p:cNvSpPr/>
          <p:nvPr/>
        </p:nvSpPr>
        <p:spPr>
          <a:xfrm rot="-96395">
            <a:off x="9862935" y="6426942"/>
            <a:ext cx="377259" cy="382827"/>
          </a:xfrm>
          <a:custGeom>
            <a:avLst/>
            <a:gdLst/>
            <a:ahLst/>
            <a:cxnLst/>
            <a:rect l="l" t="t" r="r" b="b"/>
            <a:pathLst>
              <a:path w="565888" h="574240">
                <a:moveTo>
                  <a:pt x="0" y="0"/>
                </a:moveTo>
                <a:lnTo>
                  <a:pt x="565888" y="0"/>
                </a:lnTo>
                <a:lnTo>
                  <a:pt x="565888" y="574241"/>
                </a:lnTo>
                <a:lnTo>
                  <a:pt x="0" y="5742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00"/>
            <a:endParaRPr lang="en-US" sz="1200">
              <a:solidFill>
                <a:prstClr val="black"/>
              </a:solidFill>
              <a:latin typeface="Calibri" panose="020F0502020204030204"/>
            </a:endParaRPr>
          </a:p>
        </p:txBody>
      </p:sp>
      <p:sp>
        <p:nvSpPr>
          <p:cNvPr id="25" name="Rounded Rectangle 24"/>
          <p:cNvSpPr/>
          <p:nvPr/>
        </p:nvSpPr>
        <p:spPr>
          <a:xfrm>
            <a:off x="549849" y="1552427"/>
            <a:ext cx="3941764" cy="225953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r>
              <a:rPr lang="vi-VN" sz="2400" b="1" dirty="0"/>
              <a:t>Nhóm 1: </a:t>
            </a:r>
            <a:r>
              <a:rPr lang="vi-VN" sz="2400" dirty="0"/>
              <a:t>Tìm hiểu ứng dụng công nghệ di truyền trong nông nghiệp.</a:t>
            </a:r>
            <a:endParaRPr lang="en-US" sz="2400" dirty="0"/>
          </a:p>
        </p:txBody>
      </p:sp>
      <p:sp>
        <p:nvSpPr>
          <p:cNvPr id="27" name="Rounded Rectangle 26"/>
          <p:cNvSpPr/>
          <p:nvPr/>
        </p:nvSpPr>
        <p:spPr>
          <a:xfrm>
            <a:off x="8537463" y="1348499"/>
            <a:ext cx="4040254" cy="2083227"/>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r>
              <a:rPr lang="vi-VN" sz="2400" b="1" dirty="0"/>
              <a:t>Nhóm 3: </a:t>
            </a:r>
            <a:r>
              <a:rPr lang="vi-VN" sz="2400" dirty="0"/>
              <a:t>Tìm hiểu ứng dụng công nghệ di truyền trong y học, pháp y.</a:t>
            </a:r>
            <a:endParaRPr lang="en-US" sz="2400" dirty="0"/>
          </a:p>
        </p:txBody>
      </p:sp>
      <p:sp>
        <p:nvSpPr>
          <p:cNvPr id="6" name="Rectangle 5"/>
          <p:cNvSpPr/>
          <p:nvPr/>
        </p:nvSpPr>
        <p:spPr>
          <a:xfrm>
            <a:off x="4712365" y="881682"/>
            <a:ext cx="3559949" cy="615553"/>
          </a:xfrm>
          <a:prstGeom prst="rect">
            <a:avLst/>
          </a:prstGeom>
          <a:noFill/>
        </p:spPr>
        <p:txBody>
          <a:bodyPr wrap="none" lIns="60960" tIns="30480" rIns="60960" bIns="30480">
            <a:spAutoFit/>
          </a:bodyPr>
          <a:lstStyle/>
          <a:p>
            <a:pPr algn="ctr" defTabSz="609600"/>
            <a:r>
              <a:rPr lang="en-US" sz="36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Thời</a:t>
            </a:r>
            <a:r>
              <a:rPr lang="en-US" sz="36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6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gian</a:t>
            </a:r>
            <a:r>
              <a:rPr lang="en-US" sz="36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10 </a:t>
            </a:r>
            <a:r>
              <a:rPr lang="en-US" sz="36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phút</a:t>
            </a:r>
            <a:endParaRPr lang="en-US" sz="36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1026" name="Picture 2" descr="Kỹ năng làm việc nhóm là gì? Làm thế nào để có kỹ năng làm việc nhóm tốt?"/>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750" b="90000" l="7813" r="94188"/>
                    </a14:imgEffect>
                  </a14:imgLayer>
                </a14:imgProps>
              </a:ext>
              <a:ext uri="{28A0092B-C50C-407E-A947-70E740481C1C}">
                <a14:useLocalDpi xmlns:a14="http://schemas.microsoft.com/office/drawing/2010/main" val="0"/>
              </a:ext>
            </a:extLst>
          </a:blip>
          <a:srcRect/>
          <a:stretch>
            <a:fillRect/>
          </a:stretch>
        </p:blipFill>
        <p:spPr bwMode="auto">
          <a:xfrm>
            <a:off x="3874698" y="2337464"/>
            <a:ext cx="5235282" cy="3926461"/>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406961" y="4300695"/>
            <a:ext cx="4030063" cy="2250273"/>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r>
              <a:rPr lang="vi-VN" sz="2400" b="1" dirty="0"/>
              <a:t>Nhóm 2: </a:t>
            </a:r>
            <a:r>
              <a:rPr lang="vi-VN" sz="2400" dirty="0"/>
              <a:t>Tìm hiểu ứng dụng công nghệ di truyền trong làm sạch môi trường.</a:t>
            </a:r>
            <a:endParaRPr lang="en-US" sz="2400" dirty="0"/>
          </a:p>
        </p:txBody>
      </p:sp>
      <p:sp>
        <p:nvSpPr>
          <p:cNvPr id="23" name="Rounded Rectangle 22"/>
          <p:cNvSpPr/>
          <p:nvPr/>
        </p:nvSpPr>
        <p:spPr>
          <a:xfrm>
            <a:off x="8768269" y="3989460"/>
            <a:ext cx="4073524" cy="2221212"/>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r>
              <a:rPr lang="vi-VN" sz="2400" b="1" dirty="0"/>
              <a:t>Nhóm 4: </a:t>
            </a:r>
            <a:r>
              <a:rPr lang="vi-VN" sz="2400" dirty="0"/>
              <a:t>Tìm hiểu ứng dụng công nghệ di truyền trong an toàn sinh học.</a:t>
            </a:r>
            <a:endParaRPr lang="en-US"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865762" y="223736"/>
            <a:ext cx="10914433" cy="700391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FF1"/>
        </a:solidFill>
        <a:effectLst/>
      </p:bgPr>
    </p:bg>
    <p:spTree>
      <p:nvGrpSpPr>
        <p:cNvPr id="1" name=""/>
        <p:cNvGrpSpPr/>
        <p:nvPr/>
      </p:nvGrpSpPr>
      <p:grpSpPr>
        <a:xfrm>
          <a:off x="0" y="0"/>
          <a:ext cx="0" cy="0"/>
          <a:chOff x="0" y="0"/>
          <a:chExt cx="0" cy="0"/>
        </a:xfrm>
      </p:grpSpPr>
      <p:sp>
        <p:nvSpPr>
          <p:cNvPr id="2" name="Freeform 2"/>
          <p:cNvSpPr/>
          <p:nvPr/>
        </p:nvSpPr>
        <p:spPr>
          <a:xfrm rot="4063404">
            <a:off x="6574924" y="-2197645"/>
            <a:ext cx="6578204" cy="4867871"/>
          </a:xfrm>
          <a:custGeom>
            <a:avLst/>
            <a:gdLst/>
            <a:ahLst/>
            <a:cxnLst/>
            <a:rect l="l" t="t" r="r" b="b"/>
            <a:pathLst>
              <a:path w="9867306" h="7301807">
                <a:moveTo>
                  <a:pt x="0" y="0"/>
                </a:moveTo>
                <a:lnTo>
                  <a:pt x="9867306" y="0"/>
                </a:lnTo>
                <a:lnTo>
                  <a:pt x="9867306" y="7301807"/>
                </a:lnTo>
                <a:lnTo>
                  <a:pt x="0" y="7301807"/>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endParaRPr lang="en-US" sz="1200">
              <a:solidFill>
                <a:prstClr val="black"/>
              </a:solidFill>
              <a:latin typeface="Calibri" panose="020F0502020204030204"/>
            </a:endParaRPr>
          </a:p>
        </p:txBody>
      </p:sp>
      <p:sp>
        <p:nvSpPr>
          <p:cNvPr id="3" name="TextBox 3"/>
          <p:cNvSpPr txBox="1"/>
          <p:nvPr/>
        </p:nvSpPr>
        <p:spPr>
          <a:xfrm>
            <a:off x="6049522" y="2006600"/>
            <a:ext cx="5418875" cy="1969770"/>
          </a:xfrm>
          <a:prstGeom prst="rect">
            <a:avLst/>
          </a:prstGeom>
        </p:spPr>
        <p:txBody>
          <a:bodyPr lIns="0" tIns="0" rIns="0" bIns="0" rtlCol="0" anchor="t">
            <a:spAutoFit/>
          </a:bodyPr>
          <a:lstStyle/>
          <a:p>
            <a:pPr algn="ctr" defTabSz="609600">
              <a:defRPr/>
            </a:pPr>
            <a:r>
              <a:rPr lang="en-US" sz="6400" b="1" dirty="0">
                <a:solidFill>
                  <a:srgbClr val="E8663D"/>
                </a:solidFill>
                <a:latin typeface="Times New Roman" panose="02020603050405020304" pitchFamily="18" charset="0"/>
                <a:cs typeface="Times New Roman" panose="02020603050405020304" pitchFamily="18" charset="0"/>
              </a:rPr>
              <a:t>BÁO CÁO KẾT QUẢ</a:t>
            </a:r>
            <a:endParaRPr lang="en-US" sz="6400" b="1" dirty="0">
              <a:solidFill>
                <a:srgbClr val="E8663D"/>
              </a:solidFill>
              <a:latin typeface="Times New Roman" panose="02020603050405020304" pitchFamily="18" charset="0"/>
              <a:cs typeface="Times New Roman" panose="02020603050405020304" pitchFamily="18" charset="0"/>
            </a:endParaRPr>
          </a:p>
        </p:txBody>
      </p:sp>
      <p:sp>
        <p:nvSpPr>
          <p:cNvPr id="5" name="Freeform 5"/>
          <p:cNvSpPr/>
          <p:nvPr/>
        </p:nvSpPr>
        <p:spPr>
          <a:xfrm>
            <a:off x="3126486" y="3256091"/>
            <a:ext cx="2173759" cy="2353191"/>
          </a:xfrm>
          <a:custGeom>
            <a:avLst/>
            <a:gdLst/>
            <a:ahLst/>
            <a:cxnLst/>
            <a:rect l="l" t="t" r="r" b="b"/>
            <a:pathLst>
              <a:path w="3260639" h="3529786">
                <a:moveTo>
                  <a:pt x="0" y="0"/>
                </a:moveTo>
                <a:lnTo>
                  <a:pt x="3260639" y="0"/>
                </a:lnTo>
                <a:lnTo>
                  <a:pt x="3260639" y="3529786"/>
                </a:lnTo>
                <a:lnTo>
                  <a:pt x="0" y="3529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00"/>
            <a:endParaRPr lang="en-US" sz="1200">
              <a:solidFill>
                <a:prstClr val="black"/>
              </a:solidFill>
              <a:latin typeface="Calibri" panose="020F0502020204030204"/>
            </a:endParaRPr>
          </a:p>
        </p:txBody>
      </p:sp>
      <p:sp>
        <p:nvSpPr>
          <p:cNvPr id="6" name="Freeform 6"/>
          <p:cNvSpPr/>
          <p:nvPr/>
        </p:nvSpPr>
        <p:spPr>
          <a:xfrm rot="-224419">
            <a:off x="5030440" y="2308732"/>
            <a:ext cx="260101" cy="306001"/>
          </a:xfrm>
          <a:custGeom>
            <a:avLst/>
            <a:gdLst/>
            <a:ahLst/>
            <a:cxnLst/>
            <a:rect l="l" t="t" r="r" b="b"/>
            <a:pathLst>
              <a:path w="390152" h="459002">
                <a:moveTo>
                  <a:pt x="0" y="0"/>
                </a:moveTo>
                <a:lnTo>
                  <a:pt x="390152" y="0"/>
                </a:lnTo>
                <a:lnTo>
                  <a:pt x="390152" y="459002"/>
                </a:lnTo>
                <a:lnTo>
                  <a:pt x="0" y="4590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00"/>
            <a:endParaRPr lang="en-US" sz="1200">
              <a:solidFill>
                <a:prstClr val="black"/>
              </a:solidFill>
              <a:latin typeface="Calibri" panose="020F0502020204030204"/>
            </a:endParaRPr>
          </a:p>
        </p:txBody>
      </p:sp>
      <p:sp>
        <p:nvSpPr>
          <p:cNvPr id="7" name="Freeform 7"/>
          <p:cNvSpPr/>
          <p:nvPr/>
        </p:nvSpPr>
        <p:spPr>
          <a:xfrm rot="-391931">
            <a:off x="1258992" y="5139983"/>
            <a:ext cx="190145" cy="223700"/>
          </a:xfrm>
          <a:custGeom>
            <a:avLst/>
            <a:gdLst/>
            <a:ahLst/>
            <a:cxnLst/>
            <a:rect l="l" t="t" r="r" b="b"/>
            <a:pathLst>
              <a:path w="285218" h="335550">
                <a:moveTo>
                  <a:pt x="0" y="0"/>
                </a:moveTo>
                <a:lnTo>
                  <a:pt x="285218" y="0"/>
                </a:lnTo>
                <a:lnTo>
                  <a:pt x="285218" y="335551"/>
                </a:lnTo>
                <a:lnTo>
                  <a:pt x="0" y="3355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00"/>
            <a:endParaRPr lang="en-US" sz="1200">
              <a:solidFill>
                <a:prstClr val="black"/>
              </a:solidFill>
              <a:latin typeface="Calibri" panose="020F0502020204030204"/>
            </a:endParaRPr>
          </a:p>
        </p:txBody>
      </p:sp>
      <p:sp>
        <p:nvSpPr>
          <p:cNvPr id="8" name="Freeform 8"/>
          <p:cNvSpPr/>
          <p:nvPr/>
        </p:nvSpPr>
        <p:spPr>
          <a:xfrm rot="1458920">
            <a:off x="1264049" y="1092672"/>
            <a:ext cx="210703" cy="247885"/>
          </a:xfrm>
          <a:custGeom>
            <a:avLst/>
            <a:gdLst/>
            <a:ahLst/>
            <a:cxnLst/>
            <a:rect l="l" t="t" r="r" b="b"/>
            <a:pathLst>
              <a:path w="316054" h="371828">
                <a:moveTo>
                  <a:pt x="0" y="0"/>
                </a:moveTo>
                <a:lnTo>
                  <a:pt x="316054" y="0"/>
                </a:lnTo>
                <a:lnTo>
                  <a:pt x="316054" y="371828"/>
                </a:lnTo>
                <a:lnTo>
                  <a:pt x="0" y="3718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00"/>
            <a:endParaRPr lang="en-US" sz="1200">
              <a:solidFill>
                <a:prstClr val="black"/>
              </a:solidFill>
              <a:latin typeface="Calibri" panose="020F0502020204030204"/>
            </a:endParaRPr>
          </a:p>
        </p:txBody>
      </p:sp>
      <p:sp>
        <p:nvSpPr>
          <p:cNvPr id="9" name="Freeform 9"/>
          <p:cNvSpPr/>
          <p:nvPr/>
        </p:nvSpPr>
        <p:spPr>
          <a:xfrm rot="331613">
            <a:off x="-1062025" y="5943377"/>
            <a:ext cx="6578204" cy="4867871"/>
          </a:xfrm>
          <a:custGeom>
            <a:avLst/>
            <a:gdLst/>
            <a:ahLst/>
            <a:cxnLst/>
            <a:rect l="l" t="t" r="r" b="b"/>
            <a:pathLst>
              <a:path w="9867306" h="7301807">
                <a:moveTo>
                  <a:pt x="0" y="0"/>
                </a:moveTo>
                <a:lnTo>
                  <a:pt x="9867306" y="0"/>
                </a:lnTo>
                <a:lnTo>
                  <a:pt x="9867306" y="7301806"/>
                </a:lnTo>
                <a:lnTo>
                  <a:pt x="0" y="730180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1" name="Freeform 11"/>
          <p:cNvSpPr/>
          <p:nvPr/>
        </p:nvSpPr>
        <p:spPr>
          <a:xfrm rot="-304850">
            <a:off x="10797280" y="363720"/>
            <a:ext cx="643545" cy="651207"/>
          </a:xfrm>
          <a:custGeom>
            <a:avLst/>
            <a:gdLst/>
            <a:ahLst/>
            <a:cxnLst/>
            <a:rect l="l" t="t" r="r" b="b"/>
            <a:pathLst>
              <a:path w="965318" h="976810">
                <a:moveTo>
                  <a:pt x="0" y="0"/>
                </a:moveTo>
                <a:lnTo>
                  <a:pt x="965318" y="0"/>
                </a:lnTo>
                <a:lnTo>
                  <a:pt x="965318" y="976810"/>
                </a:lnTo>
                <a:lnTo>
                  <a:pt x="0" y="9768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2" name="Freeform 14"/>
          <p:cNvSpPr/>
          <p:nvPr/>
        </p:nvSpPr>
        <p:spPr>
          <a:xfrm flipH="1">
            <a:off x="1349906" y="884419"/>
            <a:ext cx="3513130" cy="4245474"/>
          </a:xfrm>
          <a:custGeom>
            <a:avLst/>
            <a:gdLst/>
            <a:ahLst/>
            <a:cxnLst/>
            <a:rect l="l" t="t" r="r" b="b"/>
            <a:pathLst>
              <a:path w="5269695" h="6368211">
                <a:moveTo>
                  <a:pt x="5269695" y="0"/>
                </a:moveTo>
                <a:lnTo>
                  <a:pt x="0" y="0"/>
                </a:lnTo>
                <a:lnTo>
                  <a:pt x="0" y="6368211"/>
                </a:lnTo>
                <a:lnTo>
                  <a:pt x="5269695" y="6368211"/>
                </a:lnTo>
                <a:lnTo>
                  <a:pt x="526969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00"/>
            <a:endParaRPr lang="en-US" sz="1200">
              <a:solidFill>
                <a:prstClr val="black"/>
              </a:solidFill>
              <a:latin typeface="Calibri" panose="020F050202020403020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361" y="939814"/>
            <a:ext cx="11179278" cy="553998"/>
          </a:xfrm>
          <a:prstGeom prst="rect">
            <a:avLst/>
          </a:prstGeom>
          <a:noFill/>
        </p:spPr>
        <p:txBody>
          <a:bodyPr wrap="square" rtlCol="0">
            <a:spAutoFit/>
          </a:bodyPr>
          <a:lstStyle/>
          <a:p>
            <a:r>
              <a:rPr lang="en-US" sz="2900" b="1" dirty="0">
                <a:solidFill>
                  <a:schemeClr val="bg1"/>
                </a:solidFill>
              </a:rPr>
              <a:t>I. ỨNG DỤNG CÔNG NGHỆ DI TRUYỀN</a:t>
            </a:r>
            <a:endParaRPr lang="en-US" sz="2900" b="1" dirty="0">
              <a:solidFill>
                <a:schemeClr val="bg1"/>
              </a:solidFill>
            </a:endParaRPr>
          </a:p>
        </p:txBody>
      </p:sp>
      <p:sp>
        <p:nvSpPr>
          <p:cNvPr id="6" name="Rectangle: Rounded Corners 5"/>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1. </a:t>
            </a:r>
            <a:r>
              <a:rPr lang="en-US" sz="2400" b="1" dirty="0" err="1"/>
              <a:t>Trong</a:t>
            </a:r>
            <a:r>
              <a:rPr lang="en-US" sz="2400" b="1" dirty="0"/>
              <a:t> </a:t>
            </a:r>
            <a:r>
              <a:rPr lang="en-US" sz="2400" b="1" dirty="0" err="1"/>
              <a:t>nông</a:t>
            </a:r>
            <a:r>
              <a:rPr lang="en-US" sz="2400" b="1" dirty="0"/>
              <a:t> </a:t>
            </a:r>
            <a:r>
              <a:rPr lang="en-US" sz="2400" b="1" dirty="0" err="1"/>
              <a:t>nghiệp</a:t>
            </a:r>
            <a:endParaRPr lang="en-US" sz="2400" b="1" dirty="0"/>
          </a:p>
        </p:txBody>
      </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97668" y="2387422"/>
            <a:ext cx="10887971" cy="394528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361" y="939814"/>
            <a:ext cx="11179278" cy="553998"/>
          </a:xfrm>
          <a:prstGeom prst="rect">
            <a:avLst/>
          </a:prstGeom>
          <a:noFill/>
        </p:spPr>
        <p:txBody>
          <a:bodyPr wrap="square" rtlCol="0">
            <a:spAutoFit/>
          </a:bodyPr>
          <a:lstStyle/>
          <a:p>
            <a:r>
              <a:rPr lang="en-US" sz="2900" b="1" dirty="0">
                <a:solidFill>
                  <a:schemeClr val="bg1"/>
                </a:solidFill>
              </a:rPr>
              <a:t>I. ỨNG DỤNG CÔNG NGHỆ DI TRUYỀN </a:t>
            </a:r>
            <a:endParaRPr lang="en-US" sz="2900" b="1" dirty="0">
              <a:solidFill>
                <a:schemeClr val="bg1"/>
              </a:solidFill>
            </a:endParaRPr>
          </a:p>
        </p:txBody>
      </p:sp>
      <p:sp>
        <p:nvSpPr>
          <p:cNvPr id="6" name="Rectangle: Rounded Corners 5"/>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1. </a:t>
            </a:r>
            <a:r>
              <a:rPr lang="en-US" sz="2400" b="1" dirty="0" err="1"/>
              <a:t>Trong</a:t>
            </a:r>
            <a:r>
              <a:rPr lang="en-US" sz="2400" b="1" dirty="0"/>
              <a:t> </a:t>
            </a:r>
            <a:r>
              <a:rPr lang="en-US" sz="2400" b="1" dirty="0" err="1"/>
              <a:t>nông</a:t>
            </a:r>
            <a:r>
              <a:rPr lang="en-US" sz="2400" b="1" dirty="0"/>
              <a:t> </a:t>
            </a:r>
            <a:r>
              <a:rPr lang="en-US" sz="2400" b="1" dirty="0" err="1"/>
              <a:t>nghiệp</a:t>
            </a:r>
            <a:endParaRPr lang="en-US" sz="2400" b="1" dirty="0"/>
          </a:p>
        </p:txBody>
      </p:sp>
      <p:sp>
        <p:nvSpPr>
          <p:cNvPr id="29" name="TextBox 28"/>
          <p:cNvSpPr txBox="1"/>
          <p:nvPr/>
        </p:nvSpPr>
        <p:spPr>
          <a:xfrm>
            <a:off x="695141" y="2964734"/>
            <a:ext cx="10990498" cy="2443939"/>
          </a:xfrm>
          <a:prstGeom prst="rect">
            <a:avLst/>
          </a:prstGeom>
          <a:noFill/>
        </p:spPr>
        <p:txBody>
          <a:bodyPr wrap="square">
            <a:spAutoFit/>
          </a:bodyPr>
          <a:lstStyle/>
          <a:p>
            <a:pPr lvl="0" algn="just">
              <a:lnSpc>
                <a:spcPct val="107000"/>
              </a:lnSpc>
              <a:spcAft>
                <a:spcPts val="0"/>
              </a:spcAft>
              <a:tabLst>
                <a:tab pos="144780" algn="l"/>
              </a:tabLst>
            </a:pP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 bước thực hiện để tạo DNA tái tổ hợp mang gene mục tiêu:</a:t>
            </a:r>
            <a:endParaRPr lang="en-US" b="1" dirty="0">
              <a:latin typeface="Calibri" panose="020F0502020204030204" pitchFamily="34" charset="0"/>
              <a:ea typeface="Calibri" panose="020F0502020204030204" pitchFamily="34" charset="0"/>
              <a:cs typeface="Times New Roman" panose="02020603050405020304" pitchFamily="18" charset="0"/>
            </a:endParaRPr>
          </a:p>
          <a:p>
            <a:pPr marL="21590" indent="180340" algn="just">
              <a:lnSpc>
                <a:spcPct val="107000"/>
              </a:lnSpc>
              <a:spcAft>
                <a:spcPts val="0"/>
              </a:spcAft>
              <a:tabLst>
                <a:tab pos="144780" algn="l"/>
              </a:tabLst>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Cắt 1 đoạn gene trên plasmid được dùng làm vector chuyển gene.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1590" indent="180340" algn="just">
              <a:lnSpc>
                <a:spcPct val="107000"/>
              </a:lnSpc>
              <a:spcAft>
                <a:spcPts val="0"/>
              </a:spcAft>
              <a:tabLst>
                <a:tab pos="144780" algn="l"/>
              </a:tabLst>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Cắt gene mục tiêu từ tế bào cho.</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1590" indent="180340" algn="just">
              <a:lnSpc>
                <a:spcPct val="107000"/>
              </a:lnSpc>
              <a:spcAft>
                <a:spcPts val="0"/>
              </a:spcAft>
              <a:tabLst>
                <a:tab pos="144780" algn="l"/>
              </a:tabLst>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nối gene mục tiêu với plasmid tại vị trí được cắt để tạo DNA tái tổ hợp, đưa plasmid tái tổ hợp vào cơ thể vi khuẩn.</a:t>
            </a:r>
            <a:endParaRPr lang="en-US"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07000"/>
              </a:lnSpc>
              <a:spcAft>
                <a:spcPts val="0"/>
              </a:spcAf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 Gene mục tiêu có vai trò tổng hợp ra các sản phẩm mới trong cơ thể sinh vật mới.</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ight Arrow 1"/>
          <p:cNvSpPr/>
          <p:nvPr/>
        </p:nvSpPr>
        <p:spPr>
          <a:xfrm>
            <a:off x="204281" y="3103123"/>
            <a:ext cx="409252" cy="1653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xEl>
                                              <p:pRg st="1" end="1"/>
                                            </p:txEl>
                                          </p:spTgt>
                                        </p:tgtEl>
                                        <p:attrNameLst>
                                          <p:attrName>style.visibility</p:attrName>
                                        </p:attrNameLst>
                                      </p:cBhvr>
                                      <p:to>
                                        <p:strVal val="visible"/>
                                      </p:to>
                                    </p:set>
                                    <p:anim calcmode="lin" valueType="num">
                                      <p:cBhvr additive="base">
                                        <p:cTn id="13"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
                                            <p:txEl>
                                              <p:pRg st="2" end="2"/>
                                            </p:txEl>
                                          </p:spTgt>
                                        </p:tgtEl>
                                        <p:attrNameLst>
                                          <p:attrName>style.visibility</p:attrName>
                                        </p:attrNameLst>
                                      </p:cBhvr>
                                      <p:to>
                                        <p:strVal val="visible"/>
                                      </p:to>
                                    </p:set>
                                    <p:anim calcmode="lin" valueType="num">
                                      <p:cBhvr additive="base">
                                        <p:cTn id="19"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xEl>
                                              <p:pRg st="3" end="3"/>
                                            </p:txEl>
                                          </p:spTgt>
                                        </p:tgtEl>
                                        <p:attrNameLst>
                                          <p:attrName>style.visibility</p:attrName>
                                        </p:attrNameLst>
                                      </p:cBhvr>
                                      <p:to>
                                        <p:strVal val="visible"/>
                                      </p:to>
                                    </p:set>
                                    <p:anim calcmode="lin" valueType="num">
                                      <p:cBhvr additive="base">
                                        <p:cTn id="25"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9">
                                            <p:txEl>
                                              <p:pRg st="4" end="4"/>
                                            </p:txEl>
                                          </p:spTgt>
                                        </p:tgtEl>
                                        <p:attrNameLst>
                                          <p:attrName>style.visibility</p:attrName>
                                        </p:attrNameLst>
                                      </p:cBhvr>
                                      <p:to>
                                        <p:strVal val="visible"/>
                                      </p:to>
                                    </p:set>
                                    <p:anim calcmode="lin" valueType="num">
                                      <p:cBhvr additive="base">
                                        <p:cTn id="31" dur="500" fill="hold"/>
                                        <p:tgtEl>
                                          <p:spTgt spid="2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MH" val="20170702101703"/>
  <p:tag name="MH_LIBRARY" val="GRAPHIC"/>
  <p:tag name="MH_TYPE" val="Other"/>
  <p:tag name="MH_ORDER" val="2"/>
</p:tagLst>
</file>

<file path=ppt/tags/tag10.xml><?xml version="1.0" encoding="utf-8"?>
<p:tagLst xmlns:p="http://schemas.openxmlformats.org/presentationml/2006/main">
  <p:tag name="MH" val="20170702101703"/>
  <p:tag name="MH_LIBRARY" val="GRAPHIC"/>
  <p:tag name="MH_TYPE" val="Other"/>
  <p:tag name="MH_ORDER" val="3"/>
</p:tagLst>
</file>

<file path=ppt/tags/tag11.xml><?xml version="1.0" encoding="utf-8"?>
<p:tagLst xmlns:p="http://schemas.openxmlformats.org/presentationml/2006/main">
  <p:tag name="MH" val="20170702101703"/>
  <p:tag name="MH_LIBRARY" val="GRAPHIC"/>
  <p:tag name="MH_TYPE" val="Other"/>
  <p:tag name="MH_ORDER" val="4"/>
</p:tagLst>
</file>

<file path=ppt/tags/tag12.xml><?xml version="1.0" encoding="utf-8"?>
<p:tagLst xmlns:p="http://schemas.openxmlformats.org/presentationml/2006/main">
  <p:tag name="MH" val="20170702101703"/>
  <p:tag name="MH_LIBRARY" val="GRAPHIC"/>
  <p:tag name="MH_TYPE" val="Other"/>
  <p:tag name="MH_ORDER" val="5"/>
</p:tagLst>
</file>

<file path=ppt/tags/tag13.xml><?xml version="1.0" encoding="utf-8"?>
<p:tagLst xmlns:p="http://schemas.openxmlformats.org/presentationml/2006/main">
  <p:tag name="MH" val="20170702101703"/>
  <p:tag name="MH_LIBRARY" val="GRAPHIC"/>
  <p:tag name="MH_TYPE" val="Other"/>
  <p:tag name="MH_ORDER" val="2"/>
</p:tagLst>
</file>

<file path=ppt/tags/tag14.xml><?xml version="1.0" encoding="utf-8"?>
<p:tagLst xmlns:p="http://schemas.openxmlformats.org/presentationml/2006/main">
  <p:tag name="MH" val="20170702101703"/>
  <p:tag name="MH_LIBRARY" val="GRAPHIC"/>
  <p:tag name="MH_TYPE" val="Other"/>
  <p:tag name="MH_ORDER" val="3"/>
</p:tagLst>
</file>

<file path=ppt/tags/tag15.xml><?xml version="1.0" encoding="utf-8"?>
<p:tagLst xmlns:p="http://schemas.openxmlformats.org/presentationml/2006/main">
  <p:tag name="MH" val="20170702101703"/>
  <p:tag name="MH_LIBRARY" val="GRAPHIC"/>
  <p:tag name="MH_TYPE" val="Other"/>
  <p:tag name="MH_ORDER" val="4"/>
</p:tagLst>
</file>

<file path=ppt/tags/tag16.xml><?xml version="1.0" encoding="utf-8"?>
<p:tagLst xmlns:p="http://schemas.openxmlformats.org/presentationml/2006/main">
  <p:tag name="MH" val="20170702101703"/>
  <p:tag name="MH_LIBRARY" val="GRAPHIC"/>
  <p:tag name="MH_TYPE" val="Other"/>
  <p:tag name="MH_ORDER" val="5"/>
</p:tagLst>
</file>

<file path=ppt/tags/tag17.xml><?xml version="1.0" encoding="utf-8"?>
<p:tagLst xmlns:p="http://schemas.openxmlformats.org/presentationml/2006/main">
  <p:tag name="MH" val="20170702101703"/>
  <p:tag name="MH_LIBRARY" val="GRAPHIC"/>
  <p:tag name="MH_TYPE" val="Other"/>
  <p:tag name="MH_ORDER" val="2"/>
</p:tagLst>
</file>

<file path=ppt/tags/tag18.xml><?xml version="1.0" encoding="utf-8"?>
<p:tagLst xmlns:p="http://schemas.openxmlformats.org/presentationml/2006/main">
  <p:tag name="MH" val="20170702101703"/>
  <p:tag name="MH_LIBRARY" val="GRAPHIC"/>
  <p:tag name="MH_TYPE" val="Other"/>
  <p:tag name="MH_ORDER" val="3"/>
</p:tagLst>
</file>

<file path=ppt/tags/tag19.xml><?xml version="1.0" encoding="utf-8"?>
<p:tagLst xmlns:p="http://schemas.openxmlformats.org/presentationml/2006/main">
  <p:tag name="MH" val="20170702101703"/>
  <p:tag name="MH_LIBRARY" val="GRAPHIC"/>
  <p:tag name="MH_TYPE" val="Other"/>
  <p:tag name="MH_ORDER" val="4"/>
</p:tagLst>
</file>

<file path=ppt/tags/tag2.xml><?xml version="1.0" encoding="utf-8"?>
<p:tagLst xmlns:p="http://schemas.openxmlformats.org/presentationml/2006/main">
  <p:tag name="MH" val="20170702101703"/>
  <p:tag name="MH_LIBRARY" val="GRAPHIC"/>
  <p:tag name="MH_TYPE" val="Other"/>
  <p:tag name="MH_ORDER" val="3"/>
</p:tagLst>
</file>

<file path=ppt/tags/tag20.xml><?xml version="1.0" encoding="utf-8"?>
<p:tagLst xmlns:p="http://schemas.openxmlformats.org/presentationml/2006/main">
  <p:tag name="MH" val="20170702101703"/>
  <p:tag name="MH_LIBRARY" val="GRAPHIC"/>
  <p:tag name="MH_TYPE" val="Other"/>
  <p:tag name="MH_ORDER" val="5"/>
</p:tagLst>
</file>

<file path=ppt/tags/tag21.xml><?xml version="1.0" encoding="utf-8"?>
<p:tagLst xmlns:p="http://schemas.openxmlformats.org/presentationml/2006/main">
  <p:tag name="MH" val="20170702101703"/>
  <p:tag name="MH_LIBRARY" val="GRAPHIC"/>
  <p:tag name="MH_TYPE" val="Other"/>
  <p:tag name="MH_ORDER" val="2"/>
</p:tagLst>
</file>

<file path=ppt/tags/tag22.xml><?xml version="1.0" encoding="utf-8"?>
<p:tagLst xmlns:p="http://schemas.openxmlformats.org/presentationml/2006/main">
  <p:tag name="MH" val="20170702101703"/>
  <p:tag name="MH_LIBRARY" val="GRAPHIC"/>
  <p:tag name="MH_TYPE" val="Other"/>
  <p:tag name="MH_ORDER" val="3"/>
</p:tagLst>
</file>

<file path=ppt/tags/tag23.xml><?xml version="1.0" encoding="utf-8"?>
<p:tagLst xmlns:p="http://schemas.openxmlformats.org/presentationml/2006/main">
  <p:tag name="MH" val="20170702101703"/>
  <p:tag name="MH_LIBRARY" val="GRAPHIC"/>
  <p:tag name="MH_TYPE" val="Other"/>
  <p:tag name="MH_ORDER" val="4"/>
</p:tagLst>
</file>

<file path=ppt/tags/tag24.xml><?xml version="1.0" encoding="utf-8"?>
<p:tagLst xmlns:p="http://schemas.openxmlformats.org/presentationml/2006/main">
  <p:tag name="MH" val="20170702101703"/>
  <p:tag name="MH_LIBRARY" val="GRAPHIC"/>
  <p:tag name="MH_TYPE" val="Other"/>
  <p:tag name="MH_ORDER" val="5"/>
</p:tagLst>
</file>

<file path=ppt/tags/tag25.xml><?xml version="1.0" encoding="utf-8"?>
<p:tagLst xmlns:p="http://schemas.openxmlformats.org/presentationml/2006/main">
  <p:tag name="MH" val="20170702101822"/>
  <p:tag name="MH_LIBRARY" val="GRAPHIC"/>
  <p:tag name="MH_TYPE" val="SubTitle"/>
  <p:tag name="MH_ORDER" val="1"/>
</p:tagLst>
</file>

<file path=ppt/tags/tag3.xml><?xml version="1.0" encoding="utf-8"?>
<p:tagLst xmlns:p="http://schemas.openxmlformats.org/presentationml/2006/main">
  <p:tag name="MH" val="20170702101703"/>
  <p:tag name="MH_LIBRARY" val="GRAPHIC"/>
  <p:tag name="MH_TYPE" val="Other"/>
  <p:tag name="MH_ORDER" val="4"/>
</p:tagLst>
</file>

<file path=ppt/tags/tag4.xml><?xml version="1.0" encoding="utf-8"?>
<p:tagLst xmlns:p="http://schemas.openxmlformats.org/presentationml/2006/main">
  <p:tag name="MH" val="20170702101703"/>
  <p:tag name="MH_LIBRARY" val="GRAPHIC"/>
  <p:tag name="MH_TYPE" val="Other"/>
  <p:tag name="MH_ORDER" val="5"/>
</p:tagLst>
</file>

<file path=ppt/tags/tag5.xml><?xml version="1.0" encoding="utf-8"?>
<p:tagLst xmlns:p="http://schemas.openxmlformats.org/presentationml/2006/main">
  <p:tag name="MH" val="20170702101703"/>
  <p:tag name="MH_LIBRARY" val="GRAPHIC"/>
  <p:tag name="MH_TYPE" val="Other"/>
  <p:tag name="MH_ORDER" val="2"/>
</p:tagLst>
</file>

<file path=ppt/tags/tag6.xml><?xml version="1.0" encoding="utf-8"?>
<p:tagLst xmlns:p="http://schemas.openxmlformats.org/presentationml/2006/main">
  <p:tag name="MH" val="20170702101703"/>
  <p:tag name="MH_LIBRARY" val="GRAPHIC"/>
  <p:tag name="MH_TYPE" val="Other"/>
  <p:tag name="MH_ORDER" val="3"/>
</p:tagLst>
</file>

<file path=ppt/tags/tag7.xml><?xml version="1.0" encoding="utf-8"?>
<p:tagLst xmlns:p="http://schemas.openxmlformats.org/presentationml/2006/main">
  <p:tag name="MH" val="20170702101703"/>
  <p:tag name="MH_LIBRARY" val="GRAPHIC"/>
  <p:tag name="MH_TYPE" val="Other"/>
  <p:tag name="MH_ORDER" val="4"/>
</p:tagLst>
</file>

<file path=ppt/tags/tag8.xml><?xml version="1.0" encoding="utf-8"?>
<p:tagLst xmlns:p="http://schemas.openxmlformats.org/presentationml/2006/main">
  <p:tag name="MH" val="20170702101703"/>
  <p:tag name="MH_LIBRARY" val="GRAPHIC"/>
  <p:tag name="MH_TYPE" val="Other"/>
  <p:tag name="MH_ORDER" val="5"/>
</p:tagLst>
</file>

<file path=ppt/tags/tag9.xml><?xml version="1.0" encoding="utf-8"?>
<p:tagLst xmlns:p="http://schemas.openxmlformats.org/presentationml/2006/main">
  <p:tag name="MH" val="20170702101703"/>
  <p:tag name="MH_LIBRARY" val="GRAPHIC"/>
  <p:tag name="MH_TYPE" val="Other"/>
  <p:tag name="MH_ORDER" val="2"/>
</p:tagLst>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主题​​">
  <a:themeElements>
    <a:clrScheme name="自定义 44">
      <a:dk1>
        <a:sysClr val="windowText" lastClr="000000"/>
      </a:dk1>
      <a:lt1>
        <a:sysClr val="window" lastClr="FFFFFF"/>
      </a:lt1>
      <a:dk2>
        <a:srgbClr val="44546A"/>
      </a:dk2>
      <a:lt2>
        <a:srgbClr val="E7E6E6"/>
      </a:lt2>
      <a:accent1>
        <a:srgbClr val="EB5E5D"/>
      </a:accent1>
      <a:accent2>
        <a:srgbClr val="60AC30"/>
      </a:accent2>
      <a:accent3>
        <a:srgbClr val="F29057"/>
      </a:accent3>
      <a:accent4>
        <a:srgbClr val="86C4EC"/>
      </a:accent4>
      <a:accent5>
        <a:srgbClr val="EB5E5D"/>
      </a:accent5>
      <a:accent6>
        <a:srgbClr val="60AC30"/>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28.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26.xml><?xml version="1.0" encoding="utf-8"?>
<ds:datastoreItem xmlns:ds="http://schemas.openxmlformats.org/officeDocument/2006/customXml" ds:itemID="{792209EB-3212-4116-B574-D1F56C7C4922}">
  <ds:schemaRefs/>
</ds:datastoreItem>
</file>

<file path=customXml/itemProps27.xml><?xml version="1.0" encoding="utf-8"?>
<ds:datastoreItem xmlns:ds="http://schemas.openxmlformats.org/officeDocument/2006/customXml" ds:itemID="{3791575F-4C21-47C4-8D13-EB9BE66B536F}">
  <ds:schemaRefs/>
</ds:datastoreItem>
</file>

<file path=customXml/itemProps28.xml><?xml version="1.0" encoding="utf-8"?>
<ds:datastoreItem xmlns:ds="http://schemas.openxmlformats.org/officeDocument/2006/customXml" ds:itemID="{342D3C2F-55A5-48C0-9D5A-95C7FF0389D0}">
  <ds:schemaRefs/>
</ds:datastoreItem>
</file>

<file path=docProps/app.xml><?xml version="1.0" encoding="utf-8"?>
<Properties xmlns="http://schemas.openxmlformats.org/officeDocument/2006/extended-properties" xmlns:vt="http://schemas.openxmlformats.org/officeDocument/2006/docPropsVTypes">
  <Template>Tech design</Template>
  <TotalTime>0</TotalTime>
  <Words>11495</Words>
  <Application>WPS Slides</Application>
  <PresentationFormat>Widescreen</PresentationFormat>
  <Paragraphs>437</Paragraphs>
  <Slides>47</Slides>
  <Notes>1</Notes>
  <HiddenSlides>0</HiddenSlides>
  <MMClips>0</MMClips>
  <ScaleCrop>false</ScaleCrop>
  <HeadingPairs>
    <vt:vector size="6" baseType="variant">
      <vt:variant>
        <vt:lpstr>已用的字体</vt:lpstr>
      </vt:variant>
      <vt:variant>
        <vt:i4>24</vt:i4>
      </vt:variant>
      <vt:variant>
        <vt:lpstr>主题</vt:lpstr>
      </vt:variant>
      <vt:variant>
        <vt:i4>6</vt:i4>
      </vt:variant>
      <vt:variant>
        <vt:lpstr>幻灯片标题</vt:lpstr>
      </vt:variant>
      <vt:variant>
        <vt:i4>47</vt:i4>
      </vt:variant>
    </vt:vector>
  </HeadingPairs>
  <TitlesOfParts>
    <vt:vector size="77" baseType="lpstr">
      <vt:lpstr>Arial</vt:lpstr>
      <vt:lpstr>SimSun</vt:lpstr>
      <vt:lpstr>Wingdings</vt:lpstr>
      <vt:lpstr>Tw Cen MT</vt:lpstr>
      <vt:lpstr>Wingdings 3</vt:lpstr>
      <vt:lpstr>#9Slide03 Maven Pro Black</vt:lpstr>
      <vt:lpstr>Segoe Print</vt:lpstr>
      <vt:lpstr>ADLaM Display</vt:lpstr>
      <vt:lpstr>Times New Roman</vt:lpstr>
      <vt:lpstr>DM Sans</vt:lpstr>
      <vt:lpstr>Handelson Four</vt:lpstr>
      <vt:lpstr>Calibri</vt:lpstr>
      <vt:lpstr>Calibri</vt:lpstr>
      <vt:lpstr>Arial</vt:lpstr>
      <vt:lpstr>Microsoft YaHei</vt:lpstr>
      <vt:lpstr>Impact</vt:lpstr>
      <vt:lpstr>Arial Unicode MS</vt:lpstr>
      <vt:lpstr>Tw Cen MT Condensed</vt:lpstr>
      <vt:lpstr>Roboto</vt:lpstr>
      <vt:lpstr>Symbol</vt:lpstr>
      <vt:lpstr>汉仪夏日体W</vt:lpstr>
      <vt:lpstr>等线</vt:lpstr>
      <vt:lpstr>等线</vt:lpstr>
      <vt:lpstr>Wide Latin</vt:lpstr>
      <vt:lpstr>Office 主题​​</vt:lpstr>
      <vt:lpstr>Office Theme</vt:lpstr>
      <vt:lpstr>1_Office Theme</vt:lpstr>
      <vt:lpstr>2_Office Theme</vt:lpstr>
      <vt:lpstr>3_Office Theme</vt:lpstr>
      <vt:lpstr>Integral</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LUYỆN TẬP</vt:lpstr>
      <vt:lpstr>PowerPoint 演示文稿</vt:lpstr>
      <vt:lpstr>LUYỆN TẬP</vt:lpstr>
      <vt:lpstr>Tổng kết</vt:lpstr>
      <vt:lpstr>PowerPoint 演示文稿</vt:lpstr>
      <vt:lpstr>PowerPoint 演示文稿</vt:lpstr>
      <vt:lpstr>PowerPoint 演示文稿</vt:lpstr>
      <vt:lpstr>PowerPoint 演示文稿</vt:lpstr>
      <vt:lpstr>PowerPoint 演示文稿</vt:lpstr>
      <vt:lpstr>PowerPoint 演示文稿</vt:lpstr>
      <vt:lpstr>KẾT Luận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Quách Thị Cẩm Tú</dc:creator>
  <cp:lastModifiedBy>HOA HOÀNG</cp:lastModifiedBy>
  <cp:revision>58</cp:revision>
  <dcterms:created xsi:type="dcterms:W3CDTF">2024-06-18T16:16:00Z</dcterms:created>
  <dcterms:modified xsi:type="dcterms:W3CDTF">2025-05-11T11:12:33Z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ICV">
    <vt:lpwstr>183CCCBB61B9474AA58F12FB73220631_13</vt:lpwstr>
  </property>
  <property fmtid="{D5CDD505-2E9C-101B-9397-08002B2CF9AE}" pid="4" name="KSOProductBuildVer">
    <vt:lpwstr>1033-12.2.0.20795</vt:lpwstr>
  </property>
</Properties>
</file>