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22.fntdata" ContentType="application/x-fontdata"/>
  <Override PartName="/ppt/fonts/font23.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23.svg" ContentType="image/svg+xml"/>
  <Override PartName="/ppt/media/image34.svg" ContentType="image/svg+xml"/>
  <Override PartName="/ppt/media/image52.svg" ContentType="image/svg+xml"/>
  <Override PartName="/ppt/media/image5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
  </p:notesMasterIdLst>
  <p:sldIdLst>
    <p:sldId id="292" r:id="rId3"/>
    <p:sldId id="303" r:id="rId4"/>
    <p:sldId id="257" r:id="rId5"/>
    <p:sldId id="256" r:id="rId7"/>
    <p:sldId id="282" r:id="rId8"/>
    <p:sldId id="260" r:id="rId9"/>
    <p:sldId id="263" r:id="rId10"/>
    <p:sldId id="327" r:id="rId11"/>
    <p:sldId id="262" r:id="rId12"/>
    <p:sldId id="359" r:id="rId13"/>
    <p:sldId id="326" r:id="rId14"/>
    <p:sldId id="328" r:id="rId15"/>
    <p:sldId id="295" r:id="rId16"/>
    <p:sldId id="261" r:id="rId17"/>
    <p:sldId id="265" r:id="rId18"/>
    <p:sldId id="304" r:id="rId19"/>
    <p:sldId id="305" r:id="rId20"/>
    <p:sldId id="329" r:id="rId21"/>
    <p:sldId id="330" r:id="rId22"/>
    <p:sldId id="331" r:id="rId23"/>
    <p:sldId id="332" r:id="rId24"/>
    <p:sldId id="333" r:id="rId25"/>
    <p:sldId id="259" r:id="rId26"/>
    <p:sldId id="267" r:id="rId27"/>
    <p:sldId id="270" r:id="rId28"/>
    <p:sldId id="308" r:id="rId29"/>
    <p:sldId id="335" r:id="rId30"/>
    <p:sldId id="334" r:id="rId31"/>
    <p:sldId id="336" r:id="rId32"/>
    <p:sldId id="264" r:id="rId33"/>
    <p:sldId id="268" r:id="rId34"/>
    <p:sldId id="360" r:id="rId35"/>
    <p:sldId id="339" r:id="rId36"/>
    <p:sldId id="340" r:id="rId37"/>
    <p:sldId id="306" r:id="rId38"/>
    <p:sldId id="337" r:id="rId39"/>
    <p:sldId id="266" r:id="rId40"/>
    <p:sldId id="307" r:id="rId41"/>
    <p:sldId id="296" r:id="rId42"/>
    <p:sldId id="299" r:id="rId43"/>
    <p:sldId id="338" r:id="rId44"/>
    <p:sldId id="302" r:id="rId45"/>
    <p:sldId id="309" r:id="rId46"/>
    <p:sldId id="310" r:id="rId47"/>
    <p:sldId id="311" r:id="rId48"/>
    <p:sldId id="312" r:id="rId49"/>
    <p:sldId id="313" r:id="rId50"/>
    <p:sldId id="297" r:id="rId51"/>
    <p:sldId id="269" r:id="rId52"/>
    <p:sldId id="258" r:id="rId53"/>
    <p:sldId id="343" r:id="rId54"/>
    <p:sldId id="344" r:id="rId55"/>
    <p:sldId id="345" r:id="rId56"/>
    <p:sldId id="346" r:id="rId57"/>
    <p:sldId id="358" r:id="rId58"/>
    <p:sldId id="348" r:id="rId59"/>
    <p:sldId id="272" r:id="rId60"/>
    <p:sldId id="274" r:id="rId61"/>
    <p:sldId id="349" r:id="rId62"/>
    <p:sldId id="353" r:id="rId63"/>
    <p:sldId id="314" r:id="rId64"/>
    <p:sldId id="281" r:id="rId65"/>
    <p:sldId id="287" r:id="rId66"/>
    <p:sldId id="283" r:id="rId67"/>
    <p:sldId id="316" r:id="rId68"/>
    <p:sldId id="317" r:id="rId69"/>
    <p:sldId id="285" r:id="rId70"/>
    <p:sldId id="318" r:id="rId71"/>
    <p:sldId id="319" r:id="rId72"/>
    <p:sldId id="320" r:id="rId73"/>
    <p:sldId id="322" r:id="rId74"/>
    <p:sldId id="323" r:id="rId75"/>
    <p:sldId id="324" r:id="rId76"/>
    <p:sldId id="354" r:id="rId77"/>
    <p:sldId id="355" r:id="rId78"/>
    <p:sldId id="356" r:id="rId79"/>
    <p:sldId id="357" r:id="rId80"/>
    <p:sldId id="325" r:id="rId81"/>
  </p:sldIdLst>
  <p:sldSz cx="9144000" cy="5143500" type="screen16x9"/>
  <p:notesSz cx="6858000" cy="9144000"/>
  <p:embeddedFontLst>
    <p:embeddedFont>
      <p:font typeface="SimSun" panose="02010600030101010101" pitchFamily="2" charset="-122"/>
      <p:regular r:id="rId85"/>
    </p:embeddedFont>
    <p:embeddedFont>
      <p:font typeface="Quicksand"/>
      <p:regular r:id="rId86"/>
    </p:embeddedFont>
    <p:embeddedFont>
      <p:font typeface="Quicksand Medium"/>
      <p:regular r:id="rId87"/>
    </p:embeddedFont>
    <p:embeddedFont>
      <p:font typeface="Fira Sans Condensed Medium" panose="020B0603050000020004" pitchFamily="34" charset="0"/>
      <p:regular r:id="rId88"/>
      <p:italic r:id="rId89"/>
    </p:embeddedFont>
    <p:embeddedFont>
      <p:font typeface="Nunito Light" panose="00000400000000000000"/>
      <p:regular r:id="rId90"/>
    </p:embeddedFont>
    <p:embeddedFont>
      <p:font typeface="Bebas Neue" panose="020B0606020202050201"/>
      <p:regular r:id="rId91"/>
    </p:embeddedFont>
    <p:embeddedFont>
      <p:font typeface="PT Sans" panose="020B0503020203020204"/>
      <p:regular r:id="rId92"/>
    </p:embeddedFont>
    <p:embeddedFont>
      <p:font typeface="DM Sans"/>
      <p:regular r:id="rId93"/>
    </p:embeddedFont>
    <p:embeddedFont>
      <p:font typeface="Fira Sans Black" panose="020B0A03050000020004" pitchFamily="34" charset="0"/>
      <p:bold r:id="rId94"/>
    </p:embeddedFont>
    <p:embeddedFont>
      <p:font typeface="Merriweather" panose="00000500000000000000" pitchFamily="2" charset="-93"/>
      <p:regular r:id="rId95"/>
      <p:bold r:id="rId96"/>
      <p:italic r:id="rId97"/>
      <p:boldItalic r:id="rId98"/>
    </p:embeddedFont>
    <p:embeddedFont>
      <p:font typeface="#9Slide03 Arima Madurai Black" panose="00000A00000000000000" pitchFamily="2" charset="-93"/>
      <p:bold r:id="rId99"/>
    </p:embeddedFont>
    <p:embeddedFont>
      <p:font typeface="Calibri" panose="020F0502020204030204" pitchFamily="34" charset="0"/>
      <p:regular r:id="rId100"/>
      <p:bold r:id="rId101"/>
      <p:italic r:id="rId102"/>
      <p:boldItalic r:id="rId103"/>
    </p:embeddedFont>
    <p:embeddedFont>
      <p:font typeface="Open Sans" panose="020B0606030504020204" pitchFamily="34" charset="0"/>
      <p:regular r:id="rId104"/>
      <p:bold r:id="rId105"/>
      <p:italic r:id="rId106"/>
      <p:boldItalic r:id="rId10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84E"/>
    <a:srgbClr val="0E2A47"/>
    <a:srgbClr val="D35C27"/>
    <a:srgbClr val="EFE7E1"/>
    <a:srgbClr val="E8E3D9"/>
    <a:srgbClr val="EEEEEC"/>
    <a:srgbClr val="FF735C"/>
    <a:srgbClr val="FFF2CD"/>
    <a:srgbClr val="A2E6EA"/>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5EA51DC-0A1D-4230-A7F2-6BA1A8616B3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256" autoAdjust="0"/>
  </p:normalViewPr>
  <p:slideViewPr>
    <p:cSldViewPr snapToGrid="0">
      <p:cViewPr varScale="1">
        <p:scale>
          <a:sx n="110" d="100"/>
          <a:sy n="110" d="100"/>
        </p:scale>
        <p:origin x="68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9" Type="http://schemas.openxmlformats.org/officeDocument/2006/relationships/font" Target="fonts/font15.fntdata"/><Relationship Id="rId98" Type="http://schemas.openxmlformats.org/officeDocument/2006/relationships/font" Target="fonts/font14.fntdata"/><Relationship Id="rId97" Type="http://schemas.openxmlformats.org/officeDocument/2006/relationships/font" Target="fonts/font13.fntdata"/><Relationship Id="rId96" Type="http://schemas.openxmlformats.org/officeDocument/2006/relationships/font" Target="fonts/font12.fntdata"/><Relationship Id="rId95" Type="http://schemas.openxmlformats.org/officeDocument/2006/relationships/font" Target="fonts/font11.fntdata"/><Relationship Id="rId94" Type="http://schemas.openxmlformats.org/officeDocument/2006/relationships/font" Target="fonts/font10.fntdata"/><Relationship Id="rId93" Type="http://schemas.openxmlformats.org/officeDocument/2006/relationships/font" Target="fonts/font9.fntdata"/><Relationship Id="rId92" Type="http://schemas.openxmlformats.org/officeDocument/2006/relationships/font" Target="fonts/font8.fntdata"/><Relationship Id="rId91" Type="http://schemas.openxmlformats.org/officeDocument/2006/relationships/font" Target="fonts/font7.fntdata"/><Relationship Id="rId90" Type="http://schemas.openxmlformats.org/officeDocument/2006/relationships/font" Target="fonts/font6.fntdata"/><Relationship Id="rId9" Type="http://schemas.openxmlformats.org/officeDocument/2006/relationships/slide" Target="slides/slide6.xml"/><Relationship Id="rId89" Type="http://schemas.openxmlformats.org/officeDocument/2006/relationships/font" Target="fonts/font5.fntdata"/><Relationship Id="rId88" Type="http://schemas.openxmlformats.org/officeDocument/2006/relationships/font" Target="fonts/font4.fntdata"/><Relationship Id="rId87" Type="http://schemas.openxmlformats.org/officeDocument/2006/relationships/font" Target="fonts/font3.fntdata"/><Relationship Id="rId86" Type="http://schemas.openxmlformats.org/officeDocument/2006/relationships/font" Target="fonts/font2.fntdata"/><Relationship Id="rId85" Type="http://schemas.openxmlformats.org/officeDocument/2006/relationships/font" Target="fonts/font1.fntdata"/><Relationship Id="rId84" Type="http://schemas.openxmlformats.org/officeDocument/2006/relationships/tableStyles" Target="tableStyles.xml"/><Relationship Id="rId83" Type="http://schemas.openxmlformats.org/officeDocument/2006/relationships/viewProps" Target="viewProps.xml"/><Relationship Id="rId82" Type="http://schemas.openxmlformats.org/officeDocument/2006/relationships/presProps" Target="presProps.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notesMaster" Target="notesMasters/notesMaster1.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7" Type="http://schemas.openxmlformats.org/officeDocument/2006/relationships/font" Target="fonts/font23.fntdata"/><Relationship Id="rId106" Type="http://schemas.openxmlformats.org/officeDocument/2006/relationships/font" Target="fonts/font22.fntdata"/><Relationship Id="rId105" Type="http://schemas.openxmlformats.org/officeDocument/2006/relationships/font" Target="fonts/font21.fntdata"/><Relationship Id="rId104" Type="http://schemas.openxmlformats.org/officeDocument/2006/relationships/font" Target="fonts/font20.fntdata"/><Relationship Id="rId103" Type="http://schemas.openxmlformats.org/officeDocument/2006/relationships/font" Target="fonts/font19.fntdata"/><Relationship Id="rId102" Type="http://schemas.openxmlformats.org/officeDocument/2006/relationships/font" Target="fonts/font18.fntdata"/><Relationship Id="rId101" Type="http://schemas.openxmlformats.org/officeDocument/2006/relationships/font" Target="fonts/font17.fntdata"/><Relationship Id="rId100" Type="http://schemas.openxmlformats.org/officeDocument/2006/relationships/font" Target="fonts/font16.fntdata"/><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4"/>
        <p:cNvGrpSpPr/>
        <p:nvPr/>
      </p:nvGrpSpPr>
      <p:grpSpPr>
        <a:xfrm>
          <a:off x="0" y="0"/>
          <a:ext cx="0" cy="0"/>
          <a:chOff x="0" y="0"/>
          <a:chExt cx="0" cy="0"/>
        </a:xfrm>
      </p:grpSpPr>
      <p:sp>
        <p:nvSpPr>
          <p:cNvPr id="385" name="Google Shape;385;g24b8abf29f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37"/>
        <p:cNvGrpSpPr/>
        <p:nvPr/>
      </p:nvGrpSpPr>
      <p:grpSpPr>
        <a:xfrm>
          <a:off x="0" y="0"/>
          <a:ext cx="0" cy="0"/>
          <a:chOff x="0" y="0"/>
          <a:chExt cx="0" cy="0"/>
        </a:xfrm>
      </p:grpSpPr>
      <p:sp>
        <p:nvSpPr>
          <p:cNvPr id="538" name="Google Shape;53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86"/>
        <p:cNvGrpSpPr/>
        <p:nvPr/>
      </p:nvGrpSpPr>
      <p:grpSpPr>
        <a:xfrm>
          <a:off x="0" y="0"/>
          <a:ext cx="0" cy="0"/>
          <a:chOff x="0" y="0"/>
          <a:chExt cx="0" cy="0"/>
        </a:xfrm>
      </p:grpSpPr>
      <p:sp>
        <p:nvSpPr>
          <p:cNvPr id="687" name="Google Shape;687;g24bb6a14f04_0_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24bb6a14f04_0_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4"/>
        <p:cNvGrpSpPr/>
        <p:nvPr/>
      </p:nvGrpSpPr>
      <p:grpSpPr>
        <a:xfrm>
          <a:off x="0" y="0"/>
          <a:ext cx="0" cy="0"/>
          <a:chOff x="0" y="0"/>
          <a:chExt cx="0" cy="0"/>
        </a:xfrm>
      </p:grpSpPr>
      <p:sp>
        <p:nvSpPr>
          <p:cNvPr id="385" name="Google Shape;385;g24b8abf29f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4"/>
        <p:cNvGrpSpPr/>
        <p:nvPr/>
      </p:nvGrpSpPr>
      <p:grpSpPr>
        <a:xfrm>
          <a:off x="0" y="0"/>
          <a:ext cx="0" cy="0"/>
          <a:chOff x="0" y="0"/>
          <a:chExt cx="0" cy="0"/>
        </a:xfrm>
      </p:grpSpPr>
      <p:sp>
        <p:nvSpPr>
          <p:cNvPr id="385" name="Google Shape;385;g24b8abf29f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47"/>
        <p:cNvGrpSpPr/>
        <p:nvPr/>
      </p:nvGrpSpPr>
      <p:grpSpPr>
        <a:xfrm>
          <a:off x="0" y="0"/>
          <a:ext cx="0" cy="0"/>
          <a:chOff x="0" y="0"/>
          <a:chExt cx="0" cy="0"/>
        </a:xfrm>
      </p:grpSpPr>
      <p:sp>
        <p:nvSpPr>
          <p:cNvPr id="448" name="Google Shape;44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49"/>
        <p:cNvGrpSpPr/>
        <p:nvPr/>
      </p:nvGrpSpPr>
      <p:grpSpPr>
        <a:xfrm>
          <a:off x="0" y="0"/>
          <a:ext cx="0" cy="0"/>
          <a:chOff x="0" y="0"/>
          <a:chExt cx="0" cy="0"/>
        </a:xfrm>
      </p:grpSpPr>
      <p:sp>
        <p:nvSpPr>
          <p:cNvPr id="750" name="Google Shape;75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53"/>
        <p:cNvGrpSpPr/>
        <p:nvPr/>
      </p:nvGrpSpPr>
      <p:grpSpPr>
        <a:xfrm>
          <a:off x="0" y="0"/>
          <a:ext cx="0" cy="0"/>
          <a:chOff x="0" y="0"/>
          <a:chExt cx="0" cy="0"/>
        </a:xfrm>
      </p:grpSpPr>
      <p:sp>
        <p:nvSpPr>
          <p:cNvPr id="854" name="Google Shape;854;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31"/>
        <p:cNvGrpSpPr/>
        <p:nvPr/>
      </p:nvGrpSpPr>
      <p:grpSpPr>
        <a:xfrm>
          <a:off x="0" y="0"/>
          <a:ext cx="0" cy="0"/>
          <a:chOff x="0" y="0"/>
          <a:chExt cx="0" cy="0"/>
        </a:xfrm>
      </p:grpSpPr>
      <p:sp>
        <p:nvSpPr>
          <p:cNvPr id="332" name="Google Shape;33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36"/>
        <p:cNvGrpSpPr/>
        <p:nvPr/>
      </p:nvGrpSpPr>
      <p:grpSpPr>
        <a:xfrm>
          <a:off x="0" y="0"/>
          <a:ext cx="0" cy="0"/>
          <a:chOff x="0" y="0"/>
          <a:chExt cx="0" cy="0"/>
        </a:xfrm>
      </p:grpSpPr>
      <p:sp>
        <p:nvSpPr>
          <p:cNvPr id="737" name="Google Shape;73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4"/>
        <p:cNvGrpSpPr/>
        <p:nvPr/>
      </p:nvGrpSpPr>
      <p:grpSpPr>
        <a:xfrm>
          <a:off x="0" y="0"/>
          <a:ext cx="0" cy="0"/>
          <a:chOff x="0" y="0"/>
          <a:chExt cx="0" cy="0"/>
        </a:xfrm>
      </p:grpSpPr>
      <p:sp>
        <p:nvSpPr>
          <p:cNvPr id="385" name="Google Shape;385;g24b8abf29f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4"/>
        <p:cNvGrpSpPr/>
        <p:nvPr/>
      </p:nvGrpSpPr>
      <p:grpSpPr>
        <a:xfrm>
          <a:off x="0" y="0"/>
          <a:ext cx="0" cy="0"/>
          <a:chOff x="0" y="0"/>
          <a:chExt cx="0" cy="0"/>
        </a:xfrm>
      </p:grpSpPr>
      <p:sp>
        <p:nvSpPr>
          <p:cNvPr id="385" name="Google Shape;385;g24b8abf29f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4"/>
        <p:cNvGrpSpPr/>
        <p:nvPr/>
      </p:nvGrpSpPr>
      <p:grpSpPr>
        <a:xfrm>
          <a:off x="0" y="0"/>
          <a:ext cx="0" cy="0"/>
          <a:chOff x="0" y="0"/>
          <a:chExt cx="0" cy="0"/>
        </a:xfrm>
      </p:grpSpPr>
      <p:sp>
        <p:nvSpPr>
          <p:cNvPr id="385" name="Google Shape;385;g24b8abf29f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12"/>
        <p:cNvGrpSpPr/>
        <p:nvPr/>
      </p:nvGrpSpPr>
      <p:grpSpPr>
        <a:xfrm>
          <a:off x="0" y="0"/>
          <a:ext cx="0" cy="0"/>
          <a:chOff x="0" y="0"/>
          <a:chExt cx="0" cy="0"/>
        </a:xfrm>
      </p:grpSpPr>
      <p:sp>
        <p:nvSpPr>
          <p:cNvPr id="1113" name="Google Shape;1113;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4"/>
        <p:cNvGrpSpPr/>
        <p:nvPr/>
      </p:nvGrpSpPr>
      <p:grpSpPr>
        <a:xfrm>
          <a:off x="0" y="0"/>
          <a:ext cx="0" cy="0"/>
          <a:chOff x="0" y="0"/>
          <a:chExt cx="0" cy="0"/>
        </a:xfrm>
      </p:grpSpPr>
      <p:sp>
        <p:nvSpPr>
          <p:cNvPr id="385" name="Google Shape;385;g24b8abf29f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86"/>
        <p:cNvGrpSpPr/>
        <p:nvPr/>
      </p:nvGrpSpPr>
      <p:grpSpPr>
        <a:xfrm>
          <a:off x="0" y="0"/>
          <a:ext cx="0" cy="0"/>
          <a:chOff x="0" y="0"/>
          <a:chExt cx="0" cy="0"/>
        </a:xfrm>
      </p:grpSpPr>
      <p:sp>
        <p:nvSpPr>
          <p:cNvPr id="687" name="Google Shape;687;g24bb6a14f04_0_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24bb6a14f04_0_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8"/>
        <p:cNvGrpSpPr/>
        <p:nvPr/>
      </p:nvGrpSpPr>
      <p:grpSpPr>
        <a:xfrm>
          <a:off x="0" y="0"/>
          <a:ext cx="0" cy="0"/>
          <a:chOff x="0" y="0"/>
          <a:chExt cx="0" cy="0"/>
        </a:xfrm>
      </p:grpSpPr>
      <p:sp>
        <p:nvSpPr>
          <p:cNvPr id="389" name="Google Shape;389;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43"/>
        <p:cNvGrpSpPr/>
        <p:nvPr/>
      </p:nvGrpSpPr>
      <p:grpSpPr>
        <a:xfrm>
          <a:off x="0" y="0"/>
          <a:ext cx="0" cy="0"/>
          <a:chOff x="0" y="0"/>
          <a:chExt cx="0" cy="0"/>
        </a:xfrm>
      </p:grpSpPr>
      <p:sp>
        <p:nvSpPr>
          <p:cNvPr id="244" name="Google Shape;244;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panose="020B0604020202020204"/>
              <a:buNone/>
            </a:pPr>
            <a:endParaRPr sz="1200" i="1">
              <a:solidFill>
                <a:srgbClr val="595959"/>
              </a:solidFill>
              <a:latin typeface="Anaheim" panose="02000503000000000000"/>
              <a:ea typeface="Anaheim" panose="02000503000000000000"/>
              <a:cs typeface="Anaheim" panose="02000503000000000000"/>
              <a:sym typeface="Anaheim" panose="02000503000000000000"/>
            </a:endParaRPr>
          </a:p>
          <a:p>
            <a:pPr marL="0" lvl="0" indent="0" algn="l" rtl="0">
              <a:spcBef>
                <a:spcPts val="0"/>
              </a:spcBef>
              <a:spcAft>
                <a:spcPts val="0"/>
              </a:spcAft>
              <a:buNone/>
            </a:p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43"/>
        <p:cNvGrpSpPr/>
        <p:nvPr/>
      </p:nvGrpSpPr>
      <p:grpSpPr>
        <a:xfrm>
          <a:off x="0" y="0"/>
          <a:ext cx="0" cy="0"/>
          <a:chOff x="0" y="0"/>
          <a:chExt cx="0" cy="0"/>
        </a:xfrm>
      </p:grpSpPr>
      <p:sp>
        <p:nvSpPr>
          <p:cNvPr id="244" name="Google Shape;244;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panose="020B0604020202020204"/>
              <a:buNone/>
            </a:pPr>
            <a:endParaRPr sz="1200" i="1">
              <a:solidFill>
                <a:srgbClr val="595959"/>
              </a:solidFill>
              <a:latin typeface="Anaheim" panose="02000503000000000000"/>
              <a:ea typeface="Anaheim" panose="02000503000000000000"/>
              <a:cs typeface="Anaheim" panose="02000503000000000000"/>
              <a:sym typeface="Anaheim" panose="02000503000000000000"/>
            </a:endParaRPr>
          </a:p>
          <a:p>
            <a:pPr marL="0" lvl="0" indent="0" algn="l" rtl="0">
              <a:spcBef>
                <a:spcPts val="0"/>
              </a:spcBef>
              <a:spcAft>
                <a:spcPts val="0"/>
              </a:spcAft>
              <a:buNone/>
            </a:p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21"/>
        <p:cNvGrpSpPr/>
        <p:nvPr/>
      </p:nvGrpSpPr>
      <p:grpSpPr>
        <a:xfrm>
          <a:off x="0" y="0"/>
          <a:ext cx="0" cy="0"/>
          <a:chOff x="0" y="0"/>
          <a:chExt cx="0" cy="0"/>
        </a:xfrm>
      </p:grpSpPr>
      <p:sp>
        <p:nvSpPr>
          <p:cNvPr id="322" name="Google Shape;32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04"/>
        <p:cNvGrpSpPr/>
        <p:nvPr/>
      </p:nvGrpSpPr>
      <p:grpSpPr>
        <a:xfrm>
          <a:off x="0" y="0"/>
          <a:ext cx="0" cy="0"/>
          <a:chOff x="0" y="0"/>
          <a:chExt cx="0" cy="0"/>
        </a:xfrm>
      </p:grpSpPr>
      <p:sp>
        <p:nvSpPr>
          <p:cNvPr id="305" name="Google Shape;305;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30"/>
        <p:cNvGrpSpPr/>
        <p:nvPr/>
      </p:nvGrpSpPr>
      <p:grpSpPr>
        <a:xfrm>
          <a:off x="0" y="0"/>
          <a:ext cx="0" cy="0"/>
          <a:chOff x="0" y="0"/>
          <a:chExt cx="0" cy="0"/>
        </a:xfrm>
      </p:grpSpPr>
      <p:sp>
        <p:nvSpPr>
          <p:cNvPr id="331" name="Google Shape;331;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21"/>
        <p:cNvGrpSpPr/>
        <p:nvPr/>
      </p:nvGrpSpPr>
      <p:grpSpPr>
        <a:xfrm>
          <a:off x="0" y="0"/>
          <a:ext cx="0" cy="0"/>
          <a:chOff x="0" y="0"/>
          <a:chExt cx="0" cy="0"/>
        </a:xfrm>
      </p:grpSpPr>
      <p:sp>
        <p:nvSpPr>
          <p:cNvPr id="322" name="Google Shape;322;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69"/>
        <p:cNvGrpSpPr/>
        <p:nvPr/>
      </p:nvGrpSpPr>
      <p:grpSpPr>
        <a:xfrm>
          <a:off x="0" y="0"/>
          <a:ext cx="0" cy="0"/>
          <a:chOff x="0" y="0"/>
          <a:chExt cx="0" cy="0"/>
        </a:xfrm>
      </p:grpSpPr>
      <p:sp>
        <p:nvSpPr>
          <p:cNvPr id="270" name="Google Shape;270;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84"/>
        <p:cNvGrpSpPr/>
        <p:nvPr/>
      </p:nvGrpSpPr>
      <p:grpSpPr>
        <a:xfrm>
          <a:off x="0" y="0"/>
          <a:ext cx="0" cy="0"/>
          <a:chOff x="0" y="0"/>
          <a:chExt cx="0" cy="0"/>
        </a:xfrm>
      </p:grpSpPr>
      <p:sp>
        <p:nvSpPr>
          <p:cNvPr id="485" name="Google Shape;48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5"/>
        <p:cNvGrpSpPr/>
        <p:nvPr/>
      </p:nvGrpSpPr>
      <p:grpSpPr>
        <a:xfrm>
          <a:off x="0" y="0"/>
          <a:ext cx="0" cy="0"/>
          <a:chOff x="0" y="0"/>
          <a:chExt cx="0" cy="0"/>
        </a:xfrm>
      </p:grpSpPr>
      <p:sp>
        <p:nvSpPr>
          <p:cNvPr id="416" name="Google Shape;416;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50"/>
        <p:cNvGrpSpPr/>
        <p:nvPr/>
      </p:nvGrpSpPr>
      <p:grpSpPr>
        <a:xfrm>
          <a:off x="0" y="0"/>
          <a:ext cx="0" cy="0"/>
          <a:chOff x="0" y="0"/>
          <a:chExt cx="0" cy="0"/>
        </a:xfrm>
      </p:grpSpPr>
      <p:sp>
        <p:nvSpPr>
          <p:cNvPr id="451" name="Google Shape;451;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58"/>
        <p:cNvGrpSpPr/>
        <p:nvPr/>
      </p:nvGrpSpPr>
      <p:grpSpPr>
        <a:xfrm>
          <a:off x="0" y="0"/>
          <a:ext cx="0" cy="0"/>
          <a:chOff x="0" y="0"/>
          <a:chExt cx="0" cy="0"/>
        </a:xfrm>
      </p:grpSpPr>
      <p:sp>
        <p:nvSpPr>
          <p:cNvPr id="359" name="Google Shape;359;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12"/>
        <p:cNvGrpSpPr/>
        <p:nvPr/>
      </p:nvGrpSpPr>
      <p:grpSpPr>
        <a:xfrm>
          <a:off x="0" y="0"/>
          <a:ext cx="0" cy="0"/>
          <a:chOff x="0" y="0"/>
          <a:chExt cx="0" cy="0"/>
        </a:xfrm>
      </p:grpSpPr>
      <p:sp>
        <p:nvSpPr>
          <p:cNvPr id="313" name="Google Shape;313;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27"/>
        <p:cNvGrpSpPr/>
        <p:nvPr/>
      </p:nvGrpSpPr>
      <p:grpSpPr>
        <a:xfrm>
          <a:off x="0" y="0"/>
          <a:ext cx="0" cy="0"/>
          <a:chOff x="0" y="0"/>
          <a:chExt cx="0" cy="0"/>
        </a:xfrm>
      </p:grpSpPr>
      <p:sp>
        <p:nvSpPr>
          <p:cNvPr id="1028" name="Google Shape;1028;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15"/>
        <p:cNvGrpSpPr/>
        <p:nvPr/>
      </p:nvGrpSpPr>
      <p:grpSpPr>
        <a:xfrm>
          <a:off x="0" y="0"/>
          <a:ext cx="0" cy="0"/>
          <a:chOff x="0" y="0"/>
          <a:chExt cx="0" cy="0"/>
        </a:xfrm>
      </p:grpSpPr>
      <p:sp>
        <p:nvSpPr>
          <p:cNvPr id="1316" name="Google Shape;1316;g24bb6a14f04_0_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24bb6a14f04_0_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90"/>
        <p:cNvGrpSpPr/>
        <p:nvPr/>
      </p:nvGrpSpPr>
      <p:grpSpPr>
        <a:xfrm>
          <a:off x="0" y="0"/>
          <a:ext cx="0" cy="0"/>
          <a:chOff x="0" y="0"/>
          <a:chExt cx="0" cy="0"/>
        </a:xfrm>
      </p:grpSpPr>
      <p:sp>
        <p:nvSpPr>
          <p:cNvPr id="1191" name="Google Shape;1191;g24bb6a14f04_0_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24bb6a14f04_0_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315"/>
        <p:cNvGrpSpPr/>
        <p:nvPr/>
      </p:nvGrpSpPr>
      <p:grpSpPr>
        <a:xfrm>
          <a:off x="0" y="0"/>
          <a:ext cx="0" cy="0"/>
          <a:chOff x="0" y="0"/>
          <a:chExt cx="0" cy="0"/>
        </a:xfrm>
      </p:grpSpPr>
      <p:sp>
        <p:nvSpPr>
          <p:cNvPr id="1316" name="Google Shape;1316;g24bb6a14f04_0_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24bb6a14f04_0_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27"/>
        <p:cNvGrpSpPr/>
        <p:nvPr/>
      </p:nvGrpSpPr>
      <p:grpSpPr>
        <a:xfrm>
          <a:off x="0" y="0"/>
          <a:ext cx="0" cy="0"/>
          <a:chOff x="0" y="0"/>
          <a:chExt cx="0" cy="0"/>
        </a:xfrm>
      </p:grpSpPr>
      <p:sp>
        <p:nvSpPr>
          <p:cNvPr id="1028" name="Google Shape;1028;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51"/>
        <p:cNvGrpSpPr/>
        <p:nvPr/>
      </p:nvGrpSpPr>
      <p:grpSpPr>
        <a:xfrm>
          <a:off x="0" y="0"/>
          <a:ext cx="0" cy="0"/>
          <a:chOff x="0" y="0"/>
          <a:chExt cx="0" cy="0"/>
        </a:xfrm>
      </p:grpSpPr>
      <p:sp>
        <p:nvSpPr>
          <p:cNvPr id="1252" name="Google Shape;1252;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90"/>
        <p:cNvGrpSpPr/>
        <p:nvPr/>
      </p:nvGrpSpPr>
      <p:grpSpPr>
        <a:xfrm>
          <a:off x="0" y="0"/>
          <a:ext cx="0" cy="0"/>
          <a:chOff x="0" y="0"/>
          <a:chExt cx="0" cy="0"/>
        </a:xfrm>
      </p:grpSpPr>
      <p:sp>
        <p:nvSpPr>
          <p:cNvPr id="1191" name="Google Shape;1191;g24bb6a14f04_0_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24bb6a14f04_0_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51"/>
        <p:cNvGrpSpPr/>
        <p:nvPr/>
      </p:nvGrpSpPr>
      <p:grpSpPr>
        <a:xfrm>
          <a:off x="0" y="0"/>
          <a:ext cx="0" cy="0"/>
          <a:chOff x="0" y="0"/>
          <a:chExt cx="0" cy="0"/>
        </a:xfrm>
      </p:grpSpPr>
      <p:sp>
        <p:nvSpPr>
          <p:cNvPr id="1252" name="Google Shape;1252;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51"/>
        <p:cNvGrpSpPr/>
        <p:nvPr/>
      </p:nvGrpSpPr>
      <p:grpSpPr>
        <a:xfrm>
          <a:off x="0" y="0"/>
          <a:ext cx="0" cy="0"/>
          <a:chOff x="0" y="0"/>
          <a:chExt cx="0" cy="0"/>
        </a:xfrm>
      </p:grpSpPr>
      <p:sp>
        <p:nvSpPr>
          <p:cNvPr id="1252" name="Google Shape;1252;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51"/>
        <p:cNvGrpSpPr/>
        <p:nvPr/>
      </p:nvGrpSpPr>
      <p:grpSpPr>
        <a:xfrm>
          <a:off x="0" y="0"/>
          <a:ext cx="0" cy="0"/>
          <a:chOff x="0" y="0"/>
          <a:chExt cx="0" cy="0"/>
        </a:xfrm>
      </p:grpSpPr>
      <p:sp>
        <p:nvSpPr>
          <p:cNvPr id="1252" name="Google Shape;1252;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51"/>
        <p:cNvGrpSpPr/>
        <p:nvPr/>
      </p:nvGrpSpPr>
      <p:grpSpPr>
        <a:xfrm>
          <a:off x="0" y="0"/>
          <a:ext cx="0" cy="0"/>
          <a:chOff x="0" y="0"/>
          <a:chExt cx="0" cy="0"/>
        </a:xfrm>
      </p:grpSpPr>
      <p:sp>
        <p:nvSpPr>
          <p:cNvPr id="1252" name="Google Shape;1252;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51"/>
        <p:cNvGrpSpPr/>
        <p:nvPr/>
      </p:nvGrpSpPr>
      <p:grpSpPr>
        <a:xfrm>
          <a:off x="0" y="0"/>
          <a:ext cx="0" cy="0"/>
          <a:chOff x="0" y="0"/>
          <a:chExt cx="0" cy="0"/>
        </a:xfrm>
      </p:grpSpPr>
      <p:sp>
        <p:nvSpPr>
          <p:cNvPr id="1252" name="Google Shape;1252;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31"/>
        <p:cNvGrpSpPr/>
        <p:nvPr/>
      </p:nvGrpSpPr>
      <p:grpSpPr>
        <a:xfrm>
          <a:off x="0" y="0"/>
          <a:ext cx="0" cy="0"/>
          <a:chOff x="0" y="0"/>
          <a:chExt cx="0" cy="0"/>
        </a:xfrm>
      </p:grpSpPr>
      <p:sp>
        <p:nvSpPr>
          <p:cNvPr id="332" name="Google Shape;33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44"/>
        <p:cNvGrpSpPr/>
        <p:nvPr/>
      </p:nvGrpSpPr>
      <p:grpSpPr>
        <a:xfrm>
          <a:off x="0" y="0"/>
          <a:ext cx="0" cy="0"/>
          <a:chOff x="0" y="0"/>
          <a:chExt cx="0" cy="0"/>
        </a:xfrm>
      </p:grpSpPr>
      <p:sp>
        <p:nvSpPr>
          <p:cNvPr id="545" name="Google Shape;54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118425" y="1801100"/>
            <a:ext cx="5114400" cy="15462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7000">
                <a:latin typeface="Fira Sans Condensed Medium" panose="020B06030500000200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10" name="Google Shape;10;p2"/>
          <p:cNvSpPr txBox="1">
            <a:spLocks noGrp="1"/>
          </p:cNvSpPr>
          <p:nvPr>
            <p:ph type="subTitle" idx="1"/>
          </p:nvPr>
        </p:nvSpPr>
        <p:spPr>
          <a:xfrm>
            <a:off x="3118425" y="3540225"/>
            <a:ext cx="4885200" cy="475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sp>
        <p:nvSpPr>
          <p:cNvPr id="11" name="Google Shape;11;p2"/>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 name="Google Shape;12;p2"/>
          <p:cNvSpPr/>
          <p:nvPr/>
        </p:nvSpPr>
        <p:spPr>
          <a:xfrm>
            <a:off x="-1716259" y="-28342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13;p2"/>
          <p:cNvSpPr/>
          <p:nvPr/>
        </p:nvSpPr>
        <p:spPr>
          <a:xfrm rot="-1363310">
            <a:off x="4110280" y="1477313"/>
            <a:ext cx="8640997"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14;p2"/>
          <p:cNvSpPr/>
          <p:nvPr/>
        </p:nvSpPr>
        <p:spPr>
          <a:xfrm rot="950557">
            <a:off x="-1536901" y="-324991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15;p2"/>
          <p:cNvSpPr/>
          <p:nvPr/>
        </p:nvSpPr>
        <p:spPr>
          <a:xfrm>
            <a:off x="-1798713" y="-407618"/>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16;p2"/>
          <p:cNvSpPr/>
          <p:nvPr/>
        </p:nvSpPr>
        <p:spPr>
          <a:xfrm>
            <a:off x="-1798706" y="-738625"/>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7;p2"/>
          <p:cNvSpPr/>
          <p:nvPr/>
        </p:nvSpPr>
        <p:spPr>
          <a:xfrm>
            <a:off x="3182535" y="1550153"/>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18;p2"/>
          <p:cNvSpPr/>
          <p:nvPr/>
        </p:nvSpPr>
        <p:spPr>
          <a:xfrm>
            <a:off x="2535550" y="1533251"/>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89"/>
        <p:cNvGrpSpPr/>
        <p:nvPr/>
      </p:nvGrpSpPr>
      <p:grpSpPr>
        <a:xfrm>
          <a:off x="0" y="0"/>
          <a:ext cx="0" cy="0"/>
          <a:chOff x="0" y="0"/>
          <a:chExt cx="0" cy="0"/>
        </a:xfrm>
      </p:grpSpPr>
      <p:sp>
        <p:nvSpPr>
          <p:cNvPr id="190" name="Google Shape;190;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91" name="Google Shape;191;p21"/>
          <p:cNvSpPr txBox="1">
            <a:spLocks noGrp="1"/>
          </p:cNvSpPr>
          <p:nvPr>
            <p:ph type="subTitle" idx="1"/>
          </p:nvPr>
        </p:nvSpPr>
        <p:spPr>
          <a:xfrm>
            <a:off x="4720705" y="3285625"/>
            <a:ext cx="2836500" cy="116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2" name="Google Shape;192;p21"/>
          <p:cNvSpPr txBox="1">
            <a:spLocks noGrp="1"/>
          </p:cNvSpPr>
          <p:nvPr>
            <p:ph type="subTitle" idx="2"/>
          </p:nvPr>
        </p:nvSpPr>
        <p:spPr>
          <a:xfrm>
            <a:off x="1586800" y="3285625"/>
            <a:ext cx="2836500" cy="116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3" name="Google Shape;193;p21"/>
          <p:cNvSpPr txBox="1">
            <a:spLocks noGrp="1"/>
          </p:cNvSpPr>
          <p:nvPr>
            <p:ph type="subTitle" idx="3"/>
          </p:nvPr>
        </p:nvSpPr>
        <p:spPr>
          <a:xfrm>
            <a:off x="1586793" y="2906139"/>
            <a:ext cx="28365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panose="020B0606020202050201"/>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a:endParaRPr dirty="0"/>
          </a:p>
        </p:txBody>
      </p:sp>
      <p:sp>
        <p:nvSpPr>
          <p:cNvPr id="194" name="Google Shape;194;p21"/>
          <p:cNvSpPr txBox="1">
            <a:spLocks noGrp="1"/>
          </p:cNvSpPr>
          <p:nvPr>
            <p:ph type="subTitle" idx="4"/>
          </p:nvPr>
        </p:nvSpPr>
        <p:spPr>
          <a:xfrm>
            <a:off x="4720707" y="2906139"/>
            <a:ext cx="28365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panose="020B0606020202050201"/>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a:endParaRPr dirty="0"/>
          </a:p>
        </p:txBody>
      </p:sp>
      <p:sp>
        <p:nvSpPr>
          <p:cNvPr id="195" name="Google Shape;195;p21"/>
          <p:cNvSpPr/>
          <p:nvPr/>
        </p:nvSpPr>
        <p:spPr>
          <a:xfrm rot="-1635480">
            <a:off x="2942843" y="2572971"/>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196;p21"/>
          <p:cNvSpPr/>
          <p:nvPr/>
        </p:nvSpPr>
        <p:spPr>
          <a:xfrm rot="-3457199">
            <a:off x="-3989576" y="-2537708"/>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 name="Google Shape;197;p21"/>
          <p:cNvSpPr/>
          <p:nvPr/>
        </p:nvSpPr>
        <p:spPr>
          <a:xfrm rot="-2586851">
            <a:off x="4593598" y="632631"/>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198;p21"/>
          <p:cNvSpPr/>
          <p:nvPr/>
        </p:nvSpPr>
        <p:spPr>
          <a:xfrm rot="-2506613">
            <a:off x="-3667782" y="-2922610"/>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199;p21"/>
          <p:cNvSpPr/>
          <p:nvPr/>
        </p:nvSpPr>
        <p:spPr>
          <a:xfrm rot="-3457233">
            <a:off x="-3056307" y="330511"/>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200;p21"/>
          <p:cNvSpPr/>
          <p:nvPr/>
        </p:nvSpPr>
        <p:spPr>
          <a:xfrm rot="-3457233">
            <a:off x="-3185490" y="77852"/>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201;p21"/>
          <p:cNvSpPr/>
          <p:nvPr/>
        </p:nvSpPr>
        <p:spPr>
          <a:xfrm rot="-1635492">
            <a:off x="5250512" y="310484"/>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 name="Google Shape;202;p21"/>
          <p:cNvSpPr/>
          <p:nvPr/>
        </p:nvSpPr>
        <p:spPr>
          <a:xfrm rot="-1635492">
            <a:off x="4678167" y="41219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03"/>
        <p:cNvGrpSpPr/>
        <p:nvPr/>
      </p:nvGrpSpPr>
      <p:grpSpPr>
        <a:xfrm>
          <a:off x="0" y="0"/>
          <a:ext cx="0" cy="0"/>
          <a:chOff x="0" y="0"/>
          <a:chExt cx="0" cy="0"/>
        </a:xfrm>
      </p:grpSpPr>
      <p:sp>
        <p:nvSpPr>
          <p:cNvPr id="204" name="Google Shape;204;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05" name="Google Shape;205;p22"/>
          <p:cNvSpPr txBox="1">
            <a:spLocks noGrp="1"/>
          </p:cNvSpPr>
          <p:nvPr>
            <p:ph type="subTitle" idx="1"/>
          </p:nvPr>
        </p:nvSpPr>
        <p:spPr>
          <a:xfrm>
            <a:off x="4735382" y="1743825"/>
            <a:ext cx="3473700" cy="2165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06" name="Google Shape;206;p22"/>
          <p:cNvSpPr txBox="1">
            <a:spLocks noGrp="1"/>
          </p:cNvSpPr>
          <p:nvPr>
            <p:ph type="subTitle" idx="2"/>
          </p:nvPr>
        </p:nvSpPr>
        <p:spPr>
          <a:xfrm>
            <a:off x="934918" y="1743825"/>
            <a:ext cx="3473700" cy="2165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07" name="Google Shape;207;p22"/>
          <p:cNvSpPr/>
          <p:nvPr/>
        </p:nvSpPr>
        <p:spPr>
          <a:xfrm rot="2700000" flipH="1">
            <a:off x="-3124979" y="1627198"/>
            <a:ext cx="8641023" cy="493563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208;p22"/>
          <p:cNvSpPr/>
          <p:nvPr/>
        </p:nvSpPr>
        <p:spPr>
          <a:xfrm rot="1700404" flipH="1">
            <a:off x="-4250670" y="502979"/>
            <a:ext cx="8641049" cy="493561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9" name="Google Shape;209;p22"/>
          <p:cNvSpPr/>
          <p:nvPr/>
        </p:nvSpPr>
        <p:spPr>
          <a:xfrm rot="1545229" flipH="1">
            <a:off x="6044619" y="-1619181"/>
            <a:ext cx="5623648" cy="3495973"/>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 name="Google Shape;210;p22"/>
          <p:cNvSpPr/>
          <p:nvPr/>
        </p:nvSpPr>
        <p:spPr>
          <a:xfrm flipH="1">
            <a:off x="4402149" y="-30680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 name="Google Shape;211;p22"/>
          <p:cNvSpPr/>
          <p:nvPr/>
        </p:nvSpPr>
        <p:spPr>
          <a:xfrm rot="8100000" flipH="1">
            <a:off x="8421918" y="-1011986"/>
            <a:ext cx="869030" cy="4025333"/>
          </a:xfrm>
          <a:custGeom>
            <a:avLst/>
            <a:gdLst/>
            <a:ahLst/>
            <a:cxnLst/>
            <a:rect l="l" t="t" r="r" b="b"/>
            <a:pathLst>
              <a:path w="17214" h="79735" fill="none" extrusionOk="0">
                <a:moveTo>
                  <a:pt x="17214" y="1438"/>
                </a:moveTo>
                <a:cubicBezTo>
                  <a:pt x="14563" y="1"/>
                  <a:pt x="11046" y="1399"/>
                  <a:pt x="9327" y="3871"/>
                </a:cubicBezTo>
                <a:cubicBezTo>
                  <a:pt x="7606" y="6347"/>
                  <a:pt x="7340" y="9554"/>
                  <a:pt x="7602" y="12557"/>
                </a:cubicBezTo>
                <a:cubicBezTo>
                  <a:pt x="8182" y="19272"/>
                  <a:pt x="11052" y="25540"/>
                  <a:pt x="13052" y="31976"/>
                </a:cubicBezTo>
                <a:cubicBezTo>
                  <a:pt x="15049" y="38413"/>
                  <a:pt x="16133" y="45633"/>
                  <a:pt x="13243" y="51723"/>
                </a:cubicBezTo>
                <a:cubicBezTo>
                  <a:pt x="11654" y="55069"/>
                  <a:pt x="9007" y="57768"/>
                  <a:pt x="6547" y="60538"/>
                </a:cubicBezTo>
                <a:cubicBezTo>
                  <a:pt x="4085" y="63308"/>
                  <a:pt x="1706" y="66340"/>
                  <a:pt x="855" y="69945"/>
                </a:cubicBezTo>
                <a:cubicBezTo>
                  <a:pt x="1" y="73550"/>
                  <a:pt x="1095" y="77861"/>
                  <a:pt x="4289" y="797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2" name="Google Shape;212;p22"/>
          <p:cNvSpPr/>
          <p:nvPr/>
        </p:nvSpPr>
        <p:spPr>
          <a:xfrm rot="3709472" flipH="1">
            <a:off x="-1583857" y="3506496"/>
            <a:ext cx="3082441" cy="719860"/>
          </a:xfrm>
          <a:custGeom>
            <a:avLst/>
            <a:gdLst/>
            <a:ahLst/>
            <a:cxnLst/>
            <a:rect l="l" t="t" r="r" b="b"/>
            <a:pathLst>
              <a:path w="61057" h="14259" fill="none" extrusionOk="0">
                <a:moveTo>
                  <a:pt x="61056" y="12689"/>
                </a:moveTo>
                <a:cubicBezTo>
                  <a:pt x="57173" y="4933"/>
                  <a:pt x="48005" y="195"/>
                  <a:pt x="39429" y="1515"/>
                </a:cubicBezTo>
                <a:cubicBezTo>
                  <a:pt x="35106" y="2182"/>
                  <a:pt x="30970" y="4221"/>
                  <a:pt x="26595" y="4072"/>
                </a:cubicBezTo>
                <a:cubicBezTo>
                  <a:pt x="23259" y="3959"/>
                  <a:pt x="20120" y="2583"/>
                  <a:pt x="16932" y="1590"/>
                </a:cubicBezTo>
                <a:cubicBezTo>
                  <a:pt x="13748" y="596"/>
                  <a:pt x="10185" y="1"/>
                  <a:pt x="7153" y="1399"/>
                </a:cubicBezTo>
                <a:cubicBezTo>
                  <a:pt x="4832" y="2467"/>
                  <a:pt x="3133" y="4586"/>
                  <a:pt x="2065" y="6907"/>
                </a:cubicBezTo>
                <a:cubicBezTo>
                  <a:pt x="1001" y="9227"/>
                  <a:pt x="496" y="11757"/>
                  <a:pt x="1" y="14259"/>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13"/>
        <p:cNvGrpSpPr/>
        <p:nvPr/>
      </p:nvGrpSpPr>
      <p:grpSpPr>
        <a:xfrm>
          <a:off x="0" y="0"/>
          <a:ext cx="0" cy="0"/>
          <a:chOff x="0" y="0"/>
          <a:chExt cx="0" cy="0"/>
        </a:xfrm>
      </p:grpSpPr>
      <p:sp>
        <p:nvSpPr>
          <p:cNvPr id="214" name="Google Shape;214;p23"/>
          <p:cNvSpPr/>
          <p:nvPr/>
        </p:nvSpPr>
        <p:spPr>
          <a:xfrm rot="-1857971">
            <a:off x="2955639" y="3004852"/>
            <a:ext cx="8640966"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5" name="Google Shape;215;p23"/>
          <p:cNvSpPr/>
          <p:nvPr/>
        </p:nvSpPr>
        <p:spPr>
          <a:xfrm rot="10046799">
            <a:off x="5854252" y="229151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 name="Google Shape;216;p23"/>
          <p:cNvSpPr/>
          <p:nvPr/>
        </p:nvSpPr>
        <p:spPr>
          <a:xfrm rot="-2141514">
            <a:off x="-4932874" y="-279655"/>
            <a:ext cx="805731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 name="Google Shape;217;p23"/>
          <p:cNvSpPr/>
          <p:nvPr/>
        </p:nvSpPr>
        <p:spPr>
          <a:xfrm rot="5400000">
            <a:off x="5635913" y="390902"/>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 name="Google Shape;218;p23"/>
          <p:cNvSpPr/>
          <p:nvPr/>
        </p:nvSpPr>
        <p:spPr>
          <a:xfrm rot="-1271719">
            <a:off x="-2813177" y="-3761996"/>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 name="Google Shape;219;p23"/>
          <p:cNvSpPr/>
          <p:nvPr/>
        </p:nvSpPr>
        <p:spPr>
          <a:xfrm rot="-10624511">
            <a:off x="-1510568" y="-89723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 name="Google Shape;220;p23"/>
          <p:cNvSpPr/>
          <p:nvPr/>
        </p:nvSpPr>
        <p:spPr>
          <a:xfrm rot="-10624511">
            <a:off x="-1131230" y="-965085"/>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 name="Google Shape;221;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22" name="Google Shape;222;p23"/>
          <p:cNvSpPr txBox="1">
            <a:spLocks noGrp="1"/>
          </p:cNvSpPr>
          <p:nvPr>
            <p:ph type="subTitle" idx="1"/>
          </p:nvPr>
        </p:nvSpPr>
        <p:spPr>
          <a:xfrm>
            <a:off x="937625"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3" name="Google Shape;223;p23"/>
          <p:cNvSpPr txBox="1">
            <a:spLocks noGrp="1"/>
          </p:cNvSpPr>
          <p:nvPr>
            <p:ph type="subTitle" idx="2"/>
          </p:nvPr>
        </p:nvSpPr>
        <p:spPr>
          <a:xfrm>
            <a:off x="3484347"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4" name="Google Shape;224;p23"/>
          <p:cNvSpPr txBox="1">
            <a:spLocks noGrp="1"/>
          </p:cNvSpPr>
          <p:nvPr>
            <p:ph type="subTitle" idx="3"/>
          </p:nvPr>
        </p:nvSpPr>
        <p:spPr>
          <a:xfrm>
            <a:off x="6031075"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5" name="Google Shape;225;p23"/>
          <p:cNvSpPr txBox="1">
            <a:spLocks noGrp="1"/>
          </p:cNvSpPr>
          <p:nvPr>
            <p:ph type="subTitle" idx="4"/>
          </p:nvPr>
        </p:nvSpPr>
        <p:spPr>
          <a:xfrm>
            <a:off x="937625"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panose="020B0606020202050201"/>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a:endParaRPr dirty="0"/>
          </a:p>
        </p:txBody>
      </p:sp>
      <p:sp>
        <p:nvSpPr>
          <p:cNvPr id="226" name="Google Shape;226;p23"/>
          <p:cNvSpPr txBox="1">
            <a:spLocks noGrp="1"/>
          </p:cNvSpPr>
          <p:nvPr>
            <p:ph type="subTitle" idx="5"/>
          </p:nvPr>
        </p:nvSpPr>
        <p:spPr>
          <a:xfrm>
            <a:off x="3484350"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panose="020B0606020202050201"/>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a:endParaRPr dirty="0"/>
          </a:p>
        </p:txBody>
      </p:sp>
      <p:sp>
        <p:nvSpPr>
          <p:cNvPr id="227" name="Google Shape;227;p23"/>
          <p:cNvSpPr txBox="1">
            <a:spLocks noGrp="1"/>
          </p:cNvSpPr>
          <p:nvPr>
            <p:ph type="subTitle" idx="6"/>
          </p:nvPr>
        </p:nvSpPr>
        <p:spPr>
          <a:xfrm>
            <a:off x="6031075"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panose="020B0606020202050201"/>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28"/>
        <p:cNvGrpSpPr/>
        <p:nvPr/>
      </p:nvGrpSpPr>
      <p:grpSpPr>
        <a:xfrm>
          <a:off x="0" y="0"/>
          <a:ext cx="0" cy="0"/>
          <a:chOff x="0" y="0"/>
          <a:chExt cx="0" cy="0"/>
        </a:xfrm>
      </p:grpSpPr>
      <p:sp>
        <p:nvSpPr>
          <p:cNvPr id="229" name="Google Shape;229;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30" name="Google Shape;230;p24"/>
          <p:cNvSpPr txBox="1">
            <a:spLocks noGrp="1"/>
          </p:cNvSpPr>
          <p:nvPr>
            <p:ph type="subTitle" idx="1"/>
          </p:nvPr>
        </p:nvSpPr>
        <p:spPr>
          <a:xfrm>
            <a:off x="1087357" y="1842900"/>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1" name="Google Shape;231;p24"/>
          <p:cNvSpPr txBox="1">
            <a:spLocks noGrp="1"/>
          </p:cNvSpPr>
          <p:nvPr>
            <p:ph type="subTitle" idx="2"/>
          </p:nvPr>
        </p:nvSpPr>
        <p:spPr>
          <a:xfrm>
            <a:off x="4735343" y="1842900"/>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2" name="Google Shape;232;p24"/>
          <p:cNvSpPr txBox="1">
            <a:spLocks noGrp="1"/>
          </p:cNvSpPr>
          <p:nvPr>
            <p:ph type="subTitle" idx="3"/>
          </p:nvPr>
        </p:nvSpPr>
        <p:spPr>
          <a:xfrm>
            <a:off x="1087357" y="3485775"/>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3" name="Google Shape;233;p24"/>
          <p:cNvSpPr txBox="1">
            <a:spLocks noGrp="1"/>
          </p:cNvSpPr>
          <p:nvPr>
            <p:ph type="subTitle" idx="4"/>
          </p:nvPr>
        </p:nvSpPr>
        <p:spPr>
          <a:xfrm>
            <a:off x="4735343" y="3485775"/>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4" name="Google Shape;234;p24"/>
          <p:cNvSpPr txBox="1">
            <a:spLocks noGrp="1"/>
          </p:cNvSpPr>
          <p:nvPr>
            <p:ph type="subTitle" idx="5"/>
          </p:nvPr>
        </p:nvSpPr>
        <p:spPr>
          <a:xfrm>
            <a:off x="1087357" y="1489700"/>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5" name="Google Shape;235;p24"/>
          <p:cNvSpPr txBox="1">
            <a:spLocks noGrp="1"/>
          </p:cNvSpPr>
          <p:nvPr>
            <p:ph type="subTitle" idx="6"/>
          </p:nvPr>
        </p:nvSpPr>
        <p:spPr>
          <a:xfrm>
            <a:off x="1087357" y="3132675"/>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6" name="Google Shape;236;p24"/>
          <p:cNvSpPr txBox="1">
            <a:spLocks noGrp="1"/>
          </p:cNvSpPr>
          <p:nvPr>
            <p:ph type="subTitle" idx="7"/>
          </p:nvPr>
        </p:nvSpPr>
        <p:spPr>
          <a:xfrm>
            <a:off x="4735337" y="1489700"/>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7" name="Google Shape;237;p24"/>
          <p:cNvSpPr txBox="1">
            <a:spLocks noGrp="1"/>
          </p:cNvSpPr>
          <p:nvPr>
            <p:ph type="subTitle" idx="8"/>
          </p:nvPr>
        </p:nvSpPr>
        <p:spPr>
          <a:xfrm>
            <a:off x="4735337" y="3132675"/>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8" name="Google Shape;238;p24"/>
          <p:cNvSpPr/>
          <p:nvPr/>
        </p:nvSpPr>
        <p:spPr>
          <a:xfrm rot="9164520">
            <a:off x="-2458727" y="-2559589"/>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39" name="Google Shape;239;p24"/>
          <p:cNvSpPr/>
          <p:nvPr/>
        </p:nvSpPr>
        <p:spPr>
          <a:xfrm rot="7342801">
            <a:off x="5374880" y="1772371"/>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0" name="Google Shape;240;p24"/>
          <p:cNvSpPr/>
          <p:nvPr/>
        </p:nvSpPr>
        <p:spPr>
          <a:xfrm rot="7774100">
            <a:off x="-3950002" y="-1324765"/>
            <a:ext cx="8640932" cy="4935610"/>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1" name="Google Shape;241;p24"/>
          <p:cNvSpPr/>
          <p:nvPr/>
        </p:nvSpPr>
        <p:spPr>
          <a:xfrm rot="8293387">
            <a:off x="5053102" y="2157304"/>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2" name="Google Shape;242;p24"/>
          <p:cNvSpPr/>
          <p:nvPr/>
        </p:nvSpPr>
        <p:spPr>
          <a:xfrm rot="7342767">
            <a:off x="4683715" y="972913"/>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3" name="Google Shape;243;p24"/>
          <p:cNvSpPr/>
          <p:nvPr/>
        </p:nvSpPr>
        <p:spPr>
          <a:xfrm rot="7342767">
            <a:off x="4405850" y="410748"/>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4" name="Google Shape;244;p24"/>
          <p:cNvSpPr/>
          <p:nvPr/>
        </p:nvSpPr>
        <p:spPr>
          <a:xfrm rot="9164508">
            <a:off x="-3135018" y="-1220455"/>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5" name="Google Shape;245;p24"/>
          <p:cNvSpPr/>
          <p:nvPr/>
        </p:nvSpPr>
        <p:spPr>
          <a:xfrm rot="9164508">
            <a:off x="-3292815" y="-154520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46"/>
        <p:cNvGrpSpPr/>
        <p:nvPr/>
      </p:nvGrpSpPr>
      <p:grpSpPr>
        <a:xfrm>
          <a:off x="0" y="0"/>
          <a:ext cx="0" cy="0"/>
          <a:chOff x="0" y="0"/>
          <a:chExt cx="0" cy="0"/>
        </a:xfrm>
      </p:grpSpPr>
      <p:sp>
        <p:nvSpPr>
          <p:cNvPr id="247" name="Google Shape;247;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48" name="Google Shape;248;p25"/>
          <p:cNvSpPr txBox="1">
            <a:spLocks noGrp="1"/>
          </p:cNvSpPr>
          <p:nvPr>
            <p:ph type="subTitle" idx="1"/>
          </p:nvPr>
        </p:nvSpPr>
        <p:spPr>
          <a:xfrm>
            <a:off x="719934"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49" name="Google Shape;249;p25"/>
          <p:cNvSpPr txBox="1">
            <a:spLocks noGrp="1"/>
          </p:cNvSpPr>
          <p:nvPr>
            <p:ph type="subTitle" idx="2"/>
          </p:nvPr>
        </p:nvSpPr>
        <p:spPr>
          <a:xfrm>
            <a:off x="3394650"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0" name="Google Shape;250;p25"/>
          <p:cNvSpPr txBox="1">
            <a:spLocks noGrp="1"/>
          </p:cNvSpPr>
          <p:nvPr>
            <p:ph type="subTitle" idx="3"/>
          </p:nvPr>
        </p:nvSpPr>
        <p:spPr>
          <a:xfrm>
            <a:off x="719934"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1" name="Google Shape;251;p25"/>
          <p:cNvSpPr txBox="1">
            <a:spLocks noGrp="1"/>
          </p:cNvSpPr>
          <p:nvPr>
            <p:ph type="subTitle" idx="4"/>
          </p:nvPr>
        </p:nvSpPr>
        <p:spPr>
          <a:xfrm>
            <a:off x="3394650"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2" name="Google Shape;252;p25"/>
          <p:cNvSpPr txBox="1">
            <a:spLocks noGrp="1"/>
          </p:cNvSpPr>
          <p:nvPr>
            <p:ph type="subTitle" idx="5"/>
          </p:nvPr>
        </p:nvSpPr>
        <p:spPr>
          <a:xfrm>
            <a:off x="6069366"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3" name="Google Shape;253;p25"/>
          <p:cNvSpPr txBox="1">
            <a:spLocks noGrp="1"/>
          </p:cNvSpPr>
          <p:nvPr>
            <p:ph type="subTitle" idx="6"/>
          </p:nvPr>
        </p:nvSpPr>
        <p:spPr>
          <a:xfrm>
            <a:off x="6069366"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4" name="Google Shape;254;p25"/>
          <p:cNvSpPr txBox="1">
            <a:spLocks noGrp="1"/>
          </p:cNvSpPr>
          <p:nvPr>
            <p:ph type="subTitle" idx="7"/>
          </p:nvPr>
        </p:nvSpPr>
        <p:spPr>
          <a:xfrm>
            <a:off x="724734"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5" name="Google Shape;255;p25"/>
          <p:cNvSpPr txBox="1">
            <a:spLocks noGrp="1"/>
          </p:cNvSpPr>
          <p:nvPr>
            <p:ph type="subTitle" idx="8"/>
          </p:nvPr>
        </p:nvSpPr>
        <p:spPr>
          <a:xfrm>
            <a:off x="3399450"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6" name="Google Shape;256;p25"/>
          <p:cNvSpPr txBox="1">
            <a:spLocks noGrp="1"/>
          </p:cNvSpPr>
          <p:nvPr>
            <p:ph type="subTitle" idx="9"/>
          </p:nvPr>
        </p:nvSpPr>
        <p:spPr>
          <a:xfrm>
            <a:off x="6074166"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7" name="Google Shape;257;p25"/>
          <p:cNvSpPr txBox="1">
            <a:spLocks noGrp="1"/>
          </p:cNvSpPr>
          <p:nvPr>
            <p:ph type="subTitle" idx="13"/>
          </p:nvPr>
        </p:nvSpPr>
        <p:spPr>
          <a:xfrm>
            <a:off x="724734"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8" name="Google Shape;258;p25"/>
          <p:cNvSpPr txBox="1">
            <a:spLocks noGrp="1"/>
          </p:cNvSpPr>
          <p:nvPr>
            <p:ph type="subTitle" idx="14"/>
          </p:nvPr>
        </p:nvSpPr>
        <p:spPr>
          <a:xfrm>
            <a:off x="3399450"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9" name="Google Shape;259;p25"/>
          <p:cNvSpPr txBox="1">
            <a:spLocks noGrp="1"/>
          </p:cNvSpPr>
          <p:nvPr>
            <p:ph type="subTitle" idx="15"/>
          </p:nvPr>
        </p:nvSpPr>
        <p:spPr>
          <a:xfrm>
            <a:off x="6074166"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60" name="Google Shape;260;p25"/>
          <p:cNvSpPr/>
          <p:nvPr/>
        </p:nvSpPr>
        <p:spPr>
          <a:xfrm rot="2104852" flipH="1">
            <a:off x="-2346033" y="3047755"/>
            <a:ext cx="8641018" cy="4935631"/>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1" name="Google Shape;261;p25"/>
          <p:cNvSpPr/>
          <p:nvPr/>
        </p:nvSpPr>
        <p:spPr>
          <a:xfrm rot="-10046799" flipH="1">
            <a:off x="-4632946" y="236226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2" name="Google Shape;262;p25"/>
          <p:cNvSpPr/>
          <p:nvPr/>
        </p:nvSpPr>
        <p:spPr>
          <a:xfrm rot="35" flipH="1">
            <a:off x="2700461" y="-3232414"/>
            <a:ext cx="8057334"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3" name="Google Shape;263;p25"/>
          <p:cNvSpPr/>
          <p:nvPr/>
        </p:nvSpPr>
        <p:spPr>
          <a:xfrm rot="1271719" flipH="1">
            <a:off x="4077087" y="-3394871"/>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4" name="Google Shape;264;p25"/>
          <p:cNvSpPr/>
          <p:nvPr/>
        </p:nvSpPr>
        <p:spPr>
          <a:xfrm rot="-9802955" flipH="1">
            <a:off x="5636965" y="-59138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5" name="Google Shape;265;p25"/>
          <p:cNvSpPr/>
          <p:nvPr/>
        </p:nvSpPr>
        <p:spPr>
          <a:xfrm rot="1084868" flipH="1">
            <a:off x="-1028634" y="3966851"/>
            <a:ext cx="5736608" cy="327134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66"/>
        <p:cNvGrpSpPr/>
        <p:nvPr/>
      </p:nvGrpSpPr>
      <p:grpSpPr>
        <a:xfrm>
          <a:off x="0" y="0"/>
          <a:ext cx="0" cy="0"/>
          <a:chOff x="0" y="0"/>
          <a:chExt cx="0" cy="0"/>
        </a:xfrm>
      </p:grpSpPr>
      <p:sp>
        <p:nvSpPr>
          <p:cNvPr id="267" name="Google Shape;267;p26"/>
          <p:cNvSpPr txBox="1">
            <a:spLocks noGrp="1"/>
          </p:cNvSpPr>
          <p:nvPr>
            <p:ph type="title" hasCustomPrompt="1"/>
          </p:nvPr>
        </p:nvSpPr>
        <p:spPr>
          <a:xfrm>
            <a:off x="713225" y="1299912"/>
            <a:ext cx="3756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endParaRPr dirty="0"/>
          </a:p>
        </p:txBody>
      </p:sp>
      <p:sp>
        <p:nvSpPr>
          <p:cNvPr id="268" name="Google Shape;268;p26"/>
          <p:cNvSpPr txBox="1">
            <a:spLocks noGrp="1"/>
          </p:cNvSpPr>
          <p:nvPr>
            <p:ph type="subTitle" idx="1"/>
          </p:nvPr>
        </p:nvSpPr>
        <p:spPr>
          <a:xfrm>
            <a:off x="713225" y="1988829"/>
            <a:ext cx="3756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panose="020B0503020203020204"/>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9pPr>
          </a:lstStyle>
          <a:p>
            <a:endParaRPr dirty="0"/>
          </a:p>
        </p:txBody>
      </p:sp>
      <p:sp>
        <p:nvSpPr>
          <p:cNvPr id="269" name="Google Shape;269;p26"/>
          <p:cNvSpPr txBox="1">
            <a:spLocks noGrp="1"/>
          </p:cNvSpPr>
          <p:nvPr>
            <p:ph type="title" idx="2" hasCustomPrompt="1"/>
          </p:nvPr>
        </p:nvSpPr>
        <p:spPr>
          <a:xfrm>
            <a:off x="4674699" y="1299900"/>
            <a:ext cx="3756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endParaRPr dirty="0"/>
          </a:p>
        </p:txBody>
      </p:sp>
      <p:sp>
        <p:nvSpPr>
          <p:cNvPr id="270" name="Google Shape;270;p26"/>
          <p:cNvSpPr txBox="1">
            <a:spLocks noGrp="1"/>
          </p:cNvSpPr>
          <p:nvPr>
            <p:ph type="subTitle" idx="3"/>
          </p:nvPr>
        </p:nvSpPr>
        <p:spPr>
          <a:xfrm>
            <a:off x="4674699" y="1988816"/>
            <a:ext cx="3756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panose="020B0503020203020204"/>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9pPr>
          </a:lstStyle>
          <a:p>
            <a:endParaRPr dirty="0"/>
          </a:p>
        </p:txBody>
      </p:sp>
      <p:sp>
        <p:nvSpPr>
          <p:cNvPr id="271" name="Google Shape;271;p26"/>
          <p:cNvSpPr txBox="1">
            <a:spLocks noGrp="1"/>
          </p:cNvSpPr>
          <p:nvPr>
            <p:ph type="title" idx="4" hasCustomPrompt="1"/>
          </p:nvPr>
        </p:nvSpPr>
        <p:spPr>
          <a:xfrm>
            <a:off x="2604347" y="2842655"/>
            <a:ext cx="3867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endParaRPr dirty="0"/>
          </a:p>
        </p:txBody>
      </p:sp>
      <p:sp>
        <p:nvSpPr>
          <p:cNvPr id="272" name="Google Shape;272;p26"/>
          <p:cNvSpPr txBox="1">
            <a:spLocks noGrp="1"/>
          </p:cNvSpPr>
          <p:nvPr>
            <p:ph type="subTitle" idx="5"/>
          </p:nvPr>
        </p:nvSpPr>
        <p:spPr>
          <a:xfrm>
            <a:off x="2604347" y="3531576"/>
            <a:ext cx="3867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panose="020B0503020203020204"/>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9pPr>
          </a:lstStyle>
          <a:p>
            <a:endParaRPr dirty="0"/>
          </a:p>
        </p:txBody>
      </p:sp>
      <p:sp>
        <p:nvSpPr>
          <p:cNvPr id="273" name="Google Shape;273;p26"/>
          <p:cNvSpPr/>
          <p:nvPr/>
        </p:nvSpPr>
        <p:spPr>
          <a:xfrm rot="10323072" flipH="1">
            <a:off x="-4631081" y="2099623"/>
            <a:ext cx="8057202" cy="500877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4" name="Google Shape;274;p26"/>
          <p:cNvSpPr/>
          <p:nvPr/>
        </p:nvSpPr>
        <p:spPr>
          <a:xfrm rot="-8979179" flipH="1">
            <a:off x="4407578" y="-282479"/>
            <a:ext cx="8640979" cy="4935653"/>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5" name="Google Shape;275;p26"/>
          <p:cNvSpPr/>
          <p:nvPr/>
        </p:nvSpPr>
        <p:spPr>
          <a:xfrm rot="10800000" flipH="1">
            <a:off x="-2409381" y="3232411"/>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6" name="Google Shape;276;p26"/>
          <p:cNvSpPr/>
          <p:nvPr/>
        </p:nvSpPr>
        <p:spPr>
          <a:xfrm rot="-10100240" flipH="1">
            <a:off x="3883360" y="-1928320"/>
            <a:ext cx="8641094" cy="493562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7" name="Google Shape;277;p26"/>
          <p:cNvSpPr/>
          <p:nvPr/>
        </p:nvSpPr>
        <p:spPr>
          <a:xfrm rot="10624511" flipH="1">
            <a:off x="4336010"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8" name="Google Shape;278;p26"/>
          <p:cNvSpPr/>
          <p:nvPr/>
        </p:nvSpPr>
        <p:spPr>
          <a:xfrm rot="10624511" flipH="1">
            <a:off x="-2189976" y="3366990"/>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8"/>
        <p:cNvGrpSpPr/>
        <p:nvPr/>
      </p:nvGrpSpPr>
      <p:grpSpPr>
        <a:xfrm>
          <a:off x="0" y="0"/>
          <a:ext cx="0" cy="0"/>
          <a:chOff x="0" y="0"/>
          <a:chExt cx="0" cy="0"/>
        </a:xfrm>
      </p:grpSpPr>
      <p:sp>
        <p:nvSpPr>
          <p:cNvPr id="309" name="Google Shape;309;p29"/>
          <p:cNvSpPr/>
          <p:nvPr/>
        </p:nvSpPr>
        <p:spPr>
          <a:xfrm rot="-1635480">
            <a:off x="3136868" y="2326021"/>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 name="Google Shape;310;p29"/>
          <p:cNvSpPr/>
          <p:nvPr/>
        </p:nvSpPr>
        <p:spPr>
          <a:xfrm rot="-3457199">
            <a:off x="-3989576" y="-2537708"/>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 name="Google Shape;311;p29"/>
          <p:cNvSpPr/>
          <p:nvPr/>
        </p:nvSpPr>
        <p:spPr>
          <a:xfrm rot="-2586851">
            <a:off x="4593598" y="632631"/>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2" name="Google Shape;312;p29"/>
          <p:cNvSpPr/>
          <p:nvPr/>
        </p:nvSpPr>
        <p:spPr>
          <a:xfrm rot="-2506613">
            <a:off x="-3667782" y="-2922610"/>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3" name="Google Shape;313;p29"/>
          <p:cNvSpPr/>
          <p:nvPr/>
        </p:nvSpPr>
        <p:spPr>
          <a:xfrm rot="-3457233">
            <a:off x="-3091582" y="-39889"/>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4" name="Google Shape;314;p29"/>
          <p:cNvSpPr/>
          <p:nvPr/>
        </p:nvSpPr>
        <p:spPr>
          <a:xfrm rot="-3457233">
            <a:off x="-3295115" y="-57248"/>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5" name="Google Shape;315;p29"/>
          <p:cNvSpPr/>
          <p:nvPr/>
        </p:nvSpPr>
        <p:spPr>
          <a:xfrm rot="-1635492">
            <a:off x="5162312" y="610334"/>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6" name="Google Shape;316;p29"/>
          <p:cNvSpPr/>
          <p:nvPr/>
        </p:nvSpPr>
        <p:spPr>
          <a:xfrm rot="-1635492">
            <a:off x="4678167" y="41219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17"/>
        <p:cNvGrpSpPr/>
        <p:nvPr/>
      </p:nvGrpSpPr>
      <p:grpSpPr>
        <a:xfrm>
          <a:off x="0" y="0"/>
          <a:ext cx="0" cy="0"/>
          <a:chOff x="0" y="0"/>
          <a:chExt cx="0" cy="0"/>
        </a:xfrm>
      </p:grpSpPr>
      <p:sp>
        <p:nvSpPr>
          <p:cNvPr id="318" name="Google Shape;318;p30"/>
          <p:cNvSpPr/>
          <p:nvPr/>
        </p:nvSpPr>
        <p:spPr>
          <a:xfrm rot="9164520">
            <a:off x="-2335252" y="-3265139"/>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9" name="Google Shape;319;p30"/>
          <p:cNvSpPr/>
          <p:nvPr/>
        </p:nvSpPr>
        <p:spPr>
          <a:xfrm rot="9653192">
            <a:off x="3107019" y="3336275"/>
            <a:ext cx="8057288" cy="5008801"/>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 name="Google Shape;320;p30"/>
          <p:cNvSpPr/>
          <p:nvPr/>
        </p:nvSpPr>
        <p:spPr>
          <a:xfrm rot="8213149">
            <a:off x="-3791917" y="-1571706"/>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 name="Google Shape;321;p30"/>
          <p:cNvSpPr/>
          <p:nvPr/>
        </p:nvSpPr>
        <p:spPr>
          <a:xfrm rot="10603783">
            <a:off x="2615548" y="3437141"/>
            <a:ext cx="8057282"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 name="Google Shape;322;p30"/>
          <p:cNvSpPr/>
          <p:nvPr/>
        </p:nvSpPr>
        <p:spPr>
          <a:xfrm rot="9653180">
            <a:off x="3531333" y="2741723"/>
            <a:ext cx="7815075" cy="2940007"/>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3" name="Google Shape;323;p30"/>
          <p:cNvSpPr/>
          <p:nvPr/>
        </p:nvSpPr>
        <p:spPr>
          <a:xfrm rot="9164508">
            <a:off x="-3046818" y="-1767255"/>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4" name="Google Shape;324;p30"/>
          <p:cNvSpPr/>
          <p:nvPr/>
        </p:nvSpPr>
        <p:spPr>
          <a:xfrm rot="9164508">
            <a:off x="-3292815" y="-179215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2"/>
        <p:cNvGrpSpPr/>
        <p:nvPr/>
      </p:nvGrpSpPr>
      <p:grpSpPr>
        <a:xfrm>
          <a:off x="0" y="0"/>
          <a:ext cx="0" cy="0"/>
          <a:chOff x="0" y="0"/>
          <a:chExt cx="0" cy="0"/>
        </a:xfrm>
      </p:grpSpPr>
      <p:sp>
        <p:nvSpPr>
          <p:cNvPr id="53" name="Google Shape;53;p10"/>
          <p:cNvSpPr>
            <a:spLocks noGrp="1"/>
          </p:cNvSpPr>
          <p:nvPr>
            <p:ph type="pic" idx="2"/>
          </p:nvPr>
        </p:nvSpPr>
        <p:spPr>
          <a:xfrm>
            <a:off x="-25" y="-13725"/>
            <a:ext cx="9144000" cy="5157300"/>
          </a:xfrm>
          <a:prstGeom prst="rect">
            <a:avLst/>
          </a:prstGeom>
          <a:noFill/>
          <a:ln>
            <a:noFill/>
          </a:ln>
        </p:spPr>
      </p:sp>
      <p:sp>
        <p:nvSpPr>
          <p:cNvPr id="54" name="Google Shape;54;p10"/>
          <p:cNvSpPr txBox="1">
            <a:spLocks noGrp="1"/>
          </p:cNvSpPr>
          <p:nvPr>
            <p:ph type="title"/>
          </p:nvPr>
        </p:nvSpPr>
        <p:spPr>
          <a:xfrm>
            <a:off x="720000" y="3924800"/>
            <a:ext cx="7704000" cy="6792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1"/>
        <p:cNvGrpSpPr/>
        <p:nvPr/>
      </p:nvGrpSpPr>
      <p:grpSpPr>
        <a:xfrm>
          <a:off x="0" y="0"/>
          <a:ext cx="0" cy="0"/>
          <a:chOff x="0" y="0"/>
          <a:chExt cx="0" cy="0"/>
        </a:xfrm>
      </p:grpSpPr>
      <p:sp>
        <p:nvSpPr>
          <p:cNvPr id="65" name="Google Shape;6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6" name="Google Shape;66;p13"/>
          <p:cNvSpPr txBox="1">
            <a:spLocks noGrp="1"/>
          </p:cNvSpPr>
          <p:nvPr>
            <p:ph type="subTitle" idx="1"/>
          </p:nvPr>
        </p:nvSpPr>
        <p:spPr>
          <a:xfrm>
            <a:off x="720000" y="2166398"/>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7" name="Google Shape;67;p13"/>
          <p:cNvSpPr txBox="1">
            <a:spLocks noGrp="1"/>
          </p:cNvSpPr>
          <p:nvPr>
            <p:ph type="subTitle" idx="2"/>
          </p:nvPr>
        </p:nvSpPr>
        <p:spPr>
          <a:xfrm>
            <a:off x="3419250" y="2166398"/>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8" name="Google Shape;68;p13"/>
          <p:cNvSpPr txBox="1">
            <a:spLocks noGrp="1"/>
          </p:cNvSpPr>
          <p:nvPr>
            <p:ph type="subTitle" idx="3"/>
          </p:nvPr>
        </p:nvSpPr>
        <p:spPr>
          <a:xfrm>
            <a:off x="720000" y="3899580"/>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9" name="Google Shape;69;p13"/>
          <p:cNvSpPr txBox="1">
            <a:spLocks noGrp="1"/>
          </p:cNvSpPr>
          <p:nvPr>
            <p:ph type="subTitle" idx="4"/>
          </p:nvPr>
        </p:nvSpPr>
        <p:spPr>
          <a:xfrm>
            <a:off x="3419250" y="3899580"/>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0" name="Google Shape;70;p13"/>
          <p:cNvSpPr txBox="1">
            <a:spLocks noGrp="1"/>
          </p:cNvSpPr>
          <p:nvPr>
            <p:ph type="subTitle" idx="5"/>
          </p:nvPr>
        </p:nvSpPr>
        <p:spPr>
          <a:xfrm>
            <a:off x="6118549" y="2166398"/>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1" name="Google Shape;71;p13"/>
          <p:cNvSpPr txBox="1">
            <a:spLocks noGrp="1"/>
          </p:cNvSpPr>
          <p:nvPr>
            <p:ph type="subTitle" idx="6"/>
          </p:nvPr>
        </p:nvSpPr>
        <p:spPr>
          <a:xfrm>
            <a:off x="6118549" y="3899580"/>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2" name="Google Shape;72;p13"/>
          <p:cNvSpPr txBox="1">
            <a:spLocks noGrp="1"/>
          </p:cNvSpPr>
          <p:nvPr>
            <p:ph type="title" idx="7" hasCustomPrompt="1"/>
          </p:nvPr>
        </p:nvSpPr>
        <p:spPr>
          <a:xfrm>
            <a:off x="720000" y="1408220"/>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 name="Google Shape;73;p13"/>
          <p:cNvSpPr txBox="1">
            <a:spLocks noGrp="1"/>
          </p:cNvSpPr>
          <p:nvPr>
            <p:ph type="title" idx="8" hasCustomPrompt="1"/>
          </p:nvPr>
        </p:nvSpPr>
        <p:spPr>
          <a:xfrm>
            <a:off x="720000" y="3140816"/>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4" name="Google Shape;74;p13"/>
          <p:cNvSpPr txBox="1">
            <a:spLocks noGrp="1"/>
          </p:cNvSpPr>
          <p:nvPr>
            <p:ph type="title" idx="9" hasCustomPrompt="1"/>
          </p:nvPr>
        </p:nvSpPr>
        <p:spPr>
          <a:xfrm>
            <a:off x="3419250" y="1408220"/>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 name="Google Shape;75;p13"/>
          <p:cNvSpPr txBox="1">
            <a:spLocks noGrp="1"/>
          </p:cNvSpPr>
          <p:nvPr>
            <p:ph type="title" idx="13" hasCustomPrompt="1"/>
          </p:nvPr>
        </p:nvSpPr>
        <p:spPr>
          <a:xfrm>
            <a:off x="3419250" y="3140816"/>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6" name="Google Shape;76;p13"/>
          <p:cNvSpPr txBox="1">
            <a:spLocks noGrp="1"/>
          </p:cNvSpPr>
          <p:nvPr>
            <p:ph type="title" idx="14" hasCustomPrompt="1"/>
          </p:nvPr>
        </p:nvSpPr>
        <p:spPr>
          <a:xfrm>
            <a:off x="6118549" y="1408220"/>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7" name="Google Shape;77;p13"/>
          <p:cNvSpPr txBox="1">
            <a:spLocks noGrp="1"/>
          </p:cNvSpPr>
          <p:nvPr>
            <p:ph type="title" idx="15" hasCustomPrompt="1"/>
          </p:nvPr>
        </p:nvSpPr>
        <p:spPr>
          <a:xfrm>
            <a:off x="6118549" y="3140816"/>
            <a:ext cx="734700" cy="447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 name="Google Shape;78;p13"/>
          <p:cNvSpPr txBox="1">
            <a:spLocks noGrp="1"/>
          </p:cNvSpPr>
          <p:nvPr>
            <p:ph type="subTitle" idx="16"/>
          </p:nvPr>
        </p:nvSpPr>
        <p:spPr>
          <a:xfrm>
            <a:off x="720000" y="180111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Fira Sans Condensed Medium" panose="020B0603050000020004" pitchFamily="34" charset="0"/>
                <a:ea typeface="Fira Sans Condensed Medium" panose="020B0603050000020004" pitchFamily="34" charset="0"/>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
        <p:nvSpPr>
          <p:cNvPr id="79" name="Google Shape;79;p13"/>
          <p:cNvSpPr txBox="1">
            <a:spLocks noGrp="1"/>
          </p:cNvSpPr>
          <p:nvPr>
            <p:ph type="subTitle" idx="17"/>
          </p:nvPr>
        </p:nvSpPr>
        <p:spPr>
          <a:xfrm>
            <a:off x="3419250" y="180111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Fira Sans Condensed Medium" panose="020B0603050000020004" pitchFamily="34" charset="0"/>
                <a:ea typeface="Fira Sans Condensed Medium" panose="020B0603050000020004" pitchFamily="34" charset="0"/>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
        <p:nvSpPr>
          <p:cNvPr id="80" name="Google Shape;80;p13"/>
          <p:cNvSpPr txBox="1">
            <a:spLocks noGrp="1"/>
          </p:cNvSpPr>
          <p:nvPr>
            <p:ph type="subTitle" idx="18"/>
          </p:nvPr>
        </p:nvSpPr>
        <p:spPr>
          <a:xfrm>
            <a:off x="6118549" y="1801112"/>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Fira Sans Condensed Medium" panose="020B0603050000020004" pitchFamily="34" charset="0"/>
                <a:ea typeface="Fira Sans Condensed Medium" panose="020B0603050000020004" pitchFamily="34" charset="0"/>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
        <p:nvSpPr>
          <p:cNvPr id="81" name="Google Shape;81;p13"/>
          <p:cNvSpPr txBox="1">
            <a:spLocks noGrp="1"/>
          </p:cNvSpPr>
          <p:nvPr>
            <p:ph type="subTitle" idx="19"/>
          </p:nvPr>
        </p:nvSpPr>
        <p:spPr>
          <a:xfrm>
            <a:off x="720000" y="353377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Fira Sans Condensed Medium" panose="020B0603050000020004" pitchFamily="34" charset="0"/>
                <a:ea typeface="Fira Sans Condensed Medium" panose="020B0603050000020004" pitchFamily="34" charset="0"/>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
        <p:nvSpPr>
          <p:cNvPr id="82" name="Google Shape;82;p13"/>
          <p:cNvSpPr txBox="1">
            <a:spLocks noGrp="1"/>
          </p:cNvSpPr>
          <p:nvPr>
            <p:ph type="subTitle" idx="20"/>
          </p:nvPr>
        </p:nvSpPr>
        <p:spPr>
          <a:xfrm>
            <a:off x="3419250" y="353377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Fira Sans Condensed Medium" panose="020B0603050000020004" pitchFamily="34" charset="0"/>
                <a:ea typeface="Fira Sans Condensed Medium" panose="020B0603050000020004" pitchFamily="34" charset="0"/>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
        <p:nvSpPr>
          <p:cNvPr id="83" name="Google Shape;83;p13"/>
          <p:cNvSpPr txBox="1">
            <a:spLocks noGrp="1"/>
          </p:cNvSpPr>
          <p:nvPr>
            <p:ph type="subTitle" idx="21"/>
          </p:nvPr>
        </p:nvSpPr>
        <p:spPr>
          <a:xfrm>
            <a:off x="6118549" y="3533775"/>
            <a:ext cx="23055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Fira Sans Condensed Medium" panose="020B0603050000020004" pitchFamily="34" charset="0"/>
                <a:ea typeface="Fira Sans Condensed Medium" panose="020B0603050000020004" pitchFamily="34" charset="0"/>
                <a:cs typeface="Encode Sans"/>
                <a:sym typeface="Encode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713225" y="2139775"/>
            <a:ext cx="4696800" cy="1511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atin typeface="Fira Sans Condensed Medium" panose="020B06030500000200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21" name="Google Shape;21;p3"/>
          <p:cNvSpPr txBox="1">
            <a:spLocks noGrp="1"/>
          </p:cNvSpPr>
          <p:nvPr>
            <p:ph type="title" idx="2" hasCustomPrompt="1"/>
          </p:nvPr>
        </p:nvSpPr>
        <p:spPr>
          <a:xfrm>
            <a:off x="2296025" y="855425"/>
            <a:ext cx="1531200" cy="11337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7200">
                <a:solidFill>
                  <a:schemeClr val="accent1"/>
                </a:solidFill>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endParaRPr dirty="0"/>
          </a:p>
        </p:txBody>
      </p:sp>
      <p:sp>
        <p:nvSpPr>
          <p:cNvPr id="22" name="Google Shape;22;p3"/>
          <p:cNvSpPr txBox="1">
            <a:spLocks noGrp="1"/>
          </p:cNvSpPr>
          <p:nvPr>
            <p:ph type="subTitle" idx="1"/>
          </p:nvPr>
        </p:nvSpPr>
        <p:spPr>
          <a:xfrm>
            <a:off x="713225" y="3801925"/>
            <a:ext cx="46968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 name="Google Shape;23;p3"/>
          <p:cNvSpPr/>
          <p:nvPr/>
        </p:nvSpPr>
        <p:spPr>
          <a:xfrm>
            <a:off x="4110269" y="1786970"/>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24;p3"/>
          <p:cNvSpPr/>
          <p:nvPr/>
        </p:nvSpPr>
        <p:spPr>
          <a:xfrm rot="10046799">
            <a:off x="6720152" y="1357794"/>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25;p3"/>
          <p:cNvSpPr/>
          <p:nvPr/>
        </p:nvSpPr>
        <p:spPr>
          <a:xfrm rot="950557">
            <a:off x="-967014" y="-2911590"/>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26;p3"/>
          <p:cNvSpPr/>
          <p:nvPr/>
        </p:nvSpPr>
        <p:spPr>
          <a:xfrm rot="5400000">
            <a:off x="5635913" y="390902"/>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27;p3"/>
          <p:cNvSpPr/>
          <p:nvPr/>
        </p:nvSpPr>
        <p:spPr>
          <a:xfrm rot="-10624511">
            <a:off x="-1129568"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28;p3"/>
          <p:cNvSpPr/>
          <p:nvPr/>
        </p:nvSpPr>
        <p:spPr>
          <a:xfrm rot="-10624511">
            <a:off x="-750230" y="-954535"/>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29;p3"/>
          <p:cNvSpPr/>
          <p:nvPr/>
        </p:nvSpPr>
        <p:spPr>
          <a:xfrm rot="-1271719">
            <a:off x="-2813177" y="-3761996"/>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8"/>
        <p:cNvGrpSpPr/>
        <p:nvPr/>
      </p:nvGrpSpPr>
      <p:grpSpPr>
        <a:xfrm>
          <a:off x="0" y="0"/>
          <a:ext cx="0" cy="0"/>
          <a:chOff x="0" y="0"/>
          <a:chExt cx="0" cy="0"/>
        </a:xfrm>
      </p:grpSpPr>
      <p:sp>
        <p:nvSpPr>
          <p:cNvPr id="112" name="Google Shape;112;p18"/>
          <p:cNvSpPr txBox="1">
            <a:spLocks noGrp="1"/>
          </p:cNvSpPr>
          <p:nvPr>
            <p:ph type="title"/>
          </p:nvPr>
        </p:nvSpPr>
        <p:spPr>
          <a:xfrm>
            <a:off x="932713" y="1554750"/>
            <a:ext cx="2725800" cy="1063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13" name="Google Shape;113;p18"/>
          <p:cNvSpPr txBox="1">
            <a:spLocks noGrp="1"/>
          </p:cNvSpPr>
          <p:nvPr>
            <p:ph type="subTitle" idx="1"/>
          </p:nvPr>
        </p:nvSpPr>
        <p:spPr>
          <a:xfrm>
            <a:off x="932713" y="2617950"/>
            <a:ext cx="2725800" cy="1123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720000" y="445025"/>
            <a:ext cx="4926900" cy="661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8" name="Google Shape;38;p7"/>
          <p:cNvSpPr txBox="1">
            <a:spLocks noGrp="1"/>
          </p:cNvSpPr>
          <p:nvPr>
            <p:ph type="subTitle" idx="1"/>
          </p:nvPr>
        </p:nvSpPr>
        <p:spPr>
          <a:xfrm>
            <a:off x="720000" y="1574002"/>
            <a:ext cx="3887400" cy="2604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atin typeface="Arial" panose="020B0604020202020204" pitchFamily="34" charset="0"/>
                <a:cs typeface="Arial" panose="020B0604020202020204" pitchFamily="34" charset="0"/>
              </a:defRPr>
            </a:lvl1pPr>
            <a:lvl2pPr lvl="1" algn="ctr" rtl="0">
              <a:lnSpc>
                <a:spcPct val="115000"/>
              </a:lnSpc>
              <a:spcBef>
                <a:spcPts val="0"/>
              </a:spcBef>
              <a:spcAft>
                <a:spcPts val="0"/>
              </a:spcAft>
              <a:buClr>
                <a:srgbClr val="E76A28"/>
              </a:buClr>
              <a:buSzPts val="1400"/>
              <a:buChar char="○"/>
              <a:defRPr/>
            </a:lvl2pPr>
            <a:lvl3pPr lvl="2" algn="ctr" rtl="0">
              <a:lnSpc>
                <a:spcPct val="115000"/>
              </a:lnSpc>
              <a:spcBef>
                <a:spcPts val="0"/>
              </a:spcBef>
              <a:spcAft>
                <a:spcPts val="0"/>
              </a:spcAft>
              <a:buClr>
                <a:srgbClr val="E76A28"/>
              </a:buClr>
              <a:buSzPts val="1400"/>
              <a:buChar char="■"/>
              <a:defRPr/>
            </a:lvl3pPr>
            <a:lvl4pPr lvl="3" algn="ctr" rtl="0">
              <a:lnSpc>
                <a:spcPct val="115000"/>
              </a:lnSpc>
              <a:spcBef>
                <a:spcPts val="0"/>
              </a:spcBef>
              <a:spcAft>
                <a:spcPts val="0"/>
              </a:spcAft>
              <a:buClr>
                <a:srgbClr val="E76A28"/>
              </a:buClr>
              <a:buSzPts val="1400"/>
              <a:buChar char="●"/>
              <a:defRPr/>
            </a:lvl4pPr>
            <a:lvl5pPr lvl="4" algn="ctr" rtl="0">
              <a:lnSpc>
                <a:spcPct val="115000"/>
              </a:lnSpc>
              <a:spcBef>
                <a:spcPts val="0"/>
              </a:spcBef>
              <a:spcAft>
                <a:spcPts val="0"/>
              </a:spcAft>
              <a:buClr>
                <a:srgbClr val="E76A28"/>
              </a:buClr>
              <a:buSzPts val="1400"/>
              <a:buChar char="○"/>
              <a:defRPr/>
            </a:lvl5pPr>
            <a:lvl6pPr lvl="5" algn="ctr" rtl="0">
              <a:lnSpc>
                <a:spcPct val="115000"/>
              </a:lnSpc>
              <a:spcBef>
                <a:spcPts val="0"/>
              </a:spcBef>
              <a:spcAft>
                <a:spcPts val="0"/>
              </a:spcAft>
              <a:buClr>
                <a:srgbClr val="999999"/>
              </a:buClr>
              <a:buSzPts val="1400"/>
              <a:buChar char="■"/>
              <a:defRPr/>
            </a:lvl6pPr>
            <a:lvl7pPr lvl="6" algn="ctr" rtl="0">
              <a:lnSpc>
                <a:spcPct val="115000"/>
              </a:lnSpc>
              <a:spcBef>
                <a:spcPts val="0"/>
              </a:spcBef>
              <a:spcAft>
                <a:spcPts val="0"/>
              </a:spcAft>
              <a:buClr>
                <a:srgbClr val="999999"/>
              </a:buClr>
              <a:buSzPts val="1400"/>
              <a:buChar char="●"/>
              <a:defRPr/>
            </a:lvl7pPr>
            <a:lvl8pPr lvl="7" algn="ctr" rtl="0">
              <a:lnSpc>
                <a:spcPct val="115000"/>
              </a:lnSpc>
              <a:spcBef>
                <a:spcPts val="0"/>
              </a:spcBef>
              <a:spcAft>
                <a:spcPts val="0"/>
              </a:spcAft>
              <a:buClr>
                <a:srgbClr val="999999"/>
              </a:buClr>
              <a:buSzPts val="1400"/>
              <a:buChar char="○"/>
              <a:defRPr/>
            </a:lvl8pPr>
            <a:lvl9pPr lvl="8" algn="ctr" rtl="0">
              <a:lnSpc>
                <a:spcPct val="115000"/>
              </a:lnSpc>
              <a:spcBef>
                <a:spcPts val="0"/>
              </a:spcBef>
              <a:spcAft>
                <a:spcPts val="0"/>
              </a:spcAft>
              <a:buClr>
                <a:srgbClr val="999999"/>
              </a:buClr>
              <a:buSzPts val="1400"/>
              <a:buChar char="■"/>
              <a:defRPr/>
            </a:lvl9pPr>
          </a:lstStyle>
          <a:p>
            <a:endParaRPr dirty="0"/>
          </a:p>
        </p:txBody>
      </p:sp>
      <p:sp>
        <p:nvSpPr>
          <p:cNvPr id="39" name="Google Shape;39;p7"/>
          <p:cNvSpPr>
            <a:spLocks noGrp="1"/>
          </p:cNvSpPr>
          <p:nvPr>
            <p:ph type="pic" idx="2"/>
          </p:nvPr>
        </p:nvSpPr>
        <p:spPr>
          <a:xfrm>
            <a:off x="5646899" y="2550"/>
            <a:ext cx="3497100" cy="51435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51"/>
        <p:cNvGrpSpPr/>
        <p:nvPr/>
      </p:nvGrpSpPr>
      <p:grpSpPr>
        <a:xfrm>
          <a:off x="0" y="0"/>
          <a:ext cx="0" cy="0"/>
          <a:chOff x="0" y="0"/>
          <a:chExt cx="0" cy="0"/>
        </a:xfrm>
      </p:grpSpPr>
      <p:sp>
        <p:nvSpPr>
          <p:cNvPr id="52" name="Google Shape;52;p6"/>
          <p:cNvSpPr/>
          <p:nvPr/>
        </p:nvSpPr>
        <p:spPr>
          <a:xfrm rot="-1539647">
            <a:off x="2721067" y="2645295"/>
            <a:ext cx="8640999" cy="493559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53;p6"/>
          <p:cNvSpPr/>
          <p:nvPr/>
        </p:nvSpPr>
        <p:spPr>
          <a:xfrm rot="-1700404">
            <a:off x="5035948" y="502979"/>
            <a:ext cx="8641049" cy="493561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5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55" name="Google Shape;55;p6"/>
          <p:cNvSpPr/>
          <p:nvPr/>
        </p:nvSpPr>
        <p:spPr>
          <a:xfrm>
            <a:off x="-5368709" y="-177302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56;p6"/>
          <p:cNvSpPr/>
          <p:nvPr/>
        </p:nvSpPr>
        <p:spPr>
          <a:xfrm>
            <a:off x="-2410459" y="-3275899"/>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57;p6"/>
          <p:cNvSpPr/>
          <p:nvPr/>
        </p:nvSpPr>
        <p:spPr>
          <a:xfrm rot="-8461429">
            <a:off x="278700" y="-1141953"/>
            <a:ext cx="869051" cy="4025430"/>
          </a:xfrm>
          <a:custGeom>
            <a:avLst/>
            <a:gdLst/>
            <a:ahLst/>
            <a:cxnLst/>
            <a:rect l="l" t="t" r="r" b="b"/>
            <a:pathLst>
              <a:path w="17214" h="79735" fill="none" extrusionOk="0">
                <a:moveTo>
                  <a:pt x="17214" y="1438"/>
                </a:moveTo>
                <a:cubicBezTo>
                  <a:pt x="14563" y="1"/>
                  <a:pt x="11046" y="1399"/>
                  <a:pt x="9327" y="3871"/>
                </a:cubicBezTo>
                <a:cubicBezTo>
                  <a:pt x="7606" y="6347"/>
                  <a:pt x="7340" y="9554"/>
                  <a:pt x="7602" y="12557"/>
                </a:cubicBezTo>
                <a:cubicBezTo>
                  <a:pt x="8182" y="19272"/>
                  <a:pt x="11052" y="25540"/>
                  <a:pt x="13052" y="31976"/>
                </a:cubicBezTo>
                <a:cubicBezTo>
                  <a:pt x="15049" y="38413"/>
                  <a:pt x="16133" y="45633"/>
                  <a:pt x="13243" y="51723"/>
                </a:cubicBezTo>
                <a:cubicBezTo>
                  <a:pt x="11654" y="55069"/>
                  <a:pt x="9007" y="57768"/>
                  <a:pt x="6547" y="60538"/>
                </a:cubicBezTo>
                <a:cubicBezTo>
                  <a:pt x="4085" y="63308"/>
                  <a:pt x="1706" y="66340"/>
                  <a:pt x="855" y="69945"/>
                </a:cubicBezTo>
                <a:cubicBezTo>
                  <a:pt x="1" y="73550"/>
                  <a:pt x="1095" y="77861"/>
                  <a:pt x="4289" y="797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58;p6"/>
          <p:cNvSpPr/>
          <p:nvPr/>
        </p:nvSpPr>
        <p:spPr>
          <a:xfrm rot="9429097">
            <a:off x="-1022702" y="-272321"/>
            <a:ext cx="3082381" cy="719847"/>
          </a:xfrm>
          <a:custGeom>
            <a:avLst/>
            <a:gdLst/>
            <a:ahLst/>
            <a:cxnLst/>
            <a:rect l="l" t="t" r="r" b="b"/>
            <a:pathLst>
              <a:path w="61057" h="14259" fill="none" extrusionOk="0">
                <a:moveTo>
                  <a:pt x="61056" y="12689"/>
                </a:moveTo>
                <a:cubicBezTo>
                  <a:pt x="57173" y="4933"/>
                  <a:pt x="48005" y="195"/>
                  <a:pt x="39429" y="1515"/>
                </a:cubicBezTo>
                <a:cubicBezTo>
                  <a:pt x="35106" y="2182"/>
                  <a:pt x="30970" y="4221"/>
                  <a:pt x="26595" y="4072"/>
                </a:cubicBezTo>
                <a:cubicBezTo>
                  <a:pt x="23259" y="3959"/>
                  <a:pt x="20120" y="2583"/>
                  <a:pt x="16932" y="1590"/>
                </a:cubicBezTo>
                <a:cubicBezTo>
                  <a:pt x="13748" y="596"/>
                  <a:pt x="10185" y="1"/>
                  <a:pt x="7153" y="1399"/>
                </a:cubicBezTo>
                <a:cubicBezTo>
                  <a:pt x="4832" y="2467"/>
                  <a:pt x="3133" y="4586"/>
                  <a:pt x="2065" y="6907"/>
                </a:cubicBezTo>
                <a:cubicBezTo>
                  <a:pt x="1001" y="9227"/>
                  <a:pt x="496" y="11757"/>
                  <a:pt x="1" y="14259"/>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9"/>
        <p:cNvGrpSpPr/>
        <p:nvPr/>
      </p:nvGrpSpPr>
      <p:grpSpPr>
        <a:xfrm>
          <a:off x="0" y="0"/>
          <a:ext cx="0" cy="0"/>
          <a:chOff x="0" y="0"/>
          <a:chExt cx="0" cy="0"/>
        </a:xfrm>
      </p:grpSpPr>
      <p:sp>
        <p:nvSpPr>
          <p:cNvPr id="60" name="Google Shape;60;p7"/>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61;p7"/>
          <p:cNvSpPr/>
          <p:nvPr/>
        </p:nvSpPr>
        <p:spPr>
          <a:xfrm>
            <a:off x="-2391684" y="-30321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62;p7"/>
          <p:cNvSpPr/>
          <p:nvPr/>
        </p:nvSpPr>
        <p:spPr>
          <a:xfrm rot="-951373">
            <a:off x="3888913" y="1659101"/>
            <a:ext cx="8640970"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63;p7"/>
          <p:cNvSpPr/>
          <p:nvPr/>
        </p:nvSpPr>
        <p:spPr>
          <a:xfrm rot="950557">
            <a:off x="-1613326" y="-323496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64;p7"/>
          <p:cNvSpPr/>
          <p:nvPr/>
        </p:nvSpPr>
        <p:spPr>
          <a:xfrm>
            <a:off x="-3103449" y="-598135"/>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65;p7"/>
          <p:cNvSpPr/>
          <p:nvPr/>
        </p:nvSpPr>
        <p:spPr>
          <a:xfrm>
            <a:off x="-3397856" y="-859887"/>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66;p7"/>
          <p:cNvSpPr/>
          <p:nvPr/>
        </p:nvSpPr>
        <p:spPr>
          <a:xfrm>
            <a:off x="4827735" y="754465"/>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67;p7"/>
          <p:cNvSpPr/>
          <p:nvPr/>
        </p:nvSpPr>
        <p:spPr>
          <a:xfrm>
            <a:off x="4180750" y="737563"/>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68;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69" name="Google Shape;69;p7"/>
          <p:cNvSpPr txBox="1">
            <a:spLocks noGrp="1"/>
          </p:cNvSpPr>
          <p:nvPr>
            <p:ph type="subTitle" idx="1"/>
          </p:nvPr>
        </p:nvSpPr>
        <p:spPr>
          <a:xfrm>
            <a:off x="1032150" y="1624100"/>
            <a:ext cx="39825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panose="00000400000000000000"/>
              <a:buChar char="●"/>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rgbClr val="E76A28"/>
              </a:buClr>
              <a:buSzPts val="1600"/>
              <a:buFont typeface="Nunito Light" panose="00000400000000000000"/>
              <a:buChar char="○"/>
              <a:defRPr/>
            </a:lvl2pPr>
            <a:lvl3pPr lvl="2" algn="ctr" rtl="0">
              <a:lnSpc>
                <a:spcPct val="100000"/>
              </a:lnSpc>
              <a:spcBef>
                <a:spcPts val="0"/>
              </a:spcBef>
              <a:spcAft>
                <a:spcPts val="0"/>
              </a:spcAft>
              <a:buClr>
                <a:srgbClr val="E76A28"/>
              </a:buClr>
              <a:buSzPts val="1500"/>
              <a:buFont typeface="Nunito Light" panose="00000400000000000000"/>
              <a:buChar char="■"/>
              <a:defRPr/>
            </a:lvl3pPr>
            <a:lvl4pPr lvl="3" algn="ctr" rtl="0">
              <a:lnSpc>
                <a:spcPct val="100000"/>
              </a:lnSpc>
              <a:spcBef>
                <a:spcPts val="0"/>
              </a:spcBef>
              <a:spcAft>
                <a:spcPts val="0"/>
              </a:spcAft>
              <a:buClr>
                <a:srgbClr val="E76A28"/>
              </a:buClr>
              <a:buSzPts val="1500"/>
              <a:buFont typeface="Nunito Light" panose="00000400000000000000"/>
              <a:buChar char="●"/>
              <a:defRPr/>
            </a:lvl4pPr>
            <a:lvl5pPr lvl="4" algn="ctr" rtl="0">
              <a:lnSpc>
                <a:spcPct val="100000"/>
              </a:lnSpc>
              <a:spcBef>
                <a:spcPts val="0"/>
              </a:spcBef>
              <a:spcAft>
                <a:spcPts val="0"/>
              </a:spcAft>
              <a:buClr>
                <a:srgbClr val="E76A28"/>
              </a:buClr>
              <a:buSzPts val="1400"/>
              <a:buFont typeface="Nunito Light" panose="00000400000000000000"/>
              <a:buChar char="○"/>
              <a:defRPr/>
            </a:lvl5pPr>
            <a:lvl6pPr lvl="5" algn="ctr" rtl="0">
              <a:lnSpc>
                <a:spcPct val="100000"/>
              </a:lnSpc>
              <a:spcBef>
                <a:spcPts val="0"/>
              </a:spcBef>
              <a:spcAft>
                <a:spcPts val="0"/>
              </a:spcAft>
              <a:buClr>
                <a:srgbClr val="999999"/>
              </a:buClr>
              <a:buSzPts val="1400"/>
              <a:buFont typeface="Nunito Light" panose="00000400000000000000"/>
              <a:buChar char="■"/>
              <a:defRPr/>
            </a:lvl6pPr>
            <a:lvl7pPr lvl="6" algn="ctr" rtl="0">
              <a:lnSpc>
                <a:spcPct val="100000"/>
              </a:lnSpc>
              <a:spcBef>
                <a:spcPts val="0"/>
              </a:spcBef>
              <a:spcAft>
                <a:spcPts val="0"/>
              </a:spcAft>
              <a:buClr>
                <a:srgbClr val="999999"/>
              </a:buClr>
              <a:buSzPts val="1300"/>
              <a:buFont typeface="Nunito Light" panose="00000400000000000000"/>
              <a:buChar char="●"/>
              <a:defRPr/>
            </a:lvl7pPr>
            <a:lvl8pPr lvl="7" algn="ctr" rtl="0">
              <a:lnSpc>
                <a:spcPct val="100000"/>
              </a:lnSpc>
              <a:spcBef>
                <a:spcPts val="0"/>
              </a:spcBef>
              <a:spcAft>
                <a:spcPts val="0"/>
              </a:spcAft>
              <a:buClr>
                <a:srgbClr val="999999"/>
              </a:buClr>
              <a:buSzPts val="1300"/>
              <a:buFont typeface="Nunito Light" panose="00000400000000000000"/>
              <a:buChar char="○"/>
              <a:defRPr/>
            </a:lvl8pPr>
            <a:lvl9pPr lvl="8" algn="ctr" rtl="0">
              <a:lnSpc>
                <a:spcPct val="100000"/>
              </a:lnSpc>
              <a:spcBef>
                <a:spcPts val="0"/>
              </a:spcBef>
              <a:spcAft>
                <a:spcPts val="0"/>
              </a:spcAft>
              <a:buClr>
                <a:srgbClr val="999999"/>
              </a:buClr>
              <a:buSzPts val="1400"/>
              <a:buFont typeface="Nunito Light" panose="00000400000000000000"/>
              <a:buChar char="■"/>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8"/>
        <p:cNvGrpSpPr/>
        <p:nvPr/>
      </p:nvGrpSpPr>
      <p:grpSpPr>
        <a:xfrm>
          <a:off x="0" y="0"/>
          <a:ext cx="0" cy="0"/>
          <a:chOff x="0" y="0"/>
          <a:chExt cx="0" cy="0"/>
        </a:xfrm>
      </p:grpSpPr>
      <p:sp>
        <p:nvSpPr>
          <p:cNvPr id="79" name="Google Shape;79;p9"/>
          <p:cNvSpPr txBox="1">
            <a:spLocks noGrp="1"/>
          </p:cNvSpPr>
          <p:nvPr>
            <p:ph type="title"/>
          </p:nvPr>
        </p:nvSpPr>
        <p:spPr>
          <a:xfrm>
            <a:off x="3445450" y="1655500"/>
            <a:ext cx="49854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500">
                <a:latin typeface="Fira Sans Condensed Medium" panose="020B0603050000020004" pitchFamily="34"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sp>
        <p:nvSpPr>
          <p:cNvPr id="80" name="Google Shape;80;p9"/>
          <p:cNvSpPr txBox="1">
            <a:spLocks noGrp="1"/>
          </p:cNvSpPr>
          <p:nvPr>
            <p:ph type="subTitle" idx="1"/>
          </p:nvPr>
        </p:nvSpPr>
        <p:spPr>
          <a:xfrm>
            <a:off x="3445450" y="2816925"/>
            <a:ext cx="49854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81" name="Google Shape;81;p9"/>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82;p9"/>
          <p:cNvSpPr/>
          <p:nvPr/>
        </p:nvSpPr>
        <p:spPr>
          <a:xfrm>
            <a:off x="-1716259" y="-26056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83;p9"/>
          <p:cNvSpPr/>
          <p:nvPr/>
        </p:nvSpPr>
        <p:spPr>
          <a:xfrm rot="-951373">
            <a:off x="3888913" y="1659101"/>
            <a:ext cx="8640970"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84;p9"/>
          <p:cNvSpPr/>
          <p:nvPr/>
        </p:nvSpPr>
        <p:spPr>
          <a:xfrm rot="950557">
            <a:off x="-584401" y="-335381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 name="Google Shape;85;p9"/>
          <p:cNvSpPr/>
          <p:nvPr/>
        </p:nvSpPr>
        <p:spPr>
          <a:xfrm>
            <a:off x="-551813" y="-1463080"/>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 name="Google Shape;86;p9"/>
          <p:cNvSpPr/>
          <p:nvPr/>
        </p:nvSpPr>
        <p:spPr>
          <a:xfrm>
            <a:off x="-880856" y="-1776787"/>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87;p9"/>
          <p:cNvSpPr/>
          <p:nvPr/>
        </p:nvSpPr>
        <p:spPr>
          <a:xfrm>
            <a:off x="4827735" y="754465"/>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88;p9"/>
          <p:cNvSpPr/>
          <p:nvPr/>
        </p:nvSpPr>
        <p:spPr>
          <a:xfrm>
            <a:off x="4180750" y="737563"/>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103"/>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3"/>
        <p:cNvGrpSpPr/>
        <p:nvPr/>
      </p:nvGrpSpPr>
      <p:grpSpPr>
        <a:xfrm>
          <a:off x="0" y="0"/>
          <a:ext cx="0" cy="0"/>
          <a:chOff x="0" y="0"/>
          <a:chExt cx="0" cy="0"/>
        </a:xfrm>
      </p:grpSpPr>
      <p:sp>
        <p:nvSpPr>
          <p:cNvPr id="134" name="Google Shape;134;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35" name="Google Shape;135;p15"/>
          <p:cNvSpPr/>
          <p:nvPr/>
        </p:nvSpPr>
        <p:spPr>
          <a:xfrm rot="10323072" flipH="1">
            <a:off x="-5164481" y="2099623"/>
            <a:ext cx="8057202" cy="500877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136;p15"/>
          <p:cNvSpPr/>
          <p:nvPr/>
        </p:nvSpPr>
        <p:spPr>
          <a:xfrm rot="-8979179" flipH="1">
            <a:off x="4788578" y="-282479"/>
            <a:ext cx="8640979" cy="4935653"/>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137;p15"/>
          <p:cNvSpPr/>
          <p:nvPr/>
        </p:nvSpPr>
        <p:spPr>
          <a:xfrm rot="10800000" flipH="1">
            <a:off x="-2942781" y="3232411"/>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138;p15"/>
          <p:cNvSpPr/>
          <p:nvPr/>
        </p:nvSpPr>
        <p:spPr>
          <a:xfrm rot="-10100240" flipH="1">
            <a:off x="4264360" y="-1928320"/>
            <a:ext cx="8641094" cy="493562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 name="Google Shape;139;p15"/>
          <p:cNvSpPr/>
          <p:nvPr/>
        </p:nvSpPr>
        <p:spPr>
          <a:xfrm rot="10624511" flipH="1">
            <a:off x="4717010"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140;p15"/>
          <p:cNvSpPr/>
          <p:nvPr/>
        </p:nvSpPr>
        <p:spPr>
          <a:xfrm rot="10624511" flipH="1">
            <a:off x="-2723376" y="3366990"/>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1"/>
        <p:cNvGrpSpPr/>
        <p:nvPr/>
      </p:nvGrpSpPr>
      <p:grpSpPr>
        <a:xfrm>
          <a:off x="0" y="0"/>
          <a:ext cx="0" cy="0"/>
          <a:chOff x="0" y="0"/>
          <a:chExt cx="0" cy="0"/>
        </a:xfrm>
      </p:grpSpPr>
      <p:sp>
        <p:nvSpPr>
          <p:cNvPr id="142" name="Google Shape;142;p16"/>
          <p:cNvSpPr txBox="1">
            <a:spLocks noGrp="1"/>
          </p:cNvSpPr>
          <p:nvPr>
            <p:ph type="title"/>
          </p:nvPr>
        </p:nvSpPr>
        <p:spPr>
          <a:xfrm>
            <a:off x="3882300" y="2079575"/>
            <a:ext cx="4319700" cy="1511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000">
                <a:latin typeface="Fira Sans Condensed Medium" panose="020B06030500000200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43" name="Google Shape;143;p16"/>
          <p:cNvSpPr txBox="1">
            <a:spLocks noGrp="1"/>
          </p:cNvSpPr>
          <p:nvPr>
            <p:ph type="title" idx="2" hasCustomPrompt="1"/>
          </p:nvPr>
        </p:nvSpPr>
        <p:spPr>
          <a:xfrm>
            <a:off x="5337975" y="898425"/>
            <a:ext cx="1408200" cy="10305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7200">
                <a:solidFill>
                  <a:schemeClr val="accent1"/>
                </a:solidFill>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endParaRPr dirty="0"/>
          </a:p>
        </p:txBody>
      </p:sp>
      <p:sp>
        <p:nvSpPr>
          <p:cNvPr id="144" name="Google Shape;144;p16"/>
          <p:cNvSpPr txBox="1">
            <a:spLocks noGrp="1"/>
          </p:cNvSpPr>
          <p:nvPr>
            <p:ph type="subTitle" idx="1"/>
          </p:nvPr>
        </p:nvSpPr>
        <p:spPr>
          <a:xfrm>
            <a:off x="3882300" y="3741725"/>
            <a:ext cx="43197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5" name="Google Shape;145;p16"/>
          <p:cNvSpPr/>
          <p:nvPr/>
        </p:nvSpPr>
        <p:spPr>
          <a:xfrm rot="-2104852">
            <a:off x="2915317" y="3047755"/>
            <a:ext cx="8641018" cy="4935631"/>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146;p16"/>
          <p:cNvSpPr/>
          <p:nvPr/>
        </p:nvSpPr>
        <p:spPr>
          <a:xfrm rot="10046799">
            <a:off x="5786002" y="236226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 name="Google Shape;147;p16"/>
          <p:cNvSpPr/>
          <p:nvPr/>
        </p:nvSpPr>
        <p:spPr>
          <a:xfrm rot="-35">
            <a:off x="-1699892" y="-3080014"/>
            <a:ext cx="8057334"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 name="Google Shape;148;p16"/>
          <p:cNvSpPr/>
          <p:nvPr/>
        </p:nvSpPr>
        <p:spPr>
          <a:xfrm rot="5400000">
            <a:off x="5774463" y="754577"/>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 name="Google Shape;149;p16"/>
          <p:cNvSpPr/>
          <p:nvPr/>
        </p:nvSpPr>
        <p:spPr>
          <a:xfrm rot="-1271719">
            <a:off x="-2847827" y="-3242471"/>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 name="Google Shape;150;p16"/>
          <p:cNvSpPr/>
          <p:nvPr/>
        </p:nvSpPr>
        <p:spPr>
          <a:xfrm rot="9802955">
            <a:off x="-1478945" y="-22513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151;p16"/>
          <p:cNvSpPr/>
          <p:nvPr/>
        </p:nvSpPr>
        <p:spPr>
          <a:xfrm rot="9802955">
            <a:off x="-1136424" y="-506832"/>
            <a:ext cx="5736494" cy="3271350"/>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52"/>
        <p:cNvGrpSpPr/>
        <p:nvPr/>
      </p:nvGrpSpPr>
      <p:grpSpPr>
        <a:xfrm>
          <a:off x="0" y="0"/>
          <a:ext cx="0" cy="0"/>
          <a:chOff x="0" y="0"/>
          <a:chExt cx="0" cy="0"/>
        </a:xfrm>
      </p:grpSpPr>
      <p:sp>
        <p:nvSpPr>
          <p:cNvPr id="153" name="Google Shape;153;p17"/>
          <p:cNvSpPr txBox="1">
            <a:spLocks noGrp="1"/>
          </p:cNvSpPr>
          <p:nvPr>
            <p:ph type="title"/>
          </p:nvPr>
        </p:nvSpPr>
        <p:spPr>
          <a:xfrm>
            <a:off x="1882800" y="3100300"/>
            <a:ext cx="5378400" cy="661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Medium" panose="020B0603050000020004" pitchFamily="34"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dirty="0"/>
          </a:p>
        </p:txBody>
      </p:sp>
      <p:sp>
        <p:nvSpPr>
          <p:cNvPr id="154" name="Google Shape;154;p17"/>
          <p:cNvSpPr txBox="1">
            <a:spLocks noGrp="1"/>
          </p:cNvSpPr>
          <p:nvPr>
            <p:ph type="subTitle" idx="1"/>
          </p:nvPr>
        </p:nvSpPr>
        <p:spPr>
          <a:xfrm>
            <a:off x="1226400" y="1126425"/>
            <a:ext cx="6691200" cy="1863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27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dirty="0"/>
          </a:p>
        </p:txBody>
      </p:sp>
      <p:sp>
        <p:nvSpPr>
          <p:cNvPr id="155" name="Google Shape;155;p17"/>
          <p:cNvSpPr/>
          <p:nvPr/>
        </p:nvSpPr>
        <p:spPr>
          <a:xfrm flipH="1">
            <a:off x="-1667964" y="196522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 name="Google Shape;156;p17"/>
          <p:cNvSpPr/>
          <p:nvPr/>
        </p:nvSpPr>
        <p:spPr>
          <a:xfrm rot="1469197" flipH="1">
            <a:off x="3730513" y="-2884133"/>
            <a:ext cx="8057270" cy="500880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157;p17"/>
          <p:cNvSpPr/>
          <p:nvPr/>
        </p:nvSpPr>
        <p:spPr>
          <a:xfrm rot="1363310" flipH="1">
            <a:off x="-3252632" y="1783463"/>
            <a:ext cx="8640997"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 name="Google Shape;158;p17"/>
          <p:cNvSpPr/>
          <p:nvPr/>
        </p:nvSpPr>
        <p:spPr>
          <a:xfrm rot="1676192" flipH="1">
            <a:off x="5120150" y="-1964912"/>
            <a:ext cx="8057278" cy="500881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 name="Google Shape;159;p17"/>
          <p:cNvSpPr/>
          <p:nvPr/>
        </p:nvSpPr>
        <p:spPr>
          <a:xfrm rot="9802955">
            <a:off x="-1478945" y="-22513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160;p17"/>
          <p:cNvSpPr/>
          <p:nvPr/>
        </p:nvSpPr>
        <p:spPr>
          <a:xfrm rot="-5978568">
            <a:off x="6347339" y="741621"/>
            <a:ext cx="5216563" cy="313564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2" Type="http://schemas.openxmlformats.org/officeDocument/2006/relationships/theme" Target="../theme/theme1.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1pPr>
            <a:lvl2pPr lvl="1"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2pPr>
            <a:lvl3pPr lvl="2"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3pPr>
            <a:lvl4pPr lvl="3"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4pPr>
            <a:lvl5pPr lvl="4"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5pPr>
            <a:lvl6pPr lvl="5"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6pPr>
            <a:lvl7pPr lvl="6"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7pPr>
            <a:lvl8pPr lvl="7"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8pPr>
            <a:lvl9pPr lvl="8"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9pPr>
          </a:lstStyle>
          <a:p>
            <a:endParaRPr dirty="0"/>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Fira Sans Condensed Medium" panose="020B0603050000020004" pitchFamily="34" charset="0"/>
          <a:ea typeface="Fira Sans Condensed Medium" panose="020B0603050000020004" pitchFamily="34"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xml"/><Relationship Id="rId1"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11.xml"/><Relationship Id="rId6" Type="http://schemas.openxmlformats.org/officeDocument/2006/relationships/image" Target="../media/image12.png"/><Relationship Id="rId5" Type="http://schemas.microsoft.com/office/2007/relationships/media" Target="../media/media3.mp4"/><Relationship Id="rId4" Type="http://schemas.openxmlformats.org/officeDocument/2006/relationships/video" Target="../media/media3.mp4"/><Relationship Id="rId3" Type="http://schemas.openxmlformats.org/officeDocument/2006/relationships/image" Target="../media/image11.png"/><Relationship Id="rId2" Type="http://schemas.microsoft.com/office/2007/relationships/media" Target="../media/media2.mp4"/><Relationship Id="rId1" Type="http://schemas.openxmlformats.org/officeDocument/2006/relationships/video" Target="../media/media2.mp4"/></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8.xml"/><Relationship Id="rId2" Type="http://schemas.microsoft.com/office/2007/relationships/hdphoto" Target="../media/image14.wdp"/><Relationship Id="rId1"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image" Target="../media/image16.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2.png"/><Relationship Id="rId2" Type="http://schemas.microsoft.com/office/2007/relationships/media" Target="../media/media1.mp4"/><Relationship Id="rId1" Type="http://schemas.openxmlformats.org/officeDocument/2006/relationships/video" Target="NULL" TargetMode="Externa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4.xml"/><Relationship Id="rId3" Type="http://schemas.openxmlformats.org/officeDocument/2006/relationships/image" Target="../media/image19.png"/><Relationship Id="rId2" Type="http://schemas.microsoft.com/office/2007/relationships/hdphoto" Target="../media/image14.wdp"/><Relationship Id="rId1" Type="http://schemas.openxmlformats.org/officeDocument/2006/relationships/image" Target="../media/image13.pn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9.xml"/><Relationship Id="rId3" Type="http://schemas.openxmlformats.org/officeDocument/2006/relationships/image" Target="../media/image20.png"/><Relationship Id="rId2" Type="http://schemas.microsoft.com/office/2007/relationships/hdphoto" Target="../media/image14.wdp"/><Relationship Id="rId1" Type="http://schemas.openxmlformats.org/officeDocument/2006/relationships/image" Target="../media/image13.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21.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25.png"/><Relationship Id="rId1" Type="http://schemas.openxmlformats.org/officeDocument/2006/relationships/image" Target="../media/image21.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2.xml"/><Relationship Id="rId2" Type="http://schemas.openxmlformats.org/officeDocument/2006/relationships/image" Target="../media/image29.png"/><Relationship Id="rId1"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image" Target="../media/image30.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1.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7.xml"/><Relationship Id="rId2" Type="http://schemas.openxmlformats.org/officeDocument/2006/relationships/image" Target="../media/image32.png"/><Relationship Id="rId1" Type="http://schemas.openxmlformats.org/officeDocument/2006/relationships/image" Target="../media/image30.pn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7.xml"/><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image" Target="../media/image30.png"/></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7.png"/><Relationship Id="rId3" Type="http://schemas.openxmlformats.org/officeDocument/2006/relationships/image" Target="../media/image32.png"/><Relationship Id="rId2" Type="http://schemas.openxmlformats.org/officeDocument/2006/relationships/image" Target="../media/image36.png"/><Relationship Id="rId1"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8.png"/><Relationship Id="rId1" Type="http://schemas.openxmlformats.org/officeDocument/2006/relationships/image" Target="../media/image35.png"/></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3.xml"/><Relationship Id="rId2" Type="http://schemas.openxmlformats.org/officeDocument/2006/relationships/image" Target="../media/image39.png"/><Relationship Id="rId1"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41.png"/><Relationship Id="rId1" Type="http://schemas.openxmlformats.org/officeDocument/2006/relationships/image" Target="../media/image40.png"/></Relationships>
</file>

<file path=ppt/slides/_rels/slide39.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12.xml"/><Relationship Id="rId4" Type="http://schemas.microsoft.com/office/2007/relationships/hdphoto" Target="../media/image14.wdp"/><Relationship Id="rId3" Type="http://schemas.openxmlformats.org/officeDocument/2006/relationships/image" Target="../media/image13.png"/><Relationship Id="rId2" Type="http://schemas.openxmlformats.org/officeDocument/2006/relationships/image" Target="../media/image43.png"/><Relationship Id="rId1"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2.xml"/><Relationship Id="rId2" Type="http://schemas.openxmlformats.org/officeDocument/2006/relationships/image" Target="../media/image21.png"/><Relationship Id="rId1" Type="http://schemas.openxmlformats.org/officeDocument/2006/relationships/image" Target="../media/image44.png"/></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25.xml"/><Relationship Id="rId7" Type="http://schemas.openxmlformats.org/officeDocument/2006/relationships/slideLayout" Target="../slideLayouts/slideLayout1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2.xml"/><Relationship Id="rId1" Type="http://schemas.openxmlformats.org/officeDocument/2006/relationships/image" Target="../media/image48.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7.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image" Target="../media/image18.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image" Target="../media/image1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8.xml"/><Relationship Id="rId1" Type="http://schemas.openxmlformats.org/officeDocument/2006/relationships/image" Target="../media/image4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7" Type="http://schemas.openxmlformats.org/officeDocument/2006/relationships/notesSlide" Target="../notesSlides/notesSlide33.xml"/><Relationship Id="rId6" Type="http://schemas.openxmlformats.org/officeDocument/2006/relationships/slideLayout" Target="../slideLayouts/slideLayout19.xml"/><Relationship Id="rId5" Type="http://schemas.openxmlformats.org/officeDocument/2006/relationships/image" Target="../media/image54.svg"/><Relationship Id="rId4" Type="http://schemas.openxmlformats.org/officeDocument/2006/relationships/image" Target="../media/image53.png"/><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image" Target="../media/image50.png"/></Relationships>
</file>

<file path=ppt/slides/_rels/slide51.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19.xml"/><Relationship Id="rId2" Type="http://schemas.openxmlformats.org/officeDocument/2006/relationships/image" Target="../media/image55.png"/><Relationship Id="rId1"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0.xml"/><Relationship Id="rId1"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1.xml"/><Relationship Id="rId1" Type="http://schemas.openxmlformats.org/officeDocument/2006/relationships/image" Target="../media/image57.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2.xml"/><Relationship Id="rId1" Type="http://schemas.openxmlformats.org/officeDocument/2006/relationships/image" Target="../media/image58.png"/></Relationships>
</file>

<file path=ppt/slides/_rels/slide55.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10.xml"/><Relationship Id="rId2" Type="http://schemas.openxmlformats.org/officeDocument/2006/relationships/image" Target="../media/image59.png"/><Relationship Id="rId1" Type="http://schemas.openxmlformats.org/officeDocument/2006/relationships/image" Target="../media/image56.png"/></Relationships>
</file>

<file path=ppt/slides/_rels/slide56.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9.xml"/><Relationship Id="rId2" Type="http://schemas.openxmlformats.org/officeDocument/2006/relationships/image" Target="../media/image60.png"/><Relationship Id="rId1" Type="http://schemas.openxmlformats.org/officeDocument/2006/relationships/image" Target="../media/image56.png"/></Relationships>
</file>

<file path=ppt/slides/_rels/slide57.xml.rels><?xml version="1.0" encoding="UTF-8" standalone="yes"?>
<Relationships xmlns="http://schemas.openxmlformats.org/package/2006/relationships"><Relationship Id="rId5" Type="http://schemas.openxmlformats.org/officeDocument/2006/relationships/notesSlide" Target="../notesSlides/notesSlide40.xml"/><Relationship Id="rId4" Type="http://schemas.openxmlformats.org/officeDocument/2006/relationships/slideLayout" Target="../slideLayouts/slideLayout15.xml"/><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56.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0.xml"/><Relationship Id="rId1" Type="http://schemas.openxmlformats.org/officeDocument/2006/relationships/image" Target="../media/image16.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4.xml"/><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21.xml"/><Relationship Id="rId2" Type="http://schemas.openxmlformats.org/officeDocument/2006/relationships/image" Target="../media/image64.png"/><Relationship Id="rId1" Type="http://schemas.openxmlformats.org/officeDocument/2006/relationships/image" Target="../media/image63.jpe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65.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image" Target="../media/image66.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4" Type="http://schemas.openxmlformats.org/officeDocument/2006/relationships/notesSlide" Target="../notesSlides/notesSlide49.xml"/><Relationship Id="rId3" Type="http://schemas.openxmlformats.org/officeDocument/2006/relationships/slideLayout" Target="../slideLayouts/slideLayout3.xml"/><Relationship Id="rId2" Type="http://schemas.openxmlformats.org/officeDocument/2006/relationships/image" Target="../media/image67.png"/><Relationship Id="rId1" Type="http://schemas.openxmlformats.org/officeDocument/2006/relationships/hyperlink" Target="https://docs.google.com/spreadsheets/d/1fEGrWY3KZYMwtSXWMpYC29kWRWfhRUAz_6I-hr6THog/copy#gid=0"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xml"/><Relationship Id="rId1"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xml"/><Relationship Id="rId1" Type="http://schemas.openxmlformats.org/officeDocument/2006/relationships/image" Target="../media/image68.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xml"/><Relationship Id="rId1" Type="http://schemas.openxmlformats.org/officeDocument/2006/relationships/image" Target="../media/image68.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7.png"/><Relationship Id="rId1"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Ánh sáng vector truyền qua mẫu minh họa vật lý lăng kính tam giác"/>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0"/>
            <a:ext cx="9144000" cy="5143500"/>
          </a:xfrm>
          <a:prstGeom prst="rect">
            <a:avLst/>
          </a:prstGeom>
          <a:solidFill>
            <a:srgbClr val="0E2A47">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11200" y="882126"/>
            <a:ext cx="757369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6600" spc="-150" dirty="0">
                <a:solidFill>
                  <a:schemeClr val="bg1"/>
                </a:solidFill>
                <a:latin typeface="Fira Sans Black" panose="020B0A03050000020004" pitchFamily="34" charset="0"/>
              </a:rPr>
              <a:t>CHỦ ĐỀ </a:t>
            </a:r>
            <a:r>
              <a:rPr kumimoji="0" lang="en-US" sz="6600" b="0" i="0" u="none" strike="noStrike" kern="1200" cap="none" spc="-150" normalizeH="0" noProof="0" dirty="0">
                <a:ln>
                  <a:noFill/>
                </a:ln>
                <a:solidFill>
                  <a:schemeClr val="bg1"/>
                </a:solidFill>
                <a:effectLst/>
                <a:uLnTx/>
                <a:uFillTx/>
                <a:latin typeface="Fira Sans Black" panose="020B0A03050000020004" pitchFamily="34" charset="0"/>
                <a:ea typeface="+mn-ea"/>
                <a:cs typeface="+mn-cs"/>
              </a:rPr>
              <a:t>2</a:t>
            </a:r>
            <a:endParaRPr kumimoji="0" lang="en-US" sz="66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
        <p:nvSpPr>
          <p:cNvPr id="4" name="TextBox 3"/>
          <p:cNvSpPr txBox="1"/>
          <p:nvPr/>
        </p:nvSpPr>
        <p:spPr>
          <a:xfrm>
            <a:off x="908654" y="2045383"/>
            <a:ext cx="757369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6600" spc="-150" dirty="0">
                <a:solidFill>
                  <a:schemeClr val="bg1"/>
                </a:solidFill>
                <a:latin typeface="Fira Sans Black" panose="020B0A03050000020004" pitchFamily="34" charset="0"/>
              </a:rPr>
              <a:t>ÁNH SÁNG</a:t>
            </a:r>
            <a:endParaRPr kumimoji="0" lang="en-US" sz="66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675"/>
                            </p:stCondLst>
                            <p:childTnLst>
                              <p:par>
                                <p:cTn id="9" presetID="22" presetClass="entr" presetSubtype="1" fill="hold" grpId="0" nodeType="afterEffect">
                                  <p:stCondLst>
                                    <p:cond delay="0"/>
                                  </p:stCondLst>
                                  <p:iterate type="lt">
                                    <p:tmPct val="5000"/>
                                  </p:iterate>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00037" y="119062"/>
          <a:ext cx="5791200" cy="4662378"/>
        </p:xfrm>
        <a:graphic>
          <a:graphicData uri="http://schemas.openxmlformats.org/drawingml/2006/table">
            <a:tbl>
              <a:tblPr firstRow="1" firstCol="1" bandRow="1">
                <a:tableStyleId>{95EA51DC-0A1D-4230-A7F2-6BA1A8616B38}</a:tableStyleId>
              </a:tblPr>
              <a:tblGrid>
                <a:gridCol w="5791200"/>
              </a:tblGrid>
              <a:tr h="338138">
                <a:tc>
                  <a:txBody>
                    <a:bodyPr/>
                    <a:lstStyle/>
                    <a:p>
                      <a:pPr marL="0" marR="0" algn="ctr">
                        <a:lnSpc>
                          <a:spcPct val="120000"/>
                        </a:lnSpc>
                        <a:spcBef>
                          <a:spcPts val="0"/>
                        </a:spcBef>
                        <a:spcAft>
                          <a:spcPts val="0"/>
                        </a:spcAft>
                      </a:pPr>
                      <a:r>
                        <a:rPr lang="en-US" sz="1400" b="1" dirty="0">
                          <a:effectLst/>
                          <a:latin typeface="Times New Roman" panose="02020603050405020304" pitchFamily="18" charset="0"/>
                          <a:cs typeface="Times New Roman" panose="02020603050405020304" pitchFamily="18" charset="0"/>
                        </a:rPr>
                        <a:t>PHIẾU HỌC TẬP 1</a:t>
                      </a:r>
                      <a:endParaRPr lang="en-US" sz="1400" b="1" dirty="0">
                        <a:effectLst/>
                        <a:latin typeface="Times New Roman" panose="02020603050405020304" pitchFamily="18" charset="0"/>
                        <a:cs typeface="Times New Roman" panose="02020603050405020304" pitchFamily="18" charset="0"/>
                      </a:endParaRPr>
                    </a:p>
                  </a:txBody>
                  <a:tcPr marL="7057" marR="7057" marT="7057" marB="7057"/>
                </a:tc>
              </a:tr>
              <a:tr h="763916">
                <a:tc>
                  <a:txBody>
                    <a:bodyPr/>
                    <a:lstStyle/>
                    <a:p>
                      <a:pPr marL="0" marR="0" indent="0" algn="just">
                        <a:lnSpc>
                          <a:spcPct val="120000"/>
                        </a:lnSpc>
                        <a:spcBef>
                          <a:spcPts val="0"/>
                        </a:spcBef>
                        <a:spcAft>
                          <a:spcPts val="0"/>
                        </a:spcAft>
                        <a:buNone/>
                      </a:pPr>
                      <a:r>
                        <a:rPr lang="en-US" sz="1400" b="1" dirty="0">
                          <a:effectLst/>
                          <a:latin typeface="Times New Roman" panose="02020603050405020304" pitchFamily="18" charset="0"/>
                          <a:cs typeface="Times New Roman" panose="02020603050405020304" pitchFamily="18" charset="0"/>
                        </a:rPr>
                        <a:t>1.Tiến </a:t>
                      </a:r>
                      <a:r>
                        <a:rPr lang="en-US" sz="1400" b="1" dirty="0" err="1">
                          <a:effectLst/>
                          <a:latin typeface="Times New Roman" panose="02020603050405020304" pitchFamily="18" charset="0"/>
                          <a:cs typeface="Times New Roman" panose="02020603050405020304" pitchFamily="18" charset="0"/>
                        </a:rPr>
                        <a:t>hành</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thí</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nghiệm</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Hình</a:t>
                      </a:r>
                      <a:r>
                        <a:rPr lang="en-US" sz="1400" b="1" dirty="0">
                          <a:effectLst/>
                          <a:latin typeface="Times New Roman" panose="02020603050405020304" pitchFamily="18" charset="0"/>
                          <a:cs typeface="Times New Roman" panose="02020603050405020304" pitchFamily="18" charset="0"/>
                        </a:rPr>
                        <a:t> 3.2)</a:t>
                      </a:r>
                      <a:endParaRPr lang="en-US" sz="1400" b="1" dirty="0">
                        <a:effectLst/>
                        <a:latin typeface="Times New Roman" panose="02020603050405020304" pitchFamily="18" charset="0"/>
                        <a:cs typeface="Times New Roman" panose="02020603050405020304" pitchFamily="18" charset="0"/>
                      </a:endParaRPr>
                    </a:p>
                    <a:p>
                      <a:pPr marL="0" marR="0" indent="0" algn="just">
                        <a:lnSpc>
                          <a:spcPct val="120000"/>
                        </a:lnSpc>
                        <a:spcBef>
                          <a:spcPts val="0"/>
                        </a:spcBef>
                        <a:spcAft>
                          <a:spcPts val="0"/>
                        </a:spcAft>
                        <a:buNone/>
                      </a:pPr>
                      <a:r>
                        <a:rPr lang="en-US" sz="1400" dirty="0">
                          <a:effectLst/>
                          <a:latin typeface="Times New Roman" panose="02020603050405020304" pitchFamily="18" charset="0"/>
                          <a:cs typeface="Times New Roman" panose="02020603050405020304" pitchFamily="18" charset="0"/>
                        </a:rPr>
                        <a:t>   Quan </a:t>
                      </a:r>
                      <a:r>
                        <a:rPr lang="en-US" sz="1400" dirty="0" err="1">
                          <a:effectLst/>
                          <a:latin typeface="Times New Roman" panose="02020603050405020304" pitchFamily="18" charset="0"/>
                          <a:cs typeface="Times New Roman" panose="02020603050405020304" pitchFamily="18" charset="0"/>
                        </a:rPr>
                        <a:t>sát</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và</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mô</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tả</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bằng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hình</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vẽ</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đường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truyền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của</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tia</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sáng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khi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đi</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từ</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không</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khí</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vào</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bản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bán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trụ</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Rút</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ra</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nhận</a:t>
                      </a:r>
                      <a:r>
                        <a:rPr lang="en-US" sz="1400" dirty="0">
                          <a:effectLst/>
                          <a:latin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cs typeface="Times New Roman" panose="02020603050405020304" pitchFamily="18" charset="0"/>
                        </a:rPr>
                        <a:t>xét</a:t>
                      </a:r>
                      <a:r>
                        <a:rPr lang="en-US" sz="1400" dirty="0">
                          <a:effectLst/>
                          <a:latin typeface="Times New Roman" panose="02020603050405020304" pitchFamily="18" charset="0"/>
                          <a:cs typeface="Times New Roman" panose="02020603050405020304" pitchFamily="18" charset="0"/>
                        </a:rPr>
                        <a:t>.</a:t>
                      </a:r>
                      <a:endParaRPr lang="en-US" sz="1400" dirty="0">
                        <a:effectLst/>
                        <a:latin typeface="Times New Roman" panose="02020603050405020304" pitchFamily="18" charset="0"/>
                        <a:cs typeface="Times New Roman" panose="02020603050405020304" pitchFamily="18" charset="0"/>
                      </a:endParaRPr>
                    </a:p>
                  </a:txBody>
                  <a:tcPr marL="7057" marR="7057" marT="7057" marB="7057"/>
                </a:tc>
              </a:tr>
              <a:tr h="3560324">
                <a:tc>
                  <a:txBody>
                    <a:bodyPr/>
                    <a:lstStyle/>
                    <a:p>
                      <a:pPr marL="0" marR="0">
                        <a:lnSpc>
                          <a:spcPct val="120000"/>
                        </a:lnSpc>
                        <a:spcBef>
                          <a:spcPts val="0"/>
                        </a:spcBef>
                        <a:spcAft>
                          <a:spcPts val="0"/>
                        </a:spcAft>
                      </a:pPr>
                      <a:r>
                        <a:rPr lang="en-US" sz="1400" b="1" dirty="0">
                          <a:effectLst/>
                          <a:latin typeface="Times New Roman" panose="02020603050405020304" pitchFamily="18" charset="0"/>
                          <a:cs typeface="Times New Roman" panose="02020603050405020304" pitchFamily="18" charset="0"/>
                        </a:rPr>
                        <a:t>2. </a:t>
                      </a:r>
                      <a:r>
                        <a:rPr lang="en-US" sz="1400" b="1" dirty="0" err="1">
                          <a:effectLst/>
                          <a:latin typeface="Times New Roman" panose="02020603050405020304" pitchFamily="18" charset="0"/>
                          <a:cs typeface="Times New Roman" panose="02020603050405020304" pitchFamily="18" charset="0"/>
                        </a:rPr>
                        <a:t>Mô</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tả</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và</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giải</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thích</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đường</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đi</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của</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tia</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sáng</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trong</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hình</a:t>
                      </a:r>
                      <a:r>
                        <a:rPr lang="en-US" sz="1400" b="1" dirty="0">
                          <a:effectLst/>
                          <a:latin typeface="Times New Roman" panose="02020603050405020304" pitchFamily="18" charset="0"/>
                          <a:cs typeface="Times New Roman" panose="02020603050405020304" pitchFamily="18" charset="0"/>
                        </a:rPr>
                        <a:t> 3.3.</a:t>
                      </a:r>
                      <a:endParaRPr lang="en-US" sz="1400" b="1" dirty="0">
                        <a:effectLst/>
                        <a:latin typeface="Times New Roman" panose="02020603050405020304" pitchFamily="18" charset="0"/>
                        <a:cs typeface="Times New Roman" panose="02020603050405020304" pitchFamily="18" charset="0"/>
                      </a:endParaRPr>
                    </a:p>
                    <a:p>
                      <a:pPr marL="0" marR="0">
                        <a:lnSpc>
                          <a:spcPct val="120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a:t>
                      </a:r>
                      <a:endParaRPr lang="en-US" sz="1400" dirty="0">
                        <a:effectLst/>
                        <a:latin typeface="Times New Roman" panose="02020603050405020304" pitchFamily="18" charset="0"/>
                        <a:cs typeface="Times New Roman" panose="02020603050405020304" pitchFamily="18" charset="0"/>
                      </a:endParaRPr>
                    </a:p>
                    <a:p>
                      <a:pPr marL="0" marR="0">
                        <a:lnSpc>
                          <a:spcPct val="120000"/>
                        </a:lnSpc>
                        <a:spcBef>
                          <a:spcPts val="0"/>
                        </a:spcBef>
                        <a:spcAft>
                          <a:spcPts val="0"/>
                        </a:spcAft>
                      </a:pPr>
                      <a:r>
                        <a:rPr lang="en-US" sz="1400" b="1" dirty="0">
                          <a:effectLst/>
                          <a:latin typeface="Times New Roman" panose="02020603050405020304" pitchFamily="18" charset="0"/>
                          <a:cs typeface="Times New Roman" panose="02020603050405020304" pitchFamily="18" charset="0"/>
                        </a:rPr>
                        <a:t>3. </a:t>
                      </a:r>
                      <a:r>
                        <a:rPr lang="en-US" sz="1400" b="1" dirty="0" err="1">
                          <a:effectLst/>
                          <a:latin typeface="Times New Roman" panose="02020603050405020304" pitchFamily="18" charset="0"/>
                          <a:cs typeface="Times New Roman" panose="02020603050405020304" pitchFamily="18" charset="0"/>
                        </a:rPr>
                        <a:t>Nêu</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thêm</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một</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số</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hiện</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tượng</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khúc</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xạ</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ánh</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sáng</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trong</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đời</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sống</a:t>
                      </a:r>
                      <a:endParaRPr lang="en-US" sz="1400" b="1" dirty="0">
                        <a:effectLst/>
                        <a:latin typeface="Times New Roman" panose="02020603050405020304" pitchFamily="18" charset="0"/>
                        <a:cs typeface="Times New Roman" panose="02020603050405020304" pitchFamily="18" charset="0"/>
                      </a:endParaRPr>
                    </a:p>
                    <a:p>
                      <a:pPr marL="0" marR="0">
                        <a:lnSpc>
                          <a:spcPct val="120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a:t>
                      </a:r>
                      <a:r>
                        <a:rPr lang="en-US" sz="1400" dirty="0">
                          <a:effectLst/>
                          <a:latin typeface="Times New Roman" panose="02020603050405020304" pitchFamily="18" charset="0"/>
                          <a:cs typeface="Times New Roman" panose="02020603050405020304" pitchFamily="18" charset="0"/>
                        </a:rPr>
                        <a:t>.</a:t>
                      </a:r>
                      <a:endParaRPr lang="en-US" sz="1400" dirty="0">
                        <a:effectLst/>
                        <a:latin typeface="Times New Roman" panose="02020603050405020304" pitchFamily="18" charset="0"/>
                        <a:cs typeface="Times New Roman" panose="02020603050405020304" pitchFamily="18" charset="0"/>
                      </a:endParaRPr>
                    </a:p>
                    <a:p>
                      <a:pPr marL="0" marR="0">
                        <a:lnSpc>
                          <a:spcPct val="120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a:t>
                      </a:r>
                      <a:r>
                        <a:rPr lang="en-US" sz="1400" dirty="0">
                          <a:effectLst/>
                          <a:latin typeface="Times New Roman" panose="02020603050405020304" pitchFamily="18" charset="0"/>
                          <a:cs typeface="Times New Roman" panose="02020603050405020304" pitchFamily="18" charset="0"/>
                        </a:rPr>
                        <a:t>.</a:t>
                      </a:r>
                      <a:endParaRPr lang="en-US" sz="1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7057" marR="7057" marT="7057" marB="7057"/>
                </a:tc>
              </a:tr>
            </a:tbl>
          </a:graphicData>
        </a:graphic>
      </p:graphicFrame>
      <p:pic>
        <p:nvPicPr>
          <p:cNvPr id="2049" name="Picture 1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132300" y="38102"/>
            <a:ext cx="3130764" cy="36363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pic>
        <p:nvPicPr>
          <p:cNvPr id="1026" name="Picture 2" descr="Children looking for concept illustratio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215061"/>
            <a:ext cx="3549191" cy="354919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oogle Shape;564;p40"/>
          <p:cNvGrpSpPr/>
          <p:nvPr/>
        </p:nvGrpSpPr>
        <p:grpSpPr>
          <a:xfrm>
            <a:off x="908120" y="4549512"/>
            <a:ext cx="258628" cy="258711"/>
            <a:chOff x="4370700" y="733563"/>
            <a:chExt cx="546550" cy="546727"/>
          </a:xfrm>
        </p:grpSpPr>
        <p:sp>
          <p:nvSpPr>
            <p:cNvPr id="17" name="Google Shape;565;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566;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567;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568;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569;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570;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 name="Google Shape;571;p40"/>
          <p:cNvGrpSpPr/>
          <p:nvPr/>
        </p:nvGrpSpPr>
        <p:grpSpPr>
          <a:xfrm>
            <a:off x="8484308" y="910622"/>
            <a:ext cx="258628" cy="258711"/>
            <a:chOff x="4370700" y="733563"/>
            <a:chExt cx="546550" cy="546727"/>
          </a:xfrm>
        </p:grpSpPr>
        <p:sp>
          <p:nvSpPr>
            <p:cNvPr id="24" name="Google Shape;572;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573;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574;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575;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576;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577;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 name="Google Shape;578;p40"/>
          <p:cNvGrpSpPr/>
          <p:nvPr/>
        </p:nvGrpSpPr>
        <p:grpSpPr>
          <a:xfrm>
            <a:off x="7660701" y="224539"/>
            <a:ext cx="475608" cy="475817"/>
            <a:chOff x="4370700" y="733563"/>
            <a:chExt cx="546550" cy="546727"/>
          </a:xfrm>
        </p:grpSpPr>
        <p:sp>
          <p:nvSpPr>
            <p:cNvPr id="31" name="Google Shape;579;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580;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581;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582;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583;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584;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87" name="Google Shape;1924;p44"/>
          <p:cNvSpPr txBox="1"/>
          <p:nvPr/>
        </p:nvSpPr>
        <p:spPr>
          <a:xfrm>
            <a:off x="3446165" y="1341886"/>
            <a:ext cx="5697835" cy="2998257"/>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lnSpc>
                <a:spcPct val="120000"/>
              </a:lnSpc>
            </a:pPr>
            <a:r>
              <a:rPr lang="en-US" sz="4000" dirty="0">
                <a:solidFill>
                  <a:srgbClr val="002060"/>
                </a:solidFill>
              </a:rPr>
              <a:t>Quan </a:t>
            </a:r>
            <a:r>
              <a:rPr lang="en-US" sz="4000" dirty="0" err="1">
                <a:solidFill>
                  <a:srgbClr val="002060"/>
                </a:solidFill>
              </a:rPr>
              <a:t>sát</a:t>
            </a:r>
            <a:r>
              <a:rPr lang="en-US" sz="4000" dirty="0">
                <a:solidFill>
                  <a:srgbClr val="002060"/>
                </a:solidFill>
              </a:rPr>
              <a:t> </a:t>
            </a:r>
            <a:r>
              <a:rPr lang="vi-VN" sz="4000" dirty="0">
                <a:solidFill>
                  <a:srgbClr val="002060"/>
                </a:solidFill>
              </a:rPr>
              <a:t>và mô tả bằng hình vẽ </a:t>
            </a:r>
            <a:r>
              <a:rPr lang="en-US" sz="4000" dirty="0" err="1">
                <a:solidFill>
                  <a:srgbClr val="002060"/>
                </a:solidFill>
              </a:rPr>
              <a:t>đường</a:t>
            </a:r>
            <a:r>
              <a:rPr lang="en-US" sz="4000" dirty="0">
                <a:solidFill>
                  <a:srgbClr val="002060"/>
                </a:solidFill>
              </a:rPr>
              <a:t> </a:t>
            </a:r>
            <a:r>
              <a:rPr lang="en-US" sz="4000" dirty="0" err="1">
                <a:solidFill>
                  <a:srgbClr val="002060"/>
                </a:solidFill>
              </a:rPr>
              <a:t>đi</a:t>
            </a:r>
            <a:r>
              <a:rPr lang="en-US" sz="4000" dirty="0">
                <a:solidFill>
                  <a:srgbClr val="002060"/>
                </a:solidFill>
              </a:rPr>
              <a:t> </a:t>
            </a:r>
            <a:r>
              <a:rPr lang="en-US" sz="4000" dirty="0" err="1">
                <a:solidFill>
                  <a:srgbClr val="002060"/>
                </a:solidFill>
              </a:rPr>
              <a:t>của</a:t>
            </a:r>
            <a:r>
              <a:rPr lang="en-US" sz="4000" dirty="0">
                <a:solidFill>
                  <a:srgbClr val="002060"/>
                </a:solidFill>
              </a:rPr>
              <a:t> </a:t>
            </a:r>
            <a:r>
              <a:rPr lang="en-US" sz="4000" dirty="0" err="1">
                <a:solidFill>
                  <a:srgbClr val="002060"/>
                </a:solidFill>
              </a:rPr>
              <a:t>tia</a:t>
            </a:r>
            <a:r>
              <a:rPr lang="en-US" sz="4000" dirty="0">
                <a:solidFill>
                  <a:srgbClr val="002060"/>
                </a:solidFill>
              </a:rPr>
              <a:t> </a:t>
            </a:r>
            <a:r>
              <a:rPr lang="en-US" sz="4000" dirty="0" err="1">
                <a:solidFill>
                  <a:srgbClr val="002060"/>
                </a:solidFill>
              </a:rPr>
              <a:t>sáng</a:t>
            </a:r>
            <a:r>
              <a:rPr lang="en-US" sz="4000" dirty="0">
                <a:solidFill>
                  <a:srgbClr val="002060"/>
                </a:solidFill>
              </a:rPr>
              <a:t> </a:t>
            </a:r>
            <a:r>
              <a:rPr lang="en-US" sz="4000" dirty="0" err="1">
                <a:solidFill>
                  <a:srgbClr val="002060"/>
                </a:solidFill>
              </a:rPr>
              <a:t>từ</a:t>
            </a:r>
            <a:r>
              <a:rPr lang="en-US" sz="4000" dirty="0">
                <a:solidFill>
                  <a:srgbClr val="002060"/>
                </a:solidFill>
              </a:rPr>
              <a:t> </a:t>
            </a:r>
            <a:r>
              <a:rPr lang="en-US" sz="4000" dirty="0" err="1">
                <a:solidFill>
                  <a:srgbClr val="002060"/>
                </a:solidFill>
              </a:rPr>
              <a:t>không</a:t>
            </a:r>
            <a:r>
              <a:rPr lang="en-US" sz="4000" dirty="0">
                <a:solidFill>
                  <a:srgbClr val="002060"/>
                </a:solidFill>
              </a:rPr>
              <a:t> </a:t>
            </a:r>
            <a:r>
              <a:rPr lang="en-US" sz="4000" dirty="0" err="1">
                <a:solidFill>
                  <a:srgbClr val="002060"/>
                </a:solidFill>
              </a:rPr>
              <a:t>khí</a:t>
            </a:r>
            <a:r>
              <a:rPr lang="en-US" sz="4000" dirty="0">
                <a:solidFill>
                  <a:srgbClr val="002060"/>
                </a:solidFill>
              </a:rPr>
              <a:t> </a:t>
            </a:r>
            <a:r>
              <a:rPr lang="en-US" sz="4000" dirty="0" err="1">
                <a:solidFill>
                  <a:srgbClr val="002060"/>
                </a:solidFill>
              </a:rPr>
              <a:t>vào</a:t>
            </a:r>
            <a:r>
              <a:rPr lang="en-US" sz="4000" dirty="0">
                <a:solidFill>
                  <a:srgbClr val="002060"/>
                </a:solidFill>
              </a:rPr>
              <a:t> </a:t>
            </a:r>
            <a:r>
              <a:rPr lang="vi-VN" sz="4000" dirty="0">
                <a:solidFill>
                  <a:srgbClr val="002060"/>
                </a:solidFill>
              </a:rPr>
              <a:t>bản bán trụ</a:t>
            </a:r>
            <a:r>
              <a:rPr lang="en-US" sz="4000" dirty="0">
                <a:solidFill>
                  <a:srgbClr val="002060"/>
                </a:solidFill>
              </a:rPr>
              <a:t>.</a:t>
            </a:r>
            <a:r>
              <a:rPr lang="vi-VN" sz="4000" dirty="0">
                <a:solidFill>
                  <a:srgbClr val="002060"/>
                </a:solidFill>
              </a:rPr>
              <a:t> Rút ra nhận xét</a:t>
            </a:r>
            <a:endParaRPr lang="en-US" sz="4000" dirty="0">
              <a:solidFill>
                <a:srgbClr val="002060"/>
              </a:solidFill>
            </a:endParaRPr>
          </a:p>
        </p:txBody>
      </p:sp>
      <p:sp>
        <p:nvSpPr>
          <p:cNvPr id="2" name="TextBox 1"/>
          <p:cNvSpPr txBox="1"/>
          <p:nvPr/>
        </p:nvSpPr>
        <p:spPr>
          <a:xfrm>
            <a:off x="0" y="85431"/>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7"/>
                                        </p:tgtEl>
                                        <p:attrNameLst>
                                          <p:attrName>style.visibility</p:attrName>
                                        </p:attrNameLst>
                                      </p:cBhvr>
                                      <p:to>
                                        <p:strVal val="visible"/>
                                      </p:to>
                                    </p:set>
                                    <p:animEffect transition="in" filter="barn(inVertical)">
                                      <p:cBhvr>
                                        <p:cTn id="7" dur="500"/>
                                        <p:tgtEl>
                                          <p:spTgt spid="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sp>
        <p:nvSpPr>
          <p:cNvPr id="4" name="Rectangle: Rounded Corners 3"/>
          <p:cNvSpPr/>
          <p:nvPr/>
        </p:nvSpPr>
        <p:spPr>
          <a:xfrm>
            <a:off x="581986" y="1133825"/>
            <a:ext cx="7246164" cy="3455572"/>
          </a:xfrm>
          <a:prstGeom prst="roundRect">
            <a:avLst/>
          </a:prstGeom>
          <a:noFill/>
          <a:ln w="28575">
            <a:solidFill>
              <a:srgbClr val="FFC84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oogle Shape;564;p40"/>
          <p:cNvGrpSpPr/>
          <p:nvPr/>
        </p:nvGrpSpPr>
        <p:grpSpPr>
          <a:xfrm>
            <a:off x="908120" y="4549512"/>
            <a:ext cx="258628" cy="258711"/>
            <a:chOff x="4370700" y="733563"/>
            <a:chExt cx="546550" cy="546727"/>
          </a:xfrm>
        </p:grpSpPr>
        <p:sp>
          <p:nvSpPr>
            <p:cNvPr id="17" name="Google Shape;565;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566;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567;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568;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569;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570;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 name="Google Shape;571;p40"/>
          <p:cNvGrpSpPr/>
          <p:nvPr/>
        </p:nvGrpSpPr>
        <p:grpSpPr>
          <a:xfrm>
            <a:off x="8484308" y="910622"/>
            <a:ext cx="258628" cy="258711"/>
            <a:chOff x="4370700" y="733563"/>
            <a:chExt cx="546550" cy="546727"/>
          </a:xfrm>
        </p:grpSpPr>
        <p:sp>
          <p:nvSpPr>
            <p:cNvPr id="24" name="Google Shape;572;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573;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574;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575;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576;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577;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 name="Google Shape;578;p40"/>
          <p:cNvGrpSpPr/>
          <p:nvPr/>
        </p:nvGrpSpPr>
        <p:grpSpPr>
          <a:xfrm>
            <a:off x="7660701" y="224539"/>
            <a:ext cx="475608" cy="475817"/>
            <a:chOff x="4370700" y="733563"/>
            <a:chExt cx="546550" cy="546727"/>
          </a:xfrm>
        </p:grpSpPr>
        <p:sp>
          <p:nvSpPr>
            <p:cNvPr id="31" name="Google Shape;579;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580;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581;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582;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583;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584;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 name="TextBox 1"/>
          <p:cNvSpPr txBox="1"/>
          <p:nvPr/>
        </p:nvSpPr>
        <p:spPr>
          <a:xfrm>
            <a:off x="0" y="166253"/>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pic>
        <p:nvPicPr>
          <p:cNvPr id="3" name="Picture 2"/>
          <p:cNvPicPr>
            <a:picLocks noChangeAspect="1"/>
          </p:cNvPicPr>
          <p:nvPr/>
        </p:nvPicPr>
        <p:blipFill>
          <a:blip r:embed="rId1"/>
          <a:stretch>
            <a:fillRect/>
          </a:stretch>
        </p:blipFill>
        <p:spPr>
          <a:xfrm>
            <a:off x="5795617" y="1701762"/>
            <a:ext cx="3193251" cy="3193251"/>
          </a:xfrm>
          <a:prstGeom prst="rect">
            <a:avLst/>
          </a:prstGeom>
        </p:spPr>
      </p:pic>
      <p:sp>
        <p:nvSpPr>
          <p:cNvPr id="6" name="TextBox 5"/>
          <p:cNvSpPr txBox="1"/>
          <p:nvPr/>
        </p:nvSpPr>
        <p:spPr>
          <a:xfrm>
            <a:off x="677006" y="1289660"/>
            <a:ext cx="6643463" cy="400110"/>
          </a:xfrm>
          <a:prstGeom prst="rect">
            <a:avLst/>
          </a:prstGeom>
          <a:noFill/>
        </p:spPr>
        <p:txBody>
          <a:bodyPr wrap="square">
            <a:spAutoFit/>
          </a:bodyPr>
          <a:lstStyle/>
          <a:p>
            <a:r>
              <a:rPr lang="vi-VN" sz="2000" b="1" dirty="0">
                <a:solidFill>
                  <a:srgbClr val="002060"/>
                </a:solidFill>
              </a:rPr>
              <a:t>Đ</a:t>
            </a:r>
            <a:r>
              <a:rPr lang="en-US" sz="2000" b="1" dirty="0" err="1">
                <a:solidFill>
                  <a:srgbClr val="002060"/>
                </a:solidFill>
              </a:rPr>
              <a:t>ường</a:t>
            </a:r>
            <a:r>
              <a:rPr lang="en-US" sz="2000" b="1" dirty="0">
                <a:solidFill>
                  <a:srgbClr val="002060"/>
                </a:solidFill>
              </a:rPr>
              <a:t> </a:t>
            </a:r>
            <a:r>
              <a:rPr lang="en-US" sz="2000" b="1" dirty="0" err="1">
                <a:solidFill>
                  <a:srgbClr val="002060"/>
                </a:solidFill>
              </a:rPr>
              <a:t>đi</a:t>
            </a:r>
            <a:r>
              <a:rPr lang="en-US" sz="2000" b="1" dirty="0">
                <a:solidFill>
                  <a:srgbClr val="002060"/>
                </a:solidFill>
              </a:rPr>
              <a:t> </a:t>
            </a:r>
            <a:r>
              <a:rPr lang="en-US" sz="2000" b="1" dirty="0" err="1">
                <a:solidFill>
                  <a:srgbClr val="002060"/>
                </a:solidFill>
              </a:rPr>
              <a:t>của</a:t>
            </a:r>
            <a:r>
              <a:rPr lang="en-US" sz="2000" b="1" dirty="0">
                <a:solidFill>
                  <a:srgbClr val="002060"/>
                </a:solidFill>
              </a:rPr>
              <a:t> </a:t>
            </a:r>
            <a:r>
              <a:rPr lang="en-US" sz="2000" b="1" dirty="0" err="1">
                <a:solidFill>
                  <a:srgbClr val="002060"/>
                </a:solidFill>
              </a:rPr>
              <a:t>tia</a:t>
            </a:r>
            <a:r>
              <a:rPr lang="en-US" sz="2000" b="1" dirty="0">
                <a:solidFill>
                  <a:srgbClr val="002060"/>
                </a:solidFill>
              </a:rPr>
              <a:t> </a:t>
            </a:r>
            <a:r>
              <a:rPr lang="en-US" sz="2000" b="1" dirty="0" err="1">
                <a:solidFill>
                  <a:srgbClr val="002060"/>
                </a:solidFill>
              </a:rPr>
              <a:t>sáng</a:t>
            </a:r>
            <a:r>
              <a:rPr lang="en-US" sz="2000" b="1" dirty="0">
                <a:solidFill>
                  <a:srgbClr val="002060"/>
                </a:solidFill>
              </a:rPr>
              <a:t> </a:t>
            </a:r>
            <a:r>
              <a:rPr lang="en-US" sz="2000" b="1" dirty="0" err="1">
                <a:solidFill>
                  <a:srgbClr val="002060"/>
                </a:solidFill>
              </a:rPr>
              <a:t>từ</a:t>
            </a:r>
            <a:r>
              <a:rPr lang="en-US" sz="2000" b="1" dirty="0">
                <a:solidFill>
                  <a:srgbClr val="002060"/>
                </a:solidFill>
              </a:rPr>
              <a:t> </a:t>
            </a:r>
            <a:r>
              <a:rPr lang="en-US" sz="2000" b="1" dirty="0" err="1">
                <a:solidFill>
                  <a:srgbClr val="002060"/>
                </a:solidFill>
              </a:rPr>
              <a:t>không</a:t>
            </a:r>
            <a:r>
              <a:rPr lang="en-US" sz="2000" b="1" dirty="0">
                <a:solidFill>
                  <a:srgbClr val="002060"/>
                </a:solidFill>
              </a:rPr>
              <a:t> </a:t>
            </a:r>
            <a:r>
              <a:rPr lang="en-US" sz="2000" b="1" dirty="0" err="1">
                <a:solidFill>
                  <a:srgbClr val="002060"/>
                </a:solidFill>
              </a:rPr>
              <a:t>khí</a:t>
            </a:r>
            <a:r>
              <a:rPr lang="en-US" sz="2000" b="1" dirty="0">
                <a:solidFill>
                  <a:srgbClr val="002060"/>
                </a:solidFill>
              </a:rPr>
              <a:t> </a:t>
            </a:r>
            <a:r>
              <a:rPr lang="en-US" sz="2000" b="1" dirty="0" err="1">
                <a:solidFill>
                  <a:srgbClr val="002060"/>
                </a:solidFill>
              </a:rPr>
              <a:t>vào</a:t>
            </a:r>
            <a:r>
              <a:rPr lang="en-US" sz="2000" b="1" dirty="0">
                <a:solidFill>
                  <a:srgbClr val="002060"/>
                </a:solidFill>
              </a:rPr>
              <a:t> </a:t>
            </a:r>
            <a:r>
              <a:rPr lang="vi-VN" sz="2000" b="1" dirty="0">
                <a:solidFill>
                  <a:srgbClr val="002060"/>
                </a:solidFill>
              </a:rPr>
              <a:t>bản bán trụ</a:t>
            </a:r>
            <a:endParaRPr lang="en-US" sz="2000" b="1" dirty="0"/>
          </a:p>
        </p:txBody>
      </p:sp>
      <p:sp>
        <p:nvSpPr>
          <p:cNvPr id="9" name="Freeform: Shape 8"/>
          <p:cNvSpPr/>
          <p:nvPr/>
        </p:nvSpPr>
        <p:spPr>
          <a:xfrm>
            <a:off x="3348384" y="1751426"/>
            <a:ext cx="1325880" cy="2651760"/>
          </a:xfrm>
          <a:custGeom>
            <a:avLst/>
            <a:gdLst>
              <a:gd name="connsiteX0" fmla="*/ 0 w 1325880"/>
              <a:gd name="connsiteY0" fmla="*/ 0 h 2651760"/>
              <a:gd name="connsiteX1" fmla="*/ 1325880 w 1325880"/>
              <a:gd name="connsiteY1" fmla="*/ 1325880 h 2651760"/>
              <a:gd name="connsiteX2" fmla="*/ 0 w 1325880"/>
              <a:gd name="connsiteY2" fmla="*/ 2651760 h 2651760"/>
            </a:gdLst>
            <a:ahLst/>
            <a:cxnLst>
              <a:cxn ang="0">
                <a:pos x="connsiteX0" y="connsiteY0"/>
              </a:cxn>
              <a:cxn ang="0">
                <a:pos x="connsiteX1" y="connsiteY1"/>
              </a:cxn>
              <a:cxn ang="0">
                <a:pos x="connsiteX2" y="connsiteY2"/>
              </a:cxn>
            </a:cxnLst>
            <a:rect l="l" t="t" r="r" b="b"/>
            <a:pathLst>
              <a:path w="1325880" h="2651760">
                <a:moveTo>
                  <a:pt x="0" y="0"/>
                </a:moveTo>
                <a:cubicBezTo>
                  <a:pt x="732263" y="0"/>
                  <a:pt x="1325880" y="593617"/>
                  <a:pt x="1325880" y="1325880"/>
                </a:cubicBezTo>
                <a:cubicBezTo>
                  <a:pt x="1325880" y="2058143"/>
                  <a:pt x="732263" y="2651760"/>
                  <a:pt x="0" y="2651760"/>
                </a:cubicBezTo>
                <a:close/>
              </a:path>
            </a:pathLst>
          </a:custGeom>
          <a:solidFill>
            <a:schemeClr val="accent6"/>
          </a:solidFill>
          <a:ln w="1270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5" name="Group 14"/>
          <p:cNvGrpSpPr/>
          <p:nvPr/>
        </p:nvGrpSpPr>
        <p:grpSpPr>
          <a:xfrm>
            <a:off x="2494640" y="1979356"/>
            <a:ext cx="840761" cy="721532"/>
            <a:chOff x="1148858" y="1453938"/>
            <a:chExt cx="840761" cy="721532"/>
          </a:xfrm>
        </p:grpSpPr>
        <p:cxnSp>
          <p:nvCxnSpPr>
            <p:cNvPr id="10" name="Straight Connector 9"/>
            <p:cNvCxnSpPr/>
            <p:nvPr/>
          </p:nvCxnSpPr>
          <p:spPr>
            <a:xfrm rot="21144240">
              <a:off x="1556359" y="1753446"/>
              <a:ext cx="433260" cy="422024"/>
            </a:xfrm>
            <a:prstGeom prst="line">
              <a:avLst/>
            </a:prstGeom>
            <a:ln w="28575">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21144240">
              <a:off x="1148858" y="1453938"/>
              <a:ext cx="433261" cy="417600"/>
            </a:xfrm>
            <a:prstGeom prst="straightConnector1">
              <a:avLst/>
            </a:prstGeom>
            <a:ln w="28575">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rot="18936908">
            <a:off x="3488468" y="2458556"/>
            <a:ext cx="1051401" cy="733178"/>
            <a:chOff x="1840749" y="2351402"/>
            <a:chExt cx="1051401" cy="733178"/>
          </a:xfrm>
        </p:grpSpPr>
        <p:cxnSp>
          <p:nvCxnSpPr>
            <p:cNvPr id="12" name="Straight Connector 11"/>
            <p:cNvCxnSpPr>
              <a:endCxn id="9" idx="1"/>
            </p:cNvCxnSpPr>
            <p:nvPr/>
          </p:nvCxnSpPr>
          <p:spPr>
            <a:xfrm rot="2663092">
              <a:off x="1986857" y="2795280"/>
              <a:ext cx="905293" cy="289300"/>
            </a:xfrm>
            <a:prstGeom prst="line">
              <a:avLst/>
            </a:prstGeom>
            <a:ln w="28575">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2663092">
              <a:off x="1840749" y="2351402"/>
              <a:ext cx="690351" cy="219680"/>
            </a:xfrm>
            <a:prstGeom prst="straightConnector1">
              <a:avLst/>
            </a:prstGeom>
            <a:ln w="28575">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4674264" y="3027075"/>
            <a:ext cx="840761" cy="721532"/>
            <a:chOff x="1148858" y="1453938"/>
            <a:chExt cx="840761" cy="721532"/>
          </a:xfrm>
        </p:grpSpPr>
        <p:cxnSp>
          <p:nvCxnSpPr>
            <p:cNvPr id="48" name="Straight Connector 47"/>
            <p:cNvCxnSpPr/>
            <p:nvPr/>
          </p:nvCxnSpPr>
          <p:spPr>
            <a:xfrm rot="21144240">
              <a:off x="1556359" y="1753446"/>
              <a:ext cx="433260" cy="422024"/>
            </a:xfrm>
            <a:prstGeom prst="line">
              <a:avLst/>
            </a:prstGeom>
            <a:ln w="28575">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21144240">
              <a:off x="1148858" y="1453938"/>
              <a:ext cx="433261" cy="417600"/>
            </a:xfrm>
            <a:prstGeom prst="straightConnector1">
              <a:avLst/>
            </a:prstGeom>
            <a:ln w="28575">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wipe(left)">
                                      <p:cBhvr>
                                        <p:cTn id="26" dur="500"/>
                                        <p:tgtEl>
                                          <p:spTgt spid="37"/>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wipe(left)">
                                      <p:cBhvr>
                                        <p:cTn id="3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 name="Rectangle 4"/>
          <p:cNvSpPr/>
          <p:nvPr/>
        </p:nvSpPr>
        <p:spPr>
          <a:xfrm>
            <a:off x="581985" y="1542722"/>
            <a:ext cx="8400357" cy="2512983"/>
          </a:xfrm>
          <a:prstGeom prst="rect">
            <a:avLst/>
          </a:prstGeom>
          <a:noFill/>
          <a:ln w="28575">
            <a:solidFill>
              <a:srgbClr val="FFC84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2" name="Google Shape;612;p41"/>
          <p:cNvGrpSpPr/>
          <p:nvPr/>
        </p:nvGrpSpPr>
        <p:grpSpPr>
          <a:xfrm>
            <a:off x="276508" y="4080808"/>
            <a:ext cx="865500" cy="865500"/>
            <a:chOff x="5810350" y="1833231"/>
            <a:chExt cx="865500" cy="865500"/>
          </a:xfrm>
        </p:grpSpPr>
        <p:sp>
          <p:nvSpPr>
            <p:cNvPr id="613" name="Google Shape;613;p41"/>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4" name="Google Shape;614;p41"/>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5" name="Google Shape;615;p41"/>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6" name="Google Shape;564;p40"/>
          <p:cNvGrpSpPr/>
          <p:nvPr/>
        </p:nvGrpSpPr>
        <p:grpSpPr>
          <a:xfrm>
            <a:off x="7072543" y="181738"/>
            <a:ext cx="258628" cy="258711"/>
            <a:chOff x="4370700" y="733563"/>
            <a:chExt cx="546550" cy="546727"/>
          </a:xfrm>
        </p:grpSpPr>
        <p:sp>
          <p:nvSpPr>
            <p:cNvPr id="17" name="Google Shape;565;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566;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567;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568;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569;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570;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 name="Google Shape;571;p40"/>
          <p:cNvGrpSpPr/>
          <p:nvPr/>
        </p:nvGrpSpPr>
        <p:grpSpPr>
          <a:xfrm>
            <a:off x="8663300" y="150410"/>
            <a:ext cx="258628" cy="258711"/>
            <a:chOff x="4370700" y="733563"/>
            <a:chExt cx="546550" cy="546727"/>
          </a:xfrm>
        </p:grpSpPr>
        <p:sp>
          <p:nvSpPr>
            <p:cNvPr id="24" name="Google Shape;572;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573;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574;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575;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576;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577;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 name="Google Shape;578;p40"/>
          <p:cNvGrpSpPr/>
          <p:nvPr/>
        </p:nvGrpSpPr>
        <p:grpSpPr>
          <a:xfrm>
            <a:off x="7935926" y="253278"/>
            <a:ext cx="475608" cy="475817"/>
            <a:chOff x="4370700" y="733563"/>
            <a:chExt cx="546550" cy="546727"/>
          </a:xfrm>
        </p:grpSpPr>
        <p:sp>
          <p:nvSpPr>
            <p:cNvPr id="31" name="Google Shape;579;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580;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581;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582;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583;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584;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0" name="TextBox 39"/>
          <p:cNvSpPr txBox="1"/>
          <p:nvPr/>
        </p:nvSpPr>
        <p:spPr>
          <a:xfrm>
            <a:off x="681760" y="1965175"/>
            <a:ext cx="7616111" cy="867482"/>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defRPr sz="2400">
                <a:solidFill>
                  <a:schemeClr val="accent6"/>
                </a:solidFill>
                <a:latin typeface="Fira Sans Condensed Medium" panose="020B0603050000020004" pitchFamily="34" charset="0"/>
              </a:defRPr>
            </a:lvl1pPr>
          </a:lstStyle>
          <a:p>
            <a:pPr algn="l">
              <a:lnSpc>
                <a:spcPct val="120000"/>
              </a:lnSpc>
            </a:pPr>
            <a:r>
              <a:rPr lang="en-US" sz="2200" dirty="0">
                <a:solidFill>
                  <a:schemeClr val="bg1">
                    <a:lumMod val="10000"/>
                  </a:schemeClr>
                </a:solidFill>
                <a:latin typeface="+mn-lt"/>
              </a:rPr>
              <a:t>K</a:t>
            </a:r>
            <a:r>
              <a:rPr lang="vi-VN" sz="2200" dirty="0">
                <a:solidFill>
                  <a:schemeClr val="bg1">
                    <a:lumMod val="10000"/>
                  </a:schemeClr>
                </a:solidFill>
                <a:latin typeface="+mn-lt"/>
              </a:rPr>
              <a:t>hi truyền từ không khí sang thủy tinh, tia sáng bị lệch khỏi phương truyền ban đầu tại mặt phân cách 2 môi trường</a:t>
            </a:r>
            <a:r>
              <a:rPr lang="en-US" sz="2200" dirty="0">
                <a:solidFill>
                  <a:schemeClr val="bg1">
                    <a:lumMod val="10000"/>
                  </a:schemeClr>
                </a:solidFill>
                <a:latin typeface="+mn-lt"/>
              </a:rPr>
              <a:t>.</a:t>
            </a:r>
            <a:endParaRPr lang="en-US" sz="2200" dirty="0">
              <a:solidFill>
                <a:schemeClr val="bg1">
                  <a:lumMod val="10000"/>
                </a:schemeClr>
              </a:solidFill>
              <a:latin typeface="+mn-lt"/>
            </a:endParaRPr>
          </a:p>
        </p:txBody>
      </p:sp>
      <p:grpSp>
        <p:nvGrpSpPr>
          <p:cNvPr id="4" name="Group 3"/>
          <p:cNvGrpSpPr/>
          <p:nvPr/>
        </p:nvGrpSpPr>
        <p:grpSpPr>
          <a:xfrm>
            <a:off x="256394" y="1229583"/>
            <a:ext cx="1472560" cy="623522"/>
            <a:chOff x="1464857" y="1167504"/>
            <a:chExt cx="1472560" cy="623522"/>
          </a:xfrm>
        </p:grpSpPr>
        <p:sp>
          <p:nvSpPr>
            <p:cNvPr id="52" name="Google Shape;4602;p73"/>
            <p:cNvSpPr/>
            <p:nvPr/>
          </p:nvSpPr>
          <p:spPr>
            <a:xfrm rot="16200000">
              <a:off x="1900535" y="754144"/>
              <a:ext cx="623522" cy="1450242"/>
            </a:xfrm>
            <a:prstGeom prst="roundRect">
              <a:avLst>
                <a:gd name="adj" fmla="val 28718"/>
              </a:avLst>
            </a:prstGeom>
            <a:solidFill>
              <a:srgbClr val="FFD67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TextBox 52"/>
            <p:cNvSpPr txBox="1"/>
            <p:nvPr/>
          </p:nvSpPr>
          <p:spPr>
            <a:xfrm>
              <a:off x="1464857" y="1260442"/>
              <a:ext cx="1408887" cy="461665"/>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lang="en-US" sz="2400" b="1" noProof="0" dirty="0" err="1">
                  <a:solidFill>
                    <a:sysClr val="windowText" lastClr="000000"/>
                  </a:solidFill>
                  <a:latin typeface="Merriweather" panose="00000500000000000000" pitchFamily="2" charset="-93"/>
                </a:rPr>
                <a:t>Kết</a:t>
              </a:r>
              <a:r>
                <a:rPr lang="en-US" sz="2400" b="1" noProof="0" dirty="0">
                  <a:solidFill>
                    <a:sysClr val="windowText" lastClr="000000"/>
                  </a:solidFill>
                  <a:latin typeface="Merriweather" panose="00000500000000000000" pitchFamily="2" charset="-93"/>
                </a:rPr>
                <a:t> </a:t>
              </a:r>
              <a:r>
                <a:rPr lang="en-US" sz="2400" b="1" noProof="0" dirty="0" err="1">
                  <a:solidFill>
                    <a:sysClr val="windowText" lastClr="000000"/>
                  </a:solidFill>
                  <a:latin typeface="Merriweather" panose="00000500000000000000" pitchFamily="2" charset="-93"/>
                </a:rPr>
                <a:t>quả</a:t>
              </a:r>
              <a:endParaRPr kumimoji="0" lang="en-US" sz="2400" b="1" i="0" u="none" strike="noStrike" kern="0" cap="none" spc="0" normalizeH="0" baseline="0" noProof="0" dirty="0">
                <a:ln>
                  <a:noFill/>
                </a:ln>
                <a:solidFill>
                  <a:sysClr val="windowText" lastClr="000000"/>
                </a:solidFill>
                <a:effectLst/>
                <a:uLnTx/>
                <a:uFillTx/>
                <a:latin typeface="Merriweather" panose="00000500000000000000" pitchFamily="2" charset="-93"/>
                <a:cs typeface="Arial" panose="020B0604020202020204"/>
                <a:sym typeface="Arial" panose="020B0604020202020204"/>
              </a:endParaRPr>
            </a:p>
          </p:txBody>
        </p:sp>
      </p:grpSp>
      <p:grpSp>
        <p:nvGrpSpPr>
          <p:cNvPr id="58" name="Google Shape;616;p41"/>
          <p:cNvGrpSpPr/>
          <p:nvPr/>
        </p:nvGrpSpPr>
        <p:grpSpPr>
          <a:xfrm>
            <a:off x="3491669" y="4558372"/>
            <a:ext cx="478016" cy="478016"/>
            <a:chOff x="5810350" y="1833231"/>
            <a:chExt cx="865500" cy="865500"/>
          </a:xfrm>
        </p:grpSpPr>
        <p:sp>
          <p:nvSpPr>
            <p:cNvPr id="59" name="Google Shape;617;p41"/>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618;p41"/>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619;p41"/>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2" name="Google Shape;620;p41"/>
          <p:cNvGrpSpPr/>
          <p:nvPr/>
        </p:nvGrpSpPr>
        <p:grpSpPr>
          <a:xfrm>
            <a:off x="2580244" y="4530582"/>
            <a:ext cx="355894" cy="355894"/>
            <a:chOff x="5810350" y="1833231"/>
            <a:chExt cx="865500" cy="865500"/>
          </a:xfrm>
        </p:grpSpPr>
        <p:sp>
          <p:nvSpPr>
            <p:cNvPr id="63" name="Google Shape;621;p41"/>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 name="Google Shape;622;p41"/>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 name="Google Shape;623;p41"/>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8" name="Google Shape;624;p41"/>
          <p:cNvGrpSpPr/>
          <p:nvPr/>
        </p:nvGrpSpPr>
        <p:grpSpPr>
          <a:xfrm>
            <a:off x="2061001" y="4300965"/>
            <a:ext cx="229617" cy="229617"/>
            <a:chOff x="5810350" y="1833231"/>
            <a:chExt cx="865500" cy="865500"/>
          </a:xfrm>
        </p:grpSpPr>
        <p:sp>
          <p:nvSpPr>
            <p:cNvPr id="579" name="Google Shape;625;p41"/>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 name="Google Shape;626;p41"/>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 name="Google Shape;627;p41"/>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 name="TextBox 1"/>
          <p:cNvSpPr txBox="1"/>
          <p:nvPr/>
        </p:nvSpPr>
        <p:spPr>
          <a:xfrm>
            <a:off x="68135" y="574305"/>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grpSp>
        <p:nvGrpSpPr>
          <p:cNvPr id="6" name="Google Shape;1483;p69"/>
          <p:cNvGrpSpPr/>
          <p:nvPr/>
        </p:nvGrpSpPr>
        <p:grpSpPr>
          <a:xfrm>
            <a:off x="8304208" y="989763"/>
            <a:ext cx="718183" cy="1270201"/>
            <a:chOff x="3614875" y="2375550"/>
            <a:chExt cx="718183" cy="1270201"/>
          </a:xfrm>
        </p:grpSpPr>
        <p:sp>
          <p:nvSpPr>
            <p:cNvPr id="7" name="Google Shape;1484;p69"/>
            <p:cNvSpPr/>
            <p:nvPr/>
          </p:nvSpPr>
          <p:spPr>
            <a:xfrm>
              <a:off x="3766600" y="3128968"/>
              <a:ext cx="414729" cy="252259"/>
            </a:xfrm>
            <a:custGeom>
              <a:avLst/>
              <a:gdLst/>
              <a:ahLst/>
              <a:cxnLst/>
              <a:rect l="l" t="t" r="r" b="b"/>
              <a:pathLst>
                <a:path w="10037" h="6105" extrusionOk="0">
                  <a:moveTo>
                    <a:pt x="1" y="1"/>
                  </a:moveTo>
                  <a:cubicBezTo>
                    <a:pt x="1" y="1"/>
                    <a:pt x="1268" y="2380"/>
                    <a:pt x="1268" y="3557"/>
                  </a:cubicBezTo>
                  <a:lnTo>
                    <a:pt x="1268" y="5329"/>
                  </a:lnTo>
                  <a:cubicBezTo>
                    <a:pt x="1268" y="5497"/>
                    <a:pt x="1462" y="6105"/>
                    <a:pt x="1954" y="6105"/>
                  </a:cubicBezTo>
                  <a:lnTo>
                    <a:pt x="8096" y="6105"/>
                  </a:lnTo>
                  <a:cubicBezTo>
                    <a:pt x="8575" y="6105"/>
                    <a:pt x="8782" y="5497"/>
                    <a:pt x="8782" y="5329"/>
                  </a:cubicBezTo>
                  <a:lnTo>
                    <a:pt x="8782" y="3557"/>
                  </a:lnTo>
                  <a:cubicBezTo>
                    <a:pt x="8782" y="2380"/>
                    <a:pt x="10036" y="1"/>
                    <a:pt x="10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 name="Google Shape;1485;p69"/>
            <p:cNvSpPr/>
            <p:nvPr/>
          </p:nvSpPr>
          <p:spPr>
            <a:xfrm>
              <a:off x="3614875" y="2375550"/>
              <a:ext cx="718183" cy="770040"/>
            </a:xfrm>
            <a:custGeom>
              <a:avLst/>
              <a:gdLst/>
              <a:ahLst/>
              <a:cxnLst/>
              <a:rect l="l" t="t" r="r" b="b"/>
              <a:pathLst>
                <a:path w="17381" h="18636" extrusionOk="0">
                  <a:moveTo>
                    <a:pt x="8690" y="1"/>
                  </a:moveTo>
                  <a:cubicBezTo>
                    <a:pt x="7333" y="1"/>
                    <a:pt x="285" y="699"/>
                    <a:pt x="285" y="5872"/>
                  </a:cubicBezTo>
                  <a:cubicBezTo>
                    <a:pt x="285" y="11045"/>
                    <a:pt x="0" y="13851"/>
                    <a:pt x="660" y="14472"/>
                  </a:cubicBezTo>
                  <a:cubicBezTo>
                    <a:pt x="1319" y="15105"/>
                    <a:pt x="3673" y="18235"/>
                    <a:pt x="3673" y="18235"/>
                  </a:cubicBezTo>
                  <a:cubicBezTo>
                    <a:pt x="3673" y="18235"/>
                    <a:pt x="5432" y="18636"/>
                    <a:pt x="8690" y="18636"/>
                  </a:cubicBezTo>
                  <a:cubicBezTo>
                    <a:pt x="11949" y="18636"/>
                    <a:pt x="13708" y="18235"/>
                    <a:pt x="13708" y="18235"/>
                  </a:cubicBezTo>
                  <a:cubicBezTo>
                    <a:pt x="13708" y="18235"/>
                    <a:pt x="16062" y="15105"/>
                    <a:pt x="16721" y="14472"/>
                  </a:cubicBezTo>
                  <a:cubicBezTo>
                    <a:pt x="17381" y="13851"/>
                    <a:pt x="17096" y="11045"/>
                    <a:pt x="17096" y="5872"/>
                  </a:cubicBezTo>
                  <a:lnTo>
                    <a:pt x="17109" y="5872"/>
                  </a:lnTo>
                  <a:cubicBezTo>
                    <a:pt x="17109" y="699"/>
                    <a:pt x="10061" y="1"/>
                    <a:pt x="86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 name="Google Shape;1486;p69"/>
            <p:cNvSpPr/>
            <p:nvPr/>
          </p:nvSpPr>
          <p:spPr>
            <a:xfrm>
              <a:off x="3825397" y="3389198"/>
              <a:ext cx="297132" cy="33717"/>
            </a:xfrm>
            <a:custGeom>
              <a:avLst/>
              <a:gdLst/>
              <a:ahLst/>
              <a:cxnLst/>
              <a:rect l="l" t="t" r="r" b="b"/>
              <a:pathLst>
                <a:path w="7191" h="816" extrusionOk="0">
                  <a:moveTo>
                    <a:pt x="531" y="1"/>
                  </a:moveTo>
                  <a:cubicBezTo>
                    <a:pt x="0" y="1"/>
                    <a:pt x="0" y="815"/>
                    <a:pt x="531" y="815"/>
                  </a:cubicBezTo>
                  <a:lnTo>
                    <a:pt x="6673" y="815"/>
                  </a:lnTo>
                  <a:cubicBezTo>
                    <a:pt x="7191" y="815"/>
                    <a:pt x="7191" y="1"/>
                    <a:pt x="66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 name="Google Shape;1487;p69"/>
            <p:cNvSpPr/>
            <p:nvPr/>
          </p:nvSpPr>
          <p:spPr>
            <a:xfrm>
              <a:off x="3829653" y="3429278"/>
              <a:ext cx="289157" cy="33717"/>
            </a:xfrm>
            <a:custGeom>
              <a:avLst/>
              <a:gdLst/>
              <a:ahLst/>
              <a:cxnLst/>
              <a:rect l="l" t="t" r="r" b="b"/>
              <a:pathLst>
                <a:path w="6998" h="816" extrusionOk="0">
                  <a:moveTo>
                    <a:pt x="518" y="1"/>
                  </a:moveTo>
                  <a:cubicBezTo>
                    <a:pt x="1" y="1"/>
                    <a:pt x="1" y="815"/>
                    <a:pt x="518" y="815"/>
                  </a:cubicBezTo>
                  <a:lnTo>
                    <a:pt x="6480" y="815"/>
                  </a:lnTo>
                  <a:cubicBezTo>
                    <a:pt x="6997" y="815"/>
                    <a:pt x="6997" y="1"/>
                    <a:pt x="64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1488;p69"/>
            <p:cNvSpPr/>
            <p:nvPr/>
          </p:nvSpPr>
          <p:spPr>
            <a:xfrm>
              <a:off x="3833413" y="3469357"/>
              <a:ext cx="281637" cy="33717"/>
            </a:xfrm>
            <a:custGeom>
              <a:avLst/>
              <a:gdLst/>
              <a:ahLst/>
              <a:cxnLst/>
              <a:rect l="l" t="t" r="r" b="b"/>
              <a:pathLst>
                <a:path w="6816" h="816" extrusionOk="0">
                  <a:moveTo>
                    <a:pt x="518" y="1"/>
                  </a:moveTo>
                  <a:cubicBezTo>
                    <a:pt x="0" y="1"/>
                    <a:pt x="0" y="815"/>
                    <a:pt x="518" y="815"/>
                  </a:cubicBezTo>
                  <a:lnTo>
                    <a:pt x="6298" y="815"/>
                  </a:lnTo>
                  <a:cubicBezTo>
                    <a:pt x="6816" y="815"/>
                    <a:pt x="6816" y="1"/>
                    <a:pt x="6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 name="Google Shape;1489;p69"/>
            <p:cNvSpPr/>
            <p:nvPr/>
          </p:nvSpPr>
          <p:spPr>
            <a:xfrm>
              <a:off x="3836595" y="3509437"/>
              <a:ext cx="274695" cy="33717"/>
            </a:xfrm>
            <a:custGeom>
              <a:avLst/>
              <a:gdLst/>
              <a:ahLst/>
              <a:cxnLst/>
              <a:rect l="l" t="t" r="r" b="b"/>
              <a:pathLst>
                <a:path w="6648" h="816" extrusionOk="0">
                  <a:moveTo>
                    <a:pt x="518" y="0"/>
                  </a:moveTo>
                  <a:cubicBezTo>
                    <a:pt x="1" y="0"/>
                    <a:pt x="1" y="815"/>
                    <a:pt x="518" y="815"/>
                  </a:cubicBezTo>
                  <a:lnTo>
                    <a:pt x="6131" y="815"/>
                  </a:lnTo>
                  <a:cubicBezTo>
                    <a:pt x="6648" y="815"/>
                    <a:pt x="6648" y="0"/>
                    <a:pt x="6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1490;p69"/>
            <p:cNvSpPr/>
            <p:nvPr/>
          </p:nvSpPr>
          <p:spPr>
            <a:xfrm>
              <a:off x="3857998" y="3554310"/>
              <a:ext cx="231929" cy="91441"/>
            </a:xfrm>
            <a:custGeom>
              <a:avLst/>
              <a:gdLst/>
              <a:ahLst/>
              <a:cxnLst/>
              <a:rect l="l" t="t" r="r" b="b"/>
              <a:pathLst>
                <a:path w="5613" h="2213" extrusionOk="0">
                  <a:moveTo>
                    <a:pt x="0" y="1"/>
                  </a:moveTo>
                  <a:cubicBezTo>
                    <a:pt x="0" y="1"/>
                    <a:pt x="1630" y="2212"/>
                    <a:pt x="2806" y="2212"/>
                  </a:cubicBezTo>
                  <a:cubicBezTo>
                    <a:pt x="3983" y="2212"/>
                    <a:pt x="5613" y="1"/>
                    <a:pt x="5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1491;p69"/>
            <p:cNvSpPr/>
            <p:nvPr/>
          </p:nvSpPr>
          <p:spPr>
            <a:xfrm>
              <a:off x="3806680" y="2706312"/>
              <a:ext cx="361261" cy="439273"/>
            </a:xfrm>
            <a:custGeom>
              <a:avLst/>
              <a:gdLst/>
              <a:ahLst/>
              <a:cxnLst/>
              <a:rect l="l" t="t" r="r" b="b"/>
              <a:pathLst>
                <a:path w="8743" h="10631" extrusionOk="0">
                  <a:moveTo>
                    <a:pt x="1" y="1"/>
                  </a:moveTo>
                  <a:lnTo>
                    <a:pt x="1721" y="10631"/>
                  </a:lnTo>
                  <a:lnTo>
                    <a:pt x="2031" y="10631"/>
                  </a:lnTo>
                  <a:lnTo>
                    <a:pt x="389" y="427"/>
                  </a:lnTo>
                  <a:lnTo>
                    <a:pt x="389" y="427"/>
                  </a:lnTo>
                  <a:cubicBezTo>
                    <a:pt x="518" y="544"/>
                    <a:pt x="622" y="789"/>
                    <a:pt x="738" y="1035"/>
                  </a:cubicBezTo>
                  <a:cubicBezTo>
                    <a:pt x="919" y="1462"/>
                    <a:pt x="1126" y="1940"/>
                    <a:pt x="1578" y="1940"/>
                  </a:cubicBezTo>
                  <a:cubicBezTo>
                    <a:pt x="2031" y="1940"/>
                    <a:pt x="2251" y="1462"/>
                    <a:pt x="2432" y="1035"/>
                  </a:cubicBezTo>
                  <a:cubicBezTo>
                    <a:pt x="2587" y="673"/>
                    <a:pt x="2729" y="324"/>
                    <a:pt x="2975" y="324"/>
                  </a:cubicBezTo>
                  <a:cubicBezTo>
                    <a:pt x="3221" y="324"/>
                    <a:pt x="3363" y="673"/>
                    <a:pt x="3531" y="1035"/>
                  </a:cubicBezTo>
                  <a:cubicBezTo>
                    <a:pt x="3712" y="1462"/>
                    <a:pt x="3919" y="1940"/>
                    <a:pt x="4372" y="1940"/>
                  </a:cubicBezTo>
                  <a:cubicBezTo>
                    <a:pt x="4824" y="1940"/>
                    <a:pt x="5044" y="1462"/>
                    <a:pt x="5225" y="1035"/>
                  </a:cubicBezTo>
                  <a:cubicBezTo>
                    <a:pt x="5380" y="673"/>
                    <a:pt x="5523" y="324"/>
                    <a:pt x="5768" y="324"/>
                  </a:cubicBezTo>
                  <a:cubicBezTo>
                    <a:pt x="6014" y="324"/>
                    <a:pt x="6156" y="673"/>
                    <a:pt x="6325" y="1035"/>
                  </a:cubicBezTo>
                  <a:cubicBezTo>
                    <a:pt x="6506" y="1462"/>
                    <a:pt x="6712" y="1940"/>
                    <a:pt x="7165" y="1940"/>
                  </a:cubicBezTo>
                  <a:cubicBezTo>
                    <a:pt x="7618" y="1940"/>
                    <a:pt x="7838" y="1462"/>
                    <a:pt x="8019" y="1035"/>
                  </a:cubicBezTo>
                  <a:cubicBezTo>
                    <a:pt x="8122" y="777"/>
                    <a:pt x="8226" y="531"/>
                    <a:pt x="8368" y="414"/>
                  </a:cubicBezTo>
                  <a:lnTo>
                    <a:pt x="8368" y="414"/>
                  </a:lnTo>
                  <a:lnTo>
                    <a:pt x="6997" y="10631"/>
                  </a:lnTo>
                  <a:lnTo>
                    <a:pt x="7320" y="10566"/>
                  </a:lnTo>
                  <a:lnTo>
                    <a:pt x="8743" y="1"/>
                  </a:lnTo>
                  <a:lnTo>
                    <a:pt x="8562" y="1"/>
                  </a:lnTo>
                  <a:cubicBezTo>
                    <a:pt x="8109" y="1"/>
                    <a:pt x="7902" y="479"/>
                    <a:pt x="7721" y="906"/>
                  </a:cubicBezTo>
                  <a:cubicBezTo>
                    <a:pt x="7553" y="1281"/>
                    <a:pt x="7411" y="1617"/>
                    <a:pt x="7165" y="1617"/>
                  </a:cubicBezTo>
                  <a:cubicBezTo>
                    <a:pt x="6919" y="1617"/>
                    <a:pt x="6777" y="1281"/>
                    <a:pt x="6622" y="906"/>
                  </a:cubicBezTo>
                  <a:cubicBezTo>
                    <a:pt x="6428" y="492"/>
                    <a:pt x="6221" y="1"/>
                    <a:pt x="5768" y="1"/>
                  </a:cubicBezTo>
                  <a:cubicBezTo>
                    <a:pt x="5316" y="1"/>
                    <a:pt x="5109" y="479"/>
                    <a:pt x="4928" y="906"/>
                  </a:cubicBezTo>
                  <a:cubicBezTo>
                    <a:pt x="4760" y="1281"/>
                    <a:pt x="4617" y="1617"/>
                    <a:pt x="4372" y="1617"/>
                  </a:cubicBezTo>
                  <a:cubicBezTo>
                    <a:pt x="4126" y="1617"/>
                    <a:pt x="3984" y="1281"/>
                    <a:pt x="3829" y="906"/>
                  </a:cubicBezTo>
                  <a:cubicBezTo>
                    <a:pt x="3635" y="492"/>
                    <a:pt x="3428" y="1"/>
                    <a:pt x="2975" y="1"/>
                  </a:cubicBezTo>
                  <a:cubicBezTo>
                    <a:pt x="2523" y="1"/>
                    <a:pt x="2316" y="479"/>
                    <a:pt x="2135" y="906"/>
                  </a:cubicBezTo>
                  <a:cubicBezTo>
                    <a:pt x="1966" y="1281"/>
                    <a:pt x="1824" y="1617"/>
                    <a:pt x="1578" y="1617"/>
                  </a:cubicBezTo>
                  <a:cubicBezTo>
                    <a:pt x="1333" y="1617"/>
                    <a:pt x="1191" y="1281"/>
                    <a:pt x="1035" y="906"/>
                  </a:cubicBezTo>
                  <a:cubicBezTo>
                    <a:pt x="854" y="492"/>
                    <a:pt x="647"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5" name="TextBox 14"/>
          <p:cNvSpPr txBox="1"/>
          <p:nvPr/>
        </p:nvSpPr>
        <p:spPr>
          <a:xfrm>
            <a:off x="703307" y="2950684"/>
            <a:ext cx="7687727" cy="867482"/>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defRPr sz="2400">
                <a:solidFill>
                  <a:schemeClr val="accent6"/>
                </a:solidFill>
                <a:latin typeface="Fira Sans Condensed Medium" panose="020B0603050000020004" pitchFamily="34" charset="0"/>
              </a:defRPr>
            </a:lvl1pPr>
          </a:lstStyle>
          <a:p>
            <a:pPr algn="l">
              <a:lnSpc>
                <a:spcPct val="120000"/>
              </a:lnSpc>
            </a:pPr>
            <a:r>
              <a:rPr lang="en-US" sz="2200" dirty="0" err="1">
                <a:solidFill>
                  <a:schemeClr val="bg1">
                    <a:lumMod val="10000"/>
                  </a:schemeClr>
                </a:solidFill>
                <a:latin typeface="+mn-lt"/>
              </a:rPr>
              <a:t>Kết</a:t>
            </a:r>
            <a:r>
              <a:rPr lang="en-US" sz="2200" dirty="0">
                <a:solidFill>
                  <a:schemeClr val="bg1">
                    <a:lumMod val="10000"/>
                  </a:schemeClr>
                </a:solidFill>
                <a:latin typeface="+mn-lt"/>
              </a:rPr>
              <a:t> </a:t>
            </a:r>
            <a:r>
              <a:rPr lang="en-US" sz="2200" dirty="0" err="1">
                <a:solidFill>
                  <a:schemeClr val="bg1">
                    <a:lumMod val="10000"/>
                  </a:schemeClr>
                </a:solidFill>
                <a:latin typeface="+mn-lt"/>
              </a:rPr>
              <a:t>quả</a:t>
            </a:r>
            <a:r>
              <a:rPr lang="en-US" sz="2200" dirty="0">
                <a:solidFill>
                  <a:schemeClr val="bg1">
                    <a:lumMod val="10000"/>
                  </a:schemeClr>
                </a:solidFill>
                <a:latin typeface="+mn-lt"/>
              </a:rPr>
              <a:t> </a:t>
            </a:r>
            <a:r>
              <a:rPr lang="en-US" sz="2200" dirty="0" err="1">
                <a:solidFill>
                  <a:schemeClr val="bg1">
                    <a:lumMod val="10000"/>
                  </a:schemeClr>
                </a:solidFill>
                <a:latin typeface="+mn-lt"/>
              </a:rPr>
              <a:t>tương</a:t>
            </a:r>
            <a:r>
              <a:rPr lang="en-US" sz="2200" dirty="0">
                <a:solidFill>
                  <a:schemeClr val="bg1">
                    <a:lumMod val="10000"/>
                  </a:schemeClr>
                </a:solidFill>
                <a:latin typeface="+mn-lt"/>
              </a:rPr>
              <a:t> </a:t>
            </a:r>
            <a:r>
              <a:rPr lang="en-US" sz="2200" dirty="0" err="1">
                <a:solidFill>
                  <a:schemeClr val="bg1">
                    <a:lumMod val="10000"/>
                  </a:schemeClr>
                </a:solidFill>
                <a:latin typeface="+mn-lt"/>
              </a:rPr>
              <a:t>tự</a:t>
            </a:r>
            <a:r>
              <a:rPr lang="en-US" sz="2200" dirty="0">
                <a:solidFill>
                  <a:schemeClr val="bg1">
                    <a:lumMod val="10000"/>
                  </a:schemeClr>
                </a:solidFill>
                <a:latin typeface="+mn-lt"/>
              </a:rPr>
              <a:t> </a:t>
            </a:r>
            <a:r>
              <a:rPr lang="en-US" sz="2200" dirty="0" err="1">
                <a:solidFill>
                  <a:schemeClr val="bg1">
                    <a:lumMod val="10000"/>
                  </a:schemeClr>
                </a:solidFill>
                <a:latin typeface="+mn-lt"/>
              </a:rPr>
              <a:t>khi</a:t>
            </a:r>
            <a:r>
              <a:rPr lang="en-US" sz="2200" dirty="0">
                <a:solidFill>
                  <a:schemeClr val="bg1">
                    <a:lumMod val="10000"/>
                  </a:schemeClr>
                </a:solidFill>
                <a:latin typeface="+mn-lt"/>
              </a:rPr>
              <a:t> </a:t>
            </a:r>
            <a:r>
              <a:rPr lang="vi-VN" sz="2200" dirty="0">
                <a:solidFill>
                  <a:schemeClr val="bg1">
                    <a:lumMod val="10000"/>
                  </a:schemeClr>
                </a:solidFill>
                <a:latin typeface="+mn-lt"/>
              </a:rPr>
              <a:t>chiếu tia sáng ở các vị trí và độ nghiêng </a:t>
            </a:r>
            <a:r>
              <a:rPr lang="en-US" sz="2200" dirty="0" err="1">
                <a:solidFill>
                  <a:schemeClr val="bg1">
                    <a:lumMod val="10000"/>
                  </a:schemeClr>
                </a:solidFill>
                <a:latin typeface="+mn-lt"/>
              </a:rPr>
              <a:t>khác</a:t>
            </a:r>
            <a:r>
              <a:rPr lang="en-US" sz="2200" dirty="0">
                <a:solidFill>
                  <a:schemeClr val="bg1">
                    <a:lumMod val="10000"/>
                  </a:schemeClr>
                </a:solidFill>
                <a:latin typeface="+mn-lt"/>
              </a:rPr>
              <a:t> </a:t>
            </a:r>
            <a:r>
              <a:rPr lang="en-US" sz="2200" dirty="0" err="1">
                <a:solidFill>
                  <a:schemeClr val="bg1">
                    <a:lumMod val="10000"/>
                  </a:schemeClr>
                </a:solidFill>
                <a:latin typeface="+mn-lt"/>
              </a:rPr>
              <a:t>nhau</a:t>
            </a:r>
            <a:endParaRPr lang="en-US" sz="2200" dirty="0">
              <a:solidFill>
                <a:schemeClr val="bg1">
                  <a:lumMod val="10000"/>
                </a:schemeClr>
              </a:solidFill>
              <a:latin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left)">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0"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10" name="22993444-preview">
            <a:hlinkClick r:id="" action="ppaction://media"/>
          </p:cNvPr>
          <p:cNvPicPr>
            <a:picLocks noChangeAspect="1"/>
          </p:cNvPicPr>
          <p:nvPr>
            <a:videoFile r:link="rId1"/>
            <p:extLst>
              <p:ext uri="{DAA4B4D4-6D71-4841-9C94-3DE7FCFB9230}">
                <p14:media xmlns:p14="http://schemas.microsoft.com/office/powerpoint/2010/main" r:embed="rId2">
                  <p14:fade in="250.000000"/>
                </p14:media>
              </p:ext>
            </p:extLst>
          </p:nvPr>
        </p:nvPicPr>
        <p:blipFill>
          <a:blip r:embed="rId3"/>
          <a:stretch>
            <a:fillRect/>
          </a:stretch>
        </p:blipFill>
        <p:spPr>
          <a:xfrm>
            <a:off x="246178" y="855382"/>
            <a:ext cx="3918988" cy="2209481"/>
          </a:xfrm>
          <a:prstGeom prst="rect">
            <a:avLst/>
          </a:prstGeom>
        </p:spPr>
      </p:pic>
      <p:pic>
        <p:nvPicPr>
          <p:cNvPr id="11" name="3409776625-preview">
            <a:hlinkClick r:id="" action="ppaction://media"/>
          </p:cNvPr>
          <p:cNvPicPr>
            <a:picLocks noChangeAspect="1"/>
          </p:cNvPicPr>
          <p:nvPr>
            <a:videoFile r:link="rId4"/>
            <p:extLst>
              <p:ext uri="{DAA4B4D4-6D71-4841-9C94-3DE7FCFB9230}">
                <p14:media xmlns:p14="http://schemas.microsoft.com/office/powerpoint/2010/main" r:embed="rId5">
                  <p14:fade in="250.000000"/>
                </p14:media>
              </p:ext>
            </p:extLst>
          </p:nvPr>
        </p:nvPicPr>
        <p:blipFill>
          <a:blip r:embed="rId6"/>
          <a:stretch>
            <a:fillRect/>
          </a:stretch>
        </p:blipFill>
        <p:spPr>
          <a:xfrm>
            <a:off x="4820588" y="855382"/>
            <a:ext cx="3920485" cy="2209480"/>
          </a:xfrm>
          <a:prstGeom prst="rect">
            <a:avLst/>
          </a:prstGeom>
        </p:spPr>
      </p:pic>
      <p:sp>
        <p:nvSpPr>
          <p:cNvPr id="12" name="TextBox 11"/>
          <p:cNvSpPr txBox="1"/>
          <p:nvPr/>
        </p:nvSpPr>
        <p:spPr>
          <a:xfrm>
            <a:off x="4869229" y="3134810"/>
            <a:ext cx="3918988"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r>
              <a:rPr lang="en-US" dirty="0"/>
              <a:t>Ố</a:t>
            </a:r>
            <a:r>
              <a:rPr lang="vi-VN" dirty="0"/>
              <a:t>ng hút bị </a:t>
            </a:r>
            <a:r>
              <a:rPr lang="en-US" dirty="0" err="1"/>
              <a:t>gãy</a:t>
            </a:r>
            <a:r>
              <a:rPr lang="en-US" dirty="0"/>
              <a:t> </a:t>
            </a:r>
            <a:r>
              <a:rPr lang="vi-VN" dirty="0"/>
              <a:t>tại mặt phân cách giữa không khí và chất lỏng</a:t>
            </a:r>
            <a:r>
              <a:rPr lang="en-US" dirty="0"/>
              <a:t>.</a:t>
            </a:r>
            <a:endParaRPr lang="en-US" dirty="0"/>
          </a:p>
        </p:txBody>
      </p:sp>
      <p:sp>
        <p:nvSpPr>
          <p:cNvPr id="13" name="TextBox 12"/>
          <p:cNvSpPr txBox="1"/>
          <p:nvPr/>
        </p:nvSpPr>
        <p:spPr>
          <a:xfrm>
            <a:off x="73155" y="3134810"/>
            <a:ext cx="4092011"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defRPr sz="2200">
                <a:solidFill>
                  <a:schemeClr val="bg1">
                    <a:lumMod val="10000"/>
                  </a:schemeClr>
                </a:solidFill>
                <a:latin typeface="+mn-lt"/>
              </a:defRPr>
            </a:lvl1pPr>
          </a:lstStyle>
          <a:p>
            <a:pPr algn="ctr"/>
            <a:r>
              <a:rPr lang="en-US" sz="2000" dirty="0"/>
              <a:t>Tia laser </a:t>
            </a:r>
            <a:r>
              <a:rPr lang="en-US" sz="2000" dirty="0" err="1"/>
              <a:t>bị</a:t>
            </a:r>
            <a:r>
              <a:rPr lang="en-US" sz="2000" dirty="0"/>
              <a:t> </a:t>
            </a:r>
            <a:r>
              <a:rPr lang="en-US" sz="2000" dirty="0" err="1"/>
              <a:t>gãy</a:t>
            </a:r>
            <a:r>
              <a:rPr lang="en-US" sz="2000" dirty="0"/>
              <a:t> </a:t>
            </a:r>
            <a:r>
              <a:rPr lang="en-US" sz="2000" dirty="0" err="1"/>
              <a:t>tại</a:t>
            </a:r>
            <a:r>
              <a:rPr lang="en-US" sz="2000" dirty="0"/>
              <a:t> </a:t>
            </a:r>
            <a:r>
              <a:rPr lang="en-US" sz="2000" dirty="0" err="1"/>
              <a:t>mặt</a:t>
            </a:r>
            <a:r>
              <a:rPr lang="en-US" sz="2000" dirty="0"/>
              <a:t> </a:t>
            </a:r>
            <a:r>
              <a:rPr lang="en-US" sz="2000" dirty="0" err="1"/>
              <a:t>phân</a:t>
            </a:r>
            <a:r>
              <a:rPr lang="en-US" sz="2000" dirty="0"/>
              <a:t> </a:t>
            </a:r>
            <a:r>
              <a:rPr lang="en-US" sz="2000" dirty="0" err="1"/>
              <a:t>cách</a:t>
            </a:r>
            <a:r>
              <a:rPr lang="en-US" sz="2000" dirty="0"/>
              <a:t> </a:t>
            </a:r>
            <a:r>
              <a:rPr lang="en-US" sz="2000" dirty="0" err="1"/>
              <a:t>giữa</a:t>
            </a:r>
            <a:r>
              <a:rPr lang="en-US" sz="2000" dirty="0"/>
              <a:t> </a:t>
            </a:r>
            <a:r>
              <a:rPr lang="en-US" sz="2000" dirty="0" err="1"/>
              <a:t>không</a:t>
            </a:r>
            <a:r>
              <a:rPr lang="en-US" sz="2000" dirty="0"/>
              <a:t> </a:t>
            </a:r>
            <a:r>
              <a:rPr lang="en-US" sz="2000" dirty="0" err="1"/>
              <a:t>khí</a:t>
            </a:r>
            <a:r>
              <a:rPr lang="en-US" sz="2000" dirty="0"/>
              <a:t> </a:t>
            </a:r>
            <a:r>
              <a:rPr lang="en-US" sz="2000" dirty="0" err="1"/>
              <a:t>và</a:t>
            </a:r>
            <a:r>
              <a:rPr lang="en-US" sz="2000" dirty="0"/>
              <a:t> </a:t>
            </a:r>
            <a:r>
              <a:rPr lang="en-US" sz="2000" dirty="0" err="1"/>
              <a:t>lăng</a:t>
            </a:r>
            <a:r>
              <a:rPr lang="en-US" sz="2000" dirty="0"/>
              <a:t> </a:t>
            </a:r>
            <a:r>
              <a:rPr lang="en-US" sz="2000" dirty="0" err="1"/>
              <a:t>kính</a:t>
            </a:r>
            <a:r>
              <a:rPr lang="en-US" sz="2000" dirty="0"/>
              <a:t>.</a:t>
            </a:r>
            <a:endParaRPr lang="en-US" sz="2000" dirty="0"/>
          </a:p>
        </p:txBody>
      </p:sp>
      <p:sp>
        <p:nvSpPr>
          <p:cNvPr id="16" name="TextBox 15"/>
          <p:cNvSpPr txBox="1"/>
          <p:nvPr/>
        </p:nvSpPr>
        <p:spPr>
          <a:xfrm>
            <a:off x="1126914" y="4118195"/>
            <a:ext cx="68901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dirty="0" err="1">
                <a:solidFill>
                  <a:srgbClr val="D35C27"/>
                </a:solidFill>
                <a:latin typeface="Fira Sans Condensed Medium" panose="020B0603050000020004" pitchFamily="34" charset="0"/>
              </a:rPr>
              <a:t>Hiện</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tượng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khúc</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xạ</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ánh</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sáng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là</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gì</a:t>
            </a:r>
            <a:r>
              <a:rPr lang="en-US" sz="3200" dirty="0">
                <a:solidFill>
                  <a:srgbClr val="D35C27"/>
                </a:solidFill>
                <a:latin typeface="Fira Sans Condensed Medium" panose="020B0603050000020004" pitchFamily="34" charset="0"/>
              </a:rPr>
              <a:t>?</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ndParaRPr>
          </a:p>
        </p:txBody>
      </p:sp>
      <p:sp>
        <p:nvSpPr>
          <p:cNvPr id="2" name="TextBox 1"/>
          <p:cNvSpPr txBox="1"/>
          <p:nvPr/>
        </p:nvSpPr>
        <p:spPr>
          <a:xfrm>
            <a:off x="-62493" y="68797"/>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 presetClass="mediacall" presetSubtype="0" fill="hold" nodeType="withEffect">
                                  <p:stCondLst>
                                    <p:cond delay="0"/>
                                  </p:stCondLst>
                                  <p:childTnLst>
                                    <p:cmd type="call" cmd="playFrom(0.0)">
                                      <p:cBhvr>
                                        <p:cTn id="9" dur="20821" fill="hold"/>
                                        <p:tgtEl>
                                          <p:spTgt spid="10"/>
                                        </p:tgtEl>
                                      </p:cBhvr>
                                    </p:cmd>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1" presetClass="mediacall" presetSubtype="0" fill="hold" nodeType="withEffect">
                                  <p:stCondLst>
                                    <p:cond delay="0"/>
                                  </p:stCondLst>
                                  <p:childTnLst>
                                    <p:cmd type="call" cmd="playFrom(0.0)">
                                      <p:cBhvr>
                                        <p:cTn id="19" dur="8039" fill="hold"/>
                                        <p:tgtEl>
                                          <p:spTgt spid="11"/>
                                        </p:tgtEl>
                                      </p:cBhvr>
                                    </p:cmd>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10"/>
                </p:tgtEl>
              </p:cMediaNode>
            </p:video>
            <p:video>
              <p:cMediaNode vol="80000">
                <p:cTn id="29" fill="hold" display="0">
                  <p:stCondLst>
                    <p:cond delay="indefinite"/>
                  </p:stCondLst>
                </p:cTn>
                <p:tgtEl>
                  <p:spTgt spid="11"/>
                </p:tgtEl>
              </p:cMediaNode>
            </p:video>
          </p:childTnLst>
        </p:cTn>
      </p:par>
    </p:tnLst>
    <p:bldLst>
      <p:bldP spid="12" grpId="0"/>
      <p:bldP spid="13"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grpSp>
        <p:nvGrpSpPr>
          <p:cNvPr id="715" name="Google Shape;715;p43"/>
          <p:cNvGrpSpPr/>
          <p:nvPr/>
        </p:nvGrpSpPr>
        <p:grpSpPr>
          <a:xfrm>
            <a:off x="8722269" y="631488"/>
            <a:ext cx="258628" cy="258711"/>
            <a:chOff x="4370700" y="733563"/>
            <a:chExt cx="546550" cy="546727"/>
          </a:xfrm>
        </p:grpSpPr>
        <p:sp>
          <p:nvSpPr>
            <p:cNvPr id="716" name="Google Shape;716;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7" name="Google Shape;717;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8" name="Google Shape;718;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9" name="Google Shape;719;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0" name="Google Shape;720;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1" name="Google Shape;721;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22" name="Google Shape;722;p43"/>
          <p:cNvGrpSpPr/>
          <p:nvPr/>
        </p:nvGrpSpPr>
        <p:grpSpPr>
          <a:xfrm>
            <a:off x="8352974" y="1147251"/>
            <a:ext cx="258628" cy="258711"/>
            <a:chOff x="4370700" y="733563"/>
            <a:chExt cx="546550" cy="546727"/>
          </a:xfrm>
        </p:grpSpPr>
        <p:sp>
          <p:nvSpPr>
            <p:cNvPr id="723" name="Google Shape;723;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4" name="Google Shape;724;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5" name="Google Shape;725;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6" name="Google Shape;726;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7" name="Google Shape;727;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8" name="Google Shape;728;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29" name="Google Shape;729;p43"/>
          <p:cNvGrpSpPr/>
          <p:nvPr/>
        </p:nvGrpSpPr>
        <p:grpSpPr>
          <a:xfrm>
            <a:off x="8157083" y="196143"/>
            <a:ext cx="475608" cy="475817"/>
            <a:chOff x="4370700" y="733563"/>
            <a:chExt cx="546550" cy="546727"/>
          </a:xfrm>
        </p:grpSpPr>
        <p:sp>
          <p:nvSpPr>
            <p:cNvPr id="730" name="Google Shape;730;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1" name="Google Shape;731;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2" name="Google Shape;732;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3" name="Google Shape;733;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4" name="Google Shape;734;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5" name="Google Shape;735;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 name="Rectangle: Rounded Corners 8"/>
          <p:cNvSpPr/>
          <p:nvPr/>
        </p:nvSpPr>
        <p:spPr>
          <a:xfrm>
            <a:off x="623737" y="1209312"/>
            <a:ext cx="7667865" cy="2839866"/>
          </a:xfrm>
          <a:prstGeom prst="roundRect">
            <a:avLst/>
          </a:prstGeom>
          <a:solidFill>
            <a:srgbClr val="FFC84E">
              <a:alpha val="28000"/>
            </a:srgbClr>
          </a:solidFill>
          <a:ln w="28575">
            <a:solidFill>
              <a:srgbClr val="0E2A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FDF2E9"/>
              </a:solidFill>
              <a:effectLst/>
              <a:uLnTx/>
              <a:uFillTx/>
              <a:latin typeface="Arial" panose="020B0604020202020204"/>
              <a:ea typeface="+mn-ea"/>
              <a:cs typeface="+mn-cs"/>
              <a:sym typeface="Arial" panose="020B0604020202020204"/>
            </a:endParaRPr>
          </a:p>
        </p:txBody>
      </p:sp>
      <p:sp>
        <p:nvSpPr>
          <p:cNvPr id="12" name="TextBox 11"/>
          <p:cNvSpPr txBox="1"/>
          <p:nvPr/>
        </p:nvSpPr>
        <p:spPr>
          <a:xfrm>
            <a:off x="1225906" y="1509323"/>
            <a:ext cx="6692186" cy="2239844"/>
          </a:xfrm>
          <a:prstGeom prst="rect">
            <a:avLst/>
          </a:prstGeom>
          <a:noFill/>
        </p:spPr>
        <p:txBody>
          <a:bodyPr wrap="square" rtlCol="0">
            <a:spAutoFit/>
          </a:bodyPr>
          <a:lstStyle/>
          <a:p>
            <a:pPr indent="231775" algn="ctr">
              <a:lnSpc>
                <a:spcPct val="150000"/>
              </a:lnSpc>
            </a:pPr>
            <a:r>
              <a:rPr lang="vi-VN" sz="2400" dirty="0">
                <a:solidFill>
                  <a:srgbClr val="0E2A47"/>
                </a:solidFill>
                <a:latin typeface="+mn-lt"/>
              </a:rPr>
              <a:t>Khi truyền từ môi trường trong suốt này sang môi trường trong suốt khác, tia sáng có thế bị khúc xạ (bị lệch khỏi phương truyền ban đầu) tại mặt phân cách giữa hai môi trường</a:t>
            </a:r>
            <a:r>
              <a:rPr lang="en-US" sz="2400" dirty="0">
                <a:solidFill>
                  <a:srgbClr val="0E2A47"/>
                </a:solidFill>
                <a:latin typeface="+mn-lt"/>
              </a:rPr>
              <a:t>.</a:t>
            </a:r>
            <a:endParaRPr lang="en-US" sz="2400" dirty="0">
              <a:solidFill>
                <a:srgbClr val="0E2A47"/>
              </a:solidFill>
              <a:latin typeface="+mn-lt"/>
            </a:endParaRPr>
          </a:p>
        </p:txBody>
      </p:sp>
      <p:sp>
        <p:nvSpPr>
          <p:cNvPr id="2" name="TextBox 1"/>
          <p:cNvSpPr txBox="1"/>
          <p:nvPr/>
        </p:nvSpPr>
        <p:spPr>
          <a:xfrm>
            <a:off x="584792" y="908506"/>
            <a:ext cx="4847553" cy="523220"/>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800" dirty="0">
                <a:solidFill>
                  <a:schemeClr val="accent6"/>
                </a:solidFill>
                <a:latin typeface="Fira Sans Condensed Medium" panose="020B0603050000020004" pitchFamily="34" charset="0"/>
              </a:rPr>
              <a:t>I. </a:t>
            </a:r>
            <a:r>
              <a:rPr lang="en-US" sz="2800" dirty="0" err="1">
                <a:solidFill>
                  <a:schemeClr val="accent6"/>
                </a:solidFill>
                <a:latin typeface="Fira Sans Condensed Medium" panose="020B0603050000020004" pitchFamily="34" charset="0"/>
              </a:rPr>
              <a:t>Hiện</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tượng</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khúc</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xạ</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ánh</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sáng</a:t>
            </a:r>
            <a:endParaRPr kumimoji="0" lang="en-US" sz="28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pic>
        <p:nvPicPr>
          <p:cNvPr id="3" name="Picture 2"/>
          <p:cNvPicPr>
            <a:picLocks noChangeAspect="1"/>
          </p:cNvPicPr>
          <p:nvPr/>
        </p:nvPicPr>
        <p:blipFill rotWithShape="1">
          <a:blip r:embed="rId1">
            <a:extLst>
              <a:ext uri="{BEBA8EAE-BF5A-486C-A8C5-ECC9F3942E4B}">
                <a14:imgProps xmlns:a14="http://schemas.microsoft.com/office/drawing/2010/main">
                  <a14:imgLayer r:embed="rId2">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50467" t="9113" r="9411" b="9925"/>
          <a:stretch>
            <a:fillRect/>
          </a:stretch>
        </p:blipFill>
        <p:spPr>
          <a:xfrm>
            <a:off x="7582537" y="2646019"/>
            <a:ext cx="1597427" cy="2418886"/>
          </a:xfrm>
          <a:prstGeom prst="rect">
            <a:avLst/>
          </a:prstGeom>
        </p:spPr>
      </p:pic>
      <p:pic>
        <p:nvPicPr>
          <p:cNvPr id="4" name="Picture 3"/>
          <p:cNvPicPr>
            <a:picLocks noChangeAspect="1"/>
          </p:cNvPicPr>
          <p:nvPr/>
        </p:nvPicPr>
        <p:blipFill rotWithShape="1">
          <a:blip r:embed="rId1">
            <a:extLst>
              <a:ext uri="{BEBA8EAE-BF5A-486C-A8C5-ECC9F3942E4B}">
                <a14:imgProps xmlns:a14="http://schemas.microsoft.com/office/drawing/2010/main">
                  <a14:imgLayer r:embed="rId2">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10723" t="6426" r="49155" b="12612"/>
          <a:stretch>
            <a:fillRect/>
          </a:stretch>
        </p:blipFill>
        <p:spPr>
          <a:xfrm>
            <a:off x="-83835" y="2724744"/>
            <a:ext cx="1597429" cy="2418888"/>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5000"/>
                                  </p:iterate>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 name="Group 123"/>
          <p:cNvGrpSpPr/>
          <p:nvPr/>
        </p:nvGrpSpPr>
        <p:grpSpPr>
          <a:xfrm>
            <a:off x="496597" y="1219989"/>
            <a:ext cx="3636896" cy="2950478"/>
            <a:chOff x="274906" y="1219989"/>
            <a:chExt cx="3636896" cy="2950478"/>
          </a:xfrm>
        </p:grpSpPr>
        <p:grpSp>
          <p:nvGrpSpPr>
            <p:cNvPr id="30" name="Group 29"/>
            <p:cNvGrpSpPr/>
            <p:nvPr/>
          </p:nvGrpSpPr>
          <p:grpSpPr>
            <a:xfrm>
              <a:off x="274906" y="1219989"/>
              <a:ext cx="3636896" cy="2950478"/>
              <a:chOff x="149305" y="-2890"/>
              <a:chExt cx="4354937" cy="4408574"/>
            </a:xfrm>
          </p:grpSpPr>
          <p:sp>
            <p:nvSpPr>
              <p:cNvPr id="41" name="Rectangle 40"/>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149305" y="-2890"/>
                <a:ext cx="4354937" cy="2817191"/>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 name="Google Shape;491;p38"/>
            <p:cNvGrpSpPr/>
            <p:nvPr/>
          </p:nvGrpSpPr>
          <p:grpSpPr>
            <a:xfrm rot="21340792">
              <a:off x="473869" y="1315824"/>
              <a:ext cx="753798" cy="753798"/>
              <a:chOff x="5159689" y="1296150"/>
              <a:chExt cx="3044400" cy="3044400"/>
            </a:xfrm>
          </p:grpSpPr>
          <p:grpSp>
            <p:nvGrpSpPr>
              <p:cNvPr id="45" name="Google Shape;492;p38"/>
              <p:cNvGrpSpPr/>
              <p:nvPr/>
            </p:nvGrpSpPr>
            <p:grpSpPr>
              <a:xfrm>
                <a:off x="5767453" y="1903914"/>
                <a:ext cx="1828872" cy="1828872"/>
                <a:chOff x="5905932" y="1600182"/>
                <a:chExt cx="1943128" cy="1943128"/>
              </a:xfrm>
            </p:grpSpPr>
            <p:sp>
              <p:nvSpPr>
                <p:cNvPr id="59" name="Google Shape;493;p38"/>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494;p38"/>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495;p38"/>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6" name="Google Shape;496;p38"/>
              <p:cNvGrpSpPr/>
              <p:nvPr/>
            </p:nvGrpSpPr>
            <p:grpSpPr>
              <a:xfrm>
                <a:off x="5159689" y="1296150"/>
                <a:ext cx="3044400" cy="3044400"/>
                <a:chOff x="2550539" y="735313"/>
                <a:chExt cx="3044400" cy="3044400"/>
              </a:xfrm>
            </p:grpSpPr>
            <p:sp>
              <p:nvSpPr>
                <p:cNvPr id="47" name="Google Shape;497;p38"/>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498;p38"/>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499;p38"/>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500;p38"/>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501;p38"/>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502;p38"/>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503;p38"/>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504;p38"/>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505;p38"/>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506;p38"/>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507;p38"/>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508;p38"/>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sp>
        <p:nvSpPr>
          <p:cNvPr id="14" name="Rectangle 4"/>
          <p:cNvSpPr>
            <a:spLocks noGrp="1" noChangeArrowheads="1"/>
          </p:cNvSpPr>
          <p:nvPr>
            <p:ph type="title"/>
          </p:nvPr>
        </p:nvSpPr>
        <p:spPr bwMode="auto">
          <a:xfrm>
            <a:off x="720000" y="40821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TextBox 15"/>
          <p:cNvSpPr txBox="1"/>
          <p:nvPr/>
        </p:nvSpPr>
        <p:spPr>
          <a:xfrm>
            <a:off x="1376282" y="92973"/>
            <a:ext cx="6040730" cy="1077218"/>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50000"/>
              </a:lnSpc>
              <a:buClrTx/>
              <a:buSzTx/>
              <a:buFontTx/>
              <a:buNone/>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gn="ctr">
              <a:lnSpc>
                <a:spcPct val="100000"/>
              </a:lnSpc>
            </a:pPr>
            <a:r>
              <a:rPr lang="vi-VN" sz="3200" dirty="0"/>
              <a:t>Hiện tượng nào sau đây liên quan đến sự khúc xạ ánh sáng?</a:t>
            </a:r>
            <a:endParaRPr lang="en-US" sz="3200" dirty="0"/>
          </a:p>
        </p:txBody>
      </p:sp>
      <p:grpSp>
        <p:nvGrpSpPr>
          <p:cNvPr id="90" name="Group 89"/>
          <p:cNvGrpSpPr/>
          <p:nvPr/>
        </p:nvGrpSpPr>
        <p:grpSpPr>
          <a:xfrm rot="346371">
            <a:off x="1112862" y="1915387"/>
            <a:ext cx="1197838" cy="1160951"/>
            <a:chOff x="1022287" y="1484770"/>
            <a:chExt cx="1456130" cy="1411289"/>
          </a:xfrm>
        </p:grpSpPr>
        <p:cxnSp>
          <p:nvCxnSpPr>
            <p:cNvPr id="91" name="Straight Connector 90"/>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p:nvGrpSpPr>
        <p:grpSpPr>
          <a:xfrm rot="21253629" flipV="1">
            <a:off x="2172423" y="1887171"/>
            <a:ext cx="1197838" cy="1160951"/>
            <a:chOff x="1022287" y="1484770"/>
            <a:chExt cx="1456130" cy="1411289"/>
          </a:xfrm>
        </p:grpSpPr>
        <p:cxnSp>
          <p:nvCxnSpPr>
            <p:cNvPr id="94" name="Straight Connector 93"/>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p:nvGrpSpPr>
        <p:grpSpPr>
          <a:xfrm>
            <a:off x="5033810" y="1219989"/>
            <a:ext cx="3636896" cy="2950478"/>
            <a:chOff x="274906" y="1219989"/>
            <a:chExt cx="3636896" cy="2950478"/>
          </a:xfrm>
        </p:grpSpPr>
        <p:grpSp>
          <p:nvGrpSpPr>
            <p:cNvPr id="126" name="Group 125"/>
            <p:cNvGrpSpPr/>
            <p:nvPr/>
          </p:nvGrpSpPr>
          <p:grpSpPr>
            <a:xfrm>
              <a:off x="274906" y="1219989"/>
              <a:ext cx="3636896" cy="2950478"/>
              <a:chOff x="149305" y="-2890"/>
              <a:chExt cx="4354937" cy="4408574"/>
            </a:xfrm>
          </p:grpSpPr>
          <p:sp>
            <p:nvSpPr>
              <p:cNvPr id="145" name="Rectangle 144"/>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47" name="Rectangle 146"/>
              <p:cNvSpPr/>
              <p:nvPr/>
            </p:nvSpPr>
            <p:spPr>
              <a:xfrm>
                <a:off x="149305" y="-2890"/>
                <a:ext cx="4354937" cy="2817191"/>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7" name="Google Shape;491;p38"/>
            <p:cNvGrpSpPr/>
            <p:nvPr/>
          </p:nvGrpSpPr>
          <p:grpSpPr>
            <a:xfrm rot="21340792">
              <a:off x="473869" y="1315824"/>
              <a:ext cx="753798" cy="753798"/>
              <a:chOff x="5159689" y="1296150"/>
              <a:chExt cx="3044400" cy="3044400"/>
            </a:xfrm>
          </p:grpSpPr>
          <p:grpSp>
            <p:nvGrpSpPr>
              <p:cNvPr id="128" name="Google Shape;492;p38"/>
              <p:cNvGrpSpPr/>
              <p:nvPr/>
            </p:nvGrpSpPr>
            <p:grpSpPr>
              <a:xfrm>
                <a:off x="5767453" y="1903914"/>
                <a:ext cx="1828872" cy="1828872"/>
                <a:chOff x="5905932" y="1600182"/>
                <a:chExt cx="1943128" cy="1943128"/>
              </a:xfrm>
            </p:grpSpPr>
            <p:sp>
              <p:nvSpPr>
                <p:cNvPr id="142" name="Google Shape;493;p38"/>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 name="Google Shape;494;p38"/>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 name="Google Shape;495;p38"/>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9" name="Google Shape;496;p38"/>
              <p:cNvGrpSpPr/>
              <p:nvPr/>
            </p:nvGrpSpPr>
            <p:grpSpPr>
              <a:xfrm>
                <a:off x="5159689" y="1296150"/>
                <a:ext cx="3044400" cy="3044400"/>
                <a:chOff x="2550539" y="735313"/>
                <a:chExt cx="3044400" cy="3044400"/>
              </a:xfrm>
            </p:grpSpPr>
            <p:sp>
              <p:nvSpPr>
                <p:cNvPr id="130" name="Google Shape;497;p38"/>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 name="Google Shape;498;p38"/>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 name="Google Shape;499;p38"/>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 name="Google Shape;500;p38"/>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 name="Google Shape;501;p38"/>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 name="Google Shape;502;p38"/>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503;p38"/>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 name="Google Shape;504;p38"/>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505;p38"/>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 name="Google Shape;506;p38"/>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 name="Google Shape;507;p38"/>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 name="Google Shape;508;p38"/>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grpSp>
        <p:nvGrpSpPr>
          <p:cNvPr id="148" name="Group 147"/>
          <p:cNvGrpSpPr/>
          <p:nvPr/>
        </p:nvGrpSpPr>
        <p:grpSpPr>
          <a:xfrm rot="21422784">
            <a:off x="5664119" y="1897638"/>
            <a:ext cx="1334654" cy="1233500"/>
            <a:chOff x="1022287" y="1484770"/>
            <a:chExt cx="1456130" cy="1411289"/>
          </a:xfrm>
        </p:grpSpPr>
        <p:cxnSp>
          <p:nvCxnSpPr>
            <p:cNvPr id="149" name="Straight Connector 148"/>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rot="1085472">
            <a:off x="6874362" y="3203943"/>
            <a:ext cx="866809" cy="840115"/>
            <a:chOff x="1022287" y="1484770"/>
            <a:chExt cx="1456130" cy="1411289"/>
          </a:xfrm>
        </p:grpSpPr>
        <p:cxnSp>
          <p:nvCxnSpPr>
            <p:cNvPr id="100" name="Straight Connector 99"/>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151" name="TextBox 150"/>
          <p:cNvSpPr txBox="1"/>
          <p:nvPr/>
        </p:nvSpPr>
        <p:spPr>
          <a:xfrm>
            <a:off x="304636" y="4205468"/>
            <a:ext cx="4092011"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defRPr sz="2200">
                <a:solidFill>
                  <a:schemeClr val="bg1">
                    <a:lumMod val="10000"/>
                  </a:schemeClr>
                </a:solidFill>
                <a:latin typeface="+mn-lt"/>
              </a:defRPr>
            </a:lvl1pPr>
          </a:lstStyle>
          <a:p>
            <a:pPr algn="ctr"/>
            <a:r>
              <a:rPr lang="vi-VN" sz="2000" dirty="0"/>
              <a:t>Tia sáng mặt trời bị hắt trở lại môi trường cũ khi gặp mặt nước</a:t>
            </a:r>
            <a:endParaRPr lang="en-US" sz="2000" dirty="0"/>
          </a:p>
        </p:txBody>
      </p:sp>
      <p:sp>
        <p:nvSpPr>
          <p:cNvPr id="152" name="TextBox 151"/>
          <p:cNvSpPr txBox="1"/>
          <p:nvPr/>
        </p:nvSpPr>
        <p:spPr>
          <a:xfrm>
            <a:off x="4463435" y="4205468"/>
            <a:ext cx="4777645"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defRPr sz="2200">
                <a:solidFill>
                  <a:schemeClr val="bg1">
                    <a:lumMod val="10000"/>
                  </a:schemeClr>
                </a:solidFill>
                <a:latin typeface="+mn-lt"/>
              </a:defRPr>
            </a:lvl1pPr>
          </a:lstStyle>
          <a:p>
            <a:pPr algn="ctr"/>
            <a:r>
              <a:rPr lang="vi-VN" sz="1800" dirty="0"/>
              <a:t>Tia sáng mặt trời bị lệch khỏi phương truy</a:t>
            </a:r>
            <a:r>
              <a:rPr lang="en-US" sz="1800" dirty="0"/>
              <a:t>ề</a:t>
            </a:r>
            <a:r>
              <a:rPr lang="vi-VN" sz="1800" dirty="0"/>
              <a:t>n ban đầu khi đi từ không khí vào nước.</a:t>
            </a:r>
            <a:endParaRPr lang="en-US" sz="1800" dirty="0"/>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Grp="1" noChangeArrowheads="1"/>
          </p:cNvSpPr>
          <p:nvPr>
            <p:ph type="title"/>
          </p:nvPr>
        </p:nvSpPr>
        <p:spPr bwMode="auto">
          <a:xfrm>
            <a:off x="720000" y="40821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125" name="Group 124"/>
          <p:cNvGrpSpPr/>
          <p:nvPr/>
        </p:nvGrpSpPr>
        <p:grpSpPr>
          <a:xfrm>
            <a:off x="2057787" y="157449"/>
            <a:ext cx="5028428" cy="4079376"/>
            <a:chOff x="274906" y="1219989"/>
            <a:chExt cx="3636896" cy="2950478"/>
          </a:xfrm>
        </p:grpSpPr>
        <p:grpSp>
          <p:nvGrpSpPr>
            <p:cNvPr id="126" name="Group 125"/>
            <p:cNvGrpSpPr/>
            <p:nvPr/>
          </p:nvGrpSpPr>
          <p:grpSpPr>
            <a:xfrm>
              <a:off x="274906" y="1219989"/>
              <a:ext cx="3636896" cy="2950478"/>
              <a:chOff x="149305" y="-2890"/>
              <a:chExt cx="4354937" cy="4408574"/>
            </a:xfrm>
          </p:grpSpPr>
          <p:sp>
            <p:nvSpPr>
              <p:cNvPr id="145" name="Rectangle 144"/>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146" name="Straight Connector 145"/>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47" name="Rectangle 146"/>
              <p:cNvSpPr/>
              <p:nvPr/>
            </p:nvSpPr>
            <p:spPr>
              <a:xfrm>
                <a:off x="149305" y="-2890"/>
                <a:ext cx="4354937" cy="2817191"/>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27" name="Google Shape;491;p38"/>
            <p:cNvGrpSpPr/>
            <p:nvPr/>
          </p:nvGrpSpPr>
          <p:grpSpPr>
            <a:xfrm rot="21340792">
              <a:off x="473869" y="1315824"/>
              <a:ext cx="753798" cy="753798"/>
              <a:chOff x="5159689" y="1296150"/>
              <a:chExt cx="3044400" cy="3044400"/>
            </a:xfrm>
          </p:grpSpPr>
          <p:grpSp>
            <p:nvGrpSpPr>
              <p:cNvPr id="128" name="Google Shape;492;p38"/>
              <p:cNvGrpSpPr/>
              <p:nvPr/>
            </p:nvGrpSpPr>
            <p:grpSpPr>
              <a:xfrm>
                <a:off x="5767453" y="1903914"/>
                <a:ext cx="1828872" cy="1828872"/>
                <a:chOff x="5905932" y="1600182"/>
                <a:chExt cx="1943128" cy="1943128"/>
              </a:xfrm>
            </p:grpSpPr>
            <p:sp>
              <p:nvSpPr>
                <p:cNvPr id="142" name="Google Shape;493;p38"/>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3" name="Google Shape;494;p38"/>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4" name="Google Shape;495;p38"/>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grpSp>
            <p:nvGrpSpPr>
              <p:cNvPr id="129" name="Google Shape;496;p38"/>
              <p:cNvGrpSpPr/>
              <p:nvPr/>
            </p:nvGrpSpPr>
            <p:grpSpPr>
              <a:xfrm>
                <a:off x="5159689" y="1296150"/>
                <a:ext cx="3044400" cy="3044400"/>
                <a:chOff x="2550539" y="735313"/>
                <a:chExt cx="3044400" cy="3044400"/>
              </a:xfrm>
            </p:grpSpPr>
            <p:sp>
              <p:nvSpPr>
                <p:cNvPr id="130" name="Google Shape;497;p38"/>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1" name="Google Shape;498;p38"/>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2" name="Google Shape;499;p38"/>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3" name="Google Shape;500;p38"/>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4" name="Google Shape;501;p38"/>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5" name="Google Shape;502;p38"/>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6" name="Google Shape;503;p38"/>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7" name="Google Shape;504;p38"/>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8" name="Google Shape;505;p38"/>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9" name="Google Shape;506;p38"/>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0" name="Google Shape;507;p38"/>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1" name="Google Shape;508;p38"/>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grpSp>
      </p:grpSp>
      <p:grpSp>
        <p:nvGrpSpPr>
          <p:cNvPr id="148" name="Group 147"/>
          <p:cNvGrpSpPr/>
          <p:nvPr/>
        </p:nvGrpSpPr>
        <p:grpSpPr>
          <a:xfrm rot="21422784">
            <a:off x="2929262" y="1094377"/>
            <a:ext cx="1845313" cy="1705456"/>
            <a:chOff x="1022287" y="1484770"/>
            <a:chExt cx="1456130" cy="1411289"/>
          </a:xfrm>
        </p:grpSpPr>
        <p:cxnSp>
          <p:nvCxnSpPr>
            <p:cNvPr id="149" name="Straight Connector 148"/>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rot="1085472">
            <a:off x="4602562" y="2900494"/>
            <a:ext cx="1198464" cy="1161556"/>
            <a:chOff x="1022287" y="1484770"/>
            <a:chExt cx="1456130" cy="1411289"/>
          </a:xfrm>
        </p:grpSpPr>
        <p:cxnSp>
          <p:nvCxnSpPr>
            <p:cNvPr id="100" name="Straight Connector 99"/>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152" name="TextBox 151"/>
          <p:cNvSpPr txBox="1"/>
          <p:nvPr/>
        </p:nvSpPr>
        <p:spPr>
          <a:xfrm>
            <a:off x="1546070" y="4331244"/>
            <a:ext cx="6051859"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defRPr sz="2200">
                <a:solidFill>
                  <a:schemeClr val="bg1">
                    <a:lumMod val="10000"/>
                  </a:schemeClr>
                </a:solidFill>
                <a:latin typeface="+mn-lt"/>
              </a:defRPr>
            </a:lvl1pPr>
          </a:lstStyle>
          <a:p>
            <a:pPr algn="ctr"/>
            <a:r>
              <a:rPr lang="vi-VN" sz="2000" dirty="0"/>
              <a:t>Tia sáng mặt trời bị lệch khỏi phương truy</a:t>
            </a:r>
            <a:r>
              <a:rPr lang="en-US" sz="2000" dirty="0"/>
              <a:t>ề</a:t>
            </a:r>
            <a:r>
              <a:rPr lang="vi-VN" sz="2000" dirty="0"/>
              <a:t>n ban đầu khi đi từ không khí vào nước.</a:t>
            </a:r>
            <a:endParaRPr lang="en-US" sz="20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EFE7E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r="16660"/>
          <a:stretch>
            <a:fillRect/>
          </a:stretch>
        </p:blipFill>
        <p:spPr>
          <a:xfrm>
            <a:off x="-11519" y="288105"/>
            <a:ext cx="4034880" cy="4855395"/>
          </a:xfrm>
          <a:prstGeom prst="rect">
            <a:avLst/>
          </a:prstGeom>
        </p:spPr>
      </p:pic>
      <p:sp>
        <p:nvSpPr>
          <p:cNvPr id="14" name="Rectangle 4"/>
          <p:cNvSpPr>
            <a:spLocks noGrp="1" noChangeArrowheads="1"/>
          </p:cNvSpPr>
          <p:nvPr>
            <p:ph type="title"/>
          </p:nvPr>
        </p:nvSpPr>
        <p:spPr bwMode="auto">
          <a:xfrm>
            <a:off x="720000" y="40821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TextBox 15"/>
          <p:cNvSpPr txBox="1"/>
          <p:nvPr/>
        </p:nvSpPr>
        <p:spPr>
          <a:xfrm>
            <a:off x="4389791" y="152452"/>
            <a:ext cx="4289548" cy="954107"/>
          </a:xfrm>
          <a:prstGeom prst="rect">
            <a:avLst/>
          </a:prstGeom>
          <a:noFill/>
        </p:spPr>
        <p:txBody>
          <a:bodyPr wrap="square" rtlCol="0">
            <a:spAutoFit/>
          </a:bodyPr>
          <a:lstStyle>
            <a:defPPr marR="0" lvl="0" algn="l" rtl="0">
              <a:lnSpc>
                <a:spcPct val="100000"/>
              </a:lnSpc>
              <a:spcBef>
                <a:spcPts val="0"/>
              </a:spcBef>
              <a:spcAft>
                <a:spcPts val="0"/>
              </a:spcAft>
              <a:defRPr/>
            </a:defPPr>
            <a:lvl1pPr indent="0" algn="ctr" fontAlgn="auto">
              <a:buClrTx/>
              <a:buSzTx/>
              <a:buFontTx/>
              <a:buNone/>
              <a:defRPr sz="32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gn="l"/>
            <a:r>
              <a:rPr lang="vi-VN" sz="2800" dirty="0"/>
              <a:t>Mô tả và giải thích đường đi của tia sáng trong hình sau</a:t>
            </a:r>
            <a:endParaRPr lang="en-US" sz="2800" dirty="0"/>
          </a:p>
        </p:txBody>
      </p:sp>
      <p:sp>
        <p:nvSpPr>
          <p:cNvPr id="152" name="TextBox 151"/>
          <p:cNvSpPr txBox="1"/>
          <p:nvPr/>
        </p:nvSpPr>
        <p:spPr>
          <a:xfrm>
            <a:off x="4414279" y="1140742"/>
            <a:ext cx="4617067"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defRPr sz="1800">
                <a:solidFill>
                  <a:schemeClr val="bg1">
                    <a:lumMod val="10000"/>
                  </a:schemeClr>
                </a:solidFill>
                <a:latin typeface="+mn-lt"/>
              </a:defRPr>
            </a:lvl1pPr>
          </a:lstStyle>
          <a:p>
            <a:r>
              <a:rPr lang="vi-VN" dirty="0"/>
              <a:t>KK: Tia sáng bắt đầu từ không khí theo đường thẳng.</a:t>
            </a:r>
            <a:endParaRPr lang="en-US" dirty="0"/>
          </a:p>
        </p:txBody>
      </p:sp>
      <p:pic>
        <p:nvPicPr>
          <p:cNvPr id="2" name="Picture 1"/>
          <p:cNvPicPr>
            <a:picLocks noChangeAspect="1"/>
          </p:cNvPicPr>
          <p:nvPr/>
        </p:nvPicPr>
        <p:blipFill>
          <a:blip r:embed="rId2"/>
          <a:stretch>
            <a:fillRect/>
          </a:stretch>
        </p:blipFill>
        <p:spPr>
          <a:xfrm>
            <a:off x="3736727" y="78311"/>
            <a:ext cx="653064" cy="653064"/>
          </a:xfrm>
          <a:prstGeom prst="rect">
            <a:avLst/>
          </a:prstGeom>
        </p:spPr>
      </p:pic>
      <p:grpSp>
        <p:nvGrpSpPr>
          <p:cNvPr id="5" name="Group 4"/>
          <p:cNvGrpSpPr/>
          <p:nvPr/>
        </p:nvGrpSpPr>
        <p:grpSpPr>
          <a:xfrm rot="15805290">
            <a:off x="1569336" y="3249491"/>
            <a:ext cx="589779" cy="571617"/>
            <a:chOff x="1022287" y="1484770"/>
            <a:chExt cx="1456130" cy="1411289"/>
          </a:xfrm>
        </p:grpSpPr>
        <p:cxnSp>
          <p:nvCxnSpPr>
            <p:cNvPr id="6" name="Straight Connector 5"/>
            <p:cNvCxnSpPr/>
            <p:nvPr/>
          </p:nvCxnSpPr>
          <p:spPr>
            <a:xfrm>
              <a:off x="1687145" y="2125309"/>
              <a:ext cx="791272" cy="770750"/>
            </a:xfrm>
            <a:prstGeom prst="line">
              <a:avLst/>
            </a:prstGeom>
            <a:ln w="38100">
              <a:solidFill>
                <a:srgbClr val="0E2A47"/>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022287" y="1484770"/>
              <a:ext cx="791273" cy="762672"/>
            </a:xfrm>
            <a:prstGeom prst="straightConnector1">
              <a:avLst/>
            </a:prstGeom>
            <a:ln w="38100">
              <a:solidFill>
                <a:srgbClr val="0E2A47"/>
              </a:solidFill>
              <a:tailEnd type="triangle"/>
            </a:ln>
          </p:spPr>
          <p:style>
            <a:lnRef idx="1">
              <a:schemeClr val="accent1"/>
            </a:lnRef>
            <a:fillRef idx="0">
              <a:schemeClr val="accent1"/>
            </a:fillRef>
            <a:effectRef idx="0">
              <a:schemeClr val="accent1"/>
            </a:effectRef>
            <a:fontRef idx="minor">
              <a:schemeClr val="tx1"/>
            </a:fontRef>
          </p:style>
        </p:cxnSp>
      </p:grpSp>
      <p:pic>
        <p:nvPicPr>
          <p:cNvPr id="9" name="Picture 8"/>
          <p:cNvPicPr>
            <a:picLocks noChangeAspect="1"/>
          </p:cNvPicPr>
          <p:nvPr/>
        </p:nvPicPr>
        <p:blipFill>
          <a:blip r:embed="rId3"/>
          <a:stretch>
            <a:fillRect/>
          </a:stretch>
        </p:blipFill>
        <p:spPr>
          <a:xfrm>
            <a:off x="3762920" y="1004482"/>
            <a:ext cx="714776" cy="714776"/>
          </a:xfrm>
          <a:prstGeom prst="rect">
            <a:avLst/>
          </a:prstGeom>
        </p:spPr>
      </p:pic>
      <p:sp>
        <p:nvSpPr>
          <p:cNvPr id="10" name="TextBox 9"/>
          <p:cNvSpPr txBox="1"/>
          <p:nvPr/>
        </p:nvSpPr>
        <p:spPr>
          <a:xfrm>
            <a:off x="4414279" y="1878300"/>
            <a:ext cx="4617067"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defRPr sz="1800">
                <a:solidFill>
                  <a:schemeClr val="bg1">
                    <a:lumMod val="10000"/>
                  </a:schemeClr>
                </a:solidFill>
                <a:latin typeface="+mn-lt"/>
              </a:defRPr>
            </a:lvl1pPr>
          </a:lstStyle>
          <a:p>
            <a:r>
              <a:rPr lang="vi-VN" dirty="0"/>
              <a:t>KK </a:t>
            </a:r>
            <a:r>
              <a:rPr lang="vi-VN" dirty="0">
                <a:latin typeface="#9Slide03 Arima Madurai Black" panose="00000A00000000000000" pitchFamily="2" charset="-93"/>
                <a:cs typeface="#9Slide03 Arima Madurai Black" panose="00000A00000000000000" pitchFamily="2" charset="-93"/>
              </a:rPr>
              <a:t>→</a:t>
            </a:r>
            <a:r>
              <a:rPr lang="vi-VN" dirty="0"/>
              <a:t> TT: Tia sáng bị </a:t>
            </a:r>
            <a:r>
              <a:rPr lang="en-US" dirty="0" err="1"/>
              <a:t>gãy</a:t>
            </a:r>
            <a:r>
              <a:rPr lang="en-US" dirty="0"/>
              <a:t> </a:t>
            </a:r>
            <a:r>
              <a:rPr lang="en-US" dirty="0" err="1"/>
              <a:t>khúc</a:t>
            </a:r>
            <a:r>
              <a:rPr lang="en-US" dirty="0"/>
              <a:t> </a:t>
            </a:r>
            <a:r>
              <a:rPr lang="en-US" dirty="0" err="1"/>
              <a:t>tại</a:t>
            </a:r>
            <a:r>
              <a:rPr lang="en-US" dirty="0"/>
              <a:t> </a:t>
            </a:r>
            <a:r>
              <a:rPr lang="en-US" dirty="0" err="1"/>
              <a:t>bề</a:t>
            </a:r>
            <a:r>
              <a:rPr lang="en-US" dirty="0"/>
              <a:t> </a:t>
            </a:r>
            <a:r>
              <a:rPr lang="en-US" dirty="0" err="1"/>
              <a:t>mặt</a:t>
            </a:r>
            <a:r>
              <a:rPr lang="en-US" dirty="0"/>
              <a:t> </a:t>
            </a:r>
            <a:r>
              <a:rPr lang="en-US" dirty="0" err="1"/>
              <a:t>phân</a:t>
            </a:r>
            <a:r>
              <a:rPr lang="en-US" dirty="0"/>
              <a:t> </a:t>
            </a:r>
            <a:r>
              <a:rPr lang="en-US" dirty="0" err="1"/>
              <a:t>cách</a:t>
            </a:r>
            <a:r>
              <a:rPr lang="en-US" dirty="0"/>
              <a:t> </a:t>
            </a:r>
            <a:r>
              <a:rPr lang="en-US" dirty="0" err="1"/>
              <a:t>giữa</a:t>
            </a:r>
            <a:r>
              <a:rPr lang="en-US" dirty="0"/>
              <a:t> </a:t>
            </a:r>
            <a:r>
              <a:rPr lang="en-US" dirty="0" err="1"/>
              <a:t>không</a:t>
            </a:r>
            <a:r>
              <a:rPr lang="en-US" dirty="0"/>
              <a:t> </a:t>
            </a:r>
            <a:r>
              <a:rPr lang="en-US" dirty="0" err="1"/>
              <a:t>khí</a:t>
            </a:r>
            <a:r>
              <a:rPr lang="en-US" dirty="0"/>
              <a:t> </a:t>
            </a:r>
            <a:r>
              <a:rPr lang="en-US" dirty="0" err="1"/>
              <a:t>và</a:t>
            </a:r>
            <a:r>
              <a:rPr lang="en-US" dirty="0"/>
              <a:t> </a:t>
            </a:r>
            <a:r>
              <a:rPr lang="en-US" dirty="0" err="1"/>
              <a:t>khối</a:t>
            </a:r>
            <a:r>
              <a:rPr lang="en-US" dirty="0"/>
              <a:t> </a:t>
            </a:r>
            <a:r>
              <a:rPr lang="en-US" dirty="0" err="1"/>
              <a:t>thủy</a:t>
            </a:r>
            <a:r>
              <a:rPr lang="en-US" dirty="0"/>
              <a:t> </a:t>
            </a:r>
            <a:r>
              <a:rPr lang="en-US" dirty="0" err="1"/>
              <a:t>tinh</a:t>
            </a:r>
            <a:endParaRPr lang="en-US" dirty="0"/>
          </a:p>
        </p:txBody>
      </p:sp>
      <p:sp>
        <p:nvSpPr>
          <p:cNvPr id="11" name="TextBox 10"/>
          <p:cNvSpPr txBox="1"/>
          <p:nvPr/>
        </p:nvSpPr>
        <p:spPr>
          <a:xfrm>
            <a:off x="4414279" y="2625134"/>
            <a:ext cx="4617067"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defRPr sz="1800">
                <a:solidFill>
                  <a:schemeClr val="bg1">
                    <a:lumMod val="10000"/>
                  </a:schemeClr>
                </a:solidFill>
                <a:latin typeface="+mn-lt"/>
              </a:defRPr>
            </a:lvl1pPr>
          </a:lstStyle>
          <a:p>
            <a:r>
              <a:rPr lang="vi-VN" dirty="0"/>
              <a:t>TT: Tia sáng truyền thẳng theo hướng chếch so với hướng ban đầu</a:t>
            </a:r>
            <a:endParaRPr lang="en-US" dirty="0"/>
          </a:p>
        </p:txBody>
      </p:sp>
      <p:sp>
        <p:nvSpPr>
          <p:cNvPr id="12" name="TextBox 11"/>
          <p:cNvSpPr txBox="1"/>
          <p:nvPr/>
        </p:nvSpPr>
        <p:spPr>
          <a:xfrm>
            <a:off x="4414279" y="3384811"/>
            <a:ext cx="4617067"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defRPr sz="1800">
                <a:solidFill>
                  <a:schemeClr val="bg1">
                    <a:lumMod val="10000"/>
                  </a:schemeClr>
                </a:solidFill>
                <a:latin typeface="+mn-lt"/>
              </a:defRPr>
            </a:lvl1pPr>
          </a:lstStyle>
          <a:p>
            <a:r>
              <a:rPr lang="vi-VN" dirty="0"/>
              <a:t>TT </a:t>
            </a:r>
            <a:r>
              <a:rPr lang="vi-VN" dirty="0">
                <a:latin typeface="#9Slide03 Arima Madurai Black" panose="00000A00000000000000" pitchFamily="2" charset="-93"/>
                <a:cs typeface="#9Slide03 Arima Madurai Black" panose="00000A00000000000000" pitchFamily="2" charset="-93"/>
              </a:rPr>
              <a:t>→</a:t>
            </a:r>
            <a:r>
              <a:rPr lang="vi-VN" dirty="0"/>
              <a:t> KK: Tia sáng bị </a:t>
            </a:r>
            <a:r>
              <a:rPr lang="en-US" dirty="0" err="1"/>
              <a:t>gãy</a:t>
            </a:r>
            <a:r>
              <a:rPr lang="en-US" dirty="0"/>
              <a:t> </a:t>
            </a:r>
            <a:r>
              <a:rPr lang="en-US" dirty="0" err="1"/>
              <a:t>khúc</a:t>
            </a:r>
            <a:r>
              <a:rPr lang="en-US" dirty="0"/>
              <a:t> </a:t>
            </a:r>
            <a:r>
              <a:rPr lang="en-US" dirty="0" err="1"/>
              <a:t>tại</a:t>
            </a:r>
            <a:r>
              <a:rPr lang="en-US" dirty="0"/>
              <a:t> </a:t>
            </a:r>
            <a:r>
              <a:rPr lang="en-US" dirty="0" err="1"/>
              <a:t>bề</a:t>
            </a:r>
            <a:r>
              <a:rPr lang="en-US" dirty="0"/>
              <a:t> </a:t>
            </a:r>
            <a:r>
              <a:rPr lang="en-US" dirty="0" err="1"/>
              <a:t>mặt</a:t>
            </a:r>
            <a:r>
              <a:rPr lang="en-US" dirty="0"/>
              <a:t> </a:t>
            </a:r>
            <a:r>
              <a:rPr lang="en-US" dirty="0" err="1"/>
              <a:t>phân</a:t>
            </a:r>
            <a:r>
              <a:rPr lang="en-US" dirty="0"/>
              <a:t> </a:t>
            </a:r>
            <a:r>
              <a:rPr lang="en-US" dirty="0" err="1"/>
              <a:t>cách</a:t>
            </a:r>
            <a:r>
              <a:rPr lang="en-US" dirty="0"/>
              <a:t> </a:t>
            </a:r>
            <a:r>
              <a:rPr lang="en-US" dirty="0" err="1"/>
              <a:t>giữa</a:t>
            </a:r>
            <a:r>
              <a:rPr lang="en-US" dirty="0"/>
              <a:t> </a:t>
            </a:r>
            <a:r>
              <a:rPr lang="en-US" dirty="0" err="1"/>
              <a:t>không</a:t>
            </a:r>
            <a:r>
              <a:rPr lang="en-US" dirty="0"/>
              <a:t> </a:t>
            </a:r>
            <a:r>
              <a:rPr lang="en-US" dirty="0" err="1"/>
              <a:t>khí</a:t>
            </a:r>
            <a:r>
              <a:rPr lang="en-US" dirty="0"/>
              <a:t> </a:t>
            </a:r>
            <a:r>
              <a:rPr lang="en-US" dirty="0" err="1"/>
              <a:t>và</a:t>
            </a:r>
            <a:r>
              <a:rPr lang="en-US" dirty="0"/>
              <a:t> </a:t>
            </a:r>
            <a:r>
              <a:rPr lang="en-US" dirty="0" err="1"/>
              <a:t>khối</a:t>
            </a:r>
            <a:r>
              <a:rPr lang="en-US" dirty="0"/>
              <a:t> </a:t>
            </a:r>
            <a:r>
              <a:rPr lang="en-US" dirty="0" err="1"/>
              <a:t>thủy</a:t>
            </a:r>
            <a:r>
              <a:rPr lang="en-US" dirty="0"/>
              <a:t> </a:t>
            </a:r>
            <a:r>
              <a:rPr lang="en-US" dirty="0" err="1"/>
              <a:t>tinh</a:t>
            </a:r>
            <a:endParaRPr lang="en-US" dirty="0"/>
          </a:p>
        </p:txBody>
      </p:sp>
      <p:sp>
        <p:nvSpPr>
          <p:cNvPr id="13" name="TextBox 12"/>
          <p:cNvSpPr txBox="1"/>
          <p:nvPr/>
        </p:nvSpPr>
        <p:spPr>
          <a:xfrm>
            <a:off x="4414279" y="4139018"/>
            <a:ext cx="4617067"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defRPr sz="1800">
                <a:solidFill>
                  <a:schemeClr val="bg1">
                    <a:lumMod val="10000"/>
                  </a:schemeClr>
                </a:solidFill>
                <a:latin typeface="+mn-lt"/>
              </a:defRPr>
            </a:lvl1pPr>
          </a:lstStyle>
          <a:p>
            <a:r>
              <a:rPr lang="vi-VN" dirty="0"/>
              <a:t>KK: Tia sáng rời khối thủy tinh và tiếp tục di chuyển trong không khí theo đường thẳng</a:t>
            </a:r>
            <a:endParaRPr lang="en-US" dirty="0"/>
          </a:p>
        </p:txBody>
      </p:sp>
      <p:grpSp>
        <p:nvGrpSpPr>
          <p:cNvPr id="15" name="Group 14"/>
          <p:cNvGrpSpPr/>
          <p:nvPr/>
        </p:nvGrpSpPr>
        <p:grpSpPr>
          <a:xfrm rot="16895703">
            <a:off x="2135466" y="2719618"/>
            <a:ext cx="589779" cy="571617"/>
            <a:chOff x="1022287" y="1484770"/>
            <a:chExt cx="1456130" cy="1411289"/>
          </a:xfrm>
        </p:grpSpPr>
        <p:cxnSp>
          <p:nvCxnSpPr>
            <p:cNvPr id="17" name="Straight Connector 16"/>
            <p:cNvCxnSpPr/>
            <p:nvPr/>
          </p:nvCxnSpPr>
          <p:spPr>
            <a:xfrm>
              <a:off x="1687145" y="2125309"/>
              <a:ext cx="791272" cy="770750"/>
            </a:xfrm>
            <a:prstGeom prst="line">
              <a:avLst/>
            </a:prstGeom>
            <a:ln w="38100">
              <a:solidFill>
                <a:srgbClr val="0E2A47"/>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022287" y="1484770"/>
              <a:ext cx="791273" cy="762672"/>
            </a:xfrm>
            <a:prstGeom prst="straightConnector1">
              <a:avLst/>
            </a:prstGeom>
            <a:ln w="38100">
              <a:solidFill>
                <a:srgbClr val="0E2A4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rot="15714813">
            <a:off x="2589596" y="1208347"/>
            <a:ext cx="1528149" cy="1481090"/>
            <a:chOff x="1022287" y="1484770"/>
            <a:chExt cx="1456130" cy="1411289"/>
          </a:xfrm>
        </p:grpSpPr>
        <p:cxnSp>
          <p:nvCxnSpPr>
            <p:cNvPr id="20" name="Straight Connector 19"/>
            <p:cNvCxnSpPr/>
            <p:nvPr/>
          </p:nvCxnSpPr>
          <p:spPr>
            <a:xfrm>
              <a:off x="1687145" y="2125309"/>
              <a:ext cx="791272" cy="770750"/>
            </a:xfrm>
            <a:prstGeom prst="line">
              <a:avLst/>
            </a:prstGeom>
            <a:ln w="38100">
              <a:solidFill>
                <a:srgbClr val="0E2A47"/>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022287" y="1484770"/>
              <a:ext cx="791273" cy="762672"/>
            </a:xfrm>
            <a:prstGeom prst="straightConnector1">
              <a:avLst/>
            </a:prstGeom>
            <a:ln w="38100">
              <a:solidFill>
                <a:srgbClr val="0E2A47"/>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75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2"/>
                                        </p:tgtEl>
                                        <p:attrNameLst>
                                          <p:attrName>style.visibility</p:attrName>
                                        </p:attrNameLst>
                                      </p:cBhvr>
                                      <p:to>
                                        <p:strVal val="visible"/>
                                      </p:to>
                                    </p:set>
                                    <p:animEffect transition="in" filter="wipe(left)">
                                      <p:cBhvr>
                                        <p:cTn id="21" dur="750"/>
                                        <p:tgtEl>
                                          <p:spTgt spid="152"/>
                                        </p:tgtEl>
                                      </p:cBhvr>
                                    </p:animEffect>
                                  </p:childTnLst>
                                </p:cTn>
                              </p:par>
                            </p:childTnLst>
                          </p:cTn>
                        </p:par>
                        <p:par>
                          <p:cTn id="22" fill="hold">
                            <p:stCondLst>
                              <p:cond delay="1000"/>
                            </p:stCondLst>
                            <p:childTnLst>
                              <p:par>
                                <p:cTn id="23" presetID="22" presetClass="entr" presetSubtype="4"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75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750"/>
                                        <p:tgtEl>
                                          <p:spTgt spid="11"/>
                                        </p:tgtEl>
                                      </p:cBhvr>
                                    </p:animEffect>
                                  </p:childTnLst>
                                </p:cTn>
                              </p:par>
                            </p:childTnLst>
                          </p:cTn>
                        </p:par>
                        <p:par>
                          <p:cTn id="36" fill="hold">
                            <p:stCondLst>
                              <p:cond delay="1000"/>
                            </p:stCondLst>
                            <p:childTnLst>
                              <p:par>
                                <p:cTn id="37" presetID="22" presetClass="entr" presetSubtype="4"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75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750"/>
                                        <p:tgtEl>
                                          <p:spTgt spid="13"/>
                                        </p:tgtEl>
                                      </p:cBhvr>
                                    </p:animEffect>
                                  </p:childTnLst>
                                </p:cTn>
                              </p:par>
                            </p:childTnLst>
                          </p:cTn>
                        </p:par>
                        <p:par>
                          <p:cTn id="50" fill="hold">
                            <p:stCondLst>
                              <p:cond delay="1000"/>
                            </p:stCondLst>
                            <p:childTnLst>
                              <p:par>
                                <p:cTn id="51" presetID="22" presetClass="entr" presetSubtype="4" fill="hold"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down)">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2" grpId="0"/>
      <p:bldP spid="10" grpId="0"/>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grpSp>
        <p:nvGrpSpPr>
          <p:cNvPr id="16" name="Google Shape;564;p40"/>
          <p:cNvGrpSpPr/>
          <p:nvPr/>
        </p:nvGrpSpPr>
        <p:grpSpPr>
          <a:xfrm>
            <a:off x="908120" y="4549512"/>
            <a:ext cx="258628" cy="258711"/>
            <a:chOff x="4370700" y="733563"/>
            <a:chExt cx="546550" cy="546727"/>
          </a:xfrm>
        </p:grpSpPr>
        <p:sp>
          <p:nvSpPr>
            <p:cNvPr id="17" name="Google Shape;565;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566;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567;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568;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569;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570;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 name="Google Shape;571;p40"/>
          <p:cNvGrpSpPr/>
          <p:nvPr/>
        </p:nvGrpSpPr>
        <p:grpSpPr>
          <a:xfrm>
            <a:off x="8484308" y="910622"/>
            <a:ext cx="258628" cy="258711"/>
            <a:chOff x="4370700" y="733563"/>
            <a:chExt cx="546550" cy="546727"/>
          </a:xfrm>
        </p:grpSpPr>
        <p:sp>
          <p:nvSpPr>
            <p:cNvPr id="24" name="Google Shape;572;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573;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574;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575;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576;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577;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 name="Google Shape;578;p40"/>
          <p:cNvGrpSpPr/>
          <p:nvPr/>
        </p:nvGrpSpPr>
        <p:grpSpPr>
          <a:xfrm>
            <a:off x="7660701" y="224539"/>
            <a:ext cx="475608" cy="475817"/>
            <a:chOff x="4370700" y="733563"/>
            <a:chExt cx="546550" cy="546727"/>
          </a:xfrm>
        </p:grpSpPr>
        <p:sp>
          <p:nvSpPr>
            <p:cNvPr id="31" name="Google Shape;579;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580;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581;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582;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583;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584;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87" name="Google Shape;1924;p44"/>
          <p:cNvSpPr txBox="1"/>
          <p:nvPr/>
        </p:nvSpPr>
        <p:spPr>
          <a:xfrm>
            <a:off x="4381667" y="1806121"/>
            <a:ext cx="4051915" cy="182614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lnSpc>
                <a:spcPct val="120000"/>
              </a:lnSpc>
            </a:pPr>
            <a:r>
              <a:rPr lang="vi-VN" dirty="0"/>
              <a:t>Nêu thêm một số hiện tượng khúc xạ ánh sáng trong đời sống.</a:t>
            </a:r>
            <a:endParaRPr lang="en-US" sz="4000" dirty="0">
              <a:solidFill>
                <a:srgbClr val="002060"/>
              </a:solidFill>
            </a:endParaRPr>
          </a:p>
        </p:txBody>
      </p:sp>
      <p:sp>
        <p:nvSpPr>
          <p:cNvPr id="2" name="TextBox 1"/>
          <p:cNvSpPr txBox="1"/>
          <p:nvPr/>
        </p:nvSpPr>
        <p:spPr>
          <a:xfrm>
            <a:off x="0" y="85431"/>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pic>
        <p:nvPicPr>
          <p:cNvPr id="3" name="Picture 2"/>
          <p:cNvPicPr>
            <a:picLocks noChangeAspect="1"/>
          </p:cNvPicPr>
          <p:nvPr/>
        </p:nvPicPr>
        <p:blipFill>
          <a:blip r:embed="rId1"/>
          <a:stretch>
            <a:fillRect/>
          </a:stretch>
        </p:blipFill>
        <p:spPr>
          <a:xfrm>
            <a:off x="710418" y="1012024"/>
            <a:ext cx="3720110" cy="37201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7"/>
                                        </p:tgtEl>
                                        <p:attrNameLst>
                                          <p:attrName>style.visibility</p:attrName>
                                        </p:attrNameLst>
                                      </p:cBhvr>
                                      <p:to>
                                        <p:strVal val="visible"/>
                                      </p:to>
                                    </p:set>
                                    <p:animEffect transition="in" filter="barn(inVertical)">
                                      <p:cBhvr>
                                        <p:cTn id="7" dur="500"/>
                                        <p:tgtEl>
                                          <p:spTgt spid="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40 video 1">
            <a:hlinkClick r:id="" action="ppaction://media"/>
          </p:cNvPr>
          <p:cNvPicPr>
            <a:picLocks noChangeAspect="1"/>
          </p:cNvPicPr>
          <p:nvPr>
            <a:videoFile r:link="rId1"/>
            <p:extLst>
              <p:ext uri="{DAA4B4D4-6D71-4841-9C94-3DE7FCFB9230}">
                <p14:media xmlns:p14="http://schemas.microsoft.com/office/powerpoint/2010/main" r:embed="rId2">
                  <p14:trim st="11882.000000" end="18019.000000"/>
                </p14:media>
              </p:ext>
            </p:extLst>
          </p:nvPr>
        </p:nvPicPr>
        <p:blipFill>
          <a:blip r:embed="rId3"/>
          <a:stretch>
            <a:fillRect/>
          </a:stretch>
        </p:blipFill>
        <p:spPr>
          <a:xfrm>
            <a:off x="0" y="0"/>
            <a:ext cx="9144000"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3031" y="0"/>
            <a:ext cx="9197707" cy="55764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031" y="256771"/>
            <a:ext cx="4712852"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defRPr kumimoji="0" sz="2400" kern="0" spc="0" normalizeH="0" baseline="0">
                <a:ln>
                  <a:noFill/>
                </a:ln>
                <a:solidFill>
                  <a:srgbClr val="303556">
                    <a:lumMod val="50000"/>
                  </a:srgbClr>
                </a:solidFill>
                <a:effectLst/>
                <a:uLnTx/>
                <a:uFillTx/>
                <a:latin typeface="Fira Sans Condensed Medium" panose="020B0603050000020004" pitchFamily="34" charset="0"/>
              </a:defRPr>
            </a:lvl1pPr>
          </a:lstStyle>
          <a:p>
            <a:r>
              <a:rPr lang="vi-VN" dirty="0"/>
              <a:t>Trong đánh bắt, khi người đánh cá dùng lao phóng cá dưới nước thì họ sẽ không phóng trực tiếp vào con cá mà lại nhắm vào chỗ hơi xa hơn.</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grpSp>
        <p:nvGrpSpPr>
          <p:cNvPr id="6" name="Group 5"/>
          <p:cNvGrpSpPr/>
          <p:nvPr/>
        </p:nvGrpSpPr>
        <p:grpSpPr>
          <a:xfrm>
            <a:off x="-70800" y="0"/>
            <a:ext cx="9214800" cy="5143500"/>
            <a:chOff x="-70800" y="0"/>
            <a:chExt cx="9214800" cy="5143500"/>
          </a:xfrm>
        </p:grpSpPr>
        <p:pic>
          <p:nvPicPr>
            <p:cNvPr id="2" name="Picture 1" descr="A pencil in a glass of water&#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449" r="-57"/>
            <a:stretch>
              <a:fillRect/>
            </a:stretch>
          </p:blipFill>
          <p:spPr>
            <a:xfrm>
              <a:off x="878400" y="0"/>
              <a:ext cx="8265600" cy="5143500"/>
            </a:xfrm>
            <a:prstGeom prst="rect">
              <a:avLst/>
            </a:prstGeom>
          </p:spPr>
        </p:pic>
        <p:pic>
          <p:nvPicPr>
            <p:cNvPr id="3" name="Picture 2" descr="A pencil in a glass of water&#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449" r="-57"/>
            <a:stretch>
              <a:fillRect/>
            </a:stretch>
          </p:blipFill>
          <p:spPr>
            <a:xfrm>
              <a:off x="-70800" y="0"/>
              <a:ext cx="8265600" cy="5143500"/>
            </a:xfrm>
            <a:prstGeom prst="rect">
              <a:avLst/>
            </a:prstGeom>
          </p:spPr>
        </p:pic>
        <p:pic>
          <p:nvPicPr>
            <p:cNvPr id="5" name="Picture 4" descr="A pencil in a glass of water&#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449" r="-57"/>
            <a:stretch>
              <a:fillRect/>
            </a:stretch>
          </p:blipFill>
          <p:spPr>
            <a:xfrm>
              <a:off x="345600" y="0"/>
              <a:ext cx="8265600" cy="5143500"/>
            </a:xfrm>
            <a:prstGeom prst="rect">
              <a:avLst/>
            </a:prstGeom>
          </p:spPr>
        </p:pic>
      </p:grpSp>
      <p:sp>
        <p:nvSpPr>
          <p:cNvPr id="4" name="TextBox 3"/>
          <p:cNvSpPr txBox="1"/>
          <p:nvPr/>
        </p:nvSpPr>
        <p:spPr>
          <a:xfrm>
            <a:off x="345600" y="73800"/>
            <a:ext cx="862867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vi-VN" sz="2400" dirty="0">
                <a:solidFill>
                  <a:srgbClr val="532CC7">
                    <a:lumMod val="75000"/>
                  </a:srgbClr>
                </a:solidFill>
                <a:latin typeface="Fira Sans Condensed Medium" panose="020B0603050000020004" pitchFamily="34" charset="0"/>
                <a:ea typeface="Courier New" panose="02070309020205020404" pitchFamily="49" charset="0"/>
              </a:rPr>
              <a:t>T</a:t>
            </a: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a thấy cây bút chì dường như bị g</a:t>
            </a: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ã</a:t>
            </a: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y tại mặt nước?</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Shape 387"/>
        <p:cNvGrpSpPr/>
        <p:nvPr/>
      </p:nvGrpSpPr>
      <p:grpSpPr>
        <a:xfrm>
          <a:off x="0" y="0"/>
          <a:ext cx="0" cy="0"/>
          <a:chOff x="0" y="0"/>
          <a:chExt cx="0" cy="0"/>
        </a:xfrm>
      </p:grpSpPr>
      <p:sp>
        <p:nvSpPr>
          <p:cNvPr id="9" name="Rectangle 8"/>
          <p:cNvSpPr/>
          <p:nvPr/>
        </p:nvSpPr>
        <p:spPr>
          <a:xfrm>
            <a:off x="0" y="0"/>
            <a:ext cx="9144000" cy="5143500"/>
          </a:xfrm>
          <a:prstGeom prst="rect">
            <a:avLst/>
          </a:prstGeom>
          <a:solidFill>
            <a:srgbClr val="0E2A47">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E6EBFF"/>
              </a:solidFill>
              <a:effectLst/>
              <a:uLnTx/>
              <a:uFillTx/>
              <a:latin typeface="Arial" panose="020B0604020202020204"/>
              <a:ea typeface="+mn-ea"/>
              <a:cs typeface="+mn-cs"/>
              <a:sym typeface="Arial" panose="020B0604020202020204"/>
            </a:endParaRPr>
          </a:p>
        </p:txBody>
      </p:sp>
      <p:sp>
        <p:nvSpPr>
          <p:cNvPr id="4" name="TextBox 3"/>
          <p:cNvSpPr txBox="1"/>
          <p:nvPr/>
        </p:nvSpPr>
        <p:spPr>
          <a:xfrm>
            <a:off x="257661" y="336267"/>
            <a:ext cx="862867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vi-VN" sz="3200" dirty="0">
                <a:solidFill>
                  <a:srgbClr val="FFFFFF"/>
                </a:solidFill>
                <a:latin typeface="Fira Sans Condensed Medium" panose="020B0603050000020004" pitchFamily="34" charset="0"/>
              </a:rPr>
              <a:t>K</a:t>
            </a:r>
            <a:r>
              <a:rPr kumimoji="0" lang="vi-VN" sz="32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panose="020B0604020202020204"/>
                <a:sym typeface="Arial" panose="020B0604020202020204"/>
              </a:rPr>
              <a:t>hi đứng trên thành h</a:t>
            </a:r>
            <a:r>
              <a:rPr kumimoji="0" lang="en-US" sz="32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panose="020B0604020202020204"/>
                <a:sym typeface="Arial" panose="020B0604020202020204"/>
              </a:rPr>
              <a:t>ồ</a:t>
            </a:r>
            <a:r>
              <a:rPr kumimoji="0" lang="vi-VN" sz="32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panose="020B0604020202020204"/>
                <a:sym typeface="Arial" panose="020B0604020202020204"/>
              </a:rPr>
              <a:t> bơi, ta lại th</a:t>
            </a:r>
            <a:r>
              <a:rPr kumimoji="0" lang="en-US" sz="32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panose="020B0604020202020204"/>
                <a:sym typeface="Arial" panose="020B0604020202020204"/>
              </a:rPr>
              <a:t>ấ</a:t>
            </a:r>
            <a:r>
              <a:rPr kumimoji="0" lang="vi-VN" sz="32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panose="020B0604020202020204"/>
                <a:sym typeface="Arial" panose="020B0604020202020204"/>
              </a:rPr>
              <a:t>y đáy</a:t>
            </a:r>
            <a:r>
              <a:rPr kumimoji="0" lang="en-US" sz="32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panose="020B0604020202020204"/>
                <a:sym typeface="Arial" panose="020B0604020202020204"/>
              </a:rPr>
              <a:t> </a:t>
            </a:r>
            <a:r>
              <a:rPr kumimoji="0" lang="vi-VN" sz="32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panose="020B0604020202020204"/>
                <a:sym typeface="Arial" panose="020B0604020202020204"/>
              </a:rPr>
              <a:t>hồ bơi có vẻ gần mặt nước hơn so với thực tế?</a:t>
            </a:r>
            <a:endParaRPr kumimoji="0" lang="en-US" sz="32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grpSp>
        <p:nvGrpSpPr>
          <p:cNvPr id="451" name="Google Shape;451;p37"/>
          <p:cNvGrpSpPr/>
          <p:nvPr/>
        </p:nvGrpSpPr>
        <p:grpSpPr>
          <a:xfrm>
            <a:off x="639518" y="1493776"/>
            <a:ext cx="2542837" cy="2813441"/>
            <a:chOff x="1239163" y="2159460"/>
            <a:chExt cx="1636830" cy="1811018"/>
          </a:xfrm>
        </p:grpSpPr>
        <p:sp>
          <p:nvSpPr>
            <p:cNvPr id="452" name="Google Shape;452;p37"/>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37"/>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56" name="Google Shape;456;p37"/>
          <p:cNvGrpSpPr/>
          <p:nvPr/>
        </p:nvGrpSpPr>
        <p:grpSpPr>
          <a:xfrm>
            <a:off x="8172148" y="1431716"/>
            <a:ext cx="258628" cy="258711"/>
            <a:chOff x="4370700" y="733563"/>
            <a:chExt cx="546550" cy="546727"/>
          </a:xfrm>
        </p:grpSpPr>
        <p:sp>
          <p:nvSpPr>
            <p:cNvPr id="457" name="Google Shape;457;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63" name="Google Shape;463;p37"/>
          <p:cNvGrpSpPr/>
          <p:nvPr/>
        </p:nvGrpSpPr>
        <p:grpSpPr>
          <a:xfrm>
            <a:off x="2686401" y="1662828"/>
            <a:ext cx="258628" cy="258711"/>
            <a:chOff x="4370700" y="733563"/>
            <a:chExt cx="546550" cy="546727"/>
          </a:xfrm>
        </p:grpSpPr>
        <p:sp>
          <p:nvSpPr>
            <p:cNvPr id="464" name="Google Shape;464;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70" name="Google Shape;470;p37"/>
          <p:cNvGrpSpPr/>
          <p:nvPr/>
        </p:nvGrpSpPr>
        <p:grpSpPr>
          <a:xfrm>
            <a:off x="795351" y="1889778"/>
            <a:ext cx="258628" cy="258711"/>
            <a:chOff x="4370700" y="733563"/>
            <a:chExt cx="546550" cy="546727"/>
          </a:xfrm>
        </p:grpSpPr>
        <p:sp>
          <p:nvSpPr>
            <p:cNvPr id="471" name="Google Shape;471;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77" name="Google Shape;477;p37"/>
          <p:cNvGrpSpPr/>
          <p:nvPr/>
        </p:nvGrpSpPr>
        <p:grpSpPr>
          <a:xfrm>
            <a:off x="1342302" y="1007946"/>
            <a:ext cx="475608" cy="475817"/>
            <a:chOff x="4370700" y="733563"/>
            <a:chExt cx="546550" cy="546727"/>
          </a:xfrm>
        </p:grpSpPr>
        <p:sp>
          <p:nvSpPr>
            <p:cNvPr id="478" name="Google Shape;478;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1" name="Google Shape;481;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2" name="Google Shape;482;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 name="Google Shape;1770;p42"/>
          <p:cNvSpPr txBox="1"/>
          <p:nvPr/>
        </p:nvSpPr>
        <p:spPr>
          <a:xfrm>
            <a:off x="3467502" y="1549639"/>
            <a:ext cx="5301930" cy="3157181"/>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20000"/>
              </a:lnSpc>
              <a:spcBef>
                <a:spcPct val="0"/>
              </a:spcBef>
              <a:spcAft>
                <a:spcPts val="0"/>
              </a:spcAft>
              <a:buClrTx/>
              <a:buSzTx/>
              <a:buFontTx/>
              <a:buNone/>
              <a:defRPr/>
            </a:pPr>
            <a:r>
              <a:rPr lang="vi-VN" sz="6600" noProof="0" dirty="0">
                <a:solidFill>
                  <a:srgbClr val="002C74"/>
                </a:solidFill>
                <a:latin typeface="Fira Sans Black" panose="020B0A03050000020004" pitchFamily="34" charset="0"/>
              </a:rPr>
              <a:t>II.2. Định luật khúc xạ ánh sáng</a:t>
            </a:r>
            <a:endParaRPr kumimoji="0" lang="en-GB"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34" name="Rectangle: Rounded Corners 33"/>
          <p:cNvSpPr/>
          <p:nvPr/>
        </p:nvSpPr>
        <p:spPr>
          <a:xfrm>
            <a:off x="625642" y="1082781"/>
            <a:ext cx="8078346" cy="3251825"/>
          </a:xfrm>
          <a:prstGeom prst="roundRect">
            <a:avLst/>
          </a:prstGeom>
          <a:solidFill>
            <a:srgbClr val="FBFBFB"/>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FDF2E9"/>
              </a:solidFill>
              <a:effectLst/>
              <a:uLnTx/>
              <a:uFillTx/>
              <a:latin typeface="Arial" panose="020B0604020202020204"/>
              <a:ea typeface="+mn-ea"/>
              <a:cs typeface="+mn-cs"/>
              <a:sym typeface="Arial" panose="020B0604020202020204"/>
            </a:endParaRPr>
          </a:p>
        </p:txBody>
      </p:sp>
      <p:sp>
        <p:nvSpPr>
          <p:cNvPr id="28" name="TextBox 27"/>
          <p:cNvSpPr txBox="1"/>
          <p:nvPr/>
        </p:nvSpPr>
        <p:spPr>
          <a:xfrm>
            <a:off x="2542153" y="818387"/>
            <a:ext cx="4059694" cy="461665"/>
          </a:xfrm>
          <a:prstGeom prst="rect">
            <a:avLst/>
          </a:prstGeom>
          <a:solidFill>
            <a:srgbClr val="D35C2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panose="020B0604020202020204"/>
                <a:sym typeface="Arial" panose="020B0604020202020204"/>
              </a:rPr>
              <a:t>II</a:t>
            </a:r>
            <a:r>
              <a:rPr kumimoji="0" lang="vi-VN"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panose="020B0604020202020204"/>
                <a:sym typeface="Arial" panose="020B0604020202020204"/>
              </a:rPr>
              <a:t>.1</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panose="020B0604020202020204"/>
                <a:sym typeface="Arial" panose="020B0604020202020204"/>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panose="020B0604020202020204"/>
                <a:sym typeface="Arial" panose="020B0604020202020204"/>
              </a:rPr>
              <a:t>Chiết</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panose="020B0604020202020204"/>
                <a:sym typeface="Arial" panose="020B0604020202020204"/>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panose="020B0604020202020204"/>
                <a:sym typeface="Arial" panose="020B0604020202020204"/>
              </a:rPr>
              <a:t>suất</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panose="020B0604020202020204"/>
                <a:sym typeface="Arial" panose="020B0604020202020204"/>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panose="020B0604020202020204"/>
                <a:sym typeface="Arial" panose="020B0604020202020204"/>
              </a:rPr>
              <a:t>của</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panose="020B0604020202020204"/>
                <a:sym typeface="Arial" panose="020B0604020202020204"/>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panose="020B0604020202020204"/>
                <a:sym typeface="Arial" panose="020B0604020202020204"/>
              </a:rPr>
              <a:t>môi</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panose="020B0604020202020204"/>
                <a:sym typeface="Arial" panose="020B0604020202020204"/>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panose="020B0604020202020204"/>
                <a:sym typeface="Arial" panose="020B0604020202020204"/>
              </a:rPr>
              <a:t>trường</a:t>
            </a:r>
            <a:endParaRPr kumimoji="0" lang="en-US" sz="2400" b="0" i="0" u="none" strike="noStrike" kern="1200" cap="none" spc="0" normalizeH="0" baseline="0" noProof="0" dirty="0">
              <a:ln>
                <a:noFill/>
              </a:ln>
              <a:solidFill>
                <a:srgbClr val="FFFFFF"/>
              </a:solidFill>
              <a:effectLst/>
              <a:uLnTx/>
              <a:uFillTx/>
              <a:latin typeface="Fira Sans Condensed Medium" panose="020B0603050000020004" pitchFamily="34" charset="0"/>
              <a:cs typeface="Arial" panose="020B0604020202020204"/>
              <a:sym typeface="Arial" panose="020B0604020202020204"/>
            </a:endParaRPr>
          </a:p>
        </p:txBody>
      </p:sp>
      <p:sp>
        <p:nvSpPr>
          <p:cNvPr id="37" name="TextBox 36"/>
          <p:cNvSpPr txBox="1"/>
          <p:nvPr/>
        </p:nvSpPr>
        <p:spPr>
          <a:xfrm>
            <a:off x="961305" y="1449673"/>
            <a:ext cx="7252658"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000" b="0" i="0" u="none" strike="noStrike" kern="0" cap="none" spc="0" normalizeH="0" baseline="0" noProof="0" dirty="0">
                <a:ln>
                  <a:noFill/>
                </a:ln>
                <a:solidFill>
                  <a:srgbClr val="0E2A47"/>
                </a:solidFill>
                <a:effectLst/>
                <a:uLnTx/>
                <a:uFillTx/>
                <a:latin typeface="Arial" panose="020B0604020202020204"/>
                <a:ea typeface="Courier New" panose="02070309020205020404" pitchFamily="49" charset="0"/>
                <a:cs typeface="Arial" panose="020B0604020202020204"/>
                <a:sym typeface="Arial" panose="020B0604020202020204"/>
              </a:rPr>
              <a:t>Chiết</a:t>
            </a:r>
            <a:r>
              <a:rPr kumimoji="0" lang="vi-VN" sz="1200" b="0" i="0" u="none" strike="noStrike" kern="0" cap="none" spc="0" normalizeH="0" baseline="0" noProof="0" dirty="0">
                <a:ln>
                  <a:noFill/>
                </a:ln>
                <a:solidFill>
                  <a:srgbClr val="0E2A47"/>
                </a:solidFill>
                <a:effectLst/>
                <a:uLnTx/>
                <a:uFillTx/>
                <a:latin typeface="Arial" panose="020B0604020202020204"/>
                <a:cs typeface="Arial" panose="020B0604020202020204"/>
                <a:sym typeface="Arial" panose="020B0604020202020204"/>
              </a:rPr>
              <a:t> </a:t>
            </a:r>
            <a:r>
              <a:rPr kumimoji="0" lang="vi-VN" sz="2000" b="0" i="0" u="none" strike="noStrike" kern="0" cap="none" spc="0" normalizeH="0" baseline="0" noProof="0" dirty="0">
                <a:ln>
                  <a:noFill/>
                </a:ln>
                <a:solidFill>
                  <a:srgbClr val="0E2A47"/>
                </a:solidFill>
                <a:effectLst/>
                <a:uLnTx/>
                <a:uFillTx/>
                <a:latin typeface="Arial" panose="020B0604020202020204"/>
                <a:ea typeface="Courier New" panose="02070309020205020404" pitchFamily="49" charset="0"/>
                <a:cs typeface="Arial" panose="020B0604020202020204"/>
                <a:sym typeface="Arial" panose="020B0604020202020204"/>
              </a:rPr>
              <a:t>suất của một môi trường có giá trị bằng tỉ số tốc độ ánh sáng trong chân không (hoặc không khí) với tốc độ ánh sáng trong môi trường đó</a:t>
            </a:r>
            <a:endParaRPr kumimoji="0" lang="en-US" sz="2000" b="0" i="0" u="none" strike="noStrike" kern="0" cap="none" spc="0" normalizeH="0" baseline="0" noProof="0" dirty="0">
              <a:ln>
                <a:noFill/>
              </a:ln>
              <a:solidFill>
                <a:srgbClr val="0E2A47"/>
              </a:solidFill>
              <a:effectLst/>
              <a:uLnTx/>
              <a:uFillTx/>
              <a:latin typeface="Arial" panose="020B0604020202020204"/>
              <a:ea typeface="Courier New" panose="02070309020205020404" pitchFamily="49" charset="0"/>
              <a:cs typeface="Arial" panose="020B0604020202020204"/>
              <a:sym typeface="Arial" panose="020B0604020202020204"/>
            </a:endParaRPr>
          </a:p>
        </p:txBody>
      </p:sp>
      <p:pic>
        <p:nvPicPr>
          <p:cNvPr id="5" name="Picture 4"/>
          <p:cNvPicPr>
            <a:picLocks noChangeAspect="1"/>
          </p:cNvPicPr>
          <p:nvPr/>
        </p:nvPicPr>
        <p:blipFill rotWithShape="1">
          <a:blip r:embed="rId1">
            <a:extLst>
              <a:ext uri="{BEBA8EAE-BF5A-486C-A8C5-ECC9F3942E4B}">
                <a14:imgProps xmlns:a14="http://schemas.microsoft.com/office/drawing/2010/main">
                  <a14:imgLayer r:embed="rId2">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8773" t="8060" r="51105" b="10978"/>
          <a:stretch>
            <a:fillRect/>
          </a:stretch>
        </p:blipFill>
        <p:spPr>
          <a:xfrm>
            <a:off x="0" y="2367232"/>
            <a:ext cx="2014430" cy="3050326"/>
          </a:xfrm>
          <a:prstGeom prst="rect">
            <a:avLst/>
          </a:prstGeom>
        </p:spPr>
      </p:pic>
      <mc:AlternateContent xmlns:mc="http://schemas.openxmlformats.org/markup-compatibility/2006">
        <mc:Choice xmlns:a14="http://schemas.microsoft.com/office/drawing/2010/main" Requires="a14">
          <p:sp>
            <p:nvSpPr>
              <p:cNvPr id="6" name="TextBox 5"/>
              <p:cNvSpPr txBox="1"/>
              <p:nvPr/>
            </p:nvSpPr>
            <p:spPr>
              <a:xfrm>
                <a:off x="2014430" y="2591669"/>
                <a:ext cx="1225079" cy="918621"/>
              </a:xfrm>
              <a:prstGeom prst="roundRect">
                <a:avLst/>
              </a:prstGeom>
              <a:solidFill>
                <a:srgbClr val="D35C27"/>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14:m>
                  <m:oMathPara xmlns:m="http://schemas.openxmlformats.org/officeDocument/2006/math">
                    <m:oMathParaPr>
                      <m:jc m:val="centerGroup"/>
                    </m:oMathParaPr>
                    <m:oMath xmlns:m="http://schemas.openxmlformats.org/officeDocument/2006/math">
                      <m:r>
                        <a:rPr kumimoji="0" lang="en-US" sz="2800" b="0" i="1" u="none" strike="noStrike" kern="0" cap="none" spc="0" normalizeH="0" baseline="0" noProof="0" smtClean="0">
                          <a:ln>
                            <a:noFill/>
                          </a:ln>
                          <a:solidFill>
                            <a:srgbClr val="FFFFFF"/>
                          </a:solidFill>
                          <a:effectLst/>
                          <a:uLnTx/>
                          <a:uFillTx/>
                          <a:latin typeface="Cambria Math" panose="02040503050406030204" pitchFamily="18" charset="0"/>
                          <a:sym typeface="Arial" panose="020B0604020202020204"/>
                        </a:rPr>
                        <m:t>𝑛</m:t>
                      </m:r>
                      <m:r>
                        <a:rPr kumimoji="0" lang="en-US" sz="2800" b="0" i="1" u="none" strike="noStrike" kern="0" cap="none" spc="0" normalizeH="0" baseline="0" noProof="0" smtClean="0">
                          <a:ln>
                            <a:noFill/>
                          </a:ln>
                          <a:solidFill>
                            <a:srgbClr val="FFFFFF"/>
                          </a:solidFill>
                          <a:effectLst/>
                          <a:uLnTx/>
                          <a:uFillTx/>
                          <a:latin typeface="Cambria Math" panose="02040503050406030204" pitchFamily="18" charset="0"/>
                          <a:sym typeface="Arial" panose="020B0604020202020204"/>
                        </a:rPr>
                        <m:t>=</m:t>
                      </m:r>
                      <m:f>
                        <m:fPr>
                          <m:ctrlPr>
                            <a:rPr kumimoji="0" lang="en-US" sz="2800" b="0" i="1" u="none" strike="noStrike" kern="0" cap="none" spc="0" normalizeH="0" baseline="0" noProof="0" smtClean="0">
                              <a:ln>
                                <a:noFill/>
                              </a:ln>
                              <a:solidFill>
                                <a:srgbClr val="FFFFFF"/>
                              </a:solidFill>
                              <a:effectLst/>
                              <a:uLnTx/>
                              <a:uFillTx/>
                              <a:latin typeface="Cambria Math" panose="02040503050406030204" pitchFamily="18" charset="0"/>
                              <a:sym typeface="Arial" panose="020B0604020202020204"/>
                            </a:rPr>
                          </m:ctrlPr>
                        </m:fPr>
                        <m:num>
                          <m:r>
                            <a:rPr kumimoji="0" lang="en-US" sz="2800" b="0" i="1" u="none" strike="noStrike" kern="0" cap="none" spc="0" normalizeH="0" baseline="0" noProof="0" smtClean="0">
                              <a:ln>
                                <a:noFill/>
                              </a:ln>
                              <a:solidFill>
                                <a:srgbClr val="FFFFFF"/>
                              </a:solidFill>
                              <a:effectLst/>
                              <a:uLnTx/>
                              <a:uFillTx/>
                              <a:latin typeface="Cambria Math" panose="02040503050406030204" pitchFamily="18" charset="0"/>
                              <a:sym typeface="Arial" panose="020B0604020202020204"/>
                            </a:rPr>
                            <m:t>𝑐</m:t>
                          </m:r>
                        </m:num>
                        <m:den>
                          <m:r>
                            <a:rPr kumimoji="0" lang="en-US" sz="2800" b="0" i="1" u="none" strike="noStrike" kern="0" cap="none" spc="0" normalizeH="0" baseline="0" noProof="0" smtClean="0">
                              <a:ln>
                                <a:noFill/>
                              </a:ln>
                              <a:solidFill>
                                <a:srgbClr val="FFFFFF"/>
                              </a:solidFill>
                              <a:effectLst/>
                              <a:uLnTx/>
                              <a:uFillTx/>
                              <a:latin typeface="Cambria Math" panose="02040503050406030204" pitchFamily="18" charset="0"/>
                              <a:sym typeface="Arial" panose="020B0604020202020204"/>
                            </a:rPr>
                            <m:t>𝑣</m:t>
                          </m:r>
                        </m:den>
                      </m:f>
                    </m:oMath>
                  </m:oMathPara>
                </a14:m>
                <a:endParaRPr kumimoji="0" lang="en-US" sz="2800" b="0" i="0" u="none" strike="noStrike" kern="0" cap="none" spc="0" normalizeH="0" baseline="0" noProof="0" dirty="0">
                  <a:ln>
                    <a:noFill/>
                  </a:ln>
                  <a:solidFill>
                    <a:srgbClr val="FFFFFF"/>
                  </a:solidFill>
                  <a:effectLst/>
                  <a:uLnTx/>
                  <a:uFillTx/>
                  <a:latin typeface="Arial" panose="020B0604020202020204"/>
                  <a:cs typeface="Arial" panose="020B0604020202020204"/>
                  <a:sym typeface="Arial" panose="020B0604020202020204"/>
                </a:endParaRPr>
              </a:p>
            </p:txBody>
          </p:sp>
        </mc:Choice>
        <mc:Fallback>
          <p:sp>
            <p:nvSpPr>
              <p:cNvPr id="6" name="TextBox 5"/>
              <p:cNvSpPr txBox="1">
                <a:spLocks noRot="1" noChangeAspect="1" noMove="1" noResize="1" noEditPoints="1" noAdjustHandles="1" noChangeArrowheads="1" noChangeShapeType="1" noTextEdit="1"/>
              </p:cNvSpPr>
              <p:nvPr/>
            </p:nvSpPr>
            <p:spPr>
              <a:xfrm>
                <a:off x="2014430" y="2591669"/>
                <a:ext cx="1225079" cy="918621"/>
              </a:xfrm>
              <a:prstGeom prst="roundRect">
                <a:avLst/>
              </a:prstGeom>
              <a:blipFill rotWithShape="1">
                <a:blip r:embed="rId3"/>
                <a:stretch>
                  <a:fillRect l="-17" t="-25" r="31" b="1"/>
                </a:stretch>
              </a:blipFill>
            </p:spPr>
            <p:txBody>
              <a:bodyPr/>
              <a:lstStyle/>
              <a:p>
                <a:r>
                  <a:rPr lang="en-US" altLang="en-US">
                    <a:noFill/>
                  </a:rPr>
                  <a:t> </a:t>
                </a:r>
              </a:p>
            </p:txBody>
          </p:sp>
        </mc:Fallback>
      </mc:AlternateContent>
      <p:sp>
        <p:nvSpPr>
          <p:cNvPr id="10" name="TextBox 9"/>
          <p:cNvSpPr txBox="1"/>
          <p:nvPr/>
        </p:nvSpPr>
        <p:spPr>
          <a:xfrm>
            <a:off x="3410035" y="2504833"/>
            <a:ext cx="5068425" cy="958660"/>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marL="0" marR="0" lvl="0" indent="0" algn="just"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vi-VN" sz="2000" b="0" i="0" u="none" strike="noStrike" kern="0" cap="none" spc="0" normalizeH="0" baseline="0" noProof="0" dirty="0">
                <a:ln>
                  <a:noFill/>
                </a:ln>
                <a:solidFill>
                  <a:srgbClr val="0E2A47"/>
                </a:solidFill>
                <a:effectLst/>
                <a:uLnTx/>
                <a:uFillTx/>
                <a:latin typeface="Arial" panose="020B0604020202020204"/>
                <a:cs typeface="Arial" panose="020B0604020202020204"/>
                <a:sym typeface="Arial" panose="020B0604020202020204"/>
              </a:rPr>
              <a:t>c</a:t>
            </a:r>
            <a:r>
              <a:rPr kumimoji="0" lang="en-US" sz="2000" b="0" i="0" u="none" strike="noStrike" kern="0" cap="none" spc="0" normalizeH="0" baseline="0" noProof="0" dirty="0">
                <a:ln>
                  <a:noFill/>
                </a:ln>
                <a:solidFill>
                  <a:srgbClr val="0E2A47"/>
                </a:solidFill>
                <a:effectLst/>
                <a:uLnTx/>
                <a:uFillTx/>
                <a:latin typeface="Arial" panose="020B0604020202020204"/>
                <a:cs typeface="Arial" panose="020B0604020202020204"/>
                <a:sym typeface="Arial" panose="020B0604020202020204"/>
              </a:rPr>
              <a:t>: </a:t>
            </a:r>
            <a:r>
              <a:rPr kumimoji="0" lang="vi-VN" sz="2000" b="0" i="0" u="none" strike="noStrike" kern="0" cap="none" spc="0" normalizeH="0" baseline="0" noProof="0" dirty="0">
                <a:ln>
                  <a:noFill/>
                </a:ln>
                <a:solidFill>
                  <a:srgbClr val="0E2A47"/>
                </a:solidFill>
                <a:effectLst/>
                <a:uLnTx/>
                <a:uFillTx/>
                <a:latin typeface="Arial" panose="020B0604020202020204"/>
                <a:cs typeface="Arial" panose="020B0604020202020204"/>
                <a:sym typeface="Arial" panose="020B0604020202020204"/>
              </a:rPr>
              <a:t>tốc độ của ánh sáng trong chân không</a:t>
            </a:r>
            <a:endParaRPr kumimoji="0" lang="en-US" sz="2000" b="0" i="0" u="none" strike="noStrike" kern="0" cap="none" spc="0" normalizeH="0" baseline="0" noProof="0" dirty="0">
              <a:ln>
                <a:noFill/>
              </a:ln>
              <a:solidFill>
                <a:srgbClr val="0E2A47"/>
              </a:solidFill>
              <a:effectLst/>
              <a:uLnTx/>
              <a:uFillTx/>
              <a:latin typeface="Arial" panose="020B0604020202020204"/>
              <a:cs typeface="Arial" panose="020B0604020202020204"/>
              <a:sym typeface="Arial" panose="020B0604020202020204"/>
            </a:endParaRPr>
          </a:p>
          <a:p>
            <a:pPr marL="0" marR="0" lvl="0" indent="0" algn="just" defTabSz="914400" rtl="0" eaLnBrk="1" fontAlgn="auto" latinLnBrk="0" hangingPunct="1">
              <a:lnSpc>
                <a:spcPct val="15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dirty="0">
                <a:ln>
                  <a:noFill/>
                </a:ln>
                <a:solidFill>
                  <a:srgbClr val="0E2A47"/>
                </a:solidFill>
                <a:effectLst/>
                <a:uLnTx/>
                <a:uFillTx/>
                <a:latin typeface="Arial" panose="020B0604020202020204"/>
                <a:cs typeface="Arial" panose="020B0604020202020204"/>
                <a:sym typeface="Arial" panose="020B0604020202020204"/>
              </a:rPr>
              <a:t>v: </a:t>
            </a:r>
            <a:r>
              <a:rPr kumimoji="0" lang="vi-VN" sz="2000" b="0" i="0" u="none" strike="noStrike" kern="0" cap="none" spc="0" normalizeH="0" baseline="0" noProof="0" dirty="0">
                <a:ln>
                  <a:noFill/>
                </a:ln>
                <a:solidFill>
                  <a:srgbClr val="0E2A47"/>
                </a:solidFill>
                <a:effectLst/>
                <a:uLnTx/>
                <a:uFillTx/>
                <a:latin typeface="Arial" panose="020B0604020202020204"/>
                <a:cs typeface="Arial" panose="020B0604020202020204"/>
                <a:sym typeface="Arial" panose="020B0604020202020204"/>
              </a:rPr>
              <a:t>tốc độ của ánh sáng trong môi trường đ</a:t>
            </a:r>
            <a:r>
              <a:rPr kumimoji="0" lang="en-US" sz="2000" b="0" i="0" u="none" strike="noStrike" kern="0" cap="none" spc="0" normalizeH="0" baseline="0" noProof="0" dirty="0">
                <a:ln>
                  <a:noFill/>
                </a:ln>
                <a:solidFill>
                  <a:srgbClr val="0E2A47"/>
                </a:solidFill>
                <a:effectLst/>
                <a:uLnTx/>
                <a:uFillTx/>
                <a:latin typeface="Arial" panose="020B0604020202020204"/>
                <a:cs typeface="Arial" panose="020B0604020202020204"/>
                <a:sym typeface="Arial" panose="020B0604020202020204"/>
              </a:rPr>
              <a:t>ó</a:t>
            </a:r>
            <a:endParaRPr kumimoji="0" lang="en-US" sz="2000" b="0" i="0" u="none" strike="noStrike" kern="0" cap="none" spc="0" normalizeH="0" baseline="0" noProof="0" dirty="0">
              <a:ln>
                <a:noFill/>
              </a:ln>
              <a:solidFill>
                <a:srgbClr val="0E2A47"/>
              </a:solidFill>
              <a:effectLst/>
              <a:uLnTx/>
              <a:uFillTx/>
              <a:latin typeface="Arial" panose="020B0604020202020204"/>
              <a:cs typeface="Arial" panose="020B0604020202020204"/>
              <a:sym typeface="Arial" panose="020B0604020202020204"/>
            </a:endParaRPr>
          </a:p>
        </p:txBody>
      </p:sp>
      <p:sp>
        <p:nvSpPr>
          <p:cNvPr id="11" name="TextBox 10"/>
          <p:cNvSpPr txBox="1"/>
          <p:nvPr/>
        </p:nvSpPr>
        <p:spPr>
          <a:xfrm>
            <a:off x="3255130" y="3708785"/>
            <a:ext cx="2354448" cy="400110"/>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000" b="1" i="0" u="none" strike="noStrike" kern="0" cap="none" spc="0" normalizeH="0" baseline="0" noProof="0" dirty="0">
                <a:ln>
                  <a:noFill/>
                </a:ln>
                <a:solidFill>
                  <a:srgbClr val="0E2A47"/>
                </a:solidFill>
                <a:effectLst/>
                <a:uLnTx/>
                <a:uFillTx/>
                <a:latin typeface="Arial" panose="020B0604020202020204"/>
                <a:cs typeface="Arial" panose="020B0604020202020204"/>
                <a:sym typeface="Arial" panose="020B0604020202020204"/>
              </a:rPr>
              <a:t>c = 300 000 km/s</a:t>
            </a:r>
            <a:endParaRPr kumimoji="0" lang="en-US" sz="2000" b="1" i="0" u="none" strike="noStrike" kern="0" cap="none" spc="0" normalizeH="0" baseline="0" noProof="0" dirty="0">
              <a:ln>
                <a:noFill/>
              </a:ln>
              <a:solidFill>
                <a:srgbClr val="0E2A47"/>
              </a:solidFill>
              <a:effectLst/>
              <a:uLnTx/>
              <a:uFillTx/>
              <a:latin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randombar(horizont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p:bldP spid="6" grpId="0" animBg="1"/>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6" name="Rectangle: Rounded Corners 5"/>
          <p:cNvSpPr/>
          <p:nvPr/>
        </p:nvSpPr>
        <p:spPr>
          <a:xfrm>
            <a:off x="558780" y="357509"/>
            <a:ext cx="7667865" cy="4689738"/>
          </a:xfrm>
          <a:prstGeom prst="roundRect">
            <a:avLst/>
          </a:prstGeom>
          <a:no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FDF2E9"/>
              </a:solidFill>
              <a:effectLst/>
              <a:uLnTx/>
              <a:uFillTx/>
              <a:latin typeface="Arial" panose="020B0604020202020204"/>
              <a:ea typeface="+mn-ea"/>
              <a:cs typeface="+mn-cs"/>
              <a:sym typeface="Arial" panose="020B0604020202020204"/>
            </a:endParaRPr>
          </a:p>
        </p:txBody>
      </p:sp>
      <p:pic>
        <p:nvPicPr>
          <p:cNvPr id="2" name="Picture 1"/>
          <p:cNvPicPr>
            <a:picLocks noChangeAspect="1"/>
          </p:cNvPicPr>
          <p:nvPr/>
        </p:nvPicPr>
        <p:blipFill rotWithShape="1">
          <a:blip r:embed="rId1">
            <a:extLst>
              <a:ext uri="{BEBA8EAE-BF5A-486C-A8C5-ECC9F3942E4B}">
                <a14:imgProps xmlns:a14="http://schemas.microsoft.com/office/drawing/2010/main">
                  <a14:imgLayer r:embed="rId2">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50467" t="9113" r="9411" b="9925"/>
          <a:stretch>
            <a:fillRect/>
          </a:stretch>
        </p:blipFill>
        <p:spPr>
          <a:xfrm>
            <a:off x="7125821" y="2074843"/>
            <a:ext cx="2201648" cy="3333821"/>
          </a:xfrm>
          <a:prstGeom prst="rect">
            <a:avLst/>
          </a:prstGeom>
        </p:spPr>
      </p:pic>
      <mc:AlternateContent xmlns:mc="http://schemas.openxmlformats.org/markup-compatibility/2006">
        <mc:Choice xmlns:a14="http://schemas.microsoft.com/office/drawing/2010/main" Requires="a14">
          <p:sp>
            <p:nvSpPr>
              <p:cNvPr id="11" name="TextBox 10"/>
              <p:cNvSpPr txBox="1"/>
              <p:nvPr/>
            </p:nvSpPr>
            <p:spPr>
              <a:xfrm>
                <a:off x="3213696" y="677018"/>
                <a:ext cx="2548542" cy="997294"/>
              </a:xfrm>
              <a:prstGeom prst="roundRect">
                <a:avLst/>
              </a:prstGeom>
              <a:solidFill>
                <a:srgbClr val="002060"/>
              </a:solidFill>
            </p:spPr>
            <p:txBody>
              <a:bodyPr wrap="square" rtlCol="0">
                <a:spAutoFit/>
              </a:bodyPr>
              <a:lstStyle>
                <a:defPPr marR="0" lvl="0" algn="l" rtl="0">
                  <a:lnSpc>
                    <a:spcPct val="100000"/>
                  </a:lnSpc>
                  <a:spcBef>
                    <a:spcPts val="0"/>
                  </a:spcBef>
                  <a:spcAft>
                    <a:spcPts val="0"/>
                  </a:spcAft>
                </a:defPPr>
                <a:lvl1pPr algn="just">
                  <a:defRPr sz="2800" i="1">
                    <a:solidFill>
                      <a:schemeClr val="accent6"/>
                    </a:solidFill>
                    <a:latin typeface="+mn-lt"/>
                  </a:defRPr>
                </a:lvl1p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14:m>
                  <m:oMathPara xmlns:m="http://schemas.openxmlformats.org/officeDocument/2006/math">
                    <m:oMathParaPr>
                      <m:jc m:val="centerGroup"/>
                    </m:oMathParaPr>
                    <m:oMath xmlns:m="http://schemas.openxmlformats.org/officeDocument/2006/math">
                      <m:sSub>
                        <m:sSubPr>
                          <m:ctrlP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panose="020B0604020202020204"/>
                            </a:rPr>
                          </m:ctrlPr>
                        </m:sSubPr>
                        <m:e>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panose="020B0604020202020204"/>
                            </a:rPr>
                            <m:t>𝑛</m:t>
                          </m:r>
                        </m:e>
                        <m:sub>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panose="020B0604020202020204"/>
                            </a:rPr>
                            <m:t>21</m:t>
                          </m:r>
                        </m:sub>
                      </m:sSub>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panose="020B0604020202020204"/>
                        </a:rPr>
                        <m:t>=</m:t>
                      </m:r>
                      <m:f>
                        <m:fPr>
                          <m:ctrlP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panose="020B0604020202020204"/>
                            </a:rPr>
                          </m:ctrlPr>
                        </m:fPr>
                        <m:num>
                          <m:sSub>
                            <m:sSubPr>
                              <m:ctrlP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panose="020B0604020202020204"/>
                                </a:rPr>
                              </m:ctrlPr>
                            </m:sSubPr>
                            <m:e>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panose="020B0604020202020204"/>
                                </a:rPr>
                                <m:t>𝑣</m:t>
                              </m:r>
                            </m:e>
                            <m:sub>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panose="020B0604020202020204"/>
                                </a:rPr>
                                <m:t>1</m:t>
                              </m:r>
                            </m:sub>
                          </m:sSub>
                        </m:num>
                        <m:den>
                          <m:sSub>
                            <m:sSubPr>
                              <m:ctrlP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panose="020B0604020202020204"/>
                                </a:rPr>
                              </m:ctrlPr>
                            </m:sSubPr>
                            <m:e>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panose="020B0604020202020204"/>
                                </a:rPr>
                                <m:t>𝑣</m:t>
                              </m:r>
                            </m:e>
                            <m:sub>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panose="020B0604020202020204"/>
                                </a:rPr>
                                <m:t>2</m:t>
                              </m:r>
                            </m:sub>
                          </m:sSub>
                        </m:den>
                      </m:f>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panose="020B0604020202020204"/>
                        </a:rPr>
                        <m:t>=</m:t>
                      </m:r>
                      <m:f>
                        <m:fPr>
                          <m:ctrlP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panose="020B0604020202020204"/>
                            </a:rPr>
                          </m:ctrlPr>
                        </m:fPr>
                        <m:num>
                          <m:sSub>
                            <m:sSubPr>
                              <m:ctrlP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panose="020B0604020202020204"/>
                                </a:rPr>
                              </m:ctrlPr>
                            </m:sSubPr>
                            <m:e>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panose="020B0604020202020204"/>
                                </a:rPr>
                                <m:t>𝑛</m:t>
                              </m:r>
                            </m:e>
                            <m:sub>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panose="020B0604020202020204"/>
                                </a:rPr>
                                <m:t>2</m:t>
                              </m:r>
                            </m:sub>
                          </m:sSub>
                        </m:num>
                        <m:den>
                          <m:sSub>
                            <m:sSubPr>
                              <m:ctrlP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panose="020B0604020202020204"/>
                                </a:rPr>
                              </m:ctrlPr>
                            </m:sSubPr>
                            <m:e>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panose="020B0604020202020204"/>
                                </a:rPr>
                                <m:t>𝑛</m:t>
                              </m:r>
                            </m:e>
                            <m:sub>
                              <m:r>
                                <a:rPr kumimoji="0" lang="en-US" sz="2800" b="0" i="1" u="none" strike="noStrike" kern="0" cap="none" spc="0" normalizeH="0" baseline="0" noProof="0">
                                  <a:ln>
                                    <a:noFill/>
                                  </a:ln>
                                  <a:solidFill>
                                    <a:srgbClr val="FFFFFF"/>
                                  </a:solidFill>
                                  <a:effectLst/>
                                  <a:uLnTx/>
                                  <a:uFillTx/>
                                  <a:latin typeface="Cambria Math" panose="02040503050406030204" pitchFamily="18" charset="0"/>
                                  <a:sym typeface="Arial" panose="020B0604020202020204"/>
                                </a:rPr>
                                <m:t>1</m:t>
                              </m:r>
                            </m:sub>
                          </m:sSub>
                        </m:den>
                      </m:f>
                    </m:oMath>
                  </m:oMathPara>
                </a14:m>
                <a:endParaRPr kumimoji="0" lang="en-US" sz="2800" b="0" i="1" u="none" strike="noStrike" kern="0" cap="none" spc="0" normalizeH="0" baseline="0" noProof="0" dirty="0">
                  <a:ln>
                    <a:noFill/>
                  </a:ln>
                  <a:solidFill>
                    <a:srgbClr val="FFFFFF"/>
                  </a:solidFill>
                  <a:effectLst/>
                  <a:uLnTx/>
                  <a:uFillTx/>
                  <a:latin typeface="Arial" panose="020B0604020202020204"/>
                  <a:cs typeface="Arial" panose="020B0604020202020204"/>
                  <a:sym typeface="Arial" panose="020B0604020202020204"/>
                </a:endParaRPr>
              </a:p>
            </p:txBody>
          </p:sp>
        </mc:Choice>
        <mc:Fallback>
          <p:sp>
            <p:nvSpPr>
              <p:cNvPr id="11" name="TextBox 10"/>
              <p:cNvSpPr txBox="1">
                <a:spLocks noRot="1" noChangeAspect="1" noMove="1" noResize="1" noEditPoints="1" noAdjustHandles="1" noChangeArrowheads="1" noChangeShapeType="1" noTextEdit="1"/>
              </p:cNvSpPr>
              <p:nvPr/>
            </p:nvSpPr>
            <p:spPr>
              <a:xfrm>
                <a:off x="3213696" y="677018"/>
                <a:ext cx="2548542" cy="997294"/>
              </a:xfrm>
              <a:prstGeom prst="roundRect">
                <a:avLst/>
              </a:prstGeom>
              <a:blipFill rotWithShape="1">
                <a:blip r:embed="rId3"/>
                <a:stretch>
                  <a:fillRect l="-23" t="-11" r="10" b="45"/>
                </a:stretch>
              </a:blipFill>
            </p:spPr>
            <p:txBody>
              <a:bodyPr/>
              <a:lstStyle/>
              <a:p>
                <a:r>
                  <a:rPr lang="en-US" altLang="en-US">
                    <a:noFill/>
                  </a:rPr>
                  <a:t> </a:t>
                </a:r>
              </a:p>
            </p:txBody>
          </p:sp>
        </mc:Fallback>
      </mc:AlternateContent>
      <p:sp>
        <p:nvSpPr>
          <p:cNvPr id="12" name="TextBox 11"/>
          <p:cNvSpPr txBox="1"/>
          <p:nvPr/>
        </p:nvSpPr>
        <p:spPr>
          <a:xfrm>
            <a:off x="636823" y="1735513"/>
            <a:ext cx="7362834"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rPr>
              <a:t>n</a:t>
            </a:r>
            <a:r>
              <a:rPr kumimoji="0" lang="en-US" sz="2000" b="0" i="0" u="none" strike="noStrike" kern="0" cap="none" spc="0" normalizeH="0" baseline="-25000" noProof="0" dirty="0">
                <a:ln>
                  <a:noFill/>
                </a:ln>
                <a:solidFill>
                  <a:srgbClr val="000000"/>
                </a:solidFill>
                <a:effectLst/>
                <a:uLnTx/>
                <a:uFillTx/>
                <a:latin typeface="Arial" panose="020B0604020202020204"/>
                <a:cs typeface="Arial" panose="020B0604020202020204"/>
                <a:sym typeface="Arial" panose="020B0604020202020204"/>
              </a:rPr>
              <a:t>21</a:t>
            </a:r>
            <a:r>
              <a:rPr kumimoji="0" lang="en-US" sz="20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rPr>
              <a:t>: c</a:t>
            </a:r>
            <a:r>
              <a:rPr kumimoji="0" lang="vi-VN" sz="20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rPr>
              <a:t>hiết su</a:t>
            </a:r>
            <a:r>
              <a:rPr kumimoji="0" lang="en-US" sz="20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rPr>
              <a:t>ấ</a:t>
            </a:r>
            <a:r>
              <a:rPr kumimoji="0" lang="vi-VN" sz="20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rPr>
              <a:t>t tỉ đối của môi trường 2 đối với môi trường 1</a:t>
            </a:r>
            <a:endParaRPr kumimoji="0" lang="en-US" sz="16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TextBox 12"/>
          <p:cNvSpPr txBox="1"/>
          <p:nvPr/>
        </p:nvSpPr>
        <p:spPr>
          <a:xfrm>
            <a:off x="636823" y="2177093"/>
            <a:ext cx="4210185"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rPr>
              <a:t>n</a:t>
            </a:r>
            <a:r>
              <a:rPr kumimoji="0" lang="en-US" sz="2000" b="0" i="0" u="none" strike="noStrike" kern="0" cap="none" spc="0" normalizeH="0" baseline="-25000" noProof="0" dirty="0">
                <a:ln>
                  <a:noFill/>
                </a:ln>
                <a:solidFill>
                  <a:srgbClr val="000000"/>
                </a:solidFill>
                <a:effectLst/>
                <a:uLnTx/>
                <a:uFillTx/>
                <a:latin typeface="Arial" panose="020B0604020202020204"/>
                <a:cs typeface="Arial" panose="020B0604020202020204"/>
                <a:sym typeface="Arial" panose="020B0604020202020204"/>
              </a:rPr>
              <a:t>1</a:t>
            </a:r>
            <a:r>
              <a:rPr kumimoji="0" lang="en-US" sz="20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rPr>
              <a:t>: c</a:t>
            </a:r>
            <a:r>
              <a:rPr kumimoji="0" lang="vi-VN" sz="20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rPr>
              <a:t>hiết su</a:t>
            </a:r>
            <a:r>
              <a:rPr kumimoji="0" lang="en-US" sz="2000" b="0" i="0" u="none" strike="noStrike" kern="0" cap="none" spc="0" normalizeH="0" baseline="0" noProof="0" dirty="0" err="1">
                <a:ln>
                  <a:noFill/>
                </a:ln>
                <a:solidFill>
                  <a:srgbClr val="000000"/>
                </a:solidFill>
                <a:effectLst/>
                <a:uLnTx/>
                <a:uFillTx/>
                <a:latin typeface="Arial" panose="020B0604020202020204"/>
                <a:cs typeface="Arial" panose="020B0604020202020204"/>
                <a:sym typeface="Arial" panose="020B0604020202020204"/>
              </a:rPr>
              <a:t>ất</a:t>
            </a:r>
            <a:r>
              <a:rPr kumimoji="0" lang="en-US" sz="20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rPr>
              <a:t> </a:t>
            </a:r>
            <a:r>
              <a:rPr kumimoji="0" lang="vi-VN" sz="20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rPr>
              <a:t>của môi trường 1</a:t>
            </a:r>
            <a:endParaRPr kumimoji="0" lang="en-US" sz="16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TextBox 13"/>
          <p:cNvSpPr txBox="1"/>
          <p:nvPr/>
        </p:nvSpPr>
        <p:spPr>
          <a:xfrm>
            <a:off x="4487967" y="2155996"/>
            <a:ext cx="4210185"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rPr>
              <a:t>n</a:t>
            </a:r>
            <a:r>
              <a:rPr kumimoji="0" lang="en-US" sz="2000" b="0" i="0" u="none" strike="noStrike" kern="0" cap="none" spc="0" normalizeH="0" baseline="-25000" noProof="0" dirty="0">
                <a:ln>
                  <a:noFill/>
                </a:ln>
                <a:solidFill>
                  <a:srgbClr val="000000"/>
                </a:solidFill>
                <a:effectLst/>
                <a:uLnTx/>
                <a:uFillTx/>
                <a:latin typeface="Arial" panose="020B0604020202020204"/>
                <a:cs typeface="Arial" panose="020B0604020202020204"/>
                <a:sym typeface="Arial" panose="020B0604020202020204"/>
              </a:rPr>
              <a:t>2</a:t>
            </a:r>
            <a:r>
              <a:rPr kumimoji="0" lang="en-US" sz="20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rPr>
              <a:t>: c</a:t>
            </a:r>
            <a:r>
              <a:rPr kumimoji="0" lang="vi-VN" sz="20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rPr>
              <a:t>hiết su</a:t>
            </a:r>
            <a:r>
              <a:rPr kumimoji="0" lang="en-US" sz="2000" b="0" i="0" u="none" strike="noStrike" kern="0" cap="none" spc="0" normalizeH="0" baseline="0" noProof="0" dirty="0" err="1">
                <a:ln>
                  <a:noFill/>
                </a:ln>
                <a:solidFill>
                  <a:srgbClr val="000000"/>
                </a:solidFill>
                <a:effectLst/>
                <a:uLnTx/>
                <a:uFillTx/>
                <a:latin typeface="Arial" panose="020B0604020202020204"/>
                <a:cs typeface="Arial" panose="020B0604020202020204"/>
                <a:sym typeface="Arial" panose="020B0604020202020204"/>
              </a:rPr>
              <a:t>ất</a:t>
            </a:r>
            <a:r>
              <a:rPr kumimoji="0" lang="en-US" sz="20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rPr>
              <a:t> </a:t>
            </a:r>
            <a:r>
              <a:rPr kumimoji="0" lang="vi-VN" sz="20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rPr>
              <a:t>của môi trường </a:t>
            </a:r>
            <a:r>
              <a:rPr kumimoji="0" lang="en-US" sz="20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rPr>
              <a:t>2</a:t>
            </a:r>
            <a:endParaRPr kumimoji="0" lang="en-US" sz="16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graphicFrame>
        <p:nvGraphicFramePr>
          <p:cNvPr id="15" name="Table 14"/>
          <p:cNvGraphicFramePr>
            <a:graphicFrameLocks noGrp="1"/>
          </p:cNvGraphicFramePr>
          <p:nvPr/>
        </p:nvGraphicFramePr>
        <p:xfrm>
          <a:off x="1439967" y="2637259"/>
          <a:ext cx="6096000" cy="2251002"/>
        </p:xfrm>
        <a:graphic>
          <a:graphicData uri="http://schemas.openxmlformats.org/drawingml/2006/table">
            <a:tbl>
              <a:tblPr firstRow="1" bandRow="1">
                <a:tableStyleId>{69012ECD-51FC-41F1-AA8D-1B2483CD663E}</a:tableStyleId>
              </a:tblPr>
              <a:tblGrid>
                <a:gridCol w="3048000"/>
                <a:gridCol w="3048000"/>
              </a:tblGrid>
              <a:tr h="375167">
                <a:tc>
                  <a:txBody>
                    <a:bodyPr/>
                    <a:lstStyle/>
                    <a:p>
                      <a:pPr algn="ctr"/>
                      <a:r>
                        <a:rPr lang="en-US" sz="1600" dirty="0" err="1">
                          <a:solidFill>
                            <a:schemeClr val="accent6"/>
                          </a:solidFill>
                        </a:rPr>
                        <a:t>Môi</a:t>
                      </a:r>
                      <a:r>
                        <a:rPr lang="en-US" sz="1600" dirty="0">
                          <a:solidFill>
                            <a:schemeClr val="accent6"/>
                          </a:solidFill>
                        </a:rPr>
                        <a:t> </a:t>
                      </a:r>
                      <a:r>
                        <a:rPr lang="en-US" sz="1600" dirty="0" err="1">
                          <a:solidFill>
                            <a:schemeClr val="accent6"/>
                          </a:solidFill>
                        </a:rPr>
                        <a:t>Trường</a:t>
                      </a:r>
                      <a:endParaRPr lang="en-US" sz="1600" dirty="0">
                        <a:solidFill>
                          <a:schemeClr val="accent6"/>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600" dirty="0" err="1">
                          <a:solidFill>
                            <a:schemeClr val="accent6"/>
                          </a:solidFill>
                        </a:rPr>
                        <a:t>Chiết</a:t>
                      </a:r>
                      <a:r>
                        <a:rPr lang="en-US" sz="1600" dirty="0">
                          <a:solidFill>
                            <a:schemeClr val="accent6"/>
                          </a:solidFill>
                        </a:rPr>
                        <a:t> </a:t>
                      </a:r>
                      <a:r>
                        <a:rPr lang="en-US" sz="1600" dirty="0" err="1">
                          <a:solidFill>
                            <a:schemeClr val="accent6"/>
                          </a:solidFill>
                        </a:rPr>
                        <a:t>Suất</a:t>
                      </a:r>
                      <a:endParaRPr lang="en-US" sz="1600" dirty="0">
                        <a:solidFill>
                          <a:schemeClr val="accent6"/>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r>
              <a:tr h="375167">
                <a:tc>
                  <a:txBody>
                    <a:bodyPr/>
                    <a:lstStyle/>
                    <a:p>
                      <a:pPr algn="ctr"/>
                      <a:r>
                        <a:rPr lang="en-US" sz="1600" dirty="0" err="1">
                          <a:solidFill>
                            <a:srgbClr val="0E2A47"/>
                          </a:solidFill>
                        </a:rPr>
                        <a:t>Không</a:t>
                      </a:r>
                      <a:r>
                        <a:rPr lang="en-US" sz="1600" dirty="0">
                          <a:solidFill>
                            <a:srgbClr val="0E2A47"/>
                          </a:solidFill>
                        </a:rPr>
                        <a:t> </a:t>
                      </a:r>
                      <a:r>
                        <a:rPr lang="en-US" sz="1600" dirty="0" err="1">
                          <a:solidFill>
                            <a:srgbClr val="0E2A47"/>
                          </a:solidFill>
                        </a:rPr>
                        <a:t>khí</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600" dirty="0">
                          <a:solidFill>
                            <a:srgbClr val="0E2A47"/>
                          </a:solidFill>
                        </a:rPr>
                        <a:t>1,00293</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r>
              <a:tr h="375167">
                <a:tc>
                  <a:txBody>
                    <a:bodyPr/>
                    <a:lstStyle/>
                    <a:p>
                      <a:pPr algn="ctr"/>
                      <a:r>
                        <a:rPr lang="en-US" sz="1600" dirty="0" err="1">
                          <a:solidFill>
                            <a:srgbClr val="0E2A47"/>
                          </a:solidFill>
                        </a:rPr>
                        <a:t>Nước</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600" dirty="0">
                          <a:solidFill>
                            <a:srgbClr val="0E2A47"/>
                          </a:solidFill>
                        </a:rPr>
                        <a:t>1,333</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r>
              <a:tr h="375167">
                <a:tc>
                  <a:txBody>
                    <a:bodyPr/>
                    <a:lstStyle/>
                    <a:p>
                      <a:pPr algn="ctr"/>
                      <a:r>
                        <a:rPr lang="en-US" sz="1600" dirty="0" err="1">
                          <a:solidFill>
                            <a:srgbClr val="0E2A47"/>
                          </a:solidFill>
                        </a:rPr>
                        <a:t>Nước</a:t>
                      </a:r>
                      <a:r>
                        <a:rPr lang="en-US" sz="1600" dirty="0">
                          <a:solidFill>
                            <a:srgbClr val="0E2A47"/>
                          </a:solidFill>
                        </a:rPr>
                        <a:t> </a:t>
                      </a:r>
                      <a:r>
                        <a:rPr lang="en-US" sz="1600" dirty="0" err="1">
                          <a:solidFill>
                            <a:srgbClr val="0E2A47"/>
                          </a:solidFill>
                        </a:rPr>
                        <a:t>đá</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600" dirty="0">
                          <a:solidFill>
                            <a:srgbClr val="0E2A47"/>
                          </a:solidFill>
                        </a:rPr>
                        <a:t>1,309</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r>
              <a:tr h="375167">
                <a:tc>
                  <a:txBody>
                    <a:bodyPr/>
                    <a:lstStyle/>
                    <a:p>
                      <a:pPr algn="ctr"/>
                      <a:r>
                        <a:rPr lang="en-US" sz="1600" dirty="0" err="1">
                          <a:solidFill>
                            <a:srgbClr val="0E2A47"/>
                          </a:solidFill>
                        </a:rPr>
                        <a:t>Thủy</a:t>
                      </a:r>
                      <a:r>
                        <a:rPr lang="en-US" sz="1600" dirty="0">
                          <a:solidFill>
                            <a:srgbClr val="0E2A47"/>
                          </a:solidFill>
                        </a:rPr>
                        <a:t> </a:t>
                      </a:r>
                      <a:r>
                        <a:rPr lang="en-US" sz="1600" dirty="0" err="1">
                          <a:solidFill>
                            <a:srgbClr val="0E2A47"/>
                          </a:solidFill>
                        </a:rPr>
                        <a:t>tinh</a:t>
                      </a:r>
                      <a:r>
                        <a:rPr lang="en-US" sz="1600" dirty="0">
                          <a:solidFill>
                            <a:srgbClr val="0E2A47"/>
                          </a:solidFill>
                        </a:rPr>
                        <a:t> </a:t>
                      </a:r>
                      <a:r>
                        <a:rPr lang="en-US" sz="1600" dirty="0" err="1">
                          <a:solidFill>
                            <a:srgbClr val="0E2A47"/>
                          </a:solidFill>
                        </a:rPr>
                        <a:t>thường</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600" dirty="0">
                          <a:solidFill>
                            <a:srgbClr val="0E2A47"/>
                          </a:solidFill>
                        </a:rPr>
                        <a:t>1,520</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r>
              <a:tr h="375167">
                <a:tc>
                  <a:txBody>
                    <a:bodyPr/>
                    <a:lstStyle/>
                    <a:p>
                      <a:pPr algn="ctr"/>
                      <a:r>
                        <a:rPr lang="en-US" sz="1600" dirty="0">
                          <a:solidFill>
                            <a:srgbClr val="0E2A47"/>
                          </a:solidFill>
                        </a:rPr>
                        <a:t>Kim </a:t>
                      </a:r>
                      <a:r>
                        <a:rPr lang="en-US" sz="1600" dirty="0" err="1">
                          <a:solidFill>
                            <a:srgbClr val="0E2A47"/>
                          </a:solidFill>
                        </a:rPr>
                        <a:t>cương</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600" dirty="0">
                          <a:solidFill>
                            <a:srgbClr val="0E2A47"/>
                          </a:solidFill>
                        </a:rPr>
                        <a:t>2,419</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r>
            </a:tbl>
          </a:graphicData>
        </a:graphic>
      </p:graphicFrame>
      <p:sp>
        <p:nvSpPr>
          <p:cNvPr id="3" name="TextBox 2"/>
          <p:cNvSpPr txBox="1"/>
          <p:nvPr/>
        </p:nvSpPr>
        <p:spPr>
          <a:xfrm>
            <a:off x="561276" y="174776"/>
            <a:ext cx="4059694" cy="461665"/>
          </a:xfrm>
          <a:prstGeom prst="rect">
            <a:avLst/>
          </a:prstGeom>
          <a:solidFill>
            <a:srgbClr val="D35C2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panose="020B0604020202020204"/>
                <a:sym typeface="Arial" panose="020B0604020202020204"/>
              </a:rPr>
              <a:t>II</a:t>
            </a:r>
            <a:r>
              <a:rPr kumimoji="0" lang="vi-VN"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panose="020B0604020202020204"/>
                <a:sym typeface="Arial" panose="020B0604020202020204"/>
              </a:rPr>
              <a:t>.1</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panose="020B0604020202020204"/>
                <a:sym typeface="Arial" panose="020B0604020202020204"/>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panose="020B0604020202020204"/>
                <a:sym typeface="Arial" panose="020B0604020202020204"/>
              </a:rPr>
              <a:t>Chiết</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panose="020B0604020202020204"/>
                <a:sym typeface="Arial" panose="020B0604020202020204"/>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panose="020B0604020202020204"/>
                <a:sym typeface="Arial" panose="020B0604020202020204"/>
              </a:rPr>
              <a:t>suất</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panose="020B0604020202020204"/>
                <a:sym typeface="Arial" panose="020B0604020202020204"/>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panose="020B0604020202020204"/>
                <a:sym typeface="Arial" panose="020B0604020202020204"/>
              </a:rPr>
              <a:t>của</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panose="020B0604020202020204"/>
                <a:sym typeface="Arial" panose="020B0604020202020204"/>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panose="020B0604020202020204"/>
                <a:sym typeface="Arial" panose="020B0604020202020204"/>
              </a:rPr>
              <a:t>môi</a:t>
            </a:r>
            <a:r>
              <a:rPr kumimoji="0" lang="en-US" sz="24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panose="020B0604020202020204"/>
                <a:sym typeface="Arial" panose="020B0604020202020204"/>
              </a:rPr>
              <a:t> </a:t>
            </a:r>
            <a:r>
              <a:rPr kumimoji="0" lang="en-US" sz="24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panose="020B0604020202020204"/>
                <a:sym typeface="Arial" panose="020B0604020202020204"/>
              </a:rPr>
              <a:t>trường</a:t>
            </a:r>
            <a:endParaRPr kumimoji="0" lang="en-US" sz="2400" b="0" i="0" u="none" strike="noStrike" kern="1200" cap="none" spc="0" normalizeH="0" baseline="0" noProof="0" dirty="0">
              <a:ln>
                <a:noFill/>
              </a:ln>
              <a:solidFill>
                <a:srgbClr val="FFFFFF"/>
              </a:solidFill>
              <a:effectLst/>
              <a:uLnTx/>
              <a:uFillTx/>
              <a:latin typeface="Fira Sans Condensed Medium" panose="020B0603050000020004" pitchFamily="34" charset="0"/>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5000"/>
                                  </p:iterate>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5000"/>
                                  </p:iterate>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5000"/>
                                  </p:iterate>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75600" y="634648"/>
            <a:ext cx="8992800" cy="3786152"/>
          </a:xfrm>
          <a:prstGeom prst="roundRect">
            <a:avLst>
              <a:gd name="adj" fmla="val 12019"/>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E6EBFF"/>
              </a:solidFill>
              <a:effectLst/>
              <a:uLnTx/>
              <a:uFillTx/>
              <a:latin typeface="Arial" panose="020B0604020202020204"/>
              <a:ea typeface="+mn-ea"/>
              <a:cs typeface="+mn-cs"/>
              <a:sym typeface="Arial" panose="020B0604020202020204"/>
            </a:endParaRPr>
          </a:p>
        </p:txBody>
      </p:sp>
      <p:pic>
        <p:nvPicPr>
          <p:cNvPr id="3076"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851915"/>
            <a:ext cx="1381147" cy="13811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267200" y="870061"/>
            <a:ext cx="7711199" cy="1381147"/>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50000"/>
              </a:lnSpc>
              <a:buSzTx/>
              <a:buNone/>
              <a:defRPr kumimoji="0" sz="2400" kern="0" spc="0" normalizeH="0" baseline="0">
                <a:ln>
                  <a:noFill/>
                </a:ln>
                <a:solidFill>
                  <a:srgbClr val="0E2A47"/>
                </a:solidFill>
                <a:effectLst/>
                <a:uLnTx/>
                <a:uFillTx/>
                <a:ea typeface="Courier New" panose="02070309020205020404" pitchFamily="49" charset="0"/>
              </a:defRPr>
            </a:lvl1pPr>
          </a:lstStyle>
          <a:p>
            <a:pPr>
              <a:lnSpc>
                <a:spcPct val="120000"/>
              </a:lnSpc>
            </a:pPr>
            <a:r>
              <a:rPr lang="vi-VN" dirty="0"/>
              <a:t>Trong bảng </a:t>
            </a:r>
            <a:r>
              <a:rPr lang="en-US" dirty="0" err="1"/>
              <a:t>sau</a:t>
            </a:r>
            <a:r>
              <a:rPr lang="vi-VN" dirty="0"/>
              <a:t>, tốc độ ánh sáng truyền trong môi trường nào là nhỏ nhất? Từ đó, cho biết chiết suất môi trường nào là lớn nhất.</a:t>
            </a:r>
            <a:endParaRPr lang="en-US" dirty="0"/>
          </a:p>
        </p:txBody>
      </p:sp>
      <p:graphicFrame>
        <p:nvGraphicFramePr>
          <p:cNvPr id="3" name="Table 2"/>
          <p:cNvGraphicFramePr>
            <a:graphicFrameLocks noGrp="1"/>
          </p:cNvGraphicFramePr>
          <p:nvPr/>
        </p:nvGraphicFramePr>
        <p:xfrm>
          <a:off x="178200" y="2527724"/>
          <a:ext cx="8643600" cy="1503838"/>
        </p:xfrm>
        <a:graphic>
          <a:graphicData uri="http://schemas.openxmlformats.org/drawingml/2006/table">
            <a:tbl>
              <a:tblPr firstRow="1" bandRow="1">
                <a:tableStyleId>{95EA51DC-0A1D-4230-A7F2-6BA1A8616B38}</a:tableStyleId>
              </a:tblPr>
              <a:tblGrid>
                <a:gridCol w="1495867"/>
                <a:gridCol w="1599781"/>
                <a:gridCol w="1410372"/>
                <a:gridCol w="1423180"/>
                <a:gridCol w="1376963"/>
                <a:gridCol w="1337437"/>
              </a:tblGrid>
              <a:tr h="751919">
                <a:tc>
                  <a:txBody>
                    <a:bodyPr/>
                    <a:lstStyle/>
                    <a:p>
                      <a:pPr algn="ctr"/>
                      <a:r>
                        <a:rPr lang="en-US" sz="1600" b="1" dirty="0" err="1">
                          <a:solidFill>
                            <a:schemeClr val="accent6"/>
                          </a:solidFill>
                        </a:rPr>
                        <a:t>Môi</a:t>
                      </a:r>
                      <a:r>
                        <a:rPr lang="en-US" sz="1600" b="1" dirty="0">
                          <a:solidFill>
                            <a:schemeClr val="accent6"/>
                          </a:solidFill>
                        </a:rPr>
                        <a:t> </a:t>
                      </a:r>
                      <a:r>
                        <a:rPr lang="en-US" sz="1600" b="1" dirty="0" err="1">
                          <a:solidFill>
                            <a:schemeClr val="accent6"/>
                          </a:solidFill>
                        </a:rPr>
                        <a:t>trường</a:t>
                      </a:r>
                      <a:endParaRPr lang="en-US" sz="1600" b="1" dirty="0">
                        <a:solidFill>
                          <a:schemeClr val="accent6"/>
                        </a:solidFill>
                      </a:endParaRPr>
                    </a:p>
                  </a:txBody>
                  <a:tcPr anchor="ctr">
                    <a:solidFill>
                      <a:schemeClr val="accent3">
                        <a:lumMod val="50000"/>
                      </a:schemeClr>
                    </a:solidFill>
                  </a:tcPr>
                </a:tc>
                <a:tc>
                  <a:txBody>
                    <a:bodyPr/>
                    <a:lstStyle/>
                    <a:p>
                      <a:pPr algn="ctr"/>
                      <a:r>
                        <a:rPr lang="en-US" sz="1600" dirty="0" err="1">
                          <a:solidFill>
                            <a:schemeClr val="tx1">
                              <a:lumMod val="50000"/>
                            </a:schemeClr>
                          </a:solidFill>
                        </a:rPr>
                        <a:t>Không</a:t>
                      </a:r>
                      <a:r>
                        <a:rPr lang="en-US" sz="1600" dirty="0">
                          <a:solidFill>
                            <a:schemeClr val="tx1">
                              <a:lumMod val="50000"/>
                            </a:schemeClr>
                          </a:solidFill>
                        </a:rPr>
                        <a:t> </a:t>
                      </a:r>
                      <a:r>
                        <a:rPr lang="en-US" sz="1600" dirty="0" err="1">
                          <a:solidFill>
                            <a:schemeClr val="tx1">
                              <a:lumMod val="50000"/>
                            </a:schemeClr>
                          </a:solidFill>
                        </a:rPr>
                        <a:t>khí</a:t>
                      </a:r>
                      <a:endParaRPr lang="en-US" sz="1600" dirty="0">
                        <a:solidFill>
                          <a:schemeClr val="tx1">
                            <a:lumMod val="50000"/>
                          </a:schemeClr>
                        </a:solidFill>
                      </a:endParaRPr>
                    </a:p>
                    <a:p>
                      <a:pPr algn="ctr"/>
                      <a:r>
                        <a:rPr lang="en-US" sz="1600" dirty="0">
                          <a:solidFill>
                            <a:schemeClr val="tx1">
                              <a:lumMod val="50000"/>
                            </a:schemeClr>
                          </a:solidFill>
                        </a:rPr>
                        <a:t>(0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 </a:t>
                      </a:r>
                      <a:r>
                        <a:rPr lang="en-US" sz="1600" dirty="0" err="1">
                          <a:solidFill>
                            <a:schemeClr val="tx1">
                              <a:lumMod val="50000"/>
                            </a:schemeClr>
                          </a:solidFill>
                        </a:rPr>
                        <a:t>và</a:t>
                      </a:r>
                      <a:r>
                        <a:rPr lang="en-US" sz="1600" dirty="0">
                          <a:solidFill>
                            <a:schemeClr val="tx1">
                              <a:lumMod val="50000"/>
                            </a:schemeClr>
                          </a:solidFill>
                        </a:rPr>
                        <a:t> 1 atm)</a:t>
                      </a:r>
                      <a:endParaRPr lang="en-US" sz="1600" dirty="0">
                        <a:solidFill>
                          <a:schemeClr val="tx1">
                            <a:lumMod val="50000"/>
                          </a:schemeClr>
                        </a:solidFill>
                      </a:endParaRPr>
                    </a:p>
                  </a:txBody>
                  <a:tcPr anchor="ctr"/>
                </a:tc>
                <a:tc>
                  <a:txBody>
                    <a:bodyPr/>
                    <a:lstStyle/>
                    <a:p>
                      <a:pPr algn="ctr"/>
                      <a:r>
                        <a:rPr lang="en-US" sz="1600" dirty="0" err="1">
                          <a:solidFill>
                            <a:schemeClr val="tx1">
                              <a:lumMod val="50000"/>
                            </a:schemeClr>
                          </a:solidFill>
                        </a:rPr>
                        <a:t>Nước</a:t>
                      </a:r>
                      <a:endParaRPr lang="en-US" sz="1600" dirty="0">
                        <a:solidFill>
                          <a:schemeClr val="tx1">
                            <a:lumMod val="50000"/>
                          </a:schemeClr>
                        </a:solidFill>
                      </a:endParaRPr>
                    </a:p>
                    <a:p>
                      <a:pPr algn="ctr"/>
                      <a:r>
                        <a:rPr lang="en-US" sz="1600" dirty="0">
                          <a:solidFill>
                            <a:schemeClr val="tx1">
                              <a:lumMod val="50000"/>
                            </a:schemeClr>
                          </a:solidFill>
                        </a:rPr>
                        <a:t>(20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a:t>
                      </a:r>
                      <a:endParaRPr lang="en-US" sz="1600" dirty="0">
                        <a:solidFill>
                          <a:schemeClr val="tx1">
                            <a:lumMod val="50000"/>
                          </a:schemeClr>
                        </a:solidFill>
                      </a:endParaRPr>
                    </a:p>
                  </a:txBody>
                  <a:tcPr anchor="ctr"/>
                </a:tc>
                <a:tc>
                  <a:txBody>
                    <a:bodyPr/>
                    <a:lstStyle/>
                    <a:p>
                      <a:pPr algn="ctr"/>
                      <a:r>
                        <a:rPr lang="en-US" sz="1600" dirty="0" err="1">
                          <a:solidFill>
                            <a:schemeClr val="tx1">
                              <a:lumMod val="50000"/>
                            </a:schemeClr>
                          </a:solidFill>
                        </a:rPr>
                        <a:t>Thủy</a:t>
                      </a:r>
                      <a:r>
                        <a:rPr lang="en-US" sz="1600" dirty="0">
                          <a:solidFill>
                            <a:schemeClr val="tx1">
                              <a:lumMod val="50000"/>
                            </a:schemeClr>
                          </a:solidFill>
                        </a:rPr>
                        <a:t> </a:t>
                      </a:r>
                      <a:r>
                        <a:rPr lang="en-US" sz="1600" dirty="0" err="1">
                          <a:solidFill>
                            <a:schemeClr val="tx1">
                              <a:lumMod val="50000"/>
                            </a:schemeClr>
                          </a:solidFill>
                        </a:rPr>
                        <a:t>tinh</a:t>
                      </a:r>
                      <a:r>
                        <a:rPr lang="en-US" sz="1600" dirty="0">
                          <a:solidFill>
                            <a:schemeClr val="tx1">
                              <a:lumMod val="50000"/>
                            </a:schemeClr>
                          </a:solidFill>
                        </a:rPr>
                        <a:t> crown (20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a:t>
                      </a:r>
                      <a:endParaRPr lang="en-US" sz="1600" dirty="0">
                        <a:solidFill>
                          <a:schemeClr val="tx1">
                            <a:lumMod val="50000"/>
                          </a:schemeClr>
                        </a:solidFill>
                      </a:endParaRPr>
                    </a:p>
                  </a:txBody>
                  <a:tcPr anchor="ctr"/>
                </a:tc>
                <a:tc>
                  <a:txBody>
                    <a:bodyPr/>
                    <a:lstStyle/>
                    <a:p>
                      <a:pPr algn="ctr"/>
                      <a:r>
                        <a:rPr lang="en-US" sz="1600" dirty="0" err="1">
                          <a:solidFill>
                            <a:schemeClr val="tx1">
                              <a:lumMod val="50000"/>
                            </a:schemeClr>
                          </a:solidFill>
                        </a:rPr>
                        <a:t>Thủy</a:t>
                      </a:r>
                      <a:r>
                        <a:rPr lang="en-US" sz="1600" dirty="0">
                          <a:solidFill>
                            <a:schemeClr val="tx1">
                              <a:lumMod val="50000"/>
                            </a:schemeClr>
                          </a:solidFill>
                        </a:rPr>
                        <a:t> </a:t>
                      </a:r>
                      <a:r>
                        <a:rPr lang="en-US" sz="1600" dirty="0" err="1">
                          <a:solidFill>
                            <a:schemeClr val="tx1">
                              <a:lumMod val="50000"/>
                            </a:schemeClr>
                          </a:solidFill>
                        </a:rPr>
                        <a:t>tinh</a:t>
                      </a:r>
                      <a:r>
                        <a:rPr lang="en-US" sz="1600" dirty="0">
                          <a:solidFill>
                            <a:schemeClr val="tx1">
                              <a:lumMod val="50000"/>
                            </a:schemeClr>
                          </a:solidFill>
                        </a:rPr>
                        <a:t> flint (20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a:t>
                      </a:r>
                      <a:endParaRPr lang="en-US" sz="1600" dirty="0">
                        <a:solidFill>
                          <a:schemeClr val="tx1">
                            <a:lumMod val="50000"/>
                          </a:schemeClr>
                        </a:solidFill>
                      </a:endParaRPr>
                    </a:p>
                  </a:txBody>
                  <a:tcPr anchor="ctr"/>
                </a:tc>
                <a:tc>
                  <a:txBody>
                    <a:bodyPr/>
                    <a:lstStyle/>
                    <a:p>
                      <a:pPr algn="ctr"/>
                      <a:r>
                        <a:rPr lang="en-US" sz="1600" dirty="0">
                          <a:solidFill>
                            <a:schemeClr val="tx1">
                              <a:lumMod val="50000"/>
                            </a:schemeClr>
                          </a:solidFill>
                        </a:rPr>
                        <a:t>Kim </a:t>
                      </a:r>
                      <a:r>
                        <a:rPr lang="en-US" sz="1600" dirty="0" err="1">
                          <a:solidFill>
                            <a:schemeClr val="tx1">
                              <a:lumMod val="50000"/>
                            </a:schemeClr>
                          </a:solidFill>
                        </a:rPr>
                        <a:t>cương</a:t>
                      </a:r>
                      <a:endParaRPr lang="en-US" sz="1600" dirty="0">
                        <a:solidFill>
                          <a:schemeClr val="tx1">
                            <a:lumMod val="50000"/>
                          </a:schemeClr>
                        </a:solidFill>
                      </a:endParaRPr>
                    </a:p>
                    <a:p>
                      <a:pPr algn="ctr"/>
                      <a:r>
                        <a:rPr lang="en-US" sz="1600" dirty="0">
                          <a:solidFill>
                            <a:schemeClr val="tx1">
                              <a:lumMod val="50000"/>
                            </a:schemeClr>
                          </a:solidFill>
                        </a:rPr>
                        <a:t>(20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a:t>
                      </a:r>
                      <a:endParaRPr lang="en-US" sz="1600" dirty="0">
                        <a:solidFill>
                          <a:schemeClr val="tx1">
                            <a:lumMod val="50000"/>
                          </a:schemeClr>
                        </a:solidFill>
                      </a:endParaRPr>
                    </a:p>
                  </a:txBody>
                  <a:tcPr anchor="ctr"/>
                </a:tc>
              </a:tr>
              <a:tr h="751919">
                <a:tc>
                  <a:txBody>
                    <a:bodyPr/>
                    <a:lstStyle/>
                    <a:p>
                      <a:pPr algn="ctr"/>
                      <a:r>
                        <a:rPr lang="en-US" sz="1600" b="1" dirty="0" err="1">
                          <a:solidFill>
                            <a:schemeClr val="accent6"/>
                          </a:solidFill>
                        </a:rPr>
                        <a:t>Tốc</a:t>
                      </a:r>
                      <a:r>
                        <a:rPr lang="en-US" sz="1600" b="1" dirty="0">
                          <a:solidFill>
                            <a:schemeClr val="accent6"/>
                          </a:solidFill>
                        </a:rPr>
                        <a:t> </a:t>
                      </a:r>
                      <a:r>
                        <a:rPr lang="en-US" sz="1600" b="1" dirty="0" err="1">
                          <a:solidFill>
                            <a:schemeClr val="accent6"/>
                          </a:solidFill>
                        </a:rPr>
                        <a:t>độ</a:t>
                      </a:r>
                      <a:r>
                        <a:rPr lang="en-US" sz="1600" b="1" dirty="0">
                          <a:solidFill>
                            <a:schemeClr val="accent6"/>
                          </a:solidFill>
                        </a:rPr>
                        <a:t> (m/s)</a:t>
                      </a:r>
                      <a:endParaRPr lang="en-US" sz="1600" b="1" dirty="0">
                        <a:solidFill>
                          <a:schemeClr val="accent6"/>
                        </a:solidFill>
                      </a:endParaRPr>
                    </a:p>
                  </a:txBody>
                  <a:tcPr anchor="ctr">
                    <a:solidFill>
                      <a:schemeClr val="accent3">
                        <a:lumMod val="50000"/>
                      </a:schemeClr>
                    </a:solidFill>
                  </a:tcPr>
                </a:tc>
                <a:tc>
                  <a:txBody>
                    <a:bodyPr/>
                    <a:lstStyle/>
                    <a:p>
                      <a:pPr algn="ctr"/>
                      <a:r>
                        <a:rPr lang="en-US" sz="1600" dirty="0">
                          <a:solidFill>
                            <a:schemeClr val="tx1">
                              <a:lumMod val="50000"/>
                            </a:schemeClr>
                          </a:solidFill>
                        </a:rPr>
                        <a:t>299 636 786</a:t>
                      </a:r>
                      <a:endParaRPr lang="en-US" sz="1600" dirty="0">
                        <a:solidFill>
                          <a:schemeClr val="tx1">
                            <a:lumMod val="50000"/>
                          </a:schemeClr>
                        </a:solidFill>
                      </a:endParaRPr>
                    </a:p>
                  </a:txBody>
                  <a:tcPr anchor="ctr"/>
                </a:tc>
                <a:tc>
                  <a:txBody>
                    <a:bodyPr/>
                    <a:lstStyle/>
                    <a:p>
                      <a:pPr algn="ctr"/>
                      <a:r>
                        <a:rPr lang="en-US" sz="1600" dirty="0">
                          <a:solidFill>
                            <a:schemeClr val="tx1">
                              <a:lumMod val="50000"/>
                            </a:schemeClr>
                          </a:solidFill>
                        </a:rPr>
                        <a:t>224 849 647</a:t>
                      </a:r>
                      <a:endParaRPr lang="en-US" sz="1600" dirty="0">
                        <a:solidFill>
                          <a:schemeClr val="tx1">
                            <a:lumMod val="50000"/>
                          </a:schemeClr>
                        </a:solidFill>
                      </a:endParaRPr>
                    </a:p>
                  </a:txBody>
                  <a:tcPr anchor="ctr"/>
                </a:tc>
                <a:tc>
                  <a:txBody>
                    <a:bodyPr/>
                    <a:lstStyle/>
                    <a:p>
                      <a:pPr algn="ctr"/>
                      <a:r>
                        <a:rPr lang="en-US" sz="1600" dirty="0">
                          <a:solidFill>
                            <a:schemeClr val="tx1">
                              <a:lumMod val="50000"/>
                            </a:schemeClr>
                          </a:solidFill>
                        </a:rPr>
                        <a:t>197 187 224</a:t>
                      </a:r>
                      <a:endParaRPr lang="en-US" sz="1600" dirty="0">
                        <a:solidFill>
                          <a:schemeClr val="tx1">
                            <a:lumMod val="50000"/>
                          </a:schemeClr>
                        </a:solidFill>
                      </a:endParaRPr>
                    </a:p>
                  </a:txBody>
                  <a:tcPr anchor="ctr"/>
                </a:tc>
                <a:tc>
                  <a:txBody>
                    <a:bodyPr/>
                    <a:lstStyle/>
                    <a:p>
                      <a:pPr algn="ctr"/>
                      <a:r>
                        <a:rPr lang="en-US" sz="1600" dirty="0">
                          <a:solidFill>
                            <a:schemeClr val="tx1">
                              <a:lumMod val="50000"/>
                            </a:schemeClr>
                          </a:solidFill>
                        </a:rPr>
                        <a:t>180 556 976</a:t>
                      </a:r>
                      <a:endParaRPr lang="en-US" sz="1600" dirty="0">
                        <a:solidFill>
                          <a:schemeClr val="tx1">
                            <a:lumMod val="50000"/>
                          </a:schemeClr>
                        </a:solidFill>
                      </a:endParaRPr>
                    </a:p>
                  </a:txBody>
                  <a:tcPr anchor="ctr"/>
                </a:tc>
                <a:tc>
                  <a:txBody>
                    <a:bodyPr/>
                    <a:lstStyle/>
                    <a:p>
                      <a:pPr algn="ctr"/>
                      <a:r>
                        <a:rPr lang="en-US" sz="1600" dirty="0">
                          <a:solidFill>
                            <a:schemeClr val="tx1">
                              <a:lumMod val="50000"/>
                            </a:schemeClr>
                          </a:solidFill>
                        </a:rPr>
                        <a:t>123 904 332</a:t>
                      </a:r>
                      <a:endParaRPr lang="en-US" sz="1600" dirty="0">
                        <a:solidFill>
                          <a:schemeClr val="tx1">
                            <a:lumMod val="50000"/>
                          </a:schemeClr>
                        </a:solidFill>
                      </a:endParaRPr>
                    </a:p>
                  </a:txBody>
                  <a:tcPr anchor="ct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171122" y="1668585"/>
            <a:ext cx="966918" cy="578882"/>
          </a:xfrm>
          <a:prstGeom prst="roundRect">
            <a:avLst/>
          </a:prstGeom>
          <a:solidFill>
            <a:srgbClr val="D35C27"/>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defRPr sz="2400">
                <a:solidFill>
                  <a:schemeClr val="accent6"/>
                </a:solidFill>
                <a:latin typeface="Fira Sans Condensed Medium" panose="020B06030500000200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panose="020B0604020202020204"/>
                <a:sym typeface="Arial" panose="020B0604020202020204"/>
              </a:rPr>
              <a:t>Giải</a:t>
            </a:r>
            <a:endParaRPr kumimoji="0" lang="en-US" sz="28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panose="020B0604020202020204"/>
              <a:sym typeface="Arial" panose="020B0604020202020204"/>
            </a:endParaRPr>
          </a:p>
        </p:txBody>
      </p:sp>
      <p:sp>
        <p:nvSpPr>
          <p:cNvPr id="14" name="TextBox 13"/>
          <p:cNvSpPr txBox="1"/>
          <p:nvPr/>
        </p:nvSpPr>
        <p:spPr>
          <a:xfrm>
            <a:off x="135940" y="2247467"/>
            <a:ext cx="8872119" cy="49699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50000"/>
              </a:lnSpc>
              <a:buSzTx/>
              <a:buNone/>
              <a:defRPr kumimoji="0" sz="2400" kern="0" spc="0" normalizeH="0" baseline="0">
                <a:ln>
                  <a:noFill/>
                </a:ln>
                <a:solidFill>
                  <a:srgbClr val="0E2A47"/>
                </a:solidFill>
                <a:effectLst/>
                <a:uLnTx/>
                <a:uFillTx/>
                <a:ea typeface="Courier New" panose="02070309020205020404" pitchFamily="49" charset="0"/>
              </a:defRPr>
            </a:lvl1pPr>
          </a:lstStyle>
          <a:p>
            <a:r>
              <a:rPr lang="vi-VN" sz="2000" b="1" dirty="0"/>
              <a:t>Tốc độ: </a:t>
            </a:r>
            <a:r>
              <a:rPr lang="vi-VN" sz="2000" dirty="0"/>
              <a:t>Không khí &gt; Nước &gt; Thủy tinh crown &gt; Thủy tình flint &gt; Kim cương</a:t>
            </a:r>
            <a:endParaRPr lang="en-US" sz="2000" dirty="0"/>
          </a:p>
        </p:txBody>
      </p:sp>
      <p:graphicFrame>
        <p:nvGraphicFramePr>
          <p:cNvPr id="3" name="Table 2"/>
          <p:cNvGraphicFramePr>
            <a:graphicFrameLocks noGrp="1"/>
          </p:cNvGraphicFramePr>
          <p:nvPr/>
        </p:nvGraphicFramePr>
        <p:xfrm>
          <a:off x="218521" y="267510"/>
          <a:ext cx="8643600" cy="1200328"/>
        </p:xfrm>
        <a:graphic>
          <a:graphicData uri="http://schemas.openxmlformats.org/drawingml/2006/table">
            <a:tbl>
              <a:tblPr firstRow="1" bandRow="1">
                <a:tableStyleId>{95EA51DC-0A1D-4230-A7F2-6BA1A8616B38}</a:tableStyleId>
              </a:tblPr>
              <a:tblGrid>
                <a:gridCol w="1495867"/>
                <a:gridCol w="1599781"/>
                <a:gridCol w="1410372"/>
                <a:gridCol w="1423180"/>
                <a:gridCol w="1376963"/>
                <a:gridCol w="1337437"/>
              </a:tblGrid>
              <a:tr h="600164">
                <a:tc>
                  <a:txBody>
                    <a:bodyPr/>
                    <a:lstStyle/>
                    <a:p>
                      <a:pPr algn="ctr"/>
                      <a:r>
                        <a:rPr lang="en-US" sz="1600" b="1" dirty="0" err="1">
                          <a:solidFill>
                            <a:schemeClr val="accent6"/>
                          </a:solidFill>
                        </a:rPr>
                        <a:t>Môi</a:t>
                      </a:r>
                      <a:r>
                        <a:rPr lang="en-US" sz="1600" b="1" dirty="0">
                          <a:solidFill>
                            <a:schemeClr val="accent6"/>
                          </a:solidFill>
                        </a:rPr>
                        <a:t> </a:t>
                      </a:r>
                      <a:r>
                        <a:rPr lang="en-US" sz="1600" b="1" dirty="0" err="1">
                          <a:solidFill>
                            <a:schemeClr val="accent6"/>
                          </a:solidFill>
                        </a:rPr>
                        <a:t>trường</a:t>
                      </a:r>
                      <a:endParaRPr lang="en-US" sz="1600" b="1" dirty="0">
                        <a:solidFill>
                          <a:schemeClr val="accent6"/>
                        </a:solidFill>
                      </a:endParaRPr>
                    </a:p>
                  </a:txBody>
                  <a:tcPr anchor="ctr">
                    <a:solidFill>
                      <a:schemeClr val="accent3">
                        <a:lumMod val="50000"/>
                      </a:schemeClr>
                    </a:solidFill>
                  </a:tcPr>
                </a:tc>
                <a:tc>
                  <a:txBody>
                    <a:bodyPr/>
                    <a:lstStyle/>
                    <a:p>
                      <a:pPr algn="ctr"/>
                      <a:r>
                        <a:rPr lang="en-US" sz="1600" dirty="0" err="1">
                          <a:solidFill>
                            <a:schemeClr val="tx1">
                              <a:lumMod val="50000"/>
                            </a:schemeClr>
                          </a:solidFill>
                        </a:rPr>
                        <a:t>Không</a:t>
                      </a:r>
                      <a:r>
                        <a:rPr lang="en-US" sz="1600" dirty="0">
                          <a:solidFill>
                            <a:schemeClr val="tx1">
                              <a:lumMod val="50000"/>
                            </a:schemeClr>
                          </a:solidFill>
                        </a:rPr>
                        <a:t> </a:t>
                      </a:r>
                      <a:r>
                        <a:rPr lang="en-US" sz="1600" dirty="0" err="1">
                          <a:solidFill>
                            <a:schemeClr val="tx1">
                              <a:lumMod val="50000"/>
                            </a:schemeClr>
                          </a:solidFill>
                        </a:rPr>
                        <a:t>khí</a:t>
                      </a:r>
                      <a:endParaRPr lang="en-US" sz="1600" dirty="0">
                        <a:solidFill>
                          <a:schemeClr val="tx1">
                            <a:lumMod val="50000"/>
                          </a:schemeClr>
                        </a:solidFill>
                      </a:endParaRPr>
                    </a:p>
                    <a:p>
                      <a:pPr algn="ctr"/>
                      <a:r>
                        <a:rPr lang="en-US" sz="1600" dirty="0">
                          <a:solidFill>
                            <a:schemeClr val="tx1">
                              <a:lumMod val="50000"/>
                            </a:schemeClr>
                          </a:solidFill>
                        </a:rPr>
                        <a:t>(0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 </a:t>
                      </a:r>
                      <a:r>
                        <a:rPr lang="en-US" sz="1600" dirty="0" err="1">
                          <a:solidFill>
                            <a:schemeClr val="tx1">
                              <a:lumMod val="50000"/>
                            </a:schemeClr>
                          </a:solidFill>
                        </a:rPr>
                        <a:t>và</a:t>
                      </a:r>
                      <a:r>
                        <a:rPr lang="en-US" sz="1600" dirty="0">
                          <a:solidFill>
                            <a:schemeClr val="tx1">
                              <a:lumMod val="50000"/>
                            </a:schemeClr>
                          </a:solidFill>
                        </a:rPr>
                        <a:t> 1 atm)</a:t>
                      </a:r>
                      <a:endParaRPr lang="en-US" sz="1600" dirty="0">
                        <a:solidFill>
                          <a:schemeClr val="tx1">
                            <a:lumMod val="50000"/>
                          </a:schemeClr>
                        </a:solidFill>
                      </a:endParaRPr>
                    </a:p>
                  </a:txBody>
                  <a:tcPr anchor="ctr"/>
                </a:tc>
                <a:tc>
                  <a:txBody>
                    <a:bodyPr/>
                    <a:lstStyle/>
                    <a:p>
                      <a:pPr algn="ctr"/>
                      <a:r>
                        <a:rPr lang="en-US" sz="1600" dirty="0" err="1">
                          <a:solidFill>
                            <a:schemeClr val="tx1">
                              <a:lumMod val="50000"/>
                            </a:schemeClr>
                          </a:solidFill>
                        </a:rPr>
                        <a:t>Nước</a:t>
                      </a:r>
                      <a:endParaRPr lang="en-US" sz="1600" dirty="0">
                        <a:solidFill>
                          <a:schemeClr val="tx1">
                            <a:lumMod val="50000"/>
                          </a:schemeClr>
                        </a:solidFill>
                      </a:endParaRPr>
                    </a:p>
                    <a:p>
                      <a:pPr algn="ctr"/>
                      <a:r>
                        <a:rPr lang="en-US" sz="1600" dirty="0">
                          <a:solidFill>
                            <a:schemeClr val="tx1">
                              <a:lumMod val="50000"/>
                            </a:schemeClr>
                          </a:solidFill>
                        </a:rPr>
                        <a:t>(20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a:t>
                      </a:r>
                      <a:endParaRPr lang="en-US" sz="1600" dirty="0">
                        <a:solidFill>
                          <a:schemeClr val="tx1">
                            <a:lumMod val="50000"/>
                          </a:schemeClr>
                        </a:solidFill>
                      </a:endParaRPr>
                    </a:p>
                  </a:txBody>
                  <a:tcPr anchor="ctr"/>
                </a:tc>
                <a:tc>
                  <a:txBody>
                    <a:bodyPr/>
                    <a:lstStyle/>
                    <a:p>
                      <a:pPr algn="ctr"/>
                      <a:r>
                        <a:rPr lang="en-US" sz="1600" dirty="0" err="1">
                          <a:solidFill>
                            <a:schemeClr val="tx1">
                              <a:lumMod val="50000"/>
                            </a:schemeClr>
                          </a:solidFill>
                        </a:rPr>
                        <a:t>Thủy</a:t>
                      </a:r>
                      <a:r>
                        <a:rPr lang="en-US" sz="1600" dirty="0">
                          <a:solidFill>
                            <a:schemeClr val="tx1">
                              <a:lumMod val="50000"/>
                            </a:schemeClr>
                          </a:solidFill>
                        </a:rPr>
                        <a:t> </a:t>
                      </a:r>
                      <a:r>
                        <a:rPr lang="en-US" sz="1600" dirty="0" err="1">
                          <a:solidFill>
                            <a:schemeClr val="tx1">
                              <a:lumMod val="50000"/>
                            </a:schemeClr>
                          </a:solidFill>
                        </a:rPr>
                        <a:t>tinh</a:t>
                      </a:r>
                      <a:r>
                        <a:rPr lang="en-US" sz="1600" dirty="0">
                          <a:solidFill>
                            <a:schemeClr val="tx1">
                              <a:lumMod val="50000"/>
                            </a:schemeClr>
                          </a:solidFill>
                        </a:rPr>
                        <a:t> crown (20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a:t>
                      </a:r>
                      <a:endParaRPr lang="en-US" sz="1600" dirty="0">
                        <a:solidFill>
                          <a:schemeClr val="tx1">
                            <a:lumMod val="50000"/>
                          </a:schemeClr>
                        </a:solidFill>
                      </a:endParaRPr>
                    </a:p>
                  </a:txBody>
                  <a:tcPr anchor="ctr"/>
                </a:tc>
                <a:tc>
                  <a:txBody>
                    <a:bodyPr/>
                    <a:lstStyle/>
                    <a:p>
                      <a:pPr algn="ctr"/>
                      <a:r>
                        <a:rPr lang="en-US" sz="1600" dirty="0" err="1">
                          <a:solidFill>
                            <a:schemeClr val="tx1">
                              <a:lumMod val="50000"/>
                            </a:schemeClr>
                          </a:solidFill>
                        </a:rPr>
                        <a:t>Thủy</a:t>
                      </a:r>
                      <a:r>
                        <a:rPr lang="en-US" sz="1600" dirty="0">
                          <a:solidFill>
                            <a:schemeClr val="tx1">
                              <a:lumMod val="50000"/>
                            </a:schemeClr>
                          </a:solidFill>
                        </a:rPr>
                        <a:t> </a:t>
                      </a:r>
                      <a:r>
                        <a:rPr lang="en-US" sz="1600" dirty="0" err="1">
                          <a:solidFill>
                            <a:schemeClr val="tx1">
                              <a:lumMod val="50000"/>
                            </a:schemeClr>
                          </a:solidFill>
                        </a:rPr>
                        <a:t>tinh</a:t>
                      </a:r>
                      <a:r>
                        <a:rPr lang="en-US" sz="1600" dirty="0">
                          <a:solidFill>
                            <a:schemeClr val="tx1">
                              <a:lumMod val="50000"/>
                            </a:schemeClr>
                          </a:solidFill>
                        </a:rPr>
                        <a:t> flint (20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a:t>
                      </a:r>
                      <a:endParaRPr lang="en-US" sz="1600" dirty="0">
                        <a:solidFill>
                          <a:schemeClr val="tx1">
                            <a:lumMod val="50000"/>
                          </a:schemeClr>
                        </a:solidFill>
                      </a:endParaRPr>
                    </a:p>
                  </a:txBody>
                  <a:tcPr anchor="ctr"/>
                </a:tc>
                <a:tc>
                  <a:txBody>
                    <a:bodyPr/>
                    <a:lstStyle/>
                    <a:p>
                      <a:pPr algn="ctr"/>
                      <a:r>
                        <a:rPr lang="en-US" sz="1600" dirty="0">
                          <a:solidFill>
                            <a:schemeClr val="tx1">
                              <a:lumMod val="50000"/>
                            </a:schemeClr>
                          </a:solidFill>
                        </a:rPr>
                        <a:t>Kim </a:t>
                      </a:r>
                      <a:r>
                        <a:rPr lang="en-US" sz="1600" dirty="0" err="1">
                          <a:solidFill>
                            <a:schemeClr val="tx1">
                              <a:lumMod val="50000"/>
                            </a:schemeClr>
                          </a:solidFill>
                        </a:rPr>
                        <a:t>cương</a:t>
                      </a:r>
                      <a:endParaRPr lang="en-US" sz="1600" dirty="0">
                        <a:solidFill>
                          <a:schemeClr val="tx1">
                            <a:lumMod val="50000"/>
                          </a:schemeClr>
                        </a:solidFill>
                      </a:endParaRPr>
                    </a:p>
                    <a:p>
                      <a:pPr algn="ctr"/>
                      <a:r>
                        <a:rPr lang="en-US" sz="1600" dirty="0">
                          <a:solidFill>
                            <a:schemeClr val="tx1">
                              <a:lumMod val="50000"/>
                            </a:schemeClr>
                          </a:solidFill>
                        </a:rPr>
                        <a:t>(20 </a:t>
                      </a:r>
                      <a:r>
                        <a:rPr lang="en-US" sz="1600" baseline="30000" dirty="0" err="1">
                          <a:solidFill>
                            <a:schemeClr val="tx1">
                              <a:lumMod val="50000"/>
                            </a:schemeClr>
                          </a:solidFill>
                        </a:rPr>
                        <a:t>o</a:t>
                      </a:r>
                      <a:r>
                        <a:rPr lang="en-US" sz="1600" dirty="0" err="1">
                          <a:solidFill>
                            <a:schemeClr val="tx1">
                              <a:lumMod val="50000"/>
                            </a:schemeClr>
                          </a:solidFill>
                        </a:rPr>
                        <a:t>C</a:t>
                      </a:r>
                      <a:r>
                        <a:rPr lang="en-US" sz="1600" dirty="0">
                          <a:solidFill>
                            <a:schemeClr val="tx1">
                              <a:lumMod val="50000"/>
                            </a:schemeClr>
                          </a:solidFill>
                        </a:rPr>
                        <a:t>)</a:t>
                      </a:r>
                      <a:endParaRPr lang="en-US" sz="1600" dirty="0">
                        <a:solidFill>
                          <a:schemeClr val="tx1">
                            <a:lumMod val="50000"/>
                          </a:schemeClr>
                        </a:solidFill>
                      </a:endParaRPr>
                    </a:p>
                  </a:txBody>
                  <a:tcPr anchor="ctr"/>
                </a:tc>
              </a:tr>
              <a:tr h="600164">
                <a:tc>
                  <a:txBody>
                    <a:bodyPr/>
                    <a:lstStyle/>
                    <a:p>
                      <a:pPr algn="ctr"/>
                      <a:r>
                        <a:rPr lang="en-US" sz="1600" b="1" dirty="0" err="1">
                          <a:solidFill>
                            <a:schemeClr val="accent6"/>
                          </a:solidFill>
                        </a:rPr>
                        <a:t>Tốc</a:t>
                      </a:r>
                      <a:r>
                        <a:rPr lang="en-US" sz="1600" b="1" dirty="0">
                          <a:solidFill>
                            <a:schemeClr val="accent6"/>
                          </a:solidFill>
                        </a:rPr>
                        <a:t> </a:t>
                      </a:r>
                      <a:r>
                        <a:rPr lang="en-US" sz="1600" b="1" dirty="0" err="1">
                          <a:solidFill>
                            <a:schemeClr val="accent6"/>
                          </a:solidFill>
                        </a:rPr>
                        <a:t>độ</a:t>
                      </a:r>
                      <a:r>
                        <a:rPr lang="en-US" sz="1600" b="1" dirty="0">
                          <a:solidFill>
                            <a:schemeClr val="accent6"/>
                          </a:solidFill>
                        </a:rPr>
                        <a:t> (m/s)</a:t>
                      </a:r>
                      <a:endParaRPr lang="en-US" sz="1600" b="1" dirty="0">
                        <a:solidFill>
                          <a:schemeClr val="accent6"/>
                        </a:solidFill>
                      </a:endParaRPr>
                    </a:p>
                  </a:txBody>
                  <a:tcPr anchor="ctr">
                    <a:solidFill>
                      <a:schemeClr val="accent3">
                        <a:lumMod val="50000"/>
                      </a:schemeClr>
                    </a:solidFill>
                  </a:tcPr>
                </a:tc>
                <a:tc>
                  <a:txBody>
                    <a:bodyPr/>
                    <a:lstStyle/>
                    <a:p>
                      <a:pPr algn="ctr"/>
                      <a:r>
                        <a:rPr lang="en-US" sz="1600" dirty="0">
                          <a:solidFill>
                            <a:schemeClr val="tx1">
                              <a:lumMod val="50000"/>
                            </a:schemeClr>
                          </a:solidFill>
                        </a:rPr>
                        <a:t>299 636 786</a:t>
                      </a:r>
                      <a:endParaRPr lang="en-US" sz="1600" dirty="0">
                        <a:solidFill>
                          <a:schemeClr val="tx1">
                            <a:lumMod val="50000"/>
                          </a:schemeClr>
                        </a:solidFill>
                      </a:endParaRPr>
                    </a:p>
                  </a:txBody>
                  <a:tcPr anchor="ctr"/>
                </a:tc>
                <a:tc>
                  <a:txBody>
                    <a:bodyPr/>
                    <a:lstStyle/>
                    <a:p>
                      <a:pPr algn="ctr"/>
                      <a:r>
                        <a:rPr lang="en-US" sz="1600" dirty="0">
                          <a:solidFill>
                            <a:schemeClr val="tx1">
                              <a:lumMod val="50000"/>
                            </a:schemeClr>
                          </a:solidFill>
                        </a:rPr>
                        <a:t>224 849 647</a:t>
                      </a:r>
                      <a:endParaRPr lang="en-US" sz="1600" dirty="0">
                        <a:solidFill>
                          <a:schemeClr val="tx1">
                            <a:lumMod val="50000"/>
                          </a:schemeClr>
                        </a:solidFill>
                      </a:endParaRPr>
                    </a:p>
                  </a:txBody>
                  <a:tcPr anchor="ctr"/>
                </a:tc>
                <a:tc>
                  <a:txBody>
                    <a:bodyPr/>
                    <a:lstStyle/>
                    <a:p>
                      <a:pPr algn="ctr"/>
                      <a:r>
                        <a:rPr lang="en-US" sz="1600" dirty="0">
                          <a:solidFill>
                            <a:schemeClr val="tx1">
                              <a:lumMod val="50000"/>
                            </a:schemeClr>
                          </a:solidFill>
                        </a:rPr>
                        <a:t>197 187 224</a:t>
                      </a:r>
                      <a:endParaRPr lang="en-US" sz="1600" dirty="0">
                        <a:solidFill>
                          <a:schemeClr val="tx1">
                            <a:lumMod val="50000"/>
                          </a:schemeClr>
                        </a:solidFill>
                      </a:endParaRPr>
                    </a:p>
                  </a:txBody>
                  <a:tcPr anchor="ctr"/>
                </a:tc>
                <a:tc>
                  <a:txBody>
                    <a:bodyPr/>
                    <a:lstStyle/>
                    <a:p>
                      <a:pPr algn="ctr"/>
                      <a:r>
                        <a:rPr lang="en-US" sz="1600" dirty="0">
                          <a:solidFill>
                            <a:schemeClr val="tx1">
                              <a:lumMod val="50000"/>
                            </a:schemeClr>
                          </a:solidFill>
                        </a:rPr>
                        <a:t>180 556 976</a:t>
                      </a:r>
                      <a:endParaRPr lang="en-US" sz="1600" dirty="0">
                        <a:solidFill>
                          <a:schemeClr val="tx1">
                            <a:lumMod val="50000"/>
                          </a:schemeClr>
                        </a:solidFill>
                      </a:endParaRPr>
                    </a:p>
                  </a:txBody>
                  <a:tcPr anchor="ctr"/>
                </a:tc>
                <a:tc>
                  <a:txBody>
                    <a:bodyPr/>
                    <a:lstStyle/>
                    <a:p>
                      <a:pPr algn="ctr"/>
                      <a:r>
                        <a:rPr lang="en-US" sz="1600" dirty="0">
                          <a:solidFill>
                            <a:schemeClr val="tx1">
                              <a:lumMod val="50000"/>
                            </a:schemeClr>
                          </a:solidFill>
                        </a:rPr>
                        <a:t>123 904 332</a:t>
                      </a:r>
                      <a:endParaRPr lang="en-US" sz="1600" dirty="0">
                        <a:solidFill>
                          <a:schemeClr val="tx1">
                            <a:lumMod val="50000"/>
                          </a:schemeClr>
                        </a:solidFill>
                      </a:endParaRPr>
                    </a:p>
                  </a:txBody>
                  <a:tcPr anchor="ctr"/>
                </a:tc>
              </a:tr>
            </a:tbl>
          </a:graphicData>
        </a:graphic>
      </p:graphicFrame>
      <p:pic>
        <p:nvPicPr>
          <p:cNvPr id="4" name="Graphic 3" descr="Arrow Slight curv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84400" y="2744463"/>
            <a:ext cx="675167" cy="675167"/>
          </a:xfrm>
          <a:prstGeom prst="rect">
            <a:avLst/>
          </a:prstGeom>
        </p:spPr>
      </p:pic>
      <p:sp>
        <p:nvSpPr>
          <p:cNvPr id="5" name="TextBox 4"/>
          <p:cNvSpPr txBox="1"/>
          <p:nvPr/>
        </p:nvSpPr>
        <p:spPr>
          <a:xfrm>
            <a:off x="959566" y="2778598"/>
            <a:ext cx="8184434" cy="49699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50000"/>
              </a:lnSpc>
              <a:buSzTx/>
              <a:buNone/>
              <a:defRPr kumimoji="0" sz="2400" kern="0" spc="0" normalizeH="0" baseline="0">
                <a:ln>
                  <a:noFill/>
                </a:ln>
                <a:solidFill>
                  <a:srgbClr val="0E2A47"/>
                </a:solidFill>
                <a:effectLst/>
                <a:uLnTx/>
                <a:uFillTx/>
                <a:ea typeface="Courier New" panose="02070309020205020404" pitchFamily="49" charset="0"/>
              </a:defRPr>
            </a:lvl1pPr>
          </a:lstStyle>
          <a:p>
            <a:r>
              <a:rPr lang="vi-VN" sz="2000" b="1" dirty="0"/>
              <a:t>Tốc độ</a:t>
            </a:r>
            <a:r>
              <a:rPr lang="en-US" sz="2000" b="1" dirty="0"/>
              <a:t> </a:t>
            </a:r>
            <a:r>
              <a:rPr lang="vi-VN" sz="2000" b="1" dirty="0"/>
              <a:t>ánh sáng truyền trong môi trường kim cương là nhỏ nhất.</a:t>
            </a:r>
            <a:endParaRPr lang="en-US" sz="2000" b="1" dirty="0"/>
          </a:p>
        </p:txBody>
      </p:sp>
      <mc:AlternateContent xmlns:mc="http://schemas.openxmlformats.org/markup-compatibility/2006">
        <mc:Choice xmlns:a14="http://schemas.microsoft.com/office/drawing/2010/main" Requires="a14">
          <p:sp>
            <p:nvSpPr>
              <p:cNvPr id="6" name="TextBox 5"/>
              <p:cNvSpPr txBox="1"/>
              <p:nvPr/>
            </p:nvSpPr>
            <p:spPr>
              <a:xfrm>
                <a:off x="218521" y="3419630"/>
                <a:ext cx="1127879" cy="801993"/>
              </a:xfrm>
              <a:prstGeom prst="roundRect">
                <a:avLst/>
              </a:prstGeom>
              <a:solidFill>
                <a:srgbClr val="D35C27"/>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defRPr/>
                </a:pPr>
                <a14:m>
                  <m:oMathPara xmlns:m="http://schemas.openxmlformats.org/officeDocument/2006/math">
                    <m:oMathParaPr>
                      <m:jc m:val="centerGroup"/>
                    </m:oMathParaPr>
                    <m:oMath xmlns:m="http://schemas.openxmlformats.org/officeDocument/2006/math">
                      <m:r>
                        <a:rPr kumimoji="0" lang="en-US" sz="2400" b="0" i="1" u="none" strike="noStrike" kern="0" cap="none" spc="0" normalizeH="0" baseline="0" noProof="0" smtClean="0">
                          <a:ln>
                            <a:noFill/>
                          </a:ln>
                          <a:solidFill>
                            <a:srgbClr val="FFFFFF"/>
                          </a:solidFill>
                          <a:effectLst/>
                          <a:uLnTx/>
                          <a:uFillTx/>
                          <a:latin typeface="Cambria Math" panose="02040503050406030204" pitchFamily="18" charset="0"/>
                          <a:sym typeface="Arial" panose="020B0604020202020204"/>
                        </a:rPr>
                        <m:t>𝑛</m:t>
                      </m:r>
                      <m:r>
                        <a:rPr kumimoji="0" lang="en-US" sz="2400" b="0" i="1" u="none" strike="noStrike" kern="0" cap="none" spc="0" normalizeH="0" baseline="0" noProof="0" smtClean="0">
                          <a:ln>
                            <a:noFill/>
                          </a:ln>
                          <a:solidFill>
                            <a:srgbClr val="FFFFFF"/>
                          </a:solidFill>
                          <a:effectLst/>
                          <a:uLnTx/>
                          <a:uFillTx/>
                          <a:latin typeface="Cambria Math" panose="02040503050406030204" pitchFamily="18" charset="0"/>
                          <a:sym typeface="Arial" panose="020B0604020202020204"/>
                        </a:rPr>
                        <m:t>=</m:t>
                      </m:r>
                      <m:f>
                        <m:fPr>
                          <m:ctrlPr>
                            <a:rPr kumimoji="0" lang="en-US" sz="2400" b="0" i="1" u="none" strike="noStrike" kern="0" cap="none" spc="0" normalizeH="0" baseline="0" noProof="0" smtClean="0">
                              <a:ln>
                                <a:noFill/>
                              </a:ln>
                              <a:solidFill>
                                <a:srgbClr val="FFFFFF"/>
                              </a:solidFill>
                              <a:effectLst/>
                              <a:uLnTx/>
                              <a:uFillTx/>
                              <a:latin typeface="Cambria Math" panose="02040503050406030204" pitchFamily="18" charset="0"/>
                              <a:sym typeface="Arial" panose="020B0604020202020204"/>
                            </a:rPr>
                          </m:ctrlPr>
                        </m:fPr>
                        <m:num>
                          <m:r>
                            <a:rPr kumimoji="0" lang="en-US" sz="2400" b="0" i="1" u="none" strike="noStrike" kern="0" cap="none" spc="0" normalizeH="0" baseline="0" noProof="0" smtClean="0">
                              <a:ln>
                                <a:noFill/>
                              </a:ln>
                              <a:solidFill>
                                <a:srgbClr val="FFFFFF"/>
                              </a:solidFill>
                              <a:effectLst/>
                              <a:uLnTx/>
                              <a:uFillTx/>
                              <a:latin typeface="Cambria Math" panose="02040503050406030204" pitchFamily="18" charset="0"/>
                              <a:sym typeface="Arial" panose="020B0604020202020204"/>
                            </a:rPr>
                            <m:t>𝑐</m:t>
                          </m:r>
                        </m:num>
                        <m:den>
                          <m:r>
                            <a:rPr kumimoji="0" lang="en-US" sz="2400" b="0" i="1" u="none" strike="noStrike" kern="0" cap="none" spc="0" normalizeH="0" baseline="0" noProof="0" smtClean="0">
                              <a:ln>
                                <a:noFill/>
                              </a:ln>
                              <a:solidFill>
                                <a:srgbClr val="FFFFFF"/>
                              </a:solidFill>
                              <a:effectLst/>
                              <a:uLnTx/>
                              <a:uFillTx/>
                              <a:latin typeface="Cambria Math" panose="02040503050406030204" pitchFamily="18" charset="0"/>
                              <a:sym typeface="Arial" panose="020B0604020202020204"/>
                            </a:rPr>
                            <m:t>𝑣</m:t>
                          </m:r>
                        </m:den>
                      </m:f>
                    </m:oMath>
                  </m:oMathPara>
                </a14:m>
                <a:endParaRPr kumimoji="0" lang="en-US" sz="2400" b="0" i="0" u="none" strike="noStrike" kern="0" cap="none" spc="0" normalizeH="0" baseline="0" noProof="0" dirty="0">
                  <a:ln>
                    <a:noFill/>
                  </a:ln>
                  <a:solidFill>
                    <a:srgbClr val="FFFFFF"/>
                  </a:solidFill>
                  <a:effectLst/>
                  <a:uLnTx/>
                  <a:uFillTx/>
                  <a:sym typeface="Arial" panose="020B0604020202020204"/>
                </a:endParaRPr>
              </a:p>
            </p:txBody>
          </p:sp>
        </mc:Choice>
        <mc:Fallback>
          <p:sp>
            <p:nvSpPr>
              <p:cNvPr id="6" name="TextBox 5"/>
              <p:cNvSpPr txBox="1">
                <a:spLocks noRot="1" noChangeAspect="1" noMove="1" noResize="1" noEditPoints="1" noAdjustHandles="1" noChangeArrowheads="1" noChangeShapeType="1" noTextEdit="1"/>
              </p:cNvSpPr>
              <p:nvPr/>
            </p:nvSpPr>
            <p:spPr>
              <a:xfrm>
                <a:off x="218521" y="3419630"/>
                <a:ext cx="1127879" cy="801993"/>
              </a:xfrm>
              <a:prstGeom prst="roundRect">
                <a:avLst/>
              </a:prstGeom>
              <a:blipFill rotWithShape="1">
                <a:blip r:embed="rId3"/>
                <a:stretch>
                  <a:fillRect l="-7" t="-19" r="18" b="18"/>
                </a:stretch>
              </a:blipFill>
            </p:spPr>
            <p:txBody>
              <a:bodyPr/>
              <a:lstStyle/>
              <a:p>
                <a:r>
                  <a:rPr lang="en-US" altLang="en-US">
                    <a:noFill/>
                  </a:rPr>
                  <a:t> </a:t>
                </a:r>
              </a:p>
            </p:txBody>
          </p:sp>
        </mc:Fallback>
      </mc:AlternateContent>
      <p:sp>
        <p:nvSpPr>
          <p:cNvPr id="10" name="TextBox 9"/>
          <p:cNvSpPr txBox="1"/>
          <p:nvPr/>
        </p:nvSpPr>
        <p:spPr>
          <a:xfrm>
            <a:off x="1353595" y="3466683"/>
            <a:ext cx="6601971" cy="70788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50000"/>
              </a:lnSpc>
              <a:buSzTx/>
              <a:buNone/>
              <a:defRPr kumimoji="0" sz="2400" kern="0" spc="0" normalizeH="0" baseline="0">
                <a:ln>
                  <a:noFill/>
                </a:ln>
                <a:solidFill>
                  <a:srgbClr val="0E2A47"/>
                </a:solidFill>
                <a:effectLst/>
                <a:uLnTx/>
                <a:uFillTx/>
                <a:ea typeface="Courier New" panose="02070309020205020404" pitchFamily="49" charset="0"/>
              </a:defRPr>
            </a:lvl1pPr>
          </a:lstStyle>
          <a:p>
            <a:pPr>
              <a:lnSpc>
                <a:spcPct val="100000"/>
              </a:lnSpc>
            </a:pPr>
            <a:r>
              <a:rPr lang="vi-VN" sz="2000" dirty="0"/>
              <a:t>Tốc độ</a:t>
            </a:r>
            <a:r>
              <a:rPr lang="en-US" sz="2000" dirty="0"/>
              <a:t> </a:t>
            </a:r>
            <a:r>
              <a:rPr lang="vi-VN" sz="2000" dirty="0"/>
              <a:t>ánh sáng </a:t>
            </a:r>
            <a:r>
              <a:rPr lang="en-US" sz="2000" dirty="0" err="1"/>
              <a:t>tỉ</a:t>
            </a:r>
            <a:r>
              <a:rPr lang="en-US" sz="2000" dirty="0"/>
              <a:t> </a:t>
            </a:r>
            <a:r>
              <a:rPr lang="en-US" sz="2000" dirty="0" err="1"/>
              <a:t>lệ</a:t>
            </a:r>
            <a:r>
              <a:rPr lang="en-US" sz="2000" dirty="0"/>
              <a:t> </a:t>
            </a:r>
            <a:r>
              <a:rPr lang="en-US" sz="2000" dirty="0" err="1"/>
              <a:t>nghịch</a:t>
            </a:r>
            <a:r>
              <a:rPr lang="en-US" sz="2000" dirty="0"/>
              <a:t> </a:t>
            </a:r>
            <a:r>
              <a:rPr lang="en-US" sz="2000" dirty="0" err="1"/>
              <a:t>với</a:t>
            </a:r>
            <a:r>
              <a:rPr lang="en-US" sz="2000" dirty="0"/>
              <a:t> </a:t>
            </a:r>
            <a:r>
              <a:rPr lang="en-US" sz="2000" dirty="0" err="1"/>
              <a:t>chiết</a:t>
            </a:r>
            <a:r>
              <a:rPr lang="en-US" sz="2000" dirty="0"/>
              <a:t> </a:t>
            </a:r>
            <a:r>
              <a:rPr lang="en-US" sz="2000" dirty="0" err="1"/>
              <a:t>suất</a:t>
            </a:r>
            <a:r>
              <a:rPr lang="en-US" sz="2000" dirty="0"/>
              <a:t> </a:t>
            </a:r>
            <a:r>
              <a:rPr lang="en-US" sz="2000" dirty="0" err="1"/>
              <a:t>môi</a:t>
            </a:r>
            <a:r>
              <a:rPr lang="en-US" sz="2000" dirty="0"/>
              <a:t> </a:t>
            </a:r>
            <a:r>
              <a:rPr lang="en-US" sz="2000" dirty="0" err="1"/>
              <a:t>trường</a:t>
            </a:r>
            <a:endParaRPr lang="en-US" sz="2000" dirty="0"/>
          </a:p>
          <a:p>
            <a:pPr>
              <a:lnSpc>
                <a:spcPct val="100000"/>
              </a:lnSpc>
            </a:pPr>
            <a:r>
              <a:rPr lang="en-US" sz="2000" dirty="0" err="1"/>
              <a:t>Tốc</a:t>
            </a:r>
            <a:r>
              <a:rPr lang="en-US" sz="2000" dirty="0"/>
              <a:t> </a:t>
            </a:r>
            <a:r>
              <a:rPr lang="en-US" sz="2000" dirty="0" err="1"/>
              <a:t>độ</a:t>
            </a:r>
            <a:r>
              <a:rPr lang="en-US" sz="2000" dirty="0"/>
              <a:t> </a:t>
            </a:r>
            <a:r>
              <a:rPr lang="en-US" sz="2000" dirty="0" err="1"/>
              <a:t>càng</a:t>
            </a:r>
            <a:r>
              <a:rPr lang="en-US" sz="2000" dirty="0"/>
              <a:t> </a:t>
            </a:r>
            <a:r>
              <a:rPr lang="en-US" sz="2000" dirty="0" err="1"/>
              <a:t>lớn</a:t>
            </a:r>
            <a:r>
              <a:rPr lang="en-US" sz="2000" dirty="0"/>
              <a:t>, </a:t>
            </a:r>
            <a:r>
              <a:rPr lang="en-US" sz="2000" dirty="0" err="1"/>
              <a:t>chiết</a:t>
            </a:r>
            <a:r>
              <a:rPr lang="en-US" sz="2000" dirty="0"/>
              <a:t> </a:t>
            </a:r>
            <a:r>
              <a:rPr lang="en-US" sz="2000" dirty="0" err="1"/>
              <a:t>suất</a:t>
            </a:r>
            <a:r>
              <a:rPr lang="en-US" sz="2000" dirty="0"/>
              <a:t> </a:t>
            </a:r>
            <a:r>
              <a:rPr lang="en-US" sz="2000" dirty="0" err="1"/>
              <a:t>càng</a:t>
            </a:r>
            <a:r>
              <a:rPr lang="en-US" sz="2000" dirty="0"/>
              <a:t> </a:t>
            </a:r>
            <a:r>
              <a:rPr lang="en-US" sz="2000" dirty="0" err="1"/>
              <a:t>nhỏ</a:t>
            </a:r>
            <a:r>
              <a:rPr lang="en-US" sz="2000" dirty="0"/>
              <a:t> </a:t>
            </a:r>
            <a:r>
              <a:rPr lang="en-US" sz="2000" dirty="0" err="1"/>
              <a:t>và</a:t>
            </a:r>
            <a:r>
              <a:rPr lang="en-US" sz="2000" dirty="0"/>
              <a:t> </a:t>
            </a:r>
            <a:r>
              <a:rPr lang="en-US" sz="2000" dirty="0" err="1"/>
              <a:t>ngược</a:t>
            </a:r>
            <a:r>
              <a:rPr lang="en-US" sz="2000" dirty="0"/>
              <a:t> </a:t>
            </a:r>
            <a:r>
              <a:rPr lang="en-US" sz="2000" dirty="0" err="1"/>
              <a:t>lại</a:t>
            </a:r>
            <a:endParaRPr lang="en-US" sz="2000" dirty="0"/>
          </a:p>
        </p:txBody>
      </p:sp>
      <p:pic>
        <p:nvPicPr>
          <p:cNvPr id="12" name="Graphic 11" descr="Arrow Slight curve"/>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84400" y="4276416"/>
            <a:ext cx="675167" cy="675167"/>
          </a:xfrm>
          <a:prstGeom prst="rect">
            <a:avLst/>
          </a:prstGeom>
        </p:spPr>
      </p:pic>
      <p:sp>
        <p:nvSpPr>
          <p:cNvPr id="13" name="TextBox 12"/>
          <p:cNvSpPr txBox="1"/>
          <p:nvPr/>
        </p:nvSpPr>
        <p:spPr>
          <a:xfrm>
            <a:off x="959566" y="4310551"/>
            <a:ext cx="8184434" cy="58528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50000"/>
              </a:lnSpc>
              <a:buSzTx/>
              <a:buNone/>
              <a:defRPr kumimoji="0" sz="2000" b="1" kern="0" spc="0" normalizeH="0" baseline="0">
                <a:ln>
                  <a:noFill/>
                </a:ln>
                <a:solidFill>
                  <a:srgbClr val="0E2A47"/>
                </a:solidFill>
                <a:effectLst/>
                <a:uLnTx/>
                <a:uFillTx/>
                <a:ea typeface="Courier New" panose="02070309020205020404" pitchFamily="49" charset="0"/>
              </a:defRPr>
            </a:lvl1pPr>
          </a:lstStyle>
          <a:p>
            <a:r>
              <a:rPr lang="vi-VN" dirty="0"/>
              <a:t>Chiết suất môi trường kim cương là lớn nhất.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iterate type="lt">
                                    <p:tmPct val="2000"/>
                                  </p:iterate>
                                  <p:childTnLst>
                                    <p:set>
                                      <p:cBhvr>
                                        <p:cTn id="13" dur="1" fill="hold">
                                          <p:stCondLst>
                                            <p:cond delay="0"/>
                                          </p:stCondLst>
                                        </p:cTn>
                                        <p:tgtEl>
                                          <p:spTgt spid="14"/>
                                        </p:tgtEl>
                                        <p:attrNameLst>
                                          <p:attrName>style.visibility</p:attrName>
                                        </p:attrNameLst>
                                      </p:cBhvr>
                                      <p:to>
                                        <p:strVal val="visible"/>
                                      </p:to>
                                    </p:set>
                                    <p:animEffect transition="in" filter="wipe(up)">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iterate type="lt">
                                    <p:tmPct val="2000"/>
                                  </p:iterate>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iterate type="lt">
                                    <p:tmPct val="2000"/>
                                  </p:iterate>
                                  <p:childTnLst>
                                    <p:set>
                                      <p:cBhvr>
                                        <p:cTn id="33" dur="1" fill="hold">
                                          <p:stCondLst>
                                            <p:cond delay="0"/>
                                          </p:stCondLst>
                                        </p:cTn>
                                        <p:tgtEl>
                                          <p:spTgt spid="10"/>
                                        </p:tgtEl>
                                        <p:attrNameLst>
                                          <p:attrName>style.visibility</p:attrName>
                                        </p:attrNameLst>
                                      </p:cBhvr>
                                      <p:to>
                                        <p:strVal val="visible"/>
                                      </p:to>
                                    </p:set>
                                    <p:animEffect transition="in" filter="wipe(up)">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iterate type="lt">
                                    <p:tmPct val="2000"/>
                                  </p:iterate>
                                  <p:childTnLst>
                                    <p:set>
                                      <p:cBhvr>
                                        <p:cTn id="43" dur="1" fill="hold">
                                          <p:stCondLst>
                                            <p:cond delay="0"/>
                                          </p:stCondLst>
                                        </p:cTn>
                                        <p:tgtEl>
                                          <p:spTgt spid="13"/>
                                        </p:tgtEl>
                                        <p:attrNameLst>
                                          <p:attrName>style.visibility</p:attrName>
                                        </p:attrNameLst>
                                      </p:cBhvr>
                                      <p:to>
                                        <p:strVal val="visible"/>
                                      </p:to>
                                    </p:set>
                                    <p:animEffect transition="in" filter="wipe(up)">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5" grpId="0"/>
      <p:bldP spid="6" grpId="0" animBg="1"/>
      <p:bldP spid="10"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1650046" y="488138"/>
            <a:ext cx="7239571" cy="1993805"/>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E6EBFF"/>
              </a:solidFill>
              <a:effectLst/>
              <a:uLnTx/>
              <a:uFillTx/>
              <a:latin typeface="Arial" panose="020B0604020202020204"/>
              <a:ea typeface="+mn-ea"/>
              <a:cs typeface="+mn-cs"/>
              <a:sym typeface="Arial" panose="020B0604020202020204"/>
            </a:endParaRPr>
          </a:p>
        </p:txBody>
      </p:sp>
      <p:pic>
        <p:nvPicPr>
          <p:cNvPr id="3076"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6990" y="243461"/>
            <a:ext cx="2328289" cy="232828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485279" y="820210"/>
            <a:ext cx="6272611" cy="1329659"/>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lvl="0" algn="l">
              <a:lnSpc>
                <a:spcPct val="150000"/>
              </a:lnSpc>
              <a:defRPr/>
            </a:pPr>
            <a:r>
              <a:rPr lang="vi-VN" sz="2800" dirty="0"/>
              <a:t>Tính chiết suất của môi trường không khí ở 0°C và 1 atm?</a:t>
            </a:r>
            <a:endParaRPr kumimoji="0" lang="en-US" sz="3200" b="0" i="0" u="none" strike="noStrike" kern="0" cap="none" spc="0" normalizeH="0" baseline="0" noProof="0" dirty="0">
              <a:ln>
                <a:noFill/>
              </a:ln>
              <a:solidFill>
                <a:srgbClr val="0E2A47"/>
              </a:solidFill>
              <a:effectLst/>
              <a:uLnTx/>
              <a:uFillTx/>
              <a:latin typeface="Arial" panose="020B0604020202020204"/>
              <a:cs typeface="Arial" panose="020B0604020202020204"/>
              <a:sym typeface="Arial" panose="020B0604020202020204"/>
            </a:endParaRPr>
          </a:p>
        </p:txBody>
      </p:sp>
      <p:sp>
        <p:nvSpPr>
          <p:cNvPr id="11" name="TextBox 10"/>
          <p:cNvSpPr txBox="1"/>
          <p:nvPr/>
        </p:nvSpPr>
        <p:spPr>
          <a:xfrm>
            <a:off x="4171122" y="2610768"/>
            <a:ext cx="966918" cy="578882"/>
          </a:xfrm>
          <a:prstGeom prst="roundRect">
            <a:avLst/>
          </a:prstGeom>
          <a:solidFill>
            <a:srgbClr val="D35C27"/>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defRPr sz="2400">
                <a:solidFill>
                  <a:schemeClr val="accent6"/>
                </a:solidFill>
                <a:latin typeface="Fira Sans Condensed Medium" panose="020B06030500000200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panose="020B0604020202020204"/>
                <a:sym typeface="Arial" panose="020B0604020202020204"/>
              </a:rPr>
              <a:t>Giải</a:t>
            </a:r>
            <a:endParaRPr kumimoji="0" lang="en-US" sz="28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panose="020B0604020202020204"/>
              <a:sym typeface="Arial" panose="020B0604020202020204"/>
            </a:endParaRPr>
          </a:p>
        </p:txBody>
      </p:sp>
      <mc:AlternateContent xmlns:mc="http://schemas.openxmlformats.org/markup-compatibility/2006">
        <mc:Choice xmlns:a14="http://schemas.microsoft.com/office/drawing/2010/main" Requires="a14">
          <p:sp>
            <p:nvSpPr>
              <p:cNvPr id="14" name="TextBox 13"/>
              <p:cNvSpPr txBox="1"/>
              <p:nvPr/>
            </p:nvSpPr>
            <p:spPr>
              <a:xfrm>
                <a:off x="1342663" y="3318475"/>
                <a:ext cx="6623836" cy="1076961"/>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lvl="0" algn="l">
                  <a:lnSpc>
                    <a:spcPct val="150000"/>
                  </a:lnSpc>
                  <a:defRPr/>
                </a:pPr>
                <a:r>
                  <a:rPr kumimoji="0" lang="en-US" sz="2800" b="0" i="0" u="none" strike="noStrike" kern="0" cap="none" spc="0" normalizeH="0" baseline="0" noProof="0" dirty="0">
                    <a:ln>
                      <a:noFill/>
                    </a:ln>
                    <a:solidFill>
                      <a:srgbClr val="0E2A47"/>
                    </a:solidFill>
                    <a:effectLst/>
                    <a:uLnTx/>
                    <a:uFillTx/>
                    <a:sym typeface="Arial" panose="020B0604020202020204"/>
                  </a:rPr>
                  <a:t>Ta </a:t>
                </a:r>
                <a:r>
                  <a:rPr kumimoji="0" lang="en-US" sz="2800" b="0" i="0" u="none" strike="noStrike" kern="0" cap="none" spc="0" normalizeH="0" baseline="0" noProof="0" dirty="0" err="1">
                    <a:ln>
                      <a:noFill/>
                    </a:ln>
                    <a:solidFill>
                      <a:srgbClr val="0E2A47"/>
                    </a:solidFill>
                    <a:effectLst/>
                    <a:uLnTx/>
                    <a:uFillTx/>
                    <a:sym typeface="Arial" panose="020B0604020202020204"/>
                  </a:rPr>
                  <a:t>có</a:t>
                </a:r>
                <a:r>
                  <a:rPr kumimoji="0" lang="en-US" sz="2800" b="0" i="0" u="none" strike="noStrike" kern="0" cap="none" spc="0" normalizeH="0" baseline="0" noProof="0" dirty="0">
                    <a:ln>
                      <a:noFill/>
                    </a:ln>
                    <a:solidFill>
                      <a:srgbClr val="0E2A47"/>
                    </a:solidFill>
                    <a:effectLst/>
                    <a:uLnTx/>
                    <a:uFillTx/>
                    <a:sym typeface="Arial" panose="020B0604020202020204"/>
                  </a:rPr>
                  <a:t>: n = </a:t>
                </a:r>
                <a14:m>
                  <m:oMath xmlns:m="http://schemas.openxmlformats.org/officeDocument/2006/math">
                    <m:f>
                      <m:fPr>
                        <m:ctrlPr>
                          <a:rPr kumimoji="0" lang="en-US" sz="2800" b="0" i="1" u="none" strike="noStrike" kern="0" cap="none" spc="0" normalizeH="0" baseline="0" noProof="0" smtClean="0">
                            <a:ln>
                              <a:noFill/>
                            </a:ln>
                            <a:solidFill>
                              <a:srgbClr val="0E2A47"/>
                            </a:solidFill>
                            <a:effectLst/>
                            <a:uLnTx/>
                            <a:uFillTx/>
                            <a:latin typeface="Cambria Math" panose="02040503050406030204" pitchFamily="18" charset="0"/>
                            <a:sym typeface="Arial" panose="020B0604020202020204"/>
                          </a:rPr>
                        </m:ctrlPr>
                      </m:fPr>
                      <m:num>
                        <m:r>
                          <m:rPr>
                            <m:nor/>
                          </m:rPr>
                          <a:rPr kumimoji="0" lang="en-US" sz="2800" b="0" i="0" u="none" strike="noStrike" kern="0" cap="none" spc="0" normalizeH="0" baseline="0" noProof="0" dirty="0">
                            <a:ln>
                              <a:noFill/>
                            </a:ln>
                            <a:solidFill>
                              <a:srgbClr val="0E2A47"/>
                            </a:solidFill>
                            <a:effectLst/>
                            <a:uLnTx/>
                            <a:uFillTx/>
                            <a:latin typeface="Cambria Math" panose="02040503050406030204" pitchFamily="18" charset="0"/>
                            <a:sym typeface="Arial" panose="020B0604020202020204"/>
                          </a:rPr>
                          <m:t>c</m:t>
                        </m:r>
                      </m:num>
                      <m:den>
                        <m:r>
                          <m:rPr>
                            <m:nor/>
                          </m:rPr>
                          <a:rPr kumimoji="0" lang="en-US" sz="2800" b="0" i="0" u="none" strike="noStrike" kern="0" cap="none" spc="0" normalizeH="0" baseline="0" noProof="0" dirty="0">
                            <a:ln>
                              <a:noFill/>
                            </a:ln>
                            <a:solidFill>
                              <a:srgbClr val="0E2A47"/>
                            </a:solidFill>
                            <a:effectLst/>
                            <a:uLnTx/>
                            <a:uFillTx/>
                            <a:latin typeface="Cambria Math" panose="02040503050406030204" pitchFamily="18" charset="0"/>
                            <a:sym typeface="Arial" panose="020B0604020202020204"/>
                          </a:rPr>
                          <m:t>v</m:t>
                        </m:r>
                      </m:den>
                    </m:f>
                  </m:oMath>
                </a14:m>
                <a:r>
                  <a:rPr kumimoji="0" lang="en-US" sz="2800" b="0" i="0" u="none" strike="noStrike" kern="0" cap="none" spc="0" normalizeH="0" baseline="0" noProof="0" dirty="0">
                    <a:ln>
                      <a:noFill/>
                    </a:ln>
                    <a:solidFill>
                      <a:srgbClr val="0E2A47"/>
                    </a:solidFill>
                    <a:effectLst/>
                    <a:uLnTx/>
                    <a:uFillTx/>
                    <a:sym typeface="Arial" panose="020B0604020202020204"/>
                  </a:rPr>
                  <a:t> = </a:t>
                </a:r>
                <a14:m>
                  <m:oMath xmlns:m="http://schemas.openxmlformats.org/officeDocument/2006/math">
                    <m:f>
                      <m:fPr>
                        <m:ctrlPr>
                          <a:rPr kumimoji="0" lang="en-US" sz="2800" b="0" i="1" u="none" strike="noStrike" kern="0" cap="none" spc="0" normalizeH="0" baseline="0" noProof="0" smtClean="0">
                            <a:ln>
                              <a:noFill/>
                            </a:ln>
                            <a:solidFill>
                              <a:srgbClr val="0E2A47"/>
                            </a:solidFill>
                            <a:effectLst/>
                            <a:uLnTx/>
                            <a:uFillTx/>
                            <a:latin typeface="Cambria Math" panose="02040503050406030204" pitchFamily="18" charset="0"/>
                            <a:sym typeface="Arial" panose="020B0604020202020204"/>
                          </a:rPr>
                        </m:ctrlPr>
                      </m:fPr>
                      <m:num>
                        <m:r>
                          <m:rPr>
                            <m:nor/>
                          </m:rPr>
                          <a:rPr kumimoji="0" lang="en-US" sz="2800" b="0" i="0" u="none" strike="noStrike" kern="0" cap="none" spc="0" normalizeH="0" baseline="0" noProof="0" dirty="0">
                            <a:ln>
                              <a:noFill/>
                            </a:ln>
                            <a:solidFill>
                              <a:srgbClr val="0E2A47"/>
                            </a:solidFill>
                            <a:effectLst/>
                            <a:uLnTx/>
                            <a:uFillTx/>
                            <a:latin typeface="Cambria Math" panose="02040503050406030204" pitchFamily="18" charset="0"/>
                            <a:sym typeface="Arial" panose="020B0604020202020204"/>
                          </a:rPr>
                          <m:t>3</m:t>
                        </m:r>
                        <m:r>
                          <m:rPr>
                            <m:nor/>
                          </m:rPr>
                          <a:rPr kumimoji="0" lang="en-US" sz="2800" b="0" i="0" u="none" strike="noStrike" kern="0" cap="none" spc="0" normalizeH="0" baseline="0" noProof="0" dirty="0" smtClean="0">
                            <a:ln>
                              <a:noFill/>
                            </a:ln>
                            <a:solidFill>
                              <a:srgbClr val="0E2A47"/>
                            </a:solidFill>
                            <a:effectLst/>
                            <a:uLnTx/>
                            <a:uFillTx/>
                            <a:latin typeface="Cambria Math" panose="02040503050406030204" pitchFamily="18" charset="0"/>
                            <a:sym typeface="Arial" panose="020B0604020202020204"/>
                          </a:rPr>
                          <m:t>.</m:t>
                        </m:r>
                        <m:r>
                          <m:rPr>
                            <m:nor/>
                          </m:rPr>
                          <a:rPr kumimoji="0" lang="en-US" sz="2800" b="0" i="0" u="none" strike="noStrike" kern="0" cap="none" spc="0" normalizeH="0" baseline="0" noProof="0" dirty="0" smtClean="0">
                            <a:ln>
                              <a:noFill/>
                            </a:ln>
                            <a:solidFill>
                              <a:srgbClr val="0E2A47"/>
                            </a:solidFill>
                            <a:effectLst/>
                            <a:uLnTx/>
                            <a:uFillTx/>
                            <a:latin typeface="Cambria Math" panose="02040503050406030204" pitchFamily="18" charset="0"/>
                            <a:sym typeface="Arial" panose="020B0604020202020204"/>
                          </a:rPr>
                          <m:t>10</m:t>
                        </m:r>
                        <m:r>
                          <m:rPr>
                            <m:nor/>
                          </m:rPr>
                          <a:rPr kumimoji="0" lang="en-US" sz="2800" b="0" i="0" u="none" strike="noStrike" kern="0" cap="none" spc="0" normalizeH="0" baseline="30000" noProof="0" dirty="0" smtClean="0">
                            <a:ln>
                              <a:noFill/>
                            </a:ln>
                            <a:solidFill>
                              <a:srgbClr val="0E2A47"/>
                            </a:solidFill>
                            <a:effectLst/>
                            <a:uLnTx/>
                            <a:uFillTx/>
                            <a:latin typeface="Cambria Math" panose="02040503050406030204" pitchFamily="18" charset="0"/>
                            <a:sym typeface="Arial" panose="020B0604020202020204"/>
                          </a:rPr>
                          <m:t>8</m:t>
                        </m:r>
                      </m:num>
                      <m:den>
                        <m:r>
                          <m:rPr>
                            <m:nor/>
                          </m:rPr>
                          <a:rPr lang="en-US" sz="2800" dirty="0">
                            <a:solidFill>
                              <a:schemeClr val="tx1">
                                <a:lumMod val="50000"/>
                              </a:schemeClr>
                            </a:solidFill>
                            <a:latin typeface="Cambria Math" panose="02040503050406030204" pitchFamily="18" charset="0"/>
                          </a:rPr>
                          <m:t>299</m:t>
                        </m:r>
                        <m:r>
                          <m:rPr>
                            <m:nor/>
                          </m:rPr>
                          <a:rPr lang="en-US" sz="2800" dirty="0">
                            <a:solidFill>
                              <a:schemeClr val="tx1">
                                <a:lumMod val="50000"/>
                              </a:schemeClr>
                            </a:solidFill>
                            <a:latin typeface="Cambria Math" panose="02040503050406030204" pitchFamily="18" charset="0"/>
                          </a:rPr>
                          <m:t> </m:t>
                        </m:r>
                        <m:r>
                          <m:rPr>
                            <m:nor/>
                          </m:rPr>
                          <a:rPr lang="en-US" sz="2800" dirty="0">
                            <a:solidFill>
                              <a:schemeClr val="tx1">
                                <a:lumMod val="50000"/>
                              </a:schemeClr>
                            </a:solidFill>
                            <a:latin typeface="Cambria Math" panose="02040503050406030204" pitchFamily="18" charset="0"/>
                          </a:rPr>
                          <m:t>636</m:t>
                        </m:r>
                        <m:r>
                          <m:rPr>
                            <m:nor/>
                          </m:rPr>
                          <a:rPr lang="en-US" sz="2800" dirty="0">
                            <a:solidFill>
                              <a:schemeClr val="tx1">
                                <a:lumMod val="50000"/>
                              </a:schemeClr>
                            </a:solidFill>
                            <a:latin typeface="Cambria Math" panose="02040503050406030204" pitchFamily="18" charset="0"/>
                          </a:rPr>
                          <m:t> </m:t>
                        </m:r>
                        <m:r>
                          <m:rPr>
                            <m:nor/>
                          </m:rPr>
                          <a:rPr lang="en-US" sz="2800" dirty="0">
                            <a:solidFill>
                              <a:schemeClr val="tx1">
                                <a:lumMod val="50000"/>
                              </a:schemeClr>
                            </a:solidFill>
                            <a:latin typeface="Cambria Math" panose="02040503050406030204" pitchFamily="18" charset="0"/>
                          </a:rPr>
                          <m:t>786</m:t>
                        </m:r>
                        <m:r>
                          <m:rPr>
                            <m:nor/>
                          </m:rPr>
                          <a:rPr lang="en-US" sz="2800" dirty="0">
                            <a:solidFill>
                              <a:schemeClr val="tx1">
                                <a:lumMod val="50000"/>
                              </a:schemeClr>
                            </a:solidFill>
                            <a:latin typeface="Cambria Math" panose="02040503050406030204" pitchFamily="18" charset="0"/>
                          </a:rPr>
                          <m:t> </m:t>
                        </m:r>
                      </m:den>
                    </m:f>
                  </m:oMath>
                </a14:m>
                <a:r>
                  <a:rPr kumimoji="0" lang="en-US" sz="2800" b="0" i="0" u="none" strike="noStrike" kern="0" cap="none" spc="0" normalizeH="0" baseline="0" noProof="0" dirty="0">
                    <a:ln>
                      <a:noFill/>
                    </a:ln>
                    <a:solidFill>
                      <a:srgbClr val="0E2A47"/>
                    </a:solidFill>
                    <a:effectLst/>
                    <a:uLnTx/>
                    <a:uFillTx/>
                    <a:sym typeface="Arial" panose="020B0604020202020204"/>
                  </a:rPr>
                  <a:t> = 1,00293 </a:t>
                </a:r>
                <a:endParaRPr kumimoji="0" lang="en-US" sz="2800" b="0" i="0" u="none" strike="noStrike" kern="0" cap="none" spc="0" normalizeH="0" baseline="0" noProof="0" dirty="0">
                  <a:ln>
                    <a:noFill/>
                  </a:ln>
                  <a:solidFill>
                    <a:srgbClr val="0E2A47"/>
                  </a:solidFill>
                  <a:effectLst/>
                  <a:uLnTx/>
                  <a:uFillTx/>
                  <a:sym typeface="Arial" panose="020B0604020202020204"/>
                </a:endParaRPr>
              </a:p>
            </p:txBody>
          </p:sp>
        </mc:Choice>
        <mc:Fallback>
          <p:sp>
            <p:nvSpPr>
              <p:cNvPr id="14" name="TextBox 13"/>
              <p:cNvSpPr txBox="1">
                <a:spLocks noRot="1" noChangeAspect="1" noMove="1" noResize="1" noEditPoints="1" noAdjustHandles="1" noChangeArrowheads="1" noChangeShapeType="1" noTextEdit="1"/>
              </p:cNvSpPr>
              <p:nvPr/>
            </p:nvSpPr>
            <p:spPr>
              <a:xfrm>
                <a:off x="1342663" y="3318475"/>
                <a:ext cx="6623836" cy="1076961"/>
              </a:xfrm>
              <a:prstGeom prst="rect">
                <a:avLst/>
              </a:prstGeom>
              <a:blipFill rotWithShape="1">
                <a:blip r:embed="rId2"/>
                <a:stretch>
                  <a:fillRect l="-4" t="-4065" r="6" b="56"/>
                </a:stretch>
              </a:blipFill>
            </p:spPr>
            <p:txBody>
              <a:bodyPr/>
              <a:lstStyle/>
              <a:p>
                <a:r>
                  <a:rPr lang="en-US"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iterate type="lt">
                                    <p:tmPct val="2000"/>
                                  </p:iterate>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animBg="1"/>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1360901" y="429305"/>
            <a:ext cx="7239571" cy="114677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E6EBFF"/>
              </a:solidFill>
              <a:effectLst/>
              <a:uLnTx/>
              <a:uFillTx/>
              <a:latin typeface="Arial" panose="020B0604020202020204"/>
              <a:ea typeface="+mn-ea"/>
              <a:cs typeface="+mn-cs"/>
              <a:sym typeface="Arial" panose="020B0604020202020204"/>
            </a:endParaRPr>
          </a:p>
        </p:txBody>
      </p:sp>
      <p:pic>
        <p:nvPicPr>
          <p:cNvPr id="3076"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43528" y="225406"/>
            <a:ext cx="1427009" cy="142700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161131" y="593791"/>
            <a:ext cx="6272611" cy="658835"/>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lvl="0" algn="l">
              <a:lnSpc>
                <a:spcPct val="150000"/>
              </a:lnSpc>
              <a:defRPr/>
            </a:pPr>
            <a:r>
              <a:rPr lang="vi-VN" sz="2800" dirty="0"/>
              <a:t>Tính chiết suất của </a:t>
            </a:r>
            <a:r>
              <a:rPr lang="en-US" sz="2800" dirty="0" err="1"/>
              <a:t>mỗi</a:t>
            </a:r>
            <a:r>
              <a:rPr lang="en-US" sz="2800" dirty="0"/>
              <a:t> </a:t>
            </a:r>
            <a:r>
              <a:rPr lang="en-US" sz="2800" dirty="0" err="1"/>
              <a:t>loại</a:t>
            </a:r>
            <a:r>
              <a:rPr lang="en-US" sz="2800" dirty="0"/>
              <a:t> </a:t>
            </a:r>
            <a:r>
              <a:rPr lang="en-US" sz="2800" dirty="0" err="1"/>
              <a:t>thủy</a:t>
            </a:r>
            <a:r>
              <a:rPr lang="en-US" sz="2800" dirty="0"/>
              <a:t> </a:t>
            </a:r>
            <a:r>
              <a:rPr lang="en-US" sz="2800" dirty="0" err="1"/>
              <a:t>tinh</a:t>
            </a:r>
            <a:endParaRPr kumimoji="0" lang="en-US" sz="3200" b="0" i="0" u="none" strike="noStrike" kern="0" cap="none" spc="0" normalizeH="0" baseline="0" noProof="0" dirty="0">
              <a:ln>
                <a:noFill/>
              </a:ln>
              <a:solidFill>
                <a:srgbClr val="0E2A47"/>
              </a:solidFill>
              <a:effectLst/>
              <a:uLnTx/>
              <a:uFillTx/>
              <a:latin typeface="Arial" panose="020B0604020202020204"/>
              <a:cs typeface="Arial" panose="020B0604020202020204"/>
              <a:sym typeface="Arial" panose="020B0604020202020204"/>
            </a:endParaRPr>
          </a:p>
        </p:txBody>
      </p:sp>
      <p:sp>
        <p:nvSpPr>
          <p:cNvPr id="11" name="TextBox 10"/>
          <p:cNvSpPr txBox="1"/>
          <p:nvPr/>
        </p:nvSpPr>
        <p:spPr>
          <a:xfrm>
            <a:off x="4171122" y="1774732"/>
            <a:ext cx="966918" cy="578882"/>
          </a:xfrm>
          <a:prstGeom prst="roundRect">
            <a:avLst/>
          </a:prstGeom>
          <a:solidFill>
            <a:srgbClr val="D35C27"/>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defRPr sz="2400">
                <a:solidFill>
                  <a:schemeClr val="accent6"/>
                </a:solidFill>
                <a:latin typeface="Fira Sans Condensed Medium" panose="020B06030500000200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err="1">
                <a:ln>
                  <a:noFill/>
                </a:ln>
                <a:solidFill>
                  <a:srgbClr val="FFFFFF"/>
                </a:solidFill>
                <a:effectLst/>
                <a:uLnTx/>
                <a:uFillTx/>
                <a:latin typeface="Fira Sans Condensed Medium" panose="020B0603050000020004" pitchFamily="34" charset="0"/>
                <a:cs typeface="Arial" panose="020B0604020202020204"/>
                <a:sym typeface="Arial" panose="020B0604020202020204"/>
              </a:rPr>
              <a:t>Giải</a:t>
            </a:r>
            <a:endParaRPr kumimoji="0" lang="en-US" sz="2800" b="0" i="0" u="none" strike="noStrike" kern="0" cap="none" spc="0" normalizeH="0" baseline="0" noProof="0" dirty="0">
              <a:ln>
                <a:noFill/>
              </a:ln>
              <a:solidFill>
                <a:srgbClr val="FFFFFF"/>
              </a:solidFill>
              <a:effectLst/>
              <a:uLnTx/>
              <a:uFillTx/>
              <a:latin typeface="Fira Sans Condensed Medium" panose="020B0603050000020004" pitchFamily="34" charset="0"/>
              <a:cs typeface="Arial" panose="020B0604020202020204"/>
              <a:sym typeface="Arial" panose="020B0604020202020204"/>
            </a:endParaRPr>
          </a:p>
        </p:txBody>
      </p:sp>
      <mc:AlternateContent xmlns:mc="http://schemas.openxmlformats.org/markup-compatibility/2006">
        <mc:Choice xmlns:a14="http://schemas.microsoft.com/office/drawing/2010/main" Requires="a14">
          <p:sp>
            <p:nvSpPr>
              <p:cNvPr id="14" name="TextBox 13"/>
              <p:cNvSpPr txBox="1"/>
              <p:nvPr/>
            </p:nvSpPr>
            <p:spPr>
              <a:xfrm>
                <a:off x="262662" y="2429954"/>
                <a:ext cx="8449337" cy="936475"/>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lvl="0" algn="l">
                  <a:lnSpc>
                    <a:spcPct val="150000"/>
                  </a:lnSpc>
                  <a:defRPr/>
                </a:pPr>
                <a:r>
                  <a:rPr lang="en-US" sz="2400" b="1" dirty="0"/>
                  <a:t>T</a:t>
                </a:r>
                <a:r>
                  <a:rPr lang="en-US" sz="2400" b="1" dirty="0" err="1"/>
                  <a:t>hủy</a:t>
                </a:r>
                <a:r>
                  <a:rPr lang="en-US" sz="2400" b="1" dirty="0"/>
                  <a:t> </a:t>
                </a:r>
                <a:r>
                  <a:rPr lang="en-US" sz="2400" b="1" dirty="0" err="1"/>
                  <a:t>tinh</a:t>
                </a:r>
                <a:r>
                  <a:rPr lang="en-US" sz="2400" b="1" dirty="0"/>
                  <a:t> crown:</a:t>
                </a:r>
                <a:r>
                  <a:rPr kumimoji="0" lang="en-US" sz="2400" b="0" i="0" u="none" strike="noStrike" kern="0" cap="none" spc="0" normalizeH="0" baseline="0" noProof="0" dirty="0">
                    <a:ln>
                      <a:noFill/>
                    </a:ln>
                    <a:solidFill>
                      <a:srgbClr val="0E2A47"/>
                    </a:solidFill>
                    <a:effectLst/>
                    <a:uLnTx/>
                    <a:uFillTx/>
                    <a:sym typeface="Arial" panose="020B0604020202020204"/>
                  </a:rPr>
                  <a:t> n = </a:t>
                </a:r>
                <a14:m>
                  <m:oMath xmlns:m="http://schemas.openxmlformats.org/officeDocument/2006/math">
                    <m:f>
                      <m:fPr>
                        <m:ctrlPr>
                          <a:rPr kumimoji="0" lang="en-US" sz="2400" b="0" i="1" u="none" strike="noStrike" kern="0" cap="none" spc="0" normalizeH="0" baseline="0" noProof="0" smtClean="0">
                            <a:ln>
                              <a:noFill/>
                            </a:ln>
                            <a:solidFill>
                              <a:srgbClr val="0E2A47"/>
                            </a:solidFill>
                            <a:effectLst/>
                            <a:uLnTx/>
                            <a:uFillTx/>
                            <a:latin typeface="Cambria Math" panose="02040503050406030204" pitchFamily="18" charset="0"/>
                            <a:sym typeface="Arial" panose="020B0604020202020204"/>
                          </a:rPr>
                        </m:ctrlPr>
                      </m:fPr>
                      <m:num>
                        <m:r>
                          <m:rPr>
                            <m:nor/>
                          </m:rPr>
                          <a:rPr kumimoji="0" lang="en-US" sz="2400" b="0" i="0" u="none" strike="noStrike" kern="0" cap="none" spc="0" normalizeH="0" baseline="0" noProof="0" dirty="0">
                            <a:ln>
                              <a:noFill/>
                            </a:ln>
                            <a:solidFill>
                              <a:srgbClr val="0E2A47"/>
                            </a:solidFill>
                            <a:effectLst/>
                            <a:uLnTx/>
                            <a:uFillTx/>
                            <a:latin typeface="Cambria Math" panose="02040503050406030204" pitchFamily="18" charset="0"/>
                            <a:sym typeface="Arial" panose="020B0604020202020204"/>
                          </a:rPr>
                          <m:t>c</m:t>
                        </m:r>
                      </m:num>
                      <m:den>
                        <m:r>
                          <m:rPr>
                            <m:nor/>
                          </m:rPr>
                          <a:rPr kumimoji="0" lang="en-US" sz="2400" b="0" i="0" u="none" strike="noStrike" kern="0" cap="none" spc="0" normalizeH="0" baseline="0" noProof="0" dirty="0">
                            <a:ln>
                              <a:noFill/>
                            </a:ln>
                            <a:solidFill>
                              <a:srgbClr val="0E2A47"/>
                            </a:solidFill>
                            <a:effectLst/>
                            <a:uLnTx/>
                            <a:uFillTx/>
                            <a:latin typeface="Cambria Math" panose="02040503050406030204" pitchFamily="18" charset="0"/>
                            <a:sym typeface="Arial" panose="020B0604020202020204"/>
                          </a:rPr>
                          <m:t>v</m:t>
                        </m:r>
                      </m:den>
                    </m:f>
                  </m:oMath>
                </a14:m>
                <a:r>
                  <a:rPr kumimoji="0" lang="en-US" sz="2400" b="0" i="0" u="none" strike="noStrike" kern="0" cap="none" spc="0" normalizeH="0" baseline="0" noProof="0" dirty="0">
                    <a:ln>
                      <a:noFill/>
                    </a:ln>
                    <a:solidFill>
                      <a:srgbClr val="0E2A47"/>
                    </a:solidFill>
                    <a:effectLst/>
                    <a:uLnTx/>
                    <a:uFillTx/>
                    <a:sym typeface="Arial" panose="020B0604020202020204"/>
                  </a:rPr>
                  <a:t> = </a:t>
                </a:r>
                <a14:m>
                  <m:oMath xmlns:m="http://schemas.openxmlformats.org/officeDocument/2006/math">
                    <m:f>
                      <m:fPr>
                        <m:ctrlPr>
                          <a:rPr lang="en-US" sz="2400" i="1">
                            <a:solidFill>
                              <a:schemeClr val="tx1">
                                <a:lumMod val="50000"/>
                              </a:schemeClr>
                            </a:solidFill>
                            <a:latin typeface="Cambria Math" panose="02040503050406030204" pitchFamily="18" charset="0"/>
                          </a:rPr>
                        </m:ctrlPr>
                      </m:fPr>
                      <m:num>
                        <m:r>
                          <m:rPr>
                            <m:nor/>
                          </m:rPr>
                          <a:rPr lang="en-US" sz="2400" dirty="0">
                            <a:solidFill>
                              <a:schemeClr val="tx1">
                                <a:lumMod val="50000"/>
                              </a:schemeClr>
                            </a:solidFill>
                            <a:latin typeface="Cambria Math" panose="02040503050406030204" pitchFamily="18" charset="0"/>
                          </a:rPr>
                          <m:t>3</m:t>
                        </m:r>
                        <m:r>
                          <m:rPr>
                            <m:nor/>
                          </m:rPr>
                          <a:rPr lang="en-US" sz="2400" dirty="0">
                            <a:solidFill>
                              <a:schemeClr val="tx1">
                                <a:lumMod val="50000"/>
                              </a:schemeClr>
                            </a:solidFill>
                            <a:latin typeface="Cambria Math" panose="02040503050406030204" pitchFamily="18" charset="0"/>
                          </a:rPr>
                          <m:t>.</m:t>
                        </m:r>
                        <m:r>
                          <m:rPr>
                            <m:nor/>
                          </m:rPr>
                          <a:rPr lang="en-US" sz="2400" dirty="0">
                            <a:solidFill>
                              <a:schemeClr val="tx1">
                                <a:lumMod val="50000"/>
                              </a:schemeClr>
                            </a:solidFill>
                            <a:latin typeface="Cambria Math" panose="02040503050406030204" pitchFamily="18" charset="0"/>
                          </a:rPr>
                          <m:t>108</m:t>
                        </m:r>
                      </m:num>
                      <m:den>
                        <m:r>
                          <m:rPr>
                            <m:nor/>
                          </m:rPr>
                          <a:rPr lang="en-US" sz="2400">
                            <a:solidFill>
                              <a:schemeClr val="tx1">
                                <a:lumMod val="50000"/>
                              </a:schemeClr>
                            </a:solidFill>
                            <a:latin typeface="Cambria Math" panose="02040503050406030204" pitchFamily="18" charset="0"/>
                          </a:rPr>
                          <m:t>197</m:t>
                        </m:r>
                        <m:r>
                          <m:rPr>
                            <m:nor/>
                          </m:rPr>
                          <a:rPr lang="en-US" sz="2400">
                            <a:solidFill>
                              <a:schemeClr val="tx1">
                                <a:lumMod val="50000"/>
                              </a:schemeClr>
                            </a:solidFill>
                            <a:latin typeface="Cambria Math" panose="02040503050406030204" pitchFamily="18" charset="0"/>
                          </a:rPr>
                          <m:t> </m:t>
                        </m:r>
                        <m:r>
                          <m:rPr>
                            <m:nor/>
                          </m:rPr>
                          <a:rPr lang="en-US" sz="2400">
                            <a:solidFill>
                              <a:schemeClr val="tx1">
                                <a:lumMod val="50000"/>
                              </a:schemeClr>
                            </a:solidFill>
                            <a:latin typeface="Cambria Math" panose="02040503050406030204" pitchFamily="18" charset="0"/>
                          </a:rPr>
                          <m:t>187</m:t>
                        </m:r>
                        <m:r>
                          <m:rPr>
                            <m:nor/>
                          </m:rPr>
                          <a:rPr lang="en-US" sz="2400">
                            <a:solidFill>
                              <a:schemeClr val="tx1">
                                <a:lumMod val="50000"/>
                              </a:schemeClr>
                            </a:solidFill>
                            <a:latin typeface="Cambria Math" panose="02040503050406030204" pitchFamily="18" charset="0"/>
                          </a:rPr>
                          <m:t> </m:t>
                        </m:r>
                        <m:r>
                          <m:rPr>
                            <m:nor/>
                          </m:rPr>
                          <a:rPr lang="en-US" sz="2400">
                            <a:solidFill>
                              <a:schemeClr val="tx1">
                                <a:lumMod val="50000"/>
                              </a:schemeClr>
                            </a:solidFill>
                            <a:latin typeface="Cambria Math" panose="02040503050406030204" pitchFamily="18" charset="0"/>
                          </a:rPr>
                          <m:t>224</m:t>
                        </m:r>
                        <m:r>
                          <m:rPr>
                            <m:nor/>
                          </m:rPr>
                          <a:rPr lang="en-US" sz="2400" dirty="0">
                            <a:solidFill>
                              <a:schemeClr val="tx1">
                                <a:lumMod val="50000"/>
                              </a:schemeClr>
                            </a:solidFill>
                            <a:latin typeface="Cambria Math" panose="02040503050406030204" pitchFamily="18" charset="0"/>
                          </a:rPr>
                          <m:t> </m:t>
                        </m:r>
                      </m:den>
                    </m:f>
                  </m:oMath>
                </a14:m>
                <a:r>
                  <a:rPr kumimoji="0" lang="en-US" sz="2400" b="0" i="0" u="none" strike="noStrike" kern="0" cap="none" spc="0" normalizeH="0" baseline="0" noProof="0" dirty="0">
                    <a:ln>
                      <a:noFill/>
                    </a:ln>
                    <a:solidFill>
                      <a:srgbClr val="0E2A47"/>
                    </a:solidFill>
                    <a:effectLst/>
                    <a:uLnTx/>
                    <a:uFillTx/>
                    <a:sym typeface="Arial" panose="020B0604020202020204"/>
                  </a:rPr>
                  <a:t> = </a:t>
                </a:r>
                <a:r>
                  <a:rPr lang="en-US" sz="2400" dirty="0"/>
                  <a:t>1,52</a:t>
                </a:r>
                <a:endParaRPr kumimoji="0" lang="en-US" sz="2400" b="0" i="0" u="none" strike="noStrike" kern="0" cap="none" spc="0" normalizeH="0" baseline="0" noProof="0" dirty="0">
                  <a:ln>
                    <a:noFill/>
                  </a:ln>
                  <a:solidFill>
                    <a:srgbClr val="0E2A47"/>
                  </a:solidFill>
                  <a:effectLst/>
                  <a:uLnTx/>
                  <a:uFillTx/>
                  <a:sym typeface="Arial" panose="020B0604020202020204"/>
                </a:endParaRPr>
              </a:p>
            </p:txBody>
          </p:sp>
        </mc:Choice>
        <mc:Fallback>
          <p:sp>
            <p:nvSpPr>
              <p:cNvPr id="14" name="TextBox 13"/>
              <p:cNvSpPr txBox="1">
                <a:spLocks noRot="1" noChangeAspect="1" noMove="1" noResize="1" noEditPoints="1" noAdjustHandles="1" noChangeArrowheads="1" noChangeShapeType="1" noTextEdit="1"/>
              </p:cNvSpPr>
              <p:nvPr/>
            </p:nvSpPr>
            <p:spPr>
              <a:xfrm>
                <a:off x="262662" y="2429954"/>
                <a:ext cx="8449337" cy="936475"/>
              </a:xfrm>
              <a:prstGeom prst="rect">
                <a:avLst/>
              </a:prstGeom>
              <a:blipFill rotWithShape="1">
                <a:blip r:embed="rId2"/>
                <a:stretch>
                  <a:fillRect l="-5" t="-47" r="5" b="31"/>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2" name="TextBox 1"/>
              <p:cNvSpPr txBox="1"/>
              <p:nvPr/>
            </p:nvSpPr>
            <p:spPr>
              <a:xfrm>
                <a:off x="347331" y="3613234"/>
                <a:ext cx="8449337" cy="936475"/>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lvl="0" algn="l">
                  <a:lnSpc>
                    <a:spcPct val="150000"/>
                  </a:lnSpc>
                  <a:defRPr/>
                </a:pPr>
                <a:r>
                  <a:rPr lang="en-US" sz="2400" b="1" dirty="0" err="1"/>
                  <a:t>Thủy</a:t>
                </a:r>
                <a:r>
                  <a:rPr lang="en-US" sz="2400" b="1" dirty="0"/>
                  <a:t> </a:t>
                </a:r>
                <a:r>
                  <a:rPr lang="en-US" sz="2400" b="1" dirty="0" err="1"/>
                  <a:t>tinh</a:t>
                </a:r>
                <a:r>
                  <a:rPr lang="en-US" sz="2400" b="1" dirty="0"/>
                  <a:t> flint:</a:t>
                </a:r>
                <a:r>
                  <a:rPr kumimoji="0" lang="en-US" sz="2400" b="0" i="0" u="none" strike="noStrike" kern="0" cap="none" spc="0" normalizeH="0" baseline="0" noProof="0" dirty="0">
                    <a:ln>
                      <a:noFill/>
                    </a:ln>
                    <a:solidFill>
                      <a:srgbClr val="0E2A47"/>
                    </a:solidFill>
                    <a:effectLst/>
                    <a:uLnTx/>
                    <a:uFillTx/>
                    <a:sym typeface="Arial" panose="020B0604020202020204"/>
                  </a:rPr>
                  <a:t> n = </a:t>
                </a:r>
                <a14:m>
                  <m:oMath xmlns:m="http://schemas.openxmlformats.org/officeDocument/2006/math">
                    <m:f>
                      <m:fPr>
                        <m:ctrlPr>
                          <a:rPr kumimoji="0" lang="en-US" sz="2400" b="0" i="1" u="none" strike="noStrike" kern="0" cap="none" spc="0" normalizeH="0" baseline="0" noProof="0" smtClean="0">
                            <a:ln>
                              <a:noFill/>
                            </a:ln>
                            <a:solidFill>
                              <a:srgbClr val="0E2A47"/>
                            </a:solidFill>
                            <a:effectLst/>
                            <a:uLnTx/>
                            <a:uFillTx/>
                            <a:latin typeface="Cambria Math" panose="02040503050406030204" pitchFamily="18" charset="0"/>
                            <a:sym typeface="Arial" panose="020B0604020202020204"/>
                          </a:rPr>
                        </m:ctrlPr>
                      </m:fPr>
                      <m:num>
                        <m:r>
                          <m:rPr>
                            <m:nor/>
                          </m:rPr>
                          <a:rPr kumimoji="0" lang="en-US" sz="2400" b="0" i="0" u="none" strike="noStrike" kern="0" cap="none" spc="0" normalizeH="0" baseline="0" noProof="0" dirty="0">
                            <a:ln>
                              <a:noFill/>
                            </a:ln>
                            <a:solidFill>
                              <a:srgbClr val="0E2A47"/>
                            </a:solidFill>
                            <a:effectLst/>
                            <a:uLnTx/>
                            <a:uFillTx/>
                            <a:latin typeface="Cambria Math" panose="02040503050406030204" pitchFamily="18" charset="0"/>
                            <a:sym typeface="Arial" panose="020B0604020202020204"/>
                          </a:rPr>
                          <m:t>c</m:t>
                        </m:r>
                      </m:num>
                      <m:den>
                        <m:r>
                          <m:rPr>
                            <m:nor/>
                          </m:rPr>
                          <a:rPr kumimoji="0" lang="en-US" sz="2400" b="0" i="0" u="none" strike="noStrike" kern="0" cap="none" spc="0" normalizeH="0" baseline="0" noProof="0" dirty="0">
                            <a:ln>
                              <a:noFill/>
                            </a:ln>
                            <a:solidFill>
                              <a:srgbClr val="0E2A47"/>
                            </a:solidFill>
                            <a:effectLst/>
                            <a:uLnTx/>
                            <a:uFillTx/>
                            <a:latin typeface="Cambria Math" panose="02040503050406030204" pitchFamily="18" charset="0"/>
                            <a:sym typeface="Arial" panose="020B0604020202020204"/>
                          </a:rPr>
                          <m:t>v</m:t>
                        </m:r>
                      </m:den>
                    </m:f>
                  </m:oMath>
                </a14:m>
                <a:r>
                  <a:rPr kumimoji="0" lang="en-US" sz="2400" b="0" i="0" u="none" strike="noStrike" kern="0" cap="none" spc="0" normalizeH="0" baseline="0" noProof="0" dirty="0">
                    <a:ln>
                      <a:noFill/>
                    </a:ln>
                    <a:solidFill>
                      <a:srgbClr val="0E2A47"/>
                    </a:solidFill>
                    <a:effectLst/>
                    <a:uLnTx/>
                    <a:uFillTx/>
                    <a:sym typeface="Arial" panose="020B0604020202020204"/>
                  </a:rPr>
                  <a:t> = </a:t>
                </a:r>
                <a14:m>
                  <m:oMath xmlns:m="http://schemas.openxmlformats.org/officeDocument/2006/math">
                    <m:f>
                      <m:fPr>
                        <m:ctrlPr>
                          <a:rPr lang="en-US" sz="2400" i="1">
                            <a:solidFill>
                              <a:schemeClr val="tx1">
                                <a:lumMod val="50000"/>
                              </a:schemeClr>
                            </a:solidFill>
                            <a:latin typeface="Cambria Math" panose="02040503050406030204" pitchFamily="18" charset="0"/>
                          </a:rPr>
                        </m:ctrlPr>
                      </m:fPr>
                      <m:num>
                        <m:r>
                          <m:rPr>
                            <m:nor/>
                          </m:rPr>
                          <a:rPr lang="en-US" sz="2400" dirty="0">
                            <a:solidFill>
                              <a:schemeClr val="tx1">
                                <a:lumMod val="50000"/>
                              </a:schemeClr>
                            </a:solidFill>
                            <a:latin typeface="Cambria Math" panose="02040503050406030204" pitchFamily="18" charset="0"/>
                          </a:rPr>
                          <m:t>3</m:t>
                        </m:r>
                        <m:r>
                          <m:rPr>
                            <m:nor/>
                          </m:rPr>
                          <a:rPr lang="en-US" sz="2400" dirty="0">
                            <a:solidFill>
                              <a:schemeClr val="tx1">
                                <a:lumMod val="50000"/>
                              </a:schemeClr>
                            </a:solidFill>
                            <a:latin typeface="Cambria Math" panose="02040503050406030204" pitchFamily="18" charset="0"/>
                          </a:rPr>
                          <m:t>.</m:t>
                        </m:r>
                        <m:r>
                          <m:rPr>
                            <m:nor/>
                          </m:rPr>
                          <a:rPr lang="en-US" sz="2400" dirty="0">
                            <a:solidFill>
                              <a:schemeClr val="tx1">
                                <a:lumMod val="50000"/>
                              </a:schemeClr>
                            </a:solidFill>
                            <a:latin typeface="Cambria Math" panose="02040503050406030204" pitchFamily="18" charset="0"/>
                          </a:rPr>
                          <m:t>108</m:t>
                        </m:r>
                      </m:num>
                      <m:den>
                        <m:r>
                          <m:rPr>
                            <m:nor/>
                          </m:rPr>
                          <a:rPr lang="en-US" sz="2400">
                            <a:solidFill>
                              <a:schemeClr val="tx1">
                                <a:lumMod val="50000"/>
                              </a:schemeClr>
                            </a:solidFill>
                            <a:latin typeface="Cambria Math" panose="02040503050406030204" pitchFamily="18" charset="0"/>
                          </a:rPr>
                          <m:t>180</m:t>
                        </m:r>
                        <m:r>
                          <m:rPr>
                            <m:nor/>
                          </m:rPr>
                          <a:rPr lang="en-US" sz="2400">
                            <a:solidFill>
                              <a:schemeClr val="tx1">
                                <a:lumMod val="50000"/>
                              </a:schemeClr>
                            </a:solidFill>
                            <a:latin typeface="Cambria Math" panose="02040503050406030204" pitchFamily="18" charset="0"/>
                          </a:rPr>
                          <m:t> </m:t>
                        </m:r>
                        <m:r>
                          <m:rPr>
                            <m:nor/>
                          </m:rPr>
                          <a:rPr lang="en-US" sz="2400">
                            <a:solidFill>
                              <a:schemeClr val="tx1">
                                <a:lumMod val="50000"/>
                              </a:schemeClr>
                            </a:solidFill>
                            <a:latin typeface="Cambria Math" panose="02040503050406030204" pitchFamily="18" charset="0"/>
                          </a:rPr>
                          <m:t>556</m:t>
                        </m:r>
                        <m:r>
                          <m:rPr>
                            <m:nor/>
                          </m:rPr>
                          <a:rPr lang="en-US" sz="2400">
                            <a:solidFill>
                              <a:schemeClr val="tx1">
                                <a:lumMod val="50000"/>
                              </a:schemeClr>
                            </a:solidFill>
                            <a:latin typeface="Cambria Math" panose="02040503050406030204" pitchFamily="18" charset="0"/>
                          </a:rPr>
                          <m:t> </m:t>
                        </m:r>
                        <m:r>
                          <m:rPr>
                            <m:nor/>
                          </m:rPr>
                          <a:rPr lang="en-US" sz="2400">
                            <a:solidFill>
                              <a:schemeClr val="tx1">
                                <a:lumMod val="50000"/>
                              </a:schemeClr>
                            </a:solidFill>
                            <a:latin typeface="Cambria Math" panose="02040503050406030204" pitchFamily="18" charset="0"/>
                          </a:rPr>
                          <m:t>976</m:t>
                        </m:r>
                        <m:r>
                          <m:rPr>
                            <m:nor/>
                          </m:rPr>
                          <a:rPr lang="en-US" sz="2400">
                            <a:solidFill>
                              <a:schemeClr val="tx1">
                                <a:lumMod val="50000"/>
                              </a:schemeClr>
                            </a:solidFill>
                            <a:latin typeface="Cambria Math" panose="02040503050406030204" pitchFamily="18" charset="0"/>
                          </a:rPr>
                          <m:t> </m:t>
                        </m:r>
                      </m:den>
                    </m:f>
                  </m:oMath>
                </a14:m>
                <a:r>
                  <a:rPr kumimoji="0" lang="en-US" sz="2400" b="0" i="0" u="none" strike="noStrike" kern="0" cap="none" spc="0" normalizeH="0" baseline="0" noProof="0" dirty="0">
                    <a:ln>
                      <a:noFill/>
                    </a:ln>
                    <a:solidFill>
                      <a:srgbClr val="0E2A47"/>
                    </a:solidFill>
                    <a:effectLst/>
                    <a:uLnTx/>
                    <a:uFillTx/>
                    <a:sym typeface="Arial" panose="020B0604020202020204"/>
                  </a:rPr>
                  <a:t> = 1,66 </a:t>
                </a:r>
                <a:endParaRPr kumimoji="0" lang="en-US" sz="2400" b="0" i="0" u="none" strike="noStrike" kern="0" cap="none" spc="0" normalizeH="0" baseline="0" noProof="0" dirty="0">
                  <a:ln>
                    <a:noFill/>
                  </a:ln>
                  <a:solidFill>
                    <a:srgbClr val="0E2A47"/>
                  </a:solidFill>
                  <a:effectLst/>
                  <a:uLnTx/>
                  <a:uFillTx/>
                  <a:sym typeface="Arial" panose="020B0604020202020204"/>
                </a:endParaRPr>
              </a:p>
            </p:txBody>
          </p:sp>
        </mc:Choice>
        <mc:Fallback>
          <p:sp>
            <p:nvSpPr>
              <p:cNvPr id="2" name="TextBox 1"/>
              <p:cNvSpPr txBox="1">
                <a:spLocks noRot="1" noChangeAspect="1" noMove="1" noResize="1" noEditPoints="1" noAdjustHandles="1" noChangeArrowheads="1" noChangeShapeType="1" noTextEdit="1"/>
              </p:cNvSpPr>
              <p:nvPr/>
            </p:nvSpPr>
            <p:spPr>
              <a:xfrm>
                <a:off x="347331" y="3613234"/>
                <a:ext cx="8449337" cy="936475"/>
              </a:xfrm>
              <a:prstGeom prst="rect">
                <a:avLst/>
              </a:prstGeom>
              <a:blipFill rotWithShape="1">
                <a:blip r:embed="rId3"/>
                <a:stretch>
                  <a:fillRect l="-7" t="-9" b="61"/>
                </a:stretch>
              </a:blipFill>
            </p:spPr>
            <p:txBody>
              <a:bodyPr/>
              <a:lstStyle/>
              <a:p>
                <a:r>
                  <a:rPr lang="en-US"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iterate type="lt">
                                    <p:tmPct val="2000"/>
                                  </p:iterate>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iterate type="lt">
                                    <p:tmPct val="2000"/>
                                  </p:iterate>
                                  <p:childTnLst>
                                    <p:set>
                                      <p:cBhvr>
                                        <p:cTn id="33" dur="1" fill="hold">
                                          <p:stCondLst>
                                            <p:cond delay="0"/>
                                          </p:stCondLst>
                                        </p:cTn>
                                        <p:tgtEl>
                                          <p:spTgt spid="2"/>
                                        </p:tgtEl>
                                        <p:attrNameLst>
                                          <p:attrName>style.visibility</p:attrName>
                                        </p:attrNameLst>
                                      </p:cBhvr>
                                      <p:to>
                                        <p:strVal val="visible"/>
                                      </p:to>
                                    </p:set>
                                    <p:animEffect transition="in" filter="wipe(up)">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animBg="1"/>
      <p:bldP spid="14"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grpSp>
        <p:nvGrpSpPr>
          <p:cNvPr id="6" name="Group 5"/>
          <p:cNvGrpSpPr/>
          <p:nvPr/>
        </p:nvGrpSpPr>
        <p:grpSpPr>
          <a:xfrm>
            <a:off x="-70800" y="0"/>
            <a:ext cx="9214800" cy="5143500"/>
            <a:chOff x="-70800" y="0"/>
            <a:chExt cx="9214800" cy="5143500"/>
          </a:xfrm>
        </p:grpSpPr>
        <p:pic>
          <p:nvPicPr>
            <p:cNvPr id="2" name="Picture 1" descr="A pencil in a glass of water&#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449" r="-57"/>
            <a:stretch>
              <a:fillRect/>
            </a:stretch>
          </p:blipFill>
          <p:spPr>
            <a:xfrm>
              <a:off x="878400" y="0"/>
              <a:ext cx="8265600" cy="5143500"/>
            </a:xfrm>
            <a:prstGeom prst="rect">
              <a:avLst/>
            </a:prstGeom>
          </p:spPr>
        </p:pic>
        <p:pic>
          <p:nvPicPr>
            <p:cNvPr id="3" name="Picture 2" descr="A pencil in a glass of water&#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449" r="-57"/>
            <a:stretch>
              <a:fillRect/>
            </a:stretch>
          </p:blipFill>
          <p:spPr>
            <a:xfrm>
              <a:off x="-70800" y="0"/>
              <a:ext cx="8265600" cy="5143500"/>
            </a:xfrm>
            <a:prstGeom prst="rect">
              <a:avLst/>
            </a:prstGeom>
          </p:spPr>
        </p:pic>
        <p:pic>
          <p:nvPicPr>
            <p:cNvPr id="5" name="Picture 4" descr="A pencil in a glass of water&#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449" r="-57"/>
            <a:stretch>
              <a:fillRect/>
            </a:stretch>
          </p:blipFill>
          <p:spPr>
            <a:xfrm>
              <a:off x="345600" y="0"/>
              <a:ext cx="8265600" cy="5143500"/>
            </a:xfrm>
            <a:prstGeom prst="rect">
              <a:avLst/>
            </a:prstGeom>
          </p:spPr>
        </p:pic>
      </p:grpSp>
      <p:sp>
        <p:nvSpPr>
          <p:cNvPr id="4" name="TextBox 3"/>
          <p:cNvSpPr txBox="1"/>
          <p:nvPr/>
        </p:nvSpPr>
        <p:spPr>
          <a:xfrm>
            <a:off x="609462" y="73800"/>
            <a:ext cx="8628677" cy="461665"/>
          </a:xfrm>
          <a:prstGeom prst="rect">
            <a:avLst/>
          </a:prstGeom>
          <a:noFill/>
        </p:spPr>
        <p:txBody>
          <a:bodyPr wrap="square">
            <a:spAutoFit/>
          </a:bodyPr>
          <a:lstStyle/>
          <a:p>
            <a:pPr algn="ctr"/>
            <a:r>
              <a:rPr lang="vi-VN" sz="2400" dirty="0">
                <a:solidFill>
                  <a:schemeClr val="accent1">
                    <a:lumMod val="75000"/>
                  </a:schemeClr>
                </a:solidFill>
                <a:latin typeface="Fira Sans Condensed Medium" panose="020B0603050000020004" pitchFamily="34" charset="0"/>
                <a:ea typeface="Courier New" panose="02070309020205020404" pitchFamily="49" charset="0"/>
              </a:rPr>
              <a:t>Vì sao ta thấy cây bút chì dường như bị g</a:t>
            </a:r>
            <a:r>
              <a:rPr lang="en-US" sz="2400" dirty="0">
                <a:solidFill>
                  <a:schemeClr val="accent1">
                    <a:lumMod val="75000"/>
                  </a:schemeClr>
                </a:solidFill>
                <a:latin typeface="Fira Sans Condensed Medium" panose="020B0603050000020004" pitchFamily="34" charset="0"/>
                <a:ea typeface="Courier New" panose="02070309020205020404" pitchFamily="49" charset="0"/>
              </a:rPr>
              <a:t>ã</a:t>
            </a:r>
            <a:r>
              <a:rPr lang="vi-VN" sz="2400" dirty="0">
                <a:solidFill>
                  <a:schemeClr val="accent1">
                    <a:lumMod val="75000"/>
                  </a:schemeClr>
                </a:solidFill>
                <a:latin typeface="Fira Sans Condensed Medium" panose="020B0603050000020004" pitchFamily="34" charset="0"/>
                <a:ea typeface="Courier New" panose="02070309020205020404" pitchFamily="49" charset="0"/>
              </a:rPr>
              <a:t>y tại mặt nước?</a:t>
            </a:r>
            <a:endParaRPr lang="en-US" sz="2400" dirty="0">
              <a:solidFill>
                <a:schemeClr val="accent1">
                  <a:lumMod val="75000"/>
                </a:schemeClr>
              </a:solidFill>
              <a:latin typeface="Fira Sans Condensed Medium" panose="020B06030500000200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591" name="TextBox 590"/>
          <p:cNvSpPr txBox="1"/>
          <p:nvPr/>
        </p:nvSpPr>
        <p:spPr>
          <a:xfrm>
            <a:off x="1046527" y="4375681"/>
            <a:ext cx="3370602" cy="400110"/>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50000"/>
              </a:lnSpc>
              <a:buClrTx/>
              <a:buSzTx/>
              <a:buFontTx/>
              <a:buNone/>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nSpc>
                <a:spcPct val="100000"/>
              </a:lnSpc>
            </a:pPr>
            <a:r>
              <a:rPr lang="en-US" sz="2000" dirty="0" err="1">
                <a:solidFill>
                  <a:srgbClr val="D35C27"/>
                </a:solidFill>
              </a:rPr>
              <a:t>Hình</a:t>
            </a:r>
            <a:r>
              <a:rPr lang="en-US" sz="2000" dirty="0">
                <a:solidFill>
                  <a:srgbClr val="D35C27"/>
                </a:solidFill>
              </a:rPr>
              <a:t> 3.4. Tia </a:t>
            </a:r>
            <a:r>
              <a:rPr lang="en-US" sz="2000" dirty="0" err="1">
                <a:solidFill>
                  <a:srgbClr val="D35C27"/>
                </a:solidFill>
              </a:rPr>
              <a:t>sáng</a:t>
            </a:r>
            <a:r>
              <a:rPr lang="en-US" sz="2000" dirty="0">
                <a:solidFill>
                  <a:srgbClr val="D35C27"/>
                </a:solidFill>
              </a:rPr>
              <a:t> </a:t>
            </a:r>
            <a:r>
              <a:rPr lang="en-US" sz="2000" dirty="0" err="1">
                <a:solidFill>
                  <a:srgbClr val="D35C27"/>
                </a:solidFill>
              </a:rPr>
              <a:t>bị</a:t>
            </a:r>
            <a:r>
              <a:rPr lang="en-US" sz="2000" dirty="0">
                <a:solidFill>
                  <a:srgbClr val="D35C27"/>
                </a:solidFill>
              </a:rPr>
              <a:t> </a:t>
            </a:r>
            <a:r>
              <a:rPr lang="en-US" sz="2000" dirty="0" err="1">
                <a:solidFill>
                  <a:srgbClr val="D35C27"/>
                </a:solidFill>
              </a:rPr>
              <a:t>khúc</a:t>
            </a:r>
            <a:r>
              <a:rPr lang="en-US" sz="2000" dirty="0">
                <a:solidFill>
                  <a:srgbClr val="D35C27"/>
                </a:solidFill>
              </a:rPr>
              <a:t> </a:t>
            </a:r>
            <a:r>
              <a:rPr lang="en-US" sz="2000" dirty="0" err="1">
                <a:solidFill>
                  <a:srgbClr val="D35C27"/>
                </a:solidFill>
              </a:rPr>
              <a:t>xạ</a:t>
            </a:r>
            <a:endParaRPr lang="en-US" sz="2000" dirty="0">
              <a:solidFill>
                <a:srgbClr val="D35C27"/>
              </a:solidFill>
            </a:endParaRPr>
          </a:p>
        </p:txBody>
      </p:sp>
      <p:sp>
        <p:nvSpPr>
          <p:cNvPr id="594" name="TextBox 593"/>
          <p:cNvSpPr txBox="1"/>
          <p:nvPr/>
        </p:nvSpPr>
        <p:spPr>
          <a:xfrm>
            <a:off x="5187781" y="797866"/>
            <a:ext cx="4072470"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800" b="1" dirty="0"/>
              <a:t>AB</a:t>
            </a:r>
            <a:r>
              <a:rPr lang="vi-VN" sz="1800" dirty="0"/>
              <a:t>: mặt phân cách giữa</a:t>
            </a:r>
            <a:r>
              <a:rPr lang="en-US" sz="1800" dirty="0"/>
              <a:t> 2 </a:t>
            </a:r>
            <a:r>
              <a:rPr lang="vi-VN" sz="1800" dirty="0"/>
              <a:t>môi trường</a:t>
            </a:r>
            <a:endParaRPr lang="en-US" sz="1800" dirty="0"/>
          </a:p>
        </p:txBody>
      </p:sp>
      <p:grpSp>
        <p:nvGrpSpPr>
          <p:cNvPr id="596" name="Google Shape;616;p41"/>
          <p:cNvGrpSpPr/>
          <p:nvPr/>
        </p:nvGrpSpPr>
        <p:grpSpPr>
          <a:xfrm>
            <a:off x="8295766" y="394192"/>
            <a:ext cx="478016" cy="478016"/>
            <a:chOff x="5810350" y="1833231"/>
            <a:chExt cx="865500" cy="865500"/>
          </a:xfrm>
        </p:grpSpPr>
        <p:sp>
          <p:nvSpPr>
            <p:cNvPr id="597" name="Google Shape;617;p41"/>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8" name="Google Shape;618;p41"/>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9" name="Google Shape;619;p41"/>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00" name="Google Shape;620;p41"/>
          <p:cNvGrpSpPr/>
          <p:nvPr/>
        </p:nvGrpSpPr>
        <p:grpSpPr>
          <a:xfrm>
            <a:off x="7384341" y="366402"/>
            <a:ext cx="355894" cy="355894"/>
            <a:chOff x="5810350" y="1833231"/>
            <a:chExt cx="865500" cy="865500"/>
          </a:xfrm>
        </p:grpSpPr>
        <p:sp>
          <p:nvSpPr>
            <p:cNvPr id="601" name="Google Shape;621;p41"/>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2" name="Google Shape;622;p41"/>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3" name="Google Shape;623;p41"/>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04" name="Google Shape;624;p41"/>
          <p:cNvGrpSpPr/>
          <p:nvPr/>
        </p:nvGrpSpPr>
        <p:grpSpPr>
          <a:xfrm>
            <a:off x="6865098" y="136785"/>
            <a:ext cx="229617" cy="229617"/>
            <a:chOff x="5810350" y="1833231"/>
            <a:chExt cx="865500" cy="865500"/>
          </a:xfrm>
        </p:grpSpPr>
        <p:sp>
          <p:nvSpPr>
            <p:cNvPr id="605" name="Google Shape;625;p41"/>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6" name="Google Shape;626;p41"/>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7" name="Google Shape;627;p41"/>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9" name="Group 578"/>
          <p:cNvGrpSpPr/>
          <p:nvPr/>
        </p:nvGrpSpPr>
        <p:grpSpPr>
          <a:xfrm>
            <a:off x="-21289" y="782128"/>
            <a:ext cx="5209070" cy="3532725"/>
            <a:chOff x="-21289" y="1214300"/>
            <a:chExt cx="5209070" cy="3532725"/>
          </a:xfrm>
        </p:grpSpPr>
        <p:grpSp>
          <p:nvGrpSpPr>
            <p:cNvPr id="20" name="Group 19"/>
            <p:cNvGrpSpPr/>
            <p:nvPr/>
          </p:nvGrpSpPr>
          <p:grpSpPr>
            <a:xfrm>
              <a:off x="-21289" y="1214300"/>
              <a:ext cx="5209070" cy="3532725"/>
              <a:chOff x="58393" y="1188379"/>
              <a:chExt cx="5209070" cy="3532725"/>
            </a:xfrm>
          </p:grpSpPr>
          <p:sp>
            <p:nvSpPr>
              <p:cNvPr id="15" name="TextBox 14"/>
              <p:cNvSpPr txBox="1"/>
              <p:nvPr/>
            </p:nvSpPr>
            <p:spPr>
              <a:xfrm>
                <a:off x="58393" y="2914629"/>
                <a:ext cx="319270" cy="400110"/>
              </a:xfrm>
              <a:prstGeom prst="rect">
                <a:avLst/>
              </a:prstGeom>
              <a:noFill/>
            </p:spPr>
            <p:txBody>
              <a:bodyPr wrap="square">
                <a:spAutoFit/>
              </a:bodyPr>
              <a:lstStyle/>
              <a:p>
                <a:r>
                  <a:rPr lang="en-US" sz="2000" b="1" dirty="0">
                    <a:solidFill>
                      <a:srgbClr val="D35C27"/>
                    </a:solidFill>
                  </a:rPr>
                  <a:t>A</a:t>
                </a:r>
                <a:endParaRPr lang="en-US" sz="2000" dirty="0">
                  <a:solidFill>
                    <a:srgbClr val="D35C27"/>
                  </a:solidFill>
                </a:endParaRPr>
              </a:p>
            </p:txBody>
          </p:sp>
          <p:grpSp>
            <p:nvGrpSpPr>
              <p:cNvPr id="9" name="Group 8"/>
              <p:cNvGrpSpPr/>
              <p:nvPr/>
            </p:nvGrpSpPr>
            <p:grpSpPr>
              <a:xfrm>
                <a:off x="377663" y="1246619"/>
                <a:ext cx="4636389" cy="3392676"/>
                <a:chOff x="149305" y="883103"/>
                <a:chExt cx="4354937" cy="3522581"/>
              </a:xfrm>
            </p:grpSpPr>
            <p:sp>
              <p:nvSpPr>
                <p:cNvPr id="7" name="Rectangle 6"/>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p:cNvSpPr txBox="1"/>
              <p:nvPr/>
            </p:nvSpPr>
            <p:spPr>
              <a:xfrm>
                <a:off x="4948193" y="2891153"/>
                <a:ext cx="319270" cy="400110"/>
              </a:xfrm>
              <a:prstGeom prst="rect">
                <a:avLst/>
              </a:prstGeom>
              <a:noFill/>
            </p:spPr>
            <p:txBody>
              <a:bodyPr wrap="square">
                <a:spAutoFit/>
              </a:bodyPr>
              <a:lstStyle/>
              <a:p>
                <a:r>
                  <a:rPr lang="en-US" sz="2000" b="1" dirty="0">
                    <a:solidFill>
                      <a:srgbClr val="D35C27"/>
                    </a:solidFill>
                  </a:rPr>
                  <a:t>B</a:t>
                </a:r>
                <a:endParaRPr lang="en-US" sz="2000" dirty="0">
                  <a:solidFill>
                    <a:srgbClr val="D35C27"/>
                  </a:solidFill>
                </a:endParaRPr>
              </a:p>
            </p:txBody>
          </p:sp>
          <p:sp>
            <p:nvSpPr>
              <p:cNvPr id="18" name="TextBox 17"/>
              <p:cNvSpPr txBox="1"/>
              <p:nvPr/>
            </p:nvSpPr>
            <p:spPr>
              <a:xfrm>
                <a:off x="377663" y="3143767"/>
                <a:ext cx="724306"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600" dirty="0" err="1"/>
                  <a:t>Nước</a:t>
                </a:r>
                <a:endParaRPr lang="en-US" sz="1600" dirty="0"/>
              </a:p>
            </p:txBody>
          </p:sp>
          <p:sp>
            <p:nvSpPr>
              <p:cNvPr id="19" name="TextBox 18"/>
              <p:cNvSpPr txBox="1"/>
              <p:nvPr/>
            </p:nvSpPr>
            <p:spPr>
              <a:xfrm>
                <a:off x="377663" y="2699526"/>
                <a:ext cx="1151447"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600" dirty="0" err="1"/>
                  <a:t>Không</a:t>
                </a:r>
                <a:r>
                  <a:rPr lang="en-US" sz="1600" dirty="0"/>
                  <a:t> </a:t>
                </a:r>
                <a:r>
                  <a:rPr lang="en-US" sz="1600" dirty="0" err="1"/>
                  <a:t>khí</a:t>
                </a:r>
                <a:endParaRPr lang="en-US" sz="1600" dirty="0"/>
              </a:p>
            </p:txBody>
          </p:sp>
          <p:sp>
            <p:nvSpPr>
              <p:cNvPr id="4104" name="TextBox 4103"/>
              <p:cNvSpPr txBox="1"/>
              <p:nvPr/>
            </p:nvSpPr>
            <p:spPr>
              <a:xfrm>
                <a:off x="2575313" y="3101271"/>
                <a:ext cx="319270" cy="400110"/>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4105" name="TextBox 4104"/>
              <p:cNvSpPr txBox="1"/>
              <p:nvPr/>
            </p:nvSpPr>
            <p:spPr>
              <a:xfrm>
                <a:off x="793751" y="1637138"/>
                <a:ext cx="319270" cy="400110"/>
              </a:xfrm>
              <a:prstGeom prst="rect">
                <a:avLst/>
              </a:prstGeom>
              <a:noFill/>
            </p:spPr>
            <p:txBody>
              <a:bodyPr wrap="square">
                <a:spAutoFit/>
              </a:bodyPr>
              <a:lstStyle/>
              <a:p>
                <a:r>
                  <a:rPr lang="en-US" sz="2000" b="1" dirty="0">
                    <a:solidFill>
                      <a:srgbClr val="0E2A47"/>
                    </a:solidFill>
                  </a:rPr>
                  <a:t>S</a:t>
                </a:r>
                <a:endParaRPr lang="en-US" sz="2000" dirty="0">
                  <a:solidFill>
                    <a:srgbClr val="0E2A47"/>
                  </a:solidFill>
                </a:endParaRPr>
              </a:p>
            </p:txBody>
          </p:sp>
          <p:sp>
            <p:nvSpPr>
              <p:cNvPr id="4106" name="TextBox 4105"/>
              <p:cNvSpPr txBox="1"/>
              <p:nvPr/>
            </p:nvSpPr>
            <p:spPr>
              <a:xfrm>
                <a:off x="3593666" y="4320994"/>
                <a:ext cx="319270" cy="400110"/>
              </a:xfrm>
              <a:prstGeom prst="rect">
                <a:avLst/>
              </a:prstGeom>
              <a:noFill/>
            </p:spPr>
            <p:txBody>
              <a:bodyPr wrap="square">
                <a:spAutoFit/>
              </a:bodyPr>
              <a:lstStyle/>
              <a:p>
                <a:r>
                  <a:rPr lang="en-US" sz="2000" b="1" dirty="0">
                    <a:solidFill>
                      <a:srgbClr val="0E2A47"/>
                    </a:solidFill>
                  </a:rPr>
                  <a:t>R</a:t>
                </a:r>
                <a:endParaRPr lang="en-US" sz="2000" dirty="0">
                  <a:solidFill>
                    <a:srgbClr val="0E2A47"/>
                  </a:solidFill>
                </a:endParaRPr>
              </a:p>
            </p:txBody>
          </p:sp>
          <p:sp>
            <p:nvSpPr>
              <p:cNvPr id="4107" name="TextBox 4106"/>
              <p:cNvSpPr txBox="1"/>
              <p:nvPr/>
            </p:nvSpPr>
            <p:spPr>
              <a:xfrm>
                <a:off x="2423332" y="1188379"/>
                <a:ext cx="319270" cy="400110"/>
              </a:xfrm>
              <a:prstGeom prst="rect">
                <a:avLst/>
              </a:prstGeom>
              <a:noFill/>
            </p:spPr>
            <p:txBody>
              <a:bodyPr wrap="square">
                <a:spAutoFit/>
              </a:bodyPr>
              <a:lstStyle/>
              <a:p>
                <a:r>
                  <a:rPr lang="en-US" sz="2000" b="1" dirty="0">
                    <a:solidFill>
                      <a:srgbClr val="0E2A47"/>
                    </a:solidFill>
                  </a:rPr>
                  <a:t>N</a:t>
                </a:r>
                <a:endParaRPr lang="en-US" sz="2000" dirty="0">
                  <a:solidFill>
                    <a:srgbClr val="0E2A47"/>
                  </a:solidFill>
                </a:endParaRPr>
              </a:p>
            </p:txBody>
          </p:sp>
          <p:sp>
            <p:nvSpPr>
              <p:cNvPr id="4108" name="TextBox 4107"/>
              <p:cNvSpPr txBox="1"/>
              <p:nvPr/>
            </p:nvSpPr>
            <p:spPr>
              <a:xfrm>
                <a:off x="2374680" y="4267924"/>
                <a:ext cx="473612" cy="400110"/>
              </a:xfrm>
              <a:prstGeom prst="rect">
                <a:avLst/>
              </a:prstGeom>
              <a:noFill/>
            </p:spPr>
            <p:txBody>
              <a:bodyPr wrap="square">
                <a:spAutoFit/>
              </a:bodyPr>
              <a:lstStyle/>
              <a:p>
                <a:r>
                  <a:rPr lang="en-US" sz="2000" b="1" dirty="0">
                    <a:solidFill>
                      <a:srgbClr val="0E2A47"/>
                    </a:solidFill>
                  </a:rPr>
                  <a:t>M</a:t>
                </a:r>
                <a:endParaRPr lang="en-US" sz="2000" dirty="0">
                  <a:solidFill>
                    <a:srgbClr val="0E2A47"/>
                  </a:solidFill>
                </a:endParaRPr>
              </a:p>
            </p:txBody>
          </p:sp>
          <p:sp>
            <p:nvSpPr>
              <p:cNvPr id="4111" name="TextBox 4110"/>
              <p:cNvSpPr txBox="1"/>
              <p:nvPr/>
            </p:nvSpPr>
            <p:spPr>
              <a:xfrm>
                <a:off x="2411641" y="2276199"/>
                <a:ext cx="354422"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800" dirty="0" err="1"/>
                  <a:t>i</a:t>
                </a:r>
                <a:endParaRPr lang="en-US" sz="1800" dirty="0"/>
              </a:p>
            </p:txBody>
          </p:sp>
          <p:sp>
            <p:nvSpPr>
              <p:cNvPr id="577" name="TextBox 576"/>
              <p:cNvSpPr txBox="1"/>
              <p:nvPr/>
            </p:nvSpPr>
            <p:spPr>
              <a:xfrm>
                <a:off x="2872821" y="3688042"/>
                <a:ext cx="354422"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800" dirty="0"/>
                  <a:t>r</a:t>
                </a:r>
                <a:endParaRPr lang="en-US" sz="1800" dirty="0"/>
              </a:p>
            </p:txBody>
          </p:sp>
        </p:grpSp>
        <p:cxnSp>
          <p:nvCxnSpPr>
            <p:cNvPr id="22" name="Straight Connector 21"/>
            <p:cNvCxnSpPr/>
            <p:nvPr/>
          </p:nvCxnSpPr>
          <p:spPr>
            <a:xfrm>
              <a:off x="2731828" y="1348740"/>
              <a:ext cx="0" cy="3316475"/>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4099" name="Group 4098"/>
            <p:cNvGrpSpPr/>
            <p:nvPr/>
          </p:nvGrpSpPr>
          <p:grpSpPr>
            <a:xfrm rot="21144240">
              <a:off x="1188810" y="1839321"/>
              <a:ext cx="1456130" cy="1411289"/>
              <a:chOff x="1022287" y="1484770"/>
              <a:chExt cx="1456130" cy="1411289"/>
            </a:xfrm>
          </p:grpSpPr>
          <p:cxnSp>
            <p:nvCxnSpPr>
              <p:cNvPr id="4097" name="Straight Connector 4096"/>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01" name="Group 4100"/>
            <p:cNvGrpSpPr/>
            <p:nvPr/>
          </p:nvGrpSpPr>
          <p:grpSpPr>
            <a:xfrm rot="1085472">
              <a:off x="2516297" y="3303622"/>
              <a:ext cx="1234998" cy="1196966"/>
              <a:chOff x="1022287" y="1484770"/>
              <a:chExt cx="1456130" cy="1411289"/>
            </a:xfrm>
          </p:grpSpPr>
          <p:cxnSp>
            <p:nvCxnSpPr>
              <p:cNvPr id="4102" name="Straight Connector 4101"/>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4103" name="Straight Arrow Connector 4102"/>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4110" name="Arc 4109"/>
            <p:cNvSpPr/>
            <p:nvPr/>
          </p:nvSpPr>
          <p:spPr>
            <a:xfrm rot="17723438">
              <a:off x="2364198" y="2687702"/>
              <a:ext cx="405827" cy="38469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6" name="Arc 575"/>
            <p:cNvSpPr/>
            <p:nvPr/>
          </p:nvSpPr>
          <p:spPr>
            <a:xfrm rot="7230808">
              <a:off x="2695181" y="3480430"/>
              <a:ext cx="318141" cy="30157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8" name="Arc 577"/>
            <p:cNvSpPr/>
            <p:nvPr/>
          </p:nvSpPr>
          <p:spPr>
            <a:xfrm rot="7230808">
              <a:off x="2698240" y="3458849"/>
              <a:ext cx="282885" cy="26815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80" name="TextBox 579"/>
          <p:cNvSpPr txBox="1"/>
          <p:nvPr/>
        </p:nvSpPr>
        <p:spPr>
          <a:xfrm>
            <a:off x="5184914" y="1250316"/>
            <a:ext cx="2319871"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800" b="1" dirty="0"/>
              <a:t>SI</a:t>
            </a:r>
            <a:r>
              <a:rPr lang="vi-VN" sz="1800" dirty="0"/>
              <a:t>: </a:t>
            </a:r>
            <a:r>
              <a:rPr lang="en-US" sz="1800" dirty="0" err="1"/>
              <a:t>tia</a:t>
            </a:r>
            <a:r>
              <a:rPr lang="en-US" sz="1800" dirty="0"/>
              <a:t> </a:t>
            </a:r>
            <a:r>
              <a:rPr lang="en-US" sz="1800" dirty="0" err="1"/>
              <a:t>tới</a:t>
            </a:r>
            <a:endParaRPr lang="en-US" sz="1800" dirty="0"/>
          </a:p>
        </p:txBody>
      </p:sp>
      <p:sp>
        <p:nvSpPr>
          <p:cNvPr id="582" name="TextBox 581"/>
          <p:cNvSpPr txBox="1"/>
          <p:nvPr/>
        </p:nvSpPr>
        <p:spPr>
          <a:xfrm>
            <a:off x="5193698" y="1660839"/>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800" b="1" dirty="0"/>
              <a:t>I</a:t>
            </a:r>
            <a:r>
              <a:rPr lang="vi-VN" sz="1800" dirty="0"/>
              <a:t>: </a:t>
            </a:r>
            <a:r>
              <a:rPr lang="en-US" sz="1800" dirty="0" err="1"/>
              <a:t>điểm</a:t>
            </a:r>
            <a:r>
              <a:rPr lang="en-US" sz="1800" dirty="0"/>
              <a:t> </a:t>
            </a:r>
            <a:r>
              <a:rPr lang="en-US" sz="1800" dirty="0" err="1"/>
              <a:t>tới</a:t>
            </a:r>
            <a:endParaRPr lang="en-US" sz="1800" dirty="0"/>
          </a:p>
        </p:txBody>
      </p:sp>
      <p:sp>
        <p:nvSpPr>
          <p:cNvPr id="583" name="TextBox 582"/>
          <p:cNvSpPr txBox="1"/>
          <p:nvPr/>
        </p:nvSpPr>
        <p:spPr>
          <a:xfrm>
            <a:off x="5202482" y="2071362"/>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800" b="1" dirty="0"/>
              <a:t>IR</a:t>
            </a:r>
            <a:r>
              <a:rPr lang="vi-VN" sz="1800" dirty="0"/>
              <a:t>: </a:t>
            </a:r>
            <a:r>
              <a:rPr lang="vi-VN" sz="1800" dirty="0">
                <a:solidFill>
                  <a:srgbClr val="2B2928"/>
                </a:solidFill>
                <a:ea typeface="Times New Roman" panose="02020603050405020304" pitchFamily="18" charset="0"/>
              </a:rPr>
              <a:t>tia khúc xạ</a:t>
            </a:r>
            <a:endParaRPr lang="en-US" sz="1800" dirty="0"/>
          </a:p>
        </p:txBody>
      </p:sp>
      <p:sp>
        <p:nvSpPr>
          <p:cNvPr id="584" name="TextBox 583"/>
          <p:cNvSpPr txBox="1"/>
          <p:nvPr/>
        </p:nvSpPr>
        <p:spPr>
          <a:xfrm>
            <a:off x="5211266" y="2481885"/>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800" b="1" dirty="0"/>
              <a:t>MN</a:t>
            </a:r>
            <a:r>
              <a:rPr lang="vi-VN" sz="1800" dirty="0"/>
              <a:t>: </a:t>
            </a:r>
            <a:r>
              <a:rPr lang="vi-VN" sz="1800" dirty="0">
                <a:solidFill>
                  <a:srgbClr val="2B2928"/>
                </a:solidFill>
                <a:ea typeface="Times New Roman" panose="02020603050405020304" pitchFamily="18" charset="0"/>
              </a:rPr>
              <a:t>pháp tuyến tại điểm tới </a:t>
            </a:r>
            <a:r>
              <a:rPr lang="vi-VN" sz="1800" b="1" dirty="0">
                <a:solidFill>
                  <a:srgbClr val="2B2928"/>
                </a:solidFill>
                <a:ea typeface="Times New Roman" panose="02020603050405020304" pitchFamily="18" charset="0"/>
              </a:rPr>
              <a:t>I</a:t>
            </a:r>
            <a:endParaRPr lang="en-US" sz="1800" b="1" dirty="0"/>
          </a:p>
        </p:txBody>
      </p:sp>
      <mc:AlternateContent xmlns:mc="http://schemas.openxmlformats.org/markup-compatibility/2006">
        <mc:Choice xmlns:a14="http://schemas.microsoft.com/office/drawing/2010/main" Requires="a14">
          <p:sp>
            <p:nvSpPr>
              <p:cNvPr id="585" name="TextBox 584"/>
              <p:cNvSpPr txBox="1"/>
              <p:nvPr/>
            </p:nvSpPr>
            <p:spPr>
              <a:xfrm>
                <a:off x="5220050" y="2892408"/>
                <a:ext cx="3987487" cy="42383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vi-VN" sz="1800" b="1" dirty="0"/>
                  <a:t>i = </a:t>
                </a:r>
                <a14:m>
                  <m:oMath xmlns:m="http://schemas.openxmlformats.org/officeDocument/2006/math">
                    <m:acc>
                      <m:accPr>
                        <m:ctrlPr>
                          <a:rPr lang="vi-VN" sz="1800" b="1" i="1" smtClean="0">
                            <a:latin typeface="Cambria Math" panose="02040503050406030204" pitchFamily="18" charset="0"/>
                          </a:rPr>
                        </m:ctrlPr>
                      </m:accPr>
                      <m:e>
                        <m:r>
                          <m:rPr>
                            <m:nor/>
                          </m:rPr>
                          <a:rPr lang="vi-VN" sz="1800" b="1" dirty="0">
                            <a:latin typeface="Cambria Math" panose="02040503050406030204" pitchFamily="18" charset="0"/>
                          </a:rPr>
                          <m:t>SIN</m:t>
                        </m:r>
                      </m:e>
                    </m:acc>
                  </m:oMath>
                </a14:m>
                <a:r>
                  <a:rPr lang="vi-VN" sz="1800" b="1" dirty="0"/>
                  <a:t> </a:t>
                </a:r>
                <a:r>
                  <a:rPr lang="vi-VN" sz="1800" dirty="0"/>
                  <a:t>: </a:t>
                </a:r>
                <a:r>
                  <a:rPr lang="vi-VN" sz="1800" dirty="0">
                    <a:solidFill>
                      <a:srgbClr val="2B2928"/>
                    </a:solidFill>
                    <a:ea typeface="Times New Roman" panose="02020603050405020304" pitchFamily="18" charset="0"/>
                  </a:rPr>
                  <a:t>góc tới</a:t>
                </a:r>
                <a:endParaRPr lang="en-US" sz="1800" dirty="0"/>
              </a:p>
            </p:txBody>
          </p:sp>
        </mc:Choice>
        <mc:Fallback>
          <p:sp>
            <p:nvSpPr>
              <p:cNvPr id="585" name="TextBox 584"/>
              <p:cNvSpPr txBox="1">
                <a:spLocks noRot="1" noChangeAspect="1" noMove="1" noResize="1" noEditPoints="1" noAdjustHandles="1" noChangeArrowheads="1" noChangeShapeType="1" noTextEdit="1"/>
              </p:cNvSpPr>
              <p:nvPr/>
            </p:nvSpPr>
            <p:spPr>
              <a:xfrm>
                <a:off x="5220050" y="2892408"/>
                <a:ext cx="3987487" cy="423834"/>
              </a:xfrm>
              <a:prstGeom prst="rect">
                <a:avLst/>
              </a:prstGeom>
              <a:blipFill rotWithShape="1">
                <a:blip r:embed="rId1"/>
                <a:stretch>
                  <a:fillRect l="-9" t="-146" r="1" b="64"/>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587" name="TextBox 586"/>
              <p:cNvSpPr txBox="1"/>
              <p:nvPr/>
            </p:nvSpPr>
            <p:spPr>
              <a:xfrm>
                <a:off x="5220050" y="3300791"/>
                <a:ext cx="3987487" cy="42383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vi-VN" sz="1800" b="1" dirty="0"/>
                  <a:t>I</a:t>
                </a:r>
                <a:r>
                  <a:rPr lang="en-US" sz="1800" b="1" dirty="0"/>
                  <a:t>’</a:t>
                </a:r>
                <a:r>
                  <a:rPr lang="vi-VN" sz="1800" b="1" dirty="0"/>
                  <a:t> = </a:t>
                </a:r>
                <a14:m>
                  <m:oMath xmlns:m="http://schemas.openxmlformats.org/officeDocument/2006/math">
                    <m:acc>
                      <m:accPr>
                        <m:ctrlPr>
                          <a:rPr lang="vi-VN" sz="1800" b="1" i="1" smtClean="0">
                            <a:latin typeface="Cambria Math" panose="02040503050406030204" pitchFamily="18" charset="0"/>
                          </a:rPr>
                        </m:ctrlPr>
                      </m:accPr>
                      <m:e>
                        <m:r>
                          <m:rPr>
                            <m:nor/>
                          </m:rPr>
                          <a:rPr lang="en-US" sz="1800" b="1" i="0" dirty="0" smtClean="0">
                            <a:latin typeface="Cambria Math" panose="02040503050406030204" pitchFamily="18" charset="0"/>
                          </a:rPr>
                          <m:t>R</m:t>
                        </m:r>
                        <m:r>
                          <m:rPr>
                            <m:nor/>
                          </m:rPr>
                          <a:rPr lang="vi-VN" sz="1800" b="1" dirty="0">
                            <a:latin typeface="Cambria Math" panose="02040503050406030204" pitchFamily="18" charset="0"/>
                          </a:rPr>
                          <m:t>IN</m:t>
                        </m:r>
                        <m:r>
                          <m:rPr>
                            <m:nor/>
                          </m:rPr>
                          <a:rPr lang="en-US" sz="1800" b="1" i="0" dirty="0" smtClean="0">
                            <a:latin typeface="Cambria Math" panose="02040503050406030204" pitchFamily="18" charset="0"/>
                          </a:rPr>
                          <m:t>′</m:t>
                        </m:r>
                      </m:e>
                    </m:acc>
                  </m:oMath>
                </a14:m>
                <a:r>
                  <a:rPr lang="vi-VN" sz="1800" b="1" dirty="0"/>
                  <a:t> </a:t>
                </a:r>
                <a:r>
                  <a:rPr lang="vi-VN" sz="1800" dirty="0"/>
                  <a:t>: </a:t>
                </a:r>
                <a:r>
                  <a:rPr lang="vi-VN" sz="1800" dirty="0">
                    <a:solidFill>
                      <a:srgbClr val="2B2928"/>
                    </a:solidFill>
                    <a:ea typeface="Times New Roman" panose="02020603050405020304" pitchFamily="18" charset="0"/>
                  </a:rPr>
                  <a:t>góc </a:t>
                </a:r>
                <a:r>
                  <a:rPr lang="en-US" sz="1800" dirty="0" err="1">
                    <a:solidFill>
                      <a:srgbClr val="2B2928"/>
                    </a:solidFill>
                    <a:ea typeface="Times New Roman" panose="02020603050405020304" pitchFamily="18" charset="0"/>
                  </a:rPr>
                  <a:t>khúc</a:t>
                </a:r>
                <a:r>
                  <a:rPr lang="en-US" sz="1800" dirty="0">
                    <a:solidFill>
                      <a:srgbClr val="2B2928"/>
                    </a:solidFill>
                    <a:ea typeface="Times New Roman" panose="02020603050405020304" pitchFamily="18" charset="0"/>
                  </a:rPr>
                  <a:t> </a:t>
                </a:r>
                <a:r>
                  <a:rPr lang="en-US" sz="1800" dirty="0" err="1">
                    <a:solidFill>
                      <a:srgbClr val="2B2928"/>
                    </a:solidFill>
                    <a:ea typeface="Times New Roman" panose="02020603050405020304" pitchFamily="18" charset="0"/>
                  </a:rPr>
                  <a:t>xạ</a:t>
                </a:r>
                <a:endParaRPr lang="en-US" sz="1800" dirty="0"/>
              </a:p>
            </p:txBody>
          </p:sp>
        </mc:Choice>
        <mc:Fallback>
          <p:sp>
            <p:nvSpPr>
              <p:cNvPr id="587" name="TextBox 586"/>
              <p:cNvSpPr txBox="1">
                <a:spLocks noRot="1" noChangeAspect="1" noMove="1" noResize="1" noEditPoints="1" noAdjustHandles="1" noChangeArrowheads="1" noChangeShapeType="1" noTextEdit="1"/>
              </p:cNvSpPr>
              <p:nvPr/>
            </p:nvSpPr>
            <p:spPr>
              <a:xfrm>
                <a:off x="5220050" y="3300791"/>
                <a:ext cx="3987487" cy="423834"/>
              </a:xfrm>
              <a:prstGeom prst="rect">
                <a:avLst/>
              </a:prstGeom>
              <a:blipFill rotWithShape="1">
                <a:blip r:embed="rId2"/>
                <a:stretch>
                  <a:fillRect l="-9" t="-14" r="1" b="83"/>
                </a:stretch>
              </a:blipFill>
            </p:spPr>
            <p:txBody>
              <a:bodyPr/>
              <a:lstStyle/>
              <a:p>
                <a:r>
                  <a:rPr lang="en-US" altLang="en-US">
                    <a:noFill/>
                  </a:rPr>
                  <a:t> </a:t>
                </a:r>
              </a:p>
            </p:txBody>
          </p:sp>
        </mc:Fallback>
      </mc:AlternateContent>
      <p:sp>
        <p:nvSpPr>
          <p:cNvPr id="588" name="TextBox 587"/>
          <p:cNvSpPr txBox="1"/>
          <p:nvPr/>
        </p:nvSpPr>
        <p:spPr>
          <a:xfrm>
            <a:off x="5226619" y="3785453"/>
            <a:ext cx="3619400"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vi-VN" sz="1800" dirty="0">
                <a:solidFill>
                  <a:srgbClr val="2B2928"/>
                </a:solidFill>
                <a:ea typeface="Times New Roman" panose="02020603050405020304" pitchFamily="18" charset="0"/>
              </a:rPr>
              <a:t>Mặt phẳng chứa tia t</a:t>
            </a:r>
            <a:r>
              <a:rPr lang="en-US" sz="1800" dirty="0" err="1">
                <a:solidFill>
                  <a:srgbClr val="2B2928"/>
                </a:solidFill>
                <a:ea typeface="Times New Roman" panose="02020603050405020304" pitchFamily="18" charset="0"/>
              </a:rPr>
              <a:t>ới</a:t>
            </a:r>
            <a:r>
              <a:rPr lang="vi-VN" sz="1800" dirty="0">
                <a:solidFill>
                  <a:srgbClr val="2B2928"/>
                </a:solidFill>
                <a:ea typeface="Times New Roman" panose="02020603050405020304" pitchFamily="18" charset="0"/>
              </a:rPr>
              <a:t> và pháp tuyến được gọi là mặt phẳng tới.</a:t>
            </a:r>
            <a:endParaRPr lang="en-US" sz="1800" dirty="0">
              <a:solidFill>
                <a:srgbClr val="2B2928"/>
              </a:solidFill>
              <a:ea typeface="Times New Roman" panose="02020603050405020304" pitchFamily="18" charset="0"/>
            </a:endParaRPr>
          </a:p>
        </p:txBody>
      </p:sp>
      <p:sp>
        <p:nvSpPr>
          <p:cNvPr id="4" name="TextBox 3"/>
          <p:cNvSpPr txBox="1"/>
          <p:nvPr/>
        </p:nvSpPr>
        <p:spPr>
          <a:xfrm>
            <a:off x="83436" y="121105"/>
            <a:ext cx="3804559"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200" dirty="0">
                <a:solidFill>
                  <a:srgbClr val="002C74"/>
                </a:solidFill>
                <a:latin typeface="Fira Sans Condensed Medium" panose="020B0603050000020004" pitchFamily="34" charset="0"/>
              </a:rPr>
              <a:t>II.2.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79"/>
                                        </p:tgtEl>
                                        <p:attrNameLst>
                                          <p:attrName>style.visibility</p:attrName>
                                        </p:attrNameLst>
                                      </p:cBhvr>
                                      <p:to>
                                        <p:strVal val="visible"/>
                                      </p:to>
                                    </p:set>
                                    <p:animEffect transition="in" filter="randombar(horizontal)">
                                      <p:cBhvr>
                                        <p:cTn id="7" dur="500"/>
                                        <p:tgtEl>
                                          <p:spTgt spid="5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1"/>
                                        </p:tgtEl>
                                        <p:attrNameLst>
                                          <p:attrName>style.visibility</p:attrName>
                                        </p:attrNameLst>
                                      </p:cBhvr>
                                      <p:to>
                                        <p:strVal val="visible"/>
                                      </p:to>
                                    </p:set>
                                    <p:animEffect transition="in" filter="fade">
                                      <p:cBhvr>
                                        <p:cTn id="10" dur="500"/>
                                        <p:tgtEl>
                                          <p:spTgt spid="591"/>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594"/>
                                        </p:tgtEl>
                                        <p:attrNameLst>
                                          <p:attrName>style.visibility</p:attrName>
                                        </p:attrNameLst>
                                      </p:cBhvr>
                                      <p:to>
                                        <p:strVal val="visible"/>
                                      </p:to>
                                    </p:set>
                                    <p:animEffect transition="in" filter="fade">
                                      <p:cBhvr>
                                        <p:cTn id="15" dur="500"/>
                                        <p:tgtEl>
                                          <p:spTgt spid="594"/>
                                        </p:tgtEl>
                                      </p:cBhvr>
                                    </p:animEffect>
                                    <p:anim calcmode="lin" valueType="num">
                                      <p:cBhvr>
                                        <p:cTn id="16" dur="500" fill="hold"/>
                                        <p:tgtEl>
                                          <p:spTgt spid="594"/>
                                        </p:tgtEl>
                                        <p:attrNameLst>
                                          <p:attrName>ppt_x</p:attrName>
                                        </p:attrNameLst>
                                      </p:cBhvr>
                                      <p:tavLst>
                                        <p:tav tm="0">
                                          <p:val>
                                            <p:strVal val="#ppt_x"/>
                                          </p:val>
                                        </p:tav>
                                        <p:tav tm="100000">
                                          <p:val>
                                            <p:strVal val="#ppt_x"/>
                                          </p:val>
                                        </p:tav>
                                      </p:tavLst>
                                    </p:anim>
                                    <p:anim calcmode="lin" valueType="num">
                                      <p:cBhvr>
                                        <p:cTn id="17" dur="500" fill="hold"/>
                                        <p:tgtEl>
                                          <p:spTgt spid="594"/>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47" presetClass="entr" presetSubtype="0" fill="hold" grpId="0" nodeType="afterEffect">
                                  <p:stCondLst>
                                    <p:cond delay="0"/>
                                  </p:stCondLst>
                                  <p:childTnLst>
                                    <p:set>
                                      <p:cBhvr>
                                        <p:cTn id="20" dur="1" fill="hold">
                                          <p:stCondLst>
                                            <p:cond delay="0"/>
                                          </p:stCondLst>
                                        </p:cTn>
                                        <p:tgtEl>
                                          <p:spTgt spid="580"/>
                                        </p:tgtEl>
                                        <p:attrNameLst>
                                          <p:attrName>style.visibility</p:attrName>
                                        </p:attrNameLst>
                                      </p:cBhvr>
                                      <p:to>
                                        <p:strVal val="visible"/>
                                      </p:to>
                                    </p:set>
                                    <p:animEffect transition="in" filter="fade">
                                      <p:cBhvr>
                                        <p:cTn id="21" dur="500"/>
                                        <p:tgtEl>
                                          <p:spTgt spid="580"/>
                                        </p:tgtEl>
                                      </p:cBhvr>
                                    </p:animEffect>
                                    <p:anim calcmode="lin" valueType="num">
                                      <p:cBhvr>
                                        <p:cTn id="22" dur="500" fill="hold"/>
                                        <p:tgtEl>
                                          <p:spTgt spid="580"/>
                                        </p:tgtEl>
                                        <p:attrNameLst>
                                          <p:attrName>ppt_x</p:attrName>
                                        </p:attrNameLst>
                                      </p:cBhvr>
                                      <p:tavLst>
                                        <p:tav tm="0">
                                          <p:val>
                                            <p:strVal val="#ppt_x"/>
                                          </p:val>
                                        </p:tav>
                                        <p:tav tm="100000">
                                          <p:val>
                                            <p:strVal val="#ppt_x"/>
                                          </p:val>
                                        </p:tav>
                                      </p:tavLst>
                                    </p:anim>
                                    <p:anim calcmode="lin" valueType="num">
                                      <p:cBhvr>
                                        <p:cTn id="23" dur="500" fill="hold"/>
                                        <p:tgtEl>
                                          <p:spTgt spid="580"/>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7" presetClass="entr" presetSubtype="0" fill="hold" grpId="0" nodeType="afterEffect">
                                  <p:stCondLst>
                                    <p:cond delay="0"/>
                                  </p:stCondLst>
                                  <p:childTnLst>
                                    <p:set>
                                      <p:cBhvr>
                                        <p:cTn id="26" dur="1" fill="hold">
                                          <p:stCondLst>
                                            <p:cond delay="0"/>
                                          </p:stCondLst>
                                        </p:cTn>
                                        <p:tgtEl>
                                          <p:spTgt spid="582"/>
                                        </p:tgtEl>
                                        <p:attrNameLst>
                                          <p:attrName>style.visibility</p:attrName>
                                        </p:attrNameLst>
                                      </p:cBhvr>
                                      <p:to>
                                        <p:strVal val="visible"/>
                                      </p:to>
                                    </p:set>
                                    <p:animEffect transition="in" filter="fade">
                                      <p:cBhvr>
                                        <p:cTn id="27" dur="500"/>
                                        <p:tgtEl>
                                          <p:spTgt spid="582"/>
                                        </p:tgtEl>
                                      </p:cBhvr>
                                    </p:animEffect>
                                    <p:anim calcmode="lin" valueType="num">
                                      <p:cBhvr>
                                        <p:cTn id="28" dur="500" fill="hold"/>
                                        <p:tgtEl>
                                          <p:spTgt spid="582"/>
                                        </p:tgtEl>
                                        <p:attrNameLst>
                                          <p:attrName>ppt_x</p:attrName>
                                        </p:attrNameLst>
                                      </p:cBhvr>
                                      <p:tavLst>
                                        <p:tav tm="0">
                                          <p:val>
                                            <p:strVal val="#ppt_x"/>
                                          </p:val>
                                        </p:tav>
                                        <p:tav tm="100000">
                                          <p:val>
                                            <p:strVal val="#ppt_x"/>
                                          </p:val>
                                        </p:tav>
                                      </p:tavLst>
                                    </p:anim>
                                    <p:anim calcmode="lin" valueType="num">
                                      <p:cBhvr>
                                        <p:cTn id="29" dur="500" fill="hold"/>
                                        <p:tgtEl>
                                          <p:spTgt spid="582"/>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7" presetClass="entr" presetSubtype="0" fill="hold" grpId="0" nodeType="afterEffect">
                                  <p:stCondLst>
                                    <p:cond delay="0"/>
                                  </p:stCondLst>
                                  <p:childTnLst>
                                    <p:set>
                                      <p:cBhvr>
                                        <p:cTn id="32" dur="1" fill="hold">
                                          <p:stCondLst>
                                            <p:cond delay="0"/>
                                          </p:stCondLst>
                                        </p:cTn>
                                        <p:tgtEl>
                                          <p:spTgt spid="583"/>
                                        </p:tgtEl>
                                        <p:attrNameLst>
                                          <p:attrName>style.visibility</p:attrName>
                                        </p:attrNameLst>
                                      </p:cBhvr>
                                      <p:to>
                                        <p:strVal val="visible"/>
                                      </p:to>
                                    </p:set>
                                    <p:animEffect transition="in" filter="fade">
                                      <p:cBhvr>
                                        <p:cTn id="33" dur="500"/>
                                        <p:tgtEl>
                                          <p:spTgt spid="583"/>
                                        </p:tgtEl>
                                      </p:cBhvr>
                                    </p:animEffect>
                                    <p:anim calcmode="lin" valueType="num">
                                      <p:cBhvr>
                                        <p:cTn id="34" dur="500" fill="hold"/>
                                        <p:tgtEl>
                                          <p:spTgt spid="583"/>
                                        </p:tgtEl>
                                        <p:attrNameLst>
                                          <p:attrName>ppt_x</p:attrName>
                                        </p:attrNameLst>
                                      </p:cBhvr>
                                      <p:tavLst>
                                        <p:tav tm="0">
                                          <p:val>
                                            <p:strVal val="#ppt_x"/>
                                          </p:val>
                                        </p:tav>
                                        <p:tav tm="100000">
                                          <p:val>
                                            <p:strVal val="#ppt_x"/>
                                          </p:val>
                                        </p:tav>
                                      </p:tavLst>
                                    </p:anim>
                                    <p:anim calcmode="lin" valueType="num">
                                      <p:cBhvr>
                                        <p:cTn id="35" dur="500" fill="hold"/>
                                        <p:tgtEl>
                                          <p:spTgt spid="583"/>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7" presetClass="entr" presetSubtype="0" fill="hold" grpId="0" nodeType="afterEffect">
                                  <p:stCondLst>
                                    <p:cond delay="0"/>
                                  </p:stCondLst>
                                  <p:childTnLst>
                                    <p:set>
                                      <p:cBhvr>
                                        <p:cTn id="38" dur="1" fill="hold">
                                          <p:stCondLst>
                                            <p:cond delay="0"/>
                                          </p:stCondLst>
                                        </p:cTn>
                                        <p:tgtEl>
                                          <p:spTgt spid="584"/>
                                        </p:tgtEl>
                                        <p:attrNameLst>
                                          <p:attrName>style.visibility</p:attrName>
                                        </p:attrNameLst>
                                      </p:cBhvr>
                                      <p:to>
                                        <p:strVal val="visible"/>
                                      </p:to>
                                    </p:set>
                                    <p:animEffect transition="in" filter="fade">
                                      <p:cBhvr>
                                        <p:cTn id="39" dur="500"/>
                                        <p:tgtEl>
                                          <p:spTgt spid="584"/>
                                        </p:tgtEl>
                                      </p:cBhvr>
                                    </p:animEffect>
                                    <p:anim calcmode="lin" valueType="num">
                                      <p:cBhvr>
                                        <p:cTn id="40" dur="500" fill="hold"/>
                                        <p:tgtEl>
                                          <p:spTgt spid="584"/>
                                        </p:tgtEl>
                                        <p:attrNameLst>
                                          <p:attrName>ppt_x</p:attrName>
                                        </p:attrNameLst>
                                      </p:cBhvr>
                                      <p:tavLst>
                                        <p:tav tm="0">
                                          <p:val>
                                            <p:strVal val="#ppt_x"/>
                                          </p:val>
                                        </p:tav>
                                        <p:tav tm="100000">
                                          <p:val>
                                            <p:strVal val="#ppt_x"/>
                                          </p:val>
                                        </p:tav>
                                      </p:tavLst>
                                    </p:anim>
                                    <p:anim calcmode="lin" valueType="num">
                                      <p:cBhvr>
                                        <p:cTn id="41" dur="500" fill="hold"/>
                                        <p:tgtEl>
                                          <p:spTgt spid="584"/>
                                        </p:tgtEl>
                                        <p:attrNameLst>
                                          <p:attrName>ppt_y</p:attrName>
                                        </p:attrNameLst>
                                      </p:cBhvr>
                                      <p:tavLst>
                                        <p:tav tm="0">
                                          <p:val>
                                            <p:strVal val="#ppt_y-.1"/>
                                          </p:val>
                                        </p:tav>
                                        <p:tav tm="100000">
                                          <p:val>
                                            <p:strVal val="#ppt_y"/>
                                          </p:val>
                                        </p:tav>
                                      </p:tavLst>
                                    </p:anim>
                                  </p:childTnLst>
                                </p:cTn>
                              </p:par>
                            </p:childTnLst>
                          </p:cTn>
                        </p:par>
                        <p:par>
                          <p:cTn id="42" fill="hold">
                            <p:stCondLst>
                              <p:cond delay="2500"/>
                            </p:stCondLst>
                            <p:childTnLst>
                              <p:par>
                                <p:cTn id="43" presetID="47" presetClass="entr" presetSubtype="0" fill="hold" grpId="0" nodeType="afterEffect">
                                  <p:stCondLst>
                                    <p:cond delay="0"/>
                                  </p:stCondLst>
                                  <p:childTnLst>
                                    <p:set>
                                      <p:cBhvr>
                                        <p:cTn id="44" dur="1" fill="hold">
                                          <p:stCondLst>
                                            <p:cond delay="0"/>
                                          </p:stCondLst>
                                        </p:cTn>
                                        <p:tgtEl>
                                          <p:spTgt spid="585"/>
                                        </p:tgtEl>
                                        <p:attrNameLst>
                                          <p:attrName>style.visibility</p:attrName>
                                        </p:attrNameLst>
                                      </p:cBhvr>
                                      <p:to>
                                        <p:strVal val="visible"/>
                                      </p:to>
                                    </p:set>
                                    <p:animEffect transition="in" filter="fade">
                                      <p:cBhvr>
                                        <p:cTn id="45" dur="500"/>
                                        <p:tgtEl>
                                          <p:spTgt spid="585"/>
                                        </p:tgtEl>
                                      </p:cBhvr>
                                    </p:animEffect>
                                    <p:anim calcmode="lin" valueType="num">
                                      <p:cBhvr>
                                        <p:cTn id="46" dur="500" fill="hold"/>
                                        <p:tgtEl>
                                          <p:spTgt spid="585"/>
                                        </p:tgtEl>
                                        <p:attrNameLst>
                                          <p:attrName>ppt_x</p:attrName>
                                        </p:attrNameLst>
                                      </p:cBhvr>
                                      <p:tavLst>
                                        <p:tav tm="0">
                                          <p:val>
                                            <p:strVal val="#ppt_x"/>
                                          </p:val>
                                        </p:tav>
                                        <p:tav tm="100000">
                                          <p:val>
                                            <p:strVal val="#ppt_x"/>
                                          </p:val>
                                        </p:tav>
                                      </p:tavLst>
                                    </p:anim>
                                    <p:anim calcmode="lin" valueType="num">
                                      <p:cBhvr>
                                        <p:cTn id="47" dur="500" fill="hold"/>
                                        <p:tgtEl>
                                          <p:spTgt spid="585"/>
                                        </p:tgtEl>
                                        <p:attrNameLst>
                                          <p:attrName>ppt_y</p:attrName>
                                        </p:attrNameLst>
                                      </p:cBhvr>
                                      <p:tavLst>
                                        <p:tav tm="0">
                                          <p:val>
                                            <p:strVal val="#ppt_y-.1"/>
                                          </p:val>
                                        </p:tav>
                                        <p:tav tm="100000">
                                          <p:val>
                                            <p:strVal val="#ppt_y"/>
                                          </p:val>
                                        </p:tav>
                                      </p:tavLst>
                                    </p:anim>
                                  </p:childTnLst>
                                </p:cTn>
                              </p:par>
                            </p:childTnLst>
                          </p:cTn>
                        </p:par>
                        <p:par>
                          <p:cTn id="48" fill="hold">
                            <p:stCondLst>
                              <p:cond delay="3000"/>
                            </p:stCondLst>
                            <p:childTnLst>
                              <p:par>
                                <p:cTn id="49" presetID="47" presetClass="entr" presetSubtype="0" fill="hold" grpId="0" nodeType="afterEffect">
                                  <p:stCondLst>
                                    <p:cond delay="0"/>
                                  </p:stCondLst>
                                  <p:childTnLst>
                                    <p:set>
                                      <p:cBhvr>
                                        <p:cTn id="50" dur="1" fill="hold">
                                          <p:stCondLst>
                                            <p:cond delay="0"/>
                                          </p:stCondLst>
                                        </p:cTn>
                                        <p:tgtEl>
                                          <p:spTgt spid="587"/>
                                        </p:tgtEl>
                                        <p:attrNameLst>
                                          <p:attrName>style.visibility</p:attrName>
                                        </p:attrNameLst>
                                      </p:cBhvr>
                                      <p:to>
                                        <p:strVal val="visible"/>
                                      </p:to>
                                    </p:set>
                                    <p:animEffect transition="in" filter="fade">
                                      <p:cBhvr>
                                        <p:cTn id="51" dur="500"/>
                                        <p:tgtEl>
                                          <p:spTgt spid="587"/>
                                        </p:tgtEl>
                                      </p:cBhvr>
                                    </p:animEffect>
                                    <p:anim calcmode="lin" valueType="num">
                                      <p:cBhvr>
                                        <p:cTn id="52" dur="500" fill="hold"/>
                                        <p:tgtEl>
                                          <p:spTgt spid="587"/>
                                        </p:tgtEl>
                                        <p:attrNameLst>
                                          <p:attrName>ppt_x</p:attrName>
                                        </p:attrNameLst>
                                      </p:cBhvr>
                                      <p:tavLst>
                                        <p:tav tm="0">
                                          <p:val>
                                            <p:strVal val="#ppt_x"/>
                                          </p:val>
                                        </p:tav>
                                        <p:tav tm="100000">
                                          <p:val>
                                            <p:strVal val="#ppt_x"/>
                                          </p:val>
                                        </p:tav>
                                      </p:tavLst>
                                    </p:anim>
                                    <p:anim calcmode="lin" valueType="num">
                                      <p:cBhvr>
                                        <p:cTn id="53" dur="500" fill="hold"/>
                                        <p:tgtEl>
                                          <p:spTgt spid="587"/>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47" presetClass="entr" presetSubtype="0" fill="hold" grpId="0" nodeType="afterEffect">
                                  <p:stCondLst>
                                    <p:cond delay="0"/>
                                  </p:stCondLst>
                                  <p:childTnLst>
                                    <p:set>
                                      <p:cBhvr>
                                        <p:cTn id="56" dur="1" fill="hold">
                                          <p:stCondLst>
                                            <p:cond delay="0"/>
                                          </p:stCondLst>
                                        </p:cTn>
                                        <p:tgtEl>
                                          <p:spTgt spid="588"/>
                                        </p:tgtEl>
                                        <p:attrNameLst>
                                          <p:attrName>style.visibility</p:attrName>
                                        </p:attrNameLst>
                                      </p:cBhvr>
                                      <p:to>
                                        <p:strVal val="visible"/>
                                      </p:to>
                                    </p:set>
                                    <p:animEffect transition="in" filter="fade">
                                      <p:cBhvr>
                                        <p:cTn id="57" dur="500"/>
                                        <p:tgtEl>
                                          <p:spTgt spid="588"/>
                                        </p:tgtEl>
                                      </p:cBhvr>
                                    </p:animEffect>
                                    <p:anim calcmode="lin" valueType="num">
                                      <p:cBhvr>
                                        <p:cTn id="58" dur="500" fill="hold"/>
                                        <p:tgtEl>
                                          <p:spTgt spid="588"/>
                                        </p:tgtEl>
                                        <p:attrNameLst>
                                          <p:attrName>ppt_x</p:attrName>
                                        </p:attrNameLst>
                                      </p:cBhvr>
                                      <p:tavLst>
                                        <p:tav tm="0">
                                          <p:val>
                                            <p:strVal val="#ppt_x"/>
                                          </p:val>
                                        </p:tav>
                                        <p:tav tm="100000">
                                          <p:val>
                                            <p:strVal val="#ppt_x"/>
                                          </p:val>
                                        </p:tav>
                                      </p:tavLst>
                                    </p:anim>
                                    <p:anim calcmode="lin" valueType="num">
                                      <p:cBhvr>
                                        <p:cTn id="59" dur="500" fill="hold"/>
                                        <p:tgtEl>
                                          <p:spTgt spid="5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 grpId="0"/>
      <p:bldP spid="594" grpId="0"/>
      <p:bldP spid="580" grpId="0"/>
      <p:bldP spid="582" grpId="0"/>
      <p:bldP spid="583" grpId="0"/>
      <p:bldP spid="584" grpId="0"/>
      <p:bldP spid="585" grpId="0"/>
      <p:bldP spid="587" grpId="0"/>
      <p:bldP spid="58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4943724" y="0"/>
            <a:ext cx="4471183" cy="5274990"/>
          </a:xfrm>
          <a:prstGeom prst="rect">
            <a:avLst/>
          </a:prstGeom>
        </p:spPr>
      </p:pic>
      <p:sp>
        <p:nvSpPr>
          <p:cNvPr id="5" name="TextBox 4"/>
          <p:cNvSpPr txBox="1"/>
          <p:nvPr/>
        </p:nvSpPr>
        <p:spPr>
          <a:xfrm>
            <a:off x="83436" y="121105"/>
            <a:ext cx="3955763"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200" dirty="0">
                <a:solidFill>
                  <a:srgbClr val="002C74"/>
                </a:solidFill>
                <a:latin typeface="Fira Sans Condensed Medium" panose="020B0603050000020004" pitchFamily="34" charset="0"/>
              </a:rPr>
              <a:t>II.2.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6" name="TextBox 5"/>
          <p:cNvSpPr txBox="1"/>
          <p:nvPr/>
        </p:nvSpPr>
        <p:spPr>
          <a:xfrm>
            <a:off x="83436" y="892138"/>
            <a:ext cx="1669164" cy="510778"/>
          </a:xfrm>
          <a:prstGeom prst="roundRect">
            <a:avLst/>
          </a:prstGeom>
          <a:solidFill>
            <a:srgbClr val="0E2A47"/>
          </a:solidFill>
        </p:spPr>
        <p:txBody>
          <a:bodyPr wrap="square" rtlCol="0">
            <a:spAutoFit/>
          </a:bodyPr>
          <a:lstStyle/>
          <a:p>
            <a:r>
              <a:rPr lang="en-US" sz="2400" dirty="0" err="1">
                <a:solidFill>
                  <a:schemeClr val="accent6"/>
                </a:solidFill>
                <a:latin typeface="Fira Sans Condensed Medium" panose="020B0603050000020004" pitchFamily="34" charset="0"/>
              </a:rPr>
              <a:t>Thí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Nghiệm</a:t>
            </a:r>
            <a:endParaRPr lang="en-US" sz="2400" dirty="0">
              <a:solidFill>
                <a:schemeClr val="accent6"/>
              </a:solidFill>
              <a:latin typeface="Fira Sans Condensed Medium" panose="020B0603050000020004" pitchFamily="34" charset="0"/>
            </a:endParaRPr>
          </a:p>
        </p:txBody>
      </p:sp>
      <p:sp>
        <p:nvSpPr>
          <p:cNvPr id="7" name="TextBox 6"/>
          <p:cNvSpPr txBox="1"/>
          <p:nvPr/>
        </p:nvSpPr>
        <p:spPr>
          <a:xfrm>
            <a:off x="43648" y="1545334"/>
            <a:ext cx="4590890" cy="872034"/>
          </a:xfrm>
          <a:prstGeom prst="rect">
            <a:avLst/>
          </a:prstGeom>
          <a:noFill/>
        </p:spPr>
        <p:txBody>
          <a:bodyPr wrap="square" rtlCol="0">
            <a:spAutoFit/>
          </a:bodyPr>
          <a:lstStyle/>
          <a:p>
            <a:pPr>
              <a:lnSpc>
                <a:spcPct val="150000"/>
              </a:lnSpc>
            </a:pPr>
            <a:r>
              <a:rPr lang="en-US" sz="1800" b="1" dirty="0" err="1">
                <a:latin typeface="+mn-lt"/>
              </a:rPr>
              <a:t>Chuẩn</a:t>
            </a:r>
            <a:r>
              <a:rPr lang="en-US" sz="1800" b="1" dirty="0">
                <a:latin typeface="+mn-lt"/>
              </a:rPr>
              <a:t> </a:t>
            </a:r>
            <a:r>
              <a:rPr lang="en-US" sz="1800" b="1" dirty="0" err="1">
                <a:latin typeface="+mn-lt"/>
              </a:rPr>
              <a:t>bị</a:t>
            </a:r>
            <a:r>
              <a:rPr lang="en-US" sz="1800" b="1" dirty="0">
                <a:latin typeface="+mn-lt"/>
              </a:rPr>
              <a:t>: </a:t>
            </a:r>
            <a:r>
              <a:rPr lang="en-US" sz="1800" dirty="0" err="1">
                <a:latin typeface="+mn-lt"/>
              </a:rPr>
              <a:t>bản</a:t>
            </a:r>
            <a:r>
              <a:rPr lang="en-US" sz="1800" dirty="0">
                <a:latin typeface="+mn-lt"/>
              </a:rPr>
              <a:t> </a:t>
            </a:r>
            <a:r>
              <a:rPr lang="en-US" sz="1800" dirty="0" err="1">
                <a:latin typeface="+mn-lt"/>
              </a:rPr>
              <a:t>bán</a:t>
            </a:r>
            <a:r>
              <a:rPr lang="en-US" sz="1800" dirty="0">
                <a:latin typeface="+mn-lt"/>
              </a:rPr>
              <a:t> </a:t>
            </a:r>
            <a:r>
              <a:rPr lang="en-US" sz="1800" dirty="0" err="1">
                <a:latin typeface="+mn-lt"/>
              </a:rPr>
              <a:t>trụ</a:t>
            </a:r>
            <a:r>
              <a:rPr lang="en-US" sz="1800" dirty="0">
                <a:latin typeface="+mn-lt"/>
              </a:rPr>
              <a:t> </a:t>
            </a:r>
            <a:r>
              <a:rPr lang="en-US" sz="1800" dirty="0" err="1">
                <a:latin typeface="+mn-lt"/>
              </a:rPr>
              <a:t>bằng</a:t>
            </a:r>
            <a:r>
              <a:rPr lang="en-US" sz="1800" dirty="0">
                <a:latin typeface="+mn-lt"/>
              </a:rPr>
              <a:t> </a:t>
            </a:r>
            <a:r>
              <a:rPr lang="en-US" sz="1800" dirty="0" err="1">
                <a:latin typeface="+mn-lt"/>
              </a:rPr>
              <a:t>thủy</a:t>
            </a:r>
            <a:r>
              <a:rPr lang="en-US" sz="1800" dirty="0">
                <a:latin typeface="+mn-lt"/>
              </a:rPr>
              <a:t> </a:t>
            </a:r>
            <a:r>
              <a:rPr lang="en-US" sz="1800" dirty="0" err="1">
                <a:latin typeface="+mn-lt"/>
              </a:rPr>
              <a:t>tinh</a:t>
            </a:r>
            <a:r>
              <a:rPr lang="en-US" sz="1800" dirty="0">
                <a:latin typeface="+mn-lt"/>
              </a:rPr>
              <a:t>, </a:t>
            </a:r>
            <a:r>
              <a:rPr lang="en-US" sz="1800" dirty="0" err="1">
                <a:latin typeface="+mn-lt"/>
              </a:rPr>
              <a:t>đèn</a:t>
            </a:r>
            <a:r>
              <a:rPr lang="en-US" sz="1800" dirty="0">
                <a:latin typeface="+mn-lt"/>
              </a:rPr>
              <a:t> laser, </a:t>
            </a:r>
            <a:r>
              <a:rPr lang="en-US" sz="1800" dirty="0" err="1">
                <a:latin typeface="+mn-lt"/>
              </a:rPr>
              <a:t>bảng</a:t>
            </a:r>
            <a:r>
              <a:rPr lang="en-US" sz="1800" dirty="0">
                <a:latin typeface="+mn-lt"/>
              </a:rPr>
              <a:t> </a:t>
            </a:r>
            <a:r>
              <a:rPr lang="en-US" sz="1800" dirty="0" err="1">
                <a:latin typeface="+mn-lt"/>
              </a:rPr>
              <a:t>thép</a:t>
            </a:r>
            <a:r>
              <a:rPr lang="en-US" sz="1800" dirty="0">
                <a:latin typeface="+mn-lt"/>
              </a:rPr>
              <a:t> </a:t>
            </a:r>
            <a:r>
              <a:rPr lang="en-US" sz="1800" dirty="0" err="1">
                <a:latin typeface="+mn-lt"/>
              </a:rPr>
              <a:t>có</a:t>
            </a:r>
            <a:r>
              <a:rPr lang="en-US" sz="1800" dirty="0">
                <a:latin typeface="+mn-lt"/>
              </a:rPr>
              <a:t> </a:t>
            </a:r>
            <a:r>
              <a:rPr lang="en-US" sz="1800" dirty="0" err="1">
                <a:latin typeface="+mn-lt"/>
              </a:rPr>
              <a:t>gắn</a:t>
            </a:r>
            <a:r>
              <a:rPr lang="en-US" sz="1800" dirty="0">
                <a:latin typeface="+mn-lt"/>
              </a:rPr>
              <a:t> </a:t>
            </a:r>
            <a:r>
              <a:rPr lang="en-US" sz="1800" dirty="0" err="1">
                <a:latin typeface="+mn-lt"/>
              </a:rPr>
              <a:t>thước</a:t>
            </a:r>
            <a:r>
              <a:rPr lang="en-US" sz="1800" dirty="0">
                <a:latin typeface="+mn-lt"/>
              </a:rPr>
              <a:t> </a:t>
            </a:r>
            <a:r>
              <a:rPr lang="en-US" sz="1800" dirty="0" err="1">
                <a:latin typeface="+mn-lt"/>
              </a:rPr>
              <a:t>đo</a:t>
            </a:r>
            <a:r>
              <a:rPr lang="en-US" sz="1800" dirty="0">
                <a:latin typeface="+mn-lt"/>
              </a:rPr>
              <a:t> </a:t>
            </a:r>
            <a:r>
              <a:rPr lang="en-US" sz="1800" dirty="0" err="1">
                <a:latin typeface="+mn-lt"/>
              </a:rPr>
              <a:t>góc</a:t>
            </a:r>
            <a:r>
              <a:rPr lang="en-US" sz="1800" dirty="0">
                <a:latin typeface="+mn-lt"/>
              </a:rPr>
              <a:t>.</a:t>
            </a:r>
            <a:endParaRPr lang="en-US" sz="1800" dirty="0">
              <a:latin typeface="+mn-lt"/>
            </a:endParaRPr>
          </a:p>
        </p:txBody>
      </p:sp>
      <p:sp>
        <p:nvSpPr>
          <p:cNvPr id="8" name="TextBox 7"/>
          <p:cNvSpPr txBox="1"/>
          <p:nvPr/>
        </p:nvSpPr>
        <p:spPr>
          <a:xfrm>
            <a:off x="83436" y="2637495"/>
            <a:ext cx="4798164" cy="1703030"/>
          </a:xfrm>
          <a:prstGeom prst="rect">
            <a:avLst/>
          </a:prstGeom>
          <a:noFill/>
        </p:spPr>
        <p:txBody>
          <a:bodyPr wrap="square" rtlCol="0">
            <a:spAutoFit/>
          </a:bodyPr>
          <a:lstStyle/>
          <a:p>
            <a:pPr>
              <a:lnSpc>
                <a:spcPct val="150000"/>
              </a:lnSpc>
            </a:pPr>
            <a:r>
              <a:rPr lang="en-US" sz="1800" b="1" dirty="0" err="1">
                <a:latin typeface="+mn-lt"/>
              </a:rPr>
              <a:t>Tiến</a:t>
            </a:r>
            <a:r>
              <a:rPr lang="en-US" sz="1800" b="1" dirty="0">
                <a:latin typeface="+mn-lt"/>
              </a:rPr>
              <a:t> </a:t>
            </a:r>
            <a:r>
              <a:rPr lang="en-US" sz="1800" b="1" dirty="0" err="1">
                <a:latin typeface="+mn-lt"/>
              </a:rPr>
              <a:t>hành</a:t>
            </a:r>
            <a:r>
              <a:rPr lang="en-US" sz="1800" b="1" dirty="0">
                <a:latin typeface="+mn-lt"/>
              </a:rPr>
              <a:t>:</a:t>
            </a:r>
            <a:endParaRPr lang="en-US" sz="1800" b="1" dirty="0">
              <a:latin typeface="+mn-lt"/>
            </a:endParaRPr>
          </a:p>
          <a:p>
            <a:pPr indent="228600">
              <a:lnSpc>
                <a:spcPct val="150000"/>
              </a:lnSpc>
            </a:pPr>
            <a:r>
              <a:rPr lang="en-US" sz="1800" b="1" i="1" dirty="0" err="1">
                <a:latin typeface="+mn-lt"/>
              </a:rPr>
              <a:t>Bước</a:t>
            </a:r>
            <a:r>
              <a:rPr lang="en-US" sz="1800" b="1" i="1" dirty="0">
                <a:latin typeface="+mn-lt"/>
              </a:rPr>
              <a:t> 1: </a:t>
            </a:r>
            <a:r>
              <a:rPr lang="en-US" sz="1800" dirty="0" err="1">
                <a:latin typeface="+mn-lt"/>
              </a:rPr>
              <a:t>Bố</a:t>
            </a:r>
            <a:r>
              <a:rPr lang="en-US" sz="1800" dirty="0">
                <a:latin typeface="+mn-lt"/>
              </a:rPr>
              <a:t> </a:t>
            </a:r>
            <a:r>
              <a:rPr lang="en-US" sz="1800" dirty="0" err="1">
                <a:latin typeface="+mn-lt"/>
              </a:rPr>
              <a:t>trí</a:t>
            </a:r>
            <a:r>
              <a:rPr lang="en-US" sz="1800" dirty="0">
                <a:latin typeface="+mn-lt"/>
              </a:rPr>
              <a:t> </a:t>
            </a:r>
            <a:r>
              <a:rPr lang="en-US" sz="1800" dirty="0" err="1">
                <a:latin typeface="+mn-lt"/>
              </a:rPr>
              <a:t>thí</a:t>
            </a:r>
            <a:r>
              <a:rPr lang="en-US" sz="1800" dirty="0">
                <a:latin typeface="+mn-lt"/>
              </a:rPr>
              <a:t> </a:t>
            </a:r>
            <a:r>
              <a:rPr lang="en-US" sz="1800" dirty="0" err="1">
                <a:latin typeface="+mn-lt"/>
              </a:rPr>
              <a:t>nghiệm</a:t>
            </a:r>
            <a:r>
              <a:rPr lang="en-US" sz="1800" dirty="0">
                <a:latin typeface="+mn-lt"/>
              </a:rPr>
              <a:t> </a:t>
            </a:r>
            <a:r>
              <a:rPr lang="en-US" sz="1800" dirty="0" err="1">
                <a:latin typeface="+mn-lt"/>
              </a:rPr>
              <a:t>như</a:t>
            </a:r>
            <a:r>
              <a:rPr lang="en-US" sz="1800" dirty="0">
                <a:latin typeface="+mn-lt"/>
              </a:rPr>
              <a:t> </a:t>
            </a:r>
            <a:r>
              <a:rPr lang="en-US" sz="1800" dirty="0" err="1">
                <a:latin typeface="+mn-lt"/>
              </a:rPr>
              <a:t>hình</a:t>
            </a:r>
            <a:endParaRPr lang="en-US" sz="1800" dirty="0">
              <a:latin typeface="+mn-lt"/>
            </a:endParaRPr>
          </a:p>
          <a:p>
            <a:pPr indent="228600">
              <a:lnSpc>
                <a:spcPct val="150000"/>
              </a:lnSpc>
            </a:pPr>
            <a:r>
              <a:rPr lang="en-US" sz="1800" b="1" i="1" dirty="0" err="1">
                <a:latin typeface="+mn-lt"/>
              </a:rPr>
              <a:t>Bước</a:t>
            </a:r>
            <a:r>
              <a:rPr lang="en-US" sz="1800" b="1" i="1" dirty="0">
                <a:latin typeface="+mn-lt"/>
              </a:rPr>
              <a:t> 2: </a:t>
            </a:r>
            <a:r>
              <a:rPr lang="en-US" sz="1800" dirty="0" err="1">
                <a:latin typeface="+mn-lt"/>
              </a:rPr>
              <a:t>Điều</a:t>
            </a:r>
            <a:r>
              <a:rPr lang="en-US" sz="1800" dirty="0">
                <a:latin typeface="+mn-lt"/>
              </a:rPr>
              <a:t> </a:t>
            </a:r>
            <a:r>
              <a:rPr lang="en-US" sz="1800" dirty="0" err="1">
                <a:latin typeface="+mn-lt"/>
              </a:rPr>
              <a:t>chỉnh</a:t>
            </a:r>
            <a:r>
              <a:rPr lang="en-US" sz="1800" dirty="0">
                <a:latin typeface="+mn-lt"/>
              </a:rPr>
              <a:t> </a:t>
            </a:r>
            <a:r>
              <a:rPr lang="en-US" sz="1800" dirty="0" err="1">
                <a:latin typeface="+mn-lt"/>
              </a:rPr>
              <a:t>đèn</a:t>
            </a:r>
            <a:r>
              <a:rPr lang="en-US" sz="1800" dirty="0">
                <a:latin typeface="+mn-lt"/>
              </a:rPr>
              <a:t> </a:t>
            </a:r>
            <a:r>
              <a:rPr lang="en-US" sz="1800" dirty="0" err="1">
                <a:latin typeface="+mn-lt"/>
              </a:rPr>
              <a:t>chiếu</a:t>
            </a:r>
            <a:r>
              <a:rPr lang="en-US" sz="1800" dirty="0">
                <a:latin typeface="+mn-lt"/>
              </a:rPr>
              <a:t> </a:t>
            </a:r>
            <a:r>
              <a:rPr lang="en-US" sz="1800" dirty="0" err="1">
                <a:latin typeface="+mn-lt"/>
              </a:rPr>
              <a:t>góc</a:t>
            </a:r>
            <a:r>
              <a:rPr lang="en-US" sz="1800" dirty="0">
                <a:latin typeface="+mn-lt"/>
              </a:rPr>
              <a:t> </a:t>
            </a:r>
            <a:r>
              <a:rPr lang="en-US" sz="1800" dirty="0" err="1">
                <a:latin typeface="+mn-lt"/>
              </a:rPr>
              <a:t>bằng</a:t>
            </a:r>
            <a:r>
              <a:rPr lang="en-US" sz="1800" dirty="0">
                <a:latin typeface="+mn-lt"/>
              </a:rPr>
              <a:t> 0</a:t>
            </a:r>
            <a:r>
              <a:rPr lang="en-US" sz="1800" baseline="30000" dirty="0">
                <a:latin typeface="+mn-lt"/>
              </a:rPr>
              <a:t>o</a:t>
            </a:r>
            <a:r>
              <a:rPr lang="en-US" sz="1800" dirty="0">
                <a:latin typeface="+mn-lt"/>
              </a:rPr>
              <a:t> </a:t>
            </a:r>
            <a:endParaRPr lang="en-US" sz="1800" dirty="0">
              <a:latin typeface="+mn-lt"/>
              <a:ea typeface="Courier New" panose="02070309020205020404" pitchFamily="49" charset="0"/>
            </a:endParaRPr>
          </a:p>
          <a:p>
            <a:pPr indent="228600">
              <a:lnSpc>
                <a:spcPct val="150000"/>
              </a:lnSpc>
            </a:pPr>
            <a:r>
              <a:rPr lang="en-US" sz="1800" b="1" i="1" dirty="0" err="1">
                <a:latin typeface="+mn-lt"/>
              </a:rPr>
              <a:t>Bước</a:t>
            </a:r>
            <a:r>
              <a:rPr lang="en-US" sz="1800" b="1" i="1" dirty="0">
                <a:latin typeface="+mn-lt"/>
              </a:rPr>
              <a:t> 3: </a:t>
            </a:r>
            <a:r>
              <a:rPr lang="vi-VN" sz="1800" dirty="0">
                <a:latin typeface="+mn-lt"/>
              </a:rPr>
              <a:t>Thay đổi các giá trị của góc tới</a:t>
            </a:r>
            <a:endParaRPr lang="en-US" sz="1800" dirty="0">
              <a:latin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15" y="58483"/>
            <a:ext cx="8128898" cy="4197633"/>
          </a:xfrm>
        </p:spPr>
        <p:txBody>
          <a:bodyPr/>
          <a:lstStyle/>
          <a:p>
            <a:pPr algn="l">
              <a:lnSpc>
                <a:spcPct val="120000"/>
              </a:lnSpc>
            </a:pPr>
            <a:r>
              <a:rPr lang="en-US" sz="1800" b="1" dirty="0">
                <a:effectLst/>
                <a:latin typeface="Times New Roman" panose="02020603050405020304" pitchFamily="18" charset="0"/>
                <a:ea typeface="Calibri" panose="020F0502020204030204" pitchFamily="34" charset="0"/>
              </a:rPr>
              <a:t>                         PHIẾU HỌC TẬP ĐỊNH LUẬT KHÚC XẠ ÁNH SÁNG</a:t>
            </a:r>
            <a:br>
              <a:rPr lang="en-US" sz="1400" dirty="0">
                <a:effectLst/>
                <a:latin typeface="Times New Roman" panose="02020603050405020304" pitchFamily="18" charset="0"/>
                <a:ea typeface="SimSun" panose="02010600030101010101" pitchFamily="2" charset="-122"/>
                <a:cs typeface="Times New Roman" panose="02020603050405020304" pitchFamily="18" charset="0"/>
              </a:rPr>
            </a:b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1.</a:t>
            </a:r>
            <a:r>
              <a:rPr lang="vi-VN" sz="1400" dirty="0">
                <a:effectLst/>
                <a:latin typeface="Times New Roman" panose="02020603050405020304" pitchFamily="18" charset="0"/>
                <a:ea typeface="SimSun" panose="02010600030101010101" pitchFamily="2" charset="-122"/>
                <a:cs typeface="Times New Roman" panose="02020603050405020304" pitchFamily="18" charset="0"/>
              </a:rPr>
              <a:t>Tiến hành thí nghiệm </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Hình</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3</a:t>
            </a:r>
            <a:r>
              <a:rPr lang="vi-VN" sz="1400" dirty="0">
                <a:effectLst/>
                <a:latin typeface="Times New Roman" panose="02020603050405020304" pitchFamily="18" charset="0"/>
                <a:ea typeface="SimSun" panose="02010600030101010101" pitchFamily="2" charset="-122"/>
                <a:cs typeface="Times New Roman" panose="02020603050405020304" pitchFamily="18" charset="0"/>
              </a:rPr>
              <a:t>.</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5)</a:t>
            </a:r>
            <a:r>
              <a:rPr lang="vi-VN"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và</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latin typeface="Times New Roman" panose="02020603050405020304" pitchFamily="18" charset="0"/>
                <a:ea typeface="SimSun" panose="02010600030101010101" pitchFamily="2" charset="-122"/>
                <a:cs typeface="Times New Roman" panose="02020603050405020304" pitchFamily="18" charset="0"/>
              </a:rPr>
              <a:t>c</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ho</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biết</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tia</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khúc</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xạ</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và</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tia</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tới</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nằm</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cùng</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một</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bên</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hay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khác</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bên</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của</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pháp</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tuyến</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a:t>
            </a:r>
            <a:br>
              <a:rPr lang="en-US" sz="1400" dirty="0">
                <a:effectLst/>
                <a:latin typeface="Times New Roman" panose="02020603050405020304" pitchFamily="18" charset="0"/>
                <a:ea typeface="SimSun" panose="02010600030101010101" pitchFamily="2" charset="-122"/>
                <a:cs typeface="Times New Roman" panose="02020603050405020304" pitchFamily="18" charset="0"/>
              </a:rPr>
            </a:b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2. Ở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hình</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3.5,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em</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hãy</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chỉ</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ra</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a:t>
            </a:r>
            <a:br>
              <a:rPr lang="en-US" sz="1400" dirty="0">
                <a:effectLst/>
                <a:latin typeface="Calibri" panose="020F0502020204030204" pitchFamily="34" charset="0"/>
                <a:ea typeface="SimSun" panose="02010600030101010101" pitchFamily="2" charset="-122"/>
                <a:cs typeface="Times New Roman" panose="02020603050405020304" pitchFamily="18" charset="0"/>
              </a:rPr>
            </a:br>
            <a:r>
              <a:rPr lang="en-US" sz="1400" b="0" dirty="0" err="1">
                <a:effectLst/>
                <a:latin typeface="Times New Roman" panose="02020603050405020304" pitchFamily="18" charset="0"/>
                <a:ea typeface="SimSun" panose="02010600030101010101" pitchFamily="2" charset="-122"/>
                <a:cs typeface="Times New Roman" panose="02020603050405020304" pitchFamily="18" charset="0"/>
              </a:rPr>
              <a:t>Môi</a:t>
            </a:r>
            <a:r>
              <a:rPr lang="en-US" sz="1400" b="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b="0" dirty="0" err="1">
                <a:effectLst/>
                <a:latin typeface="Times New Roman" panose="02020603050405020304" pitchFamily="18" charset="0"/>
                <a:ea typeface="SimSun" panose="02010600030101010101" pitchFamily="2" charset="-122"/>
                <a:cs typeface="Times New Roman" panose="02020603050405020304" pitchFamily="18" charset="0"/>
              </a:rPr>
              <a:t>trường</a:t>
            </a:r>
            <a:r>
              <a:rPr lang="en-US" sz="1400" b="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b="0" dirty="0" err="1">
                <a:effectLst/>
                <a:latin typeface="Times New Roman" panose="02020603050405020304" pitchFamily="18" charset="0"/>
                <a:ea typeface="SimSun" panose="02010600030101010101" pitchFamily="2" charset="-122"/>
                <a:cs typeface="Times New Roman" panose="02020603050405020304" pitchFamily="18" charset="0"/>
              </a:rPr>
              <a:t>chứa</a:t>
            </a:r>
            <a:r>
              <a:rPr lang="en-US" sz="1400" b="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b="0" dirty="0" err="1">
                <a:effectLst/>
                <a:latin typeface="Times New Roman" panose="02020603050405020304" pitchFamily="18" charset="0"/>
                <a:ea typeface="SimSun" panose="02010600030101010101" pitchFamily="2" charset="-122"/>
                <a:cs typeface="Times New Roman" panose="02020603050405020304" pitchFamily="18" charset="0"/>
              </a:rPr>
              <a:t>tia</a:t>
            </a:r>
            <a:r>
              <a:rPr lang="en-US" sz="1400" b="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b="0" dirty="0" err="1">
                <a:effectLst/>
                <a:latin typeface="Times New Roman" panose="02020603050405020304" pitchFamily="18" charset="0"/>
                <a:ea typeface="SimSun" panose="02010600030101010101" pitchFamily="2" charset="-122"/>
                <a:cs typeface="Times New Roman" panose="02020603050405020304" pitchFamily="18" charset="0"/>
              </a:rPr>
              <a:t>tới</a:t>
            </a:r>
            <a:r>
              <a:rPr lang="en-US" sz="1400" b="0" dirty="0">
                <a:effectLst/>
                <a:latin typeface="Times New Roman" panose="02020603050405020304" pitchFamily="18" charset="0"/>
                <a:ea typeface="SimSun" panose="02010600030101010101" pitchFamily="2" charset="-122"/>
                <a:cs typeface="Times New Roman" panose="02020603050405020304" pitchFamily="18" charset="0"/>
              </a:rPr>
              <a:t>.</a:t>
            </a:r>
            <a:br>
              <a:rPr lang="en-US" sz="1400" b="0" dirty="0">
                <a:effectLst/>
                <a:latin typeface="Calibri" panose="020F0502020204030204" pitchFamily="34" charset="0"/>
                <a:ea typeface="SimSun" panose="02010600030101010101" pitchFamily="2" charset="-122"/>
                <a:cs typeface="Times New Roman" panose="02020603050405020304" pitchFamily="18" charset="0"/>
              </a:rPr>
            </a:br>
            <a:r>
              <a:rPr lang="en-US" sz="1400" b="0" dirty="0" err="1">
                <a:effectLst/>
                <a:latin typeface="Times New Roman" panose="02020603050405020304" pitchFamily="18" charset="0"/>
                <a:ea typeface="SimSun" panose="02010600030101010101" pitchFamily="2" charset="-122"/>
                <a:cs typeface="Times New Roman" panose="02020603050405020304" pitchFamily="18" charset="0"/>
              </a:rPr>
              <a:t>Môi</a:t>
            </a:r>
            <a:r>
              <a:rPr lang="en-US" sz="1400" b="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b="0" dirty="0" err="1">
                <a:effectLst/>
                <a:latin typeface="Times New Roman" panose="02020603050405020304" pitchFamily="18" charset="0"/>
                <a:ea typeface="SimSun" panose="02010600030101010101" pitchFamily="2" charset="-122"/>
                <a:cs typeface="Times New Roman" panose="02020603050405020304" pitchFamily="18" charset="0"/>
              </a:rPr>
              <a:t>trường</a:t>
            </a:r>
            <a:r>
              <a:rPr lang="en-US" sz="1400" b="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b="0" dirty="0" err="1">
                <a:effectLst/>
                <a:latin typeface="Times New Roman" panose="02020603050405020304" pitchFamily="18" charset="0"/>
                <a:ea typeface="SimSun" panose="02010600030101010101" pitchFamily="2" charset="-122"/>
                <a:cs typeface="Times New Roman" panose="02020603050405020304" pitchFamily="18" charset="0"/>
              </a:rPr>
              <a:t>chứa</a:t>
            </a:r>
            <a:r>
              <a:rPr lang="en-US" sz="1400" b="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b="0" dirty="0" err="1">
                <a:effectLst/>
                <a:latin typeface="Times New Roman" panose="02020603050405020304" pitchFamily="18" charset="0"/>
                <a:ea typeface="SimSun" panose="02010600030101010101" pitchFamily="2" charset="-122"/>
                <a:cs typeface="Times New Roman" panose="02020603050405020304" pitchFamily="18" charset="0"/>
              </a:rPr>
              <a:t>tia</a:t>
            </a:r>
            <a:r>
              <a:rPr lang="en-US" sz="1400" b="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b="0" dirty="0" err="1">
                <a:effectLst/>
                <a:latin typeface="Times New Roman" panose="02020603050405020304" pitchFamily="18" charset="0"/>
                <a:ea typeface="SimSun" panose="02010600030101010101" pitchFamily="2" charset="-122"/>
                <a:cs typeface="Times New Roman" panose="02020603050405020304" pitchFamily="18" charset="0"/>
              </a:rPr>
              <a:t>khúc</a:t>
            </a:r>
            <a:r>
              <a:rPr lang="en-US" sz="1400" b="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b="0" dirty="0" err="1">
                <a:effectLst/>
                <a:latin typeface="Times New Roman" panose="02020603050405020304" pitchFamily="18" charset="0"/>
                <a:ea typeface="SimSun" panose="02010600030101010101" pitchFamily="2" charset="-122"/>
                <a:cs typeface="Times New Roman" panose="02020603050405020304" pitchFamily="18" charset="0"/>
              </a:rPr>
              <a:t>xạ</a:t>
            </a:r>
            <a:r>
              <a:rPr lang="en-US" sz="1400" b="0" dirty="0">
                <a:effectLst/>
                <a:latin typeface="Times New Roman" panose="02020603050405020304" pitchFamily="18" charset="0"/>
                <a:ea typeface="SimSun" panose="02010600030101010101" pitchFamily="2" charset="-122"/>
                <a:cs typeface="Times New Roman" panose="02020603050405020304" pitchFamily="18" charset="0"/>
              </a:rPr>
              <a:t>.</a:t>
            </a:r>
            <a:br>
              <a:rPr lang="en-US" sz="1400" b="0" dirty="0">
                <a:effectLst/>
                <a:latin typeface="Calibri" panose="020F0502020204030204" pitchFamily="34" charset="0"/>
                <a:ea typeface="SimSun" panose="02010600030101010101" pitchFamily="2" charset="-122"/>
                <a:cs typeface="Times New Roman" panose="02020603050405020304" pitchFamily="18" charset="0"/>
              </a:rPr>
            </a:br>
            <a:r>
              <a:rPr lang="en-US" sz="1400" b="0" dirty="0" err="1">
                <a:effectLst/>
                <a:latin typeface="Times New Roman" panose="02020603050405020304" pitchFamily="18" charset="0"/>
                <a:ea typeface="SimSun" panose="02010600030101010101" pitchFamily="2" charset="-122"/>
              </a:rPr>
              <a:t>Điểm</a:t>
            </a:r>
            <a:r>
              <a:rPr lang="en-US" sz="1400" b="0" dirty="0">
                <a:effectLst/>
                <a:latin typeface="Times New Roman" panose="02020603050405020304" pitchFamily="18" charset="0"/>
                <a:ea typeface="SimSun" panose="02010600030101010101" pitchFamily="2" charset="-122"/>
              </a:rPr>
              <a:t> </a:t>
            </a:r>
            <a:r>
              <a:rPr lang="en-US" sz="1400" b="0" dirty="0" err="1">
                <a:effectLst/>
                <a:latin typeface="Times New Roman" panose="02020603050405020304" pitchFamily="18" charset="0"/>
                <a:ea typeface="SimSun" panose="02010600030101010101" pitchFamily="2" charset="-122"/>
              </a:rPr>
              <a:t>tới</a:t>
            </a:r>
            <a:r>
              <a:rPr lang="en-US" sz="1400" b="0" dirty="0">
                <a:effectLst/>
                <a:latin typeface="Times New Roman" panose="02020603050405020304" pitchFamily="18" charset="0"/>
                <a:ea typeface="SimSun" panose="02010600030101010101" pitchFamily="2" charset="-122"/>
              </a:rPr>
              <a:t> </a:t>
            </a:r>
            <a:r>
              <a:rPr lang="en-US" sz="1400" b="0" dirty="0" err="1">
                <a:effectLst/>
                <a:latin typeface="Times New Roman" panose="02020603050405020304" pitchFamily="18" charset="0"/>
                <a:ea typeface="SimSun" panose="02010600030101010101" pitchFamily="2" charset="-122"/>
              </a:rPr>
              <a:t>và</a:t>
            </a:r>
            <a:r>
              <a:rPr lang="en-US" sz="1400" b="0" dirty="0">
                <a:effectLst/>
                <a:latin typeface="Times New Roman" panose="02020603050405020304" pitchFamily="18" charset="0"/>
                <a:ea typeface="SimSun" panose="02010600030101010101" pitchFamily="2" charset="-122"/>
              </a:rPr>
              <a:t> </a:t>
            </a:r>
            <a:r>
              <a:rPr lang="en-US" sz="1400" b="0" dirty="0" err="1">
                <a:effectLst/>
                <a:latin typeface="Times New Roman" panose="02020603050405020304" pitchFamily="18" charset="0"/>
                <a:ea typeface="SimSun" panose="02010600030101010101" pitchFamily="2" charset="-122"/>
              </a:rPr>
              <a:t>pháp</a:t>
            </a:r>
            <a:r>
              <a:rPr lang="en-US" sz="1400" b="0" dirty="0">
                <a:effectLst/>
                <a:latin typeface="Times New Roman" panose="02020603050405020304" pitchFamily="18" charset="0"/>
                <a:ea typeface="SimSun" panose="02010600030101010101" pitchFamily="2" charset="-122"/>
              </a:rPr>
              <a:t> </a:t>
            </a:r>
            <a:r>
              <a:rPr lang="en-US" sz="1400" b="0" dirty="0" err="1">
                <a:effectLst/>
                <a:latin typeface="Times New Roman" panose="02020603050405020304" pitchFamily="18" charset="0"/>
                <a:ea typeface="SimSun" panose="02010600030101010101" pitchFamily="2" charset="-122"/>
              </a:rPr>
              <a:t>tuyến</a:t>
            </a:r>
            <a:r>
              <a:rPr lang="en-US" sz="1400" b="0" dirty="0">
                <a:effectLst/>
                <a:latin typeface="Times New Roman" panose="02020603050405020304" pitchFamily="18" charset="0"/>
                <a:ea typeface="SimSun" panose="02010600030101010101" pitchFamily="2" charset="-122"/>
              </a:rPr>
              <a:t> </a:t>
            </a:r>
            <a:r>
              <a:rPr lang="en-US" sz="1400" b="0" dirty="0" err="1">
                <a:effectLst/>
                <a:latin typeface="Times New Roman" panose="02020603050405020304" pitchFamily="18" charset="0"/>
                <a:ea typeface="SimSun" panose="02010600030101010101" pitchFamily="2" charset="-122"/>
              </a:rPr>
              <a:t>của</a:t>
            </a:r>
            <a:r>
              <a:rPr lang="en-US" sz="1400" b="0" dirty="0">
                <a:effectLst/>
                <a:latin typeface="Times New Roman" panose="02020603050405020304" pitchFamily="18" charset="0"/>
                <a:ea typeface="SimSun" panose="02010600030101010101" pitchFamily="2" charset="-122"/>
              </a:rPr>
              <a:t> </a:t>
            </a:r>
            <a:r>
              <a:rPr lang="en-US" sz="1400" b="0" dirty="0" err="1">
                <a:effectLst/>
                <a:latin typeface="Times New Roman" panose="02020603050405020304" pitchFamily="18" charset="0"/>
                <a:ea typeface="SimSun" panose="02010600030101010101" pitchFamily="2" charset="-122"/>
              </a:rPr>
              <a:t>mặt</a:t>
            </a:r>
            <a:r>
              <a:rPr lang="en-US" sz="1400" b="0" dirty="0">
                <a:effectLst/>
                <a:latin typeface="Times New Roman" panose="02020603050405020304" pitchFamily="18" charset="0"/>
                <a:ea typeface="SimSun" panose="02010600030101010101" pitchFamily="2" charset="-122"/>
              </a:rPr>
              <a:t> </a:t>
            </a:r>
            <a:r>
              <a:rPr lang="en-US" sz="1400" b="0" dirty="0" err="1">
                <a:effectLst/>
                <a:latin typeface="Times New Roman" panose="02020603050405020304" pitchFamily="18" charset="0"/>
                <a:ea typeface="SimSun" panose="02010600030101010101" pitchFamily="2" charset="-122"/>
              </a:rPr>
              <a:t>phân</a:t>
            </a:r>
            <a:r>
              <a:rPr lang="en-US" sz="1400" b="0" dirty="0">
                <a:effectLst/>
                <a:latin typeface="Times New Roman" panose="02020603050405020304" pitchFamily="18" charset="0"/>
                <a:ea typeface="SimSun" panose="02010600030101010101" pitchFamily="2" charset="-122"/>
              </a:rPr>
              <a:t> </a:t>
            </a:r>
            <a:r>
              <a:rPr lang="en-US" sz="1400" b="0" dirty="0" err="1">
                <a:effectLst/>
                <a:latin typeface="Times New Roman" panose="02020603050405020304" pitchFamily="18" charset="0"/>
                <a:ea typeface="SimSun" panose="02010600030101010101" pitchFamily="2" charset="-122"/>
              </a:rPr>
              <a:t>cách</a:t>
            </a:r>
            <a:r>
              <a:rPr lang="en-US" sz="1400" b="0" dirty="0">
                <a:effectLst/>
                <a:latin typeface="Times New Roman" panose="02020603050405020304" pitchFamily="18" charset="0"/>
                <a:ea typeface="SimSun" panose="02010600030101010101" pitchFamily="2" charset="-122"/>
              </a:rPr>
              <a:t> </a:t>
            </a:r>
            <a:r>
              <a:rPr lang="en-US" sz="1400" b="0" dirty="0" err="1">
                <a:effectLst/>
                <a:latin typeface="Times New Roman" panose="02020603050405020304" pitchFamily="18" charset="0"/>
                <a:ea typeface="SimSun" panose="02010600030101010101" pitchFamily="2" charset="-122"/>
              </a:rPr>
              <a:t>tại</a:t>
            </a:r>
            <a:r>
              <a:rPr lang="en-US" sz="1400" b="0" dirty="0">
                <a:effectLst/>
                <a:latin typeface="Times New Roman" panose="02020603050405020304" pitchFamily="18" charset="0"/>
                <a:ea typeface="SimSun" panose="02010600030101010101" pitchFamily="2" charset="-122"/>
              </a:rPr>
              <a:t> </a:t>
            </a:r>
            <a:r>
              <a:rPr lang="en-US" sz="1400" b="0" dirty="0" err="1">
                <a:effectLst/>
                <a:latin typeface="Times New Roman" panose="02020603050405020304" pitchFamily="18" charset="0"/>
                <a:ea typeface="SimSun" panose="02010600030101010101" pitchFamily="2" charset="-122"/>
              </a:rPr>
              <a:t>điểm</a:t>
            </a:r>
            <a:r>
              <a:rPr lang="en-US" sz="1400" b="0" dirty="0">
                <a:effectLst/>
                <a:latin typeface="Times New Roman" panose="02020603050405020304" pitchFamily="18" charset="0"/>
                <a:ea typeface="SimSun" panose="02010600030101010101" pitchFamily="2" charset="-122"/>
              </a:rPr>
              <a:t> </a:t>
            </a:r>
            <a:r>
              <a:rPr lang="en-US" sz="1400" b="0" dirty="0" err="1">
                <a:effectLst/>
                <a:latin typeface="Times New Roman" panose="02020603050405020304" pitchFamily="18" charset="0"/>
                <a:ea typeface="SimSun" panose="02010600030101010101" pitchFamily="2" charset="-122"/>
              </a:rPr>
              <a:t>tới</a:t>
            </a:r>
            <a:r>
              <a:rPr lang="en-US" sz="1400" b="0" dirty="0">
                <a:effectLst/>
                <a:latin typeface="Times New Roman" panose="02020603050405020304" pitchFamily="18" charset="0"/>
                <a:ea typeface="SimSun" panose="02010600030101010101" pitchFamily="2" charset="-122"/>
              </a:rPr>
              <a:t> </a:t>
            </a:r>
            <a:r>
              <a:rPr lang="en-US" sz="1400" b="0" dirty="0" err="1">
                <a:effectLst/>
                <a:latin typeface="Times New Roman" panose="02020603050405020304" pitchFamily="18" charset="0"/>
                <a:ea typeface="SimSun" panose="02010600030101010101" pitchFamily="2" charset="-122"/>
              </a:rPr>
              <a:t>đó</a:t>
            </a:r>
            <a:br>
              <a:rPr lang="en-US" sz="1400" dirty="0">
                <a:effectLst/>
                <a:latin typeface="Calibri" panose="020F0502020204030204" pitchFamily="34" charset="0"/>
                <a:ea typeface="SimSun" panose="02010600030101010101" pitchFamily="2" charset="-122"/>
                <a:cs typeface="Times New Roman" panose="02020603050405020304" pitchFamily="18" charset="0"/>
              </a:rPr>
            </a:br>
            <a:r>
              <a:rPr lang="en-US" sz="1400" dirty="0">
                <a:effectLst/>
                <a:latin typeface="Calibri" panose="020F0502020204030204" pitchFamily="34" charset="0"/>
                <a:ea typeface="SimSun" panose="02010600030101010101" pitchFamily="2" charset="-122"/>
                <a:cs typeface="Times New Roman" panose="02020603050405020304" pitchFamily="18" charset="0"/>
              </a:rPr>
              <a:t>3.</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Hoàn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thành</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bảng</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kết</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quả</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thí</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nghiệm</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bảng</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3.2)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và</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nêu</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nhận</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xét</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về</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tỉ</a:t>
            </a:r>
            <a:r>
              <a:rPr lang="en-US" sz="140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1400" dirty="0" err="1">
                <a:effectLst/>
                <a:latin typeface="Times New Roman" panose="02020603050405020304" pitchFamily="18" charset="0"/>
                <a:ea typeface="SimSun" panose="02010600030101010101" pitchFamily="2" charset="-122"/>
                <a:cs typeface="Times New Roman" panose="02020603050405020304" pitchFamily="18" charset="0"/>
              </a:rPr>
              <a:t>số</a:t>
            </a:r>
            <a:br>
              <a:rPr lang="en-US" sz="1400" dirty="0">
                <a:effectLst/>
                <a:latin typeface="Calibri" panose="020F0502020204030204" pitchFamily="34" charset="0"/>
                <a:ea typeface="SimSun" panose="02010600030101010101" pitchFamily="2" charset="-122"/>
                <a:cs typeface="Times New Roman" panose="02020603050405020304" pitchFamily="18" charset="0"/>
              </a:rPr>
            </a:br>
            <a:br>
              <a:rPr lang="en-US" sz="1400" dirty="0">
                <a:effectLst/>
                <a:latin typeface="Calibri" panose="020F0502020204030204" pitchFamily="34" charset="0"/>
                <a:ea typeface="SimSun" panose="02010600030101010101" pitchFamily="2" charset="-122"/>
                <a:cs typeface="Times New Roman" panose="02020603050405020304" pitchFamily="18" charset="0"/>
              </a:rPr>
            </a:br>
            <a:endParaRPr lang="en-US" dirty="0"/>
          </a:p>
        </p:txBody>
      </p:sp>
      <mc:AlternateContent xmlns:mc="http://schemas.openxmlformats.org/markup-compatibility/2006" xmlns:a14="http://schemas.microsoft.com/office/drawing/2010/main">
        <mc:Choice Requires="a14">
          <p:graphicFrame>
            <p:nvGraphicFramePr>
              <p:cNvPr id="16" name="Table 15"/>
              <p:cNvGraphicFramePr>
                <a:graphicFrameLocks noGrp="1"/>
              </p:cNvGraphicFramePr>
              <p:nvPr/>
            </p:nvGraphicFramePr>
            <p:xfrm>
              <a:off x="639590" y="2305917"/>
              <a:ext cx="5673927" cy="2156904"/>
            </p:xfrm>
            <a:graphic>
              <a:graphicData uri="http://schemas.openxmlformats.org/drawingml/2006/table">
                <a:tbl>
                  <a:tblPr firstRow="1" firstCol="1" bandRow="1">
                    <a:tableStyleId>{95EA51DC-0A1D-4230-A7F2-6BA1A8616B38}</a:tableStyleId>
                  </a:tblPr>
                  <a:tblGrid>
                    <a:gridCol w="1450879"/>
                    <a:gridCol w="571849"/>
                    <a:gridCol w="555393"/>
                    <a:gridCol w="555393"/>
                    <a:gridCol w="479449"/>
                    <a:gridCol w="457178"/>
                    <a:gridCol w="468314"/>
                    <a:gridCol w="468314"/>
                    <a:gridCol w="667158"/>
                  </a:tblGrid>
                  <a:tr h="719973">
                    <a:tc>
                      <a:txBody>
                        <a:bodyPr/>
                        <a:lstStyle/>
                        <a:p>
                          <a:pPr marL="0" marR="0" algn="ctr">
                            <a:lnSpc>
                              <a:spcPct val="120000"/>
                            </a:lnSpc>
                            <a:spcBef>
                              <a:spcPts val="0"/>
                            </a:spcBef>
                            <a:spcAft>
                              <a:spcPts val="0"/>
                            </a:spcAft>
                          </a:pPr>
                          <a:r>
                            <a:rPr lang="en-US" sz="1400" dirty="0" err="1">
                              <a:effectLst/>
                            </a:rPr>
                            <a:t>Góc</a:t>
                          </a:r>
                          <a:r>
                            <a:rPr lang="en-US" sz="1400" dirty="0">
                              <a:effectLst/>
                            </a:rPr>
                            <a:t> </a:t>
                          </a:r>
                          <a:r>
                            <a:rPr lang="en-US" sz="1400" dirty="0" err="1">
                              <a:effectLst/>
                            </a:rPr>
                            <a:t>tới</a:t>
                          </a:r>
                          <a:r>
                            <a:rPr lang="en-US" sz="1400" dirty="0">
                              <a:effectLst/>
                            </a:rPr>
                            <a:t> </a:t>
                          </a:r>
                          <a:r>
                            <a:rPr lang="en-US" sz="1400" dirty="0" err="1">
                              <a:effectLst/>
                            </a:rPr>
                            <a:t>i</a:t>
                          </a:r>
                          <a:endParaRPr lang="en-US" sz="105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0</a:t>
                          </a:r>
                          <a:r>
                            <a:rPr lang="en-US" sz="1400" baseline="30000">
                              <a:effectLst/>
                            </a:rPr>
                            <a:t>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15</a:t>
                          </a:r>
                          <a:r>
                            <a:rPr lang="en-US" sz="1400" baseline="30000">
                              <a:effectLst/>
                            </a:rPr>
                            <a:t> 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30</a:t>
                          </a:r>
                          <a:r>
                            <a:rPr lang="en-US" sz="1400" baseline="30000">
                              <a:effectLst/>
                            </a:rPr>
                            <a:t> 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dirty="0">
                              <a:effectLst/>
                            </a:rPr>
                            <a:t>45 </a:t>
                          </a:r>
                          <a:r>
                            <a:rPr lang="en-US" sz="1400" baseline="30000" dirty="0">
                              <a:effectLst/>
                            </a:rPr>
                            <a:t>o</a:t>
                          </a:r>
                          <a:endParaRPr lang="en-US" sz="105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60 </a:t>
                          </a:r>
                          <a:r>
                            <a:rPr lang="en-US" sz="1400" baseline="30000">
                              <a:effectLst/>
                            </a:rPr>
                            <a:t>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75 </a:t>
                          </a:r>
                          <a:r>
                            <a:rPr lang="en-US" sz="1400" baseline="30000">
                              <a:effectLst/>
                            </a:rPr>
                            <a:t>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80 </a:t>
                          </a:r>
                          <a:r>
                            <a:rPr lang="en-US" sz="1400" baseline="30000">
                              <a:effectLst/>
                            </a:rPr>
                            <a:t>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~90 </a:t>
                          </a:r>
                          <a:r>
                            <a:rPr lang="en-US" sz="1400" baseline="30000">
                              <a:effectLst/>
                            </a:rPr>
                            <a:t>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r>
                  <a:tr h="474524">
                    <a:tc>
                      <a:txBody>
                        <a:bodyPr/>
                        <a:lstStyle/>
                        <a:p>
                          <a:pPr marL="0" marR="0" algn="ctr">
                            <a:lnSpc>
                              <a:spcPct val="120000"/>
                            </a:lnSpc>
                            <a:spcBef>
                              <a:spcPts val="0"/>
                            </a:spcBef>
                            <a:spcAft>
                              <a:spcPts val="0"/>
                            </a:spcAft>
                          </a:pPr>
                          <a:r>
                            <a:rPr lang="en-US" sz="1400">
                              <a:effectLst/>
                            </a:rPr>
                            <a:t>Góc khúc xạ r</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0 </a:t>
                          </a:r>
                          <a:r>
                            <a:rPr lang="en-US" sz="1400" baseline="30000">
                              <a:effectLst/>
                            </a:rPr>
                            <a:t>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10 </a:t>
                          </a:r>
                          <a:r>
                            <a:rPr lang="en-US" sz="1400" baseline="30000">
                              <a:effectLst/>
                            </a:rPr>
                            <a:t>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20</a:t>
                          </a:r>
                          <a:r>
                            <a:rPr lang="en-US" sz="1400" baseline="30000">
                              <a:effectLst/>
                            </a:rPr>
                            <a:t> 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28</a:t>
                          </a:r>
                          <a:r>
                            <a:rPr lang="en-US" sz="1400" baseline="30000">
                              <a:effectLst/>
                            </a:rPr>
                            <a:t> 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35</a:t>
                          </a:r>
                          <a:r>
                            <a:rPr lang="en-US" sz="1400" baseline="30000">
                              <a:effectLst/>
                            </a:rPr>
                            <a:t> 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40</a:t>
                          </a:r>
                          <a:r>
                            <a:rPr lang="en-US" sz="1400" baseline="30000">
                              <a:effectLst/>
                            </a:rPr>
                            <a:t> 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41</a:t>
                          </a:r>
                          <a:r>
                            <a:rPr lang="en-US" sz="1400" baseline="30000">
                              <a:effectLst/>
                            </a:rPr>
                            <a:t> 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~42</a:t>
                          </a:r>
                          <a:r>
                            <a:rPr lang="en-US" sz="1400" baseline="30000">
                              <a:effectLst/>
                            </a:rPr>
                            <a:t> 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r>
                  <a:tr h="476785">
                    <a:tc>
                      <a:txBody>
                        <a:bodyPr/>
                        <a:lstStyle/>
                        <a:p>
                          <a:pPr marL="0" marR="0" algn="ctr">
                            <a:lnSpc>
                              <a:spcPct val="12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400" i="1">
                                        <a:effectLst/>
                                        <a:latin typeface="Cambria Math" panose="02040503050406030204" pitchFamily="18" charset="0"/>
                                      </a:rPr>
                                    </m:ctrlPr>
                                  </m:fPr>
                                  <m:num>
                                    <m:r>
                                      <a:rPr lang="en-US" sz="1400">
                                        <a:effectLst/>
                                        <a:latin typeface="Cambria Math" panose="02040503050406030204" pitchFamily="18" charset="0"/>
                                      </a:rPr>
                                      <m:t>𝒊</m:t>
                                    </m:r>
                                  </m:num>
                                  <m:den>
                                    <m:r>
                                      <a:rPr lang="en-US" sz="1400">
                                        <a:effectLst/>
                                        <a:latin typeface="Cambria Math" panose="02040503050406030204" pitchFamily="18" charset="0"/>
                                      </a:rPr>
                                      <m:t>𝒓</m:t>
                                    </m:r>
                                  </m:den>
                                </m:f>
                              </m:oMath>
                            </m:oMathPara>
                          </a14:m>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r>
                  <a:tr h="478423">
                    <a:tc>
                      <a:txBody>
                        <a:bodyPr/>
                        <a:lstStyle/>
                        <a:p>
                          <a:pPr marL="0" marR="0" algn="ctr">
                            <a:lnSpc>
                              <a:spcPct val="12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400" i="1">
                                        <a:effectLst/>
                                        <a:latin typeface="Cambria Math" panose="02040503050406030204" pitchFamily="18" charset="0"/>
                                      </a:rPr>
                                    </m:ctrlPr>
                                  </m:fPr>
                                  <m:num>
                                    <m:r>
                                      <a:rPr lang="en-US" sz="1400">
                                        <a:effectLst/>
                                        <a:latin typeface="Cambria Math" panose="02040503050406030204" pitchFamily="18" charset="0"/>
                                      </a:rPr>
                                      <m:t>𝒔𝒊𝒏𝒊</m:t>
                                    </m:r>
                                  </m:num>
                                  <m:den>
                                    <m:r>
                                      <a:rPr lang="en-US" sz="1400">
                                        <a:effectLst/>
                                        <a:latin typeface="Cambria Math" panose="02040503050406030204" pitchFamily="18" charset="0"/>
                                      </a:rPr>
                                      <m:t>𝒔𝒊𝒏𝒓</m:t>
                                    </m:r>
                                  </m:den>
                                </m:f>
                              </m:oMath>
                            </m:oMathPara>
                          </a14:m>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dirty="0">
                              <a:effectLst/>
                            </a:rPr>
                            <a:t> </a:t>
                          </a:r>
                          <a:endParaRPr lang="en-US" sz="105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r>
                </a:tbl>
              </a:graphicData>
            </a:graphic>
          </p:graphicFrame>
        </mc:Choice>
        <mc:Fallback xmlns="">
          <p:graphicFrame>
            <p:nvGraphicFramePr>
              <p:cNvPr id="16" name="Table 15"/>
              <p:cNvGraphicFramePr>
                <a:graphicFrameLocks noGrp="1"/>
              </p:cNvGraphicFramePr>
              <p:nvPr/>
            </p:nvGraphicFramePr>
            <p:xfrm>
              <a:off x="639590" y="2305917"/>
              <a:ext cx="5673927" cy="2156904"/>
            </p:xfrm>
            <a:graphic>
              <a:graphicData uri="http://schemas.openxmlformats.org/drawingml/2006/table">
                <a:tbl>
                  <a:tblPr firstRow="1" firstCol="1" bandRow="1">
                    <a:tableStyleId>{95EA51DC-0A1D-4230-A7F2-6BA1A8616B38}</a:tableStyleId>
                  </a:tblPr>
                  <a:tblGrid>
                    <a:gridCol w="1450879"/>
                    <a:gridCol w="571849"/>
                    <a:gridCol w="555393"/>
                    <a:gridCol w="555393"/>
                    <a:gridCol w="479449"/>
                    <a:gridCol w="457178"/>
                    <a:gridCol w="468314"/>
                    <a:gridCol w="468314"/>
                    <a:gridCol w="667158"/>
                  </a:tblGrid>
                  <a:tr h="719973">
                    <a:tc>
                      <a:txBody>
                        <a:bodyPr/>
                        <a:lstStyle/>
                        <a:p>
                          <a:pPr marL="0" marR="0" algn="ctr">
                            <a:lnSpc>
                              <a:spcPct val="120000"/>
                            </a:lnSpc>
                            <a:spcBef>
                              <a:spcPts val="0"/>
                            </a:spcBef>
                            <a:spcAft>
                              <a:spcPts val="0"/>
                            </a:spcAft>
                          </a:pPr>
                          <a:r>
                            <a:rPr lang="en-US" sz="1400" dirty="0" err="1">
                              <a:effectLst/>
                            </a:rPr>
                            <a:t>Góc</a:t>
                          </a:r>
                          <a:r>
                            <a:rPr lang="en-US" sz="1400" dirty="0">
                              <a:effectLst/>
                            </a:rPr>
                            <a:t> </a:t>
                          </a:r>
                          <a:r>
                            <a:rPr lang="en-US" sz="1400" dirty="0" err="1">
                              <a:effectLst/>
                            </a:rPr>
                            <a:t>tới</a:t>
                          </a:r>
                          <a:r>
                            <a:rPr lang="en-US" sz="1400" dirty="0">
                              <a:effectLst/>
                            </a:rPr>
                            <a:t> </a:t>
                          </a:r>
                          <a:r>
                            <a:rPr lang="en-US" sz="1400" dirty="0" err="1">
                              <a:effectLst/>
                            </a:rPr>
                            <a:t>i</a:t>
                          </a:r>
                          <a:endParaRPr lang="en-US" sz="105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0</a:t>
                          </a:r>
                          <a:r>
                            <a:rPr lang="en-US" sz="1400" baseline="30000">
                              <a:effectLst/>
                            </a:rPr>
                            <a:t>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15</a:t>
                          </a:r>
                          <a:r>
                            <a:rPr lang="en-US" sz="1400" baseline="30000">
                              <a:effectLst/>
                            </a:rPr>
                            <a:t> 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30</a:t>
                          </a:r>
                          <a:r>
                            <a:rPr lang="en-US" sz="1400" baseline="30000">
                              <a:effectLst/>
                            </a:rPr>
                            <a:t> 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dirty="0">
                              <a:effectLst/>
                            </a:rPr>
                            <a:t>45 </a:t>
                          </a:r>
                          <a:r>
                            <a:rPr lang="en-US" sz="1400" baseline="30000" dirty="0">
                              <a:effectLst/>
                            </a:rPr>
                            <a:t>o</a:t>
                          </a:r>
                          <a:endParaRPr lang="en-US" sz="105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60 </a:t>
                          </a:r>
                          <a:r>
                            <a:rPr lang="en-US" sz="1400" baseline="30000">
                              <a:effectLst/>
                            </a:rPr>
                            <a:t>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75 </a:t>
                          </a:r>
                          <a:r>
                            <a:rPr lang="en-US" sz="1400" baseline="30000">
                              <a:effectLst/>
                            </a:rPr>
                            <a:t>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80 </a:t>
                          </a:r>
                          <a:r>
                            <a:rPr lang="en-US" sz="1400" baseline="30000">
                              <a:effectLst/>
                            </a:rPr>
                            <a:t>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~90 </a:t>
                          </a:r>
                          <a:r>
                            <a:rPr lang="en-US" sz="1400" baseline="30000">
                              <a:effectLst/>
                            </a:rPr>
                            <a:t>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r>
                  <a:tr h="474524">
                    <a:tc>
                      <a:txBody>
                        <a:bodyPr/>
                        <a:lstStyle/>
                        <a:p>
                          <a:pPr marL="0" marR="0" algn="ctr">
                            <a:lnSpc>
                              <a:spcPct val="120000"/>
                            </a:lnSpc>
                            <a:spcBef>
                              <a:spcPts val="0"/>
                            </a:spcBef>
                            <a:spcAft>
                              <a:spcPts val="0"/>
                            </a:spcAft>
                          </a:pPr>
                          <a:r>
                            <a:rPr lang="en-US" sz="1400">
                              <a:effectLst/>
                            </a:rPr>
                            <a:t>Góc khúc xạ r</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0 </a:t>
                          </a:r>
                          <a:r>
                            <a:rPr lang="en-US" sz="1400" baseline="30000">
                              <a:effectLst/>
                            </a:rPr>
                            <a:t>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10 </a:t>
                          </a:r>
                          <a:r>
                            <a:rPr lang="en-US" sz="1400" baseline="30000">
                              <a:effectLst/>
                            </a:rPr>
                            <a:t>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20</a:t>
                          </a:r>
                          <a:r>
                            <a:rPr lang="en-US" sz="1400" baseline="30000">
                              <a:effectLst/>
                            </a:rPr>
                            <a:t> 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28</a:t>
                          </a:r>
                          <a:r>
                            <a:rPr lang="en-US" sz="1400" baseline="30000">
                              <a:effectLst/>
                            </a:rPr>
                            <a:t> 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35</a:t>
                          </a:r>
                          <a:r>
                            <a:rPr lang="en-US" sz="1400" baseline="30000">
                              <a:effectLst/>
                            </a:rPr>
                            <a:t> 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40</a:t>
                          </a:r>
                          <a:r>
                            <a:rPr lang="en-US" sz="1400" baseline="30000">
                              <a:effectLst/>
                            </a:rPr>
                            <a:t> 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41</a:t>
                          </a:r>
                          <a:r>
                            <a:rPr lang="en-US" sz="1400" baseline="30000">
                              <a:effectLst/>
                            </a:rPr>
                            <a:t> 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20000"/>
                            </a:lnSpc>
                            <a:spcBef>
                              <a:spcPts val="0"/>
                            </a:spcBef>
                            <a:spcAft>
                              <a:spcPts val="0"/>
                            </a:spcAft>
                          </a:pPr>
                          <a:r>
                            <a:rPr lang="en-US" sz="1400">
                              <a:effectLst/>
                            </a:rPr>
                            <a:t>~42</a:t>
                          </a:r>
                          <a:r>
                            <a:rPr lang="en-US" sz="1400" baseline="30000">
                              <a:effectLst/>
                            </a:rPr>
                            <a:t> o</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tc>
                  </a:tr>
                  <a:tr h="476885">
                    <a:tc>
                      <a:txBody>
                        <a:bodyPr/>
                        <a:lstStyle/>
                        <a:p>
                          <a:endParaRPr lang="en-US"/>
                        </a:p>
                      </a:txBody>
                      <a:tcPr marL="68580" marR="68580" marT="0" marB="0" anchor="ctr">
                        <a:blipFill>
                          <a:blip r:embed="rId1"/>
                        </a:blipFill>
                      </a:tcPr>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r>
                  <a:tr h="478155">
                    <a:tc>
                      <a:txBody>
                        <a:bodyPr/>
                        <a:lstStyle/>
                        <a:p>
                          <a:endParaRPr lang="en-US"/>
                        </a:p>
                      </a:txBody>
                      <a:tcPr marL="68580" marR="68580" marT="0" marB="0" anchor="ctr">
                        <a:blipFill>
                          <a:blip r:embed="rId1"/>
                        </a:blipFill>
                      </a:tcPr>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a:effectLst/>
                            </a:rPr>
                            <a:t> </a:t>
                          </a:r>
                          <a:endParaRPr lang="en-US" sz="105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en-US" sz="1400" dirty="0">
                              <a:effectLst/>
                            </a:rPr>
                            <a:t> </a:t>
                          </a:r>
                          <a:endParaRPr lang="en-US" sz="105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r>
                </a:tbl>
              </a:graphicData>
            </a:graphic>
          </p:graphicFrame>
        </mc:Fallback>
      </mc:AlternateContent>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4943724" y="0"/>
            <a:ext cx="4471183" cy="5274990"/>
          </a:xfrm>
          <a:prstGeom prst="rect">
            <a:avLst/>
          </a:prstGeom>
        </p:spPr>
      </p:pic>
      <p:sp>
        <p:nvSpPr>
          <p:cNvPr id="5" name="TextBox 4"/>
          <p:cNvSpPr txBox="1"/>
          <p:nvPr/>
        </p:nvSpPr>
        <p:spPr>
          <a:xfrm>
            <a:off x="83436" y="121105"/>
            <a:ext cx="3955763"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200" dirty="0">
                <a:solidFill>
                  <a:srgbClr val="002C74"/>
                </a:solidFill>
                <a:latin typeface="Fira Sans Condensed Medium" panose="020B0603050000020004" pitchFamily="34" charset="0"/>
              </a:rPr>
              <a:t>II.2.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2" name="Rectangle 1"/>
          <p:cNvSpPr/>
          <p:nvPr/>
        </p:nvSpPr>
        <p:spPr>
          <a:xfrm>
            <a:off x="153318" y="1111751"/>
            <a:ext cx="4670682" cy="3188091"/>
          </a:xfrm>
          <a:prstGeom prst="rect">
            <a:avLst/>
          </a:prstGeom>
          <a:noFill/>
          <a:ln w="19050">
            <a:solidFill>
              <a:srgbClr val="FFC84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8" descr="Who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18" y="843657"/>
            <a:ext cx="629364" cy="62936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05318" y="1529192"/>
            <a:ext cx="4418682" cy="2353208"/>
          </a:xfrm>
          <a:prstGeom prst="rect">
            <a:avLst/>
          </a:prstGeom>
          <a:noFill/>
        </p:spPr>
        <p:txBody>
          <a:bodyPr wrap="square">
            <a:spAutoFit/>
          </a:bodyPr>
          <a:lstStyle>
            <a:defPPr marR="0" lvl="0" algn="l" rtl="0">
              <a:lnSpc>
                <a:spcPct val="100000"/>
              </a:lnSpc>
              <a:spcBef>
                <a:spcPts val="0"/>
              </a:spcBef>
              <a:spcAft>
                <a:spcPts val="0"/>
              </a:spcAft>
            </a:defPPr>
            <a:lvl1pPr>
              <a:lnSpc>
                <a:spcPct val="150000"/>
              </a:lnSpc>
              <a:defRPr sz="2000">
                <a:solidFill>
                  <a:srgbClr val="0E2A47"/>
                </a:solidFill>
                <a:latin typeface="Fira Sans Condensed Medium" panose="020B0603050000020004" pitchFamily="34" charset="0"/>
              </a:defRPr>
            </a:lvl1pPr>
          </a:lstStyle>
          <a:p>
            <a:r>
              <a:rPr lang="en-US" dirty="0"/>
              <a:t>Trong </a:t>
            </a:r>
            <a:r>
              <a:rPr lang="en-US" dirty="0" err="1"/>
              <a:t>hình</a:t>
            </a:r>
            <a:r>
              <a:rPr lang="en-US" dirty="0"/>
              <a:t> </a:t>
            </a:r>
            <a:r>
              <a:rPr lang="en-US" dirty="0" err="1"/>
              <a:t>bên</a:t>
            </a:r>
            <a:r>
              <a:rPr lang="en-US" dirty="0"/>
              <a:t>, </a:t>
            </a:r>
            <a:r>
              <a:rPr lang="vi-VN" dirty="0"/>
              <a:t>em hãy chỉ ra:</a:t>
            </a:r>
            <a:endParaRPr lang="vi-VN" dirty="0"/>
          </a:p>
          <a:p>
            <a:r>
              <a:rPr lang="vi-VN" dirty="0"/>
              <a:t>• Môi trường chứa tia tới.</a:t>
            </a:r>
            <a:endParaRPr lang="vi-VN" dirty="0"/>
          </a:p>
          <a:p>
            <a:r>
              <a:rPr lang="vi-VN" dirty="0"/>
              <a:t>• Môi trường chứa tia khúc xạ.</a:t>
            </a:r>
            <a:endParaRPr lang="vi-VN" dirty="0"/>
          </a:p>
          <a:p>
            <a:r>
              <a:rPr lang="vi-VN" dirty="0"/>
              <a:t>• Điểm tới và pháp tuyến của mặt phân cách tại điểm tới đó.</a:t>
            </a:r>
            <a:endParaRPr lang="vi-VN"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4" name="Picture 3"/>
          <p:cNvPicPr>
            <a:picLocks noChangeAspect="1"/>
          </p:cNvPicPr>
          <p:nvPr/>
        </p:nvPicPr>
        <p:blipFill rotWithShape="1">
          <a:blip r:embed="rId1"/>
          <a:srcRect r="2183"/>
          <a:stretch>
            <a:fillRect/>
          </a:stretch>
        </p:blipFill>
        <p:spPr>
          <a:xfrm>
            <a:off x="80657" y="551992"/>
            <a:ext cx="3872144" cy="4670190"/>
          </a:xfrm>
          <a:prstGeom prst="rect">
            <a:avLst/>
          </a:prstGeom>
        </p:spPr>
      </p:pic>
      <p:sp>
        <p:nvSpPr>
          <p:cNvPr id="5" name="TextBox 4"/>
          <p:cNvSpPr txBox="1"/>
          <p:nvPr/>
        </p:nvSpPr>
        <p:spPr>
          <a:xfrm>
            <a:off x="83436" y="121105"/>
            <a:ext cx="3955763" cy="430887"/>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200" dirty="0">
                <a:solidFill>
                  <a:srgbClr val="002C74"/>
                </a:solidFill>
                <a:latin typeface="Fira Sans Condensed Medium" panose="020B0603050000020004" pitchFamily="34" charset="0"/>
              </a:rPr>
              <a:t>II.2. </a:t>
            </a:r>
            <a:r>
              <a:rPr lang="en-US" sz="2200" dirty="0" err="1">
                <a:solidFill>
                  <a:srgbClr val="002C74"/>
                </a:solidFill>
                <a:latin typeface="Fira Sans Condensed Medium" panose="020B0603050000020004" pitchFamily="34" charset="0"/>
              </a:rPr>
              <a:t>Định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luật</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khúc</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xạ</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ánh</a:t>
            </a:r>
            <a:r>
              <a:rPr lang="en-US" sz="2200" dirty="0">
                <a:solidFill>
                  <a:srgbClr val="002C74"/>
                </a:solidFill>
                <a:latin typeface="Fira Sans Condensed Medium" panose="020B0603050000020004" pitchFamily="34" charset="0"/>
              </a:rPr>
              <a:t> </a:t>
            </a:r>
            <a:r>
              <a:rPr lang="en-US" sz="2200" dirty="0" err="1">
                <a:solidFill>
                  <a:srgbClr val="002C74"/>
                </a:solidFill>
                <a:latin typeface="Fira Sans Condensed Medium" panose="020B0603050000020004" pitchFamily="34" charset="0"/>
              </a:rPr>
              <a:t>sáng</a:t>
            </a:r>
            <a:endParaRPr kumimoji="0" lang="en-US" sz="2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
        <p:nvSpPr>
          <p:cNvPr id="9" name="TextBox 8"/>
          <p:cNvSpPr txBox="1"/>
          <p:nvPr/>
        </p:nvSpPr>
        <p:spPr>
          <a:xfrm>
            <a:off x="4125599" y="788479"/>
            <a:ext cx="4852004" cy="547971"/>
          </a:xfrm>
          <a:prstGeom prst="rect">
            <a:avLst/>
          </a:prstGeom>
          <a:noFill/>
        </p:spPr>
        <p:txBody>
          <a:bodyPr wrap="square">
            <a:spAutoFit/>
          </a:bodyPr>
          <a:lstStyle>
            <a:defPPr marR="0" lvl="0" algn="l" rtl="0">
              <a:lnSpc>
                <a:spcPct val="100000"/>
              </a:lnSpc>
              <a:spcBef>
                <a:spcPts val="0"/>
              </a:spcBef>
              <a:spcAft>
                <a:spcPts val="0"/>
              </a:spcAft>
            </a:defPPr>
            <a:lvl1pPr>
              <a:lnSpc>
                <a:spcPct val="150000"/>
              </a:lnSpc>
              <a:defRPr sz="2000">
                <a:solidFill>
                  <a:srgbClr val="0E2A47"/>
                </a:solidFill>
                <a:latin typeface="Fira Sans Condensed Medium" panose="020B0603050000020004" pitchFamily="34" charset="0"/>
              </a:defRPr>
            </a:lvl1pPr>
          </a:lstStyle>
          <a:p>
            <a:r>
              <a:rPr lang="vi-VN" sz="2200" dirty="0"/>
              <a:t>• Môi trường chứa tia tới: không khí</a:t>
            </a:r>
            <a:endParaRPr lang="vi-VN" sz="2200" dirty="0"/>
          </a:p>
        </p:txBody>
      </p:sp>
      <p:sp>
        <p:nvSpPr>
          <p:cNvPr id="6" name="TextBox 5"/>
          <p:cNvSpPr txBox="1"/>
          <p:nvPr/>
        </p:nvSpPr>
        <p:spPr>
          <a:xfrm>
            <a:off x="4125599" y="1449685"/>
            <a:ext cx="4418682" cy="1055802"/>
          </a:xfrm>
          <a:prstGeom prst="rect">
            <a:avLst/>
          </a:prstGeom>
          <a:noFill/>
        </p:spPr>
        <p:txBody>
          <a:bodyPr wrap="square">
            <a:spAutoFit/>
          </a:bodyPr>
          <a:lstStyle>
            <a:defPPr marR="0" lvl="0" algn="l" rtl="0">
              <a:lnSpc>
                <a:spcPct val="100000"/>
              </a:lnSpc>
              <a:spcBef>
                <a:spcPts val="0"/>
              </a:spcBef>
              <a:spcAft>
                <a:spcPts val="0"/>
              </a:spcAft>
              <a:defRPr/>
            </a:defPPr>
            <a:lvl1pPr>
              <a:lnSpc>
                <a:spcPct val="150000"/>
              </a:lnSpc>
              <a:defRPr sz="2200">
                <a:solidFill>
                  <a:srgbClr val="0E2A47"/>
                </a:solidFill>
                <a:latin typeface="Fira Sans Condensed Medium" panose="020B0603050000020004" pitchFamily="34" charset="0"/>
              </a:defRPr>
            </a:lvl1pPr>
          </a:lstStyle>
          <a:p>
            <a:r>
              <a:rPr lang="vi-VN" dirty="0"/>
              <a:t>• Môi trường chứa tia khúc xạ: bản bán trụ bằng thủy tinh</a:t>
            </a:r>
            <a:endParaRPr lang="vi-VN" dirty="0"/>
          </a:p>
        </p:txBody>
      </p:sp>
      <p:pic>
        <p:nvPicPr>
          <p:cNvPr id="8" name="Graphic 7" descr="Line arrow Slight curv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330517" y="2294550"/>
            <a:ext cx="730800" cy="730800"/>
          </a:xfrm>
          <a:prstGeom prst="rect">
            <a:avLst/>
          </a:prstGeom>
        </p:spPr>
      </p:pic>
      <p:pic>
        <p:nvPicPr>
          <p:cNvPr id="10" name="Graphic 9" descr="Line arrow Slight curv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893317" y="3456237"/>
            <a:ext cx="730800" cy="730800"/>
          </a:xfrm>
          <a:prstGeom prst="rect">
            <a:avLst/>
          </a:prstGeom>
        </p:spPr>
      </p:pic>
      <p:sp>
        <p:nvSpPr>
          <p:cNvPr id="11" name="TextBox 10"/>
          <p:cNvSpPr txBox="1"/>
          <p:nvPr/>
        </p:nvSpPr>
        <p:spPr>
          <a:xfrm>
            <a:off x="4125598" y="2515950"/>
            <a:ext cx="4636801" cy="1055354"/>
          </a:xfrm>
          <a:prstGeom prst="rect">
            <a:avLst/>
          </a:prstGeom>
          <a:noFill/>
        </p:spPr>
        <p:txBody>
          <a:bodyPr wrap="square">
            <a:spAutoFit/>
          </a:bodyPr>
          <a:lstStyle>
            <a:defPPr marR="0" lvl="0" algn="l" rtl="0">
              <a:lnSpc>
                <a:spcPct val="100000"/>
              </a:lnSpc>
              <a:spcBef>
                <a:spcPts val="0"/>
              </a:spcBef>
              <a:spcAft>
                <a:spcPts val="0"/>
              </a:spcAft>
              <a:defRPr/>
            </a:defPPr>
            <a:lvl1pPr>
              <a:lnSpc>
                <a:spcPct val="150000"/>
              </a:lnSpc>
              <a:defRPr sz="2200">
                <a:solidFill>
                  <a:srgbClr val="0E2A47"/>
                </a:solidFill>
                <a:latin typeface="Fira Sans Condensed Medium" panose="020B0603050000020004" pitchFamily="34" charset="0"/>
              </a:defRPr>
            </a:lvl1pPr>
          </a:lstStyle>
          <a:p>
            <a:r>
              <a:rPr lang="vi-VN" dirty="0"/>
              <a:t>• </a:t>
            </a:r>
            <a:r>
              <a:rPr lang="en-US" dirty="0" err="1"/>
              <a:t>Điểm</a:t>
            </a:r>
            <a:r>
              <a:rPr lang="en-US" dirty="0"/>
              <a:t> </a:t>
            </a:r>
            <a:r>
              <a:rPr lang="en-US" dirty="0" err="1"/>
              <a:t>tới</a:t>
            </a:r>
            <a:r>
              <a:rPr lang="en-US" dirty="0"/>
              <a:t>: I (</a:t>
            </a:r>
            <a:r>
              <a:rPr lang="en-US" dirty="0" err="1"/>
              <a:t>tại</a:t>
            </a:r>
            <a:r>
              <a:rPr lang="en-US" dirty="0"/>
              <a:t> </a:t>
            </a:r>
            <a:r>
              <a:rPr lang="vi-VN" dirty="0"/>
              <a:t>góc 30° ở góc phần tư thứ 2</a:t>
            </a:r>
            <a:r>
              <a:rPr lang="en-US" dirty="0"/>
              <a:t>)</a:t>
            </a:r>
            <a:endParaRPr lang="vi-VN" dirty="0"/>
          </a:p>
        </p:txBody>
      </p:sp>
      <p:grpSp>
        <p:nvGrpSpPr>
          <p:cNvPr id="15" name="Group 14"/>
          <p:cNvGrpSpPr/>
          <p:nvPr/>
        </p:nvGrpSpPr>
        <p:grpSpPr>
          <a:xfrm>
            <a:off x="1337717" y="2932063"/>
            <a:ext cx="410241" cy="672235"/>
            <a:chOff x="1337717" y="2932063"/>
            <a:chExt cx="410241" cy="672235"/>
          </a:xfrm>
        </p:grpSpPr>
        <p:sp>
          <p:nvSpPr>
            <p:cNvPr id="12" name="TextBox 11"/>
            <p:cNvSpPr txBox="1"/>
            <p:nvPr/>
          </p:nvSpPr>
          <p:spPr>
            <a:xfrm>
              <a:off x="1337717" y="2932063"/>
              <a:ext cx="273605" cy="672235"/>
            </a:xfrm>
            <a:prstGeom prst="rect">
              <a:avLst/>
            </a:prstGeom>
            <a:noFill/>
          </p:spPr>
          <p:txBody>
            <a:bodyPr wrap="square">
              <a:spAutoFit/>
            </a:bodyPr>
            <a:lstStyle>
              <a:defPPr marR="0" lvl="0" algn="l" rtl="0">
                <a:lnSpc>
                  <a:spcPct val="100000"/>
                </a:lnSpc>
                <a:spcBef>
                  <a:spcPts val="0"/>
                </a:spcBef>
                <a:spcAft>
                  <a:spcPts val="0"/>
                </a:spcAft>
                <a:defRPr/>
              </a:defPPr>
              <a:lvl1pPr>
                <a:lnSpc>
                  <a:spcPct val="150000"/>
                </a:lnSpc>
                <a:defRPr sz="2200">
                  <a:solidFill>
                    <a:srgbClr val="0E2A47"/>
                  </a:solidFill>
                  <a:latin typeface="Fira Sans Condensed Medium" panose="020B0603050000020004" pitchFamily="34" charset="0"/>
                </a:defRPr>
              </a:lvl1pPr>
            </a:lstStyle>
            <a:p>
              <a:r>
                <a:rPr lang="en-US" sz="2800" dirty="0"/>
                <a:t>I</a:t>
              </a:r>
              <a:endParaRPr lang="vi-VN" sz="2800" dirty="0"/>
            </a:p>
          </p:txBody>
        </p:sp>
        <p:sp>
          <p:nvSpPr>
            <p:cNvPr id="13" name="Oval 12"/>
            <p:cNvSpPr/>
            <p:nvPr/>
          </p:nvSpPr>
          <p:spPr>
            <a:xfrm>
              <a:off x="1643875" y="3352154"/>
              <a:ext cx="104083" cy="104083"/>
            </a:xfrm>
            <a:prstGeom prst="ellipse">
              <a:avLst/>
            </a:prstGeom>
            <a:solidFill>
              <a:srgbClr val="D35C27"/>
            </a:solidFill>
            <a:ln>
              <a:solidFill>
                <a:srgbClr val="D35C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4125597" y="3541091"/>
            <a:ext cx="4636801" cy="1053558"/>
          </a:xfrm>
          <a:prstGeom prst="rect">
            <a:avLst/>
          </a:prstGeom>
          <a:noFill/>
        </p:spPr>
        <p:txBody>
          <a:bodyPr wrap="square">
            <a:spAutoFit/>
          </a:bodyPr>
          <a:lstStyle>
            <a:defPPr marR="0" lvl="0" algn="l" rtl="0">
              <a:lnSpc>
                <a:spcPct val="100000"/>
              </a:lnSpc>
              <a:spcBef>
                <a:spcPts val="0"/>
              </a:spcBef>
              <a:spcAft>
                <a:spcPts val="0"/>
              </a:spcAft>
              <a:defRPr/>
            </a:defPPr>
            <a:lvl1pPr>
              <a:lnSpc>
                <a:spcPct val="150000"/>
              </a:lnSpc>
              <a:defRPr sz="2200">
                <a:solidFill>
                  <a:srgbClr val="0E2A47"/>
                </a:solidFill>
                <a:latin typeface="Fira Sans Condensed Medium" panose="020B0603050000020004" pitchFamily="34" charset="0"/>
              </a:defRPr>
            </a:lvl1pPr>
          </a:lstStyle>
          <a:p>
            <a:r>
              <a:rPr lang="vi-VN" dirty="0"/>
              <a:t>• </a:t>
            </a:r>
            <a:r>
              <a:rPr lang="en-US" dirty="0" err="1"/>
              <a:t>Pháp</a:t>
            </a:r>
            <a:r>
              <a:rPr lang="en-US" dirty="0"/>
              <a:t> </a:t>
            </a:r>
            <a:r>
              <a:rPr lang="en-US" dirty="0" err="1"/>
              <a:t>tuyến</a:t>
            </a:r>
            <a:r>
              <a:rPr lang="en-US" dirty="0"/>
              <a:t>: MN </a:t>
            </a:r>
            <a:r>
              <a:rPr lang="en-US" dirty="0" err="1"/>
              <a:t>là</a:t>
            </a:r>
            <a:r>
              <a:rPr lang="en-US" dirty="0"/>
              <a:t> </a:t>
            </a:r>
            <a:r>
              <a:rPr lang="vi-VN" dirty="0"/>
              <a:t>đường thẳng nối 2 vị trí góc 0°</a:t>
            </a:r>
            <a:endParaRPr lang="vi-VN" dirty="0"/>
          </a:p>
        </p:txBody>
      </p:sp>
      <p:grpSp>
        <p:nvGrpSpPr>
          <p:cNvPr id="20" name="Group 19"/>
          <p:cNvGrpSpPr/>
          <p:nvPr/>
        </p:nvGrpSpPr>
        <p:grpSpPr>
          <a:xfrm>
            <a:off x="1278708" y="1854355"/>
            <a:ext cx="473612" cy="3074985"/>
            <a:chOff x="2906112" y="1637342"/>
            <a:chExt cx="473612" cy="3074985"/>
          </a:xfrm>
        </p:grpSpPr>
        <p:sp>
          <p:nvSpPr>
            <p:cNvPr id="17" name="TextBox 16"/>
            <p:cNvSpPr txBox="1"/>
            <p:nvPr/>
          </p:nvSpPr>
          <p:spPr>
            <a:xfrm>
              <a:off x="2954764" y="1637342"/>
              <a:ext cx="319270" cy="400110"/>
            </a:xfrm>
            <a:prstGeom prst="rect">
              <a:avLst/>
            </a:prstGeom>
            <a:noFill/>
          </p:spPr>
          <p:txBody>
            <a:bodyPr wrap="square">
              <a:spAutoFit/>
            </a:bodyPr>
            <a:lstStyle/>
            <a:p>
              <a:r>
                <a:rPr lang="en-US" sz="2000" b="1" dirty="0">
                  <a:solidFill>
                    <a:srgbClr val="0E2A47"/>
                  </a:solidFill>
                </a:rPr>
                <a:t>N</a:t>
              </a:r>
              <a:endParaRPr lang="en-US" sz="2000" dirty="0">
                <a:solidFill>
                  <a:srgbClr val="0E2A47"/>
                </a:solidFill>
              </a:endParaRPr>
            </a:p>
          </p:txBody>
        </p:sp>
        <p:sp>
          <p:nvSpPr>
            <p:cNvPr id="18" name="TextBox 17"/>
            <p:cNvSpPr txBox="1"/>
            <p:nvPr/>
          </p:nvSpPr>
          <p:spPr>
            <a:xfrm>
              <a:off x="2906112" y="4312217"/>
              <a:ext cx="473612" cy="400110"/>
            </a:xfrm>
            <a:prstGeom prst="rect">
              <a:avLst/>
            </a:prstGeom>
            <a:noFill/>
          </p:spPr>
          <p:txBody>
            <a:bodyPr wrap="square">
              <a:spAutoFit/>
            </a:bodyPr>
            <a:lstStyle/>
            <a:p>
              <a:r>
                <a:rPr lang="en-US" sz="2000" b="1" dirty="0">
                  <a:solidFill>
                    <a:srgbClr val="0E2A47"/>
                  </a:solidFill>
                </a:rPr>
                <a:t>M</a:t>
              </a:r>
              <a:endParaRPr lang="en-US" sz="2000" dirty="0">
                <a:solidFill>
                  <a:srgbClr val="0E2A47"/>
                </a:solidFill>
              </a:endParaRPr>
            </a:p>
          </p:txBody>
        </p:sp>
        <p:cxnSp>
          <p:nvCxnSpPr>
            <p:cNvPr id="19" name="Straight Connector 18"/>
            <p:cNvCxnSpPr/>
            <p:nvPr/>
          </p:nvCxnSpPr>
          <p:spPr>
            <a:xfrm>
              <a:off x="3342942" y="1760573"/>
              <a:ext cx="0" cy="2923014"/>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righ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randombar(horizontal)">
                                      <p:cBhvr>
                                        <p:cTn id="36" dur="500"/>
                                        <p:tgtEl>
                                          <p:spTgt spid="16"/>
                                        </p:tgtEl>
                                      </p:cBhvr>
                                    </p:animEffect>
                                  </p:childTnLst>
                                </p:cTn>
                              </p:par>
                            </p:childTnLst>
                          </p:cTn>
                        </p:par>
                        <p:par>
                          <p:cTn id="37" fill="hold">
                            <p:stCondLst>
                              <p:cond delay="500"/>
                            </p:stCondLst>
                            <p:childTnLst>
                              <p:par>
                                <p:cTn id="38" presetID="14" presetClass="entr" presetSubtype="10"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randombar(horizontal)">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11"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1" y="302400"/>
            <a:ext cx="8839200" cy="4591334"/>
          </a:xfrm>
          <a:prstGeom prst="rect">
            <a:avLst/>
          </a:prstGeom>
          <a:solidFill>
            <a:schemeClr val="accent4">
              <a:lumMod val="20000"/>
              <a:lumOff val="80000"/>
            </a:schemeClr>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250892" y="89393"/>
            <a:ext cx="2642215" cy="461665"/>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b="1" dirty="0">
                <a:solidFill>
                  <a:srgbClr val="002C74"/>
                </a:solidFill>
                <a:latin typeface="Fira Sans Condensed Medium" panose="020B0603050000020004" pitchFamily="34" charset="0"/>
              </a:rPr>
              <a:t>PHIẾU HỌC TẬP</a:t>
            </a:r>
            <a:endParaRPr kumimoji="0" lang="en-US" sz="2400" b="1"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pic>
        <p:nvPicPr>
          <p:cNvPr id="3076" name="Picture 4" descr="Contract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4020" y="598462"/>
            <a:ext cx="425453" cy="42545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99065" y="601064"/>
            <a:ext cx="7645402" cy="42774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dirty="0" err="1">
                <a:solidFill>
                  <a:srgbClr val="0E2A47"/>
                </a:solidFill>
                <a:ea typeface="Times New Roman" panose="02020603050405020304" pitchFamily="18" charset="0"/>
              </a:rPr>
              <a:t>Điều</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chỉnh</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góc</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tới</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quan</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sát</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góc</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phản</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xạ</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và</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hoàn</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thành</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bảng</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sau</a:t>
            </a:r>
            <a:endParaRPr lang="en-US" dirty="0">
              <a:solidFill>
                <a:srgbClr val="0E2A47"/>
              </a:solidFill>
              <a:ea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8" name="Table 7"/>
              <p:cNvGraphicFramePr>
                <a:graphicFrameLocks noGrp="1"/>
              </p:cNvGraphicFramePr>
              <p:nvPr/>
            </p:nvGraphicFramePr>
            <p:xfrm>
              <a:off x="612000" y="1132073"/>
              <a:ext cx="7898404" cy="2506900"/>
            </p:xfrm>
            <a:graphic>
              <a:graphicData uri="http://schemas.openxmlformats.org/drawingml/2006/table">
                <a:tbl>
                  <a:tblPr firstRow="1" firstCol="1" bandRow="1">
                    <a:tableStyleId>{5DA37D80-6434-44D0-A028-1B22A696006F}</a:tableStyleId>
                  </a:tblPr>
                  <a:tblGrid>
                    <a:gridCol w="1259635"/>
                    <a:gridCol w="808877"/>
                    <a:gridCol w="800428"/>
                    <a:gridCol w="869759"/>
                    <a:gridCol w="831941"/>
                    <a:gridCol w="831941"/>
                    <a:gridCol w="831941"/>
                    <a:gridCol w="831941"/>
                    <a:gridCol w="831941"/>
                  </a:tblGrid>
                  <a:tr h="489412">
                    <a:tc>
                      <a:txBody>
                        <a:bodyPr/>
                        <a:lstStyle/>
                        <a:p>
                          <a:pPr marL="0" marR="0" indent="241300" algn="ctr">
                            <a:lnSpc>
                              <a:spcPct val="115000"/>
                            </a:lnSpc>
                            <a:spcBef>
                              <a:spcPts val="0"/>
                            </a:spcBef>
                            <a:spcAft>
                              <a:spcPts val="0"/>
                            </a:spcAft>
                          </a:pPr>
                          <a:r>
                            <a:rPr lang="en-US" sz="1600" dirty="0" err="1">
                              <a:effectLst/>
                            </a:rPr>
                            <a:t>i</a:t>
                          </a:r>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1</a:t>
                          </a:r>
                          <a:r>
                            <a:rPr lang="vi-VN" sz="1600" dirty="0">
                              <a:effectLst/>
                            </a:rPr>
                            <a:t>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30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45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panose="020B0604020202020204"/>
                            <a:buNone/>
                            <a:defRPr/>
                          </a:pPr>
                          <a:r>
                            <a:rPr lang="vi-VN" sz="1600" dirty="0">
                              <a:effectLst/>
                            </a:rPr>
                            <a:t>60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latin typeface="+mn-lt"/>
                              <a:ea typeface="Times New Roman" panose="02020603050405020304" pitchFamily="18" charset="0"/>
                            </a:rPr>
                            <a:t>75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8</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latin typeface="#9Slide03 Arima Madurai Black" panose="00000A00000000000000" pitchFamily="2" charset="-93"/>
                              <a:cs typeface="#9Slide03 Arima Madurai Black" panose="00000A00000000000000" pitchFamily="2" charset="-93"/>
                            </a:rPr>
                            <a:t>≈ </a:t>
                          </a:r>
                          <a:r>
                            <a:rPr lang="en-US" sz="1600" dirty="0">
                              <a:effectLst/>
                            </a:rPr>
                            <a:t>9</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r>
                  <a:tr h="491726">
                    <a:tc>
                      <a:txBody>
                        <a:bodyPr/>
                        <a:lstStyle/>
                        <a:p>
                          <a:pPr marL="0" marR="0" indent="139700" algn="ctr">
                            <a:lnSpc>
                              <a:spcPct val="115000"/>
                            </a:lnSpc>
                            <a:spcBef>
                              <a:spcPts val="0"/>
                            </a:spcBef>
                            <a:spcAft>
                              <a:spcPts val="0"/>
                            </a:spcAft>
                          </a:pPr>
                          <a:r>
                            <a:rPr lang="vi-VN" sz="1600" dirty="0">
                              <a:effectLst/>
                            </a:rPr>
                            <a:t>r</a:t>
                          </a:r>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r>
                  <a:tr h="386257">
                    <a:tc>
                      <a:txBody>
                        <a:bodyPr/>
                        <a:lstStyle/>
                        <a:p>
                          <a:pPr marL="0" marR="0" algn="ctr">
                            <a:lnSpc>
                              <a:spcPct val="147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600" i="1" baseline="0" smtClean="0">
                                        <a:effectLst/>
                                        <a:latin typeface="Cambria Math" panose="02040503050406030204" pitchFamily="18" charset="0"/>
                                      </a:rPr>
                                    </m:ctrlPr>
                                  </m:fPr>
                                  <m:num>
                                    <m:r>
                                      <m:rPr>
                                        <m:nor/>
                                      </m:rPr>
                                      <a:rPr lang="en-US" sz="1600" dirty="0" smtClean="0">
                                        <a:effectLst/>
                                        <a:latin typeface="Cambria Math" panose="02040503050406030204" pitchFamily="18" charset="0"/>
                                      </a:rPr>
                                      <m:t>i</m:t>
                                    </m:r>
                                  </m:num>
                                  <m:den>
                                    <m:r>
                                      <m:rPr>
                                        <m:nor/>
                                      </m:rPr>
                                      <a:rPr lang="vi-VN" sz="1600" dirty="0" smtClean="0">
                                        <a:effectLst/>
                                        <a:latin typeface="Cambria Math" panose="02040503050406030204" pitchFamily="18" charset="0"/>
                                      </a:rPr>
                                      <m:t>r</m:t>
                                    </m:r>
                                  </m:den>
                                </m:f>
                              </m:oMath>
                            </m:oMathPara>
                          </a14:m>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r>
                  <a:tr h="842184">
                    <a:tc>
                      <a:txBody>
                        <a:bodyPr/>
                        <a:lstStyle/>
                        <a:p>
                          <a:pPr marL="0" marR="0" lvl="0" indent="0" algn="ctr" defTabSz="914400" rtl="0" eaLnBrk="1" fontAlgn="auto" latinLnBrk="0" hangingPunct="1">
                            <a:lnSpc>
                              <a:spcPct val="147000"/>
                            </a:lnSpc>
                            <a:spcBef>
                              <a:spcPts val="0"/>
                            </a:spcBef>
                            <a:spcAft>
                              <a:spcPts val="0"/>
                            </a:spcAft>
                            <a:buClr>
                              <a:srgbClr val="000000"/>
                            </a:buClr>
                            <a:buSzTx/>
                            <a:buFont typeface="Arial" panose="020B0604020202020204"/>
                            <a:buNone/>
                            <a:defRPr/>
                          </a:pPr>
                          <a14:m>
                            <m:oMathPara xmlns:m="http://schemas.openxmlformats.org/officeDocument/2006/math">
                              <m:oMathParaPr>
                                <m:jc m:val="centerGroup"/>
                              </m:oMathParaPr>
                              <m:oMath xmlns:m="http://schemas.openxmlformats.org/officeDocument/2006/math">
                                <m:f>
                                  <m:fPr>
                                    <m:ctrlPr>
                                      <a:rPr lang="en-US" sz="1600" i="1" baseline="0" smtClean="0">
                                        <a:effectLst/>
                                        <a:latin typeface="Cambria Math" panose="02040503050406030204" pitchFamily="18" charset="0"/>
                                      </a:rPr>
                                    </m:ctrlPr>
                                  </m:fPr>
                                  <m:num>
                                    <m:r>
                                      <m:rPr>
                                        <m:nor/>
                                      </m:rPr>
                                      <a:rPr lang="vi-VN" sz="1600" dirty="0" smtClean="0">
                                        <a:effectLst/>
                                        <a:latin typeface="Cambria Math" panose="02040503050406030204" pitchFamily="18" charset="0"/>
                                      </a:rPr>
                                      <m:t>sin</m:t>
                                    </m:r>
                                    <m:r>
                                      <m:rPr>
                                        <m:nor/>
                                      </m:rPr>
                                      <a:rPr lang="en-US" sz="1600" dirty="0" smtClean="0">
                                        <a:effectLst/>
                                        <a:latin typeface="Cambria Math" panose="02040503050406030204" pitchFamily="18" charset="0"/>
                                      </a:rPr>
                                      <m:t>i</m:t>
                                    </m:r>
                                  </m:num>
                                  <m:den>
                                    <m:r>
                                      <m:rPr>
                                        <m:nor/>
                                      </m:rPr>
                                      <a:rPr lang="vi-VN" sz="1600" dirty="0" smtClean="0">
                                        <a:effectLst/>
                                        <a:latin typeface="Cambria Math" panose="02040503050406030204" pitchFamily="18" charset="0"/>
                                      </a:rPr>
                                      <m:t>sinr</m:t>
                                    </m:r>
                                  </m:den>
                                </m:f>
                              </m:oMath>
                            </m:oMathPara>
                          </a14:m>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r>
                </a:tbl>
              </a:graphicData>
            </a:graphic>
          </p:graphicFrame>
        </mc:Choice>
        <mc:Fallback xmlns="">
          <p:graphicFrame>
            <p:nvGraphicFramePr>
              <p:cNvPr id="8" name="Table 7"/>
              <p:cNvGraphicFramePr>
                <a:graphicFrameLocks noGrp="1"/>
              </p:cNvGraphicFramePr>
              <p:nvPr/>
            </p:nvGraphicFramePr>
            <p:xfrm>
              <a:off x="612000" y="1132073"/>
              <a:ext cx="7898404" cy="2506900"/>
            </p:xfrm>
            <a:graphic>
              <a:graphicData uri="http://schemas.openxmlformats.org/drawingml/2006/table">
                <a:tbl>
                  <a:tblPr firstRow="1" firstCol="1" bandRow="1">
                    <a:tableStyleId>{5DA37D80-6434-44D0-A028-1B22A696006F}</a:tableStyleId>
                  </a:tblPr>
                  <a:tblGrid>
                    <a:gridCol w="1259635"/>
                    <a:gridCol w="808877"/>
                    <a:gridCol w="800428"/>
                    <a:gridCol w="869759"/>
                    <a:gridCol w="831941"/>
                    <a:gridCol w="831941"/>
                    <a:gridCol w="831941"/>
                    <a:gridCol w="831941"/>
                    <a:gridCol w="831941"/>
                  </a:tblGrid>
                  <a:tr h="489412">
                    <a:tc>
                      <a:txBody>
                        <a:bodyPr/>
                        <a:lstStyle/>
                        <a:p>
                          <a:pPr marL="0" marR="0" indent="241300" algn="ctr">
                            <a:lnSpc>
                              <a:spcPct val="115000"/>
                            </a:lnSpc>
                            <a:spcBef>
                              <a:spcPts val="0"/>
                            </a:spcBef>
                            <a:spcAft>
                              <a:spcPts val="0"/>
                            </a:spcAft>
                          </a:pPr>
                          <a:r>
                            <a:rPr lang="en-US" sz="1600" dirty="0" err="1">
                              <a:effectLst/>
                            </a:rPr>
                            <a:t>i</a:t>
                          </a:r>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1</a:t>
                          </a:r>
                          <a:r>
                            <a:rPr lang="vi-VN" sz="1600" dirty="0">
                              <a:effectLst/>
                            </a:rPr>
                            <a:t>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30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45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panose="020B0604020202020204"/>
                            <a:buNone/>
                            <a:defRPr/>
                          </a:pPr>
                          <a:r>
                            <a:rPr lang="vi-VN" sz="1600" dirty="0">
                              <a:effectLst/>
                            </a:rPr>
                            <a:t>60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latin typeface="+mn-lt"/>
                              <a:ea typeface="Times New Roman" panose="02020603050405020304" pitchFamily="18" charset="0"/>
                            </a:rPr>
                            <a:t>75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8</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latin typeface="#9Slide03 Arima Madurai Black" panose="00000A00000000000000" pitchFamily="2" charset="-93"/>
                              <a:cs typeface="#9Slide03 Arima Madurai Black" panose="00000A00000000000000" pitchFamily="2" charset="-93"/>
                            </a:rPr>
                            <a:t>≈ </a:t>
                          </a:r>
                          <a:r>
                            <a:rPr lang="en-US" sz="1600" dirty="0">
                              <a:effectLst/>
                            </a:rPr>
                            <a:t>9</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r>
                  <a:tr h="491726">
                    <a:tc>
                      <a:txBody>
                        <a:bodyPr/>
                        <a:lstStyle/>
                        <a:p>
                          <a:pPr marL="0" marR="0" indent="139700" algn="ctr">
                            <a:lnSpc>
                              <a:spcPct val="115000"/>
                            </a:lnSpc>
                            <a:spcBef>
                              <a:spcPts val="0"/>
                            </a:spcBef>
                            <a:spcAft>
                              <a:spcPts val="0"/>
                            </a:spcAft>
                          </a:pPr>
                          <a:r>
                            <a:rPr lang="vi-VN" sz="1600" dirty="0">
                              <a:effectLst/>
                            </a:rPr>
                            <a:t>r</a:t>
                          </a:r>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r>
                  <a:tr h="660400">
                    <a:tc>
                      <a:txBody>
                        <a:bodyPr/>
                        <a:lstStyle/>
                        <a:p>
                          <a:endParaRPr lang="en-US"/>
                        </a:p>
                      </a:txBody>
                      <a:tcPr marL="0" marR="0" marT="0" marB="0" anchor="ctr">
                        <a:blipFill>
                          <a:blip r:embed="rId2"/>
                        </a:blipFill>
                      </a:tcP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r>
                  <a:tr h="842645">
                    <a:tc>
                      <a:txBody>
                        <a:bodyPr/>
                        <a:lstStyle/>
                        <a:p>
                          <a:endParaRPr lang="en-US"/>
                        </a:p>
                      </a:txBody>
                      <a:tcPr marL="0" marR="0" marT="0" marB="0" anchor="ctr">
                        <a:blipFill>
                          <a:blip r:embed="rId2"/>
                        </a:blipFill>
                      </a:tcP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r>
                </a:tbl>
              </a:graphicData>
            </a:graphic>
          </p:graphicFrame>
        </mc:Fallback>
      </mc:AlternateContent>
      <p:pic>
        <p:nvPicPr>
          <p:cNvPr id="3080" name="Picture 8" descr="Who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537" y="3741417"/>
            <a:ext cx="425453" cy="42545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07116" y="3638973"/>
            <a:ext cx="7645402" cy="42774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defRPr sz="2000">
                <a:solidFill>
                  <a:srgbClr val="0E2A47"/>
                </a:solidFill>
                <a:latin typeface="+mn-lt"/>
                <a:ea typeface="Times New Roman" panose="02020603050405020304" pitchFamily="18" charset="0"/>
              </a:defRPr>
            </a:lvl1pPr>
          </a:lstStyle>
          <a:p>
            <a:r>
              <a:rPr lang="en-US" dirty="0" err="1"/>
              <a:t>Nhận</a:t>
            </a:r>
            <a:r>
              <a:rPr lang="en-US" dirty="0"/>
              <a:t> </a:t>
            </a:r>
            <a:r>
              <a:rPr lang="en-US" dirty="0" err="1"/>
              <a:t>xét</a:t>
            </a:r>
            <a:r>
              <a:rPr lang="en-US" dirty="0"/>
              <a:t> </a:t>
            </a:r>
            <a:r>
              <a:rPr lang="en-US" dirty="0" err="1"/>
              <a:t>về</a:t>
            </a:r>
            <a:r>
              <a:rPr lang="en-US" dirty="0"/>
              <a:t> </a:t>
            </a:r>
            <a:r>
              <a:rPr lang="en-US" dirty="0" err="1"/>
              <a:t>mối</a:t>
            </a:r>
            <a:r>
              <a:rPr lang="en-US" dirty="0"/>
              <a:t> </a:t>
            </a:r>
            <a:r>
              <a:rPr lang="en-US" dirty="0" err="1"/>
              <a:t>quan</a:t>
            </a:r>
            <a:r>
              <a:rPr lang="en-US" dirty="0"/>
              <a:t> </a:t>
            </a:r>
            <a:r>
              <a:rPr lang="en-US" dirty="0" err="1"/>
              <a:t>hệ</a:t>
            </a:r>
            <a:r>
              <a:rPr lang="en-US" dirty="0"/>
              <a:t> </a:t>
            </a:r>
            <a:r>
              <a:rPr lang="en-US" dirty="0" err="1"/>
              <a:t>giữa</a:t>
            </a:r>
            <a:r>
              <a:rPr lang="en-US" dirty="0"/>
              <a:t> </a:t>
            </a:r>
            <a:r>
              <a:rPr lang="en-US" dirty="0" err="1"/>
              <a:t>góc</a:t>
            </a:r>
            <a:r>
              <a:rPr lang="en-US" dirty="0"/>
              <a:t> </a:t>
            </a:r>
            <a:r>
              <a:rPr lang="en-US" dirty="0" err="1"/>
              <a:t>tới</a:t>
            </a:r>
            <a:r>
              <a:rPr lang="en-US" dirty="0"/>
              <a:t> </a:t>
            </a:r>
            <a:r>
              <a:rPr lang="en-US" dirty="0" err="1"/>
              <a:t>và</a:t>
            </a:r>
            <a:r>
              <a:rPr lang="en-US" dirty="0"/>
              <a:t> </a:t>
            </a:r>
            <a:r>
              <a:rPr lang="en-US" dirty="0" err="1"/>
              <a:t>góc</a:t>
            </a:r>
            <a:r>
              <a:rPr lang="en-US" dirty="0"/>
              <a:t> </a:t>
            </a:r>
            <a:r>
              <a:rPr lang="en-US" dirty="0" err="1"/>
              <a:t>phản</a:t>
            </a:r>
            <a:r>
              <a:rPr lang="en-US" dirty="0"/>
              <a:t> </a:t>
            </a:r>
            <a:r>
              <a:rPr lang="en-US" dirty="0" err="1"/>
              <a:t>xạ</a:t>
            </a:r>
            <a:endParaRPr lang="en-US" dirty="0"/>
          </a:p>
        </p:txBody>
      </p:sp>
      <p:pic>
        <p:nvPicPr>
          <p:cNvPr id="2" name="Picture 8" descr="Who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537" y="4319694"/>
            <a:ext cx="425453" cy="42545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3" name="TextBox 2"/>
              <p:cNvSpPr txBox="1"/>
              <p:nvPr/>
            </p:nvSpPr>
            <p:spPr>
              <a:xfrm>
                <a:off x="907116" y="4217250"/>
                <a:ext cx="7645402" cy="60016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defRPr sz="2000">
                    <a:solidFill>
                      <a:srgbClr val="0E2A47"/>
                    </a:solidFill>
                    <a:latin typeface="+mn-lt"/>
                    <a:ea typeface="Times New Roman" panose="02020603050405020304" pitchFamily="18" charset="0"/>
                  </a:defRPr>
                </a:lvl1pPr>
              </a:lstStyle>
              <a:p>
                <a:r>
                  <a:rPr lang="en-US" dirty="0" err="1"/>
                  <a:t>Nhận</a:t>
                </a:r>
                <a:r>
                  <a:rPr lang="en-US" dirty="0"/>
                  <a:t> </a:t>
                </a:r>
                <a:r>
                  <a:rPr lang="en-US" dirty="0" err="1"/>
                  <a:t>xét</a:t>
                </a:r>
                <a:r>
                  <a:rPr lang="en-US" dirty="0"/>
                  <a:t> </a:t>
                </a:r>
                <a:r>
                  <a:rPr lang="en-US" dirty="0" err="1"/>
                  <a:t>về</a:t>
                </a:r>
                <a:r>
                  <a:rPr lang="en-US" dirty="0"/>
                  <a:t> </a:t>
                </a:r>
                <a:r>
                  <a:rPr lang="en-US" dirty="0" err="1"/>
                  <a:t>tỉ</a:t>
                </a:r>
                <a:r>
                  <a:rPr lang="en-US" dirty="0"/>
                  <a:t> </a:t>
                </a:r>
                <a:r>
                  <a:rPr lang="en-US" dirty="0" err="1"/>
                  <a:t>số</a:t>
                </a:r>
                <a:r>
                  <a:rPr lang="en-US" dirty="0"/>
                  <a:t>  </a:t>
                </a:r>
                <a14:m>
                  <m:oMath xmlns:m="http://schemas.openxmlformats.org/officeDocument/2006/math">
                    <m:f>
                      <m:fPr>
                        <m:ctrlPr>
                          <a:rPr lang="en-US" i="1">
                            <a:latin typeface="Cambria Math" panose="02040503050406030204" pitchFamily="18" charset="0"/>
                          </a:rPr>
                        </m:ctrlPr>
                      </m:fPr>
                      <m:num>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𝑖</m:t>
                            </m:r>
                            <m:r>
                              <a:rPr lang="en-US">
                                <a:latin typeface="Cambria Math" panose="02040503050406030204" pitchFamily="18" charset="0"/>
                              </a:rPr>
                              <m:t> </m:t>
                            </m:r>
                          </m:e>
                        </m:func>
                      </m:num>
                      <m:den>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𝑟</m:t>
                            </m:r>
                          </m:e>
                        </m:func>
                      </m:den>
                    </m:f>
                  </m:oMath>
                </a14:m>
                <a:r>
                  <a:rPr lang="en-US" dirty="0"/>
                  <a:t>  khi </a:t>
                </a:r>
                <a:r>
                  <a:rPr lang="en-US" dirty="0" err="1"/>
                  <a:t>góc</a:t>
                </a:r>
                <a:r>
                  <a:rPr lang="en-US" dirty="0"/>
                  <a:t> </a:t>
                </a:r>
                <a:r>
                  <a:rPr lang="en-US" dirty="0" err="1"/>
                  <a:t>tới</a:t>
                </a:r>
                <a:r>
                  <a:rPr lang="en-US" dirty="0"/>
                  <a:t> </a:t>
                </a:r>
                <a:r>
                  <a:rPr lang="en-US" dirty="0" err="1"/>
                  <a:t>i</a:t>
                </a:r>
                <a:r>
                  <a:rPr lang="en-US" dirty="0"/>
                  <a:t> </a:t>
                </a:r>
                <a:r>
                  <a:rPr lang="en-US" dirty="0" err="1"/>
                  <a:t>thay</a:t>
                </a:r>
                <a:r>
                  <a:rPr lang="en-US" dirty="0"/>
                  <a:t> </a:t>
                </a:r>
                <a:r>
                  <a:rPr lang="en-US" dirty="0" err="1"/>
                  <a:t>đổi</a:t>
                </a:r>
                <a:r>
                  <a:rPr lang="en-US" dirty="0"/>
                  <a:t>.</a:t>
                </a:r>
                <a:endParaRPr lang="en-US" dirty="0"/>
              </a:p>
            </p:txBody>
          </p:sp>
        </mc:Choice>
        <mc:Fallback>
          <p:sp>
            <p:nvSpPr>
              <p:cNvPr id="3" name="TextBox 2"/>
              <p:cNvSpPr txBox="1">
                <a:spLocks noRot="1" noChangeAspect="1" noMove="1" noResize="1" noEditPoints="1" noAdjustHandles="1" noChangeArrowheads="1" noChangeShapeType="1" noTextEdit="1"/>
              </p:cNvSpPr>
              <p:nvPr/>
            </p:nvSpPr>
            <p:spPr>
              <a:xfrm>
                <a:off x="907116" y="4217250"/>
                <a:ext cx="7645402" cy="600164"/>
              </a:xfrm>
              <a:prstGeom prst="rect">
                <a:avLst/>
              </a:prstGeom>
              <a:blipFill rotWithShape="1">
                <a:blip r:embed="rId4"/>
                <a:stretch>
                  <a:fillRect l="-4" t="-36" r="4" b="51"/>
                </a:stretch>
              </a:blipFill>
            </p:spPr>
            <p:txBody>
              <a:bodyPr/>
              <a:lstStyle/>
              <a:p>
                <a:r>
                  <a:rPr lang="en-US"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500" fill="hold"/>
                                        <p:tgtEl>
                                          <p:spTgt spid="3076"/>
                                        </p:tgtEl>
                                        <p:attrNameLst>
                                          <p:attrName>ppt_w</p:attrName>
                                        </p:attrNameLst>
                                      </p:cBhvr>
                                      <p:tavLst>
                                        <p:tav tm="0">
                                          <p:val>
                                            <p:fltVal val="0"/>
                                          </p:val>
                                        </p:tav>
                                        <p:tav tm="100000">
                                          <p:val>
                                            <p:strVal val="#ppt_w"/>
                                          </p:val>
                                        </p:tav>
                                      </p:tavLst>
                                    </p:anim>
                                    <p:anim calcmode="lin" valueType="num">
                                      <p:cBhvr>
                                        <p:cTn id="8" dur="500" fill="hold"/>
                                        <p:tgtEl>
                                          <p:spTgt spid="3076"/>
                                        </p:tgtEl>
                                        <p:attrNameLst>
                                          <p:attrName>ppt_h</p:attrName>
                                        </p:attrNameLst>
                                      </p:cBhvr>
                                      <p:tavLst>
                                        <p:tav tm="0">
                                          <p:val>
                                            <p:fltVal val="0"/>
                                          </p:val>
                                        </p:tav>
                                        <p:tav tm="100000">
                                          <p:val>
                                            <p:strVal val="#ppt_h"/>
                                          </p:val>
                                        </p:tav>
                                      </p:tavLst>
                                    </p:anim>
                                    <p:animEffect transition="in" filter="fade">
                                      <p:cBhvr>
                                        <p:cTn id="9" dur="500"/>
                                        <p:tgtEl>
                                          <p:spTgt spid="3076"/>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4" presetClass="entr" presetSubtype="1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080"/>
                                        </p:tgtEl>
                                        <p:attrNameLst>
                                          <p:attrName>style.visibility</p:attrName>
                                        </p:attrNameLst>
                                      </p:cBhvr>
                                      <p:to>
                                        <p:strVal val="visible"/>
                                      </p:to>
                                    </p:set>
                                    <p:anim calcmode="lin" valueType="num">
                                      <p:cBhvr>
                                        <p:cTn id="24" dur="500" fill="hold"/>
                                        <p:tgtEl>
                                          <p:spTgt spid="3080"/>
                                        </p:tgtEl>
                                        <p:attrNameLst>
                                          <p:attrName>ppt_w</p:attrName>
                                        </p:attrNameLst>
                                      </p:cBhvr>
                                      <p:tavLst>
                                        <p:tav tm="0">
                                          <p:val>
                                            <p:fltVal val="0"/>
                                          </p:val>
                                        </p:tav>
                                        <p:tav tm="100000">
                                          <p:val>
                                            <p:strVal val="#ppt_w"/>
                                          </p:val>
                                        </p:tav>
                                      </p:tavLst>
                                    </p:anim>
                                    <p:anim calcmode="lin" valueType="num">
                                      <p:cBhvr>
                                        <p:cTn id="25" dur="500" fill="hold"/>
                                        <p:tgtEl>
                                          <p:spTgt spid="3080"/>
                                        </p:tgtEl>
                                        <p:attrNameLst>
                                          <p:attrName>ppt_h</p:attrName>
                                        </p:attrNameLst>
                                      </p:cBhvr>
                                      <p:tavLst>
                                        <p:tav tm="0">
                                          <p:val>
                                            <p:fltVal val="0"/>
                                          </p:val>
                                        </p:tav>
                                        <p:tav tm="100000">
                                          <p:val>
                                            <p:strVal val="#ppt_h"/>
                                          </p:val>
                                        </p:tav>
                                      </p:tavLst>
                                    </p:anim>
                                    <p:animEffect transition="in" filter="fade">
                                      <p:cBhvr>
                                        <p:cTn id="26" dur="500"/>
                                        <p:tgtEl>
                                          <p:spTgt spid="3080"/>
                                        </p:tgtEl>
                                      </p:cBhvr>
                                    </p:animEffect>
                                  </p:childTnLst>
                                </p:cTn>
                              </p:par>
                            </p:childTnLst>
                          </p:cTn>
                        </p:par>
                        <p:par>
                          <p:cTn id="27" fill="hold">
                            <p:stCondLst>
                              <p:cond delay="500"/>
                            </p:stCondLst>
                            <p:childTnLst>
                              <p:par>
                                <p:cTn id="28" presetID="47"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anim calcmode="lin" valueType="num">
                                      <p:cBhvr>
                                        <p:cTn id="31" dur="500" fill="hold"/>
                                        <p:tgtEl>
                                          <p:spTgt spid="9"/>
                                        </p:tgtEl>
                                        <p:attrNameLst>
                                          <p:attrName>ppt_x</p:attrName>
                                        </p:attrNameLst>
                                      </p:cBhvr>
                                      <p:tavLst>
                                        <p:tav tm="0">
                                          <p:val>
                                            <p:strVal val="#ppt_x"/>
                                          </p:val>
                                        </p:tav>
                                        <p:tav tm="100000">
                                          <p:val>
                                            <p:strVal val="#ppt_x"/>
                                          </p:val>
                                        </p:tav>
                                      </p:tavLst>
                                    </p:anim>
                                    <p:anim calcmode="lin" valueType="num">
                                      <p:cBhvr>
                                        <p:cTn id="32"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Effect transition="in" filter="fade">
                                      <p:cBhvr>
                                        <p:cTn id="39" dur="500"/>
                                        <p:tgtEl>
                                          <p:spTgt spid="2"/>
                                        </p:tgtEl>
                                      </p:cBhvr>
                                    </p:animEffect>
                                  </p:childTnLst>
                                </p:cTn>
                              </p:par>
                            </p:childTnLst>
                          </p:cTn>
                        </p:par>
                        <p:par>
                          <p:cTn id="40" fill="hold">
                            <p:stCondLst>
                              <p:cond delay="500"/>
                            </p:stCondLst>
                            <p:childTnLst>
                              <p:par>
                                <p:cTn id="41" presetID="47" presetClass="entr" presetSubtype="0" fill="hold" grpId="0"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anim calcmode="lin" valueType="num">
                                      <p:cBhvr>
                                        <p:cTn id="44" dur="500" fill="hold"/>
                                        <p:tgtEl>
                                          <p:spTgt spid="3"/>
                                        </p:tgtEl>
                                        <p:attrNameLst>
                                          <p:attrName>ppt_x</p:attrName>
                                        </p:attrNameLst>
                                      </p:cBhvr>
                                      <p:tavLst>
                                        <p:tav tm="0">
                                          <p:val>
                                            <p:strVal val="#ppt_x"/>
                                          </p:val>
                                        </p:tav>
                                        <p:tav tm="100000">
                                          <p:val>
                                            <p:strVal val="#ppt_x"/>
                                          </p:val>
                                        </p:tav>
                                      </p:tavLst>
                                    </p:anim>
                                    <p:anim calcmode="lin" valueType="num">
                                      <p:cBhvr>
                                        <p:cTn id="45"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50892" y="89393"/>
            <a:ext cx="2642215" cy="461665"/>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b="1" dirty="0">
                <a:solidFill>
                  <a:srgbClr val="002C74"/>
                </a:solidFill>
                <a:latin typeface="Fira Sans Condensed Medium" panose="020B0603050000020004" pitchFamily="34" charset="0"/>
              </a:rPr>
              <a:t>PHIẾU HỌC TẬP</a:t>
            </a:r>
            <a:endParaRPr kumimoji="0" lang="en-US" sz="2400" b="1"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pic>
        <p:nvPicPr>
          <p:cNvPr id="3076" name="Picture 4" descr="Contract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4020" y="598462"/>
            <a:ext cx="425453" cy="42545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graphicFrame>
            <p:nvGraphicFramePr>
              <p:cNvPr id="8" name="Table 7"/>
              <p:cNvGraphicFramePr>
                <a:graphicFrameLocks noGrp="1"/>
              </p:cNvGraphicFramePr>
              <p:nvPr/>
            </p:nvGraphicFramePr>
            <p:xfrm>
              <a:off x="496800" y="1132072"/>
              <a:ext cx="8150400" cy="3281526"/>
            </p:xfrm>
            <a:graphic>
              <a:graphicData uri="http://schemas.openxmlformats.org/drawingml/2006/table">
                <a:tbl>
                  <a:tblPr firstRow="1" firstCol="1" bandRow="1">
                    <a:tableStyleId>{5DA37D80-6434-44D0-A028-1B22A696006F}</a:tableStyleId>
                  </a:tblPr>
                  <a:tblGrid>
                    <a:gridCol w="1299823"/>
                    <a:gridCol w="834684"/>
                    <a:gridCol w="825965"/>
                    <a:gridCol w="897508"/>
                    <a:gridCol w="858484"/>
                    <a:gridCol w="858484"/>
                    <a:gridCol w="858484"/>
                    <a:gridCol w="858484"/>
                    <a:gridCol w="858484"/>
                  </a:tblGrid>
                  <a:tr h="640639">
                    <a:tc>
                      <a:txBody>
                        <a:bodyPr/>
                        <a:lstStyle/>
                        <a:p>
                          <a:pPr marL="0" marR="0" indent="241300" algn="ctr">
                            <a:lnSpc>
                              <a:spcPct val="115000"/>
                            </a:lnSpc>
                            <a:spcBef>
                              <a:spcPts val="0"/>
                            </a:spcBef>
                            <a:spcAft>
                              <a:spcPts val="0"/>
                            </a:spcAft>
                          </a:pPr>
                          <a:r>
                            <a:rPr lang="en-US" sz="1600" dirty="0" err="1">
                              <a:effectLst/>
                            </a:rPr>
                            <a:t>i</a:t>
                          </a:r>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1</a:t>
                          </a:r>
                          <a:r>
                            <a:rPr lang="vi-VN" sz="1600" dirty="0">
                              <a:effectLst/>
                            </a:rPr>
                            <a:t>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30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45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panose="020B0604020202020204"/>
                            <a:buNone/>
                            <a:defRPr/>
                          </a:pPr>
                          <a:r>
                            <a:rPr lang="vi-VN" sz="1600" dirty="0">
                              <a:effectLst/>
                            </a:rPr>
                            <a:t>60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latin typeface="+mn-lt"/>
                              <a:ea typeface="Times New Roman" panose="02020603050405020304" pitchFamily="18" charset="0"/>
                            </a:rPr>
                            <a:t>75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8</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latin typeface="#9Slide03 Arima Madurai Black" panose="00000A00000000000000" pitchFamily="2" charset="-93"/>
                              <a:cs typeface="#9Slide03 Arima Madurai Black" panose="00000A00000000000000" pitchFamily="2" charset="-93"/>
                            </a:rPr>
                            <a:t>≈ </a:t>
                          </a:r>
                          <a:r>
                            <a:rPr lang="en-US" sz="1600" dirty="0">
                              <a:effectLst/>
                            </a:rPr>
                            <a:t>9</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r>
                  <a:tr h="643668">
                    <a:tc>
                      <a:txBody>
                        <a:bodyPr/>
                        <a:lstStyle/>
                        <a:p>
                          <a:pPr marL="0" marR="0" indent="139700" algn="ctr">
                            <a:lnSpc>
                              <a:spcPct val="115000"/>
                            </a:lnSpc>
                            <a:spcBef>
                              <a:spcPts val="0"/>
                            </a:spcBef>
                            <a:spcAft>
                              <a:spcPts val="0"/>
                            </a:spcAft>
                          </a:pPr>
                          <a:r>
                            <a:rPr lang="vi-VN" sz="1600" dirty="0">
                              <a:effectLst/>
                            </a:rPr>
                            <a:t>r</a:t>
                          </a:r>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r>
                  <a:tr h="894802">
                    <a:tc>
                      <a:txBody>
                        <a:bodyPr/>
                        <a:lstStyle/>
                        <a:p>
                          <a:pPr marL="0" marR="0" algn="ctr">
                            <a:lnSpc>
                              <a:spcPct val="147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1600" i="1" baseline="0" smtClean="0">
                                        <a:effectLst/>
                                        <a:latin typeface="Cambria Math" panose="02040503050406030204" pitchFamily="18" charset="0"/>
                                      </a:rPr>
                                    </m:ctrlPr>
                                  </m:fPr>
                                  <m:num>
                                    <m:r>
                                      <m:rPr>
                                        <m:nor/>
                                      </m:rPr>
                                      <a:rPr lang="en-US" sz="1600" dirty="0" smtClean="0">
                                        <a:effectLst/>
                                        <a:latin typeface="Cambria Math" panose="02040503050406030204" pitchFamily="18" charset="0"/>
                                      </a:rPr>
                                      <m:t>i</m:t>
                                    </m:r>
                                  </m:num>
                                  <m:den>
                                    <m:r>
                                      <m:rPr>
                                        <m:nor/>
                                      </m:rPr>
                                      <a:rPr lang="vi-VN" sz="1600" dirty="0" smtClean="0">
                                        <a:effectLst/>
                                        <a:latin typeface="Cambria Math" panose="02040503050406030204" pitchFamily="18" charset="0"/>
                                      </a:rPr>
                                      <m:t>r</m:t>
                                    </m:r>
                                  </m:den>
                                </m:f>
                              </m:oMath>
                            </m:oMathPara>
                          </a14:m>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r>
                  <a:tr h="1102417">
                    <a:tc>
                      <a:txBody>
                        <a:bodyPr/>
                        <a:lstStyle/>
                        <a:p>
                          <a:pPr marL="0" marR="0" lvl="0" indent="0" algn="ctr" defTabSz="914400" rtl="0" eaLnBrk="1" fontAlgn="auto" latinLnBrk="0" hangingPunct="1">
                            <a:lnSpc>
                              <a:spcPct val="147000"/>
                            </a:lnSpc>
                            <a:spcBef>
                              <a:spcPts val="0"/>
                            </a:spcBef>
                            <a:spcAft>
                              <a:spcPts val="0"/>
                            </a:spcAft>
                            <a:buClr>
                              <a:srgbClr val="000000"/>
                            </a:buClr>
                            <a:buSzTx/>
                            <a:buFont typeface="Arial" panose="020B0604020202020204"/>
                            <a:buNone/>
                            <a:defRPr/>
                          </a:pPr>
                          <a14:m>
                            <m:oMathPara xmlns:m="http://schemas.openxmlformats.org/officeDocument/2006/math">
                              <m:oMathParaPr>
                                <m:jc m:val="centerGroup"/>
                              </m:oMathParaPr>
                              <m:oMath xmlns:m="http://schemas.openxmlformats.org/officeDocument/2006/math">
                                <m:f>
                                  <m:fPr>
                                    <m:ctrlPr>
                                      <a:rPr lang="en-US" sz="1600" i="1" baseline="0" smtClean="0">
                                        <a:effectLst/>
                                        <a:latin typeface="Cambria Math" panose="02040503050406030204" pitchFamily="18" charset="0"/>
                                      </a:rPr>
                                    </m:ctrlPr>
                                  </m:fPr>
                                  <m:num>
                                    <m:r>
                                      <m:rPr>
                                        <m:nor/>
                                      </m:rPr>
                                      <a:rPr lang="vi-VN" sz="1600" dirty="0" smtClean="0">
                                        <a:effectLst/>
                                        <a:latin typeface="Cambria Math" panose="02040503050406030204" pitchFamily="18" charset="0"/>
                                      </a:rPr>
                                      <m:t>sin</m:t>
                                    </m:r>
                                    <m:r>
                                      <m:rPr>
                                        <m:nor/>
                                      </m:rPr>
                                      <a:rPr lang="en-US" sz="1600" dirty="0" smtClean="0">
                                        <a:effectLst/>
                                        <a:latin typeface="Cambria Math" panose="02040503050406030204" pitchFamily="18" charset="0"/>
                                      </a:rPr>
                                      <m:t>i</m:t>
                                    </m:r>
                                  </m:num>
                                  <m:den>
                                    <m:r>
                                      <m:rPr>
                                        <m:nor/>
                                      </m:rPr>
                                      <a:rPr lang="vi-VN" sz="1600" dirty="0" smtClean="0">
                                        <a:effectLst/>
                                        <a:latin typeface="Cambria Math" panose="02040503050406030204" pitchFamily="18" charset="0"/>
                                      </a:rPr>
                                      <m:t>sinr</m:t>
                                    </m:r>
                                  </m:den>
                                </m:f>
                              </m:oMath>
                            </m:oMathPara>
                          </a14:m>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r>
                </a:tbl>
              </a:graphicData>
            </a:graphic>
          </p:graphicFrame>
        </mc:Choice>
        <mc:Fallback xmlns="">
          <p:graphicFrame>
            <p:nvGraphicFramePr>
              <p:cNvPr id="8" name="Table 7"/>
              <p:cNvGraphicFramePr>
                <a:graphicFrameLocks noGrp="1"/>
              </p:cNvGraphicFramePr>
              <p:nvPr/>
            </p:nvGraphicFramePr>
            <p:xfrm>
              <a:off x="496800" y="1132072"/>
              <a:ext cx="8150400" cy="3281526"/>
            </p:xfrm>
            <a:graphic>
              <a:graphicData uri="http://schemas.openxmlformats.org/drawingml/2006/table">
                <a:tbl>
                  <a:tblPr firstRow="1" firstCol="1" bandRow="1">
                    <a:tableStyleId>{5DA37D80-6434-44D0-A028-1B22A696006F}</a:tableStyleId>
                  </a:tblPr>
                  <a:tblGrid>
                    <a:gridCol w="1299823"/>
                    <a:gridCol w="834684"/>
                    <a:gridCol w="825965"/>
                    <a:gridCol w="897508"/>
                    <a:gridCol w="858484"/>
                    <a:gridCol w="858484"/>
                    <a:gridCol w="858484"/>
                    <a:gridCol w="858484"/>
                    <a:gridCol w="858484"/>
                  </a:tblGrid>
                  <a:tr h="640639">
                    <a:tc>
                      <a:txBody>
                        <a:bodyPr/>
                        <a:lstStyle/>
                        <a:p>
                          <a:pPr marL="0" marR="0" indent="241300" algn="ctr">
                            <a:lnSpc>
                              <a:spcPct val="115000"/>
                            </a:lnSpc>
                            <a:spcBef>
                              <a:spcPts val="0"/>
                            </a:spcBef>
                            <a:spcAft>
                              <a:spcPts val="0"/>
                            </a:spcAft>
                          </a:pPr>
                          <a:r>
                            <a:rPr lang="en-US" sz="1600" dirty="0" err="1">
                              <a:effectLst/>
                            </a:rPr>
                            <a:t>i</a:t>
                          </a:r>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1</a:t>
                          </a:r>
                          <a:r>
                            <a:rPr lang="vi-VN" sz="1600" dirty="0">
                              <a:effectLst/>
                            </a:rPr>
                            <a:t>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30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45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panose="020B0604020202020204"/>
                            <a:buNone/>
                            <a:defRPr/>
                          </a:pPr>
                          <a:r>
                            <a:rPr lang="vi-VN" sz="1600" dirty="0">
                              <a:effectLst/>
                            </a:rPr>
                            <a:t>60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latin typeface="+mn-lt"/>
                              <a:ea typeface="Times New Roman" panose="02020603050405020304" pitchFamily="18" charset="0"/>
                            </a:rPr>
                            <a:t>75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rPr>
                            <a:t>8</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effectLst/>
                              <a:latin typeface="#9Slide03 Arima Madurai Black" panose="00000A00000000000000" pitchFamily="2" charset="-93"/>
                              <a:cs typeface="#9Slide03 Arima Madurai Black" panose="00000A00000000000000" pitchFamily="2" charset="-93"/>
                            </a:rPr>
                            <a:t>≈ </a:t>
                          </a:r>
                          <a:r>
                            <a:rPr lang="en-US" sz="1600" dirty="0">
                              <a:effectLst/>
                            </a:rPr>
                            <a:t>9</a:t>
                          </a:r>
                          <a:r>
                            <a:rPr lang="vi-VN" sz="1600" dirty="0">
                              <a:effectLst/>
                            </a:rPr>
                            <a:t>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r>
                  <a:tr h="643668">
                    <a:tc>
                      <a:txBody>
                        <a:bodyPr/>
                        <a:lstStyle/>
                        <a:p>
                          <a:pPr marL="0" marR="0" indent="139700" algn="ctr">
                            <a:lnSpc>
                              <a:spcPct val="115000"/>
                            </a:lnSpc>
                            <a:spcBef>
                              <a:spcPts val="0"/>
                            </a:spcBef>
                            <a:spcAft>
                              <a:spcPts val="0"/>
                            </a:spcAft>
                          </a:pPr>
                          <a:r>
                            <a:rPr lang="vi-VN" sz="1600" dirty="0">
                              <a:effectLst/>
                            </a:rPr>
                            <a:t>r</a:t>
                          </a:r>
                          <a:endParaRPr lang="en-US" sz="1600" dirty="0">
                            <a:solidFill>
                              <a:srgbClr val="2B2928"/>
                            </a:solidFill>
                            <a:effectLst/>
                            <a:latin typeface="+mn-lt"/>
                            <a:ea typeface="Times New Roman" panose="02020603050405020304" pitchFamily="18" charset="0"/>
                          </a:endParaRPr>
                        </a:p>
                      </a:txBody>
                      <a:tcPr marL="0" marR="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r>
                  <a:tr h="894715">
                    <a:tc>
                      <a:txBody>
                        <a:bodyPr/>
                        <a:lstStyle/>
                        <a:p>
                          <a:endParaRPr lang="en-US"/>
                        </a:p>
                      </a:txBody>
                      <a:tcPr marL="0" marR="0" marT="0" marB="0" anchor="ctr">
                        <a:blipFill>
                          <a:blip r:embed="rId2"/>
                        </a:blipFill>
                      </a:tcP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r>
                  <a:tr h="1102360">
                    <a:tc>
                      <a:txBody>
                        <a:bodyPr/>
                        <a:lstStyle/>
                        <a:p>
                          <a:endParaRPr lang="en-US"/>
                        </a:p>
                      </a:txBody>
                      <a:tcPr marL="0" marR="0" marT="0" marB="0" anchor="ctr">
                        <a:blipFill>
                          <a:blip r:embed="rId2"/>
                        </a:blipFill>
                      </a:tcP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endParaRPr lang="en-US" sz="1600" dirty="0">
                            <a:solidFill>
                              <a:srgbClr val="2B2928"/>
                            </a:solidFill>
                            <a:effectLst/>
                            <a:latin typeface="+mn-lt"/>
                            <a:ea typeface="Times New Roman" panose="02020603050405020304" pitchFamily="18" charset="0"/>
                          </a:endParaRPr>
                        </a:p>
                      </a:txBody>
                      <a:tcPr marL="6350" marR="6350" marT="0" marB="0" anchor="ctr"/>
                    </a:tc>
                  </a:tr>
                </a:tbl>
              </a:graphicData>
            </a:graphic>
          </p:graphicFrame>
        </mc:Fallback>
      </mc:AlternateContent>
      <p:sp>
        <p:nvSpPr>
          <p:cNvPr id="6" name="TextBox 5"/>
          <p:cNvSpPr txBox="1"/>
          <p:nvPr/>
        </p:nvSpPr>
        <p:spPr>
          <a:xfrm>
            <a:off x="1915200" y="1893600"/>
            <a:ext cx="626400" cy="383823"/>
          </a:xfrm>
          <a:prstGeom prst="rect">
            <a:avLst/>
          </a:prstGeom>
          <a:noFill/>
        </p:spPr>
        <p:txBody>
          <a:bodyPr wrap="square" rtlCol="0">
            <a:spAutoFit/>
          </a:bodyPr>
          <a:lstStyle/>
          <a:p>
            <a:pPr marL="0" marR="0" algn="ctr">
              <a:lnSpc>
                <a:spcPct val="115000"/>
              </a:lnSpc>
              <a:spcBef>
                <a:spcPts val="0"/>
              </a:spcBef>
              <a:spcAft>
                <a:spcPts val="0"/>
              </a:spcAft>
            </a:pPr>
            <a:r>
              <a:rPr lang="vi-VN" sz="1800" b="1" dirty="0">
                <a:solidFill>
                  <a:srgbClr val="C00000"/>
                </a:solidFill>
                <a:effectLst/>
              </a:rPr>
              <a:t>0</a:t>
            </a:r>
            <a:r>
              <a:rPr lang="vi-VN" sz="1800" b="1" dirty="0">
                <a:solidFill>
                  <a:srgbClr val="C00000"/>
                </a:solidFill>
              </a:rPr>
              <a:t>°</a:t>
            </a:r>
            <a:endParaRPr lang="en-US" sz="1800" b="1" dirty="0">
              <a:solidFill>
                <a:srgbClr val="C00000"/>
              </a:solidFill>
              <a:effectLst/>
              <a:latin typeface="+mn-lt"/>
              <a:ea typeface="Times New Roman" panose="02020603050405020304" pitchFamily="18" charset="0"/>
            </a:endParaRPr>
          </a:p>
        </p:txBody>
      </p:sp>
      <p:sp>
        <p:nvSpPr>
          <p:cNvPr id="10" name="TextBox 9"/>
          <p:cNvSpPr txBox="1"/>
          <p:nvPr/>
        </p:nvSpPr>
        <p:spPr>
          <a:xfrm>
            <a:off x="2758800" y="1893599"/>
            <a:ext cx="6264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1</a:t>
            </a:r>
            <a:r>
              <a:rPr lang="vi-VN" sz="1800" b="1" dirty="0">
                <a:solidFill>
                  <a:srgbClr val="C00000"/>
                </a:solidFill>
                <a:effectLst/>
              </a:rPr>
              <a:t>0</a:t>
            </a:r>
            <a:r>
              <a:rPr lang="vi-VN" sz="1800" b="1" dirty="0">
                <a:solidFill>
                  <a:srgbClr val="C00000"/>
                </a:solidFill>
              </a:rPr>
              <a:t>°</a:t>
            </a:r>
            <a:endParaRPr lang="en-US" sz="1800" b="1" dirty="0">
              <a:solidFill>
                <a:srgbClr val="C00000"/>
              </a:solidFill>
              <a:effectLst/>
              <a:latin typeface="+mn-lt"/>
              <a:ea typeface="Times New Roman" panose="02020603050405020304" pitchFamily="18" charset="0"/>
            </a:endParaRPr>
          </a:p>
        </p:txBody>
      </p:sp>
      <p:sp>
        <p:nvSpPr>
          <p:cNvPr id="11" name="TextBox 10"/>
          <p:cNvSpPr txBox="1"/>
          <p:nvPr/>
        </p:nvSpPr>
        <p:spPr>
          <a:xfrm>
            <a:off x="3602400" y="1893598"/>
            <a:ext cx="6264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28</a:t>
            </a:r>
            <a:r>
              <a:rPr lang="vi-VN" sz="1800" b="1" dirty="0">
                <a:solidFill>
                  <a:srgbClr val="C00000"/>
                </a:solidFill>
              </a:rPr>
              <a:t>°</a:t>
            </a:r>
            <a:endParaRPr lang="en-US" sz="1800" b="1" dirty="0">
              <a:solidFill>
                <a:srgbClr val="C00000"/>
              </a:solidFill>
              <a:effectLst/>
              <a:latin typeface="+mn-lt"/>
              <a:ea typeface="Times New Roman" panose="02020603050405020304" pitchFamily="18" charset="0"/>
            </a:endParaRPr>
          </a:p>
        </p:txBody>
      </p:sp>
      <p:sp>
        <p:nvSpPr>
          <p:cNvPr id="12" name="TextBox 11"/>
          <p:cNvSpPr txBox="1"/>
          <p:nvPr/>
        </p:nvSpPr>
        <p:spPr>
          <a:xfrm>
            <a:off x="4446000" y="1893597"/>
            <a:ext cx="6264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3</a:t>
            </a:r>
            <a:r>
              <a:rPr lang="vi-VN" sz="1800" b="1" dirty="0">
                <a:solidFill>
                  <a:srgbClr val="C00000"/>
                </a:solidFill>
                <a:effectLst/>
              </a:rPr>
              <a:t>0</a:t>
            </a:r>
            <a:r>
              <a:rPr lang="vi-VN" sz="1800" b="1" dirty="0">
                <a:solidFill>
                  <a:srgbClr val="C00000"/>
                </a:solidFill>
              </a:rPr>
              <a:t>°</a:t>
            </a:r>
            <a:endParaRPr lang="en-US" sz="1800" b="1" dirty="0">
              <a:solidFill>
                <a:srgbClr val="C00000"/>
              </a:solidFill>
              <a:effectLst/>
              <a:latin typeface="+mn-lt"/>
              <a:ea typeface="Times New Roman" panose="02020603050405020304" pitchFamily="18" charset="0"/>
            </a:endParaRPr>
          </a:p>
        </p:txBody>
      </p:sp>
      <p:sp>
        <p:nvSpPr>
          <p:cNvPr id="13" name="TextBox 12"/>
          <p:cNvSpPr txBox="1"/>
          <p:nvPr/>
        </p:nvSpPr>
        <p:spPr>
          <a:xfrm>
            <a:off x="5289600" y="1893596"/>
            <a:ext cx="6264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35</a:t>
            </a:r>
            <a:r>
              <a:rPr lang="vi-VN" sz="1800" b="1" dirty="0">
                <a:solidFill>
                  <a:srgbClr val="C00000"/>
                </a:solidFill>
              </a:rPr>
              <a:t>°</a:t>
            </a:r>
            <a:endParaRPr lang="en-US" sz="1800" b="1" dirty="0">
              <a:solidFill>
                <a:srgbClr val="C00000"/>
              </a:solidFill>
              <a:effectLst/>
              <a:latin typeface="+mn-lt"/>
              <a:ea typeface="Times New Roman" panose="02020603050405020304" pitchFamily="18" charset="0"/>
            </a:endParaRPr>
          </a:p>
        </p:txBody>
      </p:sp>
      <p:sp>
        <p:nvSpPr>
          <p:cNvPr id="14" name="TextBox 13"/>
          <p:cNvSpPr txBox="1"/>
          <p:nvPr/>
        </p:nvSpPr>
        <p:spPr>
          <a:xfrm>
            <a:off x="6133200" y="1893595"/>
            <a:ext cx="6264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4</a:t>
            </a:r>
            <a:r>
              <a:rPr lang="vi-VN" sz="1800" b="1" dirty="0">
                <a:solidFill>
                  <a:srgbClr val="C00000"/>
                </a:solidFill>
                <a:effectLst/>
              </a:rPr>
              <a:t>0</a:t>
            </a:r>
            <a:r>
              <a:rPr lang="vi-VN" sz="1800" b="1" dirty="0">
                <a:solidFill>
                  <a:srgbClr val="C00000"/>
                </a:solidFill>
              </a:rPr>
              <a:t>°</a:t>
            </a:r>
            <a:endParaRPr lang="en-US" sz="1800" b="1" dirty="0">
              <a:solidFill>
                <a:srgbClr val="C00000"/>
              </a:solidFill>
              <a:effectLst/>
              <a:latin typeface="+mn-lt"/>
              <a:ea typeface="Times New Roman" panose="02020603050405020304" pitchFamily="18" charset="0"/>
            </a:endParaRPr>
          </a:p>
        </p:txBody>
      </p:sp>
      <p:sp>
        <p:nvSpPr>
          <p:cNvPr id="15" name="TextBox 14"/>
          <p:cNvSpPr txBox="1"/>
          <p:nvPr/>
        </p:nvSpPr>
        <p:spPr>
          <a:xfrm>
            <a:off x="6976800" y="1893594"/>
            <a:ext cx="6264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41</a:t>
            </a:r>
            <a:r>
              <a:rPr lang="vi-VN" sz="1800" b="1" dirty="0">
                <a:solidFill>
                  <a:srgbClr val="C00000"/>
                </a:solidFill>
              </a:rPr>
              <a:t>°</a:t>
            </a:r>
            <a:endParaRPr lang="en-US" sz="1800" b="1" dirty="0">
              <a:solidFill>
                <a:srgbClr val="C00000"/>
              </a:solidFill>
              <a:effectLst/>
              <a:latin typeface="+mn-lt"/>
              <a:ea typeface="Times New Roman" panose="02020603050405020304" pitchFamily="18" charset="0"/>
            </a:endParaRPr>
          </a:p>
        </p:txBody>
      </p:sp>
      <p:sp>
        <p:nvSpPr>
          <p:cNvPr id="16" name="TextBox 15"/>
          <p:cNvSpPr txBox="1"/>
          <p:nvPr/>
        </p:nvSpPr>
        <p:spPr>
          <a:xfrm>
            <a:off x="7800600" y="1893593"/>
            <a:ext cx="754800" cy="410882"/>
          </a:xfrm>
          <a:prstGeom prst="rect">
            <a:avLst/>
          </a:prstGeom>
          <a:noFill/>
        </p:spPr>
        <p:txBody>
          <a:bodyPr wrap="square" rtlCol="0">
            <a:spAutoFit/>
          </a:bodyPr>
          <a:lstStyle/>
          <a:p>
            <a:pPr marL="0" marR="0" algn="ctr">
              <a:lnSpc>
                <a:spcPct val="115000"/>
              </a:lnSpc>
              <a:spcBef>
                <a:spcPts val="0"/>
              </a:spcBef>
              <a:spcAft>
                <a:spcPts val="0"/>
              </a:spcAft>
            </a:pPr>
            <a:r>
              <a:rPr lang="vi-VN" sz="1800" b="1" dirty="0">
                <a:solidFill>
                  <a:srgbClr val="C00000"/>
                </a:solidFill>
                <a:effectLst/>
                <a:latin typeface="#9Slide03 Arima Madurai Black" panose="00000A00000000000000" pitchFamily="2" charset="-93"/>
                <a:cs typeface="#9Slide03 Arima Madurai Black" panose="00000A00000000000000" pitchFamily="2" charset="-93"/>
              </a:rPr>
              <a:t>≈</a:t>
            </a:r>
            <a:r>
              <a:rPr lang="en-US" sz="1800" b="1" dirty="0">
                <a:solidFill>
                  <a:srgbClr val="C00000"/>
                </a:solidFill>
                <a:effectLst/>
                <a:latin typeface="#9Slide03 Arima Madurai Black" panose="00000A00000000000000" pitchFamily="2" charset="-93"/>
                <a:cs typeface="#9Slide03 Arima Madurai Black" panose="00000A00000000000000" pitchFamily="2" charset="-93"/>
              </a:rPr>
              <a:t> </a:t>
            </a:r>
            <a:r>
              <a:rPr lang="en-US" sz="1800" b="1" dirty="0">
                <a:solidFill>
                  <a:srgbClr val="C00000"/>
                </a:solidFill>
                <a:effectLst/>
              </a:rPr>
              <a:t>42</a:t>
            </a:r>
            <a:r>
              <a:rPr lang="vi-VN" sz="1800" b="1" dirty="0">
                <a:solidFill>
                  <a:srgbClr val="C00000"/>
                </a:solidFill>
              </a:rPr>
              <a:t>°</a:t>
            </a:r>
            <a:endParaRPr lang="en-US" sz="1800" b="1" dirty="0">
              <a:solidFill>
                <a:srgbClr val="C00000"/>
              </a:solidFill>
              <a:effectLst/>
              <a:latin typeface="+mn-lt"/>
              <a:ea typeface="Times New Roman" panose="02020603050405020304" pitchFamily="18" charset="0"/>
            </a:endParaRPr>
          </a:p>
        </p:txBody>
      </p:sp>
      <p:sp>
        <p:nvSpPr>
          <p:cNvPr id="17" name="TextBox 16"/>
          <p:cNvSpPr txBox="1"/>
          <p:nvPr/>
        </p:nvSpPr>
        <p:spPr>
          <a:xfrm>
            <a:off x="1915200" y="2571750"/>
            <a:ext cx="626400" cy="480901"/>
          </a:xfrm>
          <a:prstGeom prst="rect">
            <a:avLst/>
          </a:prstGeom>
          <a:noFill/>
        </p:spPr>
        <p:txBody>
          <a:bodyPr wrap="square" rtlCol="0">
            <a:spAutoFit/>
          </a:bodyPr>
          <a:lstStyle/>
          <a:p>
            <a:pPr marL="0" marR="0" algn="ctr">
              <a:lnSpc>
                <a:spcPct val="115000"/>
              </a:lnSpc>
              <a:spcBef>
                <a:spcPts val="0"/>
              </a:spcBef>
              <a:spcAft>
                <a:spcPts val="0"/>
              </a:spcAft>
            </a:pPr>
            <a:r>
              <a:rPr lang="en-US" sz="2400" b="1" dirty="0">
                <a:solidFill>
                  <a:srgbClr val="C00000"/>
                </a:solidFill>
                <a:effectLst/>
              </a:rPr>
              <a:t>X</a:t>
            </a:r>
            <a:endParaRPr lang="en-US" sz="2400" b="1" dirty="0">
              <a:solidFill>
                <a:srgbClr val="C00000"/>
              </a:solidFill>
              <a:effectLst/>
              <a:latin typeface="+mn-lt"/>
              <a:ea typeface="Times New Roman" panose="02020603050405020304" pitchFamily="18" charset="0"/>
            </a:endParaRPr>
          </a:p>
        </p:txBody>
      </p:sp>
      <p:sp>
        <p:nvSpPr>
          <p:cNvPr id="18" name="TextBox 17"/>
          <p:cNvSpPr txBox="1"/>
          <p:nvPr/>
        </p:nvSpPr>
        <p:spPr>
          <a:xfrm>
            <a:off x="2677108" y="2628058"/>
            <a:ext cx="809584"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0,67</a:t>
            </a:r>
            <a:endParaRPr lang="en-US" sz="1800" b="1" dirty="0">
              <a:solidFill>
                <a:srgbClr val="C00000"/>
              </a:solidFill>
              <a:effectLst/>
              <a:latin typeface="+mn-lt"/>
              <a:ea typeface="Times New Roman" panose="02020603050405020304" pitchFamily="18" charset="0"/>
            </a:endParaRPr>
          </a:p>
        </p:txBody>
      </p:sp>
      <p:sp>
        <p:nvSpPr>
          <p:cNvPr id="19" name="TextBox 18"/>
          <p:cNvSpPr txBox="1"/>
          <p:nvPr/>
        </p:nvSpPr>
        <p:spPr>
          <a:xfrm>
            <a:off x="3525276" y="2628058"/>
            <a:ext cx="742108"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0,93</a:t>
            </a:r>
            <a:endParaRPr lang="en-US" sz="1800" b="1" dirty="0">
              <a:solidFill>
                <a:srgbClr val="C00000"/>
              </a:solidFill>
              <a:effectLst/>
              <a:latin typeface="+mn-lt"/>
              <a:ea typeface="Times New Roman" panose="02020603050405020304" pitchFamily="18" charset="0"/>
            </a:endParaRPr>
          </a:p>
        </p:txBody>
      </p:sp>
      <p:sp>
        <p:nvSpPr>
          <p:cNvPr id="20" name="TextBox 19"/>
          <p:cNvSpPr txBox="1"/>
          <p:nvPr/>
        </p:nvSpPr>
        <p:spPr>
          <a:xfrm>
            <a:off x="4356692" y="2628061"/>
            <a:ext cx="702584"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0,67</a:t>
            </a:r>
            <a:endParaRPr lang="en-US" sz="1800" b="1" dirty="0">
              <a:solidFill>
                <a:srgbClr val="C00000"/>
              </a:solidFill>
              <a:effectLst/>
              <a:latin typeface="+mn-lt"/>
              <a:ea typeface="Times New Roman" panose="02020603050405020304" pitchFamily="18" charset="0"/>
            </a:endParaRPr>
          </a:p>
        </p:txBody>
      </p:sp>
      <p:sp>
        <p:nvSpPr>
          <p:cNvPr id="21" name="TextBox 20"/>
          <p:cNvSpPr txBox="1"/>
          <p:nvPr/>
        </p:nvSpPr>
        <p:spPr>
          <a:xfrm>
            <a:off x="5200292" y="2628060"/>
            <a:ext cx="702584"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0,58</a:t>
            </a:r>
            <a:endParaRPr lang="en-US" sz="1800" b="1" dirty="0">
              <a:solidFill>
                <a:srgbClr val="C00000"/>
              </a:solidFill>
              <a:effectLst/>
              <a:latin typeface="+mn-lt"/>
              <a:ea typeface="Times New Roman" panose="02020603050405020304" pitchFamily="18" charset="0"/>
            </a:endParaRPr>
          </a:p>
        </p:txBody>
      </p:sp>
      <p:sp>
        <p:nvSpPr>
          <p:cNvPr id="22" name="TextBox 21"/>
          <p:cNvSpPr txBox="1"/>
          <p:nvPr/>
        </p:nvSpPr>
        <p:spPr>
          <a:xfrm>
            <a:off x="6043892" y="2628059"/>
            <a:ext cx="702584"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0,53</a:t>
            </a:r>
            <a:endParaRPr lang="en-US" sz="1800" b="1" dirty="0">
              <a:solidFill>
                <a:srgbClr val="C00000"/>
              </a:solidFill>
              <a:effectLst/>
              <a:latin typeface="+mn-lt"/>
              <a:ea typeface="Times New Roman" panose="02020603050405020304" pitchFamily="18" charset="0"/>
            </a:endParaRPr>
          </a:p>
        </p:txBody>
      </p:sp>
      <p:sp>
        <p:nvSpPr>
          <p:cNvPr id="23" name="TextBox 22"/>
          <p:cNvSpPr txBox="1"/>
          <p:nvPr/>
        </p:nvSpPr>
        <p:spPr>
          <a:xfrm>
            <a:off x="6887492" y="2628058"/>
            <a:ext cx="702584"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0,51</a:t>
            </a:r>
            <a:endParaRPr lang="en-US" sz="1800" b="1" dirty="0">
              <a:solidFill>
                <a:srgbClr val="C00000"/>
              </a:solidFill>
              <a:effectLst/>
              <a:latin typeface="+mn-lt"/>
              <a:ea typeface="Times New Roman" panose="02020603050405020304" pitchFamily="18" charset="0"/>
            </a:endParaRPr>
          </a:p>
        </p:txBody>
      </p:sp>
      <p:sp>
        <p:nvSpPr>
          <p:cNvPr id="24" name="TextBox 23"/>
          <p:cNvSpPr txBox="1"/>
          <p:nvPr/>
        </p:nvSpPr>
        <p:spPr>
          <a:xfrm>
            <a:off x="7711292" y="2628057"/>
            <a:ext cx="8466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0,46</a:t>
            </a:r>
            <a:endParaRPr lang="en-US" sz="1800" b="1" dirty="0">
              <a:solidFill>
                <a:srgbClr val="C00000"/>
              </a:solidFill>
              <a:effectLst/>
              <a:latin typeface="+mn-lt"/>
              <a:ea typeface="Times New Roman" panose="02020603050405020304" pitchFamily="18" charset="0"/>
            </a:endParaRPr>
          </a:p>
        </p:txBody>
      </p:sp>
      <p:sp>
        <p:nvSpPr>
          <p:cNvPr id="25" name="TextBox 24"/>
          <p:cNvSpPr txBox="1"/>
          <p:nvPr/>
        </p:nvSpPr>
        <p:spPr>
          <a:xfrm>
            <a:off x="1911600" y="3627419"/>
            <a:ext cx="626400" cy="480901"/>
          </a:xfrm>
          <a:prstGeom prst="rect">
            <a:avLst/>
          </a:prstGeom>
          <a:noFill/>
        </p:spPr>
        <p:txBody>
          <a:bodyPr wrap="square" rtlCol="0">
            <a:spAutoFit/>
          </a:bodyPr>
          <a:lstStyle/>
          <a:p>
            <a:pPr marL="0" marR="0" algn="ctr">
              <a:lnSpc>
                <a:spcPct val="115000"/>
              </a:lnSpc>
              <a:spcBef>
                <a:spcPts val="0"/>
              </a:spcBef>
              <a:spcAft>
                <a:spcPts val="0"/>
              </a:spcAft>
            </a:pPr>
            <a:r>
              <a:rPr lang="en-US" sz="2400" b="1" dirty="0">
                <a:solidFill>
                  <a:srgbClr val="C00000"/>
                </a:solidFill>
                <a:effectLst/>
              </a:rPr>
              <a:t>X</a:t>
            </a:r>
            <a:endParaRPr lang="en-US" sz="2400" b="1" dirty="0">
              <a:solidFill>
                <a:srgbClr val="C00000"/>
              </a:solidFill>
              <a:effectLst/>
              <a:latin typeface="+mn-lt"/>
              <a:ea typeface="Times New Roman" panose="02020603050405020304" pitchFamily="18" charset="0"/>
            </a:endParaRPr>
          </a:p>
        </p:txBody>
      </p:sp>
      <p:sp>
        <p:nvSpPr>
          <p:cNvPr id="26" name="TextBox 25"/>
          <p:cNvSpPr txBox="1"/>
          <p:nvPr/>
        </p:nvSpPr>
        <p:spPr>
          <a:xfrm>
            <a:off x="2730092" y="3683732"/>
            <a:ext cx="6462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1,52</a:t>
            </a:r>
            <a:endParaRPr lang="en-US" sz="1800" b="1" dirty="0">
              <a:solidFill>
                <a:srgbClr val="C00000"/>
              </a:solidFill>
              <a:effectLst/>
              <a:latin typeface="+mn-lt"/>
              <a:ea typeface="Times New Roman" panose="02020603050405020304" pitchFamily="18" charset="0"/>
            </a:endParaRPr>
          </a:p>
        </p:txBody>
      </p:sp>
      <p:sp>
        <p:nvSpPr>
          <p:cNvPr id="3074" name="TextBox 3073"/>
          <p:cNvSpPr txBox="1"/>
          <p:nvPr/>
        </p:nvSpPr>
        <p:spPr>
          <a:xfrm>
            <a:off x="3568384" y="3683732"/>
            <a:ext cx="6462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1,52</a:t>
            </a:r>
            <a:endParaRPr lang="en-US" sz="1800" b="1" dirty="0">
              <a:solidFill>
                <a:srgbClr val="C00000"/>
              </a:solidFill>
              <a:effectLst/>
              <a:latin typeface="+mn-lt"/>
              <a:ea typeface="Times New Roman" panose="02020603050405020304" pitchFamily="18" charset="0"/>
            </a:endParaRPr>
          </a:p>
        </p:txBody>
      </p:sp>
      <p:sp>
        <p:nvSpPr>
          <p:cNvPr id="3075" name="TextBox 3074"/>
          <p:cNvSpPr txBox="1"/>
          <p:nvPr/>
        </p:nvSpPr>
        <p:spPr>
          <a:xfrm>
            <a:off x="4406676" y="3683732"/>
            <a:ext cx="6462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1,52</a:t>
            </a:r>
            <a:endParaRPr lang="en-US" sz="1800" b="1" dirty="0">
              <a:solidFill>
                <a:srgbClr val="C00000"/>
              </a:solidFill>
              <a:effectLst/>
              <a:latin typeface="+mn-lt"/>
              <a:ea typeface="Times New Roman" panose="02020603050405020304" pitchFamily="18" charset="0"/>
            </a:endParaRPr>
          </a:p>
        </p:txBody>
      </p:sp>
      <p:sp>
        <p:nvSpPr>
          <p:cNvPr id="3077" name="TextBox 3076"/>
          <p:cNvSpPr txBox="1"/>
          <p:nvPr/>
        </p:nvSpPr>
        <p:spPr>
          <a:xfrm>
            <a:off x="5244968" y="3683732"/>
            <a:ext cx="6462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1,52</a:t>
            </a:r>
            <a:endParaRPr lang="en-US" sz="1800" b="1" dirty="0">
              <a:solidFill>
                <a:srgbClr val="C00000"/>
              </a:solidFill>
              <a:effectLst/>
              <a:latin typeface="+mn-lt"/>
              <a:ea typeface="Times New Roman" panose="02020603050405020304" pitchFamily="18" charset="0"/>
            </a:endParaRPr>
          </a:p>
        </p:txBody>
      </p:sp>
      <p:sp>
        <p:nvSpPr>
          <p:cNvPr id="3078" name="TextBox 3077"/>
          <p:cNvSpPr txBox="1"/>
          <p:nvPr/>
        </p:nvSpPr>
        <p:spPr>
          <a:xfrm>
            <a:off x="6083260" y="3683732"/>
            <a:ext cx="6462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1,52</a:t>
            </a:r>
            <a:endParaRPr lang="en-US" sz="1800" b="1" dirty="0">
              <a:solidFill>
                <a:srgbClr val="C00000"/>
              </a:solidFill>
              <a:effectLst/>
              <a:latin typeface="+mn-lt"/>
              <a:ea typeface="Times New Roman" panose="02020603050405020304" pitchFamily="18" charset="0"/>
            </a:endParaRPr>
          </a:p>
        </p:txBody>
      </p:sp>
      <p:sp>
        <p:nvSpPr>
          <p:cNvPr id="3079" name="TextBox 3078"/>
          <p:cNvSpPr txBox="1"/>
          <p:nvPr/>
        </p:nvSpPr>
        <p:spPr>
          <a:xfrm>
            <a:off x="6921552" y="3683732"/>
            <a:ext cx="6462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1,52</a:t>
            </a:r>
            <a:endParaRPr lang="en-US" sz="1800" b="1" dirty="0">
              <a:solidFill>
                <a:srgbClr val="C00000"/>
              </a:solidFill>
              <a:effectLst/>
              <a:latin typeface="+mn-lt"/>
              <a:ea typeface="Times New Roman" panose="02020603050405020304" pitchFamily="18" charset="0"/>
            </a:endParaRPr>
          </a:p>
        </p:txBody>
      </p:sp>
      <p:sp>
        <p:nvSpPr>
          <p:cNvPr id="3081" name="TextBox 3080"/>
          <p:cNvSpPr txBox="1"/>
          <p:nvPr/>
        </p:nvSpPr>
        <p:spPr>
          <a:xfrm>
            <a:off x="7759844" y="3683732"/>
            <a:ext cx="646200" cy="383823"/>
          </a:xfrm>
          <a:prstGeom prst="rect">
            <a:avLst/>
          </a:prstGeom>
          <a:noFill/>
        </p:spPr>
        <p:txBody>
          <a:bodyPr wrap="square" rtlCol="0">
            <a:spAutoFit/>
          </a:bodyPr>
          <a:lstStyle/>
          <a:p>
            <a:pPr marL="0" marR="0" algn="ctr">
              <a:lnSpc>
                <a:spcPct val="115000"/>
              </a:lnSpc>
              <a:spcBef>
                <a:spcPts val="0"/>
              </a:spcBef>
              <a:spcAft>
                <a:spcPts val="0"/>
              </a:spcAft>
            </a:pPr>
            <a:r>
              <a:rPr lang="en-US" sz="1800" b="1" dirty="0">
                <a:solidFill>
                  <a:srgbClr val="C00000"/>
                </a:solidFill>
                <a:effectLst/>
              </a:rPr>
              <a:t>1,52</a:t>
            </a:r>
            <a:endParaRPr lang="en-US" sz="1800" b="1" dirty="0">
              <a:solidFill>
                <a:srgbClr val="C00000"/>
              </a:solidFill>
              <a:effectLst/>
              <a:latin typeface="+mn-lt"/>
              <a:ea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500" fill="hold"/>
                                        <p:tgtEl>
                                          <p:spTgt spid="3076"/>
                                        </p:tgtEl>
                                        <p:attrNameLst>
                                          <p:attrName>ppt_w</p:attrName>
                                        </p:attrNameLst>
                                      </p:cBhvr>
                                      <p:tavLst>
                                        <p:tav tm="0">
                                          <p:val>
                                            <p:fltVal val="0"/>
                                          </p:val>
                                        </p:tav>
                                        <p:tav tm="100000">
                                          <p:val>
                                            <p:strVal val="#ppt_w"/>
                                          </p:val>
                                        </p:tav>
                                      </p:tavLst>
                                    </p:anim>
                                    <p:anim calcmode="lin" valueType="num">
                                      <p:cBhvr>
                                        <p:cTn id="8" dur="500" fill="hold"/>
                                        <p:tgtEl>
                                          <p:spTgt spid="3076"/>
                                        </p:tgtEl>
                                        <p:attrNameLst>
                                          <p:attrName>ppt_h</p:attrName>
                                        </p:attrNameLst>
                                      </p:cBhvr>
                                      <p:tavLst>
                                        <p:tav tm="0">
                                          <p:val>
                                            <p:fltVal val="0"/>
                                          </p:val>
                                        </p:tav>
                                        <p:tav tm="100000">
                                          <p:val>
                                            <p:strVal val="#ppt_h"/>
                                          </p:val>
                                        </p:tav>
                                      </p:tavLst>
                                    </p:anim>
                                    <p:animEffect transition="in" filter="fade">
                                      <p:cBhvr>
                                        <p:cTn id="9" dur="500"/>
                                        <p:tgtEl>
                                          <p:spTgt spid="3076"/>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randombar(horizontal)">
                                      <p:cBhvr>
                                        <p:cTn id="44" dur="500"/>
                                        <p:tgtEl>
                                          <p:spTgt spid="17"/>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randombar(horizontal)">
                                      <p:cBhvr>
                                        <p:cTn id="47" dur="500"/>
                                        <p:tgtEl>
                                          <p:spTgt spid="18"/>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randombar(horizontal)">
                                      <p:cBhvr>
                                        <p:cTn id="50" dur="500"/>
                                        <p:tgtEl>
                                          <p:spTgt spid="19"/>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randombar(horizontal)">
                                      <p:cBhvr>
                                        <p:cTn id="53" dur="500"/>
                                        <p:tgtEl>
                                          <p:spTgt spid="20"/>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randombar(horizontal)">
                                      <p:cBhvr>
                                        <p:cTn id="56" dur="500"/>
                                        <p:tgtEl>
                                          <p:spTgt spid="21"/>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randombar(horizontal)">
                                      <p:cBhvr>
                                        <p:cTn id="59" dur="500"/>
                                        <p:tgtEl>
                                          <p:spTgt spid="22"/>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randombar(horizontal)">
                                      <p:cBhvr>
                                        <p:cTn id="62" dur="500"/>
                                        <p:tgtEl>
                                          <p:spTgt spid="23"/>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randombar(horizontal)">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randombar(horizontal)">
                                      <p:cBhvr>
                                        <p:cTn id="70" dur="500"/>
                                        <p:tgtEl>
                                          <p:spTgt spid="25"/>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randombar(horizontal)">
                                      <p:cBhvr>
                                        <p:cTn id="73" dur="500"/>
                                        <p:tgtEl>
                                          <p:spTgt spid="26"/>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074"/>
                                        </p:tgtEl>
                                        <p:attrNameLst>
                                          <p:attrName>style.visibility</p:attrName>
                                        </p:attrNameLst>
                                      </p:cBhvr>
                                      <p:to>
                                        <p:strVal val="visible"/>
                                      </p:to>
                                    </p:set>
                                    <p:animEffect transition="in" filter="randombar(horizontal)">
                                      <p:cBhvr>
                                        <p:cTn id="76" dur="500"/>
                                        <p:tgtEl>
                                          <p:spTgt spid="3074"/>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3075"/>
                                        </p:tgtEl>
                                        <p:attrNameLst>
                                          <p:attrName>style.visibility</p:attrName>
                                        </p:attrNameLst>
                                      </p:cBhvr>
                                      <p:to>
                                        <p:strVal val="visible"/>
                                      </p:to>
                                    </p:set>
                                    <p:animEffect transition="in" filter="randombar(horizontal)">
                                      <p:cBhvr>
                                        <p:cTn id="79" dur="500"/>
                                        <p:tgtEl>
                                          <p:spTgt spid="3075"/>
                                        </p:tgtEl>
                                      </p:cBhvr>
                                    </p:animEffect>
                                  </p:childTnLst>
                                </p:cTn>
                              </p:par>
                              <p:par>
                                <p:cTn id="80" presetID="14" presetClass="entr" presetSubtype="10" fill="hold" grpId="0" nodeType="withEffect">
                                  <p:stCondLst>
                                    <p:cond delay="0"/>
                                  </p:stCondLst>
                                  <p:childTnLst>
                                    <p:set>
                                      <p:cBhvr>
                                        <p:cTn id="81" dur="1" fill="hold">
                                          <p:stCondLst>
                                            <p:cond delay="0"/>
                                          </p:stCondLst>
                                        </p:cTn>
                                        <p:tgtEl>
                                          <p:spTgt spid="3077"/>
                                        </p:tgtEl>
                                        <p:attrNameLst>
                                          <p:attrName>style.visibility</p:attrName>
                                        </p:attrNameLst>
                                      </p:cBhvr>
                                      <p:to>
                                        <p:strVal val="visible"/>
                                      </p:to>
                                    </p:set>
                                    <p:animEffect transition="in" filter="randombar(horizontal)">
                                      <p:cBhvr>
                                        <p:cTn id="82" dur="500"/>
                                        <p:tgtEl>
                                          <p:spTgt spid="3077"/>
                                        </p:tgtEl>
                                      </p:cBhvr>
                                    </p:animEffect>
                                  </p:childTnLst>
                                </p:cTn>
                              </p:par>
                              <p:par>
                                <p:cTn id="83" presetID="14" presetClass="entr" presetSubtype="10" fill="hold" grpId="0" nodeType="withEffect">
                                  <p:stCondLst>
                                    <p:cond delay="0"/>
                                  </p:stCondLst>
                                  <p:childTnLst>
                                    <p:set>
                                      <p:cBhvr>
                                        <p:cTn id="84" dur="1" fill="hold">
                                          <p:stCondLst>
                                            <p:cond delay="0"/>
                                          </p:stCondLst>
                                        </p:cTn>
                                        <p:tgtEl>
                                          <p:spTgt spid="3078"/>
                                        </p:tgtEl>
                                        <p:attrNameLst>
                                          <p:attrName>style.visibility</p:attrName>
                                        </p:attrNameLst>
                                      </p:cBhvr>
                                      <p:to>
                                        <p:strVal val="visible"/>
                                      </p:to>
                                    </p:set>
                                    <p:animEffect transition="in" filter="randombar(horizontal)">
                                      <p:cBhvr>
                                        <p:cTn id="85" dur="500"/>
                                        <p:tgtEl>
                                          <p:spTgt spid="3078"/>
                                        </p:tgtEl>
                                      </p:cBhvr>
                                    </p:animEffect>
                                  </p:childTnLst>
                                </p:cTn>
                              </p:par>
                              <p:par>
                                <p:cTn id="86" presetID="14" presetClass="entr" presetSubtype="10" fill="hold" grpId="0" nodeType="withEffect">
                                  <p:stCondLst>
                                    <p:cond delay="0"/>
                                  </p:stCondLst>
                                  <p:childTnLst>
                                    <p:set>
                                      <p:cBhvr>
                                        <p:cTn id="87" dur="1" fill="hold">
                                          <p:stCondLst>
                                            <p:cond delay="0"/>
                                          </p:stCondLst>
                                        </p:cTn>
                                        <p:tgtEl>
                                          <p:spTgt spid="3079"/>
                                        </p:tgtEl>
                                        <p:attrNameLst>
                                          <p:attrName>style.visibility</p:attrName>
                                        </p:attrNameLst>
                                      </p:cBhvr>
                                      <p:to>
                                        <p:strVal val="visible"/>
                                      </p:to>
                                    </p:set>
                                    <p:animEffect transition="in" filter="randombar(horizontal)">
                                      <p:cBhvr>
                                        <p:cTn id="88" dur="500"/>
                                        <p:tgtEl>
                                          <p:spTgt spid="3079"/>
                                        </p:tgtEl>
                                      </p:cBhvr>
                                    </p:animEffect>
                                  </p:childTnLst>
                                </p:cTn>
                              </p:par>
                              <p:par>
                                <p:cTn id="89" presetID="14" presetClass="entr" presetSubtype="10" fill="hold" grpId="0" nodeType="withEffect">
                                  <p:stCondLst>
                                    <p:cond delay="0"/>
                                  </p:stCondLst>
                                  <p:childTnLst>
                                    <p:set>
                                      <p:cBhvr>
                                        <p:cTn id="90" dur="1" fill="hold">
                                          <p:stCondLst>
                                            <p:cond delay="0"/>
                                          </p:stCondLst>
                                        </p:cTn>
                                        <p:tgtEl>
                                          <p:spTgt spid="3081"/>
                                        </p:tgtEl>
                                        <p:attrNameLst>
                                          <p:attrName>style.visibility</p:attrName>
                                        </p:attrNameLst>
                                      </p:cBhvr>
                                      <p:to>
                                        <p:strVal val="visible"/>
                                      </p:to>
                                    </p:set>
                                    <p:animEffect transition="in" filter="randombar(horizontal)">
                                      <p:cBhvr>
                                        <p:cTn id="91" dur="500"/>
                                        <p:tgtEl>
                                          <p:spTgt spid="3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3074" grpId="0"/>
      <p:bldP spid="3075" grpId="0"/>
      <p:bldP spid="3077" grpId="0"/>
      <p:bldP spid="3078" grpId="0"/>
      <p:bldP spid="3079" grpId="0"/>
      <p:bldP spid="308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8" name="Rectangle 7"/>
          <p:cNvSpPr/>
          <p:nvPr/>
        </p:nvSpPr>
        <p:spPr>
          <a:xfrm>
            <a:off x="468000" y="1598486"/>
            <a:ext cx="8208000" cy="2872714"/>
          </a:xfrm>
          <a:prstGeom prst="rect">
            <a:avLst/>
          </a:prstGeom>
          <a:noFill/>
          <a:ln w="19050">
            <a:solidFill>
              <a:srgbClr val="FFC84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308492" y="607100"/>
            <a:ext cx="2642215" cy="461665"/>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b="1" dirty="0">
                <a:solidFill>
                  <a:srgbClr val="002C74"/>
                </a:solidFill>
                <a:latin typeface="Fira Sans Condensed Medium" panose="020B0603050000020004" pitchFamily="34" charset="0"/>
              </a:rPr>
              <a:t>PHIẾU HỌC TẬP</a:t>
            </a:r>
            <a:endParaRPr kumimoji="0" lang="en-US" sz="2400" b="1"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pic>
        <p:nvPicPr>
          <p:cNvPr id="5" name="Picture 8" descr="Who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18445" y="1047251"/>
            <a:ext cx="931158" cy="93115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7" name="TextBox 6"/>
              <p:cNvSpPr txBox="1"/>
              <p:nvPr/>
            </p:nvSpPr>
            <p:spPr>
              <a:xfrm>
                <a:off x="784024" y="2805977"/>
                <a:ext cx="7106400" cy="1415837"/>
              </a:xfrm>
              <a:prstGeom prst="rect">
                <a:avLst/>
              </a:prstGeom>
              <a:noFill/>
            </p:spPr>
            <p:txBody>
              <a:bodyPr wrap="square">
                <a:spAutoFit/>
              </a:bodyPr>
              <a:lstStyle/>
              <a:p>
                <a:pPr>
                  <a:lnSpc>
                    <a:spcPct val="150000"/>
                  </a:lnSpc>
                </a:pPr>
                <a:r>
                  <a:rPr lang="en-US" sz="2000" dirty="0">
                    <a:solidFill>
                      <a:srgbClr val="0E2A47"/>
                    </a:solidFill>
                    <a:latin typeface="Fira Sans Condensed Medium" panose="020B0603050000020004" pitchFamily="34" charset="0"/>
                  </a:rPr>
                  <a:t>K</a:t>
                </a:r>
                <a:r>
                  <a:rPr lang="vi-VN" sz="2000" dirty="0">
                    <a:solidFill>
                      <a:srgbClr val="0E2A47"/>
                    </a:solidFill>
                    <a:latin typeface="Fira Sans Condensed Medium" panose="020B0603050000020004" pitchFamily="34" charset="0"/>
                  </a:rPr>
                  <a:t>hi góc tới</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i</a:t>
                </a:r>
                <a:r>
                  <a:rPr lang="en-US" sz="2000" dirty="0">
                    <a:solidFill>
                      <a:srgbClr val="0E2A47"/>
                    </a:solidFill>
                    <a:latin typeface="Fira Sans Condensed Medium" panose="020B0603050000020004" pitchFamily="34" charset="0"/>
                  </a:rPr>
                  <a:t> </a:t>
                </a:r>
                <a:r>
                  <a:rPr lang="vi-VN" sz="2000" dirty="0">
                    <a:solidFill>
                      <a:srgbClr val="0E2A47"/>
                    </a:solidFill>
                    <a:latin typeface="Fira Sans Condensed Medium" panose="020B0603050000020004" pitchFamily="34" charset="0"/>
                  </a:rPr>
                  <a:t>tăng (hoặc giảm) thì góc khúc xạ </a:t>
                </a:r>
                <a:r>
                  <a:rPr lang="vi-VN" sz="2000" i="1" dirty="0">
                    <a:solidFill>
                      <a:srgbClr val="0E2A47"/>
                    </a:solidFill>
                    <a:latin typeface="Fira Sans Condensed Medium" panose="020B0603050000020004" pitchFamily="34" charset="0"/>
                  </a:rPr>
                  <a:t>r </a:t>
                </a:r>
                <a:r>
                  <a:rPr lang="vi-VN" sz="2000" dirty="0">
                    <a:solidFill>
                      <a:srgbClr val="0E2A47"/>
                    </a:solidFill>
                    <a:latin typeface="Fira Sans Condensed Medium" panose="020B0603050000020004" pitchFamily="34" charset="0"/>
                  </a:rPr>
                  <a:t>cũng tăng (hoặc giảm) theo nhưng tỉ số</a:t>
                </a:r>
                <a:r>
                  <a:rPr lang="en-US" sz="2000" dirty="0">
                    <a:solidFill>
                      <a:srgbClr val="0E2A47"/>
                    </a:solidFill>
                    <a:latin typeface="Fira Sans Condensed Medium" panose="020B0603050000020004" pitchFamily="34" charset="0"/>
                  </a:rPr>
                  <a:t>  </a:t>
                </a:r>
                <a14:m>
                  <m:oMath xmlns:m="http://schemas.openxmlformats.org/officeDocument/2006/math">
                    <m:f>
                      <m:fPr>
                        <m:ctrlPr>
                          <a:rPr lang="en-US" sz="2800" i="1" smtClean="0">
                            <a:solidFill>
                              <a:srgbClr val="0E2A47"/>
                            </a:solidFill>
                            <a:latin typeface="Cambria Math" panose="02040503050406030204" pitchFamily="18" charset="0"/>
                          </a:rPr>
                        </m:ctrlPr>
                      </m:fPr>
                      <m:num>
                        <m:func>
                          <m:funcPr>
                            <m:ctrlPr>
                              <a:rPr lang="en-US" sz="2800" b="0" i="1" smtClean="0">
                                <a:solidFill>
                                  <a:srgbClr val="0E2A47"/>
                                </a:solidFill>
                                <a:latin typeface="Cambria Math" panose="02040503050406030204" pitchFamily="18" charset="0"/>
                              </a:rPr>
                            </m:ctrlPr>
                          </m:funcPr>
                          <m:fName>
                            <m:r>
                              <m:rPr>
                                <m:sty m:val="p"/>
                              </m:rPr>
                              <a:rPr lang="en-US" sz="2800" b="0" i="0" smtClean="0">
                                <a:solidFill>
                                  <a:srgbClr val="0E2A47"/>
                                </a:solidFill>
                                <a:latin typeface="Cambria Math" panose="02040503050406030204" pitchFamily="18" charset="0"/>
                              </a:rPr>
                              <m:t>sin</m:t>
                            </m:r>
                          </m:fName>
                          <m:e>
                            <m:r>
                              <a:rPr lang="en-US" sz="2800" b="0" i="1" smtClean="0">
                                <a:solidFill>
                                  <a:srgbClr val="0E2A47"/>
                                </a:solidFill>
                                <a:latin typeface="Cambria Math" panose="02040503050406030204" pitchFamily="18" charset="0"/>
                              </a:rPr>
                              <m:t>𝑖</m:t>
                            </m:r>
                            <m:r>
                              <a:rPr lang="en-US" sz="2800" b="0" i="1" smtClean="0">
                                <a:solidFill>
                                  <a:srgbClr val="0E2A47"/>
                                </a:solidFill>
                                <a:latin typeface="Cambria Math" panose="02040503050406030204" pitchFamily="18" charset="0"/>
                              </a:rPr>
                              <m:t> </m:t>
                            </m:r>
                          </m:e>
                        </m:func>
                      </m:num>
                      <m:den>
                        <m:func>
                          <m:funcPr>
                            <m:ctrlPr>
                              <a:rPr lang="en-US" sz="2800" b="0" i="1" smtClean="0">
                                <a:solidFill>
                                  <a:srgbClr val="0E2A47"/>
                                </a:solidFill>
                                <a:latin typeface="Cambria Math" panose="02040503050406030204" pitchFamily="18" charset="0"/>
                              </a:rPr>
                            </m:ctrlPr>
                          </m:funcPr>
                          <m:fName>
                            <m:r>
                              <m:rPr>
                                <m:sty m:val="p"/>
                              </m:rPr>
                              <a:rPr lang="en-US" sz="2800" b="0" i="0" smtClean="0">
                                <a:solidFill>
                                  <a:srgbClr val="0E2A47"/>
                                </a:solidFill>
                                <a:latin typeface="Cambria Math" panose="02040503050406030204" pitchFamily="18" charset="0"/>
                              </a:rPr>
                              <m:t>sin</m:t>
                            </m:r>
                          </m:fName>
                          <m:e>
                            <m:r>
                              <a:rPr lang="en-US" sz="2800" b="0" i="1" smtClean="0">
                                <a:solidFill>
                                  <a:srgbClr val="0E2A47"/>
                                </a:solidFill>
                                <a:latin typeface="Cambria Math" panose="02040503050406030204" pitchFamily="18" charset="0"/>
                              </a:rPr>
                              <m:t>𝑟</m:t>
                            </m:r>
                          </m:e>
                        </m:func>
                      </m:den>
                    </m:f>
                  </m:oMath>
                </a14:m>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luôn</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không</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đổi</a:t>
                </a:r>
                <a:r>
                  <a:rPr lang="en-US" sz="2000" dirty="0">
                    <a:solidFill>
                      <a:srgbClr val="0E2A47"/>
                    </a:solidFill>
                    <a:latin typeface="Fira Sans Condensed Medium" panose="020B0603050000020004" pitchFamily="34" charset="0"/>
                  </a:rPr>
                  <a:t>.</a:t>
                </a:r>
                <a:endParaRPr lang="en-US" sz="2000" dirty="0">
                  <a:solidFill>
                    <a:srgbClr val="0E2A47"/>
                  </a:solidFill>
                  <a:latin typeface="Fira Sans Condensed Medium" panose="020B0603050000020004" pitchFamily="34"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784024" y="2805977"/>
                <a:ext cx="7106400" cy="1415837"/>
              </a:xfrm>
              <a:prstGeom prst="rect">
                <a:avLst/>
              </a:prstGeom>
              <a:blipFill rotWithShape="1">
                <a:blip r:embed="rId2"/>
                <a:stretch>
                  <a:fillRect l="-6" t="-39" r="8" b="24"/>
                </a:stretch>
              </a:blipFill>
            </p:spPr>
            <p:txBody>
              <a:bodyPr/>
              <a:lstStyle/>
              <a:p>
                <a:r>
                  <a:rPr lang="en-US" altLang="en-US">
                    <a:noFill/>
                  </a:rPr>
                  <a:t> </a:t>
                </a:r>
              </a:p>
            </p:txBody>
          </p:sp>
        </mc:Fallback>
      </mc:AlternateContent>
      <p:sp>
        <p:nvSpPr>
          <p:cNvPr id="9" name="TextBox 8"/>
          <p:cNvSpPr txBox="1"/>
          <p:nvPr/>
        </p:nvSpPr>
        <p:spPr>
          <a:xfrm>
            <a:off x="784024" y="2122593"/>
            <a:ext cx="7106400" cy="506549"/>
          </a:xfrm>
          <a:prstGeom prst="rect">
            <a:avLst/>
          </a:prstGeom>
          <a:noFill/>
        </p:spPr>
        <p:txBody>
          <a:bodyPr wrap="square">
            <a:spAutoFit/>
          </a:bodyPr>
          <a:lstStyle/>
          <a:p>
            <a:pPr>
              <a:lnSpc>
                <a:spcPct val="150000"/>
              </a:lnSpc>
            </a:pPr>
            <a:r>
              <a:rPr lang="en-US" sz="2000" dirty="0">
                <a:solidFill>
                  <a:srgbClr val="0E2A47"/>
                </a:solidFill>
                <a:latin typeface="Fira Sans Condensed Medium" panose="020B0603050000020004" pitchFamily="34" charset="0"/>
              </a:rPr>
              <a:t>Khi </a:t>
            </a:r>
            <a:r>
              <a:rPr lang="en-US" sz="2000" dirty="0" err="1">
                <a:solidFill>
                  <a:srgbClr val="0E2A47"/>
                </a:solidFill>
                <a:latin typeface="Fira Sans Condensed Medium" panose="020B0603050000020004" pitchFamily="34" charset="0"/>
              </a:rPr>
              <a:t>góc</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tới</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tăng</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góc</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phản</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xạ</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tăng</a:t>
            </a:r>
            <a:endParaRPr lang="en-US" sz="2000" dirty="0">
              <a:solidFill>
                <a:srgbClr val="0E2A47"/>
              </a:solidFill>
              <a:latin typeface="Fira Sans Condensed Medium" panose="020B06030500000200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yes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9045" y="1505855"/>
            <a:ext cx="701033" cy="7010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9045" y="2275404"/>
            <a:ext cx="3866342" cy="1381147"/>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2400" dirty="0">
                <a:solidFill>
                  <a:srgbClr val="0E2A47"/>
                </a:solidFill>
                <a:ea typeface="Times New Roman" panose="02020603050405020304" pitchFamily="18" charset="0"/>
              </a:rPr>
              <a:t>Tia </a:t>
            </a:r>
            <a:r>
              <a:rPr lang="en-US" sz="2400" dirty="0" err="1">
                <a:solidFill>
                  <a:srgbClr val="0E2A47"/>
                </a:solidFill>
                <a:ea typeface="Times New Roman" panose="02020603050405020304" pitchFamily="18" charset="0"/>
              </a:rPr>
              <a:t>khúc</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xạ</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nằm</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cùng</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mặt</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phẳng</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với</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tia</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tới</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và</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nằm</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khác</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bên</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của</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pháp</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tuyến</a:t>
            </a:r>
            <a:r>
              <a:rPr lang="en-US" sz="2400" dirty="0">
                <a:solidFill>
                  <a:srgbClr val="0E2A47"/>
                </a:solidFill>
                <a:ea typeface="Times New Roman" panose="02020603050405020304" pitchFamily="18" charset="0"/>
              </a:rPr>
              <a:t>.</a:t>
            </a:r>
            <a:endParaRPr lang="en-US" sz="2400" dirty="0">
              <a:solidFill>
                <a:srgbClr val="0E2A47"/>
              </a:solidFill>
              <a:ea typeface="Times New Roman" panose="02020603050405020304" pitchFamily="18" charset="0"/>
            </a:endParaRPr>
          </a:p>
        </p:txBody>
      </p:sp>
      <p:pic>
        <p:nvPicPr>
          <p:cNvPr id="3162" name="Picture 3161"/>
          <p:cNvPicPr>
            <a:picLocks noChangeAspect="1"/>
          </p:cNvPicPr>
          <p:nvPr/>
        </p:nvPicPr>
        <p:blipFill>
          <a:blip r:embed="rId2"/>
          <a:stretch>
            <a:fillRect/>
          </a:stretch>
        </p:blipFill>
        <p:spPr>
          <a:xfrm>
            <a:off x="4415388" y="611832"/>
            <a:ext cx="4566369" cy="44639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3162"/>
                                        </p:tgtEl>
                                        <p:attrNameLst>
                                          <p:attrName>style.visibility</p:attrName>
                                        </p:attrNameLst>
                                      </p:cBhvr>
                                      <p:to>
                                        <p:strVal val="visible"/>
                                      </p:to>
                                    </p:set>
                                    <p:animEffect transition="in" filter="randombar(horizontal)">
                                      <p:cBhvr>
                                        <p:cTn id="13" dur="500"/>
                                        <p:tgtEl>
                                          <p:spTgt spid="3162"/>
                                        </p:tgtEl>
                                      </p:cBhvr>
                                    </p:animEffect>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17" name="Rectangle: Rounded Corners 16"/>
          <p:cNvSpPr/>
          <p:nvPr/>
        </p:nvSpPr>
        <p:spPr>
          <a:xfrm>
            <a:off x="149505" y="795518"/>
            <a:ext cx="7779894" cy="4110986"/>
          </a:xfrm>
          <a:prstGeom prst="roundRect">
            <a:avLst/>
          </a:prstGeom>
          <a:solidFill>
            <a:schemeClr val="accent4">
              <a:lumMod val="60000"/>
              <a:lumOff val="40000"/>
              <a:alpha val="5882"/>
            </a:schemeClr>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FDF2E9"/>
              </a:solidFill>
              <a:effectLst/>
              <a:uLnTx/>
              <a:uFillTx/>
              <a:latin typeface="Arial" panose="020B0604020202020204"/>
              <a:ea typeface="+mn-ea"/>
              <a:cs typeface="+mn-cs"/>
              <a:sym typeface="Arial" panose="020B0604020202020204"/>
            </a:endParaRPr>
          </a:p>
        </p:txBody>
      </p:sp>
      <p:sp>
        <p:nvSpPr>
          <p:cNvPr id="19" name="TextBox 18"/>
          <p:cNvSpPr txBox="1"/>
          <p:nvPr/>
        </p:nvSpPr>
        <p:spPr>
          <a:xfrm>
            <a:off x="197644" y="1099187"/>
            <a:ext cx="7427628" cy="1045223"/>
          </a:xfrm>
          <a:prstGeom prst="rect">
            <a:avLst/>
          </a:prstGeom>
          <a:noFill/>
        </p:spPr>
        <p:txBody>
          <a:bodyPr wrap="square" rtlCol="0">
            <a:spAutoFit/>
          </a:bodyPr>
          <a:lstStyle>
            <a:defPPr marR="0" lvl="0" algn="l" rtl="0">
              <a:lnSpc>
                <a:spcPct val="100000"/>
              </a:lnSpc>
              <a:spcBef>
                <a:spcPts val="0"/>
              </a:spcBef>
              <a:spcAft>
                <a:spcPts val="0"/>
              </a:spcAft>
            </a:defPPr>
            <a:lvl1pPr marL="0" indent="231775" algn="ctr" defTabSz="914400" eaLnBrk="1" fontAlgn="auto" latinLnBrk="0" hangingPunct="1">
              <a:lnSpc>
                <a:spcPct val="150000"/>
              </a:lnSpc>
              <a:buSzTx/>
              <a:buNone/>
              <a:defRPr kumimoji="0" sz="2400" kern="0" spc="0" normalizeH="0" baseline="0">
                <a:ln>
                  <a:noFill/>
                </a:ln>
                <a:solidFill>
                  <a:srgbClr val="0E2A47"/>
                </a:solidFill>
                <a:effectLst/>
                <a:uLnTx/>
                <a:uFillTx/>
                <a:latin typeface="Arial" panose="020B0604020202020204" pitchFamily="34" charset="0"/>
              </a:defRPr>
            </a:lvl1pPr>
          </a:lstStyle>
          <a:p>
            <a:pPr algn="l"/>
            <a:r>
              <a:rPr lang="vi-VN" sz="2200" dirty="0"/>
              <a:t>Tia khúc xạ nằm trong mặt phẳng tới và ở bên kia pháp tuyến so với tia sáng tới.</a:t>
            </a:r>
            <a:endParaRPr lang="en-US" sz="2200" dirty="0"/>
          </a:p>
        </p:txBody>
      </p:sp>
      <p:sp>
        <p:nvSpPr>
          <p:cNvPr id="577" name="TextBox 576"/>
          <p:cNvSpPr txBox="1"/>
          <p:nvPr/>
        </p:nvSpPr>
        <p:spPr>
          <a:xfrm>
            <a:off x="189147" y="2077113"/>
            <a:ext cx="5867292" cy="1553054"/>
          </a:xfrm>
          <a:prstGeom prst="rect">
            <a:avLst/>
          </a:prstGeom>
          <a:noFill/>
        </p:spPr>
        <p:txBody>
          <a:bodyPr wrap="square" rtlCol="0">
            <a:spAutoFit/>
          </a:bodyPr>
          <a:lstStyle>
            <a:defPPr marR="0" lvl="0" algn="l" rtl="0">
              <a:lnSpc>
                <a:spcPct val="100000"/>
              </a:lnSpc>
              <a:spcBef>
                <a:spcPts val="0"/>
              </a:spcBef>
              <a:spcAft>
                <a:spcPts val="0"/>
              </a:spcAft>
              <a:defRPr/>
            </a:defPPr>
            <a:lvl1pPr marL="0" indent="231775" defTabSz="914400" eaLnBrk="1" fontAlgn="auto" latinLnBrk="0" hangingPunct="1">
              <a:lnSpc>
                <a:spcPct val="150000"/>
              </a:lnSpc>
              <a:buSzTx/>
              <a:buNone/>
              <a:defRPr kumimoji="0" sz="2200" kern="0" spc="0" normalizeH="0" baseline="0">
                <a:ln>
                  <a:noFill/>
                </a:ln>
                <a:solidFill>
                  <a:srgbClr val="0E2A47"/>
                </a:solidFill>
                <a:effectLst/>
                <a:uLnTx/>
                <a:uFillTx/>
                <a:latin typeface="Arial" panose="020B0604020202020204" pitchFamily="34" charset="0"/>
              </a:defRPr>
            </a:lvl1pPr>
          </a:lstStyle>
          <a:p>
            <a:r>
              <a:rPr lang="vi-VN" dirty="0"/>
              <a:t>Đối với hai môi trường trong suốt nhất định, tỉ số giữa sin góc tới (sin </a:t>
            </a:r>
            <a:r>
              <a:rPr lang="en-US" dirty="0" err="1"/>
              <a:t>i</a:t>
            </a:r>
            <a:r>
              <a:rPr lang="vi-VN" dirty="0"/>
              <a:t>) và sin góc khúc xạ </a:t>
            </a:r>
            <a:r>
              <a:rPr lang="en-US" dirty="0"/>
              <a:t>   </a:t>
            </a:r>
            <a:r>
              <a:rPr lang="vi-VN" dirty="0"/>
              <a:t>(sin r) là một hằng số.</a:t>
            </a:r>
            <a:endParaRPr lang="en-US" dirty="0"/>
          </a:p>
        </p:txBody>
      </p:sp>
      <mc:AlternateContent xmlns:mc="http://schemas.openxmlformats.org/markup-compatibility/2006">
        <mc:Choice xmlns:a14="http://schemas.microsoft.com/office/drawing/2010/main" Requires="a14">
          <p:sp>
            <p:nvSpPr>
              <p:cNvPr id="578" name="TextBox 577"/>
              <p:cNvSpPr txBox="1"/>
              <p:nvPr/>
            </p:nvSpPr>
            <p:spPr>
              <a:xfrm>
                <a:off x="2584455" y="3751802"/>
                <a:ext cx="3215513" cy="809773"/>
              </a:xfrm>
              <a:prstGeom prst="rect">
                <a:avLst/>
              </a:prstGeom>
              <a:noFill/>
            </p:spPr>
            <p:txBody>
              <a:bodyPr wrap="square" rtlCol="0">
                <a:spAutoFit/>
              </a:bodyPr>
              <a:lstStyle/>
              <a:p>
                <a14:m>
                  <m:oMath xmlns:m="http://schemas.openxmlformats.org/officeDocument/2006/math">
                    <m:f>
                      <m:fPr>
                        <m:ctrlPr>
                          <a:rPr lang="en-US" sz="3200" i="1" smtClean="0">
                            <a:solidFill>
                              <a:srgbClr val="0E2A47"/>
                            </a:solidFill>
                            <a:latin typeface="Cambria Math" panose="02040503050406030204" pitchFamily="18" charset="0"/>
                          </a:rPr>
                        </m:ctrlPr>
                      </m:fPr>
                      <m:num>
                        <m:func>
                          <m:funcPr>
                            <m:ctrlPr>
                              <a:rPr lang="en-US" sz="3200" b="0" i="1" smtClean="0">
                                <a:solidFill>
                                  <a:srgbClr val="0E2A47"/>
                                </a:solidFill>
                                <a:latin typeface="Cambria Math" panose="02040503050406030204" pitchFamily="18" charset="0"/>
                              </a:rPr>
                            </m:ctrlPr>
                          </m:funcPr>
                          <m:fName>
                            <m:r>
                              <m:rPr>
                                <m:sty m:val="p"/>
                              </m:rPr>
                              <a:rPr lang="en-US" sz="3200" b="0" i="0" smtClean="0">
                                <a:solidFill>
                                  <a:srgbClr val="0E2A47"/>
                                </a:solidFill>
                                <a:latin typeface="Cambria Math" panose="02040503050406030204" pitchFamily="18" charset="0"/>
                              </a:rPr>
                              <m:t>sin</m:t>
                            </m:r>
                          </m:fName>
                          <m:e>
                            <m:r>
                              <a:rPr lang="en-US" sz="3200" b="0" i="1" smtClean="0">
                                <a:solidFill>
                                  <a:srgbClr val="0E2A47"/>
                                </a:solidFill>
                                <a:latin typeface="Cambria Math" panose="02040503050406030204" pitchFamily="18" charset="0"/>
                              </a:rPr>
                              <m:t>𝑖</m:t>
                            </m:r>
                            <m:r>
                              <a:rPr lang="en-US" sz="3200" b="0" i="1" smtClean="0">
                                <a:solidFill>
                                  <a:srgbClr val="0E2A47"/>
                                </a:solidFill>
                                <a:latin typeface="Cambria Math" panose="02040503050406030204" pitchFamily="18" charset="0"/>
                              </a:rPr>
                              <m:t> </m:t>
                            </m:r>
                          </m:e>
                        </m:func>
                      </m:num>
                      <m:den>
                        <m:func>
                          <m:funcPr>
                            <m:ctrlPr>
                              <a:rPr lang="en-US" sz="3200" b="0" i="1" smtClean="0">
                                <a:solidFill>
                                  <a:srgbClr val="0E2A47"/>
                                </a:solidFill>
                                <a:latin typeface="Cambria Math" panose="02040503050406030204" pitchFamily="18" charset="0"/>
                              </a:rPr>
                            </m:ctrlPr>
                          </m:funcPr>
                          <m:fName>
                            <m:r>
                              <m:rPr>
                                <m:sty m:val="p"/>
                              </m:rPr>
                              <a:rPr lang="en-US" sz="3200" b="0" i="0" smtClean="0">
                                <a:solidFill>
                                  <a:srgbClr val="0E2A47"/>
                                </a:solidFill>
                                <a:latin typeface="Cambria Math" panose="02040503050406030204" pitchFamily="18" charset="0"/>
                              </a:rPr>
                              <m:t>sin</m:t>
                            </m:r>
                          </m:fName>
                          <m:e>
                            <m:r>
                              <a:rPr lang="en-US" sz="3200" b="0" i="1" smtClean="0">
                                <a:solidFill>
                                  <a:srgbClr val="0E2A47"/>
                                </a:solidFill>
                                <a:latin typeface="Cambria Math" panose="02040503050406030204" pitchFamily="18" charset="0"/>
                              </a:rPr>
                              <m:t>𝑟</m:t>
                            </m:r>
                          </m:e>
                        </m:func>
                      </m:den>
                    </m:f>
                  </m:oMath>
                </a14:m>
                <a:r>
                  <a:rPr lang="en-US" sz="2400" dirty="0">
                    <a:solidFill>
                      <a:srgbClr val="0E2A47"/>
                    </a:solidFill>
                    <a:latin typeface="+mn-lt"/>
                  </a:rPr>
                  <a:t> =</a:t>
                </a:r>
                <a:r>
                  <a:rPr lang="en-US" sz="2400" dirty="0">
                    <a:solidFill>
                      <a:srgbClr val="0E2A47"/>
                    </a:solidFill>
                  </a:rPr>
                  <a:t> </a:t>
                </a:r>
                <a14:m>
                  <m:oMath xmlns:m="http://schemas.openxmlformats.org/officeDocument/2006/math">
                    <m:f>
                      <m:fPr>
                        <m:ctrlPr>
                          <a:rPr lang="en-US" sz="3200" i="1">
                            <a:solidFill>
                              <a:srgbClr val="0E2A47"/>
                            </a:solidFill>
                            <a:latin typeface="Cambria Math" panose="02040503050406030204" pitchFamily="18" charset="0"/>
                          </a:rPr>
                        </m:ctrlPr>
                      </m:fPr>
                      <m:num>
                        <m:sSub>
                          <m:sSubPr>
                            <m:ctrlPr>
                              <a:rPr lang="en-US" sz="3200" i="1">
                                <a:solidFill>
                                  <a:srgbClr val="0E2A47"/>
                                </a:solidFill>
                                <a:latin typeface="Cambria Math" panose="02040503050406030204" pitchFamily="18" charset="0"/>
                              </a:rPr>
                            </m:ctrlPr>
                          </m:sSubPr>
                          <m:e>
                            <m:r>
                              <a:rPr lang="en-US" sz="3200" i="1">
                                <a:solidFill>
                                  <a:srgbClr val="0E2A47"/>
                                </a:solidFill>
                                <a:latin typeface="Cambria Math" panose="02040503050406030204" pitchFamily="18" charset="0"/>
                              </a:rPr>
                              <m:t>𝑛</m:t>
                            </m:r>
                          </m:e>
                          <m:sub>
                            <m:r>
                              <a:rPr lang="en-US" sz="3200" i="1">
                                <a:solidFill>
                                  <a:srgbClr val="0E2A47"/>
                                </a:solidFill>
                                <a:latin typeface="Cambria Math" panose="02040503050406030204" pitchFamily="18" charset="0"/>
                              </a:rPr>
                              <m:t>2</m:t>
                            </m:r>
                          </m:sub>
                        </m:sSub>
                      </m:num>
                      <m:den>
                        <m:sSub>
                          <m:sSubPr>
                            <m:ctrlPr>
                              <a:rPr lang="en-US" sz="3200" i="1">
                                <a:solidFill>
                                  <a:srgbClr val="0E2A47"/>
                                </a:solidFill>
                                <a:latin typeface="Cambria Math" panose="02040503050406030204" pitchFamily="18" charset="0"/>
                              </a:rPr>
                            </m:ctrlPr>
                          </m:sSubPr>
                          <m:e>
                            <m:r>
                              <a:rPr lang="en-US" sz="3200" i="1">
                                <a:solidFill>
                                  <a:srgbClr val="0E2A47"/>
                                </a:solidFill>
                                <a:latin typeface="Cambria Math" panose="02040503050406030204" pitchFamily="18" charset="0"/>
                              </a:rPr>
                              <m:t>𝑛</m:t>
                            </m:r>
                          </m:e>
                          <m:sub>
                            <m:r>
                              <a:rPr lang="en-US" sz="3200" i="1">
                                <a:solidFill>
                                  <a:srgbClr val="0E2A47"/>
                                </a:solidFill>
                                <a:latin typeface="Cambria Math" panose="02040503050406030204" pitchFamily="18" charset="0"/>
                              </a:rPr>
                              <m:t>1</m:t>
                            </m:r>
                          </m:sub>
                        </m:sSub>
                      </m:den>
                    </m:f>
                  </m:oMath>
                </a14:m>
                <a:r>
                  <a:rPr lang="en-US" sz="2400" dirty="0">
                    <a:solidFill>
                      <a:srgbClr val="0E2A47"/>
                    </a:solidFill>
                    <a:latin typeface="+mn-lt"/>
                  </a:rPr>
                  <a:t> = hằng </a:t>
                </a:r>
                <a:r>
                  <a:rPr lang="en-US" sz="2400" dirty="0" err="1">
                    <a:solidFill>
                      <a:srgbClr val="0E2A47"/>
                    </a:solidFill>
                    <a:latin typeface="+mn-lt"/>
                  </a:rPr>
                  <a:t>số</a:t>
                </a:r>
                <a:endParaRPr lang="en-US" sz="2400" dirty="0">
                  <a:solidFill>
                    <a:srgbClr val="0E2A47"/>
                  </a:solidFill>
                  <a:latin typeface="+mn-lt"/>
                </a:endParaRPr>
              </a:p>
            </p:txBody>
          </p:sp>
        </mc:Choice>
        <mc:Fallback>
          <p:sp>
            <p:nvSpPr>
              <p:cNvPr id="578" name="TextBox 577"/>
              <p:cNvSpPr txBox="1">
                <a:spLocks noRot="1" noChangeAspect="1" noMove="1" noResize="1" noEditPoints="1" noAdjustHandles="1" noChangeArrowheads="1" noChangeShapeType="1" noTextEdit="1"/>
              </p:cNvSpPr>
              <p:nvPr/>
            </p:nvSpPr>
            <p:spPr>
              <a:xfrm>
                <a:off x="2584455" y="3751802"/>
                <a:ext cx="3215513" cy="809773"/>
              </a:xfrm>
              <a:prstGeom prst="rect">
                <a:avLst/>
              </a:prstGeom>
              <a:blipFill rotWithShape="1">
                <a:blip r:embed="rId1"/>
                <a:stretch>
                  <a:fillRect t="-27" r="16" b="-1444"/>
                </a:stretch>
              </a:blipFill>
            </p:spPr>
            <p:txBody>
              <a:bodyPr/>
              <a:lstStyle/>
              <a:p>
                <a:r>
                  <a:rPr lang="en-US" altLang="en-US">
                    <a:noFill/>
                  </a:rPr>
                  <a:t> </a:t>
                </a:r>
              </a:p>
            </p:txBody>
          </p:sp>
        </mc:Fallback>
      </mc:AlternateContent>
      <p:grpSp>
        <p:nvGrpSpPr>
          <p:cNvPr id="579" name="Google Shape;594;p41"/>
          <p:cNvGrpSpPr/>
          <p:nvPr/>
        </p:nvGrpSpPr>
        <p:grpSpPr>
          <a:xfrm>
            <a:off x="8234782" y="69590"/>
            <a:ext cx="669375" cy="679723"/>
            <a:chOff x="5159689" y="1296150"/>
            <a:chExt cx="3044400" cy="3044400"/>
          </a:xfrm>
        </p:grpSpPr>
        <p:grpSp>
          <p:nvGrpSpPr>
            <p:cNvPr id="580" name="Google Shape;595;p41"/>
            <p:cNvGrpSpPr/>
            <p:nvPr/>
          </p:nvGrpSpPr>
          <p:grpSpPr>
            <a:xfrm>
              <a:off x="5767453" y="1903914"/>
              <a:ext cx="1828872" cy="1828872"/>
              <a:chOff x="5905932" y="1600182"/>
              <a:chExt cx="1943128" cy="1943128"/>
            </a:xfrm>
          </p:grpSpPr>
          <p:sp>
            <p:nvSpPr>
              <p:cNvPr id="594" name="Google Shape;596;p41"/>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5" name="Google Shape;597;p41"/>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6" name="Google Shape;598;p41"/>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81" name="Google Shape;599;p41"/>
            <p:cNvGrpSpPr/>
            <p:nvPr/>
          </p:nvGrpSpPr>
          <p:grpSpPr>
            <a:xfrm>
              <a:off x="5159689" y="1296150"/>
              <a:ext cx="3044400" cy="3044400"/>
              <a:chOff x="2550539" y="735313"/>
              <a:chExt cx="3044400" cy="3044400"/>
            </a:xfrm>
          </p:grpSpPr>
          <p:sp>
            <p:nvSpPr>
              <p:cNvPr id="582" name="Google Shape;600;p41"/>
              <p:cNvSpPr/>
              <p:nvPr/>
            </p:nvSpPr>
            <p:spPr>
              <a:xfrm>
                <a:off x="4000439" y="73531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 name="Google Shape;601;p41"/>
              <p:cNvSpPr/>
              <p:nvPr/>
            </p:nvSpPr>
            <p:spPr>
              <a:xfrm>
                <a:off x="4000439" y="326101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 name="Google Shape;602;p41"/>
              <p:cNvSpPr/>
              <p:nvPr/>
            </p:nvSpPr>
            <p:spPr>
              <a:xfrm rot="5400000">
                <a:off x="5263289" y="199816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5" name="Google Shape;603;p41"/>
              <p:cNvSpPr/>
              <p:nvPr/>
            </p:nvSpPr>
            <p:spPr>
              <a:xfrm rot="5400000">
                <a:off x="2737589" y="199816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 name="Google Shape;604;p41"/>
              <p:cNvSpPr/>
              <p:nvPr/>
            </p:nvSpPr>
            <p:spPr>
              <a:xfrm rot="1797949">
                <a:off x="4631962" y="904498"/>
                <a:ext cx="14475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7" name="Google Shape;605;p41"/>
              <p:cNvSpPr/>
              <p:nvPr/>
            </p:nvSpPr>
            <p:spPr>
              <a:xfrm rot="1797949">
                <a:off x="3369112" y="3091818"/>
                <a:ext cx="14475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8" name="Google Shape;606;p41"/>
              <p:cNvSpPr/>
              <p:nvPr/>
            </p:nvSpPr>
            <p:spPr>
              <a:xfrm rot="7197949">
                <a:off x="5093934" y="2629454"/>
                <a:ext cx="144750" cy="51894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9" name="Google Shape;607;p41"/>
              <p:cNvSpPr/>
              <p:nvPr/>
            </p:nvSpPr>
            <p:spPr>
              <a:xfrm rot="7197949">
                <a:off x="2906614" y="1366604"/>
                <a:ext cx="144750" cy="51894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0" name="Google Shape;608;p41"/>
              <p:cNvSpPr/>
              <p:nvPr/>
            </p:nvSpPr>
            <p:spPr>
              <a:xfrm rot="3598486">
                <a:off x="5094208" y="136668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1" name="Google Shape;609;p41"/>
              <p:cNvSpPr/>
              <p:nvPr/>
            </p:nvSpPr>
            <p:spPr>
              <a:xfrm rot="3598486">
                <a:off x="2906888" y="262953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2" name="Google Shape;610;p41"/>
              <p:cNvSpPr/>
              <p:nvPr/>
            </p:nvSpPr>
            <p:spPr>
              <a:xfrm rot="-1801514">
                <a:off x="3368930" y="90453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3" name="Google Shape;611;p41"/>
              <p:cNvSpPr/>
              <p:nvPr/>
            </p:nvSpPr>
            <p:spPr>
              <a:xfrm rot="-1801514">
                <a:off x="4631780" y="309185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597" name="Google Shape;616;p41"/>
          <p:cNvGrpSpPr/>
          <p:nvPr/>
        </p:nvGrpSpPr>
        <p:grpSpPr>
          <a:xfrm>
            <a:off x="1580173" y="4578400"/>
            <a:ext cx="478016" cy="478016"/>
            <a:chOff x="5810350" y="1833231"/>
            <a:chExt cx="865500" cy="865500"/>
          </a:xfrm>
        </p:grpSpPr>
        <p:sp>
          <p:nvSpPr>
            <p:cNvPr id="598" name="Google Shape;617;p41"/>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9" name="Google Shape;618;p41"/>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0" name="Google Shape;619;p41"/>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01" name="Google Shape;620;p41"/>
          <p:cNvGrpSpPr/>
          <p:nvPr/>
        </p:nvGrpSpPr>
        <p:grpSpPr>
          <a:xfrm>
            <a:off x="668748" y="4550610"/>
            <a:ext cx="355894" cy="355894"/>
            <a:chOff x="5810350" y="1833231"/>
            <a:chExt cx="865500" cy="865500"/>
          </a:xfrm>
        </p:grpSpPr>
        <p:sp>
          <p:nvSpPr>
            <p:cNvPr id="602" name="Google Shape;621;p41"/>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3" name="Google Shape;622;p41"/>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4" name="Google Shape;623;p41"/>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05" name="Google Shape;624;p41"/>
          <p:cNvGrpSpPr/>
          <p:nvPr/>
        </p:nvGrpSpPr>
        <p:grpSpPr>
          <a:xfrm>
            <a:off x="149505" y="4320993"/>
            <a:ext cx="229617" cy="229617"/>
            <a:chOff x="5810350" y="1833231"/>
            <a:chExt cx="865500" cy="865500"/>
          </a:xfrm>
        </p:grpSpPr>
        <p:sp>
          <p:nvSpPr>
            <p:cNvPr id="606" name="Google Shape;625;p41"/>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7" name="Google Shape;626;p41"/>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8" name="Google Shape;627;p41"/>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09" name="TextBox 608"/>
          <p:cNvSpPr txBox="1"/>
          <p:nvPr/>
        </p:nvSpPr>
        <p:spPr>
          <a:xfrm>
            <a:off x="227213" y="544465"/>
            <a:ext cx="4591063" cy="461665"/>
          </a:xfrm>
          <a:prstGeom prst="rect">
            <a:avLst/>
          </a:prstGeom>
          <a:solidFill>
            <a:srgbClr val="FFC84E"/>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defRPr sz="2400" b="1">
                <a:solidFill>
                  <a:srgbClr val="002C74"/>
                </a:solidFill>
                <a:latin typeface="Fira Sans Condensed Medium" panose="020B0603050000020004" pitchFamily="34" charset="0"/>
              </a:defRPr>
            </a:lvl1pPr>
          </a:lstStyle>
          <a:p>
            <a:r>
              <a:rPr lang="en-US" dirty="0"/>
              <a:t>II.2. </a:t>
            </a:r>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pic>
        <p:nvPicPr>
          <p:cNvPr id="3" name="Picture 2"/>
          <p:cNvPicPr>
            <a:picLocks noChangeAspect="1"/>
          </p:cNvPicPr>
          <p:nvPr/>
        </p:nvPicPr>
        <p:blipFill>
          <a:blip r:embed="rId2"/>
          <a:stretch>
            <a:fillRect/>
          </a:stretch>
        </p:blipFill>
        <p:spPr>
          <a:xfrm>
            <a:off x="6056439" y="2101405"/>
            <a:ext cx="3014776" cy="2864930"/>
          </a:xfrm>
          <a:prstGeom prst="rect">
            <a:avLst/>
          </a:prstGeom>
        </p:spPr>
      </p:pic>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50467" t="9113" r="9411" b="9925"/>
          <a:stretch>
            <a:fillRect/>
          </a:stretch>
        </p:blipFill>
        <p:spPr>
          <a:xfrm>
            <a:off x="858110" y="3619556"/>
            <a:ext cx="962102" cy="145685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10723" t="6426" r="49155" b="12612"/>
          <a:stretch>
            <a:fillRect/>
          </a:stretch>
        </p:blipFill>
        <p:spPr>
          <a:xfrm>
            <a:off x="93867" y="3619555"/>
            <a:ext cx="962103" cy="145685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78"/>
                                        </p:tgtEl>
                                        <p:attrNameLst>
                                          <p:attrName>style.visibility</p:attrName>
                                        </p:attrNameLst>
                                      </p:cBhvr>
                                      <p:to>
                                        <p:strVal val="visible"/>
                                      </p:to>
                                    </p:set>
                                    <p:animEffect transition="in" filter="randombar(horizontal)">
                                      <p:cBhvr>
                                        <p:cTn id="17" dur="500"/>
                                        <p:tgtEl>
                                          <p:spTgt spid="578"/>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577"/>
                                        </p:tgtEl>
                                        <p:attrNameLst>
                                          <p:attrName>style.visibility</p:attrName>
                                        </p:attrNameLst>
                                      </p:cBhvr>
                                      <p:to>
                                        <p:strVal val="visible"/>
                                      </p:to>
                                    </p:set>
                                    <p:animEffect transition="in" filter="randombar(horizontal)">
                                      <p:cBhvr>
                                        <p:cTn id="21" dur="500"/>
                                        <p:tgtEl>
                                          <p:spTgt spid="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577" grpId="0"/>
      <p:bldP spid="57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grpSp>
        <p:nvGrpSpPr>
          <p:cNvPr id="363" name="Google Shape;363;p34"/>
          <p:cNvGrpSpPr/>
          <p:nvPr/>
        </p:nvGrpSpPr>
        <p:grpSpPr>
          <a:xfrm>
            <a:off x="8278452" y="2866844"/>
            <a:ext cx="258628" cy="258711"/>
            <a:chOff x="4370700" y="733563"/>
            <a:chExt cx="546550" cy="546727"/>
          </a:xfrm>
        </p:grpSpPr>
        <p:sp>
          <p:nvSpPr>
            <p:cNvPr id="364"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37" name="Google Shape;337;p34"/>
          <p:cNvGrpSpPr/>
          <p:nvPr/>
        </p:nvGrpSpPr>
        <p:grpSpPr>
          <a:xfrm>
            <a:off x="8083514" y="158097"/>
            <a:ext cx="880188" cy="1261623"/>
            <a:chOff x="3550325" y="539500"/>
            <a:chExt cx="2259102" cy="3238099"/>
          </a:xfrm>
        </p:grpSpPr>
        <p:sp>
          <p:nvSpPr>
            <p:cNvPr id="338" name="Google Shape;338;p34"/>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9" name="Google Shape;339;p34"/>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0" name="Google Shape;340;p34"/>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 name="Google Shape;341;p34"/>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2" name="Google Shape;342;p34"/>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3" name="Google Shape;343;p34"/>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 name="Google Shape;344;p34"/>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5" name="Google Shape;345;p34"/>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6" name="Google Shape;346;p34"/>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 name="Google Shape;347;p34"/>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8" name="Google Shape;348;p34"/>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 name="Google Shape;349;p34"/>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0" name="Google Shape;350;p34"/>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1" name="Google Shape;351;p34"/>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2" name="Google Shape;352;p34"/>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3" name="Google Shape;353;p34"/>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4" name="Google Shape;354;p34"/>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5" name="Google Shape;355;p34"/>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56" name="Google Shape;356;p34"/>
          <p:cNvGrpSpPr/>
          <p:nvPr/>
        </p:nvGrpSpPr>
        <p:grpSpPr>
          <a:xfrm>
            <a:off x="8959239" y="263597"/>
            <a:ext cx="95524" cy="95555"/>
            <a:chOff x="4370700" y="733563"/>
            <a:chExt cx="546550" cy="546727"/>
          </a:xfrm>
        </p:grpSpPr>
        <p:sp>
          <p:nvSpPr>
            <p:cNvPr id="357" name="Google Shape;357;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8" name="Google Shape;358;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9" name="Google Shape;359;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 name="Google Shape;360;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 name="Google Shape;361;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 name="Google Shape;362;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70" name="Google Shape;370;p34"/>
          <p:cNvGrpSpPr/>
          <p:nvPr/>
        </p:nvGrpSpPr>
        <p:grpSpPr>
          <a:xfrm>
            <a:off x="8182755" y="1388585"/>
            <a:ext cx="95524" cy="95555"/>
            <a:chOff x="4370700" y="733563"/>
            <a:chExt cx="546550" cy="546727"/>
          </a:xfrm>
        </p:grpSpPr>
        <p:sp>
          <p:nvSpPr>
            <p:cNvPr id="371" name="Google Shape;371;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 name="Google Shape;372;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 name="Google Shape;373;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 name="Google Shape;374;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 name="Google Shape;375;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 name="Google Shape;376;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77" name="Google Shape;377;p34"/>
          <p:cNvGrpSpPr/>
          <p:nvPr/>
        </p:nvGrpSpPr>
        <p:grpSpPr>
          <a:xfrm>
            <a:off x="8750487" y="102802"/>
            <a:ext cx="175666" cy="175743"/>
            <a:chOff x="4370700" y="733563"/>
            <a:chExt cx="546550" cy="546727"/>
          </a:xfrm>
        </p:grpSpPr>
        <p:sp>
          <p:nvSpPr>
            <p:cNvPr id="378" name="Google Shape;378;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 name="Google Shape;379;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 name="Google Shape;380;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1" name="Google Shape;381;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 name="Google Shape;382;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 name="Google Shape;383;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 name="TextBox 5"/>
          <p:cNvSpPr txBox="1"/>
          <p:nvPr/>
        </p:nvSpPr>
        <p:spPr>
          <a:xfrm>
            <a:off x="3572601" y="290634"/>
            <a:ext cx="2396971" cy="76944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defRPr kumimoji="0" sz="4800" b="0" i="0" u="none" strike="noStrike" cap="none" spc="-150" normalizeH="0" baseline="0">
                <a:ln>
                  <a:noFill/>
                </a:ln>
                <a:solidFill>
                  <a:srgbClr val="00A19D"/>
                </a:solidFill>
                <a:effectLst/>
                <a:uLnTx/>
                <a:uFillTx/>
                <a:latin typeface="Fira Sans Condensed Medium" panose="020B0603050000020004" pitchFamily="34" charset="0"/>
              </a:defRPr>
            </a:lvl1pPr>
          </a:lstStyle>
          <a:p>
            <a:r>
              <a:rPr lang="en-US" sz="4400" dirty="0">
                <a:solidFill>
                  <a:srgbClr val="001331"/>
                </a:solidFill>
                <a:latin typeface="Fira Sans Black" panose="020B0A03050000020004" pitchFamily="34" charset="0"/>
              </a:rPr>
              <a:t>BÀI </a:t>
            </a:r>
            <a:r>
              <a:rPr lang="vi-VN" sz="4400" dirty="0">
                <a:solidFill>
                  <a:srgbClr val="001331"/>
                </a:solidFill>
                <a:latin typeface="Fira Sans Black" panose="020B0A03050000020004" pitchFamily="34" charset="0"/>
              </a:rPr>
              <a:t>3</a:t>
            </a:r>
            <a:endParaRPr lang="en-US" sz="4400" dirty="0">
              <a:solidFill>
                <a:srgbClr val="001331"/>
              </a:solidFill>
              <a:latin typeface="Fira Sans Black" panose="020B0A03050000020004" pitchFamily="34" charset="0"/>
            </a:endParaRPr>
          </a:p>
        </p:txBody>
      </p:sp>
      <p:sp>
        <p:nvSpPr>
          <p:cNvPr id="7" name="TextBox 6"/>
          <p:cNvSpPr txBox="1"/>
          <p:nvPr/>
        </p:nvSpPr>
        <p:spPr>
          <a:xfrm>
            <a:off x="799434" y="981363"/>
            <a:ext cx="7970400" cy="1754326"/>
          </a:xfrm>
          <a:prstGeom prst="rect">
            <a:avLst/>
          </a:prstGeom>
          <a:noFill/>
        </p:spPr>
        <p:txBody>
          <a:bodyPr wrap="square" rtlCol="0">
            <a:spAutoFit/>
          </a:bodyPr>
          <a:lstStyle/>
          <a:p>
            <a:pPr algn="ctr">
              <a:buClrTx/>
              <a:defRPr/>
            </a:pPr>
            <a:r>
              <a:rPr lang="en-US" sz="5400" spc="-150" noProof="0" dirty="0">
                <a:solidFill>
                  <a:srgbClr val="001331"/>
                </a:solidFill>
                <a:latin typeface="Fira Sans Black" panose="020B0A03050000020004" pitchFamily="34" charset="0"/>
              </a:rPr>
              <a:t>KHÚC XẠ </a:t>
            </a:r>
            <a:r>
              <a:rPr lang="en-US" sz="5400" kern="1200" dirty="0">
                <a:solidFill>
                  <a:srgbClr val="001331"/>
                </a:solidFill>
                <a:latin typeface="Fira Sans Black" panose="020B0A03050000020004" pitchFamily="34" charset="0"/>
              </a:rPr>
              <a:t>ÁNH SÁNG</a:t>
            </a:r>
            <a:r>
              <a:rPr lang="vi-VN" sz="5400" kern="1200" dirty="0">
                <a:solidFill>
                  <a:srgbClr val="001331"/>
                </a:solidFill>
                <a:latin typeface="Fira Sans Black" panose="020B0A03050000020004" pitchFamily="34" charset="0"/>
              </a:rPr>
              <a:t> VÀ </a:t>
            </a:r>
            <a:endParaRPr lang="vi-VN" sz="5400" kern="1200" dirty="0">
              <a:solidFill>
                <a:srgbClr val="001331"/>
              </a:solidFill>
              <a:latin typeface="Fira Sans Black" panose="020B0A03050000020004" pitchFamily="34" charset="0"/>
            </a:endParaRPr>
          </a:p>
          <a:p>
            <a:pPr algn="ctr">
              <a:buClrTx/>
              <a:defRPr/>
            </a:pPr>
            <a:r>
              <a:rPr lang="vi-VN" sz="5400" kern="1200" dirty="0">
                <a:solidFill>
                  <a:srgbClr val="001331"/>
                </a:solidFill>
                <a:latin typeface="Fira Sans Black" panose="020B0A03050000020004" pitchFamily="34" charset="0"/>
              </a:rPr>
              <a:t>PHẢN XẠ TOÀN PHẦN</a:t>
            </a:r>
            <a:endParaRPr lang="en-US" sz="5400" kern="1200" dirty="0">
              <a:solidFill>
                <a:srgbClr val="001331"/>
              </a:solidFill>
              <a:latin typeface="Fira Sans Black" panose="020B0A03050000020004" pitchFamily="34" charset="0"/>
            </a:endParaRPr>
          </a:p>
        </p:txBody>
      </p:sp>
      <p:grpSp>
        <p:nvGrpSpPr>
          <p:cNvPr id="3" name="Google Shape;363;p34"/>
          <p:cNvGrpSpPr/>
          <p:nvPr/>
        </p:nvGrpSpPr>
        <p:grpSpPr>
          <a:xfrm>
            <a:off x="1180735" y="1106877"/>
            <a:ext cx="258628" cy="258711"/>
            <a:chOff x="4370700" y="733563"/>
            <a:chExt cx="546550" cy="546727"/>
          </a:xfrm>
        </p:grpSpPr>
        <p:sp>
          <p:nvSpPr>
            <p:cNvPr id="4"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 name="Google Shape;363;p34"/>
          <p:cNvGrpSpPr/>
          <p:nvPr/>
        </p:nvGrpSpPr>
        <p:grpSpPr>
          <a:xfrm>
            <a:off x="7347376" y="1253462"/>
            <a:ext cx="258628" cy="258711"/>
            <a:chOff x="4370700" y="733563"/>
            <a:chExt cx="546550" cy="546727"/>
          </a:xfrm>
        </p:grpSpPr>
        <p:sp>
          <p:nvSpPr>
            <p:cNvPr id="15"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 name="Google Shape;363;p34"/>
          <p:cNvGrpSpPr/>
          <p:nvPr/>
        </p:nvGrpSpPr>
        <p:grpSpPr>
          <a:xfrm>
            <a:off x="4631656" y="223542"/>
            <a:ext cx="258628" cy="258711"/>
            <a:chOff x="4370700" y="733563"/>
            <a:chExt cx="546550" cy="546727"/>
          </a:xfrm>
        </p:grpSpPr>
        <p:sp>
          <p:nvSpPr>
            <p:cNvPr id="22"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8" name="Google Shape;363;p34"/>
          <p:cNvGrpSpPr/>
          <p:nvPr/>
        </p:nvGrpSpPr>
        <p:grpSpPr>
          <a:xfrm>
            <a:off x="6291545" y="4002151"/>
            <a:ext cx="258628" cy="258711"/>
            <a:chOff x="4370700" y="733563"/>
            <a:chExt cx="546550" cy="546727"/>
          </a:xfrm>
        </p:grpSpPr>
        <p:sp>
          <p:nvSpPr>
            <p:cNvPr id="29"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0"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1"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2"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327" name="Picture 326"/>
          <p:cNvPicPr>
            <a:picLocks noChangeAspect="1"/>
          </p:cNvPicPr>
          <p:nvPr/>
        </p:nvPicPr>
        <p:blipFill rotWithShape="1">
          <a:blip r:embed="rId1"/>
          <a:srcRect l="14" t="29762" r="-14" b="20357"/>
          <a:stretch>
            <a:fillRect/>
          </a:stretch>
        </p:blipFill>
        <p:spPr>
          <a:xfrm>
            <a:off x="1530483" y="2143538"/>
            <a:ext cx="6438193" cy="3211426"/>
          </a:xfrm>
          <a:prstGeom prst="rect">
            <a:avLst/>
          </a:prstGeom>
        </p:spPr>
      </p:pic>
      <p:grpSp>
        <p:nvGrpSpPr>
          <p:cNvPr id="328" name="Google Shape;356;p34"/>
          <p:cNvGrpSpPr/>
          <p:nvPr/>
        </p:nvGrpSpPr>
        <p:grpSpPr>
          <a:xfrm>
            <a:off x="618353" y="2385136"/>
            <a:ext cx="95524" cy="95555"/>
            <a:chOff x="4370700" y="733563"/>
            <a:chExt cx="546550" cy="546727"/>
          </a:xfrm>
        </p:grpSpPr>
        <p:sp>
          <p:nvSpPr>
            <p:cNvPr id="329" name="Google Shape;357;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0" name="Google Shape;358;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 name="Google Shape;359;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2" name="Google Shape;360;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 name="Google Shape;361;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 name="Google Shape;362;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35" name="Google Shape;377;p34"/>
          <p:cNvGrpSpPr/>
          <p:nvPr/>
        </p:nvGrpSpPr>
        <p:grpSpPr>
          <a:xfrm>
            <a:off x="409601" y="2224341"/>
            <a:ext cx="175666" cy="175743"/>
            <a:chOff x="4370700" y="733563"/>
            <a:chExt cx="546550" cy="546727"/>
          </a:xfrm>
        </p:grpSpPr>
        <p:sp>
          <p:nvSpPr>
            <p:cNvPr id="336" name="Google Shape;378;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4" name="Google Shape;379;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 name="Google Shape;380;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 name="Google Shape;381;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 name="Google Shape;382;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 name="Google Shape;383;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89" name="Google Shape;356;p34"/>
          <p:cNvGrpSpPr/>
          <p:nvPr/>
        </p:nvGrpSpPr>
        <p:grpSpPr>
          <a:xfrm>
            <a:off x="3448638" y="2472246"/>
            <a:ext cx="95524" cy="95555"/>
            <a:chOff x="4370700" y="733563"/>
            <a:chExt cx="546550" cy="546727"/>
          </a:xfrm>
        </p:grpSpPr>
        <p:sp>
          <p:nvSpPr>
            <p:cNvPr id="390" name="Google Shape;357;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 name="Google Shape;358;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 name="Google Shape;359;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 name="Google Shape;360;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 name="Google Shape;361;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 name="Google Shape;362;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96" name="Google Shape;377;p34"/>
          <p:cNvGrpSpPr/>
          <p:nvPr/>
        </p:nvGrpSpPr>
        <p:grpSpPr>
          <a:xfrm>
            <a:off x="3239886" y="2311451"/>
            <a:ext cx="175666" cy="175743"/>
            <a:chOff x="4370700" y="733563"/>
            <a:chExt cx="546550" cy="546727"/>
          </a:xfrm>
        </p:grpSpPr>
        <p:sp>
          <p:nvSpPr>
            <p:cNvPr id="397" name="Google Shape;378;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 name="Google Shape;379;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 name="Google Shape;380;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0" name="Google Shape;381;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 name="Google Shape;382;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 name="Google Shape;383;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03" name="Google Shape;363;p34"/>
          <p:cNvGrpSpPr/>
          <p:nvPr/>
        </p:nvGrpSpPr>
        <p:grpSpPr>
          <a:xfrm>
            <a:off x="778296" y="4043359"/>
            <a:ext cx="258628" cy="258711"/>
            <a:chOff x="4370700" y="733563"/>
            <a:chExt cx="546550" cy="546727"/>
          </a:xfrm>
        </p:grpSpPr>
        <p:sp>
          <p:nvSpPr>
            <p:cNvPr id="404"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5"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6"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9"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7" name="Google Shape;356;p34"/>
          <p:cNvGrpSpPr/>
          <p:nvPr/>
        </p:nvGrpSpPr>
        <p:grpSpPr>
          <a:xfrm>
            <a:off x="6670029" y="725086"/>
            <a:ext cx="95524" cy="95555"/>
            <a:chOff x="4370700" y="733563"/>
            <a:chExt cx="546550" cy="546727"/>
          </a:xfrm>
        </p:grpSpPr>
        <p:sp>
          <p:nvSpPr>
            <p:cNvPr id="418" name="Google Shape;357;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9" name="Google Shape;358;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359;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1" name="Google Shape;360;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2" name="Google Shape;361;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362;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377;p34"/>
          <p:cNvGrpSpPr/>
          <p:nvPr/>
        </p:nvGrpSpPr>
        <p:grpSpPr>
          <a:xfrm>
            <a:off x="6461277" y="564291"/>
            <a:ext cx="175666" cy="175743"/>
            <a:chOff x="4370700" y="733563"/>
            <a:chExt cx="546550" cy="546727"/>
          </a:xfrm>
        </p:grpSpPr>
        <p:sp>
          <p:nvSpPr>
            <p:cNvPr id="425" name="Google Shape;378;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379;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7" name="Google Shape;380;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381;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382;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383;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20" name="TextBox 19"/>
          <p:cNvSpPr txBox="1"/>
          <p:nvPr/>
        </p:nvSpPr>
        <p:spPr>
          <a:xfrm>
            <a:off x="690957" y="1192276"/>
            <a:ext cx="7935151" cy="2045816"/>
          </a:xfrm>
          <a:custGeom>
            <a:avLst/>
            <a:gdLst>
              <a:gd name="connsiteX0" fmla="*/ 0 w 7225257"/>
              <a:gd name="connsiteY0" fmla="*/ 0 h 1391984"/>
              <a:gd name="connsiteX1" fmla="*/ 628042 w 7225257"/>
              <a:gd name="connsiteY1" fmla="*/ 0 h 1391984"/>
              <a:gd name="connsiteX2" fmla="*/ 967073 w 7225257"/>
              <a:gd name="connsiteY2" fmla="*/ 0 h 1391984"/>
              <a:gd name="connsiteX3" fmla="*/ 1378357 w 7225257"/>
              <a:gd name="connsiteY3" fmla="*/ 0 h 1391984"/>
              <a:gd name="connsiteX4" fmla="*/ 1934146 w 7225257"/>
              <a:gd name="connsiteY4" fmla="*/ 0 h 1391984"/>
              <a:gd name="connsiteX5" fmla="*/ 2417682 w 7225257"/>
              <a:gd name="connsiteY5" fmla="*/ 0 h 1391984"/>
              <a:gd name="connsiteX6" fmla="*/ 3117976 w 7225257"/>
              <a:gd name="connsiteY6" fmla="*/ 0 h 1391984"/>
              <a:gd name="connsiteX7" fmla="*/ 3601513 w 7225257"/>
              <a:gd name="connsiteY7" fmla="*/ 0 h 1391984"/>
              <a:gd name="connsiteX8" fmla="*/ 3940544 w 7225257"/>
              <a:gd name="connsiteY8" fmla="*/ 0 h 1391984"/>
              <a:gd name="connsiteX9" fmla="*/ 4640838 w 7225257"/>
              <a:gd name="connsiteY9" fmla="*/ 0 h 1391984"/>
              <a:gd name="connsiteX10" fmla="*/ 5196627 w 7225257"/>
              <a:gd name="connsiteY10" fmla="*/ 0 h 1391984"/>
              <a:gd name="connsiteX11" fmla="*/ 5752416 w 7225257"/>
              <a:gd name="connsiteY11" fmla="*/ 0 h 1391984"/>
              <a:gd name="connsiteX12" fmla="*/ 6380458 w 7225257"/>
              <a:gd name="connsiteY12" fmla="*/ 0 h 1391984"/>
              <a:gd name="connsiteX13" fmla="*/ 6719489 w 7225257"/>
              <a:gd name="connsiteY13" fmla="*/ 0 h 1391984"/>
              <a:gd name="connsiteX14" fmla="*/ 7225257 w 7225257"/>
              <a:gd name="connsiteY14" fmla="*/ 0 h 1391984"/>
              <a:gd name="connsiteX15" fmla="*/ 7225257 w 7225257"/>
              <a:gd name="connsiteY15" fmla="*/ 491834 h 1391984"/>
              <a:gd name="connsiteX16" fmla="*/ 7225257 w 7225257"/>
              <a:gd name="connsiteY16" fmla="*/ 969749 h 1391984"/>
              <a:gd name="connsiteX17" fmla="*/ 7225257 w 7225257"/>
              <a:gd name="connsiteY17" fmla="*/ 1391984 h 1391984"/>
              <a:gd name="connsiteX18" fmla="*/ 6741721 w 7225257"/>
              <a:gd name="connsiteY18" fmla="*/ 1391984 h 1391984"/>
              <a:gd name="connsiteX19" fmla="*/ 6258184 w 7225257"/>
              <a:gd name="connsiteY19" fmla="*/ 1391984 h 1391984"/>
              <a:gd name="connsiteX20" fmla="*/ 5557890 w 7225257"/>
              <a:gd name="connsiteY20" fmla="*/ 1391984 h 1391984"/>
              <a:gd name="connsiteX21" fmla="*/ 5002101 w 7225257"/>
              <a:gd name="connsiteY21" fmla="*/ 1391984 h 1391984"/>
              <a:gd name="connsiteX22" fmla="*/ 4446312 w 7225257"/>
              <a:gd name="connsiteY22" fmla="*/ 1391984 h 1391984"/>
              <a:gd name="connsiteX23" fmla="*/ 3890523 w 7225257"/>
              <a:gd name="connsiteY23" fmla="*/ 1391984 h 1391984"/>
              <a:gd name="connsiteX24" fmla="*/ 3551492 w 7225257"/>
              <a:gd name="connsiteY24" fmla="*/ 1391984 h 1391984"/>
              <a:gd name="connsiteX25" fmla="*/ 2923450 w 7225257"/>
              <a:gd name="connsiteY25" fmla="*/ 1391984 h 1391984"/>
              <a:gd name="connsiteX26" fmla="*/ 2295409 w 7225257"/>
              <a:gd name="connsiteY26" fmla="*/ 1391984 h 1391984"/>
              <a:gd name="connsiteX27" fmla="*/ 1956377 w 7225257"/>
              <a:gd name="connsiteY27" fmla="*/ 1391984 h 1391984"/>
              <a:gd name="connsiteX28" fmla="*/ 1328336 w 7225257"/>
              <a:gd name="connsiteY28" fmla="*/ 1391984 h 1391984"/>
              <a:gd name="connsiteX29" fmla="*/ 989304 w 7225257"/>
              <a:gd name="connsiteY29" fmla="*/ 1391984 h 1391984"/>
              <a:gd name="connsiteX30" fmla="*/ 578021 w 7225257"/>
              <a:gd name="connsiteY30" fmla="*/ 1391984 h 1391984"/>
              <a:gd name="connsiteX31" fmla="*/ 0 w 7225257"/>
              <a:gd name="connsiteY31" fmla="*/ 1391984 h 1391984"/>
              <a:gd name="connsiteX32" fmla="*/ 0 w 7225257"/>
              <a:gd name="connsiteY32" fmla="*/ 969749 h 1391984"/>
              <a:gd name="connsiteX33" fmla="*/ 0 w 7225257"/>
              <a:gd name="connsiteY33" fmla="*/ 519674 h 1391984"/>
              <a:gd name="connsiteX34" fmla="*/ 0 w 7225257"/>
              <a:gd name="connsiteY34" fmla="*/ 0 h 139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225257" h="1391984" extrusionOk="0">
                <a:moveTo>
                  <a:pt x="0" y="0"/>
                </a:moveTo>
                <a:cubicBezTo>
                  <a:pt x="147360" y="-43389"/>
                  <a:pt x="463450" y="32075"/>
                  <a:pt x="628042" y="0"/>
                </a:cubicBezTo>
                <a:cubicBezTo>
                  <a:pt x="792634" y="-32075"/>
                  <a:pt x="853907" y="127"/>
                  <a:pt x="967073" y="0"/>
                </a:cubicBezTo>
                <a:cubicBezTo>
                  <a:pt x="1080239" y="-127"/>
                  <a:pt x="1278173" y="45403"/>
                  <a:pt x="1378357" y="0"/>
                </a:cubicBezTo>
                <a:cubicBezTo>
                  <a:pt x="1478541" y="-45403"/>
                  <a:pt x="1744962" y="10858"/>
                  <a:pt x="1934146" y="0"/>
                </a:cubicBezTo>
                <a:cubicBezTo>
                  <a:pt x="2123330" y="-10858"/>
                  <a:pt x="2281104" y="30507"/>
                  <a:pt x="2417682" y="0"/>
                </a:cubicBezTo>
                <a:cubicBezTo>
                  <a:pt x="2554260" y="-30507"/>
                  <a:pt x="2918771" y="23955"/>
                  <a:pt x="3117976" y="0"/>
                </a:cubicBezTo>
                <a:cubicBezTo>
                  <a:pt x="3317181" y="-23955"/>
                  <a:pt x="3388172" y="52967"/>
                  <a:pt x="3601513" y="0"/>
                </a:cubicBezTo>
                <a:cubicBezTo>
                  <a:pt x="3814854" y="-52967"/>
                  <a:pt x="3867919" y="393"/>
                  <a:pt x="3940544" y="0"/>
                </a:cubicBezTo>
                <a:cubicBezTo>
                  <a:pt x="4013169" y="-393"/>
                  <a:pt x="4377027" y="39998"/>
                  <a:pt x="4640838" y="0"/>
                </a:cubicBezTo>
                <a:cubicBezTo>
                  <a:pt x="4904649" y="-39998"/>
                  <a:pt x="4919036" y="56052"/>
                  <a:pt x="5196627" y="0"/>
                </a:cubicBezTo>
                <a:cubicBezTo>
                  <a:pt x="5474218" y="-56052"/>
                  <a:pt x="5593497" y="4999"/>
                  <a:pt x="5752416" y="0"/>
                </a:cubicBezTo>
                <a:cubicBezTo>
                  <a:pt x="5911335" y="-4999"/>
                  <a:pt x="6076690" y="55733"/>
                  <a:pt x="6380458" y="0"/>
                </a:cubicBezTo>
                <a:cubicBezTo>
                  <a:pt x="6684226" y="-55733"/>
                  <a:pt x="6622092" y="27828"/>
                  <a:pt x="6719489" y="0"/>
                </a:cubicBezTo>
                <a:cubicBezTo>
                  <a:pt x="6816886" y="-27828"/>
                  <a:pt x="7102936" y="40651"/>
                  <a:pt x="7225257" y="0"/>
                </a:cubicBezTo>
                <a:cubicBezTo>
                  <a:pt x="7269464" y="208403"/>
                  <a:pt x="7202227" y="346133"/>
                  <a:pt x="7225257" y="491834"/>
                </a:cubicBezTo>
                <a:cubicBezTo>
                  <a:pt x="7248287" y="637535"/>
                  <a:pt x="7188222" y="862085"/>
                  <a:pt x="7225257" y="969749"/>
                </a:cubicBezTo>
                <a:cubicBezTo>
                  <a:pt x="7262292" y="1077413"/>
                  <a:pt x="7186123" y="1248935"/>
                  <a:pt x="7225257" y="1391984"/>
                </a:cubicBezTo>
                <a:cubicBezTo>
                  <a:pt x="7110067" y="1401019"/>
                  <a:pt x="6900139" y="1359893"/>
                  <a:pt x="6741721" y="1391984"/>
                </a:cubicBezTo>
                <a:cubicBezTo>
                  <a:pt x="6583303" y="1424075"/>
                  <a:pt x="6400561" y="1336034"/>
                  <a:pt x="6258184" y="1391984"/>
                </a:cubicBezTo>
                <a:cubicBezTo>
                  <a:pt x="6115807" y="1447934"/>
                  <a:pt x="5731984" y="1341372"/>
                  <a:pt x="5557890" y="1391984"/>
                </a:cubicBezTo>
                <a:cubicBezTo>
                  <a:pt x="5383796" y="1442596"/>
                  <a:pt x="5256567" y="1371312"/>
                  <a:pt x="5002101" y="1391984"/>
                </a:cubicBezTo>
                <a:cubicBezTo>
                  <a:pt x="4747635" y="1412656"/>
                  <a:pt x="4644109" y="1331490"/>
                  <a:pt x="4446312" y="1391984"/>
                </a:cubicBezTo>
                <a:cubicBezTo>
                  <a:pt x="4248515" y="1452478"/>
                  <a:pt x="4150260" y="1386964"/>
                  <a:pt x="3890523" y="1391984"/>
                </a:cubicBezTo>
                <a:cubicBezTo>
                  <a:pt x="3630786" y="1397004"/>
                  <a:pt x="3636868" y="1360758"/>
                  <a:pt x="3551492" y="1391984"/>
                </a:cubicBezTo>
                <a:cubicBezTo>
                  <a:pt x="3466116" y="1423210"/>
                  <a:pt x="3075012" y="1338314"/>
                  <a:pt x="2923450" y="1391984"/>
                </a:cubicBezTo>
                <a:cubicBezTo>
                  <a:pt x="2771888" y="1445654"/>
                  <a:pt x="2424814" y="1384107"/>
                  <a:pt x="2295409" y="1391984"/>
                </a:cubicBezTo>
                <a:cubicBezTo>
                  <a:pt x="2166004" y="1399861"/>
                  <a:pt x="2079479" y="1351557"/>
                  <a:pt x="1956377" y="1391984"/>
                </a:cubicBezTo>
                <a:cubicBezTo>
                  <a:pt x="1833275" y="1432411"/>
                  <a:pt x="1542146" y="1336855"/>
                  <a:pt x="1328336" y="1391984"/>
                </a:cubicBezTo>
                <a:cubicBezTo>
                  <a:pt x="1114526" y="1447113"/>
                  <a:pt x="1122991" y="1371855"/>
                  <a:pt x="989304" y="1391984"/>
                </a:cubicBezTo>
                <a:cubicBezTo>
                  <a:pt x="855617" y="1412113"/>
                  <a:pt x="712722" y="1379210"/>
                  <a:pt x="578021" y="1391984"/>
                </a:cubicBezTo>
                <a:cubicBezTo>
                  <a:pt x="443320" y="1404758"/>
                  <a:pt x="147397" y="1330568"/>
                  <a:pt x="0" y="1391984"/>
                </a:cubicBezTo>
                <a:cubicBezTo>
                  <a:pt x="-47756" y="1197098"/>
                  <a:pt x="42670" y="1058000"/>
                  <a:pt x="0" y="969749"/>
                </a:cubicBezTo>
                <a:cubicBezTo>
                  <a:pt x="-42670" y="881499"/>
                  <a:pt x="35080" y="713639"/>
                  <a:pt x="0" y="519674"/>
                </a:cubicBezTo>
                <a:cubicBezTo>
                  <a:pt x="-35080" y="325709"/>
                  <a:pt x="61594" y="238635"/>
                  <a:pt x="0" y="0"/>
                </a:cubicBezTo>
                <a:close/>
              </a:path>
            </a:pathLst>
          </a:custGeom>
          <a:noFill/>
          <a:ln w="28575">
            <a:solidFill>
              <a:schemeClr val="accent2"/>
            </a:solidFill>
          </a:ln>
        </p:spPr>
        <p:txBody>
          <a:bodyPr wrap="square">
            <a:spAutoFit/>
          </a:bodyPr>
          <a:lstStyle/>
          <a:p>
            <a:pPr marL="0" marR="0" lvl="0" indent="231775" algn="just" defTabSz="914400" rtl="0" eaLnBrk="1" fontAlgn="auto" latinLnBrk="0" hangingPunct="1">
              <a:lnSpc>
                <a:spcPct val="200000"/>
              </a:lnSpc>
              <a:spcBef>
                <a:spcPts val="0"/>
              </a:spcBef>
              <a:spcAft>
                <a:spcPts val="200"/>
              </a:spcAft>
              <a:buClr>
                <a:srgbClr val="000000"/>
              </a:buClr>
              <a:buSzTx/>
              <a:buFont typeface="Arial" panose="020B0604020202020204"/>
              <a:buNone/>
              <a:defRPr/>
            </a:pPr>
            <a:r>
              <a:rPr kumimoji="0" lang="vi-VN" sz="2200" b="0" i="0" u="none" strike="noStrike" kern="0" cap="none" spc="0" normalizeH="0" baseline="0" noProof="0" dirty="0">
                <a:ln>
                  <a:noFill/>
                </a:ln>
                <a:solidFill>
                  <a:srgbClr val="2B2928"/>
                </a:solidFill>
                <a:effectLst/>
                <a:uLnTx/>
                <a:uFillTx/>
                <a:latin typeface="Arial" panose="020B0604020202020204" pitchFamily="34" charset="0"/>
                <a:ea typeface="Times New Roman" panose="02020603050405020304" pitchFamily="18" charset="0"/>
                <a:cs typeface="Arial" panose="020B0604020202020204"/>
                <a:sym typeface="Arial" panose="020B0604020202020204"/>
              </a:rPr>
              <a:t>Biết góc tới </a:t>
            </a:r>
            <a:r>
              <a:rPr kumimoji="0" lang="vi-VN" sz="2200" b="0" i="1" u="none" strike="noStrike" kern="0" cap="none" spc="0" normalizeH="0" baseline="0" noProof="0" dirty="0">
                <a:ln>
                  <a:noFill/>
                </a:ln>
                <a:solidFill>
                  <a:srgbClr val="2B2928"/>
                </a:solidFill>
                <a:effectLst/>
                <a:uLnTx/>
                <a:uFillTx/>
                <a:latin typeface="Arial" panose="020B0604020202020204" pitchFamily="34" charset="0"/>
                <a:ea typeface="Times New Roman" panose="02020603050405020304" pitchFamily="18" charset="0"/>
                <a:cs typeface="Arial" panose="020B0604020202020204"/>
                <a:sym typeface="Arial" panose="020B0604020202020204"/>
              </a:rPr>
              <a:t>i,</a:t>
            </a:r>
            <a:r>
              <a:rPr kumimoji="0" lang="vi-VN" sz="2200" b="0" i="0" u="none" strike="noStrike" kern="0" cap="none" spc="0" normalizeH="0" baseline="0" noProof="0" dirty="0">
                <a:ln>
                  <a:noFill/>
                </a:ln>
                <a:solidFill>
                  <a:srgbClr val="2B2928"/>
                </a:solidFill>
                <a:effectLst/>
                <a:uLnTx/>
                <a:uFillTx/>
                <a:latin typeface="Arial" panose="020B0604020202020204" pitchFamily="34" charset="0"/>
                <a:ea typeface="Times New Roman" panose="02020603050405020304" pitchFamily="18" charset="0"/>
                <a:cs typeface="Arial" panose="020B0604020202020204"/>
                <a:sym typeface="Arial" panose="020B0604020202020204"/>
              </a:rPr>
              <a:t> góc khúc xạ r, tính chiết suất </a:t>
            </a:r>
            <a:r>
              <a:rPr kumimoji="0" lang="vi-VN" sz="2200" b="0" i="1" u="none" strike="noStrike" kern="0" cap="none" spc="0" normalizeH="0" baseline="0" noProof="0" dirty="0">
                <a:ln>
                  <a:noFill/>
                </a:ln>
                <a:solidFill>
                  <a:srgbClr val="2B2928"/>
                </a:solidFill>
                <a:effectLst/>
                <a:uLnTx/>
                <a:uFillTx/>
                <a:latin typeface="Arial" panose="020B0604020202020204" pitchFamily="34" charset="0"/>
                <a:ea typeface="Times New Roman" panose="02020603050405020304" pitchFamily="18" charset="0"/>
                <a:cs typeface="Arial" panose="020B0604020202020204"/>
                <a:sym typeface="Arial" panose="020B0604020202020204"/>
              </a:rPr>
              <a:t>n.</a:t>
            </a:r>
            <a:endParaRPr kumimoji="0" lang="en-US" sz="2200" b="0" i="0" u="none" strike="noStrike" kern="0" cap="none" spc="0" normalizeH="0" baseline="0" noProof="0" dirty="0">
              <a:ln>
                <a:noFill/>
              </a:ln>
              <a:solidFill>
                <a:srgbClr val="2B2928"/>
              </a:solidFill>
              <a:effectLst/>
              <a:uLnTx/>
              <a:uFillTx/>
              <a:latin typeface="Arial" panose="020B0604020202020204"/>
              <a:ea typeface="Times New Roman" panose="02020603050405020304" pitchFamily="18" charset="0"/>
              <a:cs typeface="Arial" panose="020B0604020202020204"/>
              <a:sym typeface="Arial" panose="020B0604020202020204"/>
            </a:endParaRPr>
          </a:p>
          <a:p>
            <a:pPr marL="0" marR="0" lvl="0" indent="0" algn="just" defTabSz="914400" rtl="0" eaLnBrk="1" fontAlgn="auto" latinLnBrk="0" hangingPunct="1">
              <a:lnSpc>
                <a:spcPct val="200000"/>
              </a:lnSpc>
              <a:spcBef>
                <a:spcPts val="0"/>
              </a:spcBef>
              <a:spcAft>
                <a:spcPts val="200"/>
              </a:spcAft>
              <a:buClr>
                <a:srgbClr val="000000"/>
              </a:buClr>
              <a:buSzTx/>
              <a:buFont typeface="Arial" panose="020B0604020202020204"/>
              <a:buNone/>
              <a:defRPr/>
            </a:pPr>
            <a:r>
              <a:rPr kumimoji="0" lang="vi-VN" sz="2200" b="0" i="0" u="none" strike="noStrike" kern="0" cap="none" spc="0" normalizeH="0" baseline="0" noProof="0" dirty="0">
                <a:ln>
                  <a:noFill/>
                </a:ln>
                <a:solidFill>
                  <a:srgbClr val="2B2928"/>
                </a:solidFill>
                <a:effectLst/>
                <a:uLnTx/>
                <a:uFillTx/>
                <a:latin typeface="Arial" panose="020B0604020202020204" pitchFamily="34" charset="0"/>
                <a:ea typeface="Times New Roman" panose="02020603050405020304" pitchFamily="18" charset="0"/>
                <a:cs typeface="Arial" panose="020B0604020202020204"/>
                <a:sym typeface="Arial" panose="020B0604020202020204"/>
              </a:rPr>
              <a:t>Một tia sáng truyền từ không khí dưới góc tới </a:t>
            </a:r>
            <a:r>
              <a:rPr kumimoji="0" lang="vi-VN" sz="2200" b="0" i="1" u="none" strike="noStrike" kern="0" cap="none" spc="0" normalizeH="0" baseline="0" noProof="0" dirty="0">
                <a:ln>
                  <a:noFill/>
                </a:ln>
                <a:solidFill>
                  <a:srgbClr val="2B2928"/>
                </a:solidFill>
                <a:effectLst/>
                <a:uLnTx/>
                <a:uFillTx/>
                <a:latin typeface="Arial" panose="020B0604020202020204" pitchFamily="34" charset="0"/>
                <a:ea typeface="Times New Roman" panose="02020603050405020304" pitchFamily="18" charset="0"/>
                <a:cs typeface="Arial" panose="020B0604020202020204"/>
                <a:sym typeface="Arial" panose="020B0604020202020204"/>
              </a:rPr>
              <a:t>i =</a:t>
            </a:r>
            <a:r>
              <a:rPr kumimoji="0" lang="vi-VN" sz="2200" b="0" i="0" u="none" strike="noStrike" kern="0" cap="none" spc="0" normalizeH="0" baseline="0" noProof="0" dirty="0">
                <a:ln>
                  <a:noFill/>
                </a:ln>
                <a:solidFill>
                  <a:srgbClr val="2B2928"/>
                </a:solidFill>
                <a:effectLst/>
                <a:uLnTx/>
                <a:uFillTx/>
                <a:latin typeface="Arial" panose="020B0604020202020204" pitchFamily="34" charset="0"/>
                <a:ea typeface="Times New Roman" panose="02020603050405020304" pitchFamily="18" charset="0"/>
                <a:cs typeface="Arial" panose="020B0604020202020204"/>
                <a:sym typeface="Arial" panose="020B0604020202020204"/>
              </a:rPr>
              <a:t> 30° vào thuỷ tinh. Biết góc khúc xạ r = 19°. Tính chiết suất của thuỷ tinh.</a:t>
            </a:r>
            <a:endParaRPr kumimoji="0" lang="en-US" sz="2200" b="0" i="0" u="none" strike="noStrike" kern="0" cap="none" spc="0" normalizeH="0" baseline="0" noProof="0" dirty="0">
              <a:ln>
                <a:noFill/>
              </a:ln>
              <a:solidFill>
                <a:srgbClr val="2B2928"/>
              </a:solidFill>
              <a:effectLst/>
              <a:uLnTx/>
              <a:uFillTx/>
              <a:latin typeface="Arial" panose="020B0604020202020204"/>
              <a:ea typeface="Times New Roman" panose="02020603050405020304" pitchFamily="18" charset="0"/>
              <a:cs typeface="Arial" panose="020B0604020202020204"/>
              <a:sym typeface="Arial" panose="020B0604020202020204"/>
            </a:endParaRPr>
          </a:p>
        </p:txBody>
      </p:sp>
      <p:sp>
        <p:nvSpPr>
          <p:cNvPr id="578" name="Arrow: Notched Right 577"/>
          <p:cNvSpPr/>
          <p:nvPr/>
        </p:nvSpPr>
        <p:spPr>
          <a:xfrm>
            <a:off x="690957" y="3706295"/>
            <a:ext cx="1763145" cy="721647"/>
          </a:xfrm>
          <a:prstGeom prst="notchedRightArrow">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0" i="0" u="none" strike="noStrike" kern="0" cap="none" spc="0" normalizeH="0" baseline="0" noProof="0" dirty="0" err="1">
                <a:ln>
                  <a:noFill/>
                </a:ln>
                <a:solidFill>
                  <a:srgbClr val="303556"/>
                </a:solidFill>
                <a:effectLst/>
                <a:uLnTx/>
                <a:uFillTx/>
                <a:latin typeface="Fira Sans Condensed Medium" panose="020B0603050000020004" pitchFamily="34" charset="0"/>
                <a:ea typeface="+mn-ea"/>
                <a:cs typeface="+mn-cs"/>
                <a:sym typeface="Arial" panose="020B0604020202020204"/>
              </a:rPr>
              <a:t>Lời</a:t>
            </a:r>
            <a:r>
              <a:rPr kumimoji="0" lang="en-US" sz="2000" b="0" i="0" u="none" strike="noStrike" kern="0" cap="none" spc="0" normalizeH="0" baseline="0" noProof="0" dirty="0">
                <a:ln>
                  <a:noFill/>
                </a:ln>
                <a:solidFill>
                  <a:srgbClr val="303556"/>
                </a:solidFill>
                <a:effectLst/>
                <a:uLnTx/>
                <a:uFillTx/>
                <a:latin typeface="Fira Sans Condensed Medium" panose="020B0603050000020004" pitchFamily="34" charset="0"/>
                <a:ea typeface="+mn-ea"/>
                <a:cs typeface="+mn-cs"/>
                <a:sym typeface="Arial" panose="020B0604020202020204"/>
              </a:rPr>
              <a:t> </a:t>
            </a:r>
            <a:r>
              <a:rPr kumimoji="0" lang="en-US" sz="2000" b="0" i="0" u="none" strike="noStrike" kern="0" cap="none" spc="0" normalizeH="0" baseline="0" noProof="0" dirty="0" err="1">
                <a:ln>
                  <a:noFill/>
                </a:ln>
                <a:solidFill>
                  <a:srgbClr val="303556"/>
                </a:solidFill>
                <a:effectLst/>
                <a:uLnTx/>
                <a:uFillTx/>
                <a:latin typeface="Fira Sans Condensed Medium" panose="020B0603050000020004" pitchFamily="34" charset="0"/>
                <a:ea typeface="+mn-ea"/>
                <a:cs typeface="+mn-cs"/>
                <a:sym typeface="Arial" panose="020B0604020202020204"/>
              </a:rPr>
              <a:t>giải</a:t>
            </a:r>
            <a:r>
              <a:rPr kumimoji="0" lang="en-US" sz="2000" b="0" i="0" u="none" strike="noStrike" kern="0" cap="none" spc="0" normalizeH="0" baseline="0" noProof="0" dirty="0">
                <a:ln>
                  <a:noFill/>
                </a:ln>
                <a:solidFill>
                  <a:srgbClr val="303556"/>
                </a:solidFill>
                <a:effectLst/>
                <a:uLnTx/>
                <a:uFillTx/>
                <a:latin typeface="Fira Sans Condensed Medium" panose="020B0603050000020004" pitchFamily="34" charset="0"/>
                <a:ea typeface="+mn-ea"/>
                <a:cs typeface="+mn-cs"/>
                <a:sym typeface="Arial" panose="020B0604020202020204"/>
              </a:rPr>
              <a:t>:</a:t>
            </a:r>
            <a:endParaRPr kumimoji="0" lang="en-US" sz="2000" b="0" i="0" u="none" strike="noStrike" kern="0" cap="none" spc="0" normalizeH="0" baseline="0" noProof="0" dirty="0">
              <a:ln>
                <a:noFill/>
              </a:ln>
              <a:solidFill>
                <a:srgbClr val="303556"/>
              </a:solidFill>
              <a:effectLst/>
              <a:uLnTx/>
              <a:uFillTx/>
              <a:latin typeface="Fira Sans Condensed Medium" panose="020B0603050000020004" pitchFamily="34" charset="0"/>
              <a:ea typeface="+mn-ea"/>
              <a:cs typeface="+mn-cs"/>
              <a:sym typeface="Arial" panose="020B0604020202020204"/>
            </a:endParaRPr>
          </a:p>
        </p:txBody>
      </p:sp>
      <mc:AlternateContent xmlns:mc="http://schemas.openxmlformats.org/markup-compatibility/2006">
        <mc:Choice xmlns:a14="http://schemas.microsoft.com/office/drawing/2010/main" Requires="a14">
          <p:sp>
            <p:nvSpPr>
              <p:cNvPr id="580" name="TextBox 579"/>
              <p:cNvSpPr txBox="1"/>
              <p:nvPr/>
            </p:nvSpPr>
            <p:spPr>
              <a:xfrm>
                <a:off x="2646949" y="3548278"/>
                <a:ext cx="5479524" cy="879664"/>
              </a:xfrm>
              <a:custGeom>
                <a:avLst/>
                <a:gdLst>
                  <a:gd name="connsiteX0" fmla="*/ 0 w 4924034"/>
                  <a:gd name="connsiteY0" fmla="*/ 0 h 781176"/>
                  <a:gd name="connsiteX1" fmla="*/ 467783 w 4924034"/>
                  <a:gd name="connsiteY1" fmla="*/ 0 h 781176"/>
                  <a:gd name="connsiteX2" fmla="*/ 984807 w 4924034"/>
                  <a:gd name="connsiteY2" fmla="*/ 0 h 781176"/>
                  <a:gd name="connsiteX3" fmla="*/ 1649551 w 4924034"/>
                  <a:gd name="connsiteY3" fmla="*/ 0 h 781176"/>
                  <a:gd name="connsiteX4" fmla="*/ 2215815 w 4924034"/>
                  <a:gd name="connsiteY4" fmla="*/ 0 h 781176"/>
                  <a:gd name="connsiteX5" fmla="*/ 2732839 w 4924034"/>
                  <a:gd name="connsiteY5" fmla="*/ 0 h 781176"/>
                  <a:gd name="connsiteX6" fmla="*/ 3397583 w 4924034"/>
                  <a:gd name="connsiteY6" fmla="*/ 0 h 781176"/>
                  <a:gd name="connsiteX7" fmla="*/ 4062328 w 4924034"/>
                  <a:gd name="connsiteY7" fmla="*/ 0 h 781176"/>
                  <a:gd name="connsiteX8" fmla="*/ 4924034 w 4924034"/>
                  <a:gd name="connsiteY8" fmla="*/ 0 h 781176"/>
                  <a:gd name="connsiteX9" fmla="*/ 4924034 w 4924034"/>
                  <a:gd name="connsiteY9" fmla="*/ 382776 h 781176"/>
                  <a:gd name="connsiteX10" fmla="*/ 4924034 w 4924034"/>
                  <a:gd name="connsiteY10" fmla="*/ 781176 h 781176"/>
                  <a:gd name="connsiteX11" fmla="*/ 4308530 w 4924034"/>
                  <a:gd name="connsiteY11" fmla="*/ 781176 h 781176"/>
                  <a:gd name="connsiteX12" fmla="*/ 3693026 w 4924034"/>
                  <a:gd name="connsiteY12" fmla="*/ 781176 h 781176"/>
                  <a:gd name="connsiteX13" fmla="*/ 2979041 w 4924034"/>
                  <a:gd name="connsiteY13" fmla="*/ 781176 h 781176"/>
                  <a:gd name="connsiteX14" fmla="*/ 2412777 w 4924034"/>
                  <a:gd name="connsiteY14" fmla="*/ 781176 h 781176"/>
                  <a:gd name="connsiteX15" fmla="*/ 1797272 w 4924034"/>
                  <a:gd name="connsiteY15" fmla="*/ 781176 h 781176"/>
                  <a:gd name="connsiteX16" fmla="*/ 1181768 w 4924034"/>
                  <a:gd name="connsiteY16" fmla="*/ 781176 h 781176"/>
                  <a:gd name="connsiteX17" fmla="*/ 615504 w 4924034"/>
                  <a:gd name="connsiteY17" fmla="*/ 781176 h 781176"/>
                  <a:gd name="connsiteX18" fmla="*/ 0 w 4924034"/>
                  <a:gd name="connsiteY18" fmla="*/ 781176 h 781176"/>
                  <a:gd name="connsiteX19" fmla="*/ 0 w 4924034"/>
                  <a:gd name="connsiteY19" fmla="*/ 374964 h 781176"/>
                  <a:gd name="connsiteX20" fmla="*/ 0 w 4924034"/>
                  <a:gd name="connsiteY20" fmla="*/ 0 h 7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034" h="781176" extrusionOk="0">
                    <a:moveTo>
                      <a:pt x="0" y="0"/>
                    </a:moveTo>
                    <a:cubicBezTo>
                      <a:pt x="131968" y="7462"/>
                      <a:pt x="239376" y="11946"/>
                      <a:pt x="467783" y="0"/>
                    </a:cubicBezTo>
                    <a:cubicBezTo>
                      <a:pt x="696190" y="-11946"/>
                      <a:pt x="869420" y="-20011"/>
                      <a:pt x="984807" y="0"/>
                    </a:cubicBezTo>
                    <a:cubicBezTo>
                      <a:pt x="1100194" y="20011"/>
                      <a:pt x="1483423" y="-30387"/>
                      <a:pt x="1649551" y="0"/>
                    </a:cubicBezTo>
                    <a:cubicBezTo>
                      <a:pt x="1815679" y="30387"/>
                      <a:pt x="1947181" y="-11194"/>
                      <a:pt x="2215815" y="0"/>
                    </a:cubicBezTo>
                    <a:cubicBezTo>
                      <a:pt x="2484449" y="11194"/>
                      <a:pt x="2592246" y="24943"/>
                      <a:pt x="2732839" y="0"/>
                    </a:cubicBezTo>
                    <a:cubicBezTo>
                      <a:pt x="2873432" y="-24943"/>
                      <a:pt x="3079735" y="17194"/>
                      <a:pt x="3397583" y="0"/>
                    </a:cubicBezTo>
                    <a:cubicBezTo>
                      <a:pt x="3715431" y="-17194"/>
                      <a:pt x="3779916" y="13725"/>
                      <a:pt x="4062328" y="0"/>
                    </a:cubicBezTo>
                    <a:cubicBezTo>
                      <a:pt x="4344740" y="-13725"/>
                      <a:pt x="4664671" y="24342"/>
                      <a:pt x="4924034" y="0"/>
                    </a:cubicBezTo>
                    <a:cubicBezTo>
                      <a:pt x="4918355" y="131040"/>
                      <a:pt x="4925738" y="248979"/>
                      <a:pt x="4924034" y="382776"/>
                    </a:cubicBezTo>
                    <a:cubicBezTo>
                      <a:pt x="4922330" y="516573"/>
                      <a:pt x="4914282" y="635551"/>
                      <a:pt x="4924034" y="781176"/>
                    </a:cubicBezTo>
                    <a:cubicBezTo>
                      <a:pt x="4789884" y="763071"/>
                      <a:pt x="4516311" y="804917"/>
                      <a:pt x="4308530" y="781176"/>
                    </a:cubicBezTo>
                    <a:cubicBezTo>
                      <a:pt x="4100749" y="757435"/>
                      <a:pt x="3891528" y="755156"/>
                      <a:pt x="3693026" y="781176"/>
                    </a:cubicBezTo>
                    <a:cubicBezTo>
                      <a:pt x="3494524" y="807196"/>
                      <a:pt x="3134295" y="812936"/>
                      <a:pt x="2979041" y="781176"/>
                    </a:cubicBezTo>
                    <a:cubicBezTo>
                      <a:pt x="2823787" y="749416"/>
                      <a:pt x="2592260" y="760950"/>
                      <a:pt x="2412777" y="781176"/>
                    </a:cubicBezTo>
                    <a:cubicBezTo>
                      <a:pt x="2233294" y="801402"/>
                      <a:pt x="2041832" y="800723"/>
                      <a:pt x="1797272" y="781176"/>
                    </a:cubicBezTo>
                    <a:cubicBezTo>
                      <a:pt x="1552713" y="761629"/>
                      <a:pt x="1478561" y="775861"/>
                      <a:pt x="1181768" y="781176"/>
                    </a:cubicBezTo>
                    <a:cubicBezTo>
                      <a:pt x="884975" y="786491"/>
                      <a:pt x="880215" y="768636"/>
                      <a:pt x="615504" y="781176"/>
                    </a:cubicBezTo>
                    <a:cubicBezTo>
                      <a:pt x="350793" y="793716"/>
                      <a:pt x="253819" y="779081"/>
                      <a:pt x="0" y="781176"/>
                    </a:cubicBezTo>
                    <a:cubicBezTo>
                      <a:pt x="-2128" y="610217"/>
                      <a:pt x="20252" y="547123"/>
                      <a:pt x="0" y="374964"/>
                    </a:cubicBezTo>
                    <a:cubicBezTo>
                      <a:pt x="-20252" y="202805"/>
                      <a:pt x="-14110" y="167452"/>
                      <a:pt x="0" y="0"/>
                    </a:cubicBezTo>
                    <a:close/>
                  </a:path>
                </a:pathLst>
              </a:custGeom>
              <a:noFill/>
              <a:ln w="19050">
                <a:solidFill>
                  <a:srgbClr val="A2E6EA"/>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14:m>
                  <m:oMath xmlns:m="http://schemas.openxmlformats.org/officeDocument/2006/math">
                    <m: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panose="020B0604020202020204"/>
                      </a:rPr>
                      <m:t>𝑛</m:t>
                    </m:r>
                    <m: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panose="020B0604020202020204"/>
                      </a:rPr>
                      <m:t>=</m:t>
                    </m:r>
                    <m:f>
                      <m:fPr>
                        <m:ctrlP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panose="020B0604020202020204"/>
                          </a:rPr>
                        </m:ctrlPr>
                      </m:fPr>
                      <m:num>
                        <m:func>
                          <m:funcPr>
                            <m:ctrlP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panose="020B0604020202020204"/>
                              </a:rPr>
                            </m:ctrlPr>
                          </m:funcPr>
                          <m:fName>
                            <m:r>
                              <m:rPr>
                                <m:sty m:val="p"/>
                              </m:rPr>
                              <a:rPr kumimoji="0" lang="en-US" sz="3200" b="0" i="0" u="none" strike="noStrike" kern="0" cap="none" spc="0" normalizeH="0" baseline="0" noProof="0" smtClean="0">
                                <a:ln>
                                  <a:noFill/>
                                </a:ln>
                                <a:solidFill>
                                  <a:srgbClr val="000000"/>
                                </a:solidFill>
                                <a:effectLst/>
                                <a:uLnTx/>
                                <a:uFillTx/>
                                <a:latin typeface="Cambria Math" panose="02040503050406030204" pitchFamily="18" charset="0"/>
                                <a:sym typeface="Arial" panose="020B0604020202020204"/>
                              </a:rPr>
                              <m:t>sin</m:t>
                            </m:r>
                          </m:fName>
                          <m:e>
                            <m: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panose="020B0604020202020204"/>
                              </a:rPr>
                              <m:t>𝑖</m:t>
                            </m:r>
                          </m:e>
                        </m:func>
                      </m:num>
                      <m:den>
                        <m:func>
                          <m:funcPr>
                            <m:ctrlP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panose="020B0604020202020204"/>
                              </a:rPr>
                            </m:ctrlPr>
                          </m:funcPr>
                          <m:fName>
                            <m:r>
                              <m:rPr>
                                <m:sty m:val="p"/>
                              </m:rPr>
                              <a:rPr kumimoji="0" lang="en-US" sz="3200" b="0" i="0" u="none" strike="noStrike" kern="0" cap="none" spc="0" normalizeH="0" baseline="0" noProof="0" smtClean="0">
                                <a:ln>
                                  <a:noFill/>
                                </a:ln>
                                <a:solidFill>
                                  <a:srgbClr val="000000"/>
                                </a:solidFill>
                                <a:effectLst/>
                                <a:uLnTx/>
                                <a:uFillTx/>
                                <a:latin typeface="Cambria Math" panose="02040503050406030204" pitchFamily="18" charset="0"/>
                                <a:sym typeface="Arial" panose="020B0604020202020204"/>
                              </a:rPr>
                              <m:t>sin</m:t>
                            </m:r>
                          </m:fName>
                          <m:e>
                            <m: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panose="020B0604020202020204"/>
                              </a:rPr>
                              <m:t>𝑟</m:t>
                            </m:r>
                          </m:e>
                        </m:func>
                      </m:den>
                    </m:f>
                  </m:oMath>
                </a14:m>
                <a:r>
                  <a:rPr kumimoji="0" lang="en-US" sz="32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rPr>
                  <a:t> → </a:t>
                </a:r>
                <a14:m>
                  <m:oMath xmlns:m="http://schemas.openxmlformats.org/officeDocument/2006/math">
                    <m:r>
                      <a:rPr kumimoji="0" lang="en-US" sz="3200" b="0" i="1" u="none" strike="noStrike" kern="0" cap="none" spc="0" normalizeH="0" baseline="0" noProof="0">
                        <a:ln>
                          <a:noFill/>
                        </a:ln>
                        <a:solidFill>
                          <a:srgbClr val="000000"/>
                        </a:solidFill>
                        <a:effectLst/>
                        <a:uLnTx/>
                        <a:uFillTx/>
                        <a:latin typeface="Cambria Math" panose="02040503050406030204" pitchFamily="18" charset="0"/>
                        <a:sym typeface="Arial" panose="020B0604020202020204"/>
                      </a:rPr>
                      <m:t>𝑛</m:t>
                    </m:r>
                    <m:r>
                      <a:rPr kumimoji="0" lang="en-US" sz="3200" b="0" i="1" u="none" strike="noStrike" kern="0" cap="none" spc="0" normalizeH="0" baseline="0" noProof="0">
                        <a:ln>
                          <a:noFill/>
                        </a:ln>
                        <a:solidFill>
                          <a:srgbClr val="000000"/>
                        </a:solidFill>
                        <a:effectLst/>
                        <a:uLnTx/>
                        <a:uFillTx/>
                        <a:latin typeface="Cambria Math" panose="02040503050406030204" pitchFamily="18" charset="0"/>
                        <a:sym typeface="Arial" panose="020B0604020202020204"/>
                      </a:rPr>
                      <m:t>=</m:t>
                    </m:r>
                    <m:f>
                      <m:fPr>
                        <m:ctrlPr>
                          <a:rPr kumimoji="0" lang="en-US" sz="3200" b="0" i="1" u="none" strike="noStrike" kern="0" cap="none" spc="0" normalizeH="0" baseline="0" noProof="0">
                            <a:ln>
                              <a:noFill/>
                            </a:ln>
                            <a:solidFill>
                              <a:srgbClr val="000000"/>
                            </a:solidFill>
                            <a:effectLst/>
                            <a:uLnTx/>
                            <a:uFillTx/>
                            <a:latin typeface="Cambria Math" panose="02040503050406030204" pitchFamily="18" charset="0"/>
                            <a:sym typeface="Arial" panose="020B0604020202020204"/>
                          </a:rPr>
                        </m:ctrlPr>
                      </m:fPr>
                      <m:num>
                        <m:func>
                          <m:funcPr>
                            <m:ctrlPr>
                              <a:rPr kumimoji="0" lang="en-US" sz="3200" b="0" i="1" u="none" strike="noStrike" kern="0" cap="none" spc="0" normalizeH="0" baseline="0" noProof="0">
                                <a:ln>
                                  <a:noFill/>
                                </a:ln>
                                <a:solidFill>
                                  <a:srgbClr val="000000"/>
                                </a:solidFill>
                                <a:effectLst/>
                                <a:uLnTx/>
                                <a:uFillTx/>
                                <a:latin typeface="Cambria Math" panose="02040503050406030204" pitchFamily="18" charset="0"/>
                                <a:sym typeface="Arial" panose="020B0604020202020204"/>
                              </a:rPr>
                            </m:ctrlPr>
                          </m:funcPr>
                          <m:fName>
                            <m:r>
                              <m:rPr>
                                <m:sty m:val="p"/>
                              </m:rPr>
                              <a:rPr kumimoji="0" lang="en-US" sz="3200" b="0" i="0" u="none" strike="noStrike" kern="0" cap="none" spc="0" normalizeH="0" baseline="0" noProof="0">
                                <a:ln>
                                  <a:noFill/>
                                </a:ln>
                                <a:solidFill>
                                  <a:srgbClr val="000000"/>
                                </a:solidFill>
                                <a:effectLst/>
                                <a:uLnTx/>
                                <a:uFillTx/>
                                <a:latin typeface="Cambria Math" panose="02040503050406030204" pitchFamily="18" charset="0"/>
                                <a:sym typeface="Arial" panose="020B0604020202020204"/>
                              </a:rPr>
                              <m:t>sin</m:t>
                            </m:r>
                          </m:fName>
                          <m:e>
                            <m: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panose="020B0604020202020204"/>
                              </a:rPr>
                              <m:t>30</m:t>
                            </m:r>
                            <m:r>
                              <m:rPr>
                                <m:nor/>
                              </m:rPr>
                              <a:rPr kumimoji="0" lang="vi-VN" sz="3200" b="0" i="0" u="none" strike="noStrike" kern="0" cap="none" spc="0" normalizeH="0" baseline="0" noProof="0" dirty="0">
                                <a:ln>
                                  <a:noFill/>
                                </a:ln>
                                <a:solidFill>
                                  <a:srgbClr val="2B2928"/>
                                </a:solidFill>
                                <a:effectLst/>
                                <a:uLnTx/>
                                <a:uFillTx/>
                                <a:latin typeface="Arial" panose="020B0604020202020204"/>
                                <a:ea typeface="Times New Roman" panose="02020603050405020304" pitchFamily="18" charset="0"/>
                                <a:cs typeface="Arial" panose="020B0604020202020204"/>
                                <a:sym typeface="Arial" panose="020B0604020202020204"/>
                              </a:rPr>
                              <m:t>°</m:t>
                            </m:r>
                          </m:e>
                        </m:func>
                      </m:num>
                      <m:den>
                        <m:func>
                          <m:funcPr>
                            <m:ctrlP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panose="020B0604020202020204"/>
                              </a:rPr>
                            </m:ctrlPr>
                          </m:funcPr>
                          <m:fName>
                            <m:r>
                              <m:rPr>
                                <m:sty m:val="p"/>
                              </m:rPr>
                              <a:rPr kumimoji="0" lang="en-US" sz="3200" b="0" i="0" u="none" strike="noStrike" kern="0" cap="none" spc="0" normalizeH="0" baseline="0" noProof="0" smtClean="0">
                                <a:ln>
                                  <a:noFill/>
                                </a:ln>
                                <a:solidFill>
                                  <a:srgbClr val="000000"/>
                                </a:solidFill>
                                <a:effectLst/>
                                <a:uLnTx/>
                                <a:uFillTx/>
                                <a:latin typeface="Cambria Math" panose="02040503050406030204" pitchFamily="18" charset="0"/>
                                <a:sym typeface="Arial" panose="020B0604020202020204"/>
                              </a:rPr>
                              <m:t>sin</m:t>
                            </m:r>
                          </m:fName>
                          <m:e>
                            <m: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panose="020B0604020202020204"/>
                              </a:rPr>
                              <m:t>19</m:t>
                            </m:r>
                            <m:r>
                              <m:rPr>
                                <m:nor/>
                              </m:rPr>
                              <a:rPr kumimoji="0" lang="vi-VN" sz="3200" b="0" i="0" u="none" strike="noStrike" kern="0" cap="none" spc="0" normalizeH="0" baseline="0" noProof="0" dirty="0">
                                <a:ln>
                                  <a:noFill/>
                                </a:ln>
                                <a:solidFill>
                                  <a:srgbClr val="2B2928"/>
                                </a:solidFill>
                                <a:effectLst/>
                                <a:uLnTx/>
                                <a:uFillTx/>
                                <a:latin typeface="Arial" panose="020B0604020202020204"/>
                                <a:ea typeface="Times New Roman" panose="02020603050405020304" pitchFamily="18" charset="0"/>
                                <a:cs typeface="Arial" panose="020B0604020202020204"/>
                                <a:sym typeface="Arial" panose="020B0604020202020204"/>
                              </a:rPr>
                              <m:t>°</m:t>
                            </m:r>
                          </m:e>
                        </m:func>
                      </m:den>
                    </m:f>
                    <m: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panose="020B0604020202020204"/>
                      </a:rPr>
                      <m:t>=</m:t>
                    </m:r>
                    <m: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panose="020B0604020202020204"/>
                      </a:rPr>
                      <m:t>1</m:t>
                    </m:r>
                    <m: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panose="020B0604020202020204"/>
                      </a:rPr>
                      <m:t>,</m:t>
                    </m:r>
                    <m:r>
                      <a:rPr kumimoji="0" lang="en-US" sz="3200" b="0" i="1" u="none" strike="noStrike" kern="0" cap="none" spc="0" normalizeH="0" baseline="0" noProof="0" smtClean="0">
                        <a:ln>
                          <a:noFill/>
                        </a:ln>
                        <a:solidFill>
                          <a:srgbClr val="000000"/>
                        </a:solidFill>
                        <a:effectLst/>
                        <a:uLnTx/>
                        <a:uFillTx/>
                        <a:latin typeface="Cambria Math" panose="02040503050406030204" pitchFamily="18" charset="0"/>
                        <a:sym typeface="Arial" panose="020B0604020202020204"/>
                      </a:rPr>
                      <m:t>53</m:t>
                    </m:r>
                  </m:oMath>
                </a14:m>
                <a:r>
                  <a:rPr kumimoji="0" lang="en-US" sz="16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rPr>
                  <a:t> </a:t>
                </a:r>
                <a:endParaRPr kumimoji="0" lang="en-US" sz="16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mc:Choice>
        <mc:Fallback>
          <p:sp>
            <p:nvSpPr>
              <p:cNvPr id="580" name="TextBox 579"/>
              <p:cNvSpPr txBox="1">
                <a:spLocks noRot="1" noChangeAspect="1" noMove="1" noResize="1" noEditPoints="1" noAdjustHandles="1" noChangeArrowheads="1" noChangeShapeType="1" noTextEdit="1"/>
              </p:cNvSpPr>
              <p:nvPr/>
            </p:nvSpPr>
            <p:spPr>
              <a:xfrm>
                <a:off x="2646949" y="3548278"/>
                <a:ext cx="5479524" cy="879664"/>
              </a:xfrm>
              <a:custGeom>
                <a:avLst/>
                <a:gdLst>
                  <a:gd name="connsiteX0" fmla="*/ 0 w 4924034"/>
                  <a:gd name="connsiteY0" fmla="*/ 0 h 781176"/>
                  <a:gd name="connsiteX1" fmla="*/ 467783 w 4924034"/>
                  <a:gd name="connsiteY1" fmla="*/ 0 h 781176"/>
                  <a:gd name="connsiteX2" fmla="*/ 984807 w 4924034"/>
                  <a:gd name="connsiteY2" fmla="*/ 0 h 781176"/>
                  <a:gd name="connsiteX3" fmla="*/ 1649551 w 4924034"/>
                  <a:gd name="connsiteY3" fmla="*/ 0 h 781176"/>
                  <a:gd name="connsiteX4" fmla="*/ 2215815 w 4924034"/>
                  <a:gd name="connsiteY4" fmla="*/ 0 h 781176"/>
                  <a:gd name="connsiteX5" fmla="*/ 2732839 w 4924034"/>
                  <a:gd name="connsiteY5" fmla="*/ 0 h 781176"/>
                  <a:gd name="connsiteX6" fmla="*/ 3397583 w 4924034"/>
                  <a:gd name="connsiteY6" fmla="*/ 0 h 781176"/>
                  <a:gd name="connsiteX7" fmla="*/ 4062328 w 4924034"/>
                  <a:gd name="connsiteY7" fmla="*/ 0 h 781176"/>
                  <a:gd name="connsiteX8" fmla="*/ 4924034 w 4924034"/>
                  <a:gd name="connsiteY8" fmla="*/ 0 h 781176"/>
                  <a:gd name="connsiteX9" fmla="*/ 4924034 w 4924034"/>
                  <a:gd name="connsiteY9" fmla="*/ 382776 h 781176"/>
                  <a:gd name="connsiteX10" fmla="*/ 4924034 w 4924034"/>
                  <a:gd name="connsiteY10" fmla="*/ 781176 h 781176"/>
                  <a:gd name="connsiteX11" fmla="*/ 4308530 w 4924034"/>
                  <a:gd name="connsiteY11" fmla="*/ 781176 h 781176"/>
                  <a:gd name="connsiteX12" fmla="*/ 3693026 w 4924034"/>
                  <a:gd name="connsiteY12" fmla="*/ 781176 h 781176"/>
                  <a:gd name="connsiteX13" fmla="*/ 2979041 w 4924034"/>
                  <a:gd name="connsiteY13" fmla="*/ 781176 h 781176"/>
                  <a:gd name="connsiteX14" fmla="*/ 2412777 w 4924034"/>
                  <a:gd name="connsiteY14" fmla="*/ 781176 h 781176"/>
                  <a:gd name="connsiteX15" fmla="*/ 1797272 w 4924034"/>
                  <a:gd name="connsiteY15" fmla="*/ 781176 h 781176"/>
                  <a:gd name="connsiteX16" fmla="*/ 1181768 w 4924034"/>
                  <a:gd name="connsiteY16" fmla="*/ 781176 h 781176"/>
                  <a:gd name="connsiteX17" fmla="*/ 615504 w 4924034"/>
                  <a:gd name="connsiteY17" fmla="*/ 781176 h 781176"/>
                  <a:gd name="connsiteX18" fmla="*/ 0 w 4924034"/>
                  <a:gd name="connsiteY18" fmla="*/ 781176 h 781176"/>
                  <a:gd name="connsiteX19" fmla="*/ 0 w 4924034"/>
                  <a:gd name="connsiteY19" fmla="*/ 374964 h 781176"/>
                  <a:gd name="connsiteX20" fmla="*/ 0 w 4924034"/>
                  <a:gd name="connsiteY20" fmla="*/ 0 h 7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034" h="781176" extrusionOk="0">
                    <a:moveTo>
                      <a:pt x="0" y="0"/>
                    </a:moveTo>
                    <a:cubicBezTo>
                      <a:pt x="131968" y="7462"/>
                      <a:pt x="239376" y="11946"/>
                      <a:pt x="467783" y="0"/>
                    </a:cubicBezTo>
                    <a:cubicBezTo>
                      <a:pt x="696190" y="-11946"/>
                      <a:pt x="869420" y="-20011"/>
                      <a:pt x="984807" y="0"/>
                    </a:cubicBezTo>
                    <a:cubicBezTo>
                      <a:pt x="1100194" y="20011"/>
                      <a:pt x="1483423" y="-30387"/>
                      <a:pt x="1649551" y="0"/>
                    </a:cubicBezTo>
                    <a:cubicBezTo>
                      <a:pt x="1815679" y="30387"/>
                      <a:pt x="1947181" y="-11194"/>
                      <a:pt x="2215815" y="0"/>
                    </a:cubicBezTo>
                    <a:cubicBezTo>
                      <a:pt x="2484449" y="11194"/>
                      <a:pt x="2592246" y="24943"/>
                      <a:pt x="2732839" y="0"/>
                    </a:cubicBezTo>
                    <a:cubicBezTo>
                      <a:pt x="2873432" y="-24943"/>
                      <a:pt x="3079735" y="17194"/>
                      <a:pt x="3397583" y="0"/>
                    </a:cubicBezTo>
                    <a:cubicBezTo>
                      <a:pt x="3715431" y="-17194"/>
                      <a:pt x="3779916" y="13725"/>
                      <a:pt x="4062328" y="0"/>
                    </a:cubicBezTo>
                    <a:cubicBezTo>
                      <a:pt x="4344740" y="-13725"/>
                      <a:pt x="4664671" y="24342"/>
                      <a:pt x="4924034" y="0"/>
                    </a:cubicBezTo>
                    <a:cubicBezTo>
                      <a:pt x="4918355" y="131040"/>
                      <a:pt x="4925738" y="248979"/>
                      <a:pt x="4924034" y="382776"/>
                    </a:cubicBezTo>
                    <a:cubicBezTo>
                      <a:pt x="4922330" y="516573"/>
                      <a:pt x="4914282" y="635551"/>
                      <a:pt x="4924034" y="781176"/>
                    </a:cubicBezTo>
                    <a:cubicBezTo>
                      <a:pt x="4789884" y="763071"/>
                      <a:pt x="4516311" y="804917"/>
                      <a:pt x="4308530" y="781176"/>
                    </a:cubicBezTo>
                    <a:cubicBezTo>
                      <a:pt x="4100749" y="757435"/>
                      <a:pt x="3891528" y="755156"/>
                      <a:pt x="3693026" y="781176"/>
                    </a:cubicBezTo>
                    <a:cubicBezTo>
                      <a:pt x="3494524" y="807196"/>
                      <a:pt x="3134295" y="812936"/>
                      <a:pt x="2979041" y="781176"/>
                    </a:cubicBezTo>
                    <a:cubicBezTo>
                      <a:pt x="2823787" y="749416"/>
                      <a:pt x="2592260" y="760950"/>
                      <a:pt x="2412777" y="781176"/>
                    </a:cubicBezTo>
                    <a:cubicBezTo>
                      <a:pt x="2233294" y="801402"/>
                      <a:pt x="2041832" y="800723"/>
                      <a:pt x="1797272" y="781176"/>
                    </a:cubicBezTo>
                    <a:cubicBezTo>
                      <a:pt x="1552713" y="761629"/>
                      <a:pt x="1478561" y="775861"/>
                      <a:pt x="1181768" y="781176"/>
                    </a:cubicBezTo>
                    <a:cubicBezTo>
                      <a:pt x="884975" y="786491"/>
                      <a:pt x="880215" y="768636"/>
                      <a:pt x="615504" y="781176"/>
                    </a:cubicBezTo>
                    <a:cubicBezTo>
                      <a:pt x="350793" y="793716"/>
                      <a:pt x="253819" y="779081"/>
                      <a:pt x="0" y="781176"/>
                    </a:cubicBezTo>
                    <a:cubicBezTo>
                      <a:pt x="-2128" y="610217"/>
                      <a:pt x="20252" y="547123"/>
                      <a:pt x="0" y="374964"/>
                    </a:cubicBezTo>
                    <a:cubicBezTo>
                      <a:pt x="-20252" y="202805"/>
                      <a:pt x="-14110" y="167452"/>
                      <a:pt x="0" y="0"/>
                    </a:cubicBezTo>
                    <a:close/>
                  </a:path>
                </a:pathLst>
              </a:custGeom>
              <a:blipFill rotWithShape="1">
                <a:blip r:embed="rId1"/>
                <a:stretch>
                  <a:fillRect l="-445" t="-2659" r="-179" b="-3816"/>
                </a:stretch>
              </a:blipFill>
              <a:ln w="19050">
                <a:solidFill>
                  <a:srgbClr val="A2E6EA"/>
                </a:solidFill>
              </a:ln>
            </p:spPr>
            <p:txBody>
              <a:bodyPr/>
              <a:lstStyle/>
              <a:p>
                <a:r>
                  <a:rPr lang="en-US" altLang="en-US">
                    <a:noFill/>
                  </a:rPr>
                  <a:t> </a:t>
                </a:r>
              </a:p>
            </p:txBody>
          </p:sp>
        </mc:Fallback>
      </mc:AlternateContent>
      <p:sp>
        <p:nvSpPr>
          <p:cNvPr id="2" name="Oval 1"/>
          <p:cNvSpPr/>
          <p:nvPr/>
        </p:nvSpPr>
        <p:spPr>
          <a:xfrm>
            <a:off x="6510803" y="1938803"/>
            <a:ext cx="921275" cy="776897"/>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E6EBFF"/>
              </a:solidFill>
              <a:effectLst/>
              <a:uLnTx/>
              <a:uFillTx/>
              <a:latin typeface="Arial" panose="020B0604020202020204"/>
              <a:ea typeface="+mn-ea"/>
              <a:cs typeface="+mn-cs"/>
              <a:sym typeface="Arial" panose="020B0604020202020204"/>
            </a:endParaRPr>
          </a:p>
        </p:txBody>
      </p:sp>
      <p:sp>
        <p:nvSpPr>
          <p:cNvPr id="3" name="Oval 2"/>
          <p:cNvSpPr/>
          <p:nvPr/>
        </p:nvSpPr>
        <p:spPr>
          <a:xfrm>
            <a:off x="3459366" y="2571750"/>
            <a:ext cx="921275" cy="776897"/>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E6EBFF"/>
              </a:solidFill>
              <a:effectLst/>
              <a:uLnTx/>
              <a:uFillTx/>
              <a:latin typeface="Arial" panose="020B0604020202020204"/>
              <a:ea typeface="+mn-ea"/>
              <a:cs typeface="+mn-cs"/>
              <a:sym typeface="Arial" panose="020B0604020202020204"/>
            </a:endParaRP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990" y="285217"/>
            <a:ext cx="1254209" cy="12542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78"/>
                                        </p:tgtEl>
                                        <p:attrNameLst>
                                          <p:attrName>style.visibility</p:attrName>
                                        </p:attrNameLst>
                                      </p:cBhvr>
                                      <p:to>
                                        <p:strVal val="visible"/>
                                      </p:to>
                                    </p:set>
                                    <p:animEffect transition="in" filter="wipe(left)">
                                      <p:cBhvr>
                                        <p:cTn id="31" dur="500"/>
                                        <p:tgtEl>
                                          <p:spTgt spid="578"/>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580"/>
                                        </p:tgtEl>
                                        <p:attrNameLst>
                                          <p:attrName>style.visibility</p:attrName>
                                        </p:attrNameLst>
                                      </p:cBhvr>
                                      <p:to>
                                        <p:strVal val="visible"/>
                                      </p:to>
                                    </p:set>
                                    <p:animEffect transition="in" filter="wipe(left)">
                                      <p:cBhvr>
                                        <p:cTn id="35" dur="500"/>
                                        <p:tgtEl>
                                          <p:spTgt spid="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78" grpId="0" animBg="1"/>
      <p:bldP spid="580" grpId="0" animBg="1"/>
      <p:bldP spid="2" grpId="0" animBg="1"/>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20" name="TextBox 19"/>
          <p:cNvSpPr txBox="1"/>
          <p:nvPr/>
        </p:nvSpPr>
        <p:spPr>
          <a:xfrm>
            <a:off x="972000" y="93198"/>
            <a:ext cx="7941600" cy="1368708"/>
          </a:xfrm>
          <a:custGeom>
            <a:avLst/>
            <a:gdLst>
              <a:gd name="connsiteX0" fmla="*/ 0 w 7225257"/>
              <a:gd name="connsiteY0" fmla="*/ 0 h 1391984"/>
              <a:gd name="connsiteX1" fmla="*/ 628042 w 7225257"/>
              <a:gd name="connsiteY1" fmla="*/ 0 h 1391984"/>
              <a:gd name="connsiteX2" fmla="*/ 967073 w 7225257"/>
              <a:gd name="connsiteY2" fmla="*/ 0 h 1391984"/>
              <a:gd name="connsiteX3" fmla="*/ 1378357 w 7225257"/>
              <a:gd name="connsiteY3" fmla="*/ 0 h 1391984"/>
              <a:gd name="connsiteX4" fmla="*/ 1934146 w 7225257"/>
              <a:gd name="connsiteY4" fmla="*/ 0 h 1391984"/>
              <a:gd name="connsiteX5" fmla="*/ 2417682 w 7225257"/>
              <a:gd name="connsiteY5" fmla="*/ 0 h 1391984"/>
              <a:gd name="connsiteX6" fmla="*/ 3117976 w 7225257"/>
              <a:gd name="connsiteY6" fmla="*/ 0 h 1391984"/>
              <a:gd name="connsiteX7" fmla="*/ 3601513 w 7225257"/>
              <a:gd name="connsiteY7" fmla="*/ 0 h 1391984"/>
              <a:gd name="connsiteX8" fmla="*/ 3940544 w 7225257"/>
              <a:gd name="connsiteY8" fmla="*/ 0 h 1391984"/>
              <a:gd name="connsiteX9" fmla="*/ 4640838 w 7225257"/>
              <a:gd name="connsiteY9" fmla="*/ 0 h 1391984"/>
              <a:gd name="connsiteX10" fmla="*/ 5196627 w 7225257"/>
              <a:gd name="connsiteY10" fmla="*/ 0 h 1391984"/>
              <a:gd name="connsiteX11" fmla="*/ 5752416 w 7225257"/>
              <a:gd name="connsiteY11" fmla="*/ 0 h 1391984"/>
              <a:gd name="connsiteX12" fmla="*/ 6380458 w 7225257"/>
              <a:gd name="connsiteY12" fmla="*/ 0 h 1391984"/>
              <a:gd name="connsiteX13" fmla="*/ 6719489 w 7225257"/>
              <a:gd name="connsiteY13" fmla="*/ 0 h 1391984"/>
              <a:gd name="connsiteX14" fmla="*/ 7225257 w 7225257"/>
              <a:gd name="connsiteY14" fmla="*/ 0 h 1391984"/>
              <a:gd name="connsiteX15" fmla="*/ 7225257 w 7225257"/>
              <a:gd name="connsiteY15" fmla="*/ 491834 h 1391984"/>
              <a:gd name="connsiteX16" fmla="*/ 7225257 w 7225257"/>
              <a:gd name="connsiteY16" fmla="*/ 969749 h 1391984"/>
              <a:gd name="connsiteX17" fmla="*/ 7225257 w 7225257"/>
              <a:gd name="connsiteY17" fmla="*/ 1391984 h 1391984"/>
              <a:gd name="connsiteX18" fmla="*/ 6741721 w 7225257"/>
              <a:gd name="connsiteY18" fmla="*/ 1391984 h 1391984"/>
              <a:gd name="connsiteX19" fmla="*/ 6258184 w 7225257"/>
              <a:gd name="connsiteY19" fmla="*/ 1391984 h 1391984"/>
              <a:gd name="connsiteX20" fmla="*/ 5557890 w 7225257"/>
              <a:gd name="connsiteY20" fmla="*/ 1391984 h 1391984"/>
              <a:gd name="connsiteX21" fmla="*/ 5002101 w 7225257"/>
              <a:gd name="connsiteY21" fmla="*/ 1391984 h 1391984"/>
              <a:gd name="connsiteX22" fmla="*/ 4446312 w 7225257"/>
              <a:gd name="connsiteY22" fmla="*/ 1391984 h 1391984"/>
              <a:gd name="connsiteX23" fmla="*/ 3890523 w 7225257"/>
              <a:gd name="connsiteY23" fmla="*/ 1391984 h 1391984"/>
              <a:gd name="connsiteX24" fmla="*/ 3551492 w 7225257"/>
              <a:gd name="connsiteY24" fmla="*/ 1391984 h 1391984"/>
              <a:gd name="connsiteX25" fmla="*/ 2923450 w 7225257"/>
              <a:gd name="connsiteY25" fmla="*/ 1391984 h 1391984"/>
              <a:gd name="connsiteX26" fmla="*/ 2295409 w 7225257"/>
              <a:gd name="connsiteY26" fmla="*/ 1391984 h 1391984"/>
              <a:gd name="connsiteX27" fmla="*/ 1956377 w 7225257"/>
              <a:gd name="connsiteY27" fmla="*/ 1391984 h 1391984"/>
              <a:gd name="connsiteX28" fmla="*/ 1328336 w 7225257"/>
              <a:gd name="connsiteY28" fmla="*/ 1391984 h 1391984"/>
              <a:gd name="connsiteX29" fmla="*/ 989304 w 7225257"/>
              <a:gd name="connsiteY29" fmla="*/ 1391984 h 1391984"/>
              <a:gd name="connsiteX30" fmla="*/ 578021 w 7225257"/>
              <a:gd name="connsiteY30" fmla="*/ 1391984 h 1391984"/>
              <a:gd name="connsiteX31" fmla="*/ 0 w 7225257"/>
              <a:gd name="connsiteY31" fmla="*/ 1391984 h 1391984"/>
              <a:gd name="connsiteX32" fmla="*/ 0 w 7225257"/>
              <a:gd name="connsiteY32" fmla="*/ 969749 h 1391984"/>
              <a:gd name="connsiteX33" fmla="*/ 0 w 7225257"/>
              <a:gd name="connsiteY33" fmla="*/ 519674 h 1391984"/>
              <a:gd name="connsiteX34" fmla="*/ 0 w 7225257"/>
              <a:gd name="connsiteY34" fmla="*/ 0 h 139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225257" h="1391984" extrusionOk="0">
                <a:moveTo>
                  <a:pt x="0" y="0"/>
                </a:moveTo>
                <a:cubicBezTo>
                  <a:pt x="147360" y="-43389"/>
                  <a:pt x="463450" y="32075"/>
                  <a:pt x="628042" y="0"/>
                </a:cubicBezTo>
                <a:cubicBezTo>
                  <a:pt x="792634" y="-32075"/>
                  <a:pt x="853907" y="127"/>
                  <a:pt x="967073" y="0"/>
                </a:cubicBezTo>
                <a:cubicBezTo>
                  <a:pt x="1080239" y="-127"/>
                  <a:pt x="1278173" y="45403"/>
                  <a:pt x="1378357" y="0"/>
                </a:cubicBezTo>
                <a:cubicBezTo>
                  <a:pt x="1478541" y="-45403"/>
                  <a:pt x="1744962" y="10858"/>
                  <a:pt x="1934146" y="0"/>
                </a:cubicBezTo>
                <a:cubicBezTo>
                  <a:pt x="2123330" y="-10858"/>
                  <a:pt x="2281104" y="30507"/>
                  <a:pt x="2417682" y="0"/>
                </a:cubicBezTo>
                <a:cubicBezTo>
                  <a:pt x="2554260" y="-30507"/>
                  <a:pt x="2918771" y="23955"/>
                  <a:pt x="3117976" y="0"/>
                </a:cubicBezTo>
                <a:cubicBezTo>
                  <a:pt x="3317181" y="-23955"/>
                  <a:pt x="3388172" y="52967"/>
                  <a:pt x="3601513" y="0"/>
                </a:cubicBezTo>
                <a:cubicBezTo>
                  <a:pt x="3814854" y="-52967"/>
                  <a:pt x="3867919" y="393"/>
                  <a:pt x="3940544" y="0"/>
                </a:cubicBezTo>
                <a:cubicBezTo>
                  <a:pt x="4013169" y="-393"/>
                  <a:pt x="4377027" y="39998"/>
                  <a:pt x="4640838" y="0"/>
                </a:cubicBezTo>
                <a:cubicBezTo>
                  <a:pt x="4904649" y="-39998"/>
                  <a:pt x="4919036" y="56052"/>
                  <a:pt x="5196627" y="0"/>
                </a:cubicBezTo>
                <a:cubicBezTo>
                  <a:pt x="5474218" y="-56052"/>
                  <a:pt x="5593497" y="4999"/>
                  <a:pt x="5752416" y="0"/>
                </a:cubicBezTo>
                <a:cubicBezTo>
                  <a:pt x="5911335" y="-4999"/>
                  <a:pt x="6076690" y="55733"/>
                  <a:pt x="6380458" y="0"/>
                </a:cubicBezTo>
                <a:cubicBezTo>
                  <a:pt x="6684226" y="-55733"/>
                  <a:pt x="6622092" y="27828"/>
                  <a:pt x="6719489" y="0"/>
                </a:cubicBezTo>
                <a:cubicBezTo>
                  <a:pt x="6816886" y="-27828"/>
                  <a:pt x="7102936" y="40651"/>
                  <a:pt x="7225257" y="0"/>
                </a:cubicBezTo>
                <a:cubicBezTo>
                  <a:pt x="7269464" y="208403"/>
                  <a:pt x="7202227" y="346133"/>
                  <a:pt x="7225257" y="491834"/>
                </a:cubicBezTo>
                <a:cubicBezTo>
                  <a:pt x="7248287" y="637535"/>
                  <a:pt x="7188222" y="862085"/>
                  <a:pt x="7225257" y="969749"/>
                </a:cubicBezTo>
                <a:cubicBezTo>
                  <a:pt x="7262292" y="1077413"/>
                  <a:pt x="7186123" y="1248935"/>
                  <a:pt x="7225257" y="1391984"/>
                </a:cubicBezTo>
                <a:cubicBezTo>
                  <a:pt x="7110067" y="1401019"/>
                  <a:pt x="6900139" y="1359893"/>
                  <a:pt x="6741721" y="1391984"/>
                </a:cubicBezTo>
                <a:cubicBezTo>
                  <a:pt x="6583303" y="1424075"/>
                  <a:pt x="6400561" y="1336034"/>
                  <a:pt x="6258184" y="1391984"/>
                </a:cubicBezTo>
                <a:cubicBezTo>
                  <a:pt x="6115807" y="1447934"/>
                  <a:pt x="5731984" y="1341372"/>
                  <a:pt x="5557890" y="1391984"/>
                </a:cubicBezTo>
                <a:cubicBezTo>
                  <a:pt x="5383796" y="1442596"/>
                  <a:pt x="5256567" y="1371312"/>
                  <a:pt x="5002101" y="1391984"/>
                </a:cubicBezTo>
                <a:cubicBezTo>
                  <a:pt x="4747635" y="1412656"/>
                  <a:pt x="4644109" y="1331490"/>
                  <a:pt x="4446312" y="1391984"/>
                </a:cubicBezTo>
                <a:cubicBezTo>
                  <a:pt x="4248515" y="1452478"/>
                  <a:pt x="4150260" y="1386964"/>
                  <a:pt x="3890523" y="1391984"/>
                </a:cubicBezTo>
                <a:cubicBezTo>
                  <a:pt x="3630786" y="1397004"/>
                  <a:pt x="3636868" y="1360758"/>
                  <a:pt x="3551492" y="1391984"/>
                </a:cubicBezTo>
                <a:cubicBezTo>
                  <a:pt x="3466116" y="1423210"/>
                  <a:pt x="3075012" y="1338314"/>
                  <a:pt x="2923450" y="1391984"/>
                </a:cubicBezTo>
                <a:cubicBezTo>
                  <a:pt x="2771888" y="1445654"/>
                  <a:pt x="2424814" y="1384107"/>
                  <a:pt x="2295409" y="1391984"/>
                </a:cubicBezTo>
                <a:cubicBezTo>
                  <a:pt x="2166004" y="1399861"/>
                  <a:pt x="2079479" y="1351557"/>
                  <a:pt x="1956377" y="1391984"/>
                </a:cubicBezTo>
                <a:cubicBezTo>
                  <a:pt x="1833275" y="1432411"/>
                  <a:pt x="1542146" y="1336855"/>
                  <a:pt x="1328336" y="1391984"/>
                </a:cubicBezTo>
                <a:cubicBezTo>
                  <a:pt x="1114526" y="1447113"/>
                  <a:pt x="1122991" y="1371855"/>
                  <a:pt x="989304" y="1391984"/>
                </a:cubicBezTo>
                <a:cubicBezTo>
                  <a:pt x="855617" y="1412113"/>
                  <a:pt x="712722" y="1379210"/>
                  <a:pt x="578021" y="1391984"/>
                </a:cubicBezTo>
                <a:cubicBezTo>
                  <a:pt x="443320" y="1404758"/>
                  <a:pt x="147397" y="1330568"/>
                  <a:pt x="0" y="1391984"/>
                </a:cubicBezTo>
                <a:cubicBezTo>
                  <a:pt x="-47756" y="1197098"/>
                  <a:pt x="42670" y="1058000"/>
                  <a:pt x="0" y="969749"/>
                </a:cubicBezTo>
                <a:cubicBezTo>
                  <a:pt x="-42670" y="881499"/>
                  <a:pt x="35080" y="713639"/>
                  <a:pt x="0" y="519674"/>
                </a:cubicBezTo>
                <a:cubicBezTo>
                  <a:pt x="-35080" y="325709"/>
                  <a:pt x="61594" y="238635"/>
                  <a:pt x="0" y="0"/>
                </a:cubicBezTo>
                <a:close/>
              </a:path>
            </a:pathLst>
          </a:custGeom>
          <a:noFill/>
          <a:ln w="28575">
            <a:solidFill>
              <a:schemeClr val="accent2"/>
            </a:solidFill>
          </a:ln>
        </p:spPr>
        <p:txBody>
          <a:bodyPr wrap="square">
            <a:spAutoFit/>
          </a:bodyPr>
          <a:lstStyle>
            <a:defPPr marR="0" lvl="0" algn="l" rtl="0">
              <a:lnSpc>
                <a:spcPct val="100000"/>
              </a:lnSpc>
              <a:spcBef>
                <a:spcPts val="0"/>
              </a:spcBef>
              <a:spcAft>
                <a:spcPts val="0"/>
              </a:spcAft>
            </a:defPPr>
            <a:lvl1pPr marL="0" indent="231775" algn="just" defTabSz="914400" eaLnBrk="1" fontAlgn="auto" latinLnBrk="0" hangingPunct="1">
              <a:lnSpc>
                <a:spcPct val="200000"/>
              </a:lnSpc>
              <a:spcAft>
                <a:spcPts val="200"/>
              </a:spcAft>
              <a:buSzTx/>
              <a:buNone/>
              <a:defRPr kumimoji="0" sz="2200" kern="0" spc="0" normalizeH="0" baseline="0">
                <a:ln>
                  <a:noFill/>
                </a:ln>
                <a:solidFill>
                  <a:srgbClr val="2B2928"/>
                </a:solidFill>
                <a:effectLst/>
                <a:uLnTx/>
                <a:uFillTx/>
                <a:latin typeface="Arial" panose="020B0604020202020204" pitchFamily="34" charset="0"/>
                <a:ea typeface="Times New Roman" panose="02020603050405020304" pitchFamily="18" charset="0"/>
              </a:defRPr>
            </a:lvl1pPr>
          </a:lstStyle>
          <a:p>
            <a:pPr algn="l"/>
            <a:r>
              <a:rPr lang="vi-VN" dirty="0"/>
              <a:t>Chùm sáng từ Mặt Trời chiếu đến mặt nước với góc tới </a:t>
            </a:r>
            <a:endParaRPr lang="en-US" dirty="0"/>
          </a:p>
          <a:p>
            <a:pPr algn="l"/>
            <a:r>
              <a:rPr lang="vi-VN" dirty="0"/>
              <a:t>i = 30°, t</a:t>
            </a:r>
            <a:r>
              <a:rPr lang="en-US" dirty="0"/>
              <a:t>í</a:t>
            </a:r>
            <a:r>
              <a:rPr lang="vi-VN" dirty="0"/>
              <a:t>nh góc khúc xạ r. Vẽ hình mô tả hiện tượng xảy ra.</a:t>
            </a:r>
            <a:endParaRPr lang="en-US" dirty="0"/>
          </a:p>
        </p:txBody>
      </p:sp>
      <p:sp>
        <p:nvSpPr>
          <p:cNvPr id="578" name="Rectangle: Rounded Corners 577"/>
          <p:cNvSpPr/>
          <p:nvPr/>
        </p:nvSpPr>
        <p:spPr>
          <a:xfrm>
            <a:off x="3909478" y="1595222"/>
            <a:ext cx="1325043" cy="404905"/>
          </a:xfrm>
          <a:prstGeom prst="roundRect">
            <a:avLst/>
          </a:prstGeom>
          <a:solidFill>
            <a:srgbClr val="D35C27"/>
          </a:solidFill>
          <a:ln>
            <a:solidFill>
              <a:srgbClr val="D35C27"/>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000" b="1" i="0" u="none" strike="noStrike" kern="0" cap="none" spc="0" normalizeH="0" baseline="0" noProof="0" dirty="0" err="1">
                <a:ln>
                  <a:noFill/>
                </a:ln>
                <a:solidFill>
                  <a:schemeClr val="accent6"/>
                </a:solidFill>
                <a:effectLst/>
                <a:uLnTx/>
                <a:uFillTx/>
                <a:latin typeface="Fira Sans Condensed Medium" panose="020B0603050000020004" pitchFamily="34" charset="0"/>
                <a:ea typeface="+mn-ea"/>
                <a:cs typeface="+mn-cs"/>
                <a:sym typeface="Arial" panose="020B0604020202020204"/>
              </a:rPr>
              <a:t>Lời</a:t>
            </a:r>
            <a:r>
              <a:rPr kumimoji="0" lang="en-US" sz="2000" b="1" i="0" u="none" strike="noStrike" kern="0" cap="none" spc="0" normalizeH="0" baseline="0" noProof="0" dirty="0">
                <a:ln>
                  <a:noFill/>
                </a:ln>
                <a:solidFill>
                  <a:schemeClr val="accent6"/>
                </a:solidFill>
                <a:effectLst/>
                <a:uLnTx/>
                <a:uFillTx/>
                <a:latin typeface="Fira Sans Condensed Medium" panose="020B0603050000020004" pitchFamily="34" charset="0"/>
                <a:ea typeface="+mn-ea"/>
                <a:cs typeface="+mn-cs"/>
                <a:sym typeface="Arial" panose="020B0604020202020204"/>
              </a:rPr>
              <a:t> </a:t>
            </a:r>
            <a:r>
              <a:rPr kumimoji="0" lang="en-US" sz="2000" b="1" i="0" u="none" strike="noStrike" kern="0" cap="none" spc="0" normalizeH="0" baseline="0" noProof="0" dirty="0" err="1">
                <a:ln>
                  <a:noFill/>
                </a:ln>
                <a:solidFill>
                  <a:schemeClr val="accent6"/>
                </a:solidFill>
                <a:effectLst/>
                <a:uLnTx/>
                <a:uFillTx/>
                <a:latin typeface="Fira Sans Condensed Medium" panose="020B0603050000020004" pitchFamily="34" charset="0"/>
                <a:ea typeface="+mn-ea"/>
                <a:cs typeface="+mn-cs"/>
                <a:sym typeface="Arial" panose="020B0604020202020204"/>
              </a:rPr>
              <a:t>giải</a:t>
            </a:r>
            <a:r>
              <a:rPr kumimoji="0" lang="en-US" sz="2000" b="1" i="0" u="none" strike="noStrike" kern="0" cap="none" spc="0" normalizeH="0" baseline="0" noProof="0" dirty="0">
                <a:ln>
                  <a:noFill/>
                </a:ln>
                <a:solidFill>
                  <a:schemeClr val="accent6"/>
                </a:solidFill>
                <a:effectLst/>
                <a:uLnTx/>
                <a:uFillTx/>
                <a:latin typeface="Fira Sans Condensed Medium" panose="020B0603050000020004" pitchFamily="34" charset="0"/>
                <a:ea typeface="+mn-ea"/>
                <a:cs typeface="+mn-cs"/>
                <a:sym typeface="Arial" panose="020B0604020202020204"/>
              </a:rPr>
              <a:t>:</a:t>
            </a:r>
            <a:endParaRPr kumimoji="0" lang="en-US" sz="2000" b="1" i="0" u="none" strike="noStrike" kern="0" cap="none" spc="0" normalizeH="0" baseline="0" noProof="0" dirty="0">
              <a:ln>
                <a:noFill/>
              </a:ln>
              <a:solidFill>
                <a:schemeClr val="accent6"/>
              </a:solidFill>
              <a:effectLst/>
              <a:uLnTx/>
              <a:uFillTx/>
              <a:latin typeface="Fira Sans Condensed Medium" panose="020B0603050000020004" pitchFamily="34" charset="0"/>
              <a:ea typeface="+mn-ea"/>
              <a:cs typeface="+mn-cs"/>
              <a:sym typeface="Arial" panose="020B0604020202020204"/>
            </a:endParaRPr>
          </a:p>
        </p:txBody>
      </p:sp>
      <p:sp>
        <p:nvSpPr>
          <p:cNvPr id="580" name="TextBox 579"/>
          <p:cNvSpPr txBox="1"/>
          <p:nvPr/>
        </p:nvSpPr>
        <p:spPr>
          <a:xfrm>
            <a:off x="7196237" y="4209075"/>
            <a:ext cx="1285363" cy="461665"/>
          </a:xfrm>
          <a:custGeom>
            <a:avLst/>
            <a:gdLst>
              <a:gd name="connsiteX0" fmla="*/ 0 w 4924034"/>
              <a:gd name="connsiteY0" fmla="*/ 0 h 781176"/>
              <a:gd name="connsiteX1" fmla="*/ 467783 w 4924034"/>
              <a:gd name="connsiteY1" fmla="*/ 0 h 781176"/>
              <a:gd name="connsiteX2" fmla="*/ 984807 w 4924034"/>
              <a:gd name="connsiteY2" fmla="*/ 0 h 781176"/>
              <a:gd name="connsiteX3" fmla="*/ 1649551 w 4924034"/>
              <a:gd name="connsiteY3" fmla="*/ 0 h 781176"/>
              <a:gd name="connsiteX4" fmla="*/ 2215815 w 4924034"/>
              <a:gd name="connsiteY4" fmla="*/ 0 h 781176"/>
              <a:gd name="connsiteX5" fmla="*/ 2732839 w 4924034"/>
              <a:gd name="connsiteY5" fmla="*/ 0 h 781176"/>
              <a:gd name="connsiteX6" fmla="*/ 3397583 w 4924034"/>
              <a:gd name="connsiteY6" fmla="*/ 0 h 781176"/>
              <a:gd name="connsiteX7" fmla="*/ 4062328 w 4924034"/>
              <a:gd name="connsiteY7" fmla="*/ 0 h 781176"/>
              <a:gd name="connsiteX8" fmla="*/ 4924034 w 4924034"/>
              <a:gd name="connsiteY8" fmla="*/ 0 h 781176"/>
              <a:gd name="connsiteX9" fmla="*/ 4924034 w 4924034"/>
              <a:gd name="connsiteY9" fmla="*/ 382776 h 781176"/>
              <a:gd name="connsiteX10" fmla="*/ 4924034 w 4924034"/>
              <a:gd name="connsiteY10" fmla="*/ 781176 h 781176"/>
              <a:gd name="connsiteX11" fmla="*/ 4308530 w 4924034"/>
              <a:gd name="connsiteY11" fmla="*/ 781176 h 781176"/>
              <a:gd name="connsiteX12" fmla="*/ 3693026 w 4924034"/>
              <a:gd name="connsiteY12" fmla="*/ 781176 h 781176"/>
              <a:gd name="connsiteX13" fmla="*/ 2979041 w 4924034"/>
              <a:gd name="connsiteY13" fmla="*/ 781176 h 781176"/>
              <a:gd name="connsiteX14" fmla="*/ 2412777 w 4924034"/>
              <a:gd name="connsiteY14" fmla="*/ 781176 h 781176"/>
              <a:gd name="connsiteX15" fmla="*/ 1797272 w 4924034"/>
              <a:gd name="connsiteY15" fmla="*/ 781176 h 781176"/>
              <a:gd name="connsiteX16" fmla="*/ 1181768 w 4924034"/>
              <a:gd name="connsiteY16" fmla="*/ 781176 h 781176"/>
              <a:gd name="connsiteX17" fmla="*/ 615504 w 4924034"/>
              <a:gd name="connsiteY17" fmla="*/ 781176 h 781176"/>
              <a:gd name="connsiteX18" fmla="*/ 0 w 4924034"/>
              <a:gd name="connsiteY18" fmla="*/ 781176 h 781176"/>
              <a:gd name="connsiteX19" fmla="*/ 0 w 4924034"/>
              <a:gd name="connsiteY19" fmla="*/ 374964 h 781176"/>
              <a:gd name="connsiteX20" fmla="*/ 0 w 4924034"/>
              <a:gd name="connsiteY20" fmla="*/ 0 h 7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034" h="781176" extrusionOk="0">
                <a:moveTo>
                  <a:pt x="0" y="0"/>
                </a:moveTo>
                <a:cubicBezTo>
                  <a:pt x="131968" y="7462"/>
                  <a:pt x="239376" y="11946"/>
                  <a:pt x="467783" y="0"/>
                </a:cubicBezTo>
                <a:cubicBezTo>
                  <a:pt x="696190" y="-11946"/>
                  <a:pt x="869420" y="-20011"/>
                  <a:pt x="984807" y="0"/>
                </a:cubicBezTo>
                <a:cubicBezTo>
                  <a:pt x="1100194" y="20011"/>
                  <a:pt x="1483423" y="-30387"/>
                  <a:pt x="1649551" y="0"/>
                </a:cubicBezTo>
                <a:cubicBezTo>
                  <a:pt x="1815679" y="30387"/>
                  <a:pt x="1947181" y="-11194"/>
                  <a:pt x="2215815" y="0"/>
                </a:cubicBezTo>
                <a:cubicBezTo>
                  <a:pt x="2484449" y="11194"/>
                  <a:pt x="2592246" y="24943"/>
                  <a:pt x="2732839" y="0"/>
                </a:cubicBezTo>
                <a:cubicBezTo>
                  <a:pt x="2873432" y="-24943"/>
                  <a:pt x="3079735" y="17194"/>
                  <a:pt x="3397583" y="0"/>
                </a:cubicBezTo>
                <a:cubicBezTo>
                  <a:pt x="3715431" y="-17194"/>
                  <a:pt x="3779916" y="13725"/>
                  <a:pt x="4062328" y="0"/>
                </a:cubicBezTo>
                <a:cubicBezTo>
                  <a:pt x="4344740" y="-13725"/>
                  <a:pt x="4664671" y="24342"/>
                  <a:pt x="4924034" y="0"/>
                </a:cubicBezTo>
                <a:cubicBezTo>
                  <a:pt x="4918355" y="131040"/>
                  <a:pt x="4925738" y="248979"/>
                  <a:pt x="4924034" y="382776"/>
                </a:cubicBezTo>
                <a:cubicBezTo>
                  <a:pt x="4922330" y="516573"/>
                  <a:pt x="4914282" y="635551"/>
                  <a:pt x="4924034" y="781176"/>
                </a:cubicBezTo>
                <a:cubicBezTo>
                  <a:pt x="4789884" y="763071"/>
                  <a:pt x="4516311" y="804917"/>
                  <a:pt x="4308530" y="781176"/>
                </a:cubicBezTo>
                <a:cubicBezTo>
                  <a:pt x="4100749" y="757435"/>
                  <a:pt x="3891528" y="755156"/>
                  <a:pt x="3693026" y="781176"/>
                </a:cubicBezTo>
                <a:cubicBezTo>
                  <a:pt x="3494524" y="807196"/>
                  <a:pt x="3134295" y="812936"/>
                  <a:pt x="2979041" y="781176"/>
                </a:cubicBezTo>
                <a:cubicBezTo>
                  <a:pt x="2823787" y="749416"/>
                  <a:pt x="2592260" y="760950"/>
                  <a:pt x="2412777" y="781176"/>
                </a:cubicBezTo>
                <a:cubicBezTo>
                  <a:pt x="2233294" y="801402"/>
                  <a:pt x="2041832" y="800723"/>
                  <a:pt x="1797272" y="781176"/>
                </a:cubicBezTo>
                <a:cubicBezTo>
                  <a:pt x="1552713" y="761629"/>
                  <a:pt x="1478561" y="775861"/>
                  <a:pt x="1181768" y="781176"/>
                </a:cubicBezTo>
                <a:cubicBezTo>
                  <a:pt x="884975" y="786491"/>
                  <a:pt x="880215" y="768636"/>
                  <a:pt x="615504" y="781176"/>
                </a:cubicBezTo>
                <a:cubicBezTo>
                  <a:pt x="350793" y="793716"/>
                  <a:pt x="253819" y="779081"/>
                  <a:pt x="0" y="781176"/>
                </a:cubicBezTo>
                <a:cubicBezTo>
                  <a:pt x="-2128" y="610217"/>
                  <a:pt x="20252" y="547123"/>
                  <a:pt x="0" y="374964"/>
                </a:cubicBezTo>
                <a:cubicBezTo>
                  <a:pt x="-20252" y="202805"/>
                  <a:pt x="-14110" y="167452"/>
                  <a:pt x="0" y="0"/>
                </a:cubicBezTo>
                <a:close/>
              </a:path>
            </a:pathLst>
          </a:custGeom>
          <a:noFill/>
          <a:ln w="19050">
            <a:solidFill>
              <a:srgbClr val="A2E6EA"/>
            </a:solidFill>
          </a:ln>
        </p:spPr>
        <p:txBody>
          <a:bodyPr wrap="square" rtlCol="0">
            <a:spAutoFit/>
          </a:bodyPr>
          <a:lstStyle/>
          <a:p>
            <a:pPr lvl="0" algn="ctr">
              <a:defRPr/>
            </a:pPr>
            <a:r>
              <a:rPr lang="en-US" sz="2400" b="1" dirty="0" err="1">
                <a:solidFill>
                  <a:srgbClr val="0E2A47"/>
                </a:solidFill>
              </a:rPr>
              <a:t>i</a:t>
            </a:r>
            <a:r>
              <a:rPr lang="en-US" sz="2400" b="1" dirty="0">
                <a:solidFill>
                  <a:srgbClr val="0E2A47"/>
                </a:solidFill>
              </a:rPr>
              <a:t> = 22</a:t>
            </a:r>
            <a:r>
              <a:rPr lang="en-US" sz="2400" b="1" baseline="30000" dirty="0">
                <a:solidFill>
                  <a:srgbClr val="0E2A47"/>
                </a:solidFill>
              </a:rPr>
              <a:t>o</a:t>
            </a:r>
            <a:endParaRPr kumimoji="0" lang="en-US" sz="2400" b="1" i="0" u="none" strike="noStrike" kern="0" cap="none" spc="0" normalizeH="0" baseline="30000" noProof="0" dirty="0">
              <a:ln>
                <a:noFill/>
              </a:ln>
              <a:solidFill>
                <a:srgbClr val="0E2A47"/>
              </a:solidFill>
              <a:effectLst/>
              <a:uLnTx/>
              <a:uFillTx/>
              <a:sym typeface="Arial" panose="020B0604020202020204"/>
            </a:endParaRPr>
          </a:p>
        </p:txBody>
      </p:sp>
      <p:pic>
        <p:nvPicPr>
          <p:cNvPr id="4"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46455"/>
            <a:ext cx="1254209" cy="125420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6" name="TextBox 5"/>
              <p:cNvSpPr txBox="1"/>
              <p:nvPr/>
            </p:nvSpPr>
            <p:spPr>
              <a:xfrm>
                <a:off x="342000" y="1885395"/>
                <a:ext cx="8190000" cy="795731"/>
              </a:xfrm>
              <a:prstGeom prst="rect">
                <a:avLst/>
              </a:prstGeom>
              <a:noFill/>
            </p:spPr>
            <p:txBody>
              <a:bodyPr wrap="square">
                <a:spAutoFit/>
              </a:bodyPr>
              <a:lstStyle>
                <a:defPPr marR="0" lvl="0" algn="l" rtl="0">
                  <a:lnSpc>
                    <a:spcPct val="100000"/>
                  </a:lnSpc>
                  <a:spcBef>
                    <a:spcPts val="0"/>
                  </a:spcBef>
                  <a:spcAft>
                    <a:spcPts val="0"/>
                  </a:spcAft>
                </a:defPPr>
                <a:lvl1pPr>
                  <a:lnSpc>
                    <a:spcPct val="150000"/>
                  </a:lnSpc>
                  <a:defRPr sz="2000">
                    <a:solidFill>
                      <a:srgbClr val="0E2A47"/>
                    </a:solidFill>
                    <a:latin typeface="Fira Sans Condensed Medium" panose="020B0603050000020004" pitchFamily="34" charset="0"/>
                  </a:defRPr>
                </a:lvl1pPr>
              </a:lstStyle>
              <a:p>
                <a:r>
                  <a:rPr lang="vi-VN" dirty="0"/>
                  <a:t>Chiết suất của môi trường không khí là:</a:t>
                </a:r>
                <a:r>
                  <a:rPr lang="en-US" dirty="0"/>
                  <a:t> </a:t>
                </a:r>
                <a:r>
                  <a:rPr lang="en-US" dirty="0">
                    <a:latin typeface="+mn-lt"/>
                  </a:rPr>
                  <a:t>n</a:t>
                </a:r>
                <a:r>
                  <a:rPr lang="en-US" baseline="-25000" dirty="0">
                    <a:latin typeface="+mn-lt"/>
                  </a:rPr>
                  <a:t>1</a:t>
                </a:r>
                <a:r>
                  <a:rPr lang="en-US" dirty="0">
                    <a:latin typeface="+mn-lt"/>
                  </a:rPr>
                  <a:t> = </a:t>
                </a:r>
                <a14:m>
                  <m:oMath xmlns:m="http://schemas.openxmlformats.org/officeDocument/2006/math">
                    <m:f>
                      <m:fPr>
                        <m:ctrlPr>
                          <a:rPr lang="en-US" i="1">
                            <a:latin typeface="Cambria Math" panose="02040503050406030204" pitchFamily="18" charset="0"/>
                          </a:rPr>
                        </m:ctrlPr>
                      </m:fPr>
                      <m:num>
                        <m:r>
                          <m:rPr>
                            <m:nor/>
                          </m:rPr>
                          <a:rPr lang="en-US" dirty="0">
                            <a:latin typeface="+mn-lt"/>
                          </a:rPr>
                          <m:t>c</m:t>
                        </m:r>
                      </m:num>
                      <m:den>
                        <m:r>
                          <m:rPr>
                            <m:nor/>
                          </m:rPr>
                          <a:rPr lang="en-US" dirty="0">
                            <a:latin typeface="+mn-lt"/>
                          </a:rPr>
                          <m:t>v</m:t>
                        </m:r>
                      </m:den>
                    </m:f>
                  </m:oMath>
                </a14:m>
                <a:r>
                  <a:rPr lang="en-US" dirty="0">
                    <a:latin typeface="+mn-lt"/>
                  </a:rPr>
                  <a:t> = </a:t>
                </a:r>
                <a14:m>
                  <m:oMath xmlns:m="http://schemas.openxmlformats.org/officeDocument/2006/math">
                    <m:f>
                      <m:fPr>
                        <m:ctrlPr>
                          <a:rPr lang="en-US" i="1">
                            <a:latin typeface="Cambria Math" panose="02040503050406030204" pitchFamily="18" charset="0"/>
                          </a:rPr>
                        </m:ctrlPr>
                      </m:fPr>
                      <m:num>
                        <m:r>
                          <m:rPr>
                            <m:nor/>
                          </m:rPr>
                          <a:rPr lang="en-US" dirty="0">
                            <a:latin typeface="+mn-lt"/>
                          </a:rPr>
                          <m:t>3</m:t>
                        </m:r>
                        <m:r>
                          <m:rPr>
                            <m:nor/>
                          </m:rPr>
                          <a:rPr lang="en-US" dirty="0">
                            <a:latin typeface="+mn-lt"/>
                          </a:rPr>
                          <m:t>.</m:t>
                        </m:r>
                        <m:r>
                          <m:rPr>
                            <m:nor/>
                          </m:rPr>
                          <a:rPr lang="en-US" dirty="0">
                            <a:latin typeface="+mn-lt"/>
                          </a:rPr>
                          <m:t>10</m:t>
                        </m:r>
                        <m:r>
                          <m:rPr>
                            <m:nor/>
                          </m:rPr>
                          <a:rPr lang="en-US" baseline="30000" dirty="0">
                            <a:latin typeface="+mn-lt"/>
                          </a:rPr>
                          <m:t>8</m:t>
                        </m:r>
                      </m:num>
                      <m:den>
                        <m:r>
                          <m:rPr>
                            <m:nor/>
                          </m:rPr>
                          <a:rPr lang="en-US" dirty="0">
                            <a:solidFill>
                              <a:schemeClr val="tx1">
                                <a:lumMod val="50000"/>
                              </a:schemeClr>
                            </a:solidFill>
                            <a:latin typeface="+mn-lt"/>
                          </a:rPr>
                          <m:t>299</m:t>
                        </m:r>
                        <m:r>
                          <m:rPr>
                            <m:nor/>
                          </m:rPr>
                          <a:rPr lang="en-US" dirty="0">
                            <a:solidFill>
                              <a:schemeClr val="tx1">
                                <a:lumMod val="50000"/>
                              </a:schemeClr>
                            </a:solidFill>
                            <a:latin typeface="+mn-lt"/>
                          </a:rPr>
                          <m:t> </m:t>
                        </m:r>
                        <m:r>
                          <m:rPr>
                            <m:nor/>
                          </m:rPr>
                          <a:rPr lang="en-US" dirty="0">
                            <a:solidFill>
                              <a:schemeClr val="tx1">
                                <a:lumMod val="50000"/>
                              </a:schemeClr>
                            </a:solidFill>
                            <a:latin typeface="+mn-lt"/>
                          </a:rPr>
                          <m:t>636</m:t>
                        </m:r>
                        <m:r>
                          <m:rPr>
                            <m:nor/>
                          </m:rPr>
                          <a:rPr lang="en-US" dirty="0">
                            <a:solidFill>
                              <a:schemeClr val="tx1">
                                <a:lumMod val="50000"/>
                              </a:schemeClr>
                            </a:solidFill>
                            <a:latin typeface="+mn-lt"/>
                          </a:rPr>
                          <m:t> </m:t>
                        </m:r>
                        <m:r>
                          <m:rPr>
                            <m:nor/>
                          </m:rPr>
                          <a:rPr lang="en-US" dirty="0">
                            <a:solidFill>
                              <a:schemeClr val="tx1">
                                <a:lumMod val="50000"/>
                              </a:schemeClr>
                            </a:solidFill>
                            <a:latin typeface="+mn-lt"/>
                          </a:rPr>
                          <m:t>786</m:t>
                        </m:r>
                        <m:r>
                          <m:rPr>
                            <m:nor/>
                          </m:rPr>
                          <a:rPr lang="en-US" dirty="0">
                            <a:solidFill>
                              <a:schemeClr val="tx1">
                                <a:lumMod val="50000"/>
                              </a:schemeClr>
                            </a:solidFill>
                            <a:latin typeface="+mn-lt"/>
                          </a:rPr>
                          <m:t> </m:t>
                        </m:r>
                      </m:den>
                    </m:f>
                  </m:oMath>
                </a14:m>
                <a:r>
                  <a:rPr lang="en-US" dirty="0">
                    <a:latin typeface="+mn-lt"/>
                  </a:rPr>
                  <a:t> = 1,00293 </a:t>
                </a:r>
                <a:endParaRPr lang="en-US" dirty="0">
                  <a:latin typeface="+mn-lt"/>
                </a:endParaRPr>
              </a:p>
            </p:txBody>
          </p:sp>
        </mc:Choice>
        <mc:Fallback>
          <p:sp>
            <p:nvSpPr>
              <p:cNvPr id="6" name="TextBox 5"/>
              <p:cNvSpPr txBox="1">
                <a:spLocks noRot="1" noChangeAspect="1" noMove="1" noResize="1" noEditPoints="1" noAdjustHandles="1" noChangeArrowheads="1" noChangeShapeType="1" noTextEdit="1"/>
              </p:cNvSpPr>
              <p:nvPr/>
            </p:nvSpPr>
            <p:spPr>
              <a:xfrm>
                <a:off x="342000" y="1885395"/>
                <a:ext cx="8190000" cy="795731"/>
              </a:xfrm>
              <a:prstGeom prst="rect">
                <a:avLst/>
              </a:prstGeom>
              <a:blipFill rotWithShape="1">
                <a:blip r:embed="rId2"/>
                <a:stretch>
                  <a:fillRect l="-5" t="-2244" r="2" b="20"/>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7" name="TextBox 6"/>
              <p:cNvSpPr txBox="1"/>
              <p:nvPr/>
            </p:nvSpPr>
            <p:spPr>
              <a:xfrm>
                <a:off x="342000" y="2681126"/>
                <a:ext cx="8190000" cy="795731"/>
              </a:xfrm>
              <a:prstGeom prst="rect">
                <a:avLst/>
              </a:prstGeom>
              <a:noFill/>
            </p:spPr>
            <p:txBody>
              <a:bodyPr wrap="square">
                <a:spAutoFit/>
              </a:bodyPr>
              <a:lstStyle>
                <a:defPPr marR="0" lvl="0" algn="l" rtl="0">
                  <a:lnSpc>
                    <a:spcPct val="100000"/>
                  </a:lnSpc>
                  <a:spcBef>
                    <a:spcPts val="0"/>
                  </a:spcBef>
                  <a:spcAft>
                    <a:spcPts val="0"/>
                  </a:spcAft>
                </a:defPPr>
                <a:lvl1pPr>
                  <a:lnSpc>
                    <a:spcPct val="150000"/>
                  </a:lnSpc>
                  <a:defRPr sz="2000">
                    <a:solidFill>
                      <a:srgbClr val="0E2A47"/>
                    </a:solidFill>
                    <a:latin typeface="Fira Sans Condensed Medium" panose="020B0603050000020004" pitchFamily="34" charset="0"/>
                  </a:defRPr>
                </a:lvl1pPr>
              </a:lstStyle>
              <a:p>
                <a:r>
                  <a:rPr lang="vi-VN" dirty="0"/>
                  <a:t>Chiết suất của môi trường </a:t>
                </a:r>
                <a:r>
                  <a:rPr lang="en-US" dirty="0" err="1"/>
                  <a:t>nước</a:t>
                </a:r>
                <a:r>
                  <a:rPr lang="en-US" dirty="0"/>
                  <a:t> </a:t>
                </a:r>
                <a:r>
                  <a:rPr lang="vi-VN" dirty="0"/>
                  <a:t>là:</a:t>
                </a:r>
                <a:r>
                  <a:rPr lang="en-US" dirty="0"/>
                  <a:t> </a:t>
                </a:r>
                <a:r>
                  <a:rPr lang="en-US" dirty="0">
                    <a:latin typeface="+mn-lt"/>
                  </a:rPr>
                  <a:t>n</a:t>
                </a:r>
                <a:r>
                  <a:rPr lang="en-US" baseline="-25000" dirty="0">
                    <a:latin typeface="+mn-lt"/>
                  </a:rPr>
                  <a:t>2</a:t>
                </a:r>
                <a:r>
                  <a:rPr lang="en-US" dirty="0">
                    <a:latin typeface="+mn-lt"/>
                  </a:rPr>
                  <a:t> = </a:t>
                </a:r>
                <a14:m>
                  <m:oMath xmlns:m="http://schemas.openxmlformats.org/officeDocument/2006/math">
                    <m:f>
                      <m:fPr>
                        <m:ctrlPr>
                          <a:rPr lang="en-US" i="1">
                            <a:latin typeface="Cambria Math" panose="02040503050406030204" pitchFamily="18" charset="0"/>
                          </a:rPr>
                        </m:ctrlPr>
                      </m:fPr>
                      <m:num>
                        <m:r>
                          <m:rPr>
                            <m:nor/>
                          </m:rPr>
                          <a:rPr lang="en-US" dirty="0">
                            <a:latin typeface="+mn-lt"/>
                          </a:rPr>
                          <m:t>c</m:t>
                        </m:r>
                      </m:num>
                      <m:den>
                        <m:r>
                          <m:rPr>
                            <m:nor/>
                          </m:rPr>
                          <a:rPr lang="en-US" dirty="0">
                            <a:latin typeface="+mn-lt"/>
                          </a:rPr>
                          <m:t>v</m:t>
                        </m:r>
                      </m:den>
                    </m:f>
                  </m:oMath>
                </a14:m>
                <a:r>
                  <a:rPr lang="en-US" dirty="0">
                    <a:latin typeface="+mn-lt"/>
                  </a:rPr>
                  <a:t> = </a:t>
                </a:r>
                <a14:m>
                  <m:oMath xmlns:m="http://schemas.openxmlformats.org/officeDocument/2006/math">
                    <m:f>
                      <m:fPr>
                        <m:ctrlPr>
                          <a:rPr lang="en-US" i="1">
                            <a:latin typeface="Cambria Math" panose="02040503050406030204" pitchFamily="18" charset="0"/>
                          </a:rPr>
                        </m:ctrlPr>
                      </m:fPr>
                      <m:num>
                        <m:r>
                          <m:rPr>
                            <m:nor/>
                          </m:rPr>
                          <a:rPr lang="en-US" dirty="0">
                            <a:latin typeface="+mn-lt"/>
                          </a:rPr>
                          <m:t>3</m:t>
                        </m:r>
                        <m:r>
                          <m:rPr>
                            <m:nor/>
                          </m:rPr>
                          <a:rPr lang="en-US" dirty="0">
                            <a:latin typeface="+mn-lt"/>
                          </a:rPr>
                          <m:t>.</m:t>
                        </m:r>
                        <m:r>
                          <m:rPr>
                            <m:nor/>
                          </m:rPr>
                          <a:rPr lang="en-US" dirty="0">
                            <a:latin typeface="+mn-lt"/>
                          </a:rPr>
                          <m:t>10</m:t>
                        </m:r>
                        <m:r>
                          <m:rPr>
                            <m:nor/>
                          </m:rPr>
                          <a:rPr lang="en-US" baseline="30000" dirty="0">
                            <a:latin typeface="+mn-lt"/>
                          </a:rPr>
                          <m:t>8</m:t>
                        </m:r>
                      </m:num>
                      <m:den>
                        <m:r>
                          <m:rPr>
                            <m:nor/>
                          </m:rPr>
                          <a:rPr lang="en-US" dirty="0">
                            <a:solidFill>
                              <a:schemeClr val="tx1">
                                <a:lumMod val="50000"/>
                              </a:schemeClr>
                            </a:solidFill>
                            <a:latin typeface="+mn-lt"/>
                          </a:rPr>
                          <m:t>2</m:t>
                        </m:r>
                        <m:r>
                          <m:rPr>
                            <m:nor/>
                          </m:rPr>
                          <a:rPr lang="en-US" b="0" i="0" dirty="0" smtClean="0">
                            <a:solidFill>
                              <a:schemeClr val="tx1">
                                <a:lumMod val="50000"/>
                              </a:schemeClr>
                            </a:solidFill>
                            <a:latin typeface="+mn-lt"/>
                          </a:rPr>
                          <m:t>24</m:t>
                        </m:r>
                        <m:r>
                          <m:rPr>
                            <m:nor/>
                          </m:rPr>
                          <a:rPr lang="en-US" dirty="0">
                            <a:solidFill>
                              <a:schemeClr val="tx1">
                                <a:lumMod val="50000"/>
                              </a:schemeClr>
                            </a:solidFill>
                            <a:latin typeface="+mn-lt"/>
                          </a:rPr>
                          <m:t> </m:t>
                        </m:r>
                        <m:r>
                          <m:rPr>
                            <m:nor/>
                          </m:rPr>
                          <a:rPr lang="en-US" b="0" i="0" dirty="0" smtClean="0">
                            <a:solidFill>
                              <a:schemeClr val="tx1">
                                <a:lumMod val="50000"/>
                              </a:schemeClr>
                            </a:solidFill>
                            <a:latin typeface="+mn-lt"/>
                          </a:rPr>
                          <m:t>849</m:t>
                        </m:r>
                        <m:r>
                          <m:rPr>
                            <m:nor/>
                          </m:rPr>
                          <a:rPr lang="en-US" b="0" i="0" dirty="0" smtClean="0">
                            <a:solidFill>
                              <a:schemeClr val="tx1">
                                <a:lumMod val="50000"/>
                              </a:schemeClr>
                            </a:solidFill>
                            <a:latin typeface="+mn-lt"/>
                          </a:rPr>
                          <m:t> </m:t>
                        </m:r>
                        <m:r>
                          <m:rPr>
                            <m:nor/>
                          </m:rPr>
                          <a:rPr lang="en-US" b="0" i="0" dirty="0" smtClean="0">
                            <a:solidFill>
                              <a:schemeClr val="tx1">
                                <a:lumMod val="50000"/>
                              </a:schemeClr>
                            </a:solidFill>
                            <a:latin typeface="+mn-lt"/>
                          </a:rPr>
                          <m:t>647</m:t>
                        </m:r>
                        <m:r>
                          <m:rPr>
                            <m:nor/>
                          </m:rPr>
                          <a:rPr lang="en-US" dirty="0">
                            <a:solidFill>
                              <a:schemeClr val="tx1">
                                <a:lumMod val="50000"/>
                              </a:schemeClr>
                            </a:solidFill>
                            <a:latin typeface="+mn-lt"/>
                          </a:rPr>
                          <m:t> </m:t>
                        </m:r>
                      </m:den>
                    </m:f>
                  </m:oMath>
                </a14:m>
                <a:r>
                  <a:rPr lang="en-US" dirty="0">
                    <a:latin typeface="+mn-lt"/>
                  </a:rPr>
                  <a:t> = 1,33 </a:t>
                </a:r>
                <a:endParaRPr lang="en-US" dirty="0">
                  <a:latin typeface="+mn-lt"/>
                </a:endParaRPr>
              </a:p>
            </p:txBody>
          </p:sp>
        </mc:Choice>
        <mc:Fallback>
          <p:sp>
            <p:nvSpPr>
              <p:cNvPr id="7" name="TextBox 6"/>
              <p:cNvSpPr txBox="1">
                <a:spLocks noRot="1" noChangeAspect="1" noMove="1" noResize="1" noEditPoints="1" noAdjustHandles="1" noChangeArrowheads="1" noChangeShapeType="1" noTextEdit="1"/>
              </p:cNvSpPr>
              <p:nvPr/>
            </p:nvSpPr>
            <p:spPr>
              <a:xfrm>
                <a:off x="342000" y="2681126"/>
                <a:ext cx="8190000" cy="795731"/>
              </a:xfrm>
              <a:prstGeom prst="rect">
                <a:avLst/>
              </a:prstGeom>
              <a:blipFill rotWithShape="1">
                <a:blip r:embed="rId3"/>
                <a:stretch>
                  <a:fillRect l="-5" t="-2254" r="2" b="29"/>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8" name="TextBox 7"/>
              <p:cNvSpPr txBox="1"/>
              <p:nvPr/>
            </p:nvSpPr>
            <p:spPr>
              <a:xfrm>
                <a:off x="342000" y="3557615"/>
                <a:ext cx="6145200" cy="1302921"/>
              </a:xfrm>
              <a:prstGeom prst="rect">
                <a:avLst/>
              </a:prstGeom>
              <a:noFill/>
            </p:spPr>
            <p:txBody>
              <a:bodyPr wrap="square">
                <a:spAutoFit/>
              </a:bodyPr>
              <a:lstStyle>
                <a:defPPr marR="0" lvl="0" algn="l" rtl="0">
                  <a:lnSpc>
                    <a:spcPct val="100000"/>
                  </a:lnSpc>
                  <a:spcBef>
                    <a:spcPts val="0"/>
                  </a:spcBef>
                  <a:spcAft>
                    <a:spcPts val="0"/>
                  </a:spcAft>
                </a:defPPr>
                <a:lvl1pPr>
                  <a:lnSpc>
                    <a:spcPct val="150000"/>
                  </a:lnSpc>
                  <a:defRPr sz="2000">
                    <a:solidFill>
                      <a:srgbClr val="0E2A47"/>
                    </a:solidFill>
                    <a:latin typeface="Fira Sans Condensed Medium" panose="020B0603050000020004" pitchFamily="34" charset="0"/>
                  </a:defRPr>
                </a:lvl1pPr>
              </a:lstStyle>
              <a:p>
                <a:r>
                  <a:rPr lang="en-US" dirty="0"/>
                  <a:t>Theo </a:t>
                </a:r>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r>
                  <a:rPr lang="vi-VN" dirty="0"/>
                  <a:t>:</a:t>
                </a:r>
                <a:r>
                  <a:rPr lang="en-US" dirty="0"/>
                  <a:t> </a:t>
                </a:r>
                <a:endParaRPr lang="en-US" dirty="0"/>
              </a:p>
              <a:p>
                <a14:m>
                  <m:oMath xmlns:m="http://schemas.openxmlformats.org/officeDocument/2006/math">
                    <m:f>
                      <m:fPr>
                        <m:ctrlPr>
                          <a:rPr lang="en-US" sz="2400" i="1">
                            <a:latin typeface="Cambria Math" panose="02040503050406030204" pitchFamily="18" charset="0"/>
                          </a:rPr>
                        </m:ctrlPr>
                      </m:fPr>
                      <m:num>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sin</m:t>
                            </m:r>
                          </m:fName>
                          <m:e>
                            <m:r>
                              <a:rPr lang="en-US" sz="2400" i="1">
                                <a:latin typeface="Cambria Math" panose="02040503050406030204" pitchFamily="18" charset="0"/>
                              </a:rPr>
                              <m:t>𝑖</m:t>
                            </m:r>
                            <m:r>
                              <a:rPr lang="en-US" sz="2400" i="1">
                                <a:latin typeface="Cambria Math" panose="02040503050406030204" pitchFamily="18" charset="0"/>
                              </a:rPr>
                              <m:t> </m:t>
                            </m:r>
                          </m:e>
                        </m:func>
                      </m:num>
                      <m:den>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sin</m:t>
                            </m:r>
                          </m:fName>
                          <m:e>
                            <m:r>
                              <a:rPr lang="en-US" sz="2400" i="1">
                                <a:latin typeface="Cambria Math" panose="02040503050406030204" pitchFamily="18" charset="0"/>
                              </a:rPr>
                              <m:t>𝑟</m:t>
                            </m:r>
                          </m:e>
                        </m:func>
                      </m:den>
                    </m:f>
                  </m:oMath>
                </a14:m>
                <a:r>
                  <a:rPr lang="en-US" sz="2400" dirty="0"/>
                  <a:t> = </a:t>
                </a:r>
                <a14:m>
                  <m:oMath xmlns:m="http://schemas.openxmlformats.org/officeDocument/2006/math">
                    <m:f>
                      <m:fPr>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panose="02040503050406030204" pitchFamily="18" charset="0"/>
                              </a:rPr>
                              <m:t>𝑛</m:t>
                            </m:r>
                          </m:e>
                          <m:sub>
                            <m:r>
                              <a:rPr lang="en-US" sz="2400" i="1">
                                <a:latin typeface="Cambria Math" panose="02040503050406030204" pitchFamily="18" charset="0"/>
                              </a:rPr>
                              <m:t>2</m:t>
                            </m:r>
                          </m:sub>
                        </m:sSub>
                      </m:num>
                      <m:den>
                        <m:sSub>
                          <m:sSubPr>
                            <m:ctrlPr>
                              <a:rPr lang="en-US" sz="2400" i="1">
                                <a:latin typeface="Cambria Math" panose="02040503050406030204" pitchFamily="18" charset="0"/>
                              </a:rPr>
                            </m:ctrlPr>
                          </m:sSubPr>
                          <m:e>
                            <m:r>
                              <a:rPr lang="en-US" sz="2400" i="1">
                                <a:latin typeface="Cambria Math" panose="02040503050406030204" pitchFamily="18" charset="0"/>
                              </a:rPr>
                              <m:t>𝑛</m:t>
                            </m:r>
                          </m:e>
                          <m:sub>
                            <m:r>
                              <a:rPr lang="en-US" sz="2400" i="1">
                                <a:latin typeface="Cambria Math" panose="02040503050406030204" pitchFamily="18" charset="0"/>
                              </a:rPr>
                              <m:t>1</m:t>
                            </m:r>
                          </m:sub>
                        </m:sSub>
                      </m:den>
                    </m:f>
                  </m:oMath>
                </a14:m>
                <a:r>
                  <a:rPr lang="en-US" sz="2400" dirty="0"/>
                  <a:t> </a:t>
                </a:r>
                <a14:m>
                  <m:oMath xmlns:m="http://schemas.openxmlformats.org/officeDocument/2006/math">
                    <m:groupChr>
                      <m:groupChrPr>
                        <m:chr m:val="⇒"/>
                        <m:vertJc m:val="bot"/>
                        <m:ctrlPr>
                          <a:rPr lang="en-US" sz="2400" i="1" dirty="0" smtClean="0">
                            <a:latin typeface="Cambria Math" panose="02040503050406030204" pitchFamily="18" charset="0"/>
                          </a:rPr>
                        </m:ctrlPr>
                      </m:groupChrPr>
                      <m:e>
                        <m:r>
                          <m:rPr>
                            <m:brk m:alnAt="2"/>
                          </m:rPr>
                          <a:rPr lang="en-US" sz="2400" b="0" i="1" dirty="0" smtClean="0">
                            <a:latin typeface="Cambria Math" panose="02040503050406030204" pitchFamily="18" charset="0"/>
                          </a:rPr>
                          <m:t> </m:t>
                        </m:r>
                      </m:e>
                    </m:groupChr>
                  </m:oMath>
                </a14:m>
                <a:r>
                  <a:rPr lang="en-US" sz="2400" dirty="0"/>
                  <a:t>  </a:t>
                </a:r>
                <a:r>
                  <a:rPr lang="en-US" dirty="0" err="1">
                    <a:latin typeface="+mn-lt"/>
                  </a:rPr>
                  <a:t>sinr</a:t>
                </a:r>
                <a:r>
                  <a:rPr lang="en-US" dirty="0">
                    <a:latin typeface="+mn-lt"/>
                  </a:rPr>
                  <a:t> = </a:t>
                </a:r>
                <a:r>
                  <a:rPr lang="en-US" dirty="0" err="1">
                    <a:latin typeface="+mn-lt"/>
                  </a:rPr>
                  <a:t>sini</a:t>
                </a:r>
                <a:r>
                  <a:rPr lang="en-US" dirty="0">
                    <a:latin typeface="+mn-lt"/>
                  </a:rPr>
                  <a:t>.</a:t>
                </a:r>
                <a:r>
                  <a:rPr lang="en-US" dirty="0"/>
                  <a:t> </a:t>
                </a:r>
                <a14:m>
                  <m:oMath xmlns:m="http://schemas.openxmlformats.org/officeDocument/2006/math">
                    <m:f>
                      <m:fPr>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panose="02040503050406030204" pitchFamily="18" charset="0"/>
                              </a:rPr>
                              <m:t>𝑛</m:t>
                            </m:r>
                          </m:e>
                          <m:sub>
                            <m:r>
                              <a:rPr lang="en-US" sz="2400" i="1">
                                <a:latin typeface="Cambria Math" panose="02040503050406030204" pitchFamily="18" charset="0"/>
                              </a:rPr>
                              <m:t>2</m:t>
                            </m:r>
                          </m:sub>
                        </m:sSub>
                      </m:num>
                      <m:den>
                        <m:sSub>
                          <m:sSubPr>
                            <m:ctrlPr>
                              <a:rPr lang="en-US" sz="2400" i="1">
                                <a:latin typeface="Cambria Math" panose="02040503050406030204" pitchFamily="18" charset="0"/>
                              </a:rPr>
                            </m:ctrlPr>
                          </m:sSubPr>
                          <m:e>
                            <m:r>
                              <a:rPr lang="en-US" sz="2400" i="1">
                                <a:latin typeface="Cambria Math" panose="02040503050406030204" pitchFamily="18" charset="0"/>
                              </a:rPr>
                              <m:t>𝑛</m:t>
                            </m:r>
                          </m:e>
                          <m:sub>
                            <m:r>
                              <a:rPr lang="en-US" sz="2400" i="1">
                                <a:latin typeface="Cambria Math" panose="02040503050406030204" pitchFamily="18" charset="0"/>
                              </a:rPr>
                              <m:t>1</m:t>
                            </m:r>
                          </m:sub>
                        </m:sSub>
                      </m:den>
                    </m:f>
                  </m:oMath>
                </a14:m>
                <a:r>
                  <a:rPr lang="en-US" dirty="0">
                    <a:latin typeface="+mn-lt"/>
                  </a:rPr>
                  <a:t> = sin30</a:t>
                </a:r>
                <a:r>
                  <a:rPr lang="en-US" baseline="30000" dirty="0">
                    <a:latin typeface="+mn-lt"/>
                  </a:rPr>
                  <a:t>o</a:t>
                </a:r>
                <a:r>
                  <a:rPr lang="en-US" dirty="0">
                    <a:latin typeface="+mn-lt"/>
                  </a:rPr>
                  <a:t>.</a:t>
                </a:r>
                <a14:m>
                  <m:oMath xmlns:m="http://schemas.openxmlformats.org/officeDocument/2006/math">
                    <m:f>
                      <m:fPr>
                        <m:ctrlPr>
                          <a:rPr lang="en-US" i="1">
                            <a:latin typeface="Cambria Math" panose="02040503050406030204" pitchFamily="18" charset="0"/>
                          </a:rPr>
                        </m:ctrlPr>
                      </m:fPr>
                      <m:num>
                        <m:r>
                          <m:rPr>
                            <m:nor/>
                          </m:rPr>
                          <a:rPr lang="en-US" dirty="0">
                            <a:latin typeface="+mn-lt"/>
                          </a:rPr>
                          <m:t>1</m:t>
                        </m:r>
                        <m:r>
                          <m:rPr>
                            <m:nor/>
                          </m:rPr>
                          <a:rPr lang="en-US" dirty="0">
                            <a:latin typeface="+mn-lt"/>
                          </a:rPr>
                          <m:t>,</m:t>
                        </m:r>
                        <m:r>
                          <m:rPr>
                            <m:nor/>
                          </m:rPr>
                          <a:rPr lang="en-US" dirty="0">
                            <a:latin typeface="+mn-lt"/>
                          </a:rPr>
                          <m:t>33</m:t>
                        </m:r>
                      </m:num>
                      <m:den>
                        <m:r>
                          <m:rPr>
                            <m:nor/>
                          </m:rPr>
                          <a:rPr lang="en-US" dirty="0">
                            <a:latin typeface="+mn-lt"/>
                          </a:rPr>
                          <m:t>1</m:t>
                        </m:r>
                        <m:r>
                          <m:rPr>
                            <m:nor/>
                          </m:rPr>
                          <a:rPr lang="en-US" dirty="0">
                            <a:latin typeface="+mn-lt"/>
                          </a:rPr>
                          <m:t>,</m:t>
                        </m:r>
                        <m:r>
                          <m:rPr>
                            <m:nor/>
                          </m:rPr>
                          <a:rPr lang="en-US" dirty="0">
                            <a:latin typeface="+mn-lt"/>
                          </a:rPr>
                          <m:t>00293</m:t>
                        </m:r>
                      </m:den>
                    </m:f>
                  </m:oMath>
                </a14:m>
                <a:r>
                  <a:rPr lang="en-US" dirty="0">
                    <a:latin typeface="+mn-lt"/>
                  </a:rPr>
                  <a:t> = 0,376 </a:t>
                </a:r>
                <a:endParaRPr lang="en-US" dirty="0">
                  <a:latin typeface="+mn-lt"/>
                </a:endParaRPr>
              </a:p>
            </p:txBody>
          </p:sp>
        </mc:Choice>
        <mc:Fallback>
          <p:sp>
            <p:nvSpPr>
              <p:cNvPr id="8" name="TextBox 7"/>
              <p:cNvSpPr txBox="1">
                <a:spLocks noRot="1" noChangeAspect="1" noMove="1" noResize="1" noEditPoints="1" noAdjustHandles="1" noChangeArrowheads="1" noChangeShapeType="1" noTextEdit="1"/>
              </p:cNvSpPr>
              <p:nvPr/>
            </p:nvSpPr>
            <p:spPr>
              <a:xfrm>
                <a:off x="342000" y="3557615"/>
                <a:ext cx="6145200" cy="1302921"/>
              </a:xfrm>
              <a:prstGeom prst="rect">
                <a:avLst/>
              </a:prstGeom>
              <a:blipFill rotWithShape="1">
                <a:blip r:embed="rId4"/>
                <a:stretch>
                  <a:fillRect l="-6" t="-26" r="1" b="-7925"/>
                </a:stretch>
              </a:blipFill>
            </p:spPr>
            <p:txBody>
              <a:bodyPr/>
              <a:lstStyle/>
              <a:p>
                <a:r>
                  <a:rPr lang="en-US" altLang="en-US">
                    <a:noFill/>
                  </a:rPr>
                  <a:t> </a:t>
                </a:r>
              </a:p>
            </p:txBody>
          </p:sp>
        </mc:Fallback>
      </mc:AlternateContent>
      <p:pic>
        <p:nvPicPr>
          <p:cNvPr id="9" name="Graphic 8" descr="Line arrow Slight curve"/>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88200" y="4250336"/>
            <a:ext cx="610200" cy="610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78"/>
                                        </p:tgtEl>
                                        <p:attrNameLst>
                                          <p:attrName>style.visibility</p:attrName>
                                        </p:attrNameLst>
                                      </p:cBhvr>
                                      <p:to>
                                        <p:strVal val="visible"/>
                                      </p:to>
                                    </p:set>
                                    <p:animEffect transition="in" filter="wipe(left)">
                                      <p:cBhvr>
                                        <p:cTn id="18" dur="500"/>
                                        <p:tgtEl>
                                          <p:spTgt spid="57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right)">
                                      <p:cBhvr>
                                        <p:cTn id="38" dur="500"/>
                                        <p:tgtEl>
                                          <p:spTgt spid="9"/>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580"/>
                                        </p:tgtEl>
                                        <p:attrNameLst>
                                          <p:attrName>style.visibility</p:attrName>
                                        </p:attrNameLst>
                                      </p:cBhvr>
                                      <p:to>
                                        <p:strVal val="visible"/>
                                      </p:to>
                                    </p:set>
                                    <p:animEffect transition="in" filter="wipe(left)">
                                      <p:cBhvr>
                                        <p:cTn id="42" dur="500"/>
                                        <p:tgtEl>
                                          <p:spTgt spid="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78" grpId="0" animBg="1"/>
      <p:bldP spid="580" grpId="0" animBg="1"/>
      <p:bldP spid="6" grpId="0"/>
      <p:bldP spid="7"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0" y="386586"/>
            <a:ext cx="4899753" cy="4308774"/>
          </a:xfrm>
          <a:prstGeom prst="rect">
            <a:avLst/>
          </a:prstGeom>
        </p:spPr>
      </p:pic>
      <p:sp>
        <p:nvSpPr>
          <p:cNvPr id="17" name="TextBox 16"/>
          <p:cNvSpPr txBox="1"/>
          <p:nvPr/>
        </p:nvSpPr>
        <p:spPr>
          <a:xfrm>
            <a:off x="-91711" y="369972"/>
            <a:ext cx="2187494" cy="584775"/>
          </a:xfrm>
          <a:prstGeom prst="rect">
            <a:avLst/>
          </a:prstGeom>
          <a:noFill/>
        </p:spPr>
        <p:txBody>
          <a:bodyPr wrap="square" rtlCol="0">
            <a:spAutoFit/>
          </a:bodyPr>
          <a:lstStyle>
            <a:defPPr marR="0" lvl="0" algn="l" rtl="0">
              <a:lnSpc>
                <a:spcPct val="100000"/>
              </a:lnSpc>
              <a:spcBef>
                <a:spcPts val="0"/>
              </a:spcBef>
              <a:spcAft>
                <a:spcPts val="0"/>
              </a:spcAft>
            </a:defPPr>
            <a:lvl1pPr algn="ctr">
              <a:defRPr sz="3200">
                <a:solidFill>
                  <a:srgbClr val="532CC7"/>
                </a:solidFill>
                <a:latin typeface="Fira Sans Condensed Medium" panose="020B0603050000020004" pitchFamily="34" charset="0"/>
              </a:defRPr>
            </a:lvl1pPr>
          </a:lstStyle>
          <a:p>
            <a:r>
              <a:rPr lang="en-US" dirty="0" err="1"/>
              <a:t>Vận</a:t>
            </a:r>
            <a:r>
              <a:rPr lang="en-US" dirty="0"/>
              <a:t> </a:t>
            </a:r>
            <a:r>
              <a:rPr lang="en-US" dirty="0" err="1"/>
              <a:t>dụng</a:t>
            </a:r>
            <a:endParaRPr lang="en-US" dirty="0"/>
          </a:p>
        </p:txBody>
      </p:sp>
      <p:sp>
        <p:nvSpPr>
          <p:cNvPr id="20" name="TextBox 19"/>
          <p:cNvSpPr txBox="1"/>
          <p:nvPr/>
        </p:nvSpPr>
        <p:spPr>
          <a:xfrm>
            <a:off x="4507773" y="1508216"/>
            <a:ext cx="4467070" cy="1535741"/>
          </a:xfrm>
          <a:custGeom>
            <a:avLst/>
            <a:gdLst>
              <a:gd name="connsiteX0" fmla="*/ 0 w 4467070"/>
              <a:gd name="connsiteY0" fmla="*/ 0 h 2971070"/>
              <a:gd name="connsiteX1" fmla="*/ 647725 w 4467070"/>
              <a:gd name="connsiteY1" fmla="*/ 0 h 2971070"/>
              <a:gd name="connsiteX2" fmla="*/ 1116768 w 4467070"/>
              <a:gd name="connsiteY2" fmla="*/ 0 h 2971070"/>
              <a:gd name="connsiteX3" fmla="*/ 1764493 w 4467070"/>
              <a:gd name="connsiteY3" fmla="*/ 0 h 2971070"/>
              <a:gd name="connsiteX4" fmla="*/ 2412218 w 4467070"/>
              <a:gd name="connsiteY4" fmla="*/ 0 h 2971070"/>
              <a:gd name="connsiteX5" fmla="*/ 2836589 w 4467070"/>
              <a:gd name="connsiteY5" fmla="*/ 0 h 2971070"/>
              <a:gd name="connsiteX6" fmla="*/ 3350303 w 4467070"/>
              <a:gd name="connsiteY6" fmla="*/ 0 h 2971070"/>
              <a:gd name="connsiteX7" fmla="*/ 3819345 w 4467070"/>
              <a:gd name="connsiteY7" fmla="*/ 0 h 2971070"/>
              <a:gd name="connsiteX8" fmla="*/ 4467070 w 4467070"/>
              <a:gd name="connsiteY8" fmla="*/ 0 h 2971070"/>
              <a:gd name="connsiteX9" fmla="*/ 4467070 w 4467070"/>
              <a:gd name="connsiteY9" fmla="*/ 505082 h 2971070"/>
              <a:gd name="connsiteX10" fmla="*/ 4467070 w 4467070"/>
              <a:gd name="connsiteY10" fmla="*/ 1069585 h 2971070"/>
              <a:gd name="connsiteX11" fmla="*/ 4467070 w 4467070"/>
              <a:gd name="connsiteY11" fmla="*/ 1723221 h 2971070"/>
              <a:gd name="connsiteX12" fmla="*/ 4467070 w 4467070"/>
              <a:gd name="connsiteY12" fmla="*/ 2228303 h 2971070"/>
              <a:gd name="connsiteX13" fmla="*/ 4467070 w 4467070"/>
              <a:gd name="connsiteY13" fmla="*/ 2971070 h 2971070"/>
              <a:gd name="connsiteX14" fmla="*/ 4042698 w 4467070"/>
              <a:gd name="connsiteY14" fmla="*/ 2971070 h 2971070"/>
              <a:gd name="connsiteX15" fmla="*/ 3618327 w 4467070"/>
              <a:gd name="connsiteY15" fmla="*/ 2971070 h 2971070"/>
              <a:gd name="connsiteX16" fmla="*/ 2970602 w 4467070"/>
              <a:gd name="connsiteY16" fmla="*/ 2971070 h 2971070"/>
              <a:gd name="connsiteX17" fmla="*/ 2546230 w 4467070"/>
              <a:gd name="connsiteY17" fmla="*/ 2971070 h 2971070"/>
              <a:gd name="connsiteX18" fmla="*/ 2032517 w 4467070"/>
              <a:gd name="connsiteY18" fmla="*/ 2971070 h 2971070"/>
              <a:gd name="connsiteX19" fmla="*/ 1429462 w 4467070"/>
              <a:gd name="connsiteY19" fmla="*/ 2971070 h 2971070"/>
              <a:gd name="connsiteX20" fmla="*/ 781737 w 4467070"/>
              <a:gd name="connsiteY20" fmla="*/ 2971070 h 2971070"/>
              <a:gd name="connsiteX21" fmla="*/ 0 w 4467070"/>
              <a:gd name="connsiteY21" fmla="*/ 2971070 h 2971070"/>
              <a:gd name="connsiteX22" fmla="*/ 0 w 4467070"/>
              <a:gd name="connsiteY22" fmla="*/ 2317435 h 2971070"/>
              <a:gd name="connsiteX23" fmla="*/ 0 w 4467070"/>
              <a:gd name="connsiteY23" fmla="*/ 1693510 h 2971070"/>
              <a:gd name="connsiteX24" fmla="*/ 0 w 4467070"/>
              <a:gd name="connsiteY24" fmla="*/ 1158717 h 2971070"/>
              <a:gd name="connsiteX25" fmla="*/ 0 w 4467070"/>
              <a:gd name="connsiteY25" fmla="*/ 653635 h 2971070"/>
              <a:gd name="connsiteX26" fmla="*/ 0 w 4467070"/>
              <a:gd name="connsiteY26" fmla="*/ 0 h 297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2971070" fill="none" extrusionOk="0">
                <a:moveTo>
                  <a:pt x="0" y="0"/>
                </a:moveTo>
                <a:cubicBezTo>
                  <a:pt x="262255" y="-26028"/>
                  <a:pt x="402509" y="49734"/>
                  <a:pt x="647725" y="0"/>
                </a:cubicBezTo>
                <a:cubicBezTo>
                  <a:pt x="892942" y="-49734"/>
                  <a:pt x="897477" y="39156"/>
                  <a:pt x="1116768" y="0"/>
                </a:cubicBezTo>
                <a:cubicBezTo>
                  <a:pt x="1336059" y="-39156"/>
                  <a:pt x="1582593" y="1590"/>
                  <a:pt x="1764493" y="0"/>
                </a:cubicBezTo>
                <a:cubicBezTo>
                  <a:pt x="1946394" y="-1590"/>
                  <a:pt x="2167346" y="34752"/>
                  <a:pt x="2412218" y="0"/>
                </a:cubicBezTo>
                <a:cubicBezTo>
                  <a:pt x="2657090" y="-34752"/>
                  <a:pt x="2627589" y="34954"/>
                  <a:pt x="2836589" y="0"/>
                </a:cubicBezTo>
                <a:cubicBezTo>
                  <a:pt x="3045589" y="-34954"/>
                  <a:pt x="3165185" y="58546"/>
                  <a:pt x="3350303" y="0"/>
                </a:cubicBezTo>
                <a:cubicBezTo>
                  <a:pt x="3535421" y="-58546"/>
                  <a:pt x="3709866" y="9325"/>
                  <a:pt x="3819345" y="0"/>
                </a:cubicBezTo>
                <a:cubicBezTo>
                  <a:pt x="3928824" y="-9325"/>
                  <a:pt x="4243013" y="55131"/>
                  <a:pt x="4467070" y="0"/>
                </a:cubicBezTo>
                <a:cubicBezTo>
                  <a:pt x="4483384" y="129695"/>
                  <a:pt x="4457694" y="266912"/>
                  <a:pt x="4467070" y="505082"/>
                </a:cubicBezTo>
                <a:cubicBezTo>
                  <a:pt x="4476446" y="743252"/>
                  <a:pt x="4418092" y="873451"/>
                  <a:pt x="4467070" y="1069585"/>
                </a:cubicBezTo>
                <a:cubicBezTo>
                  <a:pt x="4516048" y="1265719"/>
                  <a:pt x="4411928" y="1405194"/>
                  <a:pt x="4467070" y="1723221"/>
                </a:cubicBezTo>
                <a:cubicBezTo>
                  <a:pt x="4522212" y="2041248"/>
                  <a:pt x="4434873" y="2020723"/>
                  <a:pt x="4467070" y="2228303"/>
                </a:cubicBezTo>
                <a:cubicBezTo>
                  <a:pt x="4499267" y="2435883"/>
                  <a:pt x="4450751" y="2718795"/>
                  <a:pt x="4467070" y="2971070"/>
                </a:cubicBezTo>
                <a:cubicBezTo>
                  <a:pt x="4308802" y="2974882"/>
                  <a:pt x="4243647" y="2970410"/>
                  <a:pt x="4042698" y="2971070"/>
                </a:cubicBezTo>
                <a:cubicBezTo>
                  <a:pt x="3841749" y="2971730"/>
                  <a:pt x="3711725" y="2925847"/>
                  <a:pt x="3618327" y="2971070"/>
                </a:cubicBezTo>
                <a:cubicBezTo>
                  <a:pt x="3524929" y="3016293"/>
                  <a:pt x="3185840" y="2910563"/>
                  <a:pt x="2970602" y="2971070"/>
                </a:cubicBezTo>
                <a:cubicBezTo>
                  <a:pt x="2755364" y="3031577"/>
                  <a:pt x="2691666" y="2963634"/>
                  <a:pt x="2546230" y="2971070"/>
                </a:cubicBezTo>
                <a:cubicBezTo>
                  <a:pt x="2400794" y="2978506"/>
                  <a:pt x="2217875" y="2950713"/>
                  <a:pt x="2032517" y="2971070"/>
                </a:cubicBezTo>
                <a:cubicBezTo>
                  <a:pt x="1847159" y="2991427"/>
                  <a:pt x="1685999" y="2964340"/>
                  <a:pt x="1429462" y="2971070"/>
                </a:cubicBezTo>
                <a:cubicBezTo>
                  <a:pt x="1172925" y="2977800"/>
                  <a:pt x="988519" y="2909645"/>
                  <a:pt x="781737" y="2971070"/>
                </a:cubicBezTo>
                <a:cubicBezTo>
                  <a:pt x="574955" y="3032495"/>
                  <a:pt x="186936" y="2934961"/>
                  <a:pt x="0" y="2971070"/>
                </a:cubicBezTo>
                <a:cubicBezTo>
                  <a:pt x="-47596" y="2813053"/>
                  <a:pt x="46807" y="2512833"/>
                  <a:pt x="0" y="2317435"/>
                </a:cubicBezTo>
                <a:cubicBezTo>
                  <a:pt x="-46807" y="2122038"/>
                  <a:pt x="66714" y="1990677"/>
                  <a:pt x="0" y="1693510"/>
                </a:cubicBezTo>
                <a:cubicBezTo>
                  <a:pt x="-66714" y="1396343"/>
                  <a:pt x="29343" y="1379767"/>
                  <a:pt x="0" y="1158717"/>
                </a:cubicBezTo>
                <a:cubicBezTo>
                  <a:pt x="-29343" y="937667"/>
                  <a:pt x="38338" y="805193"/>
                  <a:pt x="0" y="653635"/>
                </a:cubicBezTo>
                <a:cubicBezTo>
                  <a:pt x="-38338" y="502077"/>
                  <a:pt x="58114" y="284480"/>
                  <a:pt x="0" y="0"/>
                </a:cubicBezTo>
                <a:close/>
              </a:path>
              <a:path w="4467070" h="2971070" stroke="0" extrusionOk="0">
                <a:moveTo>
                  <a:pt x="0" y="0"/>
                </a:moveTo>
                <a:cubicBezTo>
                  <a:pt x="250065" y="-9219"/>
                  <a:pt x="472821" y="72273"/>
                  <a:pt x="603054" y="0"/>
                </a:cubicBezTo>
                <a:cubicBezTo>
                  <a:pt x="733287" y="-72273"/>
                  <a:pt x="869976" y="21273"/>
                  <a:pt x="1027426" y="0"/>
                </a:cubicBezTo>
                <a:cubicBezTo>
                  <a:pt x="1184876" y="-21273"/>
                  <a:pt x="1287877" y="47668"/>
                  <a:pt x="1496468" y="0"/>
                </a:cubicBezTo>
                <a:cubicBezTo>
                  <a:pt x="1705059" y="-47668"/>
                  <a:pt x="1873180" y="34686"/>
                  <a:pt x="2054852" y="0"/>
                </a:cubicBezTo>
                <a:cubicBezTo>
                  <a:pt x="2236524" y="-34686"/>
                  <a:pt x="2356802" y="45230"/>
                  <a:pt x="2568565" y="0"/>
                </a:cubicBezTo>
                <a:cubicBezTo>
                  <a:pt x="2780328" y="-45230"/>
                  <a:pt x="2990696" y="7763"/>
                  <a:pt x="3216290" y="0"/>
                </a:cubicBezTo>
                <a:cubicBezTo>
                  <a:pt x="3441884" y="-7763"/>
                  <a:pt x="3575178" y="38548"/>
                  <a:pt x="3730003" y="0"/>
                </a:cubicBezTo>
                <a:cubicBezTo>
                  <a:pt x="3884828" y="-38548"/>
                  <a:pt x="4217587" y="38673"/>
                  <a:pt x="4467070" y="0"/>
                </a:cubicBezTo>
                <a:cubicBezTo>
                  <a:pt x="4472532" y="314982"/>
                  <a:pt x="4389628" y="493681"/>
                  <a:pt x="4467070" y="653635"/>
                </a:cubicBezTo>
                <a:cubicBezTo>
                  <a:pt x="4544512" y="813590"/>
                  <a:pt x="4414962" y="1002358"/>
                  <a:pt x="4467070" y="1218139"/>
                </a:cubicBezTo>
                <a:cubicBezTo>
                  <a:pt x="4519178" y="1433920"/>
                  <a:pt x="4413032" y="1517793"/>
                  <a:pt x="4467070" y="1752931"/>
                </a:cubicBezTo>
                <a:cubicBezTo>
                  <a:pt x="4521108" y="1988069"/>
                  <a:pt x="4435495" y="2128794"/>
                  <a:pt x="4467070" y="2406567"/>
                </a:cubicBezTo>
                <a:cubicBezTo>
                  <a:pt x="4498645" y="2684340"/>
                  <a:pt x="4450340" y="2791831"/>
                  <a:pt x="4467070" y="2971070"/>
                </a:cubicBezTo>
                <a:cubicBezTo>
                  <a:pt x="4275458" y="3012494"/>
                  <a:pt x="4105748" y="2940666"/>
                  <a:pt x="3998028" y="2971070"/>
                </a:cubicBezTo>
                <a:cubicBezTo>
                  <a:pt x="3890308" y="3001474"/>
                  <a:pt x="3625450" y="2968135"/>
                  <a:pt x="3528985" y="2971070"/>
                </a:cubicBezTo>
                <a:cubicBezTo>
                  <a:pt x="3432520" y="2974005"/>
                  <a:pt x="3224782" y="2950297"/>
                  <a:pt x="3015272" y="2971070"/>
                </a:cubicBezTo>
                <a:cubicBezTo>
                  <a:pt x="2805762" y="2991843"/>
                  <a:pt x="2595804" y="2923949"/>
                  <a:pt x="2412218" y="2971070"/>
                </a:cubicBezTo>
                <a:cubicBezTo>
                  <a:pt x="2228632" y="3018191"/>
                  <a:pt x="2122671" y="2964515"/>
                  <a:pt x="1853834" y="2971070"/>
                </a:cubicBezTo>
                <a:cubicBezTo>
                  <a:pt x="1584997" y="2977625"/>
                  <a:pt x="1467779" y="2970920"/>
                  <a:pt x="1340121" y="2971070"/>
                </a:cubicBezTo>
                <a:cubicBezTo>
                  <a:pt x="1212463" y="2971220"/>
                  <a:pt x="861925" y="2958723"/>
                  <a:pt x="692396" y="2971070"/>
                </a:cubicBezTo>
                <a:cubicBezTo>
                  <a:pt x="522868" y="2983417"/>
                  <a:pt x="320295" y="2903515"/>
                  <a:pt x="0" y="2971070"/>
                </a:cubicBezTo>
                <a:cubicBezTo>
                  <a:pt x="-3479" y="2791922"/>
                  <a:pt x="64054" y="2539685"/>
                  <a:pt x="0" y="2376856"/>
                </a:cubicBezTo>
                <a:cubicBezTo>
                  <a:pt x="-64054" y="2214027"/>
                  <a:pt x="70617" y="2021234"/>
                  <a:pt x="0" y="1782642"/>
                </a:cubicBezTo>
                <a:cubicBezTo>
                  <a:pt x="-70617" y="1544050"/>
                  <a:pt x="63782" y="1448534"/>
                  <a:pt x="0" y="1218139"/>
                </a:cubicBezTo>
                <a:cubicBezTo>
                  <a:pt x="-63782" y="987744"/>
                  <a:pt x="37236" y="869741"/>
                  <a:pt x="0" y="683346"/>
                </a:cubicBezTo>
                <a:cubicBezTo>
                  <a:pt x="-37236" y="496951"/>
                  <a:pt x="17176" y="167360"/>
                  <a:pt x="0" y="0"/>
                </a:cubicBezTo>
                <a:close/>
              </a:path>
            </a:pathLst>
          </a:custGeom>
          <a:no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a:lnSpc>
                <a:spcPct val="120000"/>
              </a:lnSpc>
            </a:pPr>
            <a:r>
              <a:rPr lang="vi-VN" sz="2000" dirty="0"/>
              <a:t>Các tia sáng xu</a:t>
            </a:r>
            <a:r>
              <a:rPr lang="en-US" sz="2000" dirty="0"/>
              <a:t>ấ</a:t>
            </a:r>
            <a:r>
              <a:rPr lang="vi-VN" sz="2000" dirty="0"/>
              <a:t>t phát từ đ</a:t>
            </a:r>
            <a:r>
              <a:rPr lang="en-US" sz="2000" dirty="0"/>
              <a:t>ầ</a:t>
            </a:r>
            <a:r>
              <a:rPr lang="vi-VN" sz="2000" dirty="0"/>
              <a:t>u A, truy</a:t>
            </a:r>
            <a:r>
              <a:rPr lang="en-US" sz="2000" dirty="0"/>
              <a:t>ề</a:t>
            </a:r>
            <a:r>
              <a:rPr lang="vi-VN" sz="2000" dirty="0"/>
              <a:t>n trong nước</a:t>
            </a:r>
            <a:r>
              <a:rPr lang="en-US" sz="2000" dirty="0"/>
              <a:t> </a:t>
            </a:r>
            <a:r>
              <a:rPr lang="en-US" sz="2000" dirty="0">
                <a:latin typeface="#9Slide03 Arima Madurai Black" panose="00000A00000000000000" pitchFamily="2" charset="-93"/>
                <a:cs typeface="#9Slide03 Arima Madurai Black" panose="00000A00000000000000" pitchFamily="2" charset="-93"/>
              </a:rPr>
              <a:t>→ </a:t>
            </a:r>
            <a:r>
              <a:rPr lang="en-US" sz="2000" dirty="0" err="1"/>
              <a:t>bị</a:t>
            </a:r>
            <a:r>
              <a:rPr lang="en-US" sz="2000" dirty="0"/>
              <a:t> </a:t>
            </a:r>
            <a:r>
              <a:rPr lang="vi-VN" sz="2000" dirty="0"/>
              <a:t>khúc xạ ở mặt phân cách </a:t>
            </a:r>
            <a:r>
              <a:rPr lang="vi-VN" sz="2000" b="1" dirty="0"/>
              <a:t>nước - không khí </a:t>
            </a:r>
            <a:r>
              <a:rPr lang="vi-VN" sz="2000" dirty="0">
                <a:latin typeface="#9Slide03 Arima Madurai Black" panose="00000A00000000000000" pitchFamily="2" charset="-93"/>
                <a:cs typeface="#9Slide03 Arima Madurai Black" panose="00000A00000000000000" pitchFamily="2" charset="-93"/>
              </a:rPr>
              <a:t>→</a:t>
            </a:r>
            <a:r>
              <a:rPr lang="vi-VN" sz="2000" dirty="0"/>
              <a:t> truyền đến mắt người quan sát. </a:t>
            </a:r>
            <a:endParaRPr lang="en-US" sz="2000" dirty="0"/>
          </a:p>
        </p:txBody>
      </p:sp>
      <p:sp>
        <p:nvSpPr>
          <p:cNvPr id="5" name="TextBox 4"/>
          <p:cNvSpPr txBox="1"/>
          <p:nvPr/>
        </p:nvSpPr>
        <p:spPr>
          <a:xfrm>
            <a:off x="-91711" y="4597824"/>
            <a:ext cx="6077644" cy="461665"/>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defRPr sz="2000">
                <a:solidFill>
                  <a:schemeClr val="accent6"/>
                </a:solidFill>
                <a:latin typeface="Fira Sans Condensed Medium" panose="020B0603050000020004" pitchFamily="34" charset="0"/>
              </a:defRPr>
            </a:lvl1pPr>
          </a:lstStyle>
          <a:p>
            <a:r>
              <a:rPr lang="en-US" sz="2400" dirty="0" err="1">
                <a:solidFill>
                  <a:schemeClr val="tx1">
                    <a:lumMod val="50000"/>
                  </a:schemeClr>
                </a:solidFill>
              </a:rPr>
              <a:t>Hiện</a:t>
            </a:r>
            <a:r>
              <a:rPr lang="en-US" sz="2400" dirty="0">
                <a:solidFill>
                  <a:schemeClr val="tx1">
                    <a:lumMod val="50000"/>
                  </a:schemeClr>
                </a:solidFill>
              </a:rPr>
              <a:t> </a:t>
            </a:r>
            <a:r>
              <a:rPr lang="en-US" sz="2400" dirty="0" err="1">
                <a:solidFill>
                  <a:schemeClr val="tx1">
                    <a:lumMod val="50000"/>
                  </a:schemeClr>
                </a:solidFill>
              </a:rPr>
              <a:t>tượng</a:t>
            </a:r>
            <a:r>
              <a:rPr lang="en-US" sz="2400" dirty="0">
                <a:solidFill>
                  <a:schemeClr val="tx1">
                    <a:lumMod val="50000"/>
                  </a:schemeClr>
                </a:solidFill>
              </a:rPr>
              <a:t> “</a:t>
            </a:r>
            <a:r>
              <a:rPr lang="en-US" sz="2400" dirty="0" err="1">
                <a:solidFill>
                  <a:schemeClr val="tx1">
                    <a:lumMod val="50000"/>
                  </a:schemeClr>
                </a:solidFill>
              </a:rPr>
              <a:t>nâng</a:t>
            </a:r>
            <a:r>
              <a:rPr lang="en-US" sz="2400" dirty="0">
                <a:solidFill>
                  <a:schemeClr val="tx1">
                    <a:lumMod val="50000"/>
                  </a:schemeClr>
                </a:solidFill>
              </a:rPr>
              <a:t> </a:t>
            </a:r>
            <a:r>
              <a:rPr lang="en-US" sz="2400" dirty="0" err="1">
                <a:solidFill>
                  <a:schemeClr val="tx1">
                    <a:lumMod val="50000"/>
                  </a:schemeClr>
                </a:solidFill>
              </a:rPr>
              <a:t>ảnh</a:t>
            </a:r>
            <a:r>
              <a:rPr lang="en-US" sz="2400" dirty="0">
                <a:solidFill>
                  <a:schemeClr val="tx1">
                    <a:lumMod val="50000"/>
                  </a:schemeClr>
                </a:solidFill>
              </a:rPr>
              <a:t>” </a:t>
            </a:r>
            <a:r>
              <a:rPr lang="vi-VN" sz="2400" dirty="0">
                <a:solidFill>
                  <a:schemeClr val="tx1">
                    <a:lumMod val="50000"/>
                  </a:schemeClr>
                </a:solidFill>
              </a:rPr>
              <a:t>do khúc xạ ánh sáng </a:t>
            </a:r>
            <a:endParaRPr lang="en-US" sz="2400" dirty="0">
              <a:solidFill>
                <a:schemeClr val="tx1">
                  <a:lumMod val="50000"/>
                </a:schemeClr>
              </a:solidFill>
            </a:endParaRPr>
          </a:p>
        </p:txBody>
      </p:sp>
      <p:sp>
        <p:nvSpPr>
          <p:cNvPr id="7" name="TextBox 6"/>
          <p:cNvSpPr txBox="1"/>
          <p:nvPr/>
        </p:nvSpPr>
        <p:spPr>
          <a:xfrm>
            <a:off x="4507773" y="3128435"/>
            <a:ext cx="4467070" cy="1184940"/>
          </a:xfrm>
          <a:custGeom>
            <a:avLst/>
            <a:gdLst>
              <a:gd name="connsiteX0" fmla="*/ 0 w 4467070"/>
              <a:gd name="connsiteY0" fmla="*/ 0 h 2971070"/>
              <a:gd name="connsiteX1" fmla="*/ 647725 w 4467070"/>
              <a:gd name="connsiteY1" fmla="*/ 0 h 2971070"/>
              <a:gd name="connsiteX2" fmla="*/ 1116768 w 4467070"/>
              <a:gd name="connsiteY2" fmla="*/ 0 h 2971070"/>
              <a:gd name="connsiteX3" fmla="*/ 1764493 w 4467070"/>
              <a:gd name="connsiteY3" fmla="*/ 0 h 2971070"/>
              <a:gd name="connsiteX4" fmla="*/ 2412218 w 4467070"/>
              <a:gd name="connsiteY4" fmla="*/ 0 h 2971070"/>
              <a:gd name="connsiteX5" fmla="*/ 2836589 w 4467070"/>
              <a:gd name="connsiteY5" fmla="*/ 0 h 2971070"/>
              <a:gd name="connsiteX6" fmla="*/ 3350303 w 4467070"/>
              <a:gd name="connsiteY6" fmla="*/ 0 h 2971070"/>
              <a:gd name="connsiteX7" fmla="*/ 3819345 w 4467070"/>
              <a:gd name="connsiteY7" fmla="*/ 0 h 2971070"/>
              <a:gd name="connsiteX8" fmla="*/ 4467070 w 4467070"/>
              <a:gd name="connsiteY8" fmla="*/ 0 h 2971070"/>
              <a:gd name="connsiteX9" fmla="*/ 4467070 w 4467070"/>
              <a:gd name="connsiteY9" fmla="*/ 505082 h 2971070"/>
              <a:gd name="connsiteX10" fmla="*/ 4467070 w 4467070"/>
              <a:gd name="connsiteY10" fmla="*/ 1069585 h 2971070"/>
              <a:gd name="connsiteX11" fmla="*/ 4467070 w 4467070"/>
              <a:gd name="connsiteY11" fmla="*/ 1723221 h 2971070"/>
              <a:gd name="connsiteX12" fmla="*/ 4467070 w 4467070"/>
              <a:gd name="connsiteY12" fmla="*/ 2228303 h 2971070"/>
              <a:gd name="connsiteX13" fmla="*/ 4467070 w 4467070"/>
              <a:gd name="connsiteY13" fmla="*/ 2971070 h 2971070"/>
              <a:gd name="connsiteX14" fmla="*/ 4042698 w 4467070"/>
              <a:gd name="connsiteY14" fmla="*/ 2971070 h 2971070"/>
              <a:gd name="connsiteX15" fmla="*/ 3618327 w 4467070"/>
              <a:gd name="connsiteY15" fmla="*/ 2971070 h 2971070"/>
              <a:gd name="connsiteX16" fmla="*/ 2970602 w 4467070"/>
              <a:gd name="connsiteY16" fmla="*/ 2971070 h 2971070"/>
              <a:gd name="connsiteX17" fmla="*/ 2546230 w 4467070"/>
              <a:gd name="connsiteY17" fmla="*/ 2971070 h 2971070"/>
              <a:gd name="connsiteX18" fmla="*/ 2032517 w 4467070"/>
              <a:gd name="connsiteY18" fmla="*/ 2971070 h 2971070"/>
              <a:gd name="connsiteX19" fmla="*/ 1429462 w 4467070"/>
              <a:gd name="connsiteY19" fmla="*/ 2971070 h 2971070"/>
              <a:gd name="connsiteX20" fmla="*/ 781737 w 4467070"/>
              <a:gd name="connsiteY20" fmla="*/ 2971070 h 2971070"/>
              <a:gd name="connsiteX21" fmla="*/ 0 w 4467070"/>
              <a:gd name="connsiteY21" fmla="*/ 2971070 h 2971070"/>
              <a:gd name="connsiteX22" fmla="*/ 0 w 4467070"/>
              <a:gd name="connsiteY22" fmla="*/ 2317435 h 2971070"/>
              <a:gd name="connsiteX23" fmla="*/ 0 w 4467070"/>
              <a:gd name="connsiteY23" fmla="*/ 1693510 h 2971070"/>
              <a:gd name="connsiteX24" fmla="*/ 0 w 4467070"/>
              <a:gd name="connsiteY24" fmla="*/ 1158717 h 2971070"/>
              <a:gd name="connsiteX25" fmla="*/ 0 w 4467070"/>
              <a:gd name="connsiteY25" fmla="*/ 653635 h 2971070"/>
              <a:gd name="connsiteX26" fmla="*/ 0 w 4467070"/>
              <a:gd name="connsiteY26" fmla="*/ 0 h 297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7070" h="2971070" fill="none" extrusionOk="0">
                <a:moveTo>
                  <a:pt x="0" y="0"/>
                </a:moveTo>
                <a:cubicBezTo>
                  <a:pt x="262255" y="-26028"/>
                  <a:pt x="402509" y="49734"/>
                  <a:pt x="647725" y="0"/>
                </a:cubicBezTo>
                <a:cubicBezTo>
                  <a:pt x="892942" y="-49734"/>
                  <a:pt x="897477" y="39156"/>
                  <a:pt x="1116768" y="0"/>
                </a:cubicBezTo>
                <a:cubicBezTo>
                  <a:pt x="1336059" y="-39156"/>
                  <a:pt x="1582593" y="1590"/>
                  <a:pt x="1764493" y="0"/>
                </a:cubicBezTo>
                <a:cubicBezTo>
                  <a:pt x="1946394" y="-1590"/>
                  <a:pt x="2167346" y="34752"/>
                  <a:pt x="2412218" y="0"/>
                </a:cubicBezTo>
                <a:cubicBezTo>
                  <a:pt x="2657090" y="-34752"/>
                  <a:pt x="2627589" y="34954"/>
                  <a:pt x="2836589" y="0"/>
                </a:cubicBezTo>
                <a:cubicBezTo>
                  <a:pt x="3045589" y="-34954"/>
                  <a:pt x="3165185" y="58546"/>
                  <a:pt x="3350303" y="0"/>
                </a:cubicBezTo>
                <a:cubicBezTo>
                  <a:pt x="3535421" y="-58546"/>
                  <a:pt x="3709866" y="9325"/>
                  <a:pt x="3819345" y="0"/>
                </a:cubicBezTo>
                <a:cubicBezTo>
                  <a:pt x="3928824" y="-9325"/>
                  <a:pt x="4243013" y="55131"/>
                  <a:pt x="4467070" y="0"/>
                </a:cubicBezTo>
                <a:cubicBezTo>
                  <a:pt x="4483384" y="129695"/>
                  <a:pt x="4457694" y="266912"/>
                  <a:pt x="4467070" y="505082"/>
                </a:cubicBezTo>
                <a:cubicBezTo>
                  <a:pt x="4476446" y="743252"/>
                  <a:pt x="4418092" y="873451"/>
                  <a:pt x="4467070" y="1069585"/>
                </a:cubicBezTo>
                <a:cubicBezTo>
                  <a:pt x="4516048" y="1265719"/>
                  <a:pt x="4411928" y="1405194"/>
                  <a:pt x="4467070" y="1723221"/>
                </a:cubicBezTo>
                <a:cubicBezTo>
                  <a:pt x="4522212" y="2041248"/>
                  <a:pt x="4434873" y="2020723"/>
                  <a:pt x="4467070" y="2228303"/>
                </a:cubicBezTo>
                <a:cubicBezTo>
                  <a:pt x="4499267" y="2435883"/>
                  <a:pt x="4450751" y="2718795"/>
                  <a:pt x="4467070" y="2971070"/>
                </a:cubicBezTo>
                <a:cubicBezTo>
                  <a:pt x="4308802" y="2974882"/>
                  <a:pt x="4243647" y="2970410"/>
                  <a:pt x="4042698" y="2971070"/>
                </a:cubicBezTo>
                <a:cubicBezTo>
                  <a:pt x="3841749" y="2971730"/>
                  <a:pt x="3711725" y="2925847"/>
                  <a:pt x="3618327" y="2971070"/>
                </a:cubicBezTo>
                <a:cubicBezTo>
                  <a:pt x="3524929" y="3016293"/>
                  <a:pt x="3185840" y="2910563"/>
                  <a:pt x="2970602" y="2971070"/>
                </a:cubicBezTo>
                <a:cubicBezTo>
                  <a:pt x="2755364" y="3031577"/>
                  <a:pt x="2691666" y="2963634"/>
                  <a:pt x="2546230" y="2971070"/>
                </a:cubicBezTo>
                <a:cubicBezTo>
                  <a:pt x="2400794" y="2978506"/>
                  <a:pt x="2217875" y="2950713"/>
                  <a:pt x="2032517" y="2971070"/>
                </a:cubicBezTo>
                <a:cubicBezTo>
                  <a:pt x="1847159" y="2991427"/>
                  <a:pt x="1685999" y="2964340"/>
                  <a:pt x="1429462" y="2971070"/>
                </a:cubicBezTo>
                <a:cubicBezTo>
                  <a:pt x="1172925" y="2977800"/>
                  <a:pt x="988519" y="2909645"/>
                  <a:pt x="781737" y="2971070"/>
                </a:cubicBezTo>
                <a:cubicBezTo>
                  <a:pt x="574955" y="3032495"/>
                  <a:pt x="186936" y="2934961"/>
                  <a:pt x="0" y="2971070"/>
                </a:cubicBezTo>
                <a:cubicBezTo>
                  <a:pt x="-47596" y="2813053"/>
                  <a:pt x="46807" y="2512833"/>
                  <a:pt x="0" y="2317435"/>
                </a:cubicBezTo>
                <a:cubicBezTo>
                  <a:pt x="-46807" y="2122038"/>
                  <a:pt x="66714" y="1990677"/>
                  <a:pt x="0" y="1693510"/>
                </a:cubicBezTo>
                <a:cubicBezTo>
                  <a:pt x="-66714" y="1396343"/>
                  <a:pt x="29343" y="1379767"/>
                  <a:pt x="0" y="1158717"/>
                </a:cubicBezTo>
                <a:cubicBezTo>
                  <a:pt x="-29343" y="937667"/>
                  <a:pt x="38338" y="805193"/>
                  <a:pt x="0" y="653635"/>
                </a:cubicBezTo>
                <a:cubicBezTo>
                  <a:pt x="-38338" y="502077"/>
                  <a:pt x="58114" y="284480"/>
                  <a:pt x="0" y="0"/>
                </a:cubicBezTo>
                <a:close/>
              </a:path>
              <a:path w="4467070" h="2971070" stroke="0" extrusionOk="0">
                <a:moveTo>
                  <a:pt x="0" y="0"/>
                </a:moveTo>
                <a:cubicBezTo>
                  <a:pt x="250065" y="-9219"/>
                  <a:pt x="472821" y="72273"/>
                  <a:pt x="603054" y="0"/>
                </a:cubicBezTo>
                <a:cubicBezTo>
                  <a:pt x="733287" y="-72273"/>
                  <a:pt x="869976" y="21273"/>
                  <a:pt x="1027426" y="0"/>
                </a:cubicBezTo>
                <a:cubicBezTo>
                  <a:pt x="1184876" y="-21273"/>
                  <a:pt x="1287877" y="47668"/>
                  <a:pt x="1496468" y="0"/>
                </a:cubicBezTo>
                <a:cubicBezTo>
                  <a:pt x="1705059" y="-47668"/>
                  <a:pt x="1873180" y="34686"/>
                  <a:pt x="2054852" y="0"/>
                </a:cubicBezTo>
                <a:cubicBezTo>
                  <a:pt x="2236524" y="-34686"/>
                  <a:pt x="2356802" y="45230"/>
                  <a:pt x="2568565" y="0"/>
                </a:cubicBezTo>
                <a:cubicBezTo>
                  <a:pt x="2780328" y="-45230"/>
                  <a:pt x="2990696" y="7763"/>
                  <a:pt x="3216290" y="0"/>
                </a:cubicBezTo>
                <a:cubicBezTo>
                  <a:pt x="3441884" y="-7763"/>
                  <a:pt x="3575178" y="38548"/>
                  <a:pt x="3730003" y="0"/>
                </a:cubicBezTo>
                <a:cubicBezTo>
                  <a:pt x="3884828" y="-38548"/>
                  <a:pt x="4217587" y="38673"/>
                  <a:pt x="4467070" y="0"/>
                </a:cubicBezTo>
                <a:cubicBezTo>
                  <a:pt x="4472532" y="314982"/>
                  <a:pt x="4389628" y="493681"/>
                  <a:pt x="4467070" y="653635"/>
                </a:cubicBezTo>
                <a:cubicBezTo>
                  <a:pt x="4544512" y="813590"/>
                  <a:pt x="4414962" y="1002358"/>
                  <a:pt x="4467070" y="1218139"/>
                </a:cubicBezTo>
                <a:cubicBezTo>
                  <a:pt x="4519178" y="1433920"/>
                  <a:pt x="4413032" y="1517793"/>
                  <a:pt x="4467070" y="1752931"/>
                </a:cubicBezTo>
                <a:cubicBezTo>
                  <a:pt x="4521108" y="1988069"/>
                  <a:pt x="4435495" y="2128794"/>
                  <a:pt x="4467070" y="2406567"/>
                </a:cubicBezTo>
                <a:cubicBezTo>
                  <a:pt x="4498645" y="2684340"/>
                  <a:pt x="4450340" y="2791831"/>
                  <a:pt x="4467070" y="2971070"/>
                </a:cubicBezTo>
                <a:cubicBezTo>
                  <a:pt x="4275458" y="3012494"/>
                  <a:pt x="4105748" y="2940666"/>
                  <a:pt x="3998028" y="2971070"/>
                </a:cubicBezTo>
                <a:cubicBezTo>
                  <a:pt x="3890308" y="3001474"/>
                  <a:pt x="3625450" y="2968135"/>
                  <a:pt x="3528985" y="2971070"/>
                </a:cubicBezTo>
                <a:cubicBezTo>
                  <a:pt x="3432520" y="2974005"/>
                  <a:pt x="3224782" y="2950297"/>
                  <a:pt x="3015272" y="2971070"/>
                </a:cubicBezTo>
                <a:cubicBezTo>
                  <a:pt x="2805762" y="2991843"/>
                  <a:pt x="2595804" y="2923949"/>
                  <a:pt x="2412218" y="2971070"/>
                </a:cubicBezTo>
                <a:cubicBezTo>
                  <a:pt x="2228632" y="3018191"/>
                  <a:pt x="2122671" y="2964515"/>
                  <a:pt x="1853834" y="2971070"/>
                </a:cubicBezTo>
                <a:cubicBezTo>
                  <a:pt x="1584997" y="2977625"/>
                  <a:pt x="1467779" y="2970920"/>
                  <a:pt x="1340121" y="2971070"/>
                </a:cubicBezTo>
                <a:cubicBezTo>
                  <a:pt x="1212463" y="2971220"/>
                  <a:pt x="861925" y="2958723"/>
                  <a:pt x="692396" y="2971070"/>
                </a:cubicBezTo>
                <a:cubicBezTo>
                  <a:pt x="522868" y="2983417"/>
                  <a:pt x="320295" y="2903515"/>
                  <a:pt x="0" y="2971070"/>
                </a:cubicBezTo>
                <a:cubicBezTo>
                  <a:pt x="-3479" y="2791922"/>
                  <a:pt x="64054" y="2539685"/>
                  <a:pt x="0" y="2376856"/>
                </a:cubicBezTo>
                <a:cubicBezTo>
                  <a:pt x="-64054" y="2214027"/>
                  <a:pt x="70617" y="2021234"/>
                  <a:pt x="0" y="1782642"/>
                </a:cubicBezTo>
                <a:cubicBezTo>
                  <a:pt x="-70617" y="1544050"/>
                  <a:pt x="63782" y="1448534"/>
                  <a:pt x="0" y="1218139"/>
                </a:cubicBezTo>
                <a:cubicBezTo>
                  <a:pt x="-63782" y="987744"/>
                  <a:pt x="37236" y="869741"/>
                  <a:pt x="0" y="683346"/>
                </a:cubicBezTo>
                <a:cubicBezTo>
                  <a:pt x="-37236" y="496951"/>
                  <a:pt x="17176" y="167360"/>
                  <a:pt x="0" y="0"/>
                </a:cubicBezTo>
                <a:close/>
              </a:path>
            </a:pathLst>
          </a:custGeom>
          <a:no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a:lnSpc>
                <a:spcPct val="120000"/>
              </a:lnSpc>
            </a:pPr>
            <a:r>
              <a:rPr lang="vi-VN" sz="2000" dirty="0"/>
              <a:t>Mắt nhìn tia khúc xạ th</a:t>
            </a:r>
            <a:r>
              <a:rPr lang="en-US" sz="2000" dirty="0"/>
              <a:t>ấ</a:t>
            </a:r>
            <a:r>
              <a:rPr lang="vi-VN" sz="2000" dirty="0"/>
              <a:t>y đ</a:t>
            </a:r>
            <a:r>
              <a:rPr lang="en-US" sz="2000" dirty="0"/>
              <a:t>ầ</a:t>
            </a:r>
            <a:r>
              <a:rPr lang="vi-VN" sz="2000" dirty="0"/>
              <a:t>u A của ống hút như nằm ở vị trí A’</a:t>
            </a:r>
            <a:endParaRPr lang="en-US" sz="2000" dirty="0"/>
          </a:p>
          <a:p>
            <a:pPr>
              <a:lnSpc>
                <a:spcPct val="120000"/>
              </a:lnSpc>
            </a:pPr>
            <a:r>
              <a:rPr lang="vi-VN" sz="2000" dirty="0">
                <a:latin typeface="#9Slide03 Arima Madurai Black" panose="00000A00000000000000" pitchFamily="2" charset="-93"/>
                <a:cs typeface="#9Slide03 Arima Madurai Black" panose="00000A00000000000000" pitchFamily="2" charset="-93"/>
              </a:rPr>
              <a:t>→</a:t>
            </a:r>
            <a:r>
              <a:rPr lang="en-US" sz="2000" dirty="0">
                <a:latin typeface="#9Slide03 Arima Madurai Black" panose="00000A00000000000000" pitchFamily="2" charset="-93"/>
                <a:cs typeface="#9Slide03 Arima Madurai Black" panose="00000A00000000000000" pitchFamily="2" charset="-93"/>
              </a:rPr>
              <a:t> </a:t>
            </a:r>
            <a:r>
              <a:rPr lang="vi-VN" sz="2000" dirty="0"/>
              <a:t>g</a:t>
            </a:r>
            <a:r>
              <a:rPr lang="en-US" sz="2000" dirty="0"/>
              <a:t>ầ</a:t>
            </a:r>
            <a:r>
              <a:rPr lang="vi-VN" sz="2000" dirty="0"/>
              <a:t>n mặt nước hơn.</a:t>
            </a:r>
            <a:endParaRPr lang="en-US" sz="20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3031" y="0"/>
            <a:ext cx="9197707" cy="55764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66119" y="4912667"/>
            <a:ext cx="3166948" cy="461665"/>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defRPr sz="2000">
                <a:solidFill>
                  <a:schemeClr val="accent6"/>
                </a:solidFill>
                <a:latin typeface="Fira Sans Condensed Medium" panose="020B0603050000020004" pitchFamily="34" charset="0"/>
              </a:defRPr>
            </a:lvl1pPr>
          </a:lstStyle>
          <a:p>
            <a:r>
              <a:rPr lang="en-US" sz="2400" dirty="0" err="1">
                <a:solidFill>
                  <a:schemeClr val="tx1">
                    <a:lumMod val="50000"/>
                  </a:schemeClr>
                </a:solidFill>
              </a:rPr>
              <a:t>Hiện</a:t>
            </a:r>
            <a:r>
              <a:rPr lang="en-US" sz="2400" dirty="0">
                <a:solidFill>
                  <a:schemeClr val="tx1">
                    <a:lumMod val="50000"/>
                  </a:schemeClr>
                </a:solidFill>
              </a:rPr>
              <a:t> </a:t>
            </a:r>
            <a:r>
              <a:rPr lang="en-US" sz="2400" dirty="0" err="1">
                <a:solidFill>
                  <a:schemeClr val="tx1">
                    <a:lumMod val="50000"/>
                  </a:schemeClr>
                </a:solidFill>
              </a:rPr>
              <a:t>tượng</a:t>
            </a:r>
            <a:r>
              <a:rPr lang="en-US" sz="2400" dirty="0">
                <a:solidFill>
                  <a:schemeClr val="tx1">
                    <a:lumMod val="50000"/>
                  </a:schemeClr>
                </a:solidFill>
              </a:rPr>
              <a:t> “</a:t>
            </a:r>
            <a:r>
              <a:rPr lang="en-US" sz="2400" dirty="0" err="1">
                <a:solidFill>
                  <a:schemeClr val="tx1">
                    <a:lumMod val="50000"/>
                  </a:schemeClr>
                </a:solidFill>
              </a:rPr>
              <a:t>nâng</a:t>
            </a:r>
            <a:r>
              <a:rPr lang="en-US" sz="2400" dirty="0">
                <a:solidFill>
                  <a:schemeClr val="tx1">
                    <a:lumMod val="50000"/>
                  </a:schemeClr>
                </a:solidFill>
              </a:rPr>
              <a:t> </a:t>
            </a:r>
            <a:r>
              <a:rPr lang="en-US" sz="2400" dirty="0" err="1">
                <a:solidFill>
                  <a:schemeClr val="tx1">
                    <a:lumMod val="50000"/>
                  </a:schemeClr>
                </a:solidFill>
              </a:rPr>
              <a:t>ảnh</a:t>
            </a:r>
            <a:r>
              <a:rPr lang="en-US" sz="2400" dirty="0">
                <a:solidFill>
                  <a:schemeClr val="tx1">
                    <a:lumMod val="50000"/>
                  </a:schemeClr>
                </a:solidFill>
              </a:rPr>
              <a:t>”</a:t>
            </a:r>
            <a:endParaRPr lang="en-US" sz="2400" dirty="0">
              <a:solidFill>
                <a:schemeClr val="tx1">
                  <a:lumMod val="50000"/>
                </a:schemeClr>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grpSp>
        <p:nvGrpSpPr>
          <p:cNvPr id="6" name="Group 5"/>
          <p:cNvGrpSpPr/>
          <p:nvPr/>
        </p:nvGrpSpPr>
        <p:grpSpPr>
          <a:xfrm>
            <a:off x="-70800" y="0"/>
            <a:ext cx="9214800" cy="5143500"/>
            <a:chOff x="-70800" y="0"/>
            <a:chExt cx="9214800" cy="5143500"/>
          </a:xfrm>
        </p:grpSpPr>
        <p:pic>
          <p:nvPicPr>
            <p:cNvPr id="2" name="Picture 1" descr="A pencil in a glass of water&#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449" r="-57"/>
            <a:stretch>
              <a:fillRect/>
            </a:stretch>
          </p:blipFill>
          <p:spPr>
            <a:xfrm>
              <a:off x="878400" y="0"/>
              <a:ext cx="8265600" cy="5143500"/>
            </a:xfrm>
            <a:prstGeom prst="rect">
              <a:avLst/>
            </a:prstGeom>
          </p:spPr>
        </p:pic>
        <p:pic>
          <p:nvPicPr>
            <p:cNvPr id="3" name="Picture 2" descr="A pencil in a glass of water&#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449" r="-57"/>
            <a:stretch>
              <a:fillRect/>
            </a:stretch>
          </p:blipFill>
          <p:spPr>
            <a:xfrm>
              <a:off x="-70800" y="0"/>
              <a:ext cx="8265600" cy="5143500"/>
            </a:xfrm>
            <a:prstGeom prst="rect">
              <a:avLst/>
            </a:prstGeom>
          </p:spPr>
        </p:pic>
        <p:pic>
          <p:nvPicPr>
            <p:cNvPr id="5" name="Picture 4" descr="A pencil in a glass of water&#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449" r="-57"/>
            <a:stretch>
              <a:fillRect/>
            </a:stretch>
          </p:blipFill>
          <p:spPr>
            <a:xfrm>
              <a:off x="345600" y="0"/>
              <a:ext cx="8265600" cy="5143500"/>
            </a:xfrm>
            <a:prstGeom prst="rect">
              <a:avLst/>
            </a:prstGeom>
          </p:spPr>
        </p:pic>
      </p:grpSp>
      <p:sp>
        <p:nvSpPr>
          <p:cNvPr id="4" name="TextBox 3"/>
          <p:cNvSpPr txBox="1"/>
          <p:nvPr/>
        </p:nvSpPr>
        <p:spPr>
          <a:xfrm>
            <a:off x="609462" y="73800"/>
            <a:ext cx="862867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Vì sao ta thấy cây bút chì dường như bị g</a:t>
            </a: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ã</a:t>
            </a: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y tại mặt nước?</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grpSp>
        <p:nvGrpSpPr>
          <p:cNvPr id="6" name="Group 5"/>
          <p:cNvGrpSpPr/>
          <p:nvPr/>
        </p:nvGrpSpPr>
        <p:grpSpPr>
          <a:xfrm>
            <a:off x="-70800" y="0"/>
            <a:ext cx="9214800" cy="5143500"/>
            <a:chOff x="-70800" y="0"/>
            <a:chExt cx="9214800" cy="5143500"/>
          </a:xfrm>
        </p:grpSpPr>
        <p:pic>
          <p:nvPicPr>
            <p:cNvPr id="2" name="Picture 1" descr="A pencil in a glass of water&#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449" r="-57"/>
            <a:stretch>
              <a:fillRect/>
            </a:stretch>
          </p:blipFill>
          <p:spPr>
            <a:xfrm>
              <a:off x="878400" y="0"/>
              <a:ext cx="8265600" cy="5143500"/>
            </a:xfrm>
            <a:prstGeom prst="rect">
              <a:avLst/>
            </a:prstGeom>
          </p:spPr>
        </p:pic>
        <p:pic>
          <p:nvPicPr>
            <p:cNvPr id="3" name="Picture 2" descr="A pencil in a glass of water&#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449" r="-57"/>
            <a:stretch>
              <a:fillRect/>
            </a:stretch>
          </p:blipFill>
          <p:spPr>
            <a:xfrm>
              <a:off x="-70800" y="0"/>
              <a:ext cx="8265600" cy="5143500"/>
            </a:xfrm>
            <a:prstGeom prst="rect">
              <a:avLst/>
            </a:prstGeom>
          </p:spPr>
        </p:pic>
        <p:pic>
          <p:nvPicPr>
            <p:cNvPr id="5" name="Picture 4" descr="A pencil in a glass of water&#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29631" r="31350"/>
            <a:stretch>
              <a:fillRect/>
            </a:stretch>
          </p:blipFill>
          <p:spPr>
            <a:xfrm>
              <a:off x="-70800" y="0"/>
              <a:ext cx="3208867" cy="5143500"/>
            </a:xfrm>
            <a:prstGeom prst="rect">
              <a:avLst/>
            </a:prstGeom>
          </p:spPr>
        </p:pic>
        <p:pic>
          <p:nvPicPr>
            <p:cNvPr id="7" name="Picture 6" descr="A pencil in a glass of water&#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66150" r="-50"/>
            <a:stretch>
              <a:fillRect/>
            </a:stretch>
          </p:blipFill>
          <p:spPr>
            <a:xfrm>
              <a:off x="3138067" y="0"/>
              <a:ext cx="2787867" cy="5143500"/>
            </a:xfrm>
            <a:prstGeom prst="rect">
              <a:avLst/>
            </a:prstGeom>
          </p:spPr>
        </p:pic>
      </p:grpSp>
      <p:sp>
        <p:nvSpPr>
          <p:cNvPr id="4" name="TextBox 3"/>
          <p:cNvSpPr txBox="1"/>
          <p:nvPr/>
        </p:nvSpPr>
        <p:spPr>
          <a:xfrm>
            <a:off x="2768600" y="522533"/>
            <a:ext cx="6239933"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Khi</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các</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tia</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sáng</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truyền</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từ</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đầu</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bút</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trong</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nước</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vào</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không</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khí</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panose="020B0604020202020204"/>
              <a:sym typeface="Arial" panose="020B0604020202020204"/>
            </a:endParaRPr>
          </a:p>
        </p:txBody>
      </p:sp>
      <p:sp>
        <p:nvSpPr>
          <p:cNvPr id="8" name="TextBox 7"/>
          <p:cNvSpPr txBox="1"/>
          <p:nvPr/>
        </p:nvSpPr>
        <p:spPr>
          <a:xfrm>
            <a:off x="2768599" y="1396328"/>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400" dirty="0" err="1">
                <a:solidFill>
                  <a:srgbClr val="532CC7">
                    <a:lumMod val="75000"/>
                  </a:srgbClr>
                </a:solidFill>
                <a:latin typeface="Fira Sans Condensed Medium" panose="020B0603050000020004" pitchFamily="34" charset="0"/>
              </a:rPr>
              <a:t>Đường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đi</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của</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các</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tia</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sáng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này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bị</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khúc</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xạ</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panose="020B0604020202020204"/>
              <a:sym typeface="Arial" panose="020B0604020202020204"/>
            </a:endParaRPr>
          </a:p>
        </p:txBody>
      </p:sp>
      <p:sp>
        <p:nvSpPr>
          <p:cNvPr id="9" name="TextBox 8"/>
          <p:cNvSpPr txBox="1"/>
          <p:nvPr/>
        </p:nvSpPr>
        <p:spPr>
          <a:xfrm>
            <a:off x="2768598" y="1953694"/>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400" dirty="0" err="1">
                <a:solidFill>
                  <a:srgbClr val="532CC7">
                    <a:lumMod val="75000"/>
                  </a:srgbClr>
                </a:solidFill>
                <a:latin typeface="Fira Sans Condensed Medium" panose="020B0603050000020004" pitchFamily="34" charset="0"/>
              </a:rPr>
              <a:t>Những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tia</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khúc</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xạ</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này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lọt</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vào</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mắt</a:t>
            </a:r>
            <a:r>
              <a:rPr lang="en-US" sz="2400" dirty="0">
                <a:solidFill>
                  <a:srgbClr val="532CC7">
                    <a:lumMod val="75000"/>
                  </a:srgbClr>
                </a:solidFill>
                <a:latin typeface="Fira Sans Condensed Medium" panose="020B0603050000020004" pitchFamily="34" charset="0"/>
              </a:rPr>
              <a:t> ta</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panose="020B0604020202020204"/>
              <a:sym typeface="Arial" panose="020B0604020202020204"/>
            </a:endParaRPr>
          </a:p>
        </p:txBody>
      </p:sp>
      <p:sp>
        <p:nvSpPr>
          <p:cNvPr id="10" name="TextBox 9"/>
          <p:cNvSpPr txBox="1"/>
          <p:nvPr/>
        </p:nvSpPr>
        <p:spPr>
          <a:xfrm>
            <a:off x="2768597" y="2481125"/>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400" dirty="0" err="1">
                <a:solidFill>
                  <a:srgbClr val="532CC7">
                    <a:lumMod val="75000"/>
                  </a:srgbClr>
                </a:solidFill>
                <a:latin typeface="Fira Sans Condensed Medium" panose="020B0603050000020004" pitchFamily="34" charset="0"/>
              </a:rPr>
              <a:t>Mắt</a:t>
            </a:r>
            <a:r>
              <a:rPr lang="en-US" sz="2400" dirty="0">
                <a:solidFill>
                  <a:srgbClr val="532CC7">
                    <a:lumMod val="75000"/>
                  </a:srgbClr>
                </a:solidFill>
                <a:latin typeface="Fira Sans Condensed Medium" panose="020B0603050000020004" pitchFamily="34" charset="0"/>
              </a:rPr>
              <a:t> ta </a:t>
            </a:r>
            <a:r>
              <a:rPr lang="en-US" sz="2400" dirty="0" err="1">
                <a:solidFill>
                  <a:srgbClr val="532CC7">
                    <a:lumMod val="75000"/>
                  </a:srgbClr>
                </a:solidFill>
                <a:latin typeface="Fira Sans Condensed Medium" panose="020B0603050000020004" pitchFamily="34" charset="0"/>
              </a:rPr>
              <a:t>sẽ</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nhìn</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thấy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đầu</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bút</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bị</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lệch</a:t>
            </a:r>
            <a:r>
              <a:rPr lang="en-US" sz="2400" dirty="0">
                <a:solidFill>
                  <a:srgbClr val="532CC7">
                    <a:lumMod val="75000"/>
                  </a:srgbClr>
                </a:solidFill>
                <a:latin typeface="Fira Sans Condensed Medium" panose="020B0603050000020004" pitchFamily="34" charset="0"/>
              </a:rPr>
              <a:t> </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panose="020B0604020202020204"/>
              <a:sym typeface="Arial" panose="020B0604020202020204"/>
            </a:endParaRPr>
          </a:p>
        </p:txBody>
      </p:sp>
      <p:sp>
        <p:nvSpPr>
          <p:cNvPr id="11" name="TextBox 10"/>
          <p:cNvSpPr txBox="1"/>
          <p:nvPr/>
        </p:nvSpPr>
        <p:spPr>
          <a:xfrm>
            <a:off x="2777064" y="3015523"/>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400" dirty="0">
                <a:solidFill>
                  <a:srgbClr val="532CC7">
                    <a:lumMod val="75000"/>
                  </a:srgbClr>
                </a:solidFill>
                <a:latin typeface="#9Slide03 Arima Madurai Black" panose="00000A00000000000000" pitchFamily="2" charset="-93"/>
                <a:cs typeface="#9Slide03 Arima Madurai Black" panose="00000A00000000000000" pitchFamily="2" charset="-93"/>
              </a:rPr>
              <a:t>→ </a:t>
            </a:r>
            <a:r>
              <a:rPr lang="en-US" sz="2400" dirty="0" err="1">
                <a:solidFill>
                  <a:srgbClr val="532CC7">
                    <a:lumMod val="75000"/>
                  </a:srgbClr>
                </a:solidFill>
                <a:latin typeface="Fira Sans Condensed Medium" panose="020B0603050000020004" pitchFamily="34" charset="0"/>
              </a:rPr>
              <a:t>Cây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bút</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dường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như</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bị</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gãy</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anim calcmode="lin" valueType="num">
                                      <p:cBhvr>
                                        <p:cTn id="29" dur="500" fill="hold"/>
                                        <p:tgtEl>
                                          <p:spTgt spid="10"/>
                                        </p:tgtEl>
                                        <p:attrNameLst>
                                          <p:attrName>ppt_x</p:attrName>
                                        </p:attrNameLst>
                                      </p:cBhvr>
                                      <p:tavLst>
                                        <p:tav tm="0">
                                          <p:val>
                                            <p:strVal val="#ppt_x"/>
                                          </p:val>
                                        </p:tav>
                                        <p:tav tm="100000">
                                          <p:val>
                                            <p:strVal val="#ppt_x"/>
                                          </p:val>
                                        </p:tav>
                                      </p:tavLst>
                                    </p:anim>
                                    <p:anim calcmode="lin" valueType="num">
                                      <p:cBhvr>
                                        <p:cTn id="30"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anim calcmode="lin" valueType="num">
                                      <p:cBhvr>
                                        <p:cTn id="36" dur="500" fill="hold"/>
                                        <p:tgtEl>
                                          <p:spTgt spid="11"/>
                                        </p:tgtEl>
                                        <p:attrNameLst>
                                          <p:attrName>ppt_x</p:attrName>
                                        </p:attrNameLst>
                                      </p:cBhvr>
                                      <p:tavLst>
                                        <p:tav tm="0">
                                          <p:val>
                                            <p:strVal val="#ppt_x"/>
                                          </p:val>
                                        </p:tav>
                                        <p:tav tm="100000">
                                          <p:val>
                                            <p:strVal val="#ppt_x"/>
                                          </p:val>
                                        </p:tav>
                                      </p:tavLst>
                                    </p:anim>
                                    <p:anim calcmode="lin" valueType="num">
                                      <p:cBhvr>
                                        <p:cTn id="3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Shape 387"/>
        <p:cNvGrpSpPr/>
        <p:nvPr/>
      </p:nvGrpSpPr>
      <p:grpSpPr>
        <a:xfrm>
          <a:off x="0" y="0"/>
          <a:ext cx="0" cy="0"/>
          <a:chOff x="0" y="0"/>
          <a:chExt cx="0" cy="0"/>
        </a:xfrm>
      </p:grpSpPr>
      <p:sp>
        <p:nvSpPr>
          <p:cNvPr id="9" name="Rectangle 8"/>
          <p:cNvSpPr/>
          <p:nvPr/>
        </p:nvSpPr>
        <p:spPr>
          <a:xfrm>
            <a:off x="0" y="0"/>
            <a:ext cx="9144000" cy="5143500"/>
          </a:xfrm>
          <a:prstGeom prst="rect">
            <a:avLst/>
          </a:prstGeom>
          <a:solidFill>
            <a:srgbClr val="0E2A47">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57661" y="336267"/>
            <a:ext cx="862867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vi-VN" sz="3200" dirty="0">
                <a:solidFill>
                  <a:schemeClr val="accent6"/>
                </a:solidFill>
                <a:latin typeface="Fira Sans Condensed Medium" panose="020B0603050000020004" pitchFamily="34" charset="0"/>
              </a:rPr>
              <a:t>Vì sao khi đứng trên thành h</a:t>
            </a:r>
            <a:r>
              <a:rPr lang="en-US" sz="3200" dirty="0">
                <a:solidFill>
                  <a:schemeClr val="accent6"/>
                </a:solidFill>
                <a:latin typeface="Fira Sans Condensed Medium" panose="020B0603050000020004" pitchFamily="34" charset="0"/>
              </a:rPr>
              <a:t>ồ</a:t>
            </a:r>
            <a:r>
              <a:rPr lang="vi-VN" sz="3200" dirty="0">
                <a:solidFill>
                  <a:schemeClr val="accent6"/>
                </a:solidFill>
                <a:latin typeface="Fira Sans Condensed Medium" panose="020B0603050000020004" pitchFamily="34" charset="0"/>
              </a:rPr>
              <a:t> bơi, ta lại th</a:t>
            </a:r>
            <a:r>
              <a:rPr lang="en-US" sz="3200" dirty="0">
                <a:solidFill>
                  <a:schemeClr val="accent6"/>
                </a:solidFill>
                <a:latin typeface="Fira Sans Condensed Medium" panose="020B0603050000020004" pitchFamily="34" charset="0"/>
              </a:rPr>
              <a:t>ấ</a:t>
            </a:r>
            <a:r>
              <a:rPr lang="vi-VN" sz="3200" dirty="0">
                <a:solidFill>
                  <a:schemeClr val="accent6"/>
                </a:solidFill>
                <a:latin typeface="Fira Sans Condensed Medium" panose="020B0603050000020004" pitchFamily="34" charset="0"/>
              </a:rPr>
              <a:t>y đáy</a:t>
            </a:r>
            <a:r>
              <a:rPr lang="en-US" sz="3200" dirty="0">
                <a:solidFill>
                  <a:schemeClr val="accent6"/>
                </a:solidFill>
                <a:latin typeface="Fira Sans Condensed Medium" panose="020B0603050000020004" pitchFamily="34" charset="0"/>
              </a:rPr>
              <a:t> </a:t>
            </a:r>
            <a:r>
              <a:rPr lang="vi-VN" sz="3200" dirty="0">
                <a:solidFill>
                  <a:schemeClr val="accent6"/>
                </a:solidFill>
                <a:latin typeface="Fira Sans Condensed Medium" panose="020B0603050000020004" pitchFamily="34" charset="0"/>
              </a:rPr>
              <a:t>hồ bơi có vẻ gần mặt nước hơn so với thực tế?</a:t>
            </a:r>
            <a:endParaRPr lang="en-US" sz="3200" dirty="0">
              <a:solidFill>
                <a:schemeClr val="accent6"/>
              </a:solidFill>
              <a:latin typeface="Fira Sans Condensed Medium" panose="020B06030500000200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Shape 387"/>
        <p:cNvGrpSpPr/>
        <p:nvPr/>
      </p:nvGrpSpPr>
      <p:grpSpPr>
        <a:xfrm>
          <a:off x="0" y="0"/>
          <a:ext cx="0" cy="0"/>
          <a:chOff x="0" y="0"/>
          <a:chExt cx="0" cy="0"/>
        </a:xfrm>
      </p:grpSpPr>
      <p:sp>
        <p:nvSpPr>
          <p:cNvPr id="9" name="Rectangle 8"/>
          <p:cNvSpPr/>
          <p:nvPr/>
        </p:nvSpPr>
        <p:spPr>
          <a:xfrm>
            <a:off x="0" y="0"/>
            <a:ext cx="9144000" cy="5143500"/>
          </a:xfrm>
          <a:prstGeom prst="rect">
            <a:avLst/>
          </a:prstGeom>
          <a:solidFill>
            <a:srgbClr val="0E2A47">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57661" y="344733"/>
            <a:ext cx="862867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800" dirty="0" err="1">
                <a:solidFill>
                  <a:schemeClr val="accent6"/>
                </a:solidFill>
                <a:latin typeface="Fira Sans Condensed Medium" panose="020B0603050000020004" pitchFamily="34" charset="0"/>
              </a:rPr>
              <a:t>Hiện</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tượng</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nâng</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ảnh</a:t>
            </a:r>
            <a:r>
              <a:rPr lang="en-US" sz="2800" dirty="0">
                <a:solidFill>
                  <a:schemeClr val="accent6"/>
                </a:solidFill>
                <a:latin typeface="Fira Sans Condensed Medium" panose="020B0603050000020004" pitchFamily="34" charset="0"/>
              </a:rPr>
              <a:t>” do </a:t>
            </a:r>
            <a:r>
              <a:rPr lang="en-US" sz="2800" dirty="0" err="1">
                <a:solidFill>
                  <a:schemeClr val="accent6"/>
                </a:solidFill>
                <a:latin typeface="Fira Sans Condensed Medium" panose="020B0603050000020004" pitchFamily="34" charset="0"/>
              </a:rPr>
              <a:t>khúc</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xạ</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ánh</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sáng</a:t>
            </a:r>
            <a:endParaRPr lang="en-US" sz="2800" dirty="0">
              <a:solidFill>
                <a:schemeClr val="accent6"/>
              </a:solidFill>
              <a:latin typeface="Fira Sans Condensed Medium" panose="020B0603050000020004" pitchFamily="34" charset="0"/>
            </a:endParaRPr>
          </a:p>
        </p:txBody>
      </p:sp>
      <p:sp>
        <p:nvSpPr>
          <p:cNvPr id="2" name="TextBox 1"/>
          <p:cNvSpPr txBox="1"/>
          <p:nvPr/>
        </p:nvSpPr>
        <p:spPr>
          <a:xfrm>
            <a:off x="503195" y="1212686"/>
            <a:ext cx="7895740" cy="949491"/>
          </a:xfrm>
          <a:prstGeom prst="rect">
            <a:avLst/>
          </a:prstGeom>
          <a:noFill/>
        </p:spPr>
        <p:txBody>
          <a:bodyPr wrap="square">
            <a:spAutoFit/>
          </a:bodyPr>
          <a:lstStyle/>
          <a:p>
            <a:pPr marL="0" marR="0" lvl="0" indent="0" defTabSz="914400" rtl="0" eaLnBrk="1" fontAlgn="auto" latinLnBrk="0" hangingPunct="1">
              <a:lnSpc>
                <a:spcPct val="120000"/>
              </a:lnSpc>
              <a:spcBef>
                <a:spcPts val="0"/>
              </a:spcBef>
              <a:spcAft>
                <a:spcPts val="0"/>
              </a:spcAft>
              <a:buClr>
                <a:srgbClr val="000000"/>
              </a:buClr>
              <a:buSzTx/>
              <a:buFont typeface="Arial" panose="020B0604020202020204"/>
              <a:buNone/>
              <a:defRPr/>
            </a:pPr>
            <a:r>
              <a:rPr lang="en-US" sz="2400" dirty="0" err="1">
                <a:solidFill>
                  <a:schemeClr val="accent6"/>
                </a:solidFill>
                <a:latin typeface="Fira Sans Condensed Medium" panose="020B0603050000020004" pitchFamily="34" charset="0"/>
              </a:rPr>
              <a:t>Các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tia</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truyền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từ</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đáy</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hồ</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đến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mắt</a:t>
            </a:r>
            <a:r>
              <a:rPr lang="en-US" sz="2400" dirty="0">
                <a:solidFill>
                  <a:schemeClr val="accent6"/>
                </a:solidFill>
                <a:latin typeface="Fira Sans Condensed Medium" panose="020B0603050000020004" pitchFamily="34" charset="0"/>
              </a:rPr>
              <a:t> ta </a:t>
            </a:r>
            <a:r>
              <a:rPr lang="en-US" sz="2400" dirty="0" err="1">
                <a:solidFill>
                  <a:schemeClr val="accent6"/>
                </a:solidFill>
                <a:latin typeface="Fira Sans Condensed Medium" panose="020B0603050000020004" pitchFamily="34" charset="0"/>
              </a:rPr>
              <a:t>bị</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ở </a:t>
            </a:r>
            <a:r>
              <a:rPr lang="en-US" sz="2400" dirty="0" err="1">
                <a:solidFill>
                  <a:schemeClr val="accent6"/>
                </a:solidFill>
                <a:latin typeface="Fira Sans Condensed Medium" panose="020B0603050000020004" pitchFamily="34" charset="0"/>
              </a:rPr>
              <a:t>mặt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phân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cách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giữa</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nước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và</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không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khí</a:t>
            </a:r>
            <a:r>
              <a:rPr lang="en-US" sz="2400" dirty="0">
                <a:solidFill>
                  <a:schemeClr val="accent6"/>
                </a:solidFill>
                <a:latin typeface="Fira Sans Condensed Medium" panose="020B0603050000020004" pitchFamily="34" charset="0"/>
              </a:rPr>
              <a:t> </a:t>
            </a:r>
            <a:endParaRPr lang="en-US" sz="2400" dirty="0">
              <a:solidFill>
                <a:schemeClr val="accent6"/>
              </a:solidFill>
              <a:latin typeface="Fira Sans Condensed Medium" panose="020B0603050000020004" pitchFamily="34" charset="0"/>
            </a:endParaRPr>
          </a:p>
        </p:txBody>
      </p:sp>
      <p:sp>
        <p:nvSpPr>
          <p:cNvPr id="3" name="TextBox 2"/>
          <p:cNvSpPr txBox="1"/>
          <p:nvPr/>
        </p:nvSpPr>
        <p:spPr>
          <a:xfrm>
            <a:off x="503195" y="2228602"/>
            <a:ext cx="7895740" cy="949491"/>
          </a:xfrm>
          <a:prstGeom prst="rect">
            <a:avLst/>
          </a:prstGeom>
          <a:noFill/>
        </p:spPr>
        <p:txBody>
          <a:bodyPr wrap="square">
            <a:spAutoFit/>
          </a:bodyPr>
          <a:lstStyle/>
          <a:p>
            <a:pPr marL="0" marR="0" lvl="0" indent="0" defTabSz="914400" rtl="0" eaLnBrk="1" fontAlgn="auto" latinLnBrk="0" hangingPunct="1">
              <a:lnSpc>
                <a:spcPct val="120000"/>
              </a:lnSpc>
              <a:spcBef>
                <a:spcPts val="0"/>
              </a:spcBef>
              <a:spcAft>
                <a:spcPts val="0"/>
              </a:spcAft>
              <a:buClr>
                <a:srgbClr val="000000"/>
              </a:buClr>
              <a:buSzTx/>
              <a:buFont typeface="Arial" panose="020B0604020202020204"/>
              <a:buNone/>
              <a:defRPr/>
            </a:pPr>
            <a:r>
              <a:rPr lang="en-US" sz="2400" dirty="0" err="1">
                <a:solidFill>
                  <a:schemeClr val="accent6"/>
                </a:solidFill>
                <a:latin typeface="Fira Sans Condensed Medium" panose="020B0603050000020004" pitchFamily="34" charset="0"/>
              </a:rPr>
              <a:t>Dẫn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đến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chúng</a:t>
            </a:r>
            <a:r>
              <a:rPr lang="en-US" sz="2400" dirty="0">
                <a:solidFill>
                  <a:schemeClr val="accent6"/>
                </a:solidFill>
                <a:latin typeface="Fira Sans Condensed Medium" panose="020B0603050000020004" pitchFamily="34" charset="0"/>
              </a:rPr>
              <a:t> ta </a:t>
            </a:r>
            <a:r>
              <a:rPr lang="en-US" sz="2400" dirty="0" err="1">
                <a:solidFill>
                  <a:schemeClr val="accent6"/>
                </a:solidFill>
                <a:latin typeface="Fira Sans Condensed Medium" panose="020B0603050000020004" pitchFamily="34" charset="0"/>
              </a:rPr>
              <a:t>sẽ</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nhìn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thấy</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đáy</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hồ</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bơi</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dường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như</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đang</a:t>
            </a:r>
            <a:r>
              <a:rPr lang="en-US" sz="2400" dirty="0">
                <a:solidFill>
                  <a:schemeClr val="accent6"/>
                </a:solidFill>
                <a:latin typeface="Fira Sans Condensed Medium" panose="020B0603050000020004" pitchFamily="34" charset="0"/>
              </a:rPr>
              <a:t> ở </a:t>
            </a:r>
            <a:r>
              <a:rPr lang="en-US" sz="2400" dirty="0" err="1">
                <a:solidFill>
                  <a:schemeClr val="accent6"/>
                </a:solidFill>
                <a:latin typeface="Fira Sans Condensed Medium" panose="020B0603050000020004" pitchFamily="34" charset="0"/>
              </a:rPr>
              <a:t>vị</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trí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gần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mặt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nước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hơi</a:t>
            </a:r>
            <a:r>
              <a:rPr lang="en-US" sz="2400" dirty="0">
                <a:solidFill>
                  <a:schemeClr val="accent6"/>
                </a:solidFill>
                <a:latin typeface="Fira Sans Condensed Medium" panose="020B0603050000020004" pitchFamily="34" charset="0"/>
              </a:rPr>
              <a:t> so </a:t>
            </a:r>
            <a:r>
              <a:rPr lang="en-US" sz="2400" dirty="0" err="1">
                <a:solidFill>
                  <a:schemeClr val="accent6"/>
                </a:solidFill>
                <a:latin typeface="Fira Sans Condensed Medium" panose="020B0603050000020004" pitchFamily="34" charset="0"/>
              </a:rPr>
              <a:t>với</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thực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tế</a:t>
            </a:r>
            <a:r>
              <a:rPr lang="en-US" sz="2400" dirty="0">
                <a:solidFill>
                  <a:schemeClr val="accent6"/>
                </a:solidFill>
                <a:latin typeface="Fira Sans Condensed Medium" panose="020B0603050000020004" pitchFamily="34" charset="0"/>
              </a:rPr>
              <a:t> </a:t>
            </a:r>
            <a:endParaRPr lang="en-US" sz="2400" dirty="0">
              <a:solidFill>
                <a:schemeClr val="accent6"/>
              </a:solidFill>
              <a:latin typeface="Fira Sans Condensed Medium" panose="020B06030500000200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grpSp>
        <p:nvGrpSpPr>
          <p:cNvPr id="693" name="Google Shape;693;p43"/>
          <p:cNvGrpSpPr/>
          <p:nvPr/>
        </p:nvGrpSpPr>
        <p:grpSpPr>
          <a:xfrm>
            <a:off x="1181353" y="842962"/>
            <a:ext cx="2336419" cy="3554426"/>
            <a:chOff x="983550" y="848100"/>
            <a:chExt cx="2203130" cy="3351651"/>
          </a:xfrm>
        </p:grpSpPr>
        <p:sp>
          <p:nvSpPr>
            <p:cNvPr id="694" name="Google Shape;694;p43"/>
            <p:cNvSpPr/>
            <p:nvPr/>
          </p:nvSpPr>
          <p:spPr>
            <a:xfrm>
              <a:off x="1436253" y="1595519"/>
              <a:ext cx="1297727" cy="2076995"/>
            </a:xfrm>
            <a:custGeom>
              <a:avLst/>
              <a:gdLst/>
              <a:ahLst/>
              <a:cxnLst/>
              <a:rect l="l" t="t" r="r" b="b"/>
              <a:pathLst>
                <a:path w="9454" h="15131" extrusionOk="0">
                  <a:moveTo>
                    <a:pt x="2845" y="0"/>
                  </a:moveTo>
                  <a:cubicBezTo>
                    <a:pt x="2134" y="0"/>
                    <a:pt x="1474" y="582"/>
                    <a:pt x="1397" y="1281"/>
                  </a:cubicBezTo>
                  <a:lnTo>
                    <a:pt x="91" y="12221"/>
                  </a:lnTo>
                  <a:cubicBezTo>
                    <a:pt x="0" y="12932"/>
                    <a:pt x="427" y="13812"/>
                    <a:pt x="1035" y="14187"/>
                  </a:cubicBezTo>
                  <a:lnTo>
                    <a:pt x="1474" y="14458"/>
                  </a:lnTo>
                  <a:cubicBezTo>
                    <a:pt x="2082" y="14820"/>
                    <a:pt x="3168" y="15131"/>
                    <a:pt x="3880" y="15131"/>
                  </a:cubicBezTo>
                  <a:lnTo>
                    <a:pt x="5729" y="15131"/>
                  </a:lnTo>
                  <a:cubicBezTo>
                    <a:pt x="6440" y="15131"/>
                    <a:pt x="7501" y="14807"/>
                    <a:pt x="8108" y="14419"/>
                  </a:cubicBezTo>
                  <a:lnTo>
                    <a:pt x="8432" y="14213"/>
                  </a:lnTo>
                  <a:cubicBezTo>
                    <a:pt x="9027" y="13825"/>
                    <a:pt x="9453" y="12932"/>
                    <a:pt x="9376" y="12221"/>
                  </a:cubicBezTo>
                  <a:lnTo>
                    <a:pt x="8057" y="1281"/>
                  </a:lnTo>
                  <a:cubicBezTo>
                    <a:pt x="7979" y="582"/>
                    <a:pt x="7320" y="0"/>
                    <a:pt x="660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5" name="Google Shape;695;p43"/>
            <p:cNvSpPr/>
            <p:nvPr/>
          </p:nvSpPr>
          <p:spPr>
            <a:xfrm>
              <a:off x="1285261" y="1994966"/>
              <a:ext cx="1530395" cy="1631424"/>
            </a:xfrm>
            <a:custGeom>
              <a:avLst/>
              <a:gdLst/>
              <a:ahLst/>
              <a:cxnLst/>
              <a:rect l="l" t="t" r="r" b="b"/>
              <a:pathLst>
                <a:path w="11149" h="11885" extrusionOk="0">
                  <a:moveTo>
                    <a:pt x="5575" y="0"/>
                  </a:moveTo>
                  <a:cubicBezTo>
                    <a:pt x="6014" y="4268"/>
                    <a:pt x="1" y="11885"/>
                    <a:pt x="5575" y="11885"/>
                  </a:cubicBezTo>
                  <a:cubicBezTo>
                    <a:pt x="11148" y="11885"/>
                    <a:pt x="7747" y="1733"/>
                    <a:pt x="5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6" name="Google Shape;696;p43"/>
            <p:cNvSpPr/>
            <p:nvPr/>
          </p:nvSpPr>
          <p:spPr>
            <a:xfrm>
              <a:off x="1755671" y="2912596"/>
              <a:ext cx="557581" cy="690730"/>
            </a:xfrm>
            <a:custGeom>
              <a:avLst/>
              <a:gdLst/>
              <a:ahLst/>
              <a:cxnLst/>
              <a:rect l="l" t="t" r="r" b="b"/>
              <a:pathLst>
                <a:path w="4062" h="5032" extrusionOk="0">
                  <a:moveTo>
                    <a:pt x="2367" y="1"/>
                  </a:moveTo>
                  <a:cubicBezTo>
                    <a:pt x="2548" y="1811"/>
                    <a:pt x="1" y="5031"/>
                    <a:pt x="2367" y="5031"/>
                  </a:cubicBezTo>
                  <a:cubicBezTo>
                    <a:pt x="4062" y="5031"/>
                    <a:pt x="3299" y="1630"/>
                    <a:pt x="2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7" name="Google Shape;697;p43"/>
            <p:cNvSpPr/>
            <p:nvPr/>
          </p:nvSpPr>
          <p:spPr>
            <a:xfrm>
              <a:off x="1757456" y="3592480"/>
              <a:ext cx="655178" cy="229237"/>
            </a:xfrm>
            <a:custGeom>
              <a:avLst/>
              <a:gdLst/>
              <a:ahLst/>
              <a:cxnLst/>
              <a:rect l="l" t="t" r="r" b="b"/>
              <a:pathLst>
                <a:path w="4773" h="1670" extrusionOk="0">
                  <a:moveTo>
                    <a:pt x="350" y="1"/>
                  </a:moveTo>
                  <a:cubicBezTo>
                    <a:pt x="156" y="1"/>
                    <a:pt x="1" y="156"/>
                    <a:pt x="1" y="350"/>
                  </a:cubicBezTo>
                  <a:lnTo>
                    <a:pt x="1" y="1320"/>
                  </a:lnTo>
                  <a:cubicBezTo>
                    <a:pt x="1" y="1514"/>
                    <a:pt x="156" y="1669"/>
                    <a:pt x="350" y="1669"/>
                  </a:cubicBezTo>
                  <a:lnTo>
                    <a:pt x="4424" y="1669"/>
                  </a:lnTo>
                  <a:cubicBezTo>
                    <a:pt x="4618" y="1669"/>
                    <a:pt x="4773" y="1514"/>
                    <a:pt x="4773" y="1320"/>
                  </a:cubicBezTo>
                  <a:lnTo>
                    <a:pt x="4773" y="350"/>
                  </a:lnTo>
                  <a:cubicBezTo>
                    <a:pt x="4773" y="156"/>
                    <a:pt x="4618"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8" name="Google Shape;698;p43"/>
            <p:cNvSpPr/>
            <p:nvPr/>
          </p:nvSpPr>
          <p:spPr>
            <a:xfrm>
              <a:off x="1306674" y="3746905"/>
              <a:ext cx="1558672" cy="452845"/>
            </a:xfrm>
            <a:custGeom>
              <a:avLst/>
              <a:gdLst/>
              <a:ahLst/>
              <a:cxnLst/>
              <a:rect l="l" t="t" r="r" b="b"/>
              <a:pathLst>
                <a:path w="11355" h="3299" extrusionOk="0">
                  <a:moveTo>
                    <a:pt x="2043" y="1"/>
                  </a:moveTo>
                  <a:cubicBezTo>
                    <a:pt x="1746" y="1"/>
                    <a:pt x="1397" y="221"/>
                    <a:pt x="1267" y="492"/>
                  </a:cubicBezTo>
                  <a:lnTo>
                    <a:pt x="129" y="2807"/>
                  </a:lnTo>
                  <a:cubicBezTo>
                    <a:pt x="0" y="3079"/>
                    <a:pt x="129" y="3299"/>
                    <a:pt x="427" y="3299"/>
                  </a:cubicBezTo>
                  <a:lnTo>
                    <a:pt x="10915" y="3299"/>
                  </a:lnTo>
                  <a:cubicBezTo>
                    <a:pt x="11212" y="3299"/>
                    <a:pt x="11354" y="3079"/>
                    <a:pt x="11212" y="2807"/>
                  </a:cubicBezTo>
                  <a:lnTo>
                    <a:pt x="10074" y="492"/>
                  </a:lnTo>
                  <a:cubicBezTo>
                    <a:pt x="9945" y="221"/>
                    <a:pt x="9596" y="1"/>
                    <a:pt x="9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9" name="Google Shape;699;p43"/>
            <p:cNvSpPr/>
            <p:nvPr/>
          </p:nvSpPr>
          <p:spPr>
            <a:xfrm>
              <a:off x="1658075" y="3592480"/>
              <a:ext cx="853941" cy="65888"/>
            </a:xfrm>
            <a:custGeom>
              <a:avLst/>
              <a:gdLst/>
              <a:ahLst/>
              <a:cxnLst/>
              <a:rect l="l" t="t" r="r" b="b"/>
              <a:pathLst>
                <a:path w="6221" h="480" extrusionOk="0">
                  <a:moveTo>
                    <a:pt x="208" y="1"/>
                  </a:moveTo>
                  <a:cubicBezTo>
                    <a:pt x="91" y="1"/>
                    <a:pt x="1" y="91"/>
                    <a:pt x="1" y="208"/>
                  </a:cubicBezTo>
                  <a:lnTo>
                    <a:pt x="1" y="272"/>
                  </a:lnTo>
                  <a:cubicBezTo>
                    <a:pt x="1" y="389"/>
                    <a:pt x="91" y="479"/>
                    <a:pt x="208" y="479"/>
                  </a:cubicBezTo>
                  <a:lnTo>
                    <a:pt x="6014" y="479"/>
                  </a:lnTo>
                  <a:cubicBezTo>
                    <a:pt x="6130" y="479"/>
                    <a:pt x="6221" y="389"/>
                    <a:pt x="6221" y="272"/>
                  </a:cubicBezTo>
                  <a:lnTo>
                    <a:pt x="6221" y="208"/>
                  </a:lnTo>
                  <a:cubicBezTo>
                    <a:pt x="6221" y="91"/>
                    <a:pt x="6130" y="1"/>
                    <a:pt x="6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0" name="Google Shape;700;p43"/>
            <p:cNvSpPr/>
            <p:nvPr/>
          </p:nvSpPr>
          <p:spPr>
            <a:xfrm>
              <a:off x="1757456" y="1435740"/>
              <a:ext cx="655178" cy="229099"/>
            </a:xfrm>
            <a:custGeom>
              <a:avLst/>
              <a:gdLst/>
              <a:ahLst/>
              <a:cxnLst/>
              <a:rect l="l" t="t" r="r" b="b"/>
              <a:pathLst>
                <a:path w="4773" h="1669" extrusionOk="0">
                  <a:moveTo>
                    <a:pt x="350" y="0"/>
                  </a:moveTo>
                  <a:cubicBezTo>
                    <a:pt x="156" y="0"/>
                    <a:pt x="1" y="156"/>
                    <a:pt x="1" y="350"/>
                  </a:cubicBezTo>
                  <a:lnTo>
                    <a:pt x="1" y="1332"/>
                  </a:lnTo>
                  <a:cubicBezTo>
                    <a:pt x="1" y="1513"/>
                    <a:pt x="156" y="1669"/>
                    <a:pt x="350" y="1669"/>
                  </a:cubicBezTo>
                  <a:lnTo>
                    <a:pt x="4424" y="1669"/>
                  </a:lnTo>
                  <a:cubicBezTo>
                    <a:pt x="4618" y="1669"/>
                    <a:pt x="4773" y="1513"/>
                    <a:pt x="4773" y="1332"/>
                  </a:cubicBezTo>
                  <a:lnTo>
                    <a:pt x="4773" y="350"/>
                  </a:lnTo>
                  <a:cubicBezTo>
                    <a:pt x="4773" y="156"/>
                    <a:pt x="4618" y="0"/>
                    <a:pt x="4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1" name="Google Shape;701;p43"/>
            <p:cNvSpPr/>
            <p:nvPr/>
          </p:nvSpPr>
          <p:spPr>
            <a:xfrm>
              <a:off x="1924371" y="1295453"/>
              <a:ext cx="321480" cy="229237"/>
            </a:xfrm>
            <a:custGeom>
              <a:avLst/>
              <a:gdLst/>
              <a:ahLst/>
              <a:cxnLst/>
              <a:rect l="l" t="t" r="r" b="b"/>
              <a:pathLst>
                <a:path w="2342" h="1670" extrusionOk="0">
                  <a:moveTo>
                    <a:pt x="246" y="1"/>
                  </a:moveTo>
                  <a:cubicBezTo>
                    <a:pt x="104" y="1"/>
                    <a:pt x="0" y="117"/>
                    <a:pt x="0" y="247"/>
                  </a:cubicBezTo>
                  <a:lnTo>
                    <a:pt x="0" y="1436"/>
                  </a:lnTo>
                  <a:cubicBezTo>
                    <a:pt x="0" y="1566"/>
                    <a:pt x="104" y="1669"/>
                    <a:pt x="246" y="1669"/>
                  </a:cubicBezTo>
                  <a:lnTo>
                    <a:pt x="2108" y="1669"/>
                  </a:lnTo>
                  <a:cubicBezTo>
                    <a:pt x="2238" y="1669"/>
                    <a:pt x="2341" y="1566"/>
                    <a:pt x="2341" y="1436"/>
                  </a:cubicBezTo>
                  <a:lnTo>
                    <a:pt x="2341" y="247"/>
                  </a:lnTo>
                  <a:cubicBezTo>
                    <a:pt x="2341" y="104"/>
                    <a:pt x="2238" y="1"/>
                    <a:pt x="2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2" name="Google Shape;702;p43"/>
            <p:cNvSpPr/>
            <p:nvPr/>
          </p:nvSpPr>
          <p:spPr>
            <a:xfrm>
              <a:off x="1658075" y="1599088"/>
              <a:ext cx="853941" cy="65751"/>
            </a:xfrm>
            <a:custGeom>
              <a:avLst/>
              <a:gdLst/>
              <a:ahLst/>
              <a:cxnLst/>
              <a:rect l="l" t="t" r="r" b="b"/>
              <a:pathLst>
                <a:path w="6221" h="479" extrusionOk="0">
                  <a:moveTo>
                    <a:pt x="208" y="0"/>
                  </a:moveTo>
                  <a:cubicBezTo>
                    <a:pt x="91" y="0"/>
                    <a:pt x="1" y="91"/>
                    <a:pt x="1" y="207"/>
                  </a:cubicBezTo>
                  <a:lnTo>
                    <a:pt x="1" y="272"/>
                  </a:lnTo>
                  <a:cubicBezTo>
                    <a:pt x="1" y="388"/>
                    <a:pt x="91" y="479"/>
                    <a:pt x="208" y="479"/>
                  </a:cubicBezTo>
                  <a:lnTo>
                    <a:pt x="6014" y="479"/>
                  </a:lnTo>
                  <a:cubicBezTo>
                    <a:pt x="6130" y="479"/>
                    <a:pt x="6221" y="388"/>
                    <a:pt x="6221" y="272"/>
                  </a:cubicBezTo>
                  <a:lnTo>
                    <a:pt x="6221" y="207"/>
                  </a:lnTo>
                  <a:cubicBezTo>
                    <a:pt x="6221" y="91"/>
                    <a:pt x="6130" y="0"/>
                    <a:pt x="6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3" name="Google Shape;703;p43"/>
            <p:cNvSpPr/>
            <p:nvPr/>
          </p:nvSpPr>
          <p:spPr>
            <a:xfrm>
              <a:off x="1853405" y="848100"/>
              <a:ext cx="452708" cy="451061"/>
            </a:xfrm>
            <a:custGeom>
              <a:avLst/>
              <a:gdLst/>
              <a:ahLst/>
              <a:cxnLst/>
              <a:rect l="l" t="t" r="r" b="b"/>
              <a:pathLst>
                <a:path w="3298" h="3286" fill="none" extrusionOk="0">
                  <a:moveTo>
                    <a:pt x="3298" y="1643"/>
                  </a:moveTo>
                  <a:cubicBezTo>
                    <a:pt x="3298" y="2549"/>
                    <a:pt x="2561" y="3286"/>
                    <a:pt x="1655" y="3286"/>
                  </a:cubicBezTo>
                  <a:cubicBezTo>
                    <a:pt x="737" y="3286"/>
                    <a:pt x="0" y="2549"/>
                    <a:pt x="0" y="1643"/>
                  </a:cubicBezTo>
                  <a:cubicBezTo>
                    <a:pt x="0" y="738"/>
                    <a:pt x="737" y="1"/>
                    <a:pt x="1655" y="1"/>
                  </a:cubicBezTo>
                  <a:cubicBezTo>
                    <a:pt x="2561" y="1"/>
                    <a:pt x="3298" y="738"/>
                    <a:pt x="3298" y="1643"/>
                  </a:cubicBezTo>
                  <a:close/>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4" name="Google Shape;704;p43"/>
            <p:cNvSpPr/>
            <p:nvPr/>
          </p:nvSpPr>
          <p:spPr>
            <a:xfrm>
              <a:off x="983550" y="1527984"/>
              <a:ext cx="958676" cy="2444597"/>
            </a:xfrm>
            <a:custGeom>
              <a:avLst/>
              <a:gdLst/>
              <a:ahLst/>
              <a:cxnLst/>
              <a:rect l="l" t="t" r="r" b="b"/>
              <a:pathLst>
                <a:path w="6984" h="17809" fill="none" extrusionOk="0">
                  <a:moveTo>
                    <a:pt x="6984" y="17808"/>
                  </a:moveTo>
                  <a:lnTo>
                    <a:pt x="2677" y="17808"/>
                  </a:lnTo>
                  <a:cubicBezTo>
                    <a:pt x="1074" y="17808"/>
                    <a:pt x="0" y="16528"/>
                    <a:pt x="285" y="14950"/>
                  </a:cubicBezTo>
                  <a:lnTo>
                    <a:pt x="2483" y="2872"/>
                  </a:lnTo>
                  <a:cubicBezTo>
                    <a:pt x="2768" y="1294"/>
                    <a:pt x="3893" y="1"/>
                    <a:pt x="4992" y="1"/>
                  </a:cubicBezTo>
                  <a:lnTo>
                    <a:pt x="6984"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5" name="Google Shape;705;p43"/>
            <p:cNvSpPr/>
            <p:nvPr/>
          </p:nvSpPr>
          <p:spPr>
            <a:xfrm>
              <a:off x="2227866" y="1527984"/>
              <a:ext cx="958813" cy="2444597"/>
            </a:xfrm>
            <a:custGeom>
              <a:avLst/>
              <a:gdLst/>
              <a:ahLst/>
              <a:cxnLst/>
              <a:rect l="l" t="t" r="r" b="b"/>
              <a:pathLst>
                <a:path w="6985" h="17809" fill="none" extrusionOk="0">
                  <a:moveTo>
                    <a:pt x="1" y="17808"/>
                  </a:moveTo>
                  <a:lnTo>
                    <a:pt x="4307" y="17808"/>
                  </a:lnTo>
                  <a:cubicBezTo>
                    <a:pt x="5911" y="17808"/>
                    <a:pt x="6984" y="16528"/>
                    <a:pt x="6700" y="14950"/>
                  </a:cubicBezTo>
                  <a:lnTo>
                    <a:pt x="4501" y="2872"/>
                  </a:lnTo>
                  <a:cubicBezTo>
                    <a:pt x="4217" y="1294"/>
                    <a:pt x="3092" y="1"/>
                    <a:pt x="1992" y="1"/>
                  </a:cubicBezTo>
                  <a:lnTo>
                    <a:pt x="1"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706" name="Google Shape;706;p43"/>
            <p:cNvGrpSpPr/>
            <p:nvPr/>
          </p:nvGrpSpPr>
          <p:grpSpPr>
            <a:xfrm>
              <a:off x="1494439" y="3803141"/>
              <a:ext cx="1191531" cy="78738"/>
              <a:chOff x="4192982" y="2956158"/>
              <a:chExt cx="988003" cy="65283"/>
            </a:xfrm>
          </p:grpSpPr>
          <p:sp>
            <p:nvSpPr>
              <p:cNvPr id="707" name="Google Shape;707;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8" name="Google Shape;708;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09" name="Google Shape;709;p43"/>
            <p:cNvGrpSpPr/>
            <p:nvPr/>
          </p:nvGrpSpPr>
          <p:grpSpPr>
            <a:xfrm>
              <a:off x="1423920" y="3947310"/>
              <a:ext cx="1309894" cy="78725"/>
              <a:chOff x="4192982" y="2956158"/>
              <a:chExt cx="988003" cy="65283"/>
            </a:xfrm>
          </p:grpSpPr>
          <p:sp>
            <p:nvSpPr>
              <p:cNvPr id="710" name="Google Shape;710;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1" name="Google Shape;711;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12" name="Google Shape;712;p43"/>
            <p:cNvGrpSpPr/>
            <p:nvPr/>
          </p:nvGrpSpPr>
          <p:grpSpPr>
            <a:xfrm>
              <a:off x="1344103" y="4099710"/>
              <a:ext cx="1463627" cy="78725"/>
              <a:chOff x="4192982" y="2956158"/>
              <a:chExt cx="988003" cy="65283"/>
            </a:xfrm>
          </p:grpSpPr>
          <p:sp>
            <p:nvSpPr>
              <p:cNvPr id="713" name="Google Shape;713;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4" name="Google Shape;714;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715" name="Google Shape;715;p43"/>
          <p:cNvGrpSpPr/>
          <p:nvPr/>
        </p:nvGrpSpPr>
        <p:grpSpPr>
          <a:xfrm>
            <a:off x="3573148" y="1560878"/>
            <a:ext cx="258628" cy="258711"/>
            <a:chOff x="4370700" y="733563"/>
            <a:chExt cx="546550" cy="546727"/>
          </a:xfrm>
        </p:grpSpPr>
        <p:sp>
          <p:nvSpPr>
            <p:cNvPr id="716" name="Google Shape;716;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7" name="Google Shape;717;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8" name="Google Shape;718;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9" name="Google Shape;719;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0" name="Google Shape;720;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1" name="Google Shape;721;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22" name="Google Shape;722;p43"/>
          <p:cNvGrpSpPr/>
          <p:nvPr/>
        </p:nvGrpSpPr>
        <p:grpSpPr>
          <a:xfrm>
            <a:off x="885973" y="2533841"/>
            <a:ext cx="258628" cy="258711"/>
            <a:chOff x="4370700" y="733563"/>
            <a:chExt cx="546550" cy="546727"/>
          </a:xfrm>
        </p:grpSpPr>
        <p:sp>
          <p:nvSpPr>
            <p:cNvPr id="723" name="Google Shape;723;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4" name="Google Shape;724;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5" name="Google Shape;725;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6" name="Google Shape;726;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7" name="Google Shape;727;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8" name="Google Shape;728;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29" name="Google Shape;729;p43"/>
          <p:cNvGrpSpPr/>
          <p:nvPr/>
        </p:nvGrpSpPr>
        <p:grpSpPr>
          <a:xfrm>
            <a:off x="3007962" y="1125533"/>
            <a:ext cx="475608" cy="475817"/>
            <a:chOff x="4370700" y="733563"/>
            <a:chExt cx="546550" cy="546727"/>
          </a:xfrm>
        </p:grpSpPr>
        <p:sp>
          <p:nvSpPr>
            <p:cNvPr id="730" name="Google Shape;730;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1" name="Google Shape;731;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2" name="Google Shape;732;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3" name="Google Shape;733;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4" name="Google Shape;734;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5" name="Google Shape;735;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 name="Google Shape;1770;p42"/>
          <p:cNvSpPr txBox="1"/>
          <p:nvPr/>
        </p:nvSpPr>
        <p:spPr>
          <a:xfrm>
            <a:off x="3992610" y="1466154"/>
            <a:ext cx="4779298" cy="3144368"/>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defRPr/>
            </a:pPr>
            <a:r>
              <a:rPr lang="en-GB" sz="6600" noProof="0" dirty="0">
                <a:solidFill>
                  <a:srgbClr val="002C74"/>
                </a:solidFill>
                <a:latin typeface="Fira Sans Black" panose="020B0A03050000020004" pitchFamily="34" charset="0"/>
              </a:rPr>
              <a:t>3. </a:t>
            </a:r>
            <a:endParaRPr lang="en-GB" sz="6600" noProof="0" dirty="0">
              <a:solidFill>
                <a:srgbClr val="002C74"/>
              </a:solidFill>
              <a:latin typeface="Fira Sans Black" panose="020B0A03050000020004" pitchFamily="34" charset="0"/>
            </a:endParaRPr>
          </a:p>
          <a:p>
            <a:pPr marL="0" marR="0" lvl="0" indent="0" defTabSz="914400" rtl="0" eaLnBrk="1" fontAlgn="auto" latinLnBrk="0" hangingPunct="1">
              <a:lnSpc>
                <a:spcPct val="90000"/>
              </a:lnSpc>
              <a:spcBef>
                <a:spcPct val="0"/>
              </a:spcBef>
              <a:spcAft>
                <a:spcPts val="0"/>
              </a:spcAft>
              <a:buClrTx/>
              <a:buSzTx/>
              <a:buFontTx/>
              <a:buNone/>
              <a:defRPr/>
            </a:pPr>
            <a:r>
              <a:rPr lang="en-GB" sz="6600" noProof="0" dirty="0">
                <a:solidFill>
                  <a:srgbClr val="002C74"/>
                </a:solidFill>
                <a:latin typeface="Fira Sans Black" panose="020B0A03050000020004" pitchFamily="34" charset="0"/>
              </a:rPr>
              <a:t>PHẢN XẠ TOÀN PHẦN</a:t>
            </a:r>
            <a:endParaRPr kumimoji="0" lang="en-GB"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1028" name="Picture 4" descr="Show diễn Nàng Tiên Cá tại Vinpearl Aquarium 2023 có gì đặc biệt?"/>
          <p:cNvPicPr>
            <a:picLocks noChangeAspect="1" noChangeArrowheads="1"/>
          </p:cNvPicPr>
          <p:nvPr/>
        </p:nvPicPr>
        <p:blipFill rotWithShape="1">
          <a:blip r:embed="rId1">
            <a:extLst>
              <a:ext uri="{28A0092B-C50C-407E-A947-70E740481C1C}">
                <a14:useLocalDpi xmlns:a14="http://schemas.microsoft.com/office/drawing/2010/main" val="0"/>
              </a:ext>
            </a:extLst>
          </a:blip>
          <a:srcRect t="8852"/>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93" name="Google Shape;393;p45"/>
          <p:cNvSpPr txBox="1">
            <a:spLocks noGrp="1"/>
          </p:cNvSpPr>
          <p:nvPr>
            <p:ph type="title"/>
          </p:nvPr>
        </p:nvSpPr>
        <p:spPr>
          <a:xfrm>
            <a:off x="0" y="3934044"/>
            <a:ext cx="9144000" cy="1209456"/>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None/>
            </a:pPr>
            <a:r>
              <a:rPr lang="vi-VN" dirty="0">
                <a:latin typeface="Fira Sans Condensed Medium" panose="020B0603050000020004" pitchFamily="34" charset="0"/>
              </a:rPr>
              <a:t>Nếu ánh sáng truyền từ nước hoặc thuỷ tinh </a:t>
            </a:r>
            <a:br>
              <a:rPr lang="en-US" dirty="0">
                <a:latin typeface="Fira Sans Condensed Medium" panose="020B0603050000020004" pitchFamily="34" charset="0"/>
              </a:rPr>
            </a:br>
            <a:r>
              <a:rPr lang="vi-VN" dirty="0">
                <a:latin typeface="Fira Sans Condensed Medium" panose="020B0603050000020004" pitchFamily="34" charset="0"/>
              </a:rPr>
              <a:t>sang không khí thì có phải lúc nào ta cũng </a:t>
            </a:r>
            <a:br>
              <a:rPr lang="en-US" dirty="0">
                <a:latin typeface="Fira Sans Condensed Medium" panose="020B0603050000020004" pitchFamily="34" charset="0"/>
              </a:rPr>
            </a:br>
            <a:r>
              <a:rPr lang="vi-VN" dirty="0">
                <a:latin typeface="Fira Sans Condensed Medium" panose="020B0603050000020004" pitchFamily="34" charset="0"/>
              </a:rPr>
              <a:t>thấy tia khúc xạ?</a:t>
            </a:r>
            <a:endParaRPr dirty="0">
              <a:latin typeface="Fira Sans Condensed Medium" panose="020B06030500000200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cxnSp>
        <p:nvCxnSpPr>
          <p:cNvPr id="1116" name="Google Shape;1116;p60"/>
          <p:cNvCxnSpPr/>
          <p:nvPr/>
        </p:nvCxnSpPr>
        <p:spPr>
          <a:xfrm>
            <a:off x="-129025" y="2571750"/>
            <a:ext cx="9418200" cy="0"/>
          </a:xfrm>
          <a:prstGeom prst="straightConnector1">
            <a:avLst/>
          </a:prstGeom>
          <a:noFill/>
          <a:ln w="38100" cap="flat" cmpd="sng">
            <a:solidFill>
              <a:schemeClr val="lt2"/>
            </a:solidFill>
            <a:prstDash val="solid"/>
            <a:round/>
            <a:headEnd type="none" w="med" len="med"/>
            <a:tailEnd type="none" w="med" len="med"/>
          </a:ln>
        </p:spPr>
      </p:cxnSp>
      <p:sp>
        <p:nvSpPr>
          <p:cNvPr id="1118" name="Google Shape;1118;p60"/>
          <p:cNvSpPr txBox="1"/>
          <p:nvPr/>
        </p:nvSpPr>
        <p:spPr>
          <a:xfrm flipH="1">
            <a:off x="1575496" y="2720760"/>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GB" sz="4000" dirty="0">
                <a:solidFill>
                  <a:srgbClr val="0E2A47"/>
                </a:solidFill>
                <a:sym typeface="Quicksand"/>
              </a:rPr>
              <a:t>1</a:t>
            </a:r>
            <a:endParaRPr sz="4000" dirty="0">
              <a:solidFill>
                <a:srgbClr val="0E2A47"/>
              </a:solidFill>
              <a:sym typeface="Quicksand"/>
            </a:endParaRPr>
          </a:p>
        </p:txBody>
      </p:sp>
      <p:sp>
        <p:nvSpPr>
          <p:cNvPr id="1119" name="Google Shape;1119;p60"/>
          <p:cNvSpPr txBox="1"/>
          <p:nvPr/>
        </p:nvSpPr>
        <p:spPr>
          <a:xfrm flipH="1">
            <a:off x="759012" y="3222479"/>
            <a:ext cx="2171048"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defRPr sz="3200">
                <a:solidFill>
                  <a:srgbClr val="D35C27"/>
                </a:solidFill>
                <a:latin typeface="Fira Sans Condensed Medium" panose="020B0603050000020004" pitchFamily="34" charset="0"/>
              </a:defRPr>
            </a:lvl1pPr>
          </a:lstStyle>
          <a:p>
            <a:r>
              <a:rPr lang="en-US" dirty="0" err="1"/>
              <a:t>Hiện</a:t>
            </a:r>
            <a:r>
              <a:rPr lang="en-US" dirty="0"/>
              <a:t> </a:t>
            </a:r>
            <a:r>
              <a:rPr lang="en-US" dirty="0" err="1"/>
              <a:t>Tượng</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grpSp>
        <p:nvGrpSpPr>
          <p:cNvPr id="1178" name="Google Shape;1178;p60"/>
          <p:cNvGrpSpPr/>
          <p:nvPr/>
        </p:nvGrpSpPr>
        <p:grpSpPr>
          <a:xfrm>
            <a:off x="1691623" y="2428713"/>
            <a:ext cx="309744" cy="272840"/>
            <a:chOff x="713225" y="1877323"/>
            <a:chExt cx="1047140" cy="922379"/>
          </a:xfrm>
        </p:grpSpPr>
        <p:sp>
          <p:nvSpPr>
            <p:cNvPr id="1179" name="Google Shape;1179;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0" name="Google Shape;1180;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1" name="Google Shape;1181;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82" name="Google Shape;1182;p60"/>
          <p:cNvGrpSpPr/>
          <p:nvPr/>
        </p:nvGrpSpPr>
        <p:grpSpPr>
          <a:xfrm>
            <a:off x="4417128" y="2428713"/>
            <a:ext cx="309744" cy="272840"/>
            <a:chOff x="713225" y="1877323"/>
            <a:chExt cx="1047140" cy="922379"/>
          </a:xfrm>
        </p:grpSpPr>
        <p:sp>
          <p:nvSpPr>
            <p:cNvPr id="1183" name="Google Shape;1183;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4" name="Google Shape;1184;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5" name="Google Shape;1185;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86" name="Google Shape;1186;p60"/>
          <p:cNvGrpSpPr/>
          <p:nvPr/>
        </p:nvGrpSpPr>
        <p:grpSpPr>
          <a:xfrm>
            <a:off x="7142777" y="2428713"/>
            <a:ext cx="309744" cy="272840"/>
            <a:chOff x="713225" y="1877323"/>
            <a:chExt cx="1047140" cy="922379"/>
          </a:xfrm>
        </p:grpSpPr>
        <p:sp>
          <p:nvSpPr>
            <p:cNvPr id="1187" name="Google Shape;1187;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8" name="Google Shape;1188;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9" name="Google Shape;1189;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 name="TextBox 3"/>
          <p:cNvSpPr txBox="1"/>
          <p:nvPr/>
        </p:nvSpPr>
        <p:spPr>
          <a:xfrm>
            <a:off x="820752" y="269831"/>
            <a:ext cx="75736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rPr>
              <a:t>NỘI</a:t>
            </a:r>
            <a:r>
              <a:rPr kumimoji="0" lang="en-US" sz="4800" b="0" i="0" u="none" strike="noStrike" kern="1200" cap="none" spc="-150" normalizeH="0" noProof="0" dirty="0">
                <a:ln>
                  <a:noFill/>
                </a:ln>
                <a:solidFill>
                  <a:srgbClr val="D35C27"/>
                </a:solidFill>
                <a:effectLst/>
                <a:uLnTx/>
                <a:uFillTx/>
                <a:latin typeface="Fira Sans Black" panose="020B0A03050000020004" pitchFamily="34" charset="0"/>
                <a:ea typeface="+mn-ea"/>
                <a:cs typeface="+mn-cs"/>
              </a:rPr>
              <a:t> DUNG BÀI HỌC</a:t>
            </a:r>
            <a:endPar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endParaRPr>
          </a:p>
        </p:txBody>
      </p:sp>
      <p:grpSp>
        <p:nvGrpSpPr>
          <p:cNvPr id="5" name="Google Shape;491;p38"/>
          <p:cNvGrpSpPr/>
          <p:nvPr/>
        </p:nvGrpSpPr>
        <p:grpSpPr>
          <a:xfrm>
            <a:off x="1235066" y="1157778"/>
            <a:ext cx="1163669" cy="1163669"/>
            <a:chOff x="5159689" y="1296150"/>
            <a:chExt cx="3044400" cy="3044400"/>
          </a:xfrm>
        </p:grpSpPr>
        <p:grpSp>
          <p:nvGrpSpPr>
            <p:cNvPr id="6" name="Google Shape;492;p38"/>
            <p:cNvGrpSpPr/>
            <p:nvPr/>
          </p:nvGrpSpPr>
          <p:grpSpPr>
            <a:xfrm>
              <a:off x="5767453" y="1903914"/>
              <a:ext cx="1828872" cy="1828872"/>
              <a:chOff x="5905932" y="1600182"/>
              <a:chExt cx="1943128" cy="1943128"/>
            </a:xfrm>
          </p:grpSpPr>
          <p:sp>
            <p:nvSpPr>
              <p:cNvPr id="20" name="Google Shape;493;p38"/>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494;p38"/>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495;p38"/>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 name="Google Shape;496;p38"/>
            <p:cNvGrpSpPr/>
            <p:nvPr/>
          </p:nvGrpSpPr>
          <p:grpSpPr>
            <a:xfrm>
              <a:off x="5159689" y="1296150"/>
              <a:ext cx="3044400" cy="3044400"/>
              <a:chOff x="2550539" y="735313"/>
              <a:chExt cx="3044400" cy="3044400"/>
            </a:xfrm>
          </p:grpSpPr>
          <p:sp>
            <p:nvSpPr>
              <p:cNvPr id="8" name="Google Shape;497;p38"/>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 name="Google Shape;498;p38"/>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 name="Google Shape;499;p38"/>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500;p38"/>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 name="Google Shape;501;p38"/>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502;p38"/>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503;p38"/>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504;p38"/>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505;p38"/>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506;p38"/>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507;p38"/>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508;p38"/>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23" name="Google Shape;451;p37"/>
          <p:cNvGrpSpPr/>
          <p:nvPr/>
        </p:nvGrpSpPr>
        <p:grpSpPr>
          <a:xfrm>
            <a:off x="4160095" y="1239784"/>
            <a:ext cx="879716" cy="973334"/>
            <a:chOff x="1239163" y="2159460"/>
            <a:chExt cx="1636830" cy="1811018"/>
          </a:xfrm>
        </p:grpSpPr>
        <p:sp>
          <p:nvSpPr>
            <p:cNvPr id="24" name="Google Shape;452;p37"/>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453;p37"/>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 name="Google Shape;693;p43"/>
          <p:cNvGrpSpPr/>
          <p:nvPr/>
        </p:nvGrpSpPr>
        <p:grpSpPr>
          <a:xfrm>
            <a:off x="6923323" y="1038678"/>
            <a:ext cx="822420" cy="1251159"/>
            <a:chOff x="983550" y="848100"/>
            <a:chExt cx="2203130" cy="3351651"/>
          </a:xfrm>
        </p:grpSpPr>
        <p:sp>
          <p:nvSpPr>
            <p:cNvPr id="27" name="Google Shape;694;p43"/>
            <p:cNvSpPr/>
            <p:nvPr/>
          </p:nvSpPr>
          <p:spPr>
            <a:xfrm>
              <a:off x="1436253" y="1595519"/>
              <a:ext cx="1297727" cy="2076995"/>
            </a:xfrm>
            <a:custGeom>
              <a:avLst/>
              <a:gdLst/>
              <a:ahLst/>
              <a:cxnLst/>
              <a:rect l="l" t="t" r="r" b="b"/>
              <a:pathLst>
                <a:path w="9454" h="15131" extrusionOk="0">
                  <a:moveTo>
                    <a:pt x="2845" y="0"/>
                  </a:moveTo>
                  <a:cubicBezTo>
                    <a:pt x="2134" y="0"/>
                    <a:pt x="1474" y="582"/>
                    <a:pt x="1397" y="1281"/>
                  </a:cubicBezTo>
                  <a:lnTo>
                    <a:pt x="91" y="12221"/>
                  </a:lnTo>
                  <a:cubicBezTo>
                    <a:pt x="0" y="12932"/>
                    <a:pt x="427" y="13812"/>
                    <a:pt x="1035" y="14187"/>
                  </a:cubicBezTo>
                  <a:lnTo>
                    <a:pt x="1474" y="14458"/>
                  </a:lnTo>
                  <a:cubicBezTo>
                    <a:pt x="2082" y="14820"/>
                    <a:pt x="3168" y="15131"/>
                    <a:pt x="3880" y="15131"/>
                  </a:cubicBezTo>
                  <a:lnTo>
                    <a:pt x="5729" y="15131"/>
                  </a:lnTo>
                  <a:cubicBezTo>
                    <a:pt x="6440" y="15131"/>
                    <a:pt x="7501" y="14807"/>
                    <a:pt x="8108" y="14419"/>
                  </a:cubicBezTo>
                  <a:lnTo>
                    <a:pt x="8432" y="14213"/>
                  </a:lnTo>
                  <a:cubicBezTo>
                    <a:pt x="9027" y="13825"/>
                    <a:pt x="9453" y="12932"/>
                    <a:pt x="9376" y="12221"/>
                  </a:cubicBezTo>
                  <a:lnTo>
                    <a:pt x="8057" y="1281"/>
                  </a:lnTo>
                  <a:cubicBezTo>
                    <a:pt x="7979" y="582"/>
                    <a:pt x="7320" y="0"/>
                    <a:pt x="660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695;p43"/>
            <p:cNvSpPr/>
            <p:nvPr/>
          </p:nvSpPr>
          <p:spPr>
            <a:xfrm>
              <a:off x="1285261" y="1994966"/>
              <a:ext cx="1530395" cy="1631424"/>
            </a:xfrm>
            <a:custGeom>
              <a:avLst/>
              <a:gdLst/>
              <a:ahLst/>
              <a:cxnLst/>
              <a:rect l="l" t="t" r="r" b="b"/>
              <a:pathLst>
                <a:path w="11149" h="11885" extrusionOk="0">
                  <a:moveTo>
                    <a:pt x="5575" y="0"/>
                  </a:moveTo>
                  <a:cubicBezTo>
                    <a:pt x="6014" y="4268"/>
                    <a:pt x="1" y="11885"/>
                    <a:pt x="5575" y="11885"/>
                  </a:cubicBezTo>
                  <a:cubicBezTo>
                    <a:pt x="11148" y="11885"/>
                    <a:pt x="7747" y="1733"/>
                    <a:pt x="5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696;p43"/>
            <p:cNvSpPr/>
            <p:nvPr/>
          </p:nvSpPr>
          <p:spPr>
            <a:xfrm>
              <a:off x="1755671" y="2912596"/>
              <a:ext cx="557581" cy="690730"/>
            </a:xfrm>
            <a:custGeom>
              <a:avLst/>
              <a:gdLst/>
              <a:ahLst/>
              <a:cxnLst/>
              <a:rect l="l" t="t" r="r" b="b"/>
              <a:pathLst>
                <a:path w="4062" h="5032" extrusionOk="0">
                  <a:moveTo>
                    <a:pt x="2367" y="1"/>
                  </a:moveTo>
                  <a:cubicBezTo>
                    <a:pt x="2548" y="1811"/>
                    <a:pt x="1" y="5031"/>
                    <a:pt x="2367" y="5031"/>
                  </a:cubicBezTo>
                  <a:cubicBezTo>
                    <a:pt x="4062" y="5031"/>
                    <a:pt x="3299" y="1630"/>
                    <a:pt x="2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697;p43"/>
            <p:cNvSpPr/>
            <p:nvPr/>
          </p:nvSpPr>
          <p:spPr>
            <a:xfrm>
              <a:off x="1757456" y="3592480"/>
              <a:ext cx="655178" cy="229237"/>
            </a:xfrm>
            <a:custGeom>
              <a:avLst/>
              <a:gdLst/>
              <a:ahLst/>
              <a:cxnLst/>
              <a:rect l="l" t="t" r="r" b="b"/>
              <a:pathLst>
                <a:path w="4773" h="1670" extrusionOk="0">
                  <a:moveTo>
                    <a:pt x="350" y="1"/>
                  </a:moveTo>
                  <a:cubicBezTo>
                    <a:pt x="156" y="1"/>
                    <a:pt x="1" y="156"/>
                    <a:pt x="1" y="350"/>
                  </a:cubicBezTo>
                  <a:lnTo>
                    <a:pt x="1" y="1320"/>
                  </a:lnTo>
                  <a:cubicBezTo>
                    <a:pt x="1" y="1514"/>
                    <a:pt x="156" y="1669"/>
                    <a:pt x="350" y="1669"/>
                  </a:cubicBezTo>
                  <a:lnTo>
                    <a:pt x="4424" y="1669"/>
                  </a:lnTo>
                  <a:cubicBezTo>
                    <a:pt x="4618" y="1669"/>
                    <a:pt x="4773" y="1514"/>
                    <a:pt x="4773" y="1320"/>
                  </a:cubicBezTo>
                  <a:lnTo>
                    <a:pt x="4773" y="350"/>
                  </a:lnTo>
                  <a:cubicBezTo>
                    <a:pt x="4773" y="156"/>
                    <a:pt x="4618"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698;p43"/>
            <p:cNvSpPr/>
            <p:nvPr/>
          </p:nvSpPr>
          <p:spPr>
            <a:xfrm>
              <a:off x="1306674" y="3746905"/>
              <a:ext cx="1558672" cy="452845"/>
            </a:xfrm>
            <a:custGeom>
              <a:avLst/>
              <a:gdLst/>
              <a:ahLst/>
              <a:cxnLst/>
              <a:rect l="l" t="t" r="r" b="b"/>
              <a:pathLst>
                <a:path w="11355" h="3299" extrusionOk="0">
                  <a:moveTo>
                    <a:pt x="2043" y="1"/>
                  </a:moveTo>
                  <a:cubicBezTo>
                    <a:pt x="1746" y="1"/>
                    <a:pt x="1397" y="221"/>
                    <a:pt x="1267" y="492"/>
                  </a:cubicBezTo>
                  <a:lnTo>
                    <a:pt x="129" y="2807"/>
                  </a:lnTo>
                  <a:cubicBezTo>
                    <a:pt x="0" y="3079"/>
                    <a:pt x="129" y="3299"/>
                    <a:pt x="427" y="3299"/>
                  </a:cubicBezTo>
                  <a:lnTo>
                    <a:pt x="10915" y="3299"/>
                  </a:lnTo>
                  <a:cubicBezTo>
                    <a:pt x="11212" y="3299"/>
                    <a:pt x="11354" y="3079"/>
                    <a:pt x="11212" y="2807"/>
                  </a:cubicBezTo>
                  <a:lnTo>
                    <a:pt x="10074" y="492"/>
                  </a:lnTo>
                  <a:cubicBezTo>
                    <a:pt x="9945" y="221"/>
                    <a:pt x="9596" y="1"/>
                    <a:pt x="9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0" name="Google Shape;699;p43"/>
            <p:cNvSpPr/>
            <p:nvPr/>
          </p:nvSpPr>
          <p:spPr>
            <a:xfrm>
              <a:off x="1658075" y="3592480"/>
              <a:ext cx="853941" cy="65888"/>
            </a:xfrm>
            <a:custGeom>
              <a:avLst/>
              <a:gdLst/>
              <a:ahLst/>
              <a:cxnLst/>
              <a:rect l="l" t="t" r="r" b="b"/>
              <a:pathLst>
                <a:path w="6221" h="480" extrusionOk="0">
                  <a:moveTo>
                    <a:pt x="208" y="1"/>
                  </a:moveTo>
                  <a:cubicBezTo>
                    <a:pt x="91" y="1"/>
                    <a:pt x="1" y="91"/>
                    <a:pt x="1" y="208"/>
                  </a:cubicBezTo>
                  <a:lnTo>
                    <a:pt x="1" y="272"/>
                  </a:lnTo>
                  <a:cubicBezTo>
                    <a:pt x="1" y="389"/>
                    <a:pt x="91" y="479"/>
                    <a:pt x="208" y="479"/>
                  </a:cubicBezTo>
                  <a:lnTo>
                    <a:pt x="6014" y="479"/>
                  </a:lnTo>
                  <a:cubicBezTo>
                    <a:pt x="6130" y="479"/>
                    <a:pt x="6221" y="389"/>
                    <a:pt x="6221" y="272"/>
                  </a:cubicBezTo>
                  <a:lnTo>
                    <a:pt x="6221" y="208"/>
                  </a:lnTo>
                  <a:cubicBezTo>
                    <a:pt x="6221" y="91"/>
                    <a:pt x="6130" y="1"/>
                    <a:pt x="6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1" name="Google Shape;700;p43"/>
            <p:cNvSpPr/>
            <p:nvPr/>
          </p:nvSpPr>
          <p:spPr>
            <a:xfrm>
              <a:off x="1757456" y="1435740"/>
              <a:ext cx="655178" cy="229099"/>
            </a:xfrm>
            <a:custGeom>
              <a:avLst/>
              <a:gdLst/>
              <a:ahLst/>
              <a:cxnLst/>
              <a:rect l="l" t="t" r="r" b="b"/>
              <a:pathLst>
                <a:path w="4773" h="1669" extrusionOk="0">
                  <a:moveTo>
                    <a:pt x="350" y="0"/>
                  </a:moveTo>
                  <a:cubicBezTo>
                    <a:pt x="156" y="0"/>
                    <a:pt x="1" y="156"/>
                    <a:pt x="1" y="350"/>
                  </a:cubicBezTo>
                  <a:lnTo>
                    <a:pt x="1" y="1332"/>
                  </a:lnTo>
                  <a:cubicBezTo>
                    <a:pt x="1" y="1513"/>
                    <a:pt x="156" y="1669"/>
                    <a:pt x="350" y="1669"/>
                  </a:cubicBezTo>
                  <a:lnTo>
                    <a:pt x="4424" y="1669"/>
                  </a:lnTo>
                  <a:cubicBezTo>
                    <a:pt x="4618" y="1669"/>
                    <a:pt x="4773" y="1513"/>
                    <a:pt x="4773" y="1332"/>
                  </a:cubicBezTo>
                  <a:lnTo>
                    <a:pt x="4773" y="350"/>
                  </a:lnTo>
                  <a:cubicBezTo>
                    <a:pt x="4773" y="156"/>
                    <a:pt x="4618" y="0"/>
                    <a:pt x="4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2" name="Google Shape;701;p43"/>
            <p:cNvSpPr/>
            <p:nvPr/>
          </p:nvSpPr>
          <p:spPr>
            <a:xfrm>
              <a:off x="1924371" y="1295453"/>
              <a:ext cx="321480" cy="229237"/>
            </a:xfrm>
            <a:custGeom>
              <a:avLst/>
              <a:gdLst/>
              <a:ahLst/>
              <a:cxnLst/>
              <a:rect l="l" t="t" r="r" b="b"/>
              <a:pathLst>
                <a:path w="2342" h="1670" extrusionOk="0">
                  <a:moveTo>
                    <a:pt x="246" y="1"/>
                  </a:moveTo>
                  <a:cubicBezTo>
                    <a:pt x="104" y="1"/>
                    <a:pt x="0" y="117"/>
                    <a:pt x="0" y="247"/>
                  </a:cubicBezTo>
                  <a:lnTo>
                    <a:pt x="0" y="1436"/>
                  </a:lnTo>
                  <a:cubicBezTo>
                    <a:pt x="0" y="1566"/>
                    <a:pt x="104" y="1669"/>
                    <a:pt x="246" y="1669"/>
                  </a:cubicBezTo>
                  <a:lnTo>
                    <a:pt x="2108" y="1669"/>
                  </a:lnTo>
                  <a:cubicBezTo>
                    <a:pt x="2238" y="1669"/>
                    <a:pt x="2341" y="1566"/>
                    <a:pt x="2341" y="1436"/>
                  </a:cubicBezTo>
                  <a:lnTo>
                    <a:pt x="2341" y="247"/>
                  </a:lnTo>
                  <a:cubicBezTo>
                    <a:pt x="2341" y="104"/>
                    <a:pt x="2238" y="1"/>
                    <a:pt x="2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3" name="Google Shape;702;p43"/>
            <p:cNvSpPr/>
            <p:nvPr/>
          </p:nvSpPr>
          <p:spPr>
            <a:xfrm>
              <a:off x="1658075" y="1599088"/>
              <a:ext cx="853941" cy="65751"/>
            </a:xfrm>
            <a:custGeom>
              <a:avLst/>
              <a:gdLst/>
              <a:ahLst/>
              <a:cxnLst/>
              <a:rect l="l" t="t" r="r" b="b"/>
              <a:pathLst>
                <a:path w="6221" h="479" extrusionOk="0">
                  <a:moveTo>
                    <a:pt x="208" y="0"/>
                  </a:moveTo>
                  <a:cubicBezTo>
                    <a:pt x="91" y="0"/>
                    <a:pt x="1" y="91"/>
                    <a:pt x="1" y="207"/>
                  </a:cubicBezTo>
                  <a:lnTo>
                    <a:pt x="1" y="272"/>
                  </a:lnTo>
                  <a:cubicBezTo>
                    <a:pt x="1" y="388"/>
                    <a:pt x="91" y="479"/>
                    <a:pt x="208" y="479"/>
                  </a:cubicBezTo>
                  <a:lnTo>
                    <a:pt x="6014" y="479"/>
                  </a:lnTo>
                  <a:cubicBezTo>
                    <a:pt x="6130" y="479"/>
                    <a:pt x="6221" y="388"/>
                    <a:pt x="6221" y="272"/>
                  </a:cubicBezTo>
                  <a:lnTo>
                    <a:pt x="6221" y="207"/>
                  </a:lnTo>
                  <a:cubicBezTo>
                    <a:pt x="6221" y="91"/>
                    <a:pt x="6130" y="0"/>
                    <a:pt x="6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4" name="Google Shape;703;p43"/>
            <p:cNvSpPr/>
            <p:nvPr/>
          </p:nvSpPr>
          <p:spPr>
            <a:xfrm>
              <a:off x="1853405" y="848100"/>
              <a:ext cx="452708" cy="451061"/>
            </a:xfrm>
            <a:custGeom>
              <a:avLst/>
              <a:gdLst/>
              <a:ahLst/>
              <a:cxnLst/>
              <a:rect l="l" t="t" r="r" b="b"/>
              <a:pathLst>
                <a:path w="3298" h="3286" fill="none" extrusionOk="0">
                  <a:moveTo>
                    <a:pt x="3298" y="1643"/>
                  </a:moveTo>
                  <a:cubicBezTo>
                    <a:pt x="3298" y="2549"/>
                    <a:pt x="2561" y="3286"/>
                    <a:pt x="1655" y="3286"/>
                  </a:cubicBezTo>
                  <a:cubicBezTo>
                    <a:pt x="737" y="3286"/>
                    <a:pt x="0" y="2549"/>
                    <a:pt x="0" y="1643"/>
                  </a:cubicBezTo>
                  <a:cubicBezTo>
                    <a:pt x="0" y="738"/>
                    <a:pt x="737" y="1"/>
                    <a:pt x="1655" y="1"/>
                  </a:cubicBezTo>
                  <a:cubicBezTo>
                    <a:pt x="2561" y="1"/>
                    <a:pt x="3298" y="738"/>
                    <a:pt x="3298" y="1643"/>
                  </a:cubicBezTo>
                  <a:close/>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5" name="Google Shape;704;p43"/>
            <p:cNvSpPr/>
            <p:nvPr/>
          </p:nvSpPr>
          <p:spPr>
            <a:xfrm>
              <a:off x="983550" y="1527984"/>
              <a:ext cx="958676" cy="2444597"/>
            </a:xfrm>
            <a:custGeom>
              <a:avLst/>
              <a:gdLst/>
              <a:ahLst/>
              <a:cxnLst/>
              <a:rect l="l" t="t" r="r" b="b"/>
              <a:pathLst>
                <a:path w="6984" h="17809" fill="none" extrusionOk="0">
                  <a:moveTo>
                    <a:pt x="6984" y="17808"/>
                  </a:moveTo>
                  <a:lnTo>
                    <a:pt x="2677" y="17808"/>
                  </a:lnTo>
                  <a:cubicBezTo>
                    <a:pt x="1074" y="17808"/>
                    <a:pt x="0" y="16528"/>
                    <a:pt x="285" y="14950"/>
                  </a:cubicBezTo>
                  <a:lnTo>
                    <a:pt x="2483" y="2872"/>
                  </a:lnTo>
                  <a:cubicBezTo>
                    <a:pt x="2768" y="1294"/>
                    <a:pt x="3893" y="1"/>
                    <a:pt x="4992" y="1"/>
                  </a:cubicBezTo>
                  <a:lnTo>
                    <a:pt x="6984"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6" name="Google Shape;705;p43"/>
            <p:cNvSpPr/>
            <p:nvPr/>
          </p:nvSpPr>
          <p:spPr>
            <a:xfrm>
              <a:off x="2227866" y="1527984"/>
              <a:ext cx="958813" cy="2444597"/>
            </a:xfrm>
            <a:custGeom>
              <a:avLst/>
              <a:gdLst/>
              <a:ahLst/>
              <a:cxnLst/>
              <a:rect l="l" t="t" r="r" b="b"/>
              <a:pathLst>
                <a:path w="6985" h="17809" fill="none" extrusionOk="0">
                  <a:moveTo>
                    <a:pt x="1" y="17808"/>
                  </a:moveTo>
                  <a:lnTo>
                    <a:pt x="4307" y="17808"/>
                  </a:lnTo>
                  <a:cubicBezTo>
                    <a:pt x="5911" y="17808"/>
                    <a:pt x="6984" y="16528"/>
                    <a:pt x="6700" y="14950"/>
                  </a:cubicBezTo>
                  <a:lnTo>
                    <a:pt x="4501" y="2872"/>
                  </a:lnTo>
                  <a:cubicBezTo>
                    <a:pt x="4217" y="1294"/>
                    <a:pt x="3092" y="1"/>
                    <a:pt x="1992" y="1"/>
                  </a:cubicBezTo>
                  <a:lnTo>
                    <a:pt x="1"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97" name="Google Shape;706;p43"/>
            <p:cNvGrpSpPr/>
            <p:nvPr/>
          </p:nvGrpSpPr>
          <p:grpSpPr>
            <a:xfrm>
              <a:off x="1494439" y="3803141"/>
              <a:ext cx="1191531" cy="78738"/>
              <a:chOff x="4192982" y="2956158"/>
              <a:chExt cx="988003" cy="65283"/>
            </a:xfrm>
          </p:grpSpPr>
          <p:sp>
            <p:nvSpPr>
              <p:cNvPr id="1204" name="Google Shape;707;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5" name="Google Shape;708;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98" name="Google Shape;709;p43"/>
            <p:cNvGrpSpPr/>
            <p:nvPr/>
          </p:nvGrpSpPr>
          <p:grpSpPr>
            <a:xfrm>
              <a:off x="1423920" y="3947310"/>
              <a:ext cx="1309894" cy="78725"/>
              <a:chOff x="4192982" y="2956158"/>
              <a:chExt cx="988003" cy="65283"/>
            </a:xfrm>
          </p:grpSpPr>
          <p:sp>
            <p:nvSpPr>
              <p:cNvPr id="1202" name="Google Shape;710;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3" name="Google Shape;711;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99" name="Google Shape;712;p43"/>
            <p:cNvGrpSpPr/>
            <p:nvPr/>
          </p:nvGrpSpPr>
          <p:grpSpPr>
            <a:xfrm>
              <a:off x="1344103" y="4099710"/>
              <a:ext cx="1463627" cy="78725"/>
              <a:chOff x="4192982" y="2956158"/>
              <a:chExt cx="988003" cy="65283"/>
            </a:xfrm>
          </p:grpSpPr>
          <p:sp>
            <p:nvSpPr>
              <p:cNvPr id="1200" name="Google Shape;713;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1" name="Google Shape;714;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1206" name="Google Shape;1118;p60"/>
          <p:cNvSpPr txBox="1"/>
          <p:nvPr/>
        </p:nvSpPr>
        <p:spPr>
          <a:xfrm flipH="1">
            <a:off x="4352247" y="2717121"/>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GB" sz="4000" dirty="0">
                <a:solidFill>
                  <a:srgbClr val="0E2A47"/>
                </a:solidFill>
                <a:sym typeface="Quicksand"/>
              </a:rPr>
              <a:t>2</a:t>
            </a:r>
            <a:endParaRPr sz="4000" dirty="0">
              <a:solidFill>
                <a:srgbClr val="0E2A47"/>
              </a:solidFill>
              <a:sym typeface="Quicksand"/>
            </a:endParaRPr>
          </a:p>
        </p:txBody>
      </p:sp>
      <p:sp>
        <p:nvSpPr>
          <p:cNvPr id="1207" name="Google Shape;1119;p60"/>
          <p:cNvSpPr txBox="1"/>
          <p:nvPr/>
        </p:nvSpPr>
        <p:spPr>
          <a:xfrm flipH="1">
            <a:off x="3614115" y="3257843"/>
            <a:ext cx="2018261"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defRPr sz="3200">
                <a:solidFill>
                  <a:srgbClr val="D35C27"/>
                </a:solidFill>
                <a:latin typeface="Fira Sans Condensed Medium" panose="020B0603050000020004" pitchFamily="34" charset="0"/>
              </a:defRPr>
            </a:lvl1pPr>
          </a:lstStyle>
          <a:p>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sp>
        <p:nvSpPr>
          <p:cNvPr id="1208" name="Google Shape;1118;p60"/>
          <p:cNvSpPr txBox="1"/>
          <p:nvPr/>
        </p:nvSpPr>
        <p:spPr>
          <a:xfrm flipH="1">
            <a:off x="7098914" y="2724931"/>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GB" sz="4000" dirty="0">
                <a:solidFill>
                  <a:srgbClr val="0E2A47"/>
                </a:solidFill>
                <a:sym typeface="Quicksand"/>
              </a:rPr>
              <a:t>3</a:t>
            </a:r>
            <a:endParaRPr sz="4000" dirty="0">
              <a:solidFill>
                <a:srgbClr val="0E2A47"/>
              </a:solidFill>
              <a:sym typeface="Quicksand"/>
            </a:endParaRPr>
          </a:p>
        </p:txBody>
      </p:sp>
      <p:sp>
        <p:nvSpPr>
          <p:cNvPr id="1209" name="Google Shape;1119;p60"/>
          <p:cNvSpPr txBox="1"/>
          <p:nvPr/>
        </p:nvSpPr>
        <p:spPr>
          <a:xfrm flipH="1">
            <a:off x="6172415" y="3265653"/>
            <a:ext cx="2286418"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defRPr sz="3200">
                <a:solidFill>
                  <a:srgbClr val="D35C27"/>
                </a:solidFill>
                <a:latin typeface="Fira Sans Condensed Medium" panose="020B0603050000020004" pitchFamily="34" charset="0"/>
              </a:defRPr>
            </a:lvl1pPr>
          </a:lstStyle>
          <a:p>
            <a:r>
              <a:rPr lang="vi-VN" dirty="0"/>
              <a:t>Hiện Tượng Phản Xạ Toàn Phần</a:t>
            </a:r>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16"/>
                                        </p:tgtEl>
                                        <p:attrNameLst>
                                          <p:attrName>style.visibility</p:attrName>
                                        </p:attrNameLst>
                                      </p:cBhvr>
                                      <p:to>
                                        <p:strVal val="visible"/>
                                      </p:to>
                                    </p:set>
                                    <p:animEffect transition="in" filter="wipe(left)">
                                      <p:cBhvr>
                                        <p:cTn id="7" dur="500"/>
                                        <p:tgtEl>
                                          <p:spTgt spid="11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78"/>
                                        </p:tgtEl>
                                        <p:attrNameLst>
                                          <p:attrName>style.visibility</p:attrName>
                                        </p:attrNameLst>
                                      </p:cBhvr>
                                      <p:to>
                                        <p:strVal val="visible"/>
                                      </p:to>
                                    </p:set>
                                    <p:anim calcmode="lin" valueType="num">
                                      <p:cBhvr>
                                        <p:cTn id="12" dur="500" fill="hold"/>
                                        <p:tgtEl>
                                          <p:spTgt spid="1178"/>
                                        </p:tgtEl>
                                        <p:attrNameLst>
                                          <p:attrName>ppt_w</p:attrName>
                                        </p:attrNameLst>
                                      </p:cBhvr>
                                      <p:tavLst>
                                        <p:tav tm="0">
                                          <p:val>
                                            <p:fltVal val="0"/>
                                          </p:val>
                                        </p:tav>
                                        <p:tav tm="100000">
                                          <p:val>
                                            <p:strVal val="#ppt_w"/>
                                          </p:val>
                                        </p:tav>
                                      </p:tavLst>
                                    </p:anim>
                                    <p:anim calcmode="lin" valueType="num">
                                      <p:cBhvr>
                                        <p:cTn id="13" dur="500" fill="hold"/>
                                        <p:tgtEl>
                                          <p:spTgt spid="1178"/>
                                        </p:tgtEl>
                                        <p:attrNameLst>
                                          <p:attrName>ppt_h</p:attrName>
                                        </p:attrNameLst>
                                      </p:cBhvr>
                                      <p:tavLst>
                                        <p:tav tm="0">
                                          <p:val>
                                            <p:fltVal val="0"/>
                                          </p:val>
                                        </p:tav>
                                        <p:tav tm="100000">
                                          <p:val>
                                            <p:strVal val="#ppt_h"/>
                                          </p:val>
                                        </p:tav>
                                      </p:tavLst>
                                    </p:anim>
                                    <p:animEffect transition="in" filter="fade">
                                      <p:cBhvr>
                                        <p:cTn id="14" dur="500"/>
                                        <p:tgtEl>
                                          <p:spTgt spid="1178"/>
                                        </p:tgtEl>
                                      </p:cBhvr>
                                    </p:animEffect>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 calcmode="lin" valueType="num">
                                      <p:cBhvr>
                                        <p:cTn id="20" dur="500" fill="hold"/>
                                        <p:tgtEl>
                                          <p:spTgt spid="5"/>
                                        </p:tgtEl>
                                        <p:attrNameLst>
                                          <p:attrName>style.rotation</p:attrName>
                                        </p:attrNameLst>
                                      </p:cBhvr>
                                      <p:tavLst>
                                        <p:tav tm="0">
                                          <p:val>
                                            <p:fltVal val="90"/>
                                          </p:val>
                                        </p:tav>
                                        <p:tav tm="100000">
                                          <p:val>
                                            <p:fltVal val="0"/>
                                          </p:val>
                                        </p:tav>
                                      </p:tavLst>
                                    </p:anim>
                                    <p:animEffect transition="in" filter="fade">
                                      <p:cBhvr>
                                        <p:cTn id="21" dur="500"/>
                                        <p:tgtEl>
                                          <p:spTgt spid="5"/>
                                        </p:tgtEl>
                                      </p:cBhvr>
                                    </p:animEffect>
                                  </p:childTnLst>
                                </p:cTn>
                              </p:par>
                              <p:par>
                                <p:cTn id="22" presetID="47" presetClass="entr" presetSubtype="0" fill="hold" grpId="0" nodeType="withEffect">
                                  <p:stCondLst>
                                    <p:cond delay="0"/>
                                  </p:stCondLst>
                                  <p:childTnLst>
                                    <p:set>
                                      <p:cBhvr>
                                        <p:cTn id="23" dur="1" fill="hold">
                                          <p:stCondLst>
                                            <p:cond delay="0"/>
                                          </p:stCondLst>
                                        </p:cTn>
                                        <p:tgtEl>
                                          <p:spTgt spid="1118"/>
                                        </p:tgtEl>
                                        <p:attrNameLst>
                                          <p:attrName>style.visibility</p:attrName>
                                        </p:attrNameLst>
                                      </p:cBhvr>
                                      <p:to>
                                        <p:strVal val="visible"/>
                                      </p:to>
                                    </p:set>
                                    <p:animEffect transition="in" filter="fade">
                                      <p:cBhvr>
                                        <p:cTn id="24" dur="500"/>
                                        <p:tgtEl>
                                          <p:spTgt spid="1118"/>
                                        </p:tgtEl>
                                      </p:cBhvr>
                                    </p:animEffect>
                                    <p:anim calcmode="lin" valueType="num">
                                      <p:cBhvr>
                                        <p:cTn id="25" dur="500" fill="hold"/>
                                        <p:tgtEl>
                                          <p:spTgt spid="1118"/>
                                        </p:tgtEl>
                                        <p:attrNameLst>
                                          <p:attrName>ppt_x</p:attrName>
                                        </p:attrNameLst>
                                      </p:cBhvr>
                                      <p:tavLst>
                                        <p:tav tm="0">
                                          <p:val>
                                            <p:strVal val="#ppt_x"/>
                                          </p:val>
                                        </p:tav>
                                        <p:tav tm="100000">
                                          <p:val>
                                            <p:strVal val="#ppt_x"/>
                                          </p:val>
                                        </p:tav>
                                      </p:tavLst>
                                    </p:anim>
                                    <p:anim calcmode="lin" valueType="num">
                                      <p:cBhvr>
                                        <p:cTn id="26" dur="500" fill="hold"/>
                                        <p:tgtEl>
                                          <p:spTgt spid="1118"/>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119"/>
                                        </p:tgtEl>
                                        <p:attrNameLst>
                                          <p:attrName>style.visibility</p:attrName>
                                        </p:attrNameLst>
                                      </p:cBhvr>
                                      <p:to>
                                        <p:strVal val="visible"/>
                                      </p:to>
                                    </p:set>
                                    <p:animEffect transition="in" filter="randombar(horizontal)">
                                      <p:cBhvr>
                                        <p:cTn id="30" dur="500"/>
                                        <p:tgtEl>
                                          <p:spTgt spid="111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182"/>
                                        </p:tgtEl>
                                        <p:attrNameLst>
                                          <p:attrName>style.visibility</p:attrName>
                                        </p:attrNameLst>
                                      </p:cBhvr>
                                      <p:to>
                                        <p:strVal val="visible"/>
                                      </p:to>
                                    </p:set>
                                    <p:anim calcmode="lin" valueType="num">
                                      <p:cBhvr>
                                        <p:cTn id="35" dur="500" fill="hold"/>
                                        <p:tgtEl>
                                          <p:spTgt spid="1182"/>
                                        </p:tgtEl>
                                        <p:attrNameLst>
                                          <p:attrName>ppt_w</p:attrName>
                                        </p:attrNameLst>
                                      </p:cBhvr>
                                      <p:tavLst>
                                        <p:tav tm="0">
                                          <p:val>
                                            <p:fltVal val="0"/>
                                          </p:val>
                                        </p:tav>
                                        <p:tav tm="100000">
                                          <p:val>
                                            <p:strVal val="#ppt_w"/>
                                          </p:val>
                                        </p:tav>
                                      </p:tavLst>
                                    </p:anim>
                                    <p:anim calcmode="lin" valueType="num">
                                      <p:cBhvr>
                                        <p:cTn id="36" dur="500" fill="hold"/>
                                        <p:tgtEl>
                                          <p:spTgt spid="1182"/>
                                        </p:tgtEl>
                                        <p:attrNameLst>
                                          <p:attrName>ppt_h</p:attrName>
                                        </p:attrNameLst>
                                      </p:cBhvr>
                                      <p:tavLst>
                                        <p:tav tm="0">
                                          <p:val>
                                            <p:fltVal val="0"/>
                                          </p:val>
                                        </p:tav>
                                        <p:tav tm="100000">
                                          <p:val>
                                            <p:strVal val="#ppt_h"/>
                                          </p:val>
                                        </p:tav>
                                      </p:tavLst>
                                    </p:anim>
                                    <p:animEffect transition="in" filter="fade">
                                      <p:cBhvr>
                                        <p:cTn id="37" dur="500"/>
                                        <p:tgtEl>
                                          <p:spTgt spid="1182"/>
                                        </p:tgtEl>
                                      </p:cBhvr>
                                    </p:animEffect>
                                  </p:childTnLst>
                                </p:cTn>
                              </p:par>
                            </p:childTnLst>
                          </p:cTn>
                        </p:par>
                        <p:par>
                          <p:cTn id="38" fill="hold">
                            <p:stCondLst>
                              <p:cond delay="500"/>
                            </p:stCondLst>
                            <p:childTnLst>
                              <p:par>
                                <p:cTn id="39" presetID="31" presetClass="entr" presetSubtype="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fltVal val="0"/>
                                          </p:val>
                                        </p:tav>
                                        <p:tav tm="100000">
                                          <p:val>
                                            <p:strVal val="#ppt_w"/>
                                          </p:val>
                                        </p:tav>
                                      </p:tavLst>
                                    </p:anim>
                                    <p:anim calcmode="lin" valueType="num">
                                      <p:cBhvr>
                                        <p:cTn id="42" dur="500" fill="hold"/>
                                        <p:tgtEl>
                                          <p:spTgt spid="23"/>
                                        </p:tgtEl>
                                        <p:attrNameLst>
                                          <p:attrName>ppt_h</p:attrName>
                                        </p:attrNameLst>
                                      </p:cBhvr>
                                      <p:tavLst>
                                        <p:tav tm="0">
                                          <p:val>
                                            <p:fltVal val="0"/>
                                          </p:val>
                                        </p:tav>
                                        <p:tav tm="100000">
                                          <p:val>
                                            <p:strVal val="#ppt_h"/>
                                          </p:val>
                                        </p:tav>
                                      </p:tavLst>
                                    </p:anim>
                                    <p:anim calcmode="lin" valueType="num">
                                      <p:cBhvr>
                                        <p:cTn id="43" dur="500" fill="hold"/>
                                        <p:tgtEl>
                                          <p:spTgt spid="23"/>
                                        </p:tgtEl>
                                        <p:attrNameLst>
                                          <p:attrName>style.rotation</p:attrName>
                                        </p:attrNameLst>
                                      </p:cBhvr>
                                      <p:tavLst>
                                        <p:tav tm="0">
                                          <p:val>
                                            <p:fltVal val="90"/>
                                          </p:val>
                                        </p:tav>
                                        <p:tav tm="100000">
                                          <p:val>
                                            <p:fltVal val="0"/>
                                          </p:val>
                                        </p:tav>
                                      </p:tavLst>
                                    </p:anim>
                                    <p:animEffect transition="in" filter="fade">
                                      <p:cBhvr>
                                        <p:cTn id="44" dur="500"/>
                                        <p:tgtEl>
                                          <p:spTgt spid="23"/>
                                        </p:tgtEl>
                                      </p:cBhvr>
                                    </p:animEffect>
                                  </p:childTnLst>
                                </p:cTn>
                              </p:par>
                              <p:par>
                                <p:cTn id="45" presetID="47" presetClass="entr" presetSubtype="0" fill="hold" grpId="0" nodeType="withEffect">
                                  <p:stCondLst>
                                    <p:cond delay="0"/>
                                  </p:stCondLst>
                                  <p:childTnLst>
                                    <p:set>
                                      <p:cBhvr>
                                        <p:cTn id="46" dur="1" fill="hold">
                                          <p:stCondLst>
                                            <p:cond delay="0"/>
                                          </p:stCondLst>
                                        </p:cTn>
                                        <p:tgtEl>
                                          <p:spTgt spid="1206"/>
                                        </p:tgtEl>
                                        <p:attrNameLst>
                                          <p:attrName>style.visibility</p:attrName>
                                        </p:attrNameLst>
                                      </p:cBhvr>
                                      <p:to>
                                        <p:strVal val="visible"/>
                                      </p:to>
                                    </p:set>
                                    <p:animEffect transition="in" filter="fade">
                                      <p:cBhvr>
                                        <p:cTn id="47" dur="500"/>
                                        <p:tgtEl>
                                          <p:spTgt spid="1206"/>
                                        </p:tgtEl>
                                      </p:cBhvr>
                                    </p:animEffect>
                                    <p:anim calcmode="lin" valueType="num">
                                      <p:cBhvr>
                                        <p:cTn id="48" dur="500" fill="hold"/>
                                        <p:tgtEl>
                                          <p:spTgt spid="1206"/>
                                        </p:tgtEl>
                                        <p:attrNameLst>
                                          <p:attrName>ppt_x</p:attrName>
                                        </p:attrNameLst>
                                      </p:cBhvr>
                                      <p:tavLst>
                                        <p:tav tm="0">
                                          <p:val>
                                            <p:strVal val="#ppt_x"/>
                                          </p:val>
                                        </p:tav>
                                        <p:tav tm="100000">
                                          <p:val>
                                            <p:strVal val="#ppt_x"/>
                                          </p:val>
                                        </p:tav>
                                      </p:tavLst>
                                    </p:anim>
                                    <p:anim calcmode="lin" valueType="num">
                                      <p:cBhvr>
                                        <p:cTn id="49" dur="500" fill="hold"/>
                                        <p:tgtEl>
                                          <p:spTgt spid="1206"/>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14" presetClass="entr" presetSubtype="10" fill="hold" grpId="0" nodeType="afterEffect">
                                  <p:stCondLst>
                                    <p:cond delay="0"/>
                                  </p:stCondLst>
                                  <p:childTnLst>
                                    <p:set>
                                      <p:cBhvr>
                                        <p:cTn id="52" dur="1" fill="hold">
                                          <p:stCondLst>
                                            <p:cond delay="0"/>
                                          </p:stCondLst>
                                        </p:cTn>
                                        <p:tgtEl>
                                          <p:spTgt spid="1207"/>
                                        </p:tgtEl>
                                        <p:attrNameLst>
                                          <p:attrName>style.visibility</p:attrName>
                                        </p:attrNameLst>
                                      </p:cBhvr>
                                      <p:to>
                                        <p:strVal val="visible"/>
                                      </p:to>
                                    </p:set>
                                    <p:animEffect transition="in" filter="randombar(horizontal)">
                                      <p:cBhvr>
                                        <p:cTn id="53" dur="500"/>
                                        <p:tgtEl>
                                          <p:spTgt spid="1207"/>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186"/>
                                        </p:tgtEl>
                                        <p:attrNameLst>
                                          <p:attrName>style.visibility</p:attrName>
                                        </p:attrNameLst>
                                      </p:cBhvr>
                                      <p:to>
                                        <p:strVal val="visible"/>
                                      </p:to>
                                    </p:set>
                                    <p:anim calcmode="lin" valueType="num">
                                      <p:cBhvr>
                                        <p:cTn id="58" dur="500" fill="hold"/>
                                        <p:tgtEl>
                                          <p:spTgt spid="1186"/>
                                        </p:tgtEl>
                                        <p:attrNameLst>
                                          <p:attrName>ppt_w</p:attrName>
                                        </p:attrNameLst>
                                      </p:cBhvr>
                                      <p:tavLst>
                                        <p:tav tm="0">
                                          <p:val>
                                            <p:fltVal val="0"/>
                                          </p:val>
                                        </p:tav>
                                        <p:tav tm="100000">
                                          <p:val>
                                            <p:strVal val="#ppt_w"/>
                                          </p:val>
                                        </p:tav>
                                      </p:tavLst>
                                    </p:anim>
                                    <p:anim calcmode="lin" valueType="num">
                                      <p:cBhvr>
                                        <p:cTn id="59" dur="500" fill="hold"/>
                                        <p:tgtEl>
                                          <p:spTgt spid="1186"/>
                                        </p:tgtEl>
                                        <p:attrNameLst>
                                          <p:attrName>ppt_h</p:attrName>
                                        </p:attrNameLst>
                                      </p:cBhvr>
                                      <p:tavLst>
                                        <p:tav tm="0">
                                          <p:val>
                                            <p:fltVal val="0"/>
                                          </p:val>
                                        </p:tav>
                                        <p:tav tm="100000">
                                          <p:val>
                                            <p:strVal val="#ppt_h"/>
                                          </p:val>
                                        </p:tav>
                                      </p:tavLst>
                                    </p:anim>
                                    <p:animEffect transition="in" filter="fade">
                                      <p:cBhvr>
                                        <p:cTn id="60" dur="500"/>
                                        <p:tgtEl>
                                          <p:spTgt spid="1186"/>
                                        </p:tgtEl>
                                      </p:cBhvr>
                                    </p:animEffect>
                                  </p:childTnLst>
                                </p:cTn>
                              </p:par>
                            </p:childTnLst>
                          </p:cTn>
                        </p:par>
                        <p:par>
                          <p:cTn id="61" fill="hold">
                            <p:stCondLst>
                              <p:cond delay="500"/>
                            </p:stCondLst>
                            <p:childTnLst>
                              <p:par>
                                <p:cTn id="62" presetID="31" presetClass="entr" presetSubtype="0" fill="hold" nodeType="afterEffect">
                                  <p:stCondLst>
                                    <p:cond delay="0"/>
                                  </p:stCondLst>
                                  <p:childTnLst>
                                    <p:set>
                                      <p:cBhvr>
                                        <p:cTn id="63" dur="1" fill="hold">
                                          <p:stCondLst>
                                            <p:cond delay="0"/>
                                          </p:stCondLst>
                                        </p:cTn>
                                        <p:tgtEl>
                                          <p:spTgt spid="26"/>
                                        </p:tgtEl>
                                        <p:attrNameLst>
                                          <p:attrName>style.visibility</p:attrName>
                                        </p:attrNameLst>
                                      </p:cBhvr>
                                      <p:to>
                                        <p:strVal val="visible"/>
                                      </p:to>
                                    </p:set>
                                    <p:anim calcmode="lin" valueType="num">
                                      <p:cBhvr>
                                        <p:cTn id="64" dur="500" fill="hold"/>
                                        <p:tgtEl>
                                          <p:spTgt spid="26"/>
                                        </p:tgtEl>
                                        <p:attrNameLst>
                                          <p:attrName>ppt_w</p:attrName>
                                        </p:attrNameLst>
                                      </p:cBhvr>
                                      <p:tavLst>
                                        <p:tav tm="0">
                                          <p:val>
                                            <p:fltVal val="0"/>
                                          </p:val>
                                        </p:tav>
                                        <p:tav tm="100000">
                                          <p:val>
                                            <p:strVal val="#ppt_w"/>
                                          </p:val>
                                        </p:tav>
                                      </p:tavLst>
                                    </p:anim>
                                    <p:anim calcmode="lin" valueType="num">
                                      <p:cBhvr>
                                        <p:cTn id="65" dur="500" fill="hold"/>
                                        <p:tgtEl>
                                          <p:spTgt spid="26"/>
                                        </p:tgtEl>
                                        <p:attrNameLst>
                                          <p:attrName>ppt_h</p:attrName>
                                        </p:attrNameLst>
                                      </p:cBhvr>
                                      <p:tavLst>
                                        <p:tav tm="0">
                                          <p:val>
                                            <p:fltVal val="0"/>
                                          </p:val>
                                        </p:tav>
                                        <p:tav tm="100000">
                                          <p:val>
                                            <p:strVal val="#ppt_h"/>
                                          </p:val>
                                        </p:tav>
                                      </p:tavLst>
                                    </p:anim>
                                    <p:anim calcmode="lin" valueType="num">
                                      <p:cBhvr>
                                        <p:cTn id="66" dur="500" fill="hold"/>
                                        <p:tgtEl>
                                          <p:spTgt spid="26"/>
                                        </p:tgtEl>
                                        <p:attrNameLst>
                                          <p:attrName>style.rotation</p:attrName>
                                        </p:attrNameLst>
                                      </p:cBhvr>
                                      <p:tavLst>
                                        <p:tav tm="0">
                                          <p:val>
                                            <p:fltVal val="90"/>
                                          </p:val>
                                        </p:tav>
                                        <p:tav tm="100000">
                                          <p:val>
                                            <p:fltVal val="0"/>
                                          </p:val>
                                        </p:tav>
                                      </p:tavLst>
                                    </p:anim>
                                    <p:animEffect transition="in" filter="fade">
                                      <p:cBhvr>
                                        <p:cTn id="67" dur="500"/>
                                        <p:tgtEl>
                                          <p:spTgt spid="26"/>
                                        </p:tgtEl>
                                      </p:cBhvr>
                                    </p:animEffect>
                                  </p:childTnLst>
                                </p:cTn>
                              </p:par>
                              <p:par>
                                <p:cTn id="68" presetID="47" presetClass="entr" presetSubtype="0" fill="hold" grpId="0" nodeType="withEffect">
                                  <p:stCondLst>
                                    <p:cond delay="0"/>
                                  </p:stCondLst>
                                  <p:childTnLst>
                                    <p:set>
                                      <p:cBhvr>
                                        <p:cTn id="69" dur="1" fill="hold">
                                          <p:stCondLst>
                                            <p:cond delay="0"/>
                                          </p:stCondLst>
                                        </p:cTn>
                                        <p:tgtEl>
                                          <p:spTgt spid="1208"/>
                                        </p:tgtEl>
                                        <p:attrNameLst>
                                          <p:attrName>style.visibility</p:attrName>
                                        </p:attrNameLst>
                                      </p:cBhvr>
                                      <p:to>
                                        <p:strVal val="visible"/>
                                      </p:to>
                                    </p:set>
                                    <p:animEffect transition="in" filter="fade">
                                      <p:cBhvr>
                                        <p:cTn id="70" dur="500"/>
                                        <p:tgtEl>
                                          <p:spTgt spid="1208"/>
                                        </p:tgtEl>
                                      </p:cBhvr>
                                    </p:animEffect>
                                    <p:anim calcmode="lin" valueType="num">
                                      <p:cBhvr>
                                        <p:cTn id="71" dur="500" fill="hold"/>
                                        <p:tgtEl>
                                          <p:spTgt spid="1208"/>
                                        </p:tgtEl>
                                        <p:attrNameLst>
                                          <p:attrName>ppt_x</p:attrName>
                                        </p:attrNameLst>
                                      </p:cBhvr>
                                      <p:tavLst>
                                        <p:tav tm="0">
                                          <p:val>
                                            <p:strVal val="#ppt_x"/>
                                          </p:val>
                                        </p:tav>
                                        <p:tav tm="100000">
                                          <p:val>
                                            <p:strVal val="#ppt_x"/>
                                          </p:val>
                                        </p:tav>
                                      </p:tavLst>
                                    </p:anim>
                                    <p:anim calcmode="lin" valueType="num">
                                      <p:cBhvr>
                                        <p:cTn id="72" dur="500" fill="hold"/>
                                        <p:tgtEl>
                                          <p:spTgt spid="1208"/>
                                        </p:tgtEl>
                                        <p:attrNameLst>
                                          <p:attrName>ppt_y</p:attrName>
                                        </p:attrNameLst>
                                      </p:cBhvr>
                                      <p:tavLst>
                                        <p:tav tm="0">
                                          <p:val>
                                            <p:strVal val="#ppt_y-.1"/>
                                          </p:val>
                                        </p:tav>
                                        <p:tav tm="100000">
                                          <p:val>
                                            <p:strVal val="#ppt_y"/>
                                          </p:val>
                                        </p:tav>
                                      </p:tavLst>
                                    </p:anim>
                                  </p:childTnLst>
                                </p:cTn>
                              </p:par>
                            </p:childTnLst>
                          </p:cTn>
                        </p:par>
                        <p:par>
                          <p:cTn id="73" fill="hold">
                            <p:stCondLst>
                              <p:cond delay="1000"/>
                            </p:stCondLst>
                            <p:childTnLst>
                              <p:par>
                                <p:cTn id="74" presetID="14" presetClass="entr" presetSubtype="10" fill="hold" grpId="0" nodeType="afterEffect">
                                  <p:stCondLst>
                                    <p:cond delay="0"/>
                                  </p:stCondLst>
                                  <p:childTnLst>
                                    <p:set>
                                      <p:cBhvr>
                                        <p:cTn id="75" dur="1" fill="hold">
                                          <p:stCondLst>
                                            <p:cond delay="0"/>
                                          </p:stCondLst>
                                        </p:cTn>
                                        <p:tgtEl>
                                          <p:spTgt spid="1209"/>
                                        </p:tgtEl>
                                        <p:attrNameLst>
                                          <p:attrName>style.visibility</p:attrName>
                                        </p:attrNameLst>
                                      </p:cBhvr>
                                      <p:to>
                                        <p:strVal val="visible"/>
                                      </p:to>
                                    </p:set>
                                    <p:animEffect transition="in" filter="randombar(horizontal)">
                                      <p:cBhvr>
                                        <p:cTn id="76" dur="500"/>
                                        <p:tgtEl>
                                          <p:spTgt spid="1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8" grpId="0"/>
      <p:bldP spid="1119" grpId="0"/>
      <p:bldP spid="1206" grpId="0"/>
      <p:bldP spid="1207" grpId="0"/>
      <p:bldP spid="1208" grpId="0"/>
      <p:bldP spid="120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grpSp>
        <p:nvGrpSpPr>
          <p:cNvPr id="266" name="Google Shape;266;p34"/>
          <p:cNvGrpSpPr/>
          <p:nvPr/>
        </p:nvGrpSpPr>
        <p:grpSpPr>
          <a:xfrm>
            <a:off x="7932104" y="255930"/>
            <a:ext cx="997327" cy="567147"/>
            <a:chOff x="5692063" y="3258250"/>
            <a:chExt cx="1143200" cy="650100"/>
          </a:xfrm>
        </p:grpSpPr>
        <p:sp>
          <p:nvSpPr>
            <p:cNvPr id="267" name="Google Shape;267;p34"/>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68" name="Google Shape;268;p34"/>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235" name="Google Shape;247;p34"/>
          <p:cNvSpPr txBox="1"/>
          <p:nvPr/>
        </p:nvSpPr>
        <p:spPr>
          <a:xfrm>
            <a:off x="86434" y="105351"/>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grpSp>
        <p:nvGrpSpPr>
          <p:cNvPr id="240" name="Group 239"/>
          <p:cNvGrpSpPr/>
          <p:nvPr/>
        </p:nvGrpSpPr>
        <p:grpSpPr>
          <a:xfrm>
            <a:off x="186995" y="612556"/>
            <a:ext cx="665528" cy="214686"/>
            <a:chOff x="1863176" y="2014430"/>
            <a:chExt cx="745960" cy="240632"/>
          </a:xfrm>
        </p:grpSpPr>
        <p:sp>
          <p:nvSpPr>
            <p:cNvPr id="238" name="Arrow: Pentagon 237"/>
            <p:cNvSpPr/>
            <p:nvPr/>
          </p:nvSpPr>
          <p:spPr>
            <a:xfrm>
              <a:off x="1863176" y="2014430"/>
              <a:ext cx="598141" cy="240632"/>
            </a:xfrm>
            <a:prstGeom prst="homePlate">
              <a:avLst>
                <a:gd name="adj" fmla="val 41428"/>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Arrow: Chevron 238"/>
            <p:cNvSpPr/>
            <p:nvPr/>
          </p:nvSpPr>
          <p:spPr>
            <a:xfrm>
              <a:off x="2433817" y="2014430"/>
              <a:ext cx="175319" cy="240632"/>
            </a:xfrm>
            <a:prstGeom prst="chevron">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1" name="Google Shape;247;p34"/>
          <p:cNvSpPr txBox="1"/>
          <p:nvPr/>
        </p:nvSpPr>
        <p:spPr>
          <a:xfrm>
            <a:off x="852523" y="498605"/>
            <a:ext cx="174629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800" dirty="0">
                <a:latin typeface="Fira Sans Condensed Medium" panose="020B0603050000020004" pitchFamily="34" charset="0"/>
              </a:rPr>
              <a:t>THÍ NGHIỆM</a:t>
            </a:r>
            <a:endParaRPr lang="en-US" sz="1800" dirty="0">
              <a:latin typeface="Fira Sans Condensed Medium" panose="020B0603050000020004" pitchFamily="34" charset="0"/>
            </a:endParaRPr>
          </a:p>
        </p:txBody>
      </p:sp>
      <p:pic>
        <p:nvPicPr>
          <p:cNvPr id="243" name="Picture 242"/>
          <p:cNvPicPr>
            <a:picLocks noChangeAspect="1"/>
          </p:cNvPicPr>
          <p:nvPr/>
        </p:nvPicPr>
        <p:blipFill>
          <a:blip r:embed="rId1"/>
          <a:stretch>
            <a:fillRect/>
          </a:stretch>
        </p:blipFill>
        <p:spPr>
          <a:xfrm>
            <a:off x="2179193" y="1028055"/>
            <a:ext cx="4785614" cy="4064494"/>
          </a:xfrm>
          <a:prstGeom prst="rect">
            <a:avLst/>
          </a:prstGeom>
        </p:spPr>
      </p:pic>
      <p:grpSp>
        <p:nvGrpSpPr>
          <p:cNvPr id="246" name="Group 245"/>
          <p:cNvGrpSpPr/>
          <p:nvPr/>
        </p:nvGrpSpPr>
        <p:grpSpPr>
          <a:xfrm>
            <a:off x="7453286" y="952027"/>
            <a:ext cx="1415701" cy="453662"/>
            <a:chOff x="6286077" y="1067913"/>
            <a:chExt cx="1091000" cy="404749"/>
          </a:xfrm>
        </p:grpSpPr>
        <p:sp>
          <p:nvSpPr>
            <p:cNvPr id="245" name="Rectangle: Rounded Corners 244"/>
            <p:cNvSpPr/>
            <p:nvPr/>
          </p:nvSpPr>
          <p:spPr>
            <a:xfrm>
              <a:off x="6312569" y="1086279"/>
              <a:ext cx="1064508" cy="386383"/>
            </a:xfrm>
            <a:prstGeom prst="round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4" name="Google Shape;247;p34"/>
            <p:cNvSpPr txBox="1"/>
            <p:nvPr/>
          </p:nvSpPr>
          <p:spPr>
            <a:xfrm>
              <a:off x="6286077" y="1067913"/>
              <a:ext cx="106450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pPr algn="ctr"/>
              <a:r>
                <a:rPr lang="en-US" sz="2000" dirty="0" err="1">
                  <a:solidFill>
                    <a:schemeClr val="accent3"/>
                  </a:solidFill>
                  <a:latin typeface="Fira Sans Condensed Medium" panose="020B0603050000020004" pitchFamily="34" charset="0"/>
                </a:rPr>
                <a:t>Chuẩn</a:t>
              </a:r>
              <a:r>
                <a:rPr lang="en-US" sz="2000" dirty="0">
                  <a:solidFill>
                    <a:schemeClr val="accent3"/>
                  </a:solidFill>
                  <a:latin typeface="Fira Sans Condensed Medium" panose="020B0603050000020004" pitchFamily="34" charset="0"/>
                </a:rPr>
                <a:t> </a:t>
              </a:r>
              <a:r>
                <a:rPr lang="en-US" sz="2000" dirty="0" err="1">
                  <a:solidFill>
                    <a:schemeClr val="accent3"/>
                  </a:solidFill>
                  <a:latin typeface="Fira Sans Condensed Medium" panose="020B0603050000020004" pitchFamily="34" charset="0"/>
                </a:rPr>
                <a:t>Bị</a:t>
              </a:r>
              <a:endParaRPr lang="en-US" sz="2000" dirty="0">
                <a:solidFill>
                  <a:schemeClr val="accent3"/>
                </a:solidFill>
                <a:latin typeface="Fira Sans Condensed Medium" panose="020B0603050000020004" pitchFamily="34" charset="0"/>
              </a:endParaRPr>
            </a:p>
          </p:txBody>
        </p:sp>
      </p:grpSp>
      <p:pic>
        <p:nvPicPr>
          <p:cNvPr id="270" name="Graphic 269" descr="Line arrow Clockwise curve"/>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5142498">
            <a:off x="2002524" y="1416833"/>
            <a:ext cx="597804" cy="785212"/>
          </a:xfrm>
          <a:prstGeom prst="rect">
            <a:avLst/>
          </a:prstGeom>
        </p:spPr>
      </p:pic>
      <p:pic>
        <p:nvPicPr>
          <p:cNvPr id="274" name="Graphic 273" descr="Line arrow Slight curv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63885" y="3124218"/>
            <a:ext cx="500530" cy="500530"/>
          </a:xfrm>
          <a:prstGeom prst="rect">
            <a:avLst/>
          </a:prstGeom>
        </p:spPr>
      </p:pic>
      <p:pic>
        <p:nvPicPr>
          <p:cNvPr id="277" name="Graphic 276" descr="Line arrow Slight curv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598821" y="3669315"/>
            <a:ext cx="500530" cy="500530"/>
          </a:xfrm>
          <a:prstGeom prst="rect">
            <a:avLst/>
          </a:prstGeom>
        </p:spPr>
      </p:pic>
      <p:sp>
        <p:nvSpPr>
          <p:cNvPr id="279" name="Google Shape;310;p38"/>
          <p:cNvSpPr txBox="1"/>
          <p:nvPr/>
        </p:nvSpPr>
        <p:spPr>
          <a:xfrm>
            <a:off x="86434" y="1877535"/>
            <a:ext cx="2405516"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dirty="0" err="1"/>
              <a:t>Nguồn</a:t>
            </a:r>
            <a:r>
              <a:rPr lang="en-US" sz="1900" dirty="0"/>
              <a:t> </a:t>
            </a:r>
            <a:r>
              <a:rPr lang="en-US" sz="1900" dirty="0" err="1"/>
              <a:t>sáng</a:t>
            </a:r>
            <a:r>
              <a:rPr lang="en-US" sz="1900" dirty="0"/>
              <a:t> </a:t>
            </a:r>
            <a:r>
              <a:rPr lang="en-US" sz="1900" dirty="0" err="1"/>
              <a:t>hẹp</a:t>
            </a:r>
            <a:endParaRPr lang="en-US" sz="1900" dirty="0"/>
          </a:p>
        </p:txBody>
      </p:sp>
      <p:sp>
        <p:nvSpPr>
          <p:cNvPr id="280" name="Google Shape;310;p38"/>
          <p:cNvSpPr txBox="1"/>
          <p:nvPr/>
        </p:nvSpPr>
        <p:spPr>
          <a:xfrm>
            <a:off x="5498184" y="3130348"/>
            <a:ext cx="3618140" cy="500530"/>
          </a:xfrm>
          <a:prstGeom prst="rect">
            <a:avLst/>
          </a:prstGeom>
          <a:solidFill>
            <a:schemeClr val="accent3"/>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00000"/>
              </a:lnSpc>
            </a:pPr>
            <a:r>
              <a:rPr lang="en-US" sz="1900" dirty="0" err="1"/>
              <a:t>Bản</a:t>
            </a:r>
            <a:r>
              <a:rPr lang="en-US" sz="1900" dirty="0"/>
              <a:t> </a:t>
            </a:r>
            <a:r>
              <a:rPr lang="en-US" sz="1900" dirty="0" err="1"/>
              <a:t>bán</a:t>
            </a:r>
            <a:r>
              <a:rPr lang="en-US" sz="1900" dirty="0"/>
              <a:t> </a:t>
            </a:r>
            <a:r>
              <a:rPr lang="en-US" sz="1900" dirty="0" err="1"/>
              <a:t>trụ</a:t>
            </a:r>
            <a:r>
              <a:rPr lang="en-US" sz="1900" dirty="0"/>
              <a:t> </a:t>
            </a:r>
            <a:r>
              <a:rPr lang="en-US" sz="1900" dirty="0" err="1"/>
              <a:t>bằng</a:t>
            </a:r>
            <a:r>
              <a:rPr lang="en-US" sz="1900" dirty="0"/>
              <a:t> </a:t>
            </a:r>
            <a:r>
              <a:rPr lang="en-US" sz="1900" dirty="0" err="1"/>
              <a:t>thủy</a:t>
            </a:r>
            <a:r>
              <a:rPr lang="en-US" sz="1900" dirty="0"/>
              <a:t> </a:t>
            </a:r>
            <a:r>
              <a:rPr lang="en-US" sz="1900" dirty="0" err="1"/>
              <a:t>tinh</a:t>
            </a:r>
            <a:endParaRPr lang="en-US" sz="1900" dirty="0"/>
          </a:p>
        </p:txBody>
      </p:sp>
      <p:sp>
        <p:nvSpPr>
          <p:cNvPr id="281" name="Google Shape;310;p38"/>
          <p:cNvSpPr txBox="1"/>
          <p:nvPr/>
        </p:nvSpPr>
        <p:spPr>
          <a:xfrm>
            <a:off x="720642" y="3509980"/>
            <a:ext cx="2061588"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dirty="0" err="1"/>
              <a:t>Tấm</a:t>
            </a:r>
            <a:r>
              <a:rPr lang="en-US" sz="1900" dirty="0"/>
              <a:t> </a:t>
            </a:r>
            <a:r>
              <a:rPr lang="en-US" sz="1900" dirty="0" err="1"/>
              <a:t>nhựa</a:t>
            </a:r>
            <a:r>
              <a:rPr lang="en-US" sz="1900" dirty="0"/>
              <a:t> in </a:t>
            </a:r>
            <a:r>
              <a:rPr lang="en-US" sz="1900" dirty="0" err="1"/>
              <a:t>vòng</a:t>
            </a:r>
            <a:r>
              <a:rPr lang="en-US" sz="1900" dirty="0"/>
              <a:t> chia </a:t>
            </a:r>
            <a:r>
              <a:rPr lang="en-US" sz="1900" dirty="0" err="1"/>
              <a:t>độ</a:t>
            </a:r>
            <a:endParaRPr lang="en-US" sz="19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 calcmode="lin" valueType="num">
                                      <p:cBhvr additive="base">
                                        <p:cTn id="7" dur="500" fill="hold"/>
                                        <p:tgtEl>
                                          <p:spTgt spid="240"/>
                                        </p:tgtEl>
                                        <p:attrNameLst>
                                          <p:attrName>ppt_x</p:attrName>
                                        </p:attrNameLst>
                                      </p:cBhvr>
                                      <p:tavLst>
                                        <p:tav tm="0">
                                          <p:val>
                                            <p:strVal val="0-#ppt_w/2"/>
                                          </p:val>
                                        </p:tav>
                                        <p:tav tm="100000">
                                          <p:val>
                                            <p:strVal val="#ppt_x"/>
                                          </p:val>
                                        </p:tav>
                                      </p:tavLst>
                                    </p:anim>
                                    <p:anim calcmode="lin" valueType="num">
                                      <p:cBhvr additive="base">
                                        <p:cTn id="8" dur="500" fill="hold"/>
                                        <p:tgtEl>
                                          <p:spTgt spid="24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241"/>
                                        </p:tgtEl>
                                        <p:attrNameLst>
                                          <p:attrName>style.visibility</p:attrName>
                                        </p:attrNameLst>
                                      </p:cBhvr>
                                      <p:to>
                                        <p:strVal val="visible"/>
                                      </p:to>
                                    </p:set>
                                    <p:animEffect transition="in" filter="randombar(horizontal)">
                                      <p:cBhvr>
                                        <p:cTn id="12" dur="500"/>
                                        <p:tgtEl>
                                          <p:spTgt spid="24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46"/>
                                        </p:tgtEl>
                                        <p:attrNameLst>
                                          <p:attrName>style.visibility</p:attrName>
                                        </p:attrNameLst>
                                      </p:cBhvr>
                                      <p:to>
                                        <p:strVal val="visible"/>
                                      </p:to>
                                    </p:set>
                                    <p:anim calcmode="lin" valueType="num">
                                      <p:cBhvr>
                                        <p:cTn id="17" dur="500" fill="hold"/>
                                        <p:tgtEl>
                                          <p:spTgt spid="246"/>
                                        </p:tgtEl>
                                        <p:attrNameLst>
                                          <p:attrName>ppt_w</p:attrName>
                                        </p:attrNameLst>
                                      </p:cBhvr>
                                      <p:tavLst>
                                        <p:tav tm="0">
                                          <p:val>
                                            <p:fltVal val="0"/>
                                          </p:val>
                                        </p:tav>
                                        <p:tav tm="100000">
                                          <p:val>
                                            <p:strVal val="#ppt_w"/>
                                          </p:val>
                                        </p:tav>
                                      </p:tavLst>
                                    </p:anim>
                                    <p:anim calcmode="lin" valueType="num">
                                      <p:cBhvr>
                                        <p:cTn id="18" dur="500" fill="hold"/>
                                        <p:tgtEl>
                                          <p:spTgt spid="246"/>
                                        </p:tgtEl>
                                        <p:attrNameLst>
                                          <p:attrName>ppt_h</p:attrName>
                                        </p:attrNameLst>
                                      </p:cBhvr>
                                      <p:tavLst>
                                        <p:tav tm="0">
                                          <p:val>
                                            <p:fltVal val="0"/>
                                          </p:val>
                                        </p:tav>
                                        <p:tav tm="100000">
                                          <p:val>
                                            <p:strVal val="#ppt_h"/>
                                          </p:val>
                                        </p:tav>
                                      </p:tavLst>
                                    </p:anim>
                                    <p:animEffect transition="in" filter="fade">
                                      <p:cBhvr>
                                        <p:cTn id="19" dur="500"/>
                                        <p:tgtEl>
                                          <p:spTgt spid="24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70"/>
                                        </p:tgtEl>
                                        <p:attrNameLst>
                                          <p:attrName>style.visibility</p:attrName>
                                        </p:attrNameLst>
                                      </p:cBhvr>
                                      <p:to>
                                        <p:strVal val="visible"/>
                                      </p:to>
                                    </p:set>
                                    <p:animEffect transition="in" filter="wipe(right)">
                                      <p:cBhvr>
                                        <p:cTn id="24" dur="500"/>
                                        <p:tgtEl>
                                          <p:spTgt spid="270"/>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279"/>
                                        </p:tgtEl>
                                        <p:attrNameLst>
                                          <p:attrName>style.visibility</p:attrName>
                                        </p:attrNameLst>
                                      </p:cBhvr>
                                      <p:to>
                                        <p:strVal val="visible"/>
                                      </p:to>
                                    </p:set>
                                    <p:animEffect transition="in" filter="randombar(horizontal)">
                                      <p:cBhvr>
                                        <p:cTn id="28" dur="500"/>
                                        <p:tgtEl>
                                          <p:spTgt spid="27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74"/>
                                        </p:tgtEl>
                                        <p:attrNameLst>
                                          <p:attrName>style.visibility</p:attrName>
                                        </p:attrNameLst>
                                      </p:cBhvr>
                                      <p:to>
                                        <p:strVal val="visible"/>
                                      </p:to>
                                    </p:set>
                                    <p:animEffect transition="in" filter="wipe(left)">
                                      <p:cBhvr>
                                        <p:cTn id="33" dur="500"/>
                                        <p:tgtEl>
                                          <p:spTgt spid="274"/>
                                        </p:tgtEl>
                                      </p:cBhvr>
                                    </p:animEffec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280"/>
                                        </p:tgtEl>
                                        <p:attrNameLst>
                                          <p:attrName>style.visibility</p:attrName>
                                        </p:attrNameLst>
                                      </p:cBhvr>
                                      <p:to>
                                        <p:strVal val="visible"/>
                                      </p:to>
                                    </p:set>
                                    <p:animEffect transition="in" filter="randombar(horizontal)">
                                      <p:cBhvr>
                                        <p:cTn id="37" dur="500"/>
                                        <p:tgtEl>
                                          <p:spTgt spid="28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277"/>
                                        </p:tgtEl>
                                        <p:attrNameLst>
                                          <p:attrName>style.visibility</p:attrName>
                                        </p:attrNameLst>
                                      </p:cBhvr>
                                      <p:to>
                                        <p:strVal val="visible"/>
                                      </p:to>
                                    </p:set>
                                    <p:animEffect transition="in" filter="wipe(right)">
                                      <p:cBhvr>
                                        <p:cTn id="42" dur="500"/>
                                        <p:tgtEl>
                                          <p:spTgt spid="277"/>
                                        </p:tgtEl>
                                      </p:cBhvr>
                                    </p:animEffect>
                                  </p:childTnLst>
                                </p:cTn>
                              </p:par>
                            </p:childTnLst>
                          </p:cTn>
                        </p:par>
                        <p:par>
                          <p:cTn id="43" fill="hold">
                            <p:stCondLst>
                              <p:cond delay="500"/>
                            </p:stCondLst>
                            <p:childTnLst>
                              <p:par>
                                <p:cTn id="44" presetID="14" presetClass="entr" presetSubtype="10" fill="hold" grpId="0" nodeType="afterEffect">
                                  <p:stCondLst>
                                    <p:cond delay="0"/>
                                  </p:stCondLst>
                                  <p:childTnLst>
                                    <p:set>
                                      <p:cBhvr>
                                        <p:cTn id="45" dur="1" fill="hold">
                                          <p:stCondLst>
                                            <p:cond delay="0"/>
                                          </p:stCondLst>
                                        </p:cTn>
                                        <p:tgtEl>
                                          <p:spTgt spid="281"/>
                                        </p:tgtEl>
                                        <p:attrNameLst>
                                          <p:attrName>style.visibility</p:attrName>
                                        </p:attrNameLst>
                                      </p:cBhvr>
                                      <p:to>
                                        <p:strVal val="visible"/>
                                      </p:to>
                                    </p:set>
                                    <p:animEffect transition="in" filter="randombar(horizontal)">
                                      <p:cBhvr>
                                        <p:cTn id="46" dur="5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p:bldP spid="279" grpId="0"/>
      <p:bldP spid="280" grpId="0" animBg="1"/>
      <p:bldP spid="28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grpSp>
        <p:nvGrpSpPr>
          <p:cNvPr id="266" name="Google Shape;266;p34"/>
          <p:cNvGrpSpPr/>
          <p:nvPr/>
        </p:nvGrpSpPr>
        <p:grpSpPr>
          <a:xfrm>
            <a:off x="7932104" y="255930"/>
            <a:ext cx="997327" cy="567147"/>
            <a:chOff x="5692063" y="3258250"/>
            <a:chExt cx="1143200" cy="650100"/>
          </a:xfrm>
        </p:grpSpPr>
        <p:sp>
          <p:nvSpPr>
            <p:cNvPr id="267" name="Google Shape;267;p34"/>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68" name="Google Shape;268;p34"/>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40" name="Group 239"/>
          <p:cNvGrpSpPr/>
          <p:nvPr/>
        </p:nvGrpSpPr>
        <p:grpSpPr>
          <a:xfrm>
            <a:off x="186995" y="612556"/>
            <a:ext cx="665528" cy="214686"/>
            <a:chOff x="1863176" y="2014430"/>
            <a:chExt cx="745960" cy="240632"/>
          </a:xfrm>
        </p:grpSpPr>
        <p:sp>
          <p:nvSpPr>
            <p:cNvPr id="238" name="Arrow: Pentagon 237"/>
            <p:cNvSpPr/>
            <p:nvPr/>
          </p:nvSpPr>
          <p:spPr>
            <a:xfrm>
              <a:off x="1863176" y="2014430"/>
              <a:ext cx="598141" cy="240632"/>
            </a:xfrm>
            <a:prstGeom prst="homePlate">
              <a:avLst>
                <a:gd name="adj" fmla="val 41428"/>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Arrow: Chevron 238"/>
            <p:cNvSpPr/>
            <p:nvPr/>
          </p:nvSpPr>
          <p:spPr>
            <a:xfrm>
              <a:off x="2433817" y="2014430"/>
              <a:ext cx="175319" cy="240632"/>
            </a:xfrm>
            <a:prstGeom prst="chevron">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1" name="Google Shape;247;p34"/>
          <p:cNvSpPr txBox="1"/>
          <p:nvPr/>
        </p:nvSpPr>
        <p:spPr>
          <a:xfrm>
            <a:off x="852523" y="498605"/>
            <a:ext cx="174629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800" dirty="0">
                <a:latin typeface="Fira Sans Condensed Medium" panose="020B0603050000020004" pitchFamily="34" charset="0"/>
              </a:rPr>
              <a:t>THÍ NGHIỆM</a:t>
            </a:r>
            <a:endParaRPr lang="en-US" sz="1800" dirty="0">
              <a:latin typeface="Fira Sans Condensed Medium" panose="020B0603050000020004" pitchFamily="34" charset="0"/>
            </a:endParaRPr>
          </a:p>
        </p:txBody>
      </p:sp>
      <p:pic>
        <p:nvPicPr>
          <p:cNvPr id="243" name="Picture 242"/>
          <p:cNvPicPr>
            <a:picLocks noChangeAspect="1"/>
          </p:cNvPicPr>
          <p:nvPr/>
        </p:nvPicPr>
        <p:blipFill>
          <a:blip r:embed="rId1"/>
          <a:stretch>
            <a:fillRect/>
          </a:stretch>
        </p:blipFill>
        <p:spPr>
          <a:xfrm>
            <a:off x="0" y="1028055"/>
            <a:ext cx="4785614" cy="4064494"/>
          </a:xfrm>
          <a:prstGeom prst="rect">
            <a:avLst/>
          </a:prstGeom>
        </p:spPr>
      </p:pic>
      <p:grpSp>
        <p:nvGrpSpPr>
          <p:cNvPr id="246" name="Group 245"/>
          <p:cNvGrpSpPr/>
          <p:nvPr/>
        </p:nvGrpSpPr>
        <p:grpSpPr>
          <a:xfrm>
            <a:off x="4842815" y="1028055"/>
            <a:ext cx="1476144" cy="453662"/>
            <a:chOff x="6286077" y="1067913"/>
            <a:chExt cx="1091000" cy="404749"/>
          </a:xfrm>
        </p:grpSpPr>
        <p:sp>
          <p:nvSpPr>
            <p:cNvPr id="245" name="Rectangle: Rounded Corners 244"/>
            <p:cNvSpPr/>
            <p:nvPr/>
          </p:nvSpPr>
          <p:spPr>
            <a:xfrm>
              <a:off x="6312569" y="1086279"/>
              <a:ext cx="1064508" cy="386383"/>
            </a:xfrm>
            <a:prstGeom prst="round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4" name="Google Shape;247;p34"/>
            <p:cNvSpPr txBox="1"/>
            <p:nvPr/>
          </p:nvSpPr>
          <p:spPr>
            <a:xfrm>
              <a:off x="6286077" y="1067913"/>
              <a:ext cx="1064508"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pPr algn="ctr"/>
              <a:r>
                <a:rPr lang="en-US" sz="2000" dirty="0" err="1">
                  <a:solidFill>
                    <a:schemeClr val="accent3"/>
                  </a:solidFill>
                  <a:latin typeface="Fira Sans Condensed Medium" panose="020B0603050000020004" pitchFamily="34" charset="0"/>
                </a:rPr>
                <a:t>Tiến</a:t>
              </a:r>
              <a:r>
                <a:rPr lang="en-US" sz="2000" dirty="0">
                  <a:solidFill>
                    <a:schemeClr val="accent3"/>
                  </a:solidFill>
                  <a:latin typeface="Fira Sans Condensed Medium" panose="020B0603050000020004" pitchFamily="34" charset="0"/>
                </a:rPr>
                <a:t> </a:t>
              </a:r>
              <a:r>
                <a:rPr lang="en-US" sz="2000" dirty="0" err="1">
                  <a:solidFill>
                    <a:schemeClr val="accent3"/>
                  </a:solidFill>
                  <a:latin typeface="Fira Sans Condensed Medium" panose="020B0603050000020004" pitchFamily="34" charset="0"/>
                </a:rPr>
                <a:t>Hành</a:t>
              </a:r>
              <a:endParaRPr lang="en-US" sz="2000" dirty="0">
                <a:solidFill>
                  <a:schemeClr val="accent3"/>
                </a:solidFill>
                <a:latin typeface="Fira Sans Condensed Medium" panose="020B0603050000020004" pitchFamily="34" charset="0"/>
              </a:endParaRPr>
            </a:p>
          </p:txBody>
        </p:sp>
      </p:grpSp>
      <p:sp>
        <p:nvSpPr>
          <p:cNvPr id="281" name="Google Shape;310;p38"/>
          <p:cNvSpPr txBox="1"/>
          <p:nvPr/>
        </p:nvSpPr>
        <p:spPr>
          <a:xfrm>
            <a:off x="4902998" y="1666224"/>
            <a:ext cx="4107972"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b="1" dirty="0" err="1"/>
              <a:t>Bước</a:t>
            </a:r>
            <a:r>
              <a:rPr lang="en-US" sz="1900" b="1" dirty="0"/>
              <a:t> 1: </a:t>
            </a:r>
            <a:r>
              <a:rPr lang="vi-VN" sz="1900" dirty="0"/>
              <a:t>Bố trí thí nghiệm như</a:t>
            </a:r>
            <a:r>
              <a:rPr lang="en-US" sz="1900" dirty="0"/>
              <a:t> </a:t>
            </a:r>
            <a:r>
              <a:rPr lang="en-US" sz="1900" dirty="0" err="1"/>
              <a:t>hình</a:t>
            </a:r>
            <a:r>
              <a:rPr lang="vi-VN" sz="1900" dirty="0"/>
              <a:t> </a:t>
            </a:r>
            <a:endParaRPr lang="en-US" sz="1900" dirty="0"/>
          </a:p>
        </p:txBody>
      </p:sp>
      <p:sp>
        <p:nvSpPr>
          <p:cNvPr id="3" name="Google Shape;310;p38"/>
          <p:cNvSpPr txBox="1"/>
          <p:nvPr/>
        </p:nvSpPr>
        <p:spPr>
          <a:xfrm>
            <a:off x="4902998" y="2158912"/>
            <a:ext cx="4107972" cy="11406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b="1" dirty="0" err="1"/>
              <a:t>Bước</a:t>
            </a:r>
            <a:r>
              <a:rPr lang="en-US" sz="1900" b="1" dirty="0"/>
              <a:t> 2: </a:t>
            </a:r>
            <a:r>
              <a:rPr lang="en-US" sz="1900" dirty="0" err="1"/>
              <a:t>Chiếu</a:t>
            </a:r>
            <a:r>
              <a:rPr lang="en-US" sz="1900" dirty="0"/>
              <a:t> </a:t>
            </a:r>
            <a:r>
              <a:rPr lang="vi-VN" sz="1900" dirty="0"/>
              <a:t>tia sáng vào mặt cong của bản bán trụ</a:t>
            </a:r>
            <a:r>
              <a:rPr lang="en-US" sz="1900" dirty="0"/>
              <a:t>; </a:t>
            </a:r>
            <a:r>
              <a:rPr lang="vi-VN" sz="1900" dirty="0"/>
              <a:t> phương tia sáng đi qua tâm I </a:t>
            </a:r>
            <a:endParaRPr lang="en-US" sz="1900" dirty="0"/>
          </a:p>
        </p:txBody>
      </p:sp>
      <p:sp>
        <p:nvSpPr>
          <p:cNvPr id="5" name="Google Shape;310;p38"/>
          <p:cNvSpPr txBox="1"/>
          <p:nvPr/>
        </p:nvSpPr>
        <p:spPr>
          <a:xfrm>
            <a:off x="4878659" y="3309097"/>
            <a:ext cx="4107972" cy="5136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b="1" dirty="0" err="1"/>
              <a:t>Bước</a:t>
            </a:r>
            <a:r>
              <a:rPr lang="en-US" sz="1900" b="1" dirty="0"/>
              <a:t> 3: </a:t>
            </a:r>
            <a:r>
              <a:rPr lang="vi-VN" sz="1900" dirty="0"/>
              <a:t>Tăng dần giá trị góc tới i </a:t>
            </a:r>
            <a:endParaRPr lang="en-US" sz="1900" dirty="0"/>
          </a:p>
        </p:txBody>
      </p:sp>
      <p:pic>
        <p:nvPicPr>
          <p:cNvPr id="7" name="Picture 6"/>
          <p:cNvPicPr>
            <a:picLocks noChangeAspect="1"/>
          </p:cNvPicPr>
          <p:nvPr/>
        </p:nvPicPr>
        <p:blipFill>
          <a:blip r:embed="rId2"/>
          <a:stretch>
            <a:fillRect/>
          </a:stretch>
        </p:blipFill>
        <p:spPr>
          <a:xfrm>
            <a:off x="4737487" y="3980694"/>
            <a:ext cx="657336" cy="657336"/>
          </a:xfrm>
          <a:prstGeom prst="rect">
            <a:avLst/>
          </a:prstGeom>
        </p:spPr>
      </p:pic>
      <p:sp>
        <p:nvSpPr>
          <p:cNvPr id="8" name="Google Shape;310;p38"/>
          <p:cNvSpPr txBox="1"/>
          <p:nvPr/>
        </p:nvSpPr>
        <p:spPr>
          <a:xfrm>
            <a:off x="5394823" y="3857737"/>
            <a:ext cx="3683046" cy="79556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1900" dirty="0"/>
              <a:t>Quan </a:t>
            </a:r>
            <a:r>
              <a:rPr lang="en-US" sz="1900" dirty="0" err="1"/>
              <a:t>sát</a:t>
            </a:r>
            <a:r>
              <a:rPr lang="en-US" sz="1900" dirty="0"/>
              <a:t> </a:t>
            </a:r>
            <a:r>
              <a:rPr lang="en-US" sz="1900" dirty="0" err="1"/>
              <a:t>đường</a:t>
            </a:r>
            <a:r>
              <a:rPr lang="en-US" sz="1900" dirty="0"/>
              <a:t> </a:t>
            </a:r>
            <a:r>
              <a:rPr lang="en-US" sz="1900" dirty="0" err="1"/>
              <a:t>đi</a:t>
            </a:r>
            <a:r>
              <a:rPr lang="en-US" sz="1900" dirty="0"/>
              <a:t> </a:t>
            </a:r>
            <a:r>
              <a:rPr lang="en-US" sz="1900" dirty="0" err="1"/>
              <a:t>của</a:t>
            </a:r>
            <a:r>
              <a:rPr lang="en-US" sz="1900" dirty="0"/>
              <a:t> </a:t>
            </a:r>
            <a:r>
              <a:rPr lang="en-US" sz="1900" dirty="0" err="1"/>
              <a:t>tia</a:t>
            </a:r>
            <a:r>
              <a:rPr lang="en-US" sz="1900" dirty="0"/>
              <a:t> </a:t>
            </a:r>
            <a:r>
              <a:rPr lang="en-US" sz="1900" dirty="0" err="1"/>
              <a:t>sáng</a:t>
            </a:r>
            <a:r>
              <a:rPr lang="en-US" sz="1900" dirty="0"/>
              <a:t> </a:t>
            </a:r>
            <a:r>
              <a:rPr lang="en-US" sz="1900" dirty="0" err="1"/>
              <a:t>và</a:t>
            </a:r>
            <a:r>
              <a:rPr lang="en-US" sz="1900" dirty="0"/>
              <a:t> </a:t>
            </a:r>
            <a:r>
              <a:rPr lang="en-US" sz="1900" dirty="0" err="1"/>
              <a:t>ghi</a:t>
            </a:r>
            <a:r>
              <a:rPr lang="en-US" sz="1900" dirty="0"/>
              <a:t> </a:t>
            </a:r>
            <a:r>
              <a:rPr lang="en-US" sz="1900" dirty="0" err="1"/>
              <a:t>lại</a:t>
            </a:r>
            <a:r>
              <a:rPr lang="en-US" sz="1900" dirty="0"/>
              <a:t> </a:t>
            </a:r>
            <a:r>
              <a:rPr lang="en-US" sz="1900" dirty="0" err="1"/>
              <a:t>các</a:t>
            </a:r>
            <a:r>
              <a:rPr lang="en-US" sz="1900" dirty="0"/>
              <a:t> </a:t>
            </a:r>
            <a:r>
              <a:rPr lang="en-US" sz="1900" dirty="0" err="1"/>
              <a:t>giá</a:t>
            </a:r>
            <a:r>
              <a:rPr lang="en-US" sz="1900" dirty="0"/>
              <a:t> </a:t>
            </a:r>
            <a:r>
              <a:rPr lang="en-US" sz="1900" dirty="0" err="1"/>
              <a:t>trị</a:t>
            </a:r>
            <a:r>
              <a:rPr lang="en-US" sz="1900" dirty="0"/>
              <a:t> </a:t>
            </a:r>
            <a:r>
              <a:rPr lang="en-US" sz="1900" dirty="0" err="1"/>
              <a:t>góc</a:t>
            </a:r>
            <a:r>
              <a:rPr lang="en-US" sz="1900" dirty="0"/>
              <a:t> </a:t>
            </a:r>
            <a:r>
              <a:rPr lang="en-US" sz="1900" dirty="0" err="1"/>
              <a:t>tới</a:t>
            </a:r>
            <a:endParaRPr lang="en-US" sz="1900" dirty="0"/>
          </a:p>
        </p:txBody>
      </p:sp>
      <p:sp>
        <p:nvSpPr>
          <p:cNvPr id="2" name="Google Shape;247;p34"/>
          <p:cNvSpPr txBox="1"/>
          <p:nvPr/>
        </p:nvSpPr>
        <p:spPr>
          <a:xfrm>
            <a:off x="86434" y="105351"/>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6"/>
                                        </p:tgtEl>
                                        <p:attrNameLst>
                                          <p:attrName>style.visibility</p:attrName>
                                        </p:attrNameLst>
                                      </p:cBhvr>
                                      <p:to>
                                        <p:strVal val="visible"/>
                                      </p:to>
                                    </p:set>
                                    <p:anim calcmode="lin" valueType="num">
                                      <p:cBhvr>
                                        <p:cTn id="7" dur="500" fill="hold"/>
                                        <p:tgtEl>
                                          <p:spTgt spid="246"/>
                                        </p:tgtEl>
                                        <p:attrNameLst>
                                          <p:attrName>ppt_w</p:attrName>
                                        </p:attrNameLst>
                                      </p:cBhvr>
                                      <p:tavLst>
                                        <p:tav tm="0">
                                          <p:val>
                                            <p:fltVal val="0"/>
                                          </p:val>
                                        </p:tav>
                                        <p:tav tm="100000">
                                          <p:val>
                                            <p:strVal val="#ppt_w"/>
                                          </p:val>
                                        </p:tav>
                                      </p:tavLst>
                                    </p:anim>
                                    <p:anim calcmode="lin" valueType="num">
                                      <p:cBhvr>
                                        <p:cTn id="8" dur="500" fill="hold"/>
                                        <p:tgtEl>
                                          <p:spTgt spid="246"/>
                                        </p:tgtEl>
                                        <p:attrNameLst>
                                          <p:attrName>ppt_h</p:attrName>
                                        </p:attrNameLst>
                                      </p:cBhvr>
                                      <p:tavLst>
                                        <p:tav tm="0">
                                          <p:val>
                                            <p:fltVal val="0"/>
                                          </p:val>
                                        </p:tav>
                                        <p:tav tm="100000">
                                          <p:val>
                                            <p:strVal val="#ppt_h"/>
                                          </p:val>
                                        </p:tav>
                                      </p:tavLst>
                                    </p:anim>
                                    <p:animEffect transition="in" filter="fade">
                                      <p:cBhvr>
                                        <p:cTn id="9" dur="500"/>
                                        <p:tgtEl>
                                          <p:spTgt spid="246"/>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81"/>
                                        </p:tgtEl>
                                        <p:attrNameLst>
                                          <p:attrName>style.visibility</p:attrName>
                                        </p:attrNameLst>
                                      </p:cBhvr>
                                      <p:to>
                                        <p:strVal val="visible"/>
                                      </p:to>
                                    </p:set>
                                    <p:animEffect transition="in" filter="randombar(horizontal)">
                                      <p:cBhvr>
                                        <p:cTn id="14" dur="500"/>
                                        <p:tgtEl>
                                          <p:spTgt spid="28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randombar(horizont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P spid="3" grpId="0"/>
      <p:bldP spid="5"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2" name="Google Shape;273;p35"/>
          <p:cNvPicPr preferRelativeResize="0"/>
          <p:nvPr/>
        </p:nvPicPr>
        <p:blipFill rotWithShape="1">
          <a:blip r:embed="rId1"/>
          <a:srcRect l="8745" t="31645" r="6350" b="43092"/>
          <a:stretch>
            <a:fillRect/>
          </a:stretch>
        </p:blipFill>
        <p:spPr>
          <a:xfrm>
            <a:off x="-48126" y="3330101"/>
            <a:ext cx="9143997" cy="1813399"/>
          </a:xfrm>
          <a:prstGeom prst="rect">
            <a:avLst/>
          </a:prstGeom>
          <a:noFill/>
          <a:ln>
            <a:noFill/>
          </a:ln>
        </p:spPr>
      </p:pic>
      <p:sp>
        <p:nvSpPr>
          <p:cNvPr id="11" name="Rectangle: Rounded Corners 10"/>
          <p:cNvSpPr/>
          <p:nvPr/>
        </p:nvSpPr>
        <p:spPr>
          <a:xfrm>
            <a:off x="395322" y="1042019"/>
            <a:ext cx="8353354" cy="3846781"/>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Google Shape;325;p40"/>
          <p:cNvSpPr txBox="1">
            <a:spLocks noGrp="1"/>
          </p:cNvSpPr>
          <p:nvPr>
            <p:ph type="title"/>
          </p:nvPr>
        </p:nvSpPr>
        <p:spPr>
          <a:xfrm>
            <a:off x="2745690" y="381043"/>
            <a:ext cx="3776373"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PHIẾU HỌC TẬP</a:t>
            </a:r>
            <a:endParaRPr lang="en-US" dirty="0"/>
          </a:p>
        </p:txBody>
      </p:sp>
      <p:sp>
        <p:nvSpPr>
          <p:cNvPr id="13" name="Google Shape;310;p38"/>
          <p:cNvSpPr txBox="1"/>
          <p:nvPr/>
        </p:nvSpPr>
        <p:spPr>
          <a:xfrm>
            <a:off x="550015" y="1265527"/>
            <a:ext cx="7223421"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000" b="1" dirty="0" err="1">
                <a:solidFill>
                  <a:schemeClr val="accent6"/>
                </a:solidFill>
              </a:rPr>
              <a:t>Tiến</a:t>
            </a:r>
            <a:r>
              <a:rPr lang="en-US" sz="2000" b="1" dirty="0">
                <a:solidFill>
                  <a:schemeClr val="accent6"/>
                </a:solidFill>
              </a:rPr>
              <a:t> </a:t>
            </a:r>
            <a:r>
              <a:rPr lang="en-US" sz="2000" b="1" dirty="0" err="1">
                <a:solidFill>
                  <a:schemeClr val="accent6"/>
                </a:solidFill>
              </a:rPr>
              <a:t>hành</a:t>
            </a:r>
            <a:r>
              <a:rPr lang="en-US" sz="2000" b="1" dirty="0">
                <a:solidFill>
                  <a:schemeClr val="accent6"/>
                </a:solidFill>
              </a:rPr>
              <a:t> </a:t>
            </a:r>
            <a:r>
              <a:rPr lang="en-US" sz="2000" b="1" dirty="0" err="1">
                <a:solidFill>
                  <a:schemeClr val="accent6"/>
                </a:solidFill>
              </a:rPr>
              <a:t>thí</a:t>
            </a:r>
            <a:r>
              <a:rPr lang="en-US" sz="2000" b="1" dirty="0">
                <a:solidFill>
                  <a:schemeClr val="accent6"/>
                </a:solidFill>
              </a:rPr>
              <a:t> </a:t>
            </a:r>
            <a:r>
              <a:rPr lang="en-US" sz="2000" b="1" dirty="0" err="1">
                <a:solidFill>
                  <a:schemeClr val="accent6"/>
                </a:solidFill>
              </a:rPr>
              <a:t>nghiệm</a:t>
            </a:r>
            <a:r>
              <a:rPr lang="en-US" sz="2000" b="1" dirty="0">
                <a:solidFill>
                  <a:schemeClr val="accent6"/>
                </a:solidFill>
              </a:rPr>
              <a:t> </a:t>
            </a:r>
            <a:r>
              <a:rPr lang="en-US" sz="2000" b="1" dirty="0" err="1">
                <a:solidFill>
                  <a:schemeClr val="accent6"/>
                </a:solidFill>
              </a:rPr>
              <a:t>và</a:t>
            </a:r>
            <a:r>
              <a:rPr lang="en-US" sz="2000" b="1" dirty="0">
                <a:solidFill>
                  <a:schemeClr val="accent6"/>
                </a:solidFill>
              </a:rPr>
              <a:t> </a:t>
            </a:r>
            <a:r>
              <a:rPr lang="en-US" sz="2000" b="1" dirty="0" err="1">
                <a:solidFill>
                  <a:schemeClr val="accent6"/>
                </a:solidFill>
              </a:rPr>
              <a:t>thực</a:t>
            </a:r>
            <a:r>
              <a:rPr lang="en-US" sz="2000" b="1" dirty="0">
                <a:solidFill>
                  <a:schemeClr val="accent6"/>
                </a:solidFill>
              </a:rPr>
              <a:t> </a:t>
            </a:r>
            <a:r>
              <a:rPr lang="en-US" sz="2000" b="1" dirty="0" err="1">
                <a:solidFill>
                  <a:schemeClr val="accent6"/>
                </a:solidFill>
              </a:rPr>
              <a:t>hiện</a:t>
            </a:r>
            <a:r>
              <a:rPr lang="en-US" sz="2000" b="1" dirty="0">
                <a:solidFill>
                  <a:schemeClr val="accent6"/>
                </a:solidFill>
              </a:rPr>
              <a:t> </a:t>
            </a:r>
            <a:r>
              <a:rPr lang="en-US" sz="2000" b="1" dirty="0" err="1">
                <a:solidFill>
                  <a:schemeClr val="accent6"/>
                </a:solidFill>
              </a:rPr>
              <a:t>các</a:t>
            </a:r>
            <a:r>
              <a:rPr lang="en-US" sz="2000" b="1" dirty="0">
                <a:solidFill>
                  <a:schemeClr val="accent6"/>
                </a:solidFill>
              </a:rPr>
              <a:t> </a:t>
            </a:r>
            <a:r>
              <a:rPr lang="en-US" sz="2000" b="1" dirty="0" err="1">
                <a:solidFill>
                  <a:schemeClr val="accent6"/>
                </a:solidFill>
              </a:rPr>
              <a:t>yêu</a:t>
            </a:r>
            <a:r>
              <a:rPr lang="en-US" sz="2000" b="1" dirty="0">
                <a:solidFill>
                  <a:schemeClr val="accent6"/>
                </a:solidFill>
              </a:rPr>
              <a:t> </a:t>
            </a:r>
            <a:r>
              <a:rPr lang="en-US" sz="2000" b="1" dirty="0" err="1">
                <a:solidFill>
                  <a:schemeClr val="accent6"/>
                </a:solidFill>
              </a:rPr>
              <a:t>cầu</a:t>
            </a:r>
            <a:r>
              <a:rPr lang="en-US" sz="2000" b="1" dirty="0">
                <a:solidFill>
                  <a:schemeClr val="accent6"/>
                </a:solidFill>
              </a:rPr>
              <a:t> </a:t>
            </a:r>
            <a:r>
              <a:rPr lang="en-US" sz="2000" b="1" dirty="0" err="1">
                <a:solidFill>
                  <a:schemeClr val="accent6"/>
                </a:solidFill>
              </a:rPr>
              <a:t>sau</a:t>
            </a:r>
            <a:r>
              <a:rPr lang="en-US" sz="2000" b="1" dirty="0">
                <a:solidFill>
                  <a:schemeClr val="accent6"/>
                </a:solidFill>
              </a:rPr>
              <a:t>:</a:t>
            </a:r>
            <a:endParaRPr lang="en-US" sz="2000" dirty="0">
              <a:solidFill>
                <a:schemeClr val="accent6"/>
              </a:solidFill>
            </a:endParaRPr>
          </a:p>
        </p:txBody>
      </p:sp>
      <p:sp>
        <p:nvSpPr>
          <p:cNvPr id="14" name="Google Shape;310;p38"/>
          <p:cNvSpPr txBox="1"/>
          <p:nvPr/>
        </p:nvSpPr>
        <p:spPr>
          <a:xfrm>
            <a:off x="960288" y="1779892"/>
            <a:ext cx="7223421"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accent6"/>
                </a:solidFill>
              </a:rPr>
              <a:t>a)</a:t>
            </a:r>
            <a:r>
              <a:rPr lang="en-US" sz="2000" dirty="0">
                <a:solidFill>
                  <a:schemeClr val="accent6"/>
                </a:solidFill>
              </a:rPr>
              <a:t> </a:t>
            </a:r>
            <a:r>
              <a:rPr lang="vi-VN" sz="2000" dirty="0">
                <a:solidFill>
                  <a:schemeClr val="accent6"/>
                </a:solidFill>
              </a:rPr>
              <a:t>So sánh chiết suất của môi trường chứa tia tới và môi trường chứa tia khúc xạ.</a:t>
            </a:r>
            <a:endParaRPr lang="en-US" sz="2000" dirty="0">
              <a:solidFill>
                <a:schemeClr val="accent6"/>
              </a:solidFill>
            </a:endParaRPr>
          </a:p>
        </p:txBody>
      </p:sp>
      <p:sp>
        <p:nvSpPr>
          <p:cNvPr id="15" name="Google Shape;310;p38"/>
          <p:cNvSpPr txBox="1"/>
          <p:nvPr/>
        </p:nvSpPr>
        <p:spPr>
          <a:xfrm>
            <a:off x="960288" y="2684374"/>
            <a:ext cx="7442112"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accent6"/>
                </a:solidFill>
              </a:rPr>
              <a:t>b) </a:t>
            </a:r>
            <a:r>
              <a:rPr lang="en-US" sz="2000" dirty="0" err="1">
                <a:solidFill>
                  <a:schemeClr val="accent6"/>
                </a:solidFill>
              </a:rPr>
              <a:t>Nhận</a:t>
            </a:r>
            <a:r>
              <a:rPr lang="en-US" sz="2000" dirty="0">
                <a:solidFill>
                  <a:schemeClr val="accent6"/>
                </a:solidFill>
              </a:rPr>
              <a:t> </a:t>
            </a:r>
            <a:r>
              <a:rPr lang="en-US" sz="2000" dirty="0" err="1">
                <a:solidFill>
                  <a:schemeClr val="accent6"/>
                </a:solidFill>
              </a:rPr>
              <a:t>xét</a:t>
            </a:r>
            <a:r>
              <a:rPr lang="en-US" sz="2000" dirty="0">
                <a:solidFill>
                  <a:schemeClr val="accent6"/>
                </a:solidFill>
              </a:rPr>
              <a:t> </a:t>
            </a:r>
            <a:r>
              <a:rPr lang="en-US" sz="2000" dirty="0" err="1">
                <a:solidFill>
                  <a:schemeClr val="accent6"/>
                </a:solidFill>
              </a:rPr>
              <a:t>về</a:t>
            </a:r>
            <a:r>
              <a:rPr lang="en-US" sz="2000" dirty="0">
                <a:solidFill>
                  <a:schemeClr val="accent6"/>
                </a:solidFill>
              </a:rPr>
              <a:t> </a:t>
            </a:r>
            <a:r>
              <a:rPr lang="en-US" sz="2000" dirty="0" err="1">
                <a:solidFill>
                  <a:schemeClr val="accent6"/>
                </a:solidFill>
              </a:rPr>
              <a:t>độ</a:t>
            </a:r>
            <a:r>
              <a:rPr lang="en-US" sz="2000" dirty="0">
                <a:solidFill>
                  <a:schemeClr val="accent6"/>
                </a:solidFill>
              </a:rPr>
              <a:t> </a:t>
            </a:r>
            <a:r>
              <a:rPr lang="en-US" sz="2000" dirty="0" err="1">
                <a:solidFill>
                  <a:schemeClr val="accent6"/>
                </a:solidFill>
              </a:rPr>
              <a:t>sáng</a:t>
            </a:r>
            <a:r>
              <a:rPr lang="en-US" sz="2000" dirty="0">
                <a:solidFill>
                  <a:schemeClr val="accent6"/>
                </a:solidFill>
              </a:rPr>
              <a:t> </a:t>
            </a:r>
            <a:r>
              <a:rPr lang="en-US" sz="2000" dirty="0" err="1">
                <a:solidFill>
                  <a:schemeClr val="accent6"/>
                </a:solidFill>
              </a:rPr>
              <a:t>của</a:t>
            </a:r>
            <a:r>
              <a:rPr lang="en-US" sz="2000" dirty="0">
                <a:solidFill>
                  <a:schemeClr val="accent6"/>
                </a:solidFill>
              </a:rPr>
              <a:t> </a:t>
            </a:r>
            <a:r>
              <a:rPr lang="en-US" sz="2000" dirty="0" err="1">
                <a:solidFill>
                  <a:schemeClr val="accent6"/>
                </a:solidFill>
              </a:rPr>
              <a:t>tia</a:t>
            </a:r>
            <a:r>
              <a:rPr lang="en-US" sz="2000" dirty="0">
                <a:solidFill>
                  <a:schemeClr val="accent6"/>
                </a:solidFill>
              </a:rPr>
              <a:t> </a:t>
            </a:r>
            <a:r>
              <a:rPr lang="en-US" sz="2000" dirty="0" err="1">
                <a:solidFill>
                  <a:schemeClr val="accent6"/>
                </a:solidFill>
              </a:rPr>
              <a:t>phản</a:t>
            </a:r>
            <a:r>
              <a:rPr lang="en-US" sz="2000" dirty="0">
                <a:solidFill>
                  <a:schemeClr val="accent6"/>
                </a:solidFill>
              </a:rPr>
              <a:t> </a:t>
            </a:r>
            <a:r>
              <a:rPr lang="en-US" sz="2000" dirty="0" err="1">
                <a:solidFill>
                  <a:schemeClr val="accent6"/>
                </a:solidFill>
              </a:rPr>
              <a:t>xạ</a:t>
            </a:r>
            <a:r>
              <a:rPr lang="en-US" sz="2000" dirty="0">
                <a:solidFill>
                  <a:schemeClr val="accent6"/>
                </a:solidFill>
              </a:rPr>
              <a:t>, </a:t>
            </a:r>
            <a:r>
              <a:rPr lang="en-US" sz="2000" dirty="0" err="1">
                <a:solidFill>
                  <a:schemeClr val="accent6"/>
                </a:solidFill>
              </a:rPr>
              <a:t>tia</a:t>
            </a:r>
            <a:r>
              <a:rPr lang="en-US" sz="2000" dirty="0">
                <a:solidFill>
                  <a:schemeClr val="accent6"/>
                </a:solidFill>
              </a:rPr>
              <a:t> </a:t>
            </a:r>
            <a:r>
              <a:rPr lang="en-US" sz="2000" dirty="0" err="1">
                <a:solidFill>
                  <a:schemeClr val="accent6"/>
                </a:solidFill>
              </a:rPr>
              <a:t>khúc</a:t>
            </a:r>
            <a:r>
              <a:rPr lang="en-US" sz="2000" dirty="0">
                <a:solidFill>
                  <a:schemeClr val="accent6"/>
                </a:solidFill>
              </a:rPr>
              <a:t> </a:t>
            </a:r>
            <a:r>
              <a:rPr lang="en-US" sz="2000" dirty="0" err="1">
                <a:solidFill>
                  <a:schemeClr val="accent6"/>
                </a:solidFill>
              </a:rPr>
              <a:t>xạ</a:t>
            </a:r>
            <a:r>
              <a:rPr lang="en-US" sz="2000" dirty="0">
                <a:solidFill>
                  <a:schemeClr val="accent6"/>
                </a:solidFill>
              </a:rPr>
              <a:t> so </a:t>
            </a:r>
            <a:r>
              <a:rPr lang="en-US" sz="2000" dirty="0" err="1">
                <a:solidFill>
                  <a:schemeClr val="accent6"/>
                </a:solidFill>
              </a:rPr>
              <a:t>với</a:t>
            </a:r>
            <a:r>
              <a:rPr lang="en-US" sz="2000" dirty="0">
                <a:solidFill>
                  <a:schemeClr val="accent6"/>
                </a:solidFill>
              </a:rPr>
              <a:t> </a:t>
            </a:r>
            <a:r>
              <a:rPr lang="en-US" sz="2000" dirty="0" err="1">
                <a:solidFill>
                  <a:schemeClr val="accent6"/>
                </a:solidFill>
              </a:rPr>
              <a:t>tia</a:t>
            </a:r>
            <a:r>
              <a:rPr lang="en-US" sz="2000" dirty="0">
                <a:solidFill>
                  <a:schemeClr val="accent6"/>
                </a:solidFill>
              </a:rPr>
              <a:t> </a:t>
            </a:r>
            <a:r>
              <a:rPr lang="en-US" sz="2000" dirty="0" err="1">
                <a:solidFill>
                  <a:schemeClr val="accent6"/>
                </a:solidFill>
              </a:rPr>
              <a:t>tới</a:t>
            </a:r>
            <a:endParaRPr lang="en-US" sz="2000" dirty="0">
              <a:solidFill>
                <a:schemeClr val="accent6"/>
              </a:solidFill>
            </a:endParaRPr>
          </a:p>
        </p:txBody>
      </p:sp>
      <p:sp>
        <p:nvSpPr>
          <p:cNvPr id="16" name="Google Shape;310;p38"/>
          <p:cNvSpPr txBox="1"/>
          <p:nvPr/>
        </p:nvSpPr>
        <p:spPr>
          <a:xfrm>
            <a:off x="960288" y="3267593"/>
            <a:ext cx="7544320"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accent6"/>
                </a:solidFill>
              </a:rPr>
              <a:t>c) Dưới góc tới </a:t>
            </a:r>
            <a:r>
              <a:rPr lang="en-US" sz="2000" dirty="0" err="1">
                <a:solidFill>
                  <a:schemeClr val="accent6"/>
                </a:solidFill>
              </a:rPr>
              <a:t>i</a:t>
            </a:r>
            <a:r>
              <a:rPr lang="vi-VN" sz="2000" dirty="0">
                <a:solidFill>
                  <a:schemeClr val="accent6"/>
                </a:solidFill>
              </a:rPr>
              <a:t> bằng bao nhiêu thì ta bắt đ</a:t>
            </a:r>
            <a:r>
              <a:rPr lang="en-US" sz="2000" dirty="0">
                <a:solidFill>
                  <a:schemeClr val="accent6"/>
                </a:solidFill>
              </a:rPr>
              <a:t>ầ</a:t>
            </a:r>
            <a:r>
              <a:rPr lang="vi-VN" sz="2000" dirty="0">
                <a:solidFill>
                  <a:schemeClr val="accent6"/>
                </a:solidFill>
              </a:rPr>
              <a:t>u không quan sát thấy tia khúc xạ?</a:t>
            </a:r>
            <a:endParaRPr lang="en-US" sz="2000" dirty="0">
              <a:solidFill>
                <a:schemeClr val="accent6"/>
              </a:solidFill>
            </a:endParaRPr>
          </a:p>
          <a:p>
            <a:pPr marL="0" indent="0"/>
            <a:endParaRPr lang="en-US" sz="2000" dirty="0">
              <a:solidFill>
                <a:schemeClr val="accent6"/>
              </a:solidFill>
            </a:endParaRPr>
          </a:p>
        </p:txBody>
      </p:sp>
      <p:sp>
        <p:nvSpPr>
          <p:cNvPr id="3" name="Google Shape;310;p38"/>
          <p:cNvSpPr txBox="1"/>
          <p:nvPr/>
        </p:nvSpPr>
        <p:spPr>
          <a:xfrm>
            <a:off x="960288" y="4121511"/>
            <a:ext cx="7544320"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chemeClr val="accent6"/>
                </a:solidFill>
              </a:rPr>
              <a:t>c)</a:t>
            </a:r>
            <a:r>
              <a:rPr lang="en-US" sz="2000" dirty="0">
                <a:solidFill>
                  <a:schemeClr val="accent6"/>
                </a:solidFill>
              </a:rPr>
              <a:t> </a:t>
            </a:r>
            <a:r>
              <a:rPr lang="vi-VN" sz="2000" dirty="0">
                <a:solidFill>
                  <a:schemeClr val="accent6"/>
                </a:solidFill>
              </a:rPr>
              <a:t>Nếu tiếp tục tăng góc tới</a:t>
            </a:r>
            <a:r>
              <a:rPr lang="en-US" sz="2000" dirty="0">
                <a:solidFill>
                  <a:schemeClr val="accent6"/>
                </a:solidFill>
              </a:rPr>
              <a:t> </a:t>
            </a:r>
            <a:r>
              <a:rPr lang="en-US" sz="2000" dirty="0" err="1">
                <a:solidFill>
                  <a:schemeClr val="accent6"/>
                </a:solidFill>
              </a:rPr>
              <a:t>i</a:t>
            </a:r>
            <a:r>
              <a:rPr lang="en-US" sz="2000" dirty="0">
                <a:solidFill>
                  <a:schemeClr val="accent6"/>
                </a:solidFill>
              </a:rPr>
              <a:t> </a:t>
            </a:r>
            <a:r>
              <a:rPr lang="vi-VN" sz="2000" dirty="0">
                <a:solidFill>
                  <a:schemeClr val="accent6"/>
                </a:solidFill>
              </a:rPr>
              <a:t>thì tia sáng truyền đi như thế nào?</a:t>
            </a:r>
            <a:endParaRPr lang="en-US" sz="2000" dirty="0">
              <a:solidFill>
                <a:schemeClr val="accent6"/>
              </a:solidFill>
            </a:endParaRPr>
          </a:p>
        </p:txBody>
      </p:sp>
      <p:sp>
        <p:nvSpPr>
          <p:cNvPr id="4" name="Google Shape;247;p34"/>
          <p:cNvSpPr txBox="1"/>
          <p:nvPr/>
        </p:nvSpPr>
        <p:spPr>
          <a:xfrm>
            <a:off x="86434" y="105351"/>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1480"/>
                            </p:stCondLst>
                            <p:childTnLst>
                              <p:par>
                                <p:cTn id="9" presetID="22" presetClass="entr" presetSubtype="8" fill="hold" grpId="0" nodeType="afterEffect">
                                  <p:stCondLst>
                                    <p:cond delay="0"/>
                                  </p:stCondLst>
                                  <p:iterate type="lt">
                                    <p:tmPct val="4000"/>
                                  </p:iterate>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3579"/>
                            </p:stCondLst>
                            <p:childTnLst>
                              <p:par>
                                <p:cTn id="13" presetID="22" presetClass="entr" presetSubtype="8" fill="hold" grpId="0" nodeType="afterEffect">
                                  <p:stCondLst>
                                    <p:cond delay="0"/>
                                  </p:stCondLst>
                                  <p:iterate type="lt">
                                    <p:tmPct val="4000"/>
                                  </p:iterate>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5380"/>
                            </p:stCondLst>
                            <p:childTnLst>
                              <p:par>
                                <p:cTn id="17" presetID="22" presetClass="entr" presetSubtype="8" fill="hold" grpId="0" nodeType="afterEffect">
                                  <p:stCondLst>
                                    <p:cond delay="0"/>
                                  </p:stCondLst>
                                  <p:iterate type="lt">
                                    <p:tmPct val="4000"/>
                                  </p:iterate>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7459"/>
                            </p:stCondLst>
                            <p:childTnLst>
                              <p:par>
                                <p:cTn id="21" presetID="22" presetClass="entr" presetSubtype="8" fill="hold" grpId="0" nodeType="afterEffect">
                                  <p:stCondLst>
                                    <p:cond delay="0"/>
                                  </p:stCondLst>
                                  <p:iterate type="lt">
                                    <p:tmPct val="4000"/>
                                  </p:iterate>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20" name="Picture 19"/>
          <p:cNvPicPr>
            <a:picLocks noChangeAspect="1"/>
          </p:cNvPicPr>
          <p:nvPr/>
        </p:nvPicPr>
        <p:blipFill rotWithShape="1">
          <a:blip r:embed="rId1"/>
          <a:srcRect l="1104" t="1988" r="1104"/>
          <a:stretch>
            <a:fillRect/>
          </a:stretch>
        </p:blipFill>
        <p:spPr>
          <a:xfrm>
            <a:off x="4086428" y="895372"/>
            <a:ext cx="4649487" cy="3998495"/>
          </a:xfrm>
          <a:prstGeom prst="rect">
            <a:avLst/>
          </a:prstGeom>
        </p:spPr>
      </p:pic>
      <p:sp>
        <p:nvSpPr>
          <p:cNvPr id="311" name="Google Shape;311;p38"/>
          <p:cNvSpPr/>
          <p:nvPr/>
        </p:nvSpPr>
        <p:spPr>
          <a:xfrm flipH="1">
            <a:off x="8245714" y="4320505"/>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grpSp>
        <p:nvGrpSpPr>
          <p:cNvPr id="26" name="Group 25"/>
          <p:cNvGrpSpPr/>
          <p:nvPr/>
        </p:nvGrpSpPr>
        <p:grpSpPr>
          <a:xfrm>
            <a:off x="114837" y="698239"/>
            <a:ext cx="665528" cy="214686"/>
            <a:chOff x="1863176" y="2014430"/>
            <a:chExt cx="745960" cy="240632"/>
          </a:xfrm>
        </p:grpSpPr>
        <p:sp>
          <p:nvSpPr>
            <p:cNvPr id="27" name="Arrow: Pentagon 26"/>
            <p:cNvSpPr/>
            <p:nvPr/>
          </p:nvSpPr>
          <p:spPr>
            <a:xfrm>
              <a:off x="1863176" y="2014430"/>
              <a:ext cx="598141" cy="240632"/>
            </a:xfrm>
            <a:prstGeom prst="homePlate">
              <a:avLst>
                <a:gd name="adj" fmla="val 41428"/>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Chevron 27"/>
            <p:cNvSpPr/>
            <p:nvPr/>
          </p:nvSpPr>
          <p:spPr>
            <a:xfrm>
              <a:off x="2433817" y="2014430"/>
              <a:ext cx="175319" cy="240632"/>
            </a:xfrm>
            <a:prstGeom prst="chevron">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Google Shape;247;p34"/>
          <p:cNvSpPr txBox="1"/>
          <p:nvPr/>
        </p:nvSpPr>
        <p:spPr>
          <a:xfrm>
            <a:off x="780364" y="584288"/>
            <a:ext cx="2725981"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800" dirty="0">
                <a:latin typeface="Fira Sans Condensed Medium" panose="020B0603050000020004" pitchFamily="34" charset="0"/>
              </a:rPr>
              <a:t>KẾT QUẢ THÍ NGHIỆM</a:t>
            </a:r>
            <a:endParaRPr lang="en-US" sz="1800" dirty="0">
              <a:latin typeface="Fira Sans Condensed Medium" panose="020B0603050000020004" pitchFamily="34" charset="0"/>
            </a:endParaRPr>
          </a:p>
        </p:txBody>
      </p:sp>
      <p:sp>
        <p:nvSpPr>
          <p:cNvPr id="30" name="Google Shape;310;p38"/>
          <p:cNvSpPr txBox="1"/>
          <p:nvPr/>
        </p:nvSpPr>
        <p:spPr>
          <a:xfrm>
            <a:off x="497773" y="1633132"/>
            <a:ext cx="3511856" cy="23957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lnSpc>
                <a:spcPct val="150000"/>
              </a:lnSpc>
            </a:pPr>
            <a:r>
              <a:rPr lang="en-US" sz="1900" dirty="0"/>
              <a:t>K</a:t>
            </a:r>
            <a:r>
              <a:rPr lang="vi-VN" sz="1900" dirty="0"/>
              <a:t>hi tia sáng truyền từ thuỷ tinh sang không khí dưới góc tới x</a:t>
            </a:r>
            <a:r>
              <a:rPr lang="en-US" sz="1900" dirty="0"/>
              <a:t>ấ</a:t>
            </a:r>
            <a:r>
              <a:rPr lang="vi-VN" sz="1900" dirty="0"/>
              <a:t>p xỉ 42° </a:t>
            </a:r>
            <a:r>
              <a:rPr lang="en-US" sz="1900" dirty="0" err="1"/>
              <a:t>thì</a:t>
            </a:r>
            <a:r>
              <a:rPr lang="en-US" sz="1900" dirty="0"/>
              <a:t> </a:t>
            </a:r>
            <a:r>
              <a:rPr lang="vi-VN" sz="1900" dirty="0"/>
              <a:t>tia phản xạ rất sáng, tia khúc xạ r</a:t>
            </a:r>
            <a:r>
              <a:rPr lang="en-US" sz="1900" dirty="0"/>
              <a:t>ấ</a:t>
            </a:r>
            <a:r>
              <a:rPr lang="vi-VN" sz="1900" dirty="0"/>
              <a:t>t mờ, nằm gần sát mặt phẳng phân cách</a:t>
            </a:r>
            <a:endParaRPr lang="en-US" sz="1900" dirty="0"/>
          </a:p>
        </p:txBody>
      </p:sp>
      <p:sp>
        <p:nvSpPr>
          <p:cNvPr id="2" name="Google Shape;247;p34"/>
          <p:cNvSpPr txBox="1"/>
          <p:nvPr/>
        </p:nvSpPr>
        <p:spPr>
          <a:xfrm>
            <a:off x="86434" y="105351"/>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randombar(horizont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randombar(horizontal)">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29" name="Picture 28"/>
          <p:cNvPicPr>
            <a:picLocks noChangeAspect="1"/>
          </p:cNvPicPr>
          <p:nvPr/>
        </p:nvPicPr>
        <p:blipFill rotWithShape="1">
          <a:blip r:embed="rId1"/>
          <a:srcRect l="2034" t="3762" r="1340" b="122"/>
          <a:stretch>
            <a:fillRect/>
          </a:stretch>
        </p:blipFill>
        <p:spPr>
          <a:xfrm>
            <a:off x="429726" y="1058276"/>
            <a:ext cx="4512769" cy="3829229"/>
          </a:xfrm>
          <a:prstGeom prst="rect">
            <a:avLst/>
          </a:prstGeom>
        </p:spPr>
      </p:pic>
      <p:grpSp>
        <p:nvGrpSpPr>
          <p:cNvPr id="341" name="Google Shape;341;p41"/>
          <p:cNvGrpSpPr/>
          <p:nvPr/>
        </p:nvGrpSpPr>
        <p:grpSpPr>
          <a:xfrm>
            <a:off x="429726" y="4320505"/>
            <a:ext cx="1049020" cy="567000"/>
            <a:chOff x="429726" y="4320505"/>
            <a:chExt cx="1049020" cy="567000"/>
          </a:xfrm>
        </p:grpSpPr>
        <p:sp>
          <p:nvSpPr>
            <p:cNvPr id="342" name="Google Shape;342;p41"/>
            <p:cNvSpPr/>
            <p:nvPr/>
          </p:nvSpPr>
          <p:spPr>
            <a:xfrm flipH="1">
              <a:off x="429726" y="4320505"/>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343" name="Google Shape;343;p41"/>
            <p:cNvSpPr/>
            <p:nvPr/>
          </p:nvSpPr>
          <p:spPr>
            <a:xfrm flipH="1">
              <a:off x="720921" y="4554687"/>
              <a:ext cx="757826" cy="9860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2" name="Group 21"/>
          <p:cNvGrpSpPr/>
          <p:nvPr/>
        </p:nvGrpSpPr>
        <p:grpSpPr>
          <a:xfrm>
            <a:off x="114837" y="604156"/>
            <a:ext cx="665528" cy="214686"/>
            <a:chOff x="1863176" y="2014430"/>
            <a:chExt cx="745960" cy="240632"/>
          </a:xfrm>
        </p:grpSpPr>
        <p:sp>
          <p:nvSpPr>
            <p:cNvPr id="23" name="Arrow: Pentagon 22"/>
            <p:cNvSpPr/>
            <p:nvPr/>
          </p:nvSpPr>
          <p:spPr>
            <a:xfrm>
              <a:off x="1863176" y="2014430"/>
              <a:ext cx="598141" cy="240632"/>
            </a:xfrm>
            <a:prstGeom prst="homePlate">
              <a:avLst>
                <a:gd name="adj" fmla="val 41428"/>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Chevron 23"/>
            <p:cNvSpPr/>
            <p:nvPr/>
          </p:nvSpPr>
          <p:spPr>
            <a:xfrm>
              <a:off x="2433817" y="2014430"/>
              <a:ext cx="175319" cy="240632"/>
            </a:xfrm>
            <a:prstGeom prst="chevron">
              <a:avLst/>
            </a:prstGeom>
            <a:solidFill>
              <a:srgbClr val="FF6D6D"/>
            </a:solidFill>
            <a:ln>
              <a:solidFill>
                <a:srgbClr val="A03E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Google Shape;247;p34"/>
          <p:cNvSpPr txBox="1"/>
          <p:nvPr/>
        </p:nvSpPr>
        <p:spPr>
          <a:xfrm>
            <a:off x="780364" y="490205"/>
            <a:ext cx="2725981" cy="3406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1800" dirty="0">
                <a:latin typeface="Fira Sans Condensed Medium" panose="020B0603050000020004" pitchFamily="34" charset="0"/>
              </a:rPr>
              <a:t>KẾT QUẢ THÍ NGHIỆM</a:t>
            </a:r>
            <a:endParaRPr lang="en-US" sz="1800" dirty="0">
              <a:latin typeface="Fira Sans Condensed Medium" panose="020B0603050000020004" pitchFamily="34" charset="0"/>
            </a:endParaRPr>
          </a:p>
        </p:txBody>
      </p:sp>
      <p:sp>
        <p:nvSpPr>
          <p:cNvPr id="26" name="Google Shape;310;p38"/>
          <p:cNvSpPr txBox="1"/>
          <p:nvPr/>
        </p:nvSpPr>
        <p:spPr>
          <a:xfrm>
            <a:off x="5276795" y="1413125"/>
            <a:ext cx="3561234" cy="28385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Nếu tiếp tục tăng góc tới thì ta không còn quan sát thấy tia khúc xạ mà chỉ còn thấy tia phản xạ, toàn bộ tia tới bị phản xạ tại mặt phẳng phân cách giữa bản bán trụ và không khí</a:t>
            </a:r>
            <a:endParaRPr lang="en-US" dirty="0"/>
          </a:p>
        </p:txBody>
      </p:sp>
      <p:sp>
        <p:nvSpPr>
          <p:cNvPr id="2" name="Google Shape;247;p34"/>
          <p:cNvSpPr txBox="1"/>
          <p:nvPr/>
        </p:nvSpPr>
        <p:spPr>
          <a:xfrm>
            <a:off x="86434" y="105351"/>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randombar(horizontal)">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2" name="Google Shape;273;p35"/>
          <p:cNvPicPr preferRelativeResize="0"/>
          <p:nvPr/>
        </p:nvPicPr>
        <p:blipFill rotWithShape="1">
          <a:blip r:embed="rId1"/>
          <a:srcRect l="8745" t="31645" r="6350" b="43092"/>
          <a:stretch>
            <a:fillRect/>
          </a:stretch>
        </p:blipFill>
        <p:spPr>
          <a:xfrm>
            <a:off x="-48126" y="3330101"/>
            <a:ext cx="9143997" cy="1813399"/>
          </a:xfrm>
          <a:prstGeom prst="rect">
            <a:avLst/>
          </a:prstGeom>
          <a:noFill/>
          <a:ln>
            <a:noFill/>
          </a:ln>
        </p:spPr>
      </p:pic>
      <p:sp>
        <p:nvSpPr>
          <p:cNvPr id="325" name="Google Shape;325;p40"/>
          <p:cNvSpPr txBox="1">
            <a:spLocks noGrp="1"/>
          </p:cNvSpPr>
          <p:nvPr>
            <p:ph type="title"/>
          </p:nvPr>
        </p:nvSpPr>
        <p:spPr>
          <a:xfrm>
            <a:off x="2683811" y="237004"/>
            <a:ext cx="3776373"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a:t>PHIẾU HỌC TẬP</a:t>
            </a:r>
            <a:endParaRPr lang="en-US" sz="3200" dirty="0"/>
          </a:p>
        </p:txBody>
      </p:sp>
      <p:sp>
        <p:nvSpPr>
          <p:cNvPr id="14" name="Google Shape;310;p38"/>
          <p:cNvSpPr txBox="1"/>
          <p:nvPr/>
        </p:nvSpPr>
        <p:spPr>
          <a:xfrm>
            <a:off x="114837" y="1298778"/>
            <a:ext cx="5955995"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15000"/>
              </a:lnSpc>
              <a:buClr>
                <a:schemeClr val="dk1"/>
              </a:buClr>
              <a:buSzPts val="1400"/>
              <a:buFont typeface="DM Sans"/>
              <a:buNone/>
              <a:defRPr sz="2000">
                <a:solidFill>
                  <a:schemeClr val="accent6"/>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solidFill>
                  <a:srgbClr val="002060"/>
                </a:solidFill>
              </a:rPr>
              <a:t>a)</a:t>
            </a:r>
            <a:r>
              <a:rPr lang="en-US" dirty="0">
                <a:solidFill>
                  <a:srgbClr val="002060"/>
                </a:solidFill>
              </a:rPr>
              <a:t> </a:t>
            </a:r>
            <a:r>
              <a:rPr lang="vi-VN" dirty="0">
                <a:solidFill>
                  <a:srgbClr val="002060"/>
                </a:solidFill>
              </a:rPr>
              <a:t>Chiết suất của môi trường chứa tia tới</a:t>
            </a:r>
            <a:r>
              <a:rPr lang="en-US" dirty="0">
                <a:solidFill>
                  <a:srgbClr val="002060"/>
                </a:solidFill>
              </a:rPr>
              <a:t> (1,52) </a:t>
            </a:r>
            <a:r>
              <a:rPr lang="vi-VN" dirty="0">
                <a:solidFill>
                  <a:srgbClr val="002060"/>
                </a:solidFill>
              </a:rPr>
              <a:t> lớn hơn môi trường chứa tia khúc xạ</a:t>
            </a:r>
            <a:r>
              <a:rPr lang="en-US" dirty="0">
                <a:solidFill>
                  <a:srgbClr val="002060"/>
                </a:solidFill>
              </a:rPr>
              <a:t> (1, 000293)</a:t>
            </a:r>
            <a:r>
              <a:rPr lang="vi-VN" dirty="0">
                <a:solidFill>
                  <a:srgbClr val="002060"/>
                </a:solidFill>
              </a:rPr>
              <a:t>.</a:t>
            </a:r>
            <a:endParaRPr lang="en-US" dirty="0">
              <a:solidFill>
                <a:srgbClr val="002060"/>
              </a:solidFill>
            </a:endParaRPr>
          </a:p>
        </p:txBody>
      </p:sp>
      <p:sp>
        <p:nvSpPr>
          <p:cNvPr id="15" name="Google Shape;310;p38"/>
          <p:cNvSpPr txBox="1"/>
          <p:nvPr/>
        </p:nvSpPr>
        <p:spPr>
          <a:xfrm>
            <a:off x="114837" y="2109838"/>
            <a:ext cx="5659563"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rgbClr val="002060"/>
                </a:solidFill>
              </a:rPr>
              <a:t>b) </a:t>
            </a:r>
            <a:r>
              <a:rPr lang="en-US" sz="2000" dirty="0">
                <a:solidFill>
                  <a:srgbClr val="002060"/>
                </a:solidFill>
              </a:rPr>
              <a:t>Khi </a:t>
            </a:r>
            <a:r>
              <a:rPr lang="en-US" sz="2000" dirty="0" err="1">
                <a:solidFill>
                  <a:srgbClr val="002060"/>
                </a:solidFill>
              </a:rPr>
              <a:t>tăng</a:t>
            </a:r>
            <a:r>
              <a:rPr lang="en-US" sz="2000" dirty="0">
                <a:solidFill>
                  <a:srgbClr val="002060"/>
                </a:solidFill>
              </a:rPr>
              <a:t> </a:t>
            </a:r>
            <a:r>
              <a:rPr lang="en-US" sz="2000" dirty="0" err="1">
                <a:solidFill>
                  <a:srgbClr val="002060"/>
                </a:solidFill>
              </a:rPr>
              <a:t>dần</a:t>
            </a:r>
            <a:r>
              <a:rPr lang="en-US" sz="2000" dirty="0">
                <a:solidFill>
                  <a:srgbClr val="002060"/>
                </a:solidFill>
              </a:rPr>
              <a:t> </a:t>
            </a:r>
            <a:r>
              <a:rPr lang="en-US" sz="2000" dirty="0" err="1">
                <a:solidFill>
                  <a:srgbClr val="002060"/>
                </a:solidFill>
              </a:rPr>
              <a:t>góc</a:t>
            </a:r>
            <a:r>
              <a:rPr lang="en-US" sz="2000" dirty="0">
                <a:solidFill>
                  <a:srgbClr val="002060"/>
                </a:solidFill>
              </a:rPr>
              <a:t> </a:t>
            </a:r>
            <a:r>
              <a:rPr lang="en-US" sz="2000" dirty="0" err="1">
                <a:solidFill>
                  <a:srgbClr val="002060"/>
                </a:solidFill>
              </a:rPr>
              <a:t>tới</a:t>
            </a:r>
            <a:r>
              <a:rPr lang="en-US" sz="2000" dirty="0">
                <a:solidFill>
                  <a:srgbClr val="002060"/>
                </a:solidFill>
              </a:rPr>
              <a:t>, </a:t>
            </a:r>
            <a:r>
              <a:rPr lang="en-US" sz="2000" dirty="0" err="1">
                <a:solidFill>
                  <a:srgbClr val="002060"/>
                </a:solidFill>
              </a:rPr>
              <a:t>tia</a:t>
            </a:r>
            <a:r>
              <a:rPr lang="en-US" sz="2000" dirty="0">
                <a:solidFill>
                  <a:srgbClr val="002060"/>
                </a:solidFill>
              </a:rPr>
              <a:t> </a:t>
            </a:r>
            <a:r>
              <a:rPr lang="en-US" sz="2000" dirty="0" err="1">
                <a:solidFill>
                  <a:srgbClr val="002060"/>
                </a:solidFill>
              </a:rPr>
              <a:t>khúc</a:t>
            </a:r>
            <a:r>
              <a:rPr lang="en-US" sz="2000" dirty="0">
                <a:solidFill>
                  <a:srgbClr val="002060"/>
                </a:solidFill>
              </a:rPr>
              <a:t> </a:t>
            </a:r>
            <a:r>
              <a:rPr lang="en-US" sz="2000" dirty="0" err="1">
                <a:solidFill>
                  <a:srgbClr val="002060"/>
                </a:solidFill>
              </a:rPr>
              <a:t>xạ</a:t>
            </a:r>
            <a:r>
              <a:rPr lang="en-US" sz="2000" dirty="0">
                <a:solidFill>
                  <a:srgbClr val="002060"/>
                </a:solidFill>
              </a:rPr>
              <a:t> </a:t>
            </a:r>
            <a:r>
              <a:rPr lang="en-US" sz="2000" dirty="0" err="1">
                <a:solidFill>
                  <a:srgbClr val="002060"/>
                </a:solidFill>
              </a:rPr>
              <a:t>mờ</a:t>
            </a:r>
            <a:r>
              <a:rPr lang="en-US" sz="2000" dirty="0">
                <a:solidFill>
                  <a:srgbClr val="002060"/>
                </a:solidFill>
              </a:rPr>
              <a:t> </a:t>
            </a:r>
            <a:r>
              <a:rPr lang="en-US" sz="2000" dirty="0" err="1">
                <a:solidFill>
                  <a:srgbClr val="002060"/>
                </a:solidFill>
              </a:rPr>
              <a:t>dần</a:t>
            </a:r>
            <a:r>
              <a:rPr lang="en-US" sz="2000" dirty="0">
                <a:solidFill>
                  <a:srgbClr val="002060"/>
                </a:solidFill>
              </a:rPr>
              <a:t>, </a:t>
            </a:r>
            <a:r>
              <a:rPr lang="en-US" sz="2000" dirty="0" err="1">
                <a:solidFill>
                  <a:srgbClr val="002060"/>
                </a:solidFill>
              </a:rPr>
              <a:t>tia</a:t>
            </a:r>
            <a:r>
              <a:rPr lang="en-US" sz="2000" dirty="0">
                <a:solidFill>
                  <a:srgbClr val="002060"/>
                </a:solidFill>
              </a:rPr>
              <a:t> </a:t>
            </a:r>
            <a:r>
              <a:rPr lang="en-US" sz="2000" dirty="0" err="1">
                <a:solidFill>
                  <a:srgbClr val="002060"/>
                </a:solidFill>
              </a:rPr>
              <a:t>phản</a:t>
            </a:r>
            <a:r>
              <a:rPr lang="en-US" sz="2000" dirty="0">
                <a:solidFill>
                  <a:srgbClr val="002060"/>
                </a:solidFill>
              </a:rPr>
              <a:t> </a:t>
            </a:r>
            <a:r>
              <a:rPr lang="en-US" sz="2000" dirty="0" err="1">
                <a:solidFill>
                  <a:srgbClr val="002060"/>
                </a:solidFill>
              </a:rPr>
              <a:t>xạ</a:t>
            </a:r>
            <a:r>
              <a:rPr lang="en-US" sz="2000" dirty="0">
                <a:solidFill>
                  <a:srgbClr val="002060"/>
                </a:solidFill>
              </a:rPr>
              <a:t> </a:t>
            </a:r>
            <a:r>
              <a:rPr lang="en-US" sz="2000" dirty="0" err="1">
                <a:solidFill>
                  <a:srgbClr val="002060"/>
                </a:solidFill>
              </a:rPr>
              <a:t>sáng</a:t>
            </a:r>
            <a:r>
              <a:rPr lang="en-US" sz="2000" dirty="0">
                <a:solidFill>
                  <a:srgbClr val="002060"/>
                </a:solidFill>
              </a:rPr>
              <a:t> </a:t>
            </a:r>
            <a:r>
              <a:rPr lang="en-US" sz="2000" dirty="0" err="1">
                <a:solidFill>
                  <a:srgbClr val="002060"/>
                </a:solidFill>
              </a:rPr>
              <a:t>dần</a:t>
            </a:r>
            <a:endParaRPr lang="en-US" sz="2000" dirty="0">
              <a:solidFill>
                <a:srgbClr val="002060"/>
              </a:solidFill>
            </a:endParaRPr>
          </a:p>
        </p:txBody>
      </p:sp>
      <p:sp>
        <p:nvSpPr>
          <p:cNvPr id="16" name="Google Shape;310;p38"/>
          <p:cNvSpPr txBox="1"/>
          <p:nvPr/>
        </p:nvSpPr>
        <p:spPr>
          <a:xfrm>
            <a:off x="114837" y="2997641"/>
            <a:ext cx="5832363"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15000"/>
              </a:lnSpc>
              <a:buClr>
                <a:schemeClr val="dk1"/>
              </a:buClr>
              <a:buSzPts val="1400"/>
              <a:buFont typeface="DM Sans"/>
              <a:buNone/>
              <a:defRPr sz="2000">
                <a:solidFill>
                  <a:srgbClr val="002060"/>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c) Dưới góc tới </a:t>
            </a:r>
            <a:r>
              <a:rPr lang="en-US" dirty="0" err="1"/>
              <a:t>i</a:t>
            </a:r>
            <a:r>
              <a:rPr lang="vi-VN" dirty="0"/>
              <a:t> </a:t>
            </a:r>
            <a:r>
              <a:rPr lang="en-US" dirty="0" err="1"/>
              <a:t>xấp</a:t>
            </a:r>
            <a:r>
              <a:rPr lang="en-US" dirty="0"/>
              <a:t> </a:t>
            </a:r>
            <a:r>
              <a:rPr lang="en-US" dirty="0" err="1"/>
              <a:t>xỉ</a:t>
            </a:r>
            <a:r>
              <a:rPr lang="en-US" dirty="0"/>
              <a:t> 42</a:t>
            </a:r>
            <a:r>
              <a:rPr lang="en-US" baseline="30000" dirty="0"/>
              <a:t>0</a:t>
            </a:r>
            <a:r>
              <a:rPr lang="vi-VN" dirty="0"/>
              <a:t> thì ta bắt đ</a:t>
            </a:r>
            <a:r>
              <a:rPr lang="en-US" dirty="0"/>
              <a:t>ầ</a:t>
            </a:r>
            <a:r>
              <a:rPr lang="vi-VN" dirty="0"/>
              <a:t>u không quan sát thấy tia khúc xạ</a:t>
            </a:r>
            <a:endParaRPr lang="en-US" dirty="0"/>
          </a:p>
        </p:txBody>
      </p:sp>
      <p:sp>
        <p:nvSpPr>
          <p:cNvPr id="3" name="Google Shape;310;p38"/>
          <p:cNvSpPr txBox="1"/>
          <p:nvPr/>
        </p:nvSpPr>
        <p:spPr>
          <a:xfrm>
            <a:off x="114837" y="3868945"/>
            <a:ext cx="5659563" cy="4831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15000"/>
              </a:lnSpc>
              <a:buClr>
                <a:schemeClr val="dk1"/>
              </a:buClr>
              <a:buSzPts val="1400"/>
              <a:buFont typeface="DM Sans"/>
              <a:buNone/>
              <a:defRPr sz="2000">
                <a:solidFill>
                  <a:srgbClr val="002060"/>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en-US" dirty="0"/>
              <a:t>d</a:t>
            </a:r>
            <a:r>
              <a:rPr lang="vi-VN" dirty="0"/>
              <a:t>)</a:t>
            </a:r>
            <a:r>
              <a:rPr lang="en-US" dirty="0"/>
              <a:t> </a:t>
            </a:r>
            <a:r>
              <a:rPr lang="vi-VN" dirty="0"/>
              <a:t>Nếu tiếp tục tăng góc tới</a:t>
            </a:r>
            <a:r>
              <a:rPr lang="en-US" dirty="0"/>
              <a:t> </a:t>
            </a:r>
            <a:r>
              <a:rPr lang="en-US" dirty="0" err="1"/>
              <a:t>i</a:t>
            </a:r>
            <a:r>
              <a:rPr lang="en-US" dirty="0"/>
              <a:t> </a:t>
            </a:r>
            <a:r>
              <a:rPr lang="vi-VN" dirty="0"/>
              <a:t>thì tia sáng </a:t>
            </a:r>
            <a:r>
              <a:rPr lang="en-US" dirty="0" err="1"/>
              <a:t>phản</a:t>
            </a:r>
            <a:r>
              <a:rPr lang="en-US" dirty="0"/>
              <a:t> </a:t>
            </a:r>
            <a:r>
              <a:rPr lang="en-US" dirty="0" err="1"/>
              <a:t>xạ</a:t>
            </a:r>
            <a:r>
              <a:rPr lang="en-US" dirty="0"/>
              <a:t> </a:t>
            </a:r>
            <a:r>
              <a:rPr lang="en-US" dirty="0" err="1"/>
              <a:t>hoàn</a:t>
            </a:r>
            <a:r>
              <a:rPr lang="en-US" dirty="0"/>
              <a:t> </a:t>
            </a:r>
            <a:r>
              <a:rPr lang="en-US" dirty="0" err="1"/>
              <a:t>toàn</a:t>
            </a:r>
            <a:endParaRPr lang="en-US" dirty="0"/>
          </a:p>
        </p:txBody>
      </p:sp>
      <p:pic>
        <p:nvPicPr>
          <p:cNvPr id="5" name="Picture 4"/>
          <p:cNvPicPr>
            <a:picLocks noChangeAspect="1"/>
          </p:cNvPicPr>
          <p:nvPr/>
        </p:nvPicPr>
        <p:blipFill rotWithShape="1">
          <a:blip r:embed="rId2"/>
          <a:srcRect l="5059" r="4156"/>
          <a:stretch>
            <a:fillRect/>
          </a:stretch>
        </p:blipFill>
        <p:spPr>
          <a:xfrm>
            <a:off x="6119418" y="1243045"/>
            <a:ext cx="3024582" cy="3414664"/>
          </a:xfrm>
          <a:prstGeom prst="rect">
            <a:avLst/>
          </a:prstGeom>
        </p:spPr>
      </p:pic>
      <p:sp>
        <p:nvSpPr>
          <p:cNvPr id="6" name="Google Shape;247;p34"/>
          <p:cNvSpPr txBox="1"/>
          <p:nvPr/>
        </p:nvSpPr>
        <p:spPr>
          <a:xfrm>
            <a:off x="-48126" y="71778"/>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4000"/>
                                  </p:iterate>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4000"/>
                                  </p:iterate>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4000"/>
                                  </p:iterate>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4000"/>
                                  </p:iterate>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11" name="Rectangle: Rounded Corners 10"/>
          <p:cNvSpPr/>
          <p:nvPr/>
        </p:nvSpPr>
        <p:spPr>
          <a:xfrm>
            <a:off x="903591" y="1090248"/>
            <a:ext cx="7336818" cy="2856110"/>
          </a:xfrm>
          <a:prstGeom prst="roundRect">
            <a:avLst>
              <a:gd name="adj" fmla="val 11235"/>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3" name="Google Shape;273;p35"/>
          <p:cNvPicPr preferRelativeResize="0"/>
          <p:nvPr/>
        </p:nvPicPr>
        <p:blipFill rotWithShape="1">
          <a:blip r:embed="rId1"/>
          <a:srcRect l="8745" t="31645" r="6350" b="43092"/>
          <a:stretch>
            <a:fillRect/>
          </a:stretch>
        </p:blipFill>
        <p:spPr>
          <a:xfrm flipH="1">
            <a:off x="61879" y="3521811"/>
            <a:ext cx="9143997" cy="1239433"/>
          </a:xfrm>
          <a:prstGeom prst="rect">
            <a:avLst/>
          </a:prstGeom>
          <a:noFill/>
          <a:ln>
            <a:noFill/>
          </a:ln>
        </p:spPr>
      </p:pic>
      <p:grpSp>
        <p:nvGrpSpPr>
          <p:cNvPr id="274" name="Google Shape;274;p35"/>
          <p:cNvGrpSpPr/>
          <p:nvPr/>
        </p:nvGrpSpPr>
        <p:grpSpPr>
          <a:xfrm>
            <a:off x="7729044" y="3543083"/>
            <a:ext cx="1022730" cy="567000"/>
            <a:chOff x="429803" y="2431905"/>
            <a:chExt cx="1022730" cy="567000"/>
          </a:xfrm>
        </p:grpSpPr>
        <p:sp>
          <p:nvSpPr>
            <p:cNvPr id="275" name="Google Shape;275;p35"/>
            <p:cNvSpPr/>
            <p:nvPr/>
          </p:nvSpPr>
          <p:spPr>
            <a:xfrm flipH="1">
              <a:off x="429803" y="2431905"/>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276" name="Google Shape;276;p35"/>
            <p:cNvSpPr/>
            <p:nvPr/>
          </p:nvSpPr>
          <p:spPr>
            <a:xfrm flipH="1">
              <a:off x="687018" y="2666172"/>
              <a:ext cx="765515" cy="98614"/>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12" name="Google Shape;310;p38"/>
          <p:cNvSpPr txBox="1"/>
          <p:nvPr/>
        </p:nvSpPr>
        <p:spPr>
          <a:xfrm>
            <a:off x="1630713" y="1528594"/>
            <a:ext cx="6475101" cy="11675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en-US" sz="2000" dirty="0" err="1">
                <a:solidFill>
                  <a:srgbClr val="041B2D"/>
                </a:solidFill>
              </a:rPr>
              <a:t>Hiện</a:t>
            </a:r>
            <a:r>
              <a:rPr lang="en-US" sz="2000" dirty="0">
                <a:solidFill>
                  <a:srgbClr val="041B2D"/>
                </a:solidFill>
              </a:rPr>
              <a:t> </a:t>
            </a:r>
            <a:r>
              <a:rPr lang="en-US" sz="2000" dirty="0" err="1">
                <a:solidFill>
                  <a:srgbClr val="041B2D"/>
                </a:solidFill>
              </a:rPr>
              <a:t>tượng</a:t>
            </a:r>
            <a:r>
              <a:rPr lang="en-US" sz="2000" dirty="0">
                <a:solidFill>
                  <a:srgbClr val="041B2D"/>
                </a:solidFill>
              </a:rPr>
              <a:t> </a:t>
            </a:r>
            <a:r>
              <a:rPr lang="vi-VN" sz="2000" dirty="0">
                <a:solidFill>
                  <a:srgbClr val="041B2D"/>
                </a:solidFill>
              </a:rPr>
              <a:t>toàn bộ tia tới bị phản xạ tại mặt phẳng phân cách</a:t>
            </a:r>
            <a:r>
              <a:rPr lang="en-US" sz="2000" dirty="0">
                <a:solidFill>
                  <a:srgbClr val="041B2D"/>
                </a:solidFill>
              </a:rPr>
              <a:t> </a:t>
            </a:r>
            <a:r>
              <a:rPr lang="en-US" sz="2000" dirty="0" err="1">
                <a:solidFill>
                  <a:srgbClr val="041B2D"/>
                </a:solidFill>
              </a:rPr>
              <a:t>giữa</a:t>
            </a:r>
            <a:r>
              <a:rPr lang="en-US" sz="2000" dirty="0">
                <a:solidFill>
                  <a:srgbClr val="041B2D"/>
                </a:solidFill>
              </a:rPr>
              <a:t> 2 </a:t>
            </a:r>
            <a:r>
              <a:rPr lang="en-US" sz="2000" dirty="0" err="1">
                <a:solidFill>
                  <a:srgbClr val="041B2D"/>
                </a:solidFill>
              </a:rPr>
              <a:t>môi</a:t>
            </a:r>
            <a:r>
              <a:rPr lang="en-US" sz="2000" dirty="0">
                <a:solidFill>
                  <a:srgbClr val="041B2D"/>
                </a:solidFill>
              </a:rPr>
              <a:t> </a:t>
            </a:r>
            <a:r>
              <a:rPr lang="en-US" sz="2000" dirty="0" err="1">
                <a:solidFill>
                  <a:srgbClr val="041B2D"/>
                </a:solidFill>
              </a:rPr>
              <a:t>trường</a:t>
            </a:r>
            <a:r>
              <a:rPr lang="en-US" sz="2000" dirty="0">
                <a:solidFill>
                  <a:srgbClr val="041B2D"/>
                </a:solidFill>
              </a:rPr>
              <a:t> (</a:t>
            </a:r>
            <a:r>
              <a:rPr lang="vi-VN" sz="2000" dirty="0">
                <a:solidFill>
                  <a:srgbClr val="041B2D"/>
                </a:solidFill>
              </a:rPr>
              <a:t>không còn quan sát thấy tia khúc xạ</a:t>
            </a:r>
            <a:r>
              <a:rPr lang="en-US" sz="2000" dirty="0">
                <a:solidFill>
                  <a:srgbClr val="041B2D"/>
                </a:solidFill>
              </a:rPr>
              <a:t>)</a:t>
            </a:r>
            <a:r>
              <a:rPr lang="vi-VN" sz="2000" dirty="0">
                <a:solidFill>
                  <a:srgbClr val="041B2D"/>
                </a:solidFill>
              </a:rPr>
              <a:t> gọi là </a:t>
            </a:r>
            <a:r>
              <a:rPr lang="vi-VN" sz="2000" b="1" dirty="0">
                <a:solidFill>
                  <a:srgbClr val="C00000"/>
                </a:solidFill>
              </a:rPr>
              <a:t>hiện tượng phản xạ toàn ph</a:t>
            </a:r>
            <a:r>
              <a:rPr lang="en-US" sz="2000" b="1" dirty="0">
                <a:solidFill>
                  <a:srgbClr val="C00000"/>
                </a:solidFill>
              </a:rPr>
              <a:t>ầ</a:t>
            </a:r>
            <a:r>
              <a:rPr lang="vi-VN" sz="2000" b="1" dirty="0">
                <a:solidFill>
                  <a:srgbClr val="C00000"/>
                </a:solidFill>
              </a:rPr>
              <a:t>n</a:t>
            </a:r>
            <a:endParaRPr lang="en-US" sz="2000" b="1" dirty="0">
              <a:solidFill>
                <a:srgbClr val="C00000"/>
              </a:solidFill>
            </a:endParaRPr>
          </a:p>
        </p:txBody>
      </p:sp>
      <p:pic>
        <p:nvPicPr>
          <p:cNvPr id="2052" name="Picture 4" descr="Penc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150" y="1833822"/>
            <a:ext cx="443750" cy="4437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Penc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385" y="3031819"/>
            <a:ext cx="443750" cy="443750"/>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310;p38"/>
          <p:cNvSpPr txBox="1"/>
          <p:nvPr/>
        </p:nvSpPr>
        <p:spPr>
          <a:xfrm>
            <a:off x="1615680" y="2811741"/>
            <a:ext cx="6475101" cy="8992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None/>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2pPr>
            <a:lvl3pPr marL="1371600" marR="0" lvl="2"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3pPr>
            <a:lvl4pPr marL="1828800" marR="0" lvl="3"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4pPr>
            <a:lvl5pPr marL="2286000" marR="0" lvl="4"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5pPr>
            <a:lvl6pPr marL="2743200" marR="0" lvl="5"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6pPr>
            <a:lvl7pPr marL="3200400" marR="0" lvl="6"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7pPr>
            <a:lvl8pPr marL="3657600" marR="0" lvl="7"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8pPr>
            <a:lvl9pPr marL="4114800" marR="0" lvl="8" indent="-317500" algn="ctr" rtl="0">
              <a:lnSpc>
                <a:spcPct val="100000"/>
              </a:lnSpc>
              <a:spcBef>
                <a:spcPts val="0"/>
              </a:spcBef>
              <a:spcAft>
                <a:spcPts val="0"/>
              </a:spcAft>
              <a:buClr>
                <a:schemeClr val="dk1"/>
              </a:buClr>
              <a:buSzPts val="1400"/>
              <a:buFont typeface="DM Sans"/>
              <a:buNone/>
              <a:defRPr sz="1400" b="0" i="0" u="none" strike="noStrike" cap="none">
                <a:solidFill>
                  <a:schemeClr val="dk1"/>
                </a:solidFill>
                <a:latin typeface="DM Sans"/>
                <a:ea typeface="DM Sans"/>
                <a:cs typeface="DM Sans"/>
                <a:sym typeface="DM Sans"/>
              </a:defRPr>
            </a:lvl9pPr>
          </a:lstStyle>
          <a:p>
            <a:pPr marL="0" indent="0"/>
            <a:r>
              <a:rPr lang="vi-VN" sz="2000" dirty="0">
                <a:solidFill>
                  <a:srgbClr val="041B2D"/>
                </a:solidFill>
              </a:rPr>
              <a:t>Góc tới lúc bắt đầu không quan sát thãy tia khúc xạ được gọi là </a:t>
            </a:r>
            <a:r>
              <a:rPr lang="vi-VN" sz="2000" b="1" dirty="0">
                <a:solidFill>
                  <a:srgbClr val="C00000"/>
                </a:solidFill>
              </a:rPr>
              <a:t>góc tới hạn </a:t>
            </a:r>
            <a:r>
              <a:rPr lang="vi-VN" sz="2000" dirty="0">
                <a:solidFill>
                  <a:srgbClr val="041B2D"/>
                </a:solidFill>
              </a:rPr>
              <a:t>(kí hiệu: i</a:t>
            </a:r>
            <a:r>
              <a:rPr lang="en-US" sz="2000" baseline="-25000" dirty="0">
                <a:solidFill>
                  <a:srgbClr val="041B2D"/>
                </a:solidFill>
              </a:rPr>
              <a:t>t</a:t>
            </a:r>
            <a:r>
              <a:rPr lang="vi-VN" sz="2000" baseline="-25000" dirty="0">
                <a:solidFill>
                  <a:srgbClr val="041B2D"/>
                </a:solidFill>
              </a:rPr>
              <a:t>h</a:t>
            </a:r>
            <a:r>
              <a:rPr lang="vi-VN" sz="2000" dirty="0">
                <a:solidFill>
                  <a:srgbClr val="041B2D"/>
                </a:solidFill>
              </a:rPr>
              <a:t>)</a:t>
            </a:r>
            <a:endParaRPr lang="en-US" sz="2000" dirty="0">
              <a:solidFill>
                <a:srgbClr val="041B2D"/>
              </a:solidFill>
            </a:endParaRPr>
          </a:p>
        </p:txBody>
      </p:sp>
      <p:sp>
        <p:nvSpPr>
          <p:cNvPr id="2" name="Google Shape;247;p34"/>
          <p:cNvSpPr txBox="1"/>
          <p:nvPr/>
        </p:nvSpPr>
        <p:spPr>
          <a:xfrm>
            <a:off x="903591" y="914349"/>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500" fill="hold"/>
                                        <p:tgtEl>
                                          <p:spTgt spid="2052"/>
                                        </p:tgtEl>
                                        <p:attrNameLst>
                                          <p:attrName>ppt_w</p:attrName>
                                        </p:attrNameLst>
                                      </p:cBhvr>
                                      <p:tavLst>
                                        <p:tav tm="0">
                                          <p:val>
                                            <p:fltVal val="0"/>
                                          </p:val>
                                        </p:tav>
                                        <p:tav tm="100000">
                                          <p:val>
                                            <p:strVal val="#ppt_w"/>
                                          </p:val>
                                        </p:tav>
                                      </p:tavLst>
                                    </p:anim>
                                    <p:anim calcmode="lin" valueType="num">
                                      <p:cBhvr>
                                        <p:cTn id="8" dur="500" fill="hold"/>
                                        <p:tgtEl>
                                          <p:spTgt spid="2052"/>
                                        </p:tgtEl>
                                        <p:attrNameLst>
                                          <p:attrName>ppt_h</p:attrName>
                                        </p:attrNameLst>
                                      </p:cBhvr>
                                      <p:tavLst>
                                        <p:tav tm="0">
                                          <p:val>
                                            <p:fltVal val="0"/>
                                          </p:val>
                                        </p:tav>
                                        <p:tav tm="100000">
                                          <p:val>
                                            <p:strVal val="#ppt_h"/>
                                          </p:val>
                                        </p:tav>
                                      </p:tavLst>
                                    </p:anim>
                                    <p:animEffect transition="in" filter="fade">
                                      <p:cBhvr>
                                        <p:cTn id="9" dur="500"/>
                                        <p:tgtEl>
                                          <p:spTgt spid="2052"/>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4000"/>
                                  </p:iterate>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19" name="Rectangle: Rounded Corners 18"/>
          <p:cNvSpPr/>
          <p:nvPr/>
        </p:nvSpPr>
        <p:spPr>
          <a:xfrm>
            <a:off x="408578" y="1062747"/>
            <a:ext cx="7336818" cy="2856110"/>
          </a:xfrm>
          <a:prstGeom prst="roundRect">
            <a:avLst>
              <a:gd name="adj" fmla="val 11235"/>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310;p38"/>
          <p:cNvSpPr txBox="1"/>
          <p:nvPr/>
        </p:nvSpPr>
        <p:spPr>
          <a:xfrm>
            <a:off x="1112200" y="1463472"/>
            <a:ext cx="6475101" cy="9051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15000"/>
              </a:lnSpc>
              <a:buClr>
                <a:schemeClr val="dk1"/>
              </a:buClr>
              <a:buSzPts val="1400"/>
              <a:buFont typeface="DM Sans"/>
              <a:buNone/>
              <a:defRPr sz="2000">
                <a:solidFill>
                  <a:srgbClr val="041B2D"/>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Ánh sáng truyền từ môi trường có chiết suất </a:t>
            </a:r>
            <a:r>
              <a:rPr lang="en-US" b="1" dirty="0"/>
              <a:t>n</a:t>
            </a:r>
            <a:r>
              <a:rPr lang="en-US" b="1" baseline="-25000" dirty="0"/>
              <a:t>1</a:t>
            </a:r>
            <a:r>
              <a:rPr lang="en-US" baseline="-25000" dirty="0"/>
              <a:t> </a:t>
            </a:r>
            <a:r>
              <a:rPr lang="vi-VN" dirty="0"/>
              <a:t>lớn sang môi trường có chiết su</a:t>
            </a:r>
            <a:r>
              <a:rPr lang="en-US" dirty="0"/>
              <a:t>ấ</a:t>
            </a:r>
            <a:r>
              <a:rPr lang="vi-VN" dirty="0"/>
              <a:t>t </a:t>
            </a:r>
            <a:r>
              <a:rPr lang="en-US" b="1" dirty="0"/>
              <a:t>n</a:t>
            </a:r>
            <a:r>
              <a:rPr lang="en-US" b="1" baseline="-25000" dirty="0"/>
              <a:t>2</a:t>
            </a:r>
            <a:r>
              <a:rPr lang="en-US" baseline="-25000" dirty="0"/>
              <a:t> </a:t>
            </a:r>
            <a:r>
              <a:rPr lang="vi-VN" dirty="0"/>
              <a:t>nhỏ hơn</a:t>
            </a:r>
            <a:r>
              <a:rPr lang="en-US" dirty="0"/>
              <a:t>: </a:t>
            </a:r>
            <a:r>
              <a:rPr lang="en-US" b="1" dirty="0">
                <a:solidFill>
                  <a:srgbClr val="C00000"/>
                </a:solidFill>
              </a:rPr>
              <a:t>n</a:t>
            </a:r>
            <a:r>
              <a:rPr lang="en-US" b="1" baseline="-25000" dirty="0">
                <a:solidFill>
                  <a:srgbClr val="C00000"/>
                </a:solidFill>
              </a:rPr>
              <a:t>1 </a:t>
            </a:r>
            <a:r>
              <a:rPr lang="en-US" b="1" dirty="0">
                <a:solidFill>
                  <a:srgbClr val="C00000"/>
                </a:solidFill>
              </a:rPr>
              <a:t>&gt; n</a:t>
            </a:r>
            <a:r>
              <a:rPr lang="en-US" b="1" baseline="-25000" dirty="0">
                <a:solidFill>
                  <a:srgbClr val="C00000"/>
                </a:solidFill>
              </a:rPr>
              <a:t>2 </a:t>
            </a:r>
            <a:endParaRPr lang="en-US" b="1" dirty="0">
              <a:solidFill>
                <a:srgbClr val="C00000"/>
              </a:solidFill>
            </a:endParaRPr>
          </a:p>
        </p:txBody>
      </p:sp>
      <p:pic>
        <p:nvPicPr>
          <p:cNvPr id="419" name="Google Shape;419;p48"/>
          <p:cNvPicPr preferRelativeResize="0"/>
          <p:nvPr/>
        </p:nvPicPr>
        <p:blipFill rotWithShape="1">
          <a:blip r:embed="rId1"/>
          <a:srcRect l="58164" t="31042" b="36412"/>
          <a:stretch>
            <a:fillRect/>
          </a:stretch>
        </p:blipFill>
        <p:spPr>
          <a:xfrm rot="-5400000">
            <a:off x="5238751" y="1238250"/>
            <a:ext cx="5143501" cy="2666998"/>
          </a:xfrm>
          <a:prstGeom prst="rect">
            <a:avLst/>
          </a:prstGeom>
          <a:noFill/>
          <a:ln>
            <a:noFill/>
          </a:ln>
        </p:spPr>
      </p:pic>
      <p:grpSp>
        <p:nvGrpSpPr>
          <p:cNvPr id="426" name="Google Shape;426;p48"/>
          <p:cNvGrpSpPr/>
          <p:nvPr/>
        </p:nvGrpSpPr>
        <p:grpSpPr>
          <a:xfrm>
            <a:off x="5317936" y="3834404"/>
            <a:ext cx="1966880" cy="1229561"/>
            <a:chOff x="5692063" y="2878600"/>
            <a:chExt cx="2254562" cy="1409400"/>
          </a:xfrm>
        </p:grpSpPr>
        <p:sp>
          <p:nvSpPr>
            <p:cNvPr id="427" name="Google Shape;427;p48"/>
            <p:cNvSpPr/>
            <p:nvPr/>
          </p:nvSpPr>
          <p:spPr>
            <a:xfrm>
              <a:off x="6537225" y="2878600"/>
              <a:ext cx="1409400" cy="14094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428" name="Google Shape;428;p48"/>
            <p:cNvSpPr/>
            <p:nvPr/>
          </p:nvSpPr>
          <p:spPr>
            <a:xfrm>
              <a:off x="6185162" y="3258250"/>
              <a:ext cx="650100" cy="650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429" name="Google Shape;429;p48"/>
            <p:cNvSpPr/>
            <p:nvPr/>
          </p:nvSpPr>
          <p:spPr>
            <a:xfrm>
              <a:off x="5692063" y="3526781"/>
              <a:ext cx="877482" cy="113038"/>
            </a:xfrm>
            <a:custGeom>
              <a:avLst/>
              <a:gdLst/>
              <a:ahLst/>
              <a:cxnLst/>
              <a:rect l="l" t="t" r="r" b="b"/>
              <a:pathLst>
                <a:path w="7977111" h="962025" extrusionOk="0">
                  <a:moveTo>
                    <a:pt x="6645669" y="962025"/>
                  </a:moveTo>
                  <a:cubicBezTo>
                    <a:pt x="6269518" y="962025"/>
                    <a:pt x="6077113" y="739797"/>
                    <a:pt x="5907796" y="543544"/>
                  </a:cubicBezTo>
                  <a:cubicBezTo>
                    <a:pt x="5745214" y="354987"/>
                    <a:pt x="5603796" y="192405"/>
                    <a:pt x="5315189" y="192405"/>
                  </a:cubicBezTo>
                  <a:cubicBezTo>
                    <a:pt x="5026581" y="192405"/>
                    <a:pt x="4886125" y="354987"/>
                    <a:pt x="4723543" y="543544"/>
                  </a:cubicBezTo>
                  <a:cubicBezTo>
                    <a:pt x="4554227" y="739797"/>
                    <a:pt x="4362784" y="962025"/>
                    <a:pt x="3986632" y="962025"/>
                  </a:cubicBezTo>
                  <a:cubicBezTo>
                    <a:pt x="3610480" y="962025"/>
                    <a:pt x="3418075" y="739797"/>
                    <a:pt x="3248759" y="543544"/>
                  </a:cubicBezTo>
                  <a:cubicBezTo>
                    <a:pt x="3086177" y="354987"/>
                    <a:pt x="2944759" y="192405"/>
                    <a:pt x="2657113" y="192405"/>
                  </a:cubicBezTo>
                  <a:cubicBezTo>
                    <a:pt x="2369468" y="192405"/>
                    <a:pt x="2228050" y="354987"/>
                    <a:pt x="2065468" y="543544"/>
                  </a:cubicBezTo>
                  <a:cubicBezTo>
                    <a:pt x="1896151" y="739797"/>
                    <a:pt x="1704708" y="962025"/>
                    <a:pt x="1328557" y="962025"/>
                  </a:cubicBezTo>
                  <a:cubicBezTo>
                    <a:pt x="952405" y="962025"/>
                    <a:pt x="760962" y="739797"/>
                    <a:pt x="591645" y="543544"/>
                  </a:cubicBezTo>
                  <a:cubicBezTo>
                    <a:pt x="429063" y="354987"/>
                    <a:pt x="288608" y="192405"/>
                    <a:pt x="0" y="192405"/>
                  </a:cubicBezTo>
                  <a:lnTo>
                    <a:pt x="0" y="0"/>
                  </a:lnTo>
                  <a:cubicBezTo>
                    <a:pt x="376152" y="0"/>
                    <a:pt x="567595" y="222228"/>
                    <a:pt x="736911" y="418481"/>
                  </a:cubicBezTo>
                  <a:cubicBezTo>
                    <a:pt x="899493" y="607038"/>
                    <a:pt x="1039949" y="769620"/>
                    <a:pt x="1328557" y="769620"/>
                  </a:cubicBezTo>
                  <a:cubicBezTo>
                    <a:pt x="1617164" y="769620"/>
                    <a:pt x="1757620" y="607038"/>
                    <a:pt x="1920202" y="418481"/>
                  </a:cubicBezTo>
                  <a:cubicBezTo>
                    <a:pt x="2089518" y="222228"/>
                    <a:pt x="2280961" y="0"/>
                    <a:pt x="2658075" y="0"/>
                  </a:cubicBezTo>
                  <a:cubicBezTo>
                    <a:pt x="3035189" y="0"/>
                    <a:pt x="3226632" y="222228"/>
                    <a:pt x="3395949" y="418481"/>
                  </a:cubicBezTo>
                  <a:cubicBezTo>
                    <a:pt x="3558531" y="607038"/>
                    <a:pt x="3699949" y="769620"/>
                    <a:pt x="3987594" y="769620"/>
                  </a:cubicBezTo>
                  <a:cubicBezTo>
                    <a:pt x="4275240" y="769620"/>
                    <a:pt x="4416657" y="607038"/>
                    <a:pt x="4579240" y="418481"/>
                  </a:cubicBezTo>
                  <a:cubicBezTo>
                    <a:pt x="4748556" y="222228"/>
                    <a:pt x="4939999" y="0"/>
                    <a:pt x="5316151" y="0"/>
                  </a:cubicBezTo>
                  <a:cubicBezTo>
                    <a:pt x="5692303" y="0"/>
                    <a:pt x="5884708" y="222228"/>
                    <a:pt x="6054024" y="418481"/>
                  </a:cubicBezTo>
                  <a:cubicBezTo>
                    <a:pt x="6216606" y="607038"/>
                    <a:pt x="6358024" y="769620"/>
                    <a:pt x="6646631" y="769620"/>
                  </a:cubicBezTo>
                  <a:cubicBezTo>
                    <a:pt x="6935239" y="769620"/>
                    <a:pt x="7075694" y="607038"/>
                    <a:pt x="7239239" y="418481"/>
                  </a:cubicBezTo>
                  <a:cubicBezTo>
                    <a:pt x="7408555" y="222228"/>
                    <a:pt x="7600960" y="0"/>
                    <a:pt x="7977112" y="0"/>
                  </a:cubicBezTo>
                  <a:lnTo>
                    <a:pt x="7977112" y="192405"/>
                  </a:lnTo>
                  <a:cubicBezTo>
                    <a:pt x="7688505" y="192405"/>
                    <a:pt x="7548049" y="354987"/>
                    <a:pt x="7384504" y="543544"/>
                  </a:cubicBezTo>
                  <a:cubicBezTo>
                    <a:pt x="7215188" y="739797"/>
                    <a:pt x="7022783" y="962025"/>
                    <a:pt x="6646631" y="962025"/>
                  </a:cubicBezTo>
                  <a:lnTo>
                    <a:pt x="6645669" y="9620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panose="020F0502020204030204"/>
                <a:ea typeface="Calibri" panose="020F0502020204030204"/>
                <a:cs typeface="Calibri" panose="020F0502020204030204"/>
                <a:sym typeface="Calibri" panose="020F0502020204030204"/>
              </a:endParaRPr>
            </a:p>
          </p:txBody>
        </p:sp>
      </p:grpSp>
      <p:pic>
        <p:nvPicPr>
          <p:cNvPr id="3074" name="Picture 2" descr="Checklis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108" y="1606693"/>
            <a:ext cx="444092" cy="44409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23" name="Google Shape;310;p38"/>
              <p:cNvSpPr txBox="1"/>
              <p:nvPr/>
            </p:nvSpPr>
            <p:spPr>
              <a:xfrm>
                <a:off x="1112200" y="2406242"/>
                <a:ext cx="6475101" cy="9051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15000"/>
                  </a:lnSpc>
                  <a:buClr>
                    <a:schemeClr val="dk1"/>
                  </a:buClr>
                  <a:buSzPts val="1400"/>
                  <a:buFont typeface="DM Sans"/>
                  <a:buNone/>
                  <a:defRPr sz="2000">
                    <a:solidFill>
                      <a:srgbClr val="041B2D"/>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Góc tới lớn hơn hoặc bằng góc tới hạn: </a:t>
                </a:r>
                <a:r>
                  <a:rPr lang="vi-VN" b="1" dirty="0">
                    <a:solidFill>
                      <a:srgbClr val="C00000"/>
                    </a:solidFill>
                  </a:rPr>
                  <a:t>i &gt; i</a:t>
                </a:r>
                <a:r>
                  <a:rPr lang="en-US" b="1" baseline="-25000" dirty="0">
                    <a:solidFill>
                      <a:srgbClr val="C00000"/>
                    </a:solidFill>
                  </a:rPr>
                  <a:t>t</a:t>
                </a:r>
                <a:r>
                  <a:rPr lang="vi-VN" b="1" baseline="-25000" dirty="0">
                    <a:solidFill>
                      <a:srgbClr val="C00000"/>
                    </a:solidFill>
                  </a:rPr>
                  <a:t>h</a:t>
                </a:r>
                <a:r>
                  <a:rPr lang="vi-VN" b="1" dirty="0">
                    <a:solidFill>
                      <a:srgbClr val="C00000"/>
                    </a:solidFill>
                  </a:rPr>
                  <a:t> </a:t>
                </a:r>
                <a:endParaRPr lang="en-US" b="1" dirty="0">
                  <a:solidFill>
                    <a:srgbClr val="C00000"/>
                  </a:solidFill>
                </a:endParaRPr>
              </a:p>
              <a:p>
                <a:r>
                  <a:rPr lang="vi-VN" dirty="0"/>
                  <a:t>với </a:t>
                </a:r>
                <a:r>
                  <a:rPr lang="vi-VN" b="1" dirty="0"/>
                  <a:t>sin</a:t>
                </a:r>
                <a:r>
                  <a:rPr lang="en-US" b="1" dirty="0" err="1"/>
                  <a:t>i</a:t>
                </a:r>
                <a:r>
                  <a:rPr lang="en-US" b="1" baseline="-25000" dirty="0" err="1"/>
                  <a:t>th</a:t>
                </a:r>
                <a:r>
                  <a:rPr lang="en-US" b="1" dirty="0"/>
                  <a:t> = </a:t>
                </a:r>
                <a14:m>
                  <m:oMath xmlns:m="http://schemas.openxmlformats.org/officeDocument/2006/math">
                    <m:f>
                      <m:fPr>
                        <m:ctrlPr>
                          <a:rPr lang="en-US" b="1" i="1" smtClean="0">
                            <a:latin typeface="Cambria Math" panose="02040503050406030204" pitchFamily="18" charset="0"/>
                          </a:rPr>
                        </m:ctrlPr>
                      </m:fPr>
                      <m:num>
                        <m:r>
                          <m:rPr>
                            <m:nor/>
                          </m:rPr>
                          <a:rPr lang="en-US" b="1" dirty="0">
                            <a:latin typeface="Cambria Math" panose="02040503050406030204" pitchFamily="18" charset="0"/>
                          </a:rPr>
                          <m:t>n</m:t>
                        </m:r>
                        <m:r>
                          <m:rPr>
                            <m:nor/>
                          </m:rPr>
                          <a:rPr lang="en-US" b="1" baseline="-25000" dirty="0">
                            <a:latin typeface="Cambria Math" panose="02040503050406030204" pitchFamily="18" charset="0"/>
                          </a:rPr>
                          <m:t>2</m:t>
                        </m:r>
                      </m:num>
                      <m:den>
                        <m:r>
                          <m:rPr>
                            <m:nor/>
                          </m:rPr>
                          <a:rPr lang="en-US" b="1" dirty="0">
                            <a:latin typeface="Cambria Math" panose="02040503050406030204" pitchFamily="18" charset="0"/>
                          </a:rPr>
                          <m:t>n</m:t>
                        </m:r>
                        <m:r>
                          <m:rPr>
                            <m:nor/>
                          </m:rPr>
                          <a:rPr lang="en-US" b="1" baseline="-25000" dirty="0">
                            <a:latin typeface="Cambria Math" panose="02040503050406030204" pitchFamily="18" charset="0"/>
                          </a:rPr>
                          <m:t>1</m:t>
                        </m:r>
                      </m:den>
                    </m:f>
                  </m:oMath>
                </a14:m>
                <a:endParaRPr lang="en-US" b="1" dirty="0">
                  <a:solidFill>
                    <a:srgbClr val="C00000"/>
                  </a:solidFill>
                </a:endParaRPr>
              </a:p>
            </p:txBody>
          </p:sp>
        </mc:Choice>
        <mc:Fallback>
          <p:sp>
            <p:nvSpPr>
              <p:cNvPr id="23" name="Google Shape;310;p38"/>
              <p:cNvSpPr txBox="1">
                <a:spLocks noRot="1" noChangeAspect="1" noMove="1" noResize="1" noEditPoints="1" noAdjustHandles="1" noChangeArrowheads="1" noChangeShapeType="1" noTextEdit="1"/>
              </p:cNvSpPr>
              <p:nvPr/>
            </p:nvSpPr>
            <p:spPr>
              <a:xfrm>
                <a:off x="1112200" y="2406242"/>
                <a:ext cx="6475101" cy="905149"/>
              </a:xfrm>
              <a:prstGeom prst="rect">
                <a:avLst/>
              </a:prstGeom>
              <a:blipFill rotWithShape="1">
                <a:blip r:embed="rId3"/>
                <a:stretch>
                  <a:fillRect l="-5" t="-25" r="5" b="-8854"/>
                </a:stretch>
              </a:blipFill>
              <a:ln>
                <a:noFill/>
              </a:ln>
            </p:spPr>
            <p:txBody>
              <a:bodyPr/>
              <a:lstStyle/>
              <a:p>
                <a:r>
                  <a:rPr lang="en-US" altLang="en-US">
                    <a:noFill/>
                  </a:rPr>
                  <a:t> </a:t>
                </a:r>
              </a:p>
            </p:txBody>
          </p:sp>
        </mc:Fallback>
      </mc:AlternateContent>
      <p:pic>
        <p:nvPicPr>
          <p:cNvPr id="24" name="Picture 2" descr="Checklis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108" y="2549463"/>
            <a:ext cx="444092" cy="444092"/>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247;p34"/>
          <p:cNvSpPr txBox="1"/>
          <p:nvPr/>
        </p:nvSpPr>
        <p:spPr>
          <a:xfrm>
            <a:off x="408578" y="883682"/>
            <a:ext cx="5394622"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err="1">
                <a:latin typeface="Fira Sans Condensed Medium" panose="020B0603050000020004" pitchFamily="34" charset="0"/>
              </a:rPr>
              <a:t>Điều</a:t>
            </a:r>
            <a:r>
              <a:rPr lang="en-US" sz="2000" dirty="0">
                <a:latin typeface="Fira Sans Condensed Medium" panose="020B0603050000020004" pitchFamily="34" charset="0"/>
              </a:rPr>
              <a:t> </a:t>
            </a:r>
            <a:r>
              <a:rPr lang="en-US" sz="2000" dirty="0" err="1">
                <a:latin typeface="Fira Sans Condensed Medium" panose="020B0603050000020004" pitchFamily="34" charset="0"/>
              </a:rPr>
              <a:t>Kiện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Xảy</a:t>
            </a:r>
            <a:r>
              <a:rPr lang="en-US" sz="2000" dirty="0">
                <a:latin typeface="Fira Sans Condensed Medium" panose="020B0603050000020004" pitchFamily="34" charset="0"/>
              </a:rPr>
              <a:t> Ra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22" presetClass="entr" presetSubtype="8" fill="hold" grpId="0" nodeType="afterEffect">
                                  <p:stCondLst>
                                    <p:cond delay="0"/>
                                  </p:stCondLst>
                                  <p:iterate type="lt">
                                    <p:tmPct val="4000"/>
                                  </p:iterate>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fltVal val="0"/>
                                          </p:val>
                                        </p:tav>
                                        <p:tav tm="100000">
                                          <p:val>
                                            <p:strVal val="#ppt_w"/>
                                          </p:val>
                                        </p:tav>
                                      </p:tavLst>
                                    </p:anim>
                                    <p:anim calcmode="lin" valueType="num">
                                      <p:cBhvr>
                                        <p:cTn id="19" dur="500" fill="hold"/>
                                        <p:tgtEl>
                                          <p:spTgt spid="24"/>
                                        </p:tgtEl>
                                        <p:attrNameLst>
                                          <p:attrName>ppt_h</p:attrName>
                                        </p:attrNameLst>
                                      </p:cBhvr>
                                      <p:tavLst>
                                        <p:tav tm="0">
                                          <p:val>
                                            <p:fltVal val="0"/>
                                          </p:val>
                                        </p:tav>
                                        <p:tav tm="100000">
                                          <p:val>
                                            <p:strVal val="#ppt_h"/>
                                          </p:val>
                                        </p:tav>
                                      </p:tavLst>
                                    </p:anim>
                                    <p:animEffect transition="in" filter="fade">
                                      <p:cBhvr>
                                        <p:cTn id="20" dur="500"/>
                                        <p:tgtEl>
                                          <p:spTgt spid="24"/>
                                        </p:tgtEl>
                                      </p:cBhvr>
                                    </p:animEffect>
                                  </p:childTnLst>
                                </p:cTn>
                              </p:par>
                            </p:childTnLst>
                          </p:cTn>
                        </p:par>
                        <p:par>
                          <p:cTn id="21" fill="hold">
                            <p:stCondLst>
                              <p:cond delay="500"/>
                            </p:stCondLst>
                            <p:childTnLst>
                              <p:par>
                                <p:cTn id="22" presetID="22" presetClass="entr" presetSubtype="8" fill="hold" grpId="0" nodeType="afterEffect">
                                  <p:stCondLst>
                                    <p:cond delay="0"/>
                                  </p:stCondLst>
                                  <p:iterate type="lt">
                                    <p:tmPct val="4000"/>
                                  </p:iterate>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11" name="Google Shape;310;p38"/>
          <p:cNvSpPr txBox="1"/>
          <p:nvPr/>
        </p:nvSpPr>
        <p:spPr>
          <a:xfrm>
            <a:off x="539791" y="1144992"/>
            <a:ext cx="5682254" cy="31932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vi-VN" dirty="0"/>
              <a:t>Cho ba môi trường: nước, thuỷ tinh, không khí. Cho biết trong trường hợp nào sau đây, dưới góc tới </a:t>
            </a:r>
            <a:r>
              <a:rPr lang="en-US" dirty="0" err="1"/>
              <a:t>i</a:t>
            </a:r>
            <a:r>
              <a:rPr lang="vi-VN" dirty="0"/>
              <a:t> thích hợp thì có thể xảy ra hiện tượng phản xạ toàn p</a:t>
            </a:r>
            <a:r>
              <a:rPr lang="en-US" dirty="0" err="1"/>
              <a:t>hầ</a:t>
            </a:r>
            <a:r>
              <a:rPr lang="vi-VN" dirty="0"/>
              <a:t>n:</a:t>
            </a:r>
            <a:endParaRPr lang="en-US" dirty="0"/>
          </a:p>
          <a:p>
            <a:r>
              <a:rPr lang="vi-VN" dirty="0"/>
              <a:t> -</a:t>
            </a:r>
            <a:r>
              <a:rPr lang="en-US" dirty="0"/>
              <a:t> </a:t>
            </a:r>
            <a:r>
              <a:rPr lang="vi-VN" dirty="0"/>
              <a:t>Ánh sáng truyền t</a:t>
            </a:r>
            <a:r>
              <a:rPr lang="en-US" dirty="0"/>
              <a:t>ừ</a:t>
            </a:r>
            <a:r>
              <a:rPr lang="vi-VN" dirty="0"/>
              <a:t> nước sang không khí.</a:t>
            </a:r>
            <a:endParaRPr lang="en-US" dirty="0"/>
          </a:p>
          <a:p>
            <a:r>
              <a:rPr lang="vi-VN" dirty="0"/>
              <a:t> -</a:t>
            </a:r>
            <a:r>
              <a:rPr lang="en-US" dirty="0"/>
              <a:t> </a:t>
            </a:r>
            <a:r>
              <a:rPr lang="vi-VN" dirty="0"/>
              <a:t>Ánh sáng truyền từ không khí</a:t>
            </a:r>
            <a:r>
              <a:rPr lang="en-US" dirty="0"/>
              <a:t> </a:t>
            </a:r>
            <a:r>
              <a:rPr lang="vi-VN" dirty="0"/>
              <a:t>sang</a:t>
            </a:r>
            <a:r>
              <a:rPr lang="en-US" dirty="0"/>
              <a:t> </a:t>
            </a:r>
            <a:r>
              <a:rPr lang="vi-VN" dirty="0"/>
              <a:t>thuỷ</a:t>
            </a:r>
            <a:r>
              <a:rPr lang="en-US" dirty="0"/>
              <a:t> </a:t>
            </a:r>
            <a:r>
              <a:rPr lang="vi-VN" dirty="0"/>
              <a:t>tinh. </a:t>
            </a:r>
            <a:endParaRPr lang="en-US" dirty="0"/>
          </a:p>
          <a:p>
            <a:r>
              <a:rPr lang="vi-VN" dirty="0"/>
              <a:t>-</a:t>
            </a:r>
            <a:r>
              <a:rPr lang="en-US" dirty="0"/>
              <a:t> </a:t>
            </a:r>
            <a:r>
              <a:rPr lang="vi-VN" dirty="0"/>
              <a:t>Ánh sáng truyền từ thuỷ tinh sang nước.</a:t>
            </a:r>
            <a:endParaRPr lang="en-US" dirty="0"/>
          </a:p>
        </p:txBody>
      </p:sp>
      <p:pic>
        <p:nvPicPr>
          <p:cNvPr id="16" name="Picture 15"/>
          <p:cNvPicPr>
            <a:picLocks noChangeAspect="1"/>
          </p:cNvPicPr>
          <p:nvPr/>
        </p:nvPicPr>
        <p:blipFill>
          <a:blip r:embed="rId1"/>
          <a:stretch>
            <a:fillRect/>
          </a:stretch>
        </p:blipFill>
        <p:spPr>
          <a:xfrm>
            <a:off x="5637224" y="1058777"/>
            <a:ext cx="3727211" cy="3727211"/>
          </a:xfrm>
          <a:prstGeom prst="rect">
            <a:avLst/>
          </a:prstGeom>
        </p:spPr>
      </p:pic>
      <p:sp>
        <p:nvSpPr>
          <p:cNvPr id="2" name="Google Shape;247;p34"/>
          <p:cNvSpPr txBox="1"/>
          <p:nvPr/>
        </p:nvSpPr>
        <p:spPr>
          <a:xfrm>
            <a:off x="86434" y="105351"/>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54" name="Picture 353"/>
          <p:cNvPicPr>
            <a:picLocks noChangeAspect="1"/>
          </p:cNvPicPr>
          <p:nvPr/>
        </p:nvPicPr>
        <p:blipFill>
          <a:blip r:embed="rId1"/>
          <a:stretch>
            <a:fillRect/>
          </a:stretch>
        </p:blipFill>
        <p:spPr>
          <a:xfrm>
            <a:off x="27863" y="1170449"/>
            <a:ext cx="3193251" cy="3193251"/>
          </a:xfrm>
          <a:prstGeom prst="rect">
            <a:avLst/>
          </a:prstGeom>
        </p:spPr>
      </p:pic>
      <p:sp>
        <p:nvSpPr>
          <p:cNvPr id="355" name="Google Shape;310;p38"/>
          <p:cNvSpPr txBox="1"/>
          <p:nvPr/>
        </p:nvSpPr>
        <p:spPr>
          <a:xfrm>
            <a:off x="3221114" y="1392500"/>
            <a:ext cx="5922886" cy="31932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ct val="150000"/>
              </a:lnSpc>
              <a:buClr>
                <a:schemeClr val="dk1"/>
              </a:buClr>
              <a:buSzPts val="1400"/>
              <a:buFont typeface="DM Sans"/>
              <a:buNone/>
              <a:defRPr sz="1900">
                <a:solidFill>
                  <a:schemeClr val="dk1"/>
                </a:solidFill>
                <a:latin typeface="Arial" panose="020B0604020202020204" pitchFamily="34" charset="0"/>
                <a:ea typeface="DM Sans"/>
                <a:cs typeface="Arial" panose="020B0604020202020204" pitchFamily="34" charset="0"/>
              </a:defRPr>
            </a:lvl1pPr>
            <a:lvl2pPr marL="914400" indent="-317500" algn="ctr">
              <a:buClr>
                <a:schemeClr val="dk1"/>
              </a:buClr>
              <a:buSzPts val="1400"/>
              <a:buFont typeface="DM Sans"/>
              <a:buNone/>
              <a:defRPr>
                <a:solidFill>
                  <a:schemeClr val="dk1"/>
                </a:solidFill>
                <a:latin typeface="DM Sans"/>
                <a:ea typeface="DM Sans"/>
                <a:cs typeface="DM Sans"/>
              </a:defRPr>
            </a:lvl2pPr>
            <a:lvl3pPr marL="1371600" indent="-317500" algn="ctr">
              <a:buClr>
                <a:schemeClr val="dk1"/>
              </a:buClr>
              <a:buSzPts val="1400"/>
              <a:buFont typeface="DM Sans"/>
              <a:buNone/>
              <a:defRPr>
                <a:solidFill>
                  <a:schemeClr val="dk1"/>
                </a:solidFill>
                <a:latin typeface="DM Sans"/>
                <a:ea typeface="DM Sans"/>
                <a:cs typeface="DM Sans"/>
              </a:defRPr>
            </a:lvl3pPr>
            <a:lvl4pPr marL="1828800" indent="-317500" algn="ctr">
              <a:buClr>
                <a:schemeClr val="dk1"/>
              </a:buClr>
              <a:buSzPts val="1400"/>
              <a:buFont typeface="DM Sans"/>
              <a:buNone/>
              <a:defRPr>
                <a:solidFill>
                  <a:schemeClr val="dk1"/>
                </a:solidFill>
                <a:latin typeface="DM Sans"/>
                <a:ea typeface="DM Sans"/>
                <a:cs typeface="DM Sans"/>
              </a:defRPr>
            </a:lvl4pPr>
            <a:lvl5pPr marL="2286000" indent="-317500" algn="ctr">
              <a:buClr>
                <a:schemeClr val="dk1"/>
              </a:buClr>
              <a:buSzPts val="1400"/>
              <a:buFont typeface="DM Sans"/>
              <a:buNone/>
              <a:defRPr>
                <a:solidFill>
                  <a:schemeClr val="dk1"/>
                </a:solidFill>
                <a:latin typeface="DM Sans"/>
                <a:ea typeface="DM Sans"/>
                <a:cs typeface="DM Sans"/>
              </a:defRPr>
            </a:lvl5pPr>
            <a:lvl6pPr marL="2743200" indent="-317500" algn="ctr">
              <a:buClr>
                <a:schemeClr val="dk1"/>
              </a:buClr>
              <a:buSzPts val="1400"/>
              <a:buFont typeface="DM Sans"/>
              <a:buNone/>
              <a:defRPr>
                <a:solidFill>
                  <a:schemeClr val="dk1"/>
                </a:solidFill>
                <a:latin typeface="DM Sans"/>
                <a:ea typeface="DM Sans"/>
                <a:cs typeface="DM Sans"/>
              </a:defRPr>
            </a:lvl6pPr>
            <a:lvl7pPr marL="3200400" indent="-317500" algn="ctr">
              <a:buClr>
                <a:schemeClr val="dk1"/>
              </a:buClr>
              <a:buSzPts val="1400"/>
              <a:buFont typeface="DM Sans"/>
              <a:buNone/>
              <a:defRPr>
                <a:solidFill>
                  <a:schemeClr val="dk1"/>
                </a:solidFill>
                <a:latin typeface="DM Sans"/>
                <a:ea typeface="DM Sans"/>
                <a:cs typeface="DM Sans"/>
              </a:defRPr>
            </a:lvl7pPr>
            <a:lvl8pPr marL="3657600" indent="-317500" algn="ctr">
              <a:buClr>
                <a:schemeClr val="dk1"/>
              </a:buClr>
              <a:buSzPts val="1400"/>
              <a:buFont typeface="DM Sans"/>
              <a:buNone/>
              <a:defRPr>
                <a:solidFill>
                  <a:schemeClr val="dk1"/>
                </a:solidFill>
                <a:latin typeface="DM Sans"/>
                <a:ea typeface="DM Sans"/>
                <a:cs typeface="DM Sans"/>
              </a:defRPr>
            </a:lvl8pPr>
            <a:lvl9pPr marL="4114800" indent="-317500" algn="ctr">
              <a:buClr>
                <a:schemeClr val="dk1"/>
              </a:buClr>
              <a:buSzPts val="1400"/>
              <a:buFont typeface="DM Sans"/>
              <a:buNone/>
              <a:defRPr>
                <a:solidFill>
                  <a:schemeClr val="dk1"/>
                </a:solidFill>
                <a:latin typeface="DM Sans"/>
                <a:ea typeface="DM Sans"/>
                <a:cs typeface="DM Sans"/>
              </a:defRPr>
            </a:lvl9pPr>
          </a:lstStyle>
          <a:p>
            <a:r>
              <a:rPr lang="en-US" dirty="0" err="1"/>
              <a:t>Một</a:t>
            </a:r>
            <a:r>
              <a:rPr lang="en-US" dirty="0"/>
              <a:t> </a:t>
            </a:r>
            <a:r>
              <a:rPr lang="en-US" dirty="0" err="1"/>
              <a:t>trong</a:t>
            </a:r>
            <a:r>
              <a:rPr lang="en-US" dirty="0"/>
              <a:t> </a:t>
            </a:r>
            <a:r>
              <a:rPr lang="en-US" dirty="0" err="1"/>
              <a:t>những</a:t>
            </a:r>
            <a:r>
              <a:rPr lang="en-US" dirty="0"/>
              <a:t> </a:t>
            </a:r>
            <a:r>
              <a:rPr lang="en-US" dirty="0" err="1"/>
              <a:t>điều</a:t>
            </a:r>
            <a:r>
              <a:rPr lang="en-US" dirty="0"/>
              <a:t> </a:t>
            </a:r>
            <a:r>
              <a:rPr lang="en-US" dirty="0" err="1"/>
              <a:t>kiện</a:t>
            </a:r>
            <a:r>
              <a:rPr lang="en-US" dirty="0"/>
              <a:t> </a:t>
            </a:r>
            <a:r>
              <a:rPr lang="en-US" dirty="0" err="1"/>
              <a:t>xảy</a:t>
            </a:r>
            <a:r>
              <a:rPr lang="en-US" dirty="0"/>
              <a:t> </a:t>
            </a:r>
            <a:r>
              <a:rPr lang="en-US" dirty="0" err="1"/>
              <a:t>ra</a:t>
            </a:r>
            <a:r>
              <a:rPr lang="en-US" dirty="0"/>
              <a:t> </a:t>
            </a:r>
            <a:r>
              <a:rPr lang="en-US" dirty="0" err="1"/>
              <a:t>hiện</a:t>
            </a:r>
            <a:r>
              <a:rPr lang="en-US" dirty="0"/>
              <a:t> </a:t>
            </a:r>
            <a:r>
              <a:rPr lang="en-US" dirty="0" err="1"/>
              <a:t>tượng</a:t>
            </a:r>
            <a:r>
              <a:rPr lang="en-US" dirty="0"/>
              <a:t> </a:t>
            </a:r>
            <a:r>
              <a:rPr lang="en-US" dirty="0" err="1"/>
              <a:t>phản</a:t>
            </a:r>
            <a:r>
              <a:rPr lang="en-US" dirty="0"/>
              <a:t> </a:t>
            </a:r>
            <a:r>
              <a:rPr lang="en-US" dirty="0" err="1"/>
              <a:t>xạ</a:t>
            </a:r>
            <a:r>
              <a:rPr lang="en-US" dirty="0"/>
              <a:t> </a:t>
            </a:r>
            <a:r>
              <a:rPr lang="en-US" dirty="0" err="1"/>
              <a:t>toàn</a:t>
            </a:r>
            <a:r>
              <a:rPr lang="en-US" dirty="0"/>
              <a:t> </a:t>
            </a:r>
            <a:r>
              <a:rPr lang="en-US" dirty="0" err="1"/>
              <a:t>phần</a:t>
            </a:r>
            <a:r>
              <a:rPr lang="en-US" dirty="0"/>
              <a:t> </a:t>
            </a:r>
            <a:r>
              <a:rPr lang="en-US" dirty="0" err="1"/>
              <a:t>là</a:t>
            </a:r>
            <a:r>
              <a:rPr lang="en-US" dirty="0"/>
              <a:t>: </a:t>
            </a:r>
            <a:r>
              <a:rPr lang="en-US" i="1" dirty="0"/>
              <a:t>á</a:t>
            </a:r>
            <a:r>
              <a:rPr lang="vi-VN" i="1" dirty="0"/>
              <a:t>nh sáng truyền từ môi trường có chiết suất lớn sang môi trường có chiết su</a:t>
            </a:r>
            <a:r>
              <a:rPr lang="en-US" i="1" dirty="0"/>
              <a:t>ấ</a:t>
            </a:r>
            <a:r>
              <a:rPr lang="vi-VN" i="1" dirty="0"/>
              <a:t>t nhỏ hơn</a:t>
            </a:r>
            <a:endParaRPr lang="en-US" i="1" dirty="0"/>
          </a:p>
          <a:p>
            <a:r>
              <a:rPr lang="en-US" dirty="0" err="1"/>
              <a:t>Trường</a:t>
            </a:r>
            <a:r>
              <a:rPr lang="en-US" dirty="0"/>
              <a:t> </a:t>
            </a:r>
            <a:r>
              <a:rPr lang="en-US" dirty="0" err="1"/>
              <a:t>hợp</a:t>
            </a:r>
            <a:r>
              <a:rPr lang="en-US" dirty="0"/>
              <a:t> </a:t>
            </a:r>
            <a:r>
              <a:rPr lang="en-US" dirty="0" err="1"/>
              <a:t>xảy</a:t>
            </a:r>
            <a:r>
              <a:rPr lang="en-US" dirty="0"/>
              <a:t> </a:t>
            </a:r>
            <a:r>
              <a:rPr lang="en-US" dirty="0" err="1"/>
              <a:t>ra</a:t>
            </a:r>
            <a:r>
              <a:rPr lang="en-US" dirty="0"/>
              <a:t> </a:t>
            </a:r>
            <a:r>
              <a:rPr lang="en-US" dirty="0" err="1"/>
              <a:t>phản</a:t>
            </a:r>
            <a:r>
              <a:rPr lang="en-US" dirty="0"/>
              <a:t> </a:t>
            </a:r>
            <a:r>
              <a:rPr lang="en-US" dirty="0" err="1"/>
              <a:t>xạ</a:t>
            </a:r>
            <a:r>
              <a:rPr lang="en-US" dirty="0"/>
              <a:t> </a:t>
            </a:r>
            <a:r>
              <a:rPr lang="en-US" dirty="0" err="1"/>
              <a:t>toàn</a:t>
            </a:r>
            <a:r>
              <a:rPr lang="en-US" dirty="0"/>
              <a:t> </a:t>
            </a:r>
            <a:r>
              <a:rPr lang="en-US" dirty="0" err="1"/>
              <a:t>phần</a:t>
            </a:r>
            <a:r>
              <a:rPr lang="en-US" dirty="0"/>
              <a:t>:</a:t>
            </a:r>
            <a:endParaRPr lang="en-US" dirty="0"/>
          </a:p>
          <a:p>
            <a:r>
              <a:rPr lang="vi-VN" dirty="0"/>
              <a:t>- Ánh sáng truyền từ nước sang không khí.</a:t>
            </a:r>
            <a:endParaRPr lang="en-US" dirty="0"/>
          </a:p>
          <a:p>
            <a:r>
              <a:rPr lang="vi-VN" dirty="0"/>
              <a:t>- Ánh sáng truyền từ thủy tinh sang nước.</a:t>
            </a:r>
            <a:endParaRPr lang="en-US" dirty="0"/>
          </a:p>
        </p:txBody>
      </p:sp>
      <p:sp>
        <p:nvSpPr>
          <p:cNvPr id="2" name="Google Shape;247;p34"/>
          <p:cNvSpPr txBox="1"/>
          <p:nvPr/>
        </p:nvSpPr>
        <p:spPr>
          <a:xfrm>
            <a:off x="136834" y="557749"/>
            <a:ext cx="3871370" cy="330451"/>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Encode Sans"/>
              <a:buNone/>
              <a:defRPr sz="60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2pPr>
            <a:lvl3pPr marR="0" lvl="2"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3pPr>
            <a:lvl4pPr marR="0" lvl="3"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4pPr>
            <a:lvl5pPr marR="0" lvl="4"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5pPr>
            <a:lvl6pPr marR="0" lvl="5"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6pPr>
            <a:lvl7pPr marR="0" lvl="6"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7pPr>
            <a:lvl8pPr marR="0" lvl="7"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8pPr>
            <a:lvl9pPr marR="0" lvl="8" algn="ctr" rtl="0">
              <a:lnSpc>
                <a:spcPct val="100000"/>
              </a:lnSpc>
              <a:spcBef>
                <a:spcPts val="0"/>
              </a:spcBef>
              <a:spcAft>
                <a:spcPts val="0"/>
              </a:spcAft>
              <a:buClr>
                <a:schemeClr val="dk1"/>
              </a:buClr>
              <a:buSzPts val="3000"/>
              <a:buFont typeface="Encode Sans"/>
              <a:buNone/>
              <a:defRPr sz="3000" b="1" i="0" u="none" strike="noStrike" cap="none">
                <a:solidFill>
                  <a:schemeClr val="dk1"/>
                </a:solidFill>
                <a:latin typeface="Encode Sans"/>
                <a:ea typeface="Encode Sans"/>
                <a:cs typeface="Encode Sans"/>
                <a:sym typeface="Encode Sans"/>
              </a:defRPr>
            </a:lvl9pPr>
          </a:lstStyle>
          <a:p>
            <a:r>
              <a:rPr lang="en-US" sz="2000" dirty="0">
                <a:latin typeface="Fira Sans Condensed Medium" panose="020B0603050000020004" pitchFamily="34" charset="0"/>
              </a:rPr>
              <a:t>III. </a:t>
            </a:r>
            <a:r>
              <a:rPr lang="en-US" sz="2000" dirty="0" err="1">
                <a:latin typeface="Fira Sans Condensed Medium" panose="020B0603050000020004" pitchFamily="34" charset="0"/>
              </a:rPr>
              <a:t>Hiện</a:t>
            </a:r>
            <a:r>
              <a:rPr lang="en-US" sz="2000" dirty="0">
                <a:latin typeface="Fira Sans Condensed Medium" panose="020B0603050000020004" pitchFamily="34" charset="0"/>
              </a:rPr>
              <a:t> </a:t>
            </a:r>
            <a:r>
              <a:rPr lang="en-US" sz="2000" dirty="0" err="1">
                <a:latin typeface="Fira Sans Condensed Medium" panose="020B0603050000020004" pitchFamily="34" charset="0"/>
              </a:rPr>
              <a:t>Tượng</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Phản</a:t>
            </a:r>
            <a:r>
              <a:rPr lang="en-US" sz="2000" dirty="0">
                <a:latin typeface="Fira Sans Condensed Medium" panose="020B0603050000020004" pitchFamily="34" charset="0"/>
              </a:rPr>
              <a:t> </a:t>
            </a:r>
            <a:r>
              <a:rPr lang="en-US" sz="2000" dirty="0" err="1">
                <a:latin typeface="Fira Sans Condensed Medium" panose="020B0603050000020004" pitchFamily="34" charset="0"/>
              </a:rPr>
              <a:t>Xạ</a:t>
            </a:r>
            <a:r>
              <a:rPr lang="en-US" sz="2000" dirty="0">
                <a:latin typeface="Fira Sans Condensed Medium" panose="020B0603050000020004" pitchFamily="34" charset="0"/>
              </a:rPr>
              <a:t> </a:t>
            </a:r>
            <a:r>
              <a:rPr lang="en-US" sz="2000" dirty="0" err="1">
                <a:latin typeface="Fira Sans Condensed Medium" panose="020B0603050000020004" pitchFamily="34" charset="0"/>
              </a:rPr>
              <a:t>Toàn</a:t>
            </a:r>
            <a:r>
              <a:rPr lang="en-US" sz="2000" dirty="0">
                <a:latin typeface="Fira Sans Condensed Medium" panose="020B0603050000020004" pitchFamily="34" charset="0"/>
              </a:rPr>
              <a:t> </a:t>
            </a:r>
            <a:r>
              <a:rPr lang="en-US" sz="2000" dirty="0" err="1">
                <a:latin typeface="Fira Sans Condensed Medium" panose="020B0603050000020004" pitchFamily="34" charset="0"/>
              </a:rPr>
              <a:t>Phần</a:t>
            </a:r>
            <a:endParaRPr lang="en-US" sz="2000" dirty="0">
              <a:latin typeface="Fira Sans Condensed Medium" panose="020B06030500000200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55"/>
                                        </p:tgtEl>
                                        <p:attrNameLst>
                                          <p:attrName>style.visibility</p:attrName>
                                        </p:attrNameLst>
                                      </p:cBhvr>
                                      <p:to>
                                        <p:strVal val="visible"/>
                                      </p:to>
                                    </p:set>
                                    <p:animEffect transition="in" filter="randombar(horizontal)">
                                      <p:cBhvr>
                                        <p:cTn id="7" dur="500"/>
                                        <p:tgtEl>
                                          <p:spTgt spid="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grpSp>
        <p:nvGrpSpPr>
          <p:cNvPr id="491" name="Google Shape;491;p38"/>
          <p:cNvGrpSpPr/>
          <p:nvPr/>
        </p:nvGrpSpPr>
        <p:grpSpPr>
          <a:xfrm>
            <a:off x="5687783" y="1395192"/>
            <a:ext cx="2559932" cy="2559932"/>
            <a:chOff x="5159689" y="1296150"/>
            <a:chExt cx="3044400" cy="3044400"/>
          </a:xfrm>
        </p:grpSpPr>
        <p:grpSp>
          <p:nvGrpSpPr>
            <p:cNvPr id="492" name="Google Shape;492;p38"/>
            <p:cNvGrpSpPr/>
            <p:nvPr/>
          </p:nvGrpSpPr>
          <p:grpSpPr>
            <a:xfrm>
              <a:off x="5767453" y="1903914"/>
              <a:ext cx="1828872" cy="1828872"/>
              <a:chOff x="5905932" y="1600182"/>
              <a:chExt cx="1943128" cy="1943128"/>
            </a:xfrm>
          </p:grpSpPr>
          <p:sp>
            <p:nvSpPr>
              <p:cNvPr id="493" name="Google Shape;493;p38"/>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4" name="Google Shape;494;p38"/>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38"/>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96" name="Google Shape;496;p38"/>
            <p:cNvGrpSpPr/>
            <p:nvPr/>
          </p:nvGrpSpPr>
          <p:grpSpPr>
            <a:xfrm>
              <a:off x="5159689" y="1296150"/>
              <a:ext cx="3044400" cy="3044400"/>
              <a:chOff x="2550539" y="735313"/>
              <a:chExt cx="3044400" cy="3044400"/>
            </a:xfrm>
          </p:grpSpPr>
          <p:sp>
            <p:nvSpPr>
              <p:cNvPr id="497" name="Google Shape;497;p38"/>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 name="Google Shape;498;p38"/>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9" name="Google Shape;499;p38"/>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0" name="Google Shape;500;p38"/>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1" name="Google Shape;501;p38"/>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 name="Google Shape;502;p38"/>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3" name="Google Shape;503;p38"/>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4" name="Google Shape;504;p38"/>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5" name="Google Shape;505;p38"/>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 name="Google Shape;506;p38"/>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7" name="Google Shape;507;p38"/>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8" name="Google Shape;508;p38"/>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grpSp>
        <p:nvGrpSpPr>
          <p:cNvPr id="509" name="Google Shape;509;p38"/>
          <p:cNvGrpSpPr/>
          <p:nvPr/>
        </p:nvGrpSpPr>
        <p:grpSpPr>
          <a:xfrm>
            <a:off x="5212398" y="668866"/>
            <a:ext cx="258628" cy="258711"/>
            <a:chOff x="4370700" y="733563"/>
            <a:chExt cx="546550" cy="546727"/>
          </a:xfrm>
        </p:grpSpPr>
        <p:sp>
          <p:nvSpPr>
            <p:cNvPr id="510" name="Google Shape;510;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1" name="Google Shape;511;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 name="Google Shape;512;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3" name="Google Shape;513;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4" name="Google Shape;514;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 name="Google Shape;515;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16" name="Google Shape;516;p38"/>
          <p:cNvGrpSpPr/>
          <p:nvPr/>
        </p:nvGrpSpPr>
        <p:grpSpPr>
          <a:xfrm>
            <a:off x="8137873" y="3452653"/>
            <a:ext cx="258628" cy="258711"/>
            <a:chOff x="4370700" y="733563"/>
            <a:chExt cx="546550" cy="546727"/>
          </a:xfrm>
        </p:grpSpPr>
        <p:sp>
          <p:nvSpPr>
            <p:cNvPr id="517" name="Google Shape;517;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8" name="Google Shape;518;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9" name="Google Shape;519;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 name="Google Shape;520;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1" name="Google Shape;521;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2" name="Google Shape;522;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23" name="Google Shape;523;p38"/>
          <p:cNvGrpSpPr/>
          <p:nvPr/>
        </p:nvGrpSpPr>
        <p:grpSpPr>
          <a:xfrm>
            <a:off x="5855798" y="3918203"/>
            <a:ext cx="258628" cy="258711"/>
            <a:chOff x="4370700" y="733563"/>
            <a:chExt cx="546550" cy="546727"/>
          </a:xfrm>
        </p:grpSpPr>
        <p:sp>
          <p:nvSpPr>
            <p:cNvPr id="524" name="Google Shape;524;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 name="Google Shape;525;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 name="Google Shape;526;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 name="Google Shape;527;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8" name="Google Shape;528;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 name="Google Shape;529;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30" name="Google Shape;530;p38"/>
          <p:cNvGrpSpPr/>
          <p:nvPr/>
        </p:nvGrpSpPr>
        <p:grpSpPr>
          <a:xfrm>
            <a:off x="5700899" y="964571"/>
            <a:ext cx="475608" cy="475817"/>
            <a:chOff x="4370700" y="733563"/>
            <a:chExt cx="546550" cy="546727"/>
          </a:xfrm>
        </p:grpSpPr>
        <p:sp>
          <p:nvSpPr>
            <p:cNvPr id="531" name="Google Shape;531;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 name="Google Shape;532;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3" name="Google Shape;533;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4" name="Google Shape;534;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5" name="Google Shape;535;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6" name="Google Shape;536;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 name="Google Shape;1770;p42"/>
          <p:cNvSpPr txBox="1"/>
          <p:nvPr/>
        </p:nvSpPr>
        <p:spPr>
          <a:xfrm>
            <a:off x="760466" y="560805"/>
            <a:ext cx="5861542" cy="3816237"/>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defRPr/>
            </a:pPr>
            <a:r>
              <a:rPr lang="en-GB" sz="6600" dirty="0">
                <a:solidFill>
                  <a:srgbClr val="002C74"/>
                </a:solidFill>
                <a:latin typeface="Fira Sans Black" panose="020B0A03050000020004" pitchFamily="34" charset="0"/>
              </a:rPr>
              <a:t>1. </a:t>
            </a:r>
            <a:endParaRPr lang="en-GB" sz="6600" dirty="0">
              <a:solidFill>
                <a:srgbClr val="002C74"/>
              </a:solidFill>
              <a:latin typeface="Fira Sans Black" panose="020B0A03050000020004" pitchFamily="34" charset="0"/>
            </a:endParaRPr>
          </a:p>
          <a:p>
            <a:pPr marL="0" marR="0" lvl="0" indent="0" defTabSz="914400" rtl="0" eaLnBrk="1" fontAlgn="auto" latinLnBrk="0" hangingPunct="1">
              <a:lnSpc>
                <a:spcPct val="90000"/>
              </a:lnSpc>
              <a:spcBef>
                <a:spcPct val="0"/>
              </a:spcBef>
              <a:spcAft>
                <a:spcPts val="0"/>
              </a:spcAft>
              <a:buClrTx/>
              <a:buSzTx/>
              <a:buFontTx/>
              <a:buNone/>
              <a:defRPr/>
            </a:pPr>
            <a:r>
              <a:rPr lang="en-GB" sz="6600" dirty="0">
                <a:solidFill>
                  <a:srgbClr val="002C74"/>
                </a:solidFill>
                <a:latin typeface="Fira Sans Black" panose="020B0A03050000020004" pitchFamily="34" charset="0"/>
              </a:rPr>
              <a:t>HIỆN TƯỢNG KHÚC XẠ </a:t>
            </a:r>
            <a:endParaRPr lang="en-GB" sz="6600" dirty="0">
              <a:solidFill>
                <a:srgbClr val="002C74"/>
              </a:solidFill>
              <a:latin typeface="Fira Sans Black" panose="020B0A03050000020004" pitchFamily="34" charset="0"/>
            </a:endParaRPr>
          </a:p>
          <a:p>
            <a:pPr marL="0" marR="0" lvl="0" indent="0" defTabSz="914400" rtl="0" eaLnBrk="1" fontAlgn="auto" latinLnBrk="0" hangingPunct="1">
              <a:lnSpc>
                <a:spcPct val="90000"/>
              </a:lnSpc>
              <a:spcBef>
                <a:spcPct val="0"/>
              </a:spcBef>
              <a:spcAft>
                <a:spcPts val="0"/>
              </a:spcAft>
              <a:buClrTx/>
              <a:buSzTx/>
              <a:buFontTx/>
              <a:buNone/>
              <a:defRPr/>
            </a:pPr>
            <a:r>
              <a:rPr lang="en-GB" sz="6600" dirty="0">
                <a:solidFill>
                  <a:srgbClr val="002C74"/>
                </a:solidFill>
                <a:latin typeface="Fira Sans Black" panose="020B0A03050000020004" pitchFamily="34" charset="0"/>
              </a:rPr>
              <a:t>ÁNH SÁNG</a:t>
            </a:r>
            <a:endParaRPr kumimoji="0" lang="en-GB"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91"/>
                                        </p:tgtEl>
                                        <p:attrNameLst>
                                          <p:attrName>style.visibility</p:attrName>
                                        </p:attrNameLst>
                                      </p:cBhvr>
                                      <p:to>
                                        <p:strVal val="visible"/>
                                      </p:to>
                                    </p:set>
                                    <p:anim calcmode="lin" valueType="num">
                                      <p:cBhvr>
                                        <p:cTn id="7" dur="1000" fill="hold"/>
                                        <p:tgtEl>
                                          <p:spTgt spid="491"/>
                                        </p:tgtEl>
                                        <p:attrNameLst>
                                          <p:attrName>ppt_w</p:attrName>
                                        </p:attrNameLst>
                                      </p:cBhvr>
                                      <p:tavLst>
                                        <p:tav tm="0">
                                          <p:val>
                                            <p:fltVal val="0"/>
                                          </p:val>
                                        </p:tav>
                                        <p:tav tm="100000">
                                          <p:val>
                                            <p:strVal val="#ppt_w"/>
                                          </p:val>
                                        </p:tav>
                                      </p:tavLst>
                                    </p:anim>
                                    <p:anim calcmode="lin" valueType="num">
                                      <p:cBhvr>
                                        <p:cTn id="8" dur="1000" fill="hold"/>
                                        <p:tgtEl>
                                          <p:spTgt spid="491"/>
                                        </p:tgtEl>
                                        <p:attrNameLst>
                                          <p:attrName>ppt_h</p:attrName>
                                        </p:attrNameLst>
                                      </p:cBhvr>
                                      <p:tavLst>
                                        <p:tav tm="0">
                                          <p:val>
                                            <p:fltVal val="0"/>
                                          </p:val>
                                        </p:tav>
                                        <p:tav tm="100000">
                                          <p:val>
                                            <p:strVal val="#ppt_h"/>
                                          </p:val>
                                        </p:tav>
                                      </p:tavLst>
                                    </p:anim>
                                    <p:anim calcmode="lin" valueType="num">
                                      <p:cBhvr>
                                        <p:cTn id="9" dur="1000" fill="hold"/>
                                        <p:tgtEl>
                                          <p:spTgt spid="491"/>
                                        </p:tgtEl>
                                        <p:attrNameLst>
                                          <p:attrName>style.rotation</p:attrName>
                                        </p:attrNameLst>
                                      </p:cBhvr>
                                      <p:tavLst>
                                        <p:tav tm="0">
                                          <p:val>
                                            <p:fltVal val="90"/>
                                          </p:val>
                                        </p:tav>
                                        <p:tav tm="100000">
                                          <p:val>
                                            <p:fltVal val="0"/>
                                          </p:val>
                                        </p:tav>
                                      </p:tavLst>
                                    </p:anim>
                                    <p:animEffect transition="in" filter="fade">
                                      <p:cBhvr>
                                        <p:cTn id="10" dur="1000"/>
                                        <p:tgtEl>
                                          <p:spTgt spid="491"/>
                                        </p:tgtEl>
                                      </p:cBhvr>
                                    </p:animEffect>
                                  </p:childTnLst>
                                </p:cTn>
                              </p:par>
                              <p:par>
                                <p:cTn id="11" presetID="6" presetClass="entr" presetSubtype="16"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7170" name="Picture 2" descr="Cáp quang trong suốt 3M - Clear Fiber"/>
          <p:cNvPicPr>
            <a:picLocks noChangeAspect="1" noChangeArrowheads="1"/>
          </p:cNvPicPr>
          <p:nvPr/>
        </p:nvPicPr>
        <p:blipFill rotWithShape="1">
          <a:blip r:embed="rId1">
            <a:extLst>
              <a:ext uri="{28A0092B-C50C-407E-A947-70E740481C1C}">
                <a14:useLocalDpi xmlns:a14="http://schemas.microsoft.com/office/drawing/2010/main" val="0"/>
              </a:ext>
            </a:extLst>
          </a:blip>
          <a:srcRect r="8897"/>
          <a:stretch>
            <a:fillRect/>
          </a:stretch>
        </p:blipFill>
        <p:spPr bwMode="auto">
          <a:xfrm rot="16200000">
            <a:off x="4806228" y="821943"/>
            <a:ext cx="5178448" cy="3497101"/>
          </a:xfrm>
          <a:prstGeom prst="rect">
            <a:avLst/>
          </a:prstGeom>
          <a:noFill/>
          <a:extLst>
            <a:ext uri="{909E8E84-426E-40DD-AFC4-6F175D3DCCD1}">
              <a14:hiddenFill xmlns:a14="http://schemas.microsoft.com/office/drawing/2010/main">
                <a:solidFill>
                  <a:srgbClr val="FFFFFF"/>
                </a:solidFill>
              </a14:hiddenFill>
            </a:ext>
          </a:extLst>
        </p:spPr>
      </p:pic>
      <p:pic>
        <p:nvPicPr>
          <p:cNvPr id="316" name="Google Shape;316;p39"/>
          <p:cNvPicPr preferRelativeResize="0"/>
          <p:nvPr/>
        </p:nvPicPr>
        <p:blipFill rotWithShape="1">
          <a:blip r:embed="rId2"/>
          <a:srcRect l="52074" t="8305" r="4935" b="27111"/>
          <a:stretch>
            <a:fillRect/>
          </a:stretch>
        </p:blipFill>
        <p:spPr>
          <a:xfrm rot="10800000">
            <a:off x="3348752" y="2209474"/>
            <a:ext cx="2298148" cy="2936577"/>
          </a:xfrm>
          <a:prstGeom prst="rect">
            <a:avLst/>
          </a:prstGeom>
          <a:noFill/>
          <a:ln>
            <a:noFill/>
          </a:ln>
        </p:spPr>
      </p:pic>
      <p:sp>
        <p:nvSpPr>
          <p:cNvPr id="318" name="Google Shape;318;p39"/>
          <p:cNvSpPr txBox="1">
            <a:spLocks noGrp="1"/>
          </p:cNvSpPr>
          <p:nvPr>
            <p:ph type="title"/>
          </p:nvPr>
        </p:nvSpPr>
        <p:spPr>
          <a:xfrm>
            <a:off x="254694" y="208755"/>
            <a:ext cx="4926900" cy="66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CÁP QUANG</a:t>
            </a:r>
            <a:endParaRPr dirty="0"/>
          </a:p>
        </p:txBody>
      </p:sp>
      <p:sp>
        <p:nvSpPr>
          <p:cNvPr id="319" name="Google Shape;319;p39"/>
          <p:cNvSpPr txBox="1">
            <a:spLocks noGrp="1"/>
          </p:cNvSpPr>
          <p:nvPr>
            <p:ph type="subTitle" idx="1"/>
          </p:nvPr>
        </p:nvSpPr>
        <p:spPr>
          <a:xfrm>
            <a:off x="254693" y="773643"/>
            <a:ext cx="4926900" cy="1102969"/>
          </a:xfrm>
          <a:prstGeom prst="rect">
            <a:avLst/>
          </a:prstGeom>
          <a:noFill/>
          <a:ln>
            <a:noFill/>
          </a:ln>
        </p:spPr>
        <p:txBody>
          <a:bodyPr spcFirstLastPara="1" wrap="square" lIns="91425" tIns="91425" rIns="91425" bIns="91425" anchor="t" anchorCtr="0">
            <a:noAutofit/>
          </a:bodyPr>
          <a:lstStyle/>
          <a:p>
            <a:pPr marL="0" indent="0">
              <a:lnSpc>
                <a:spcPct val="130000"/>
              </a:lnSpc>
              <a:buNone/>
            </a:pPr>
            <a:r>
              <a:rPr lang="en-US" sz="1800" dirty="0">
                <a:sym typeface="Arial" panose="020B0604020202020204"/>
              </a:rPr>
              <a:t>D</a:t>
            </a:r>
            <a:r>
              <a:rPr lang="vi-VN" sz="1800" dirty="0">
                <a:sym typeface="Arial" panose="020B0604020202020204"/>
              </a:rPr>
              <a:t>ùng để tru</a:t>
            </a:r>
            <a:r>
              <a:rPr lang="en-US" sz="1800" dirty="0" err="1">
                <a:sym typeface="Arial" panose="020B0604020202020204"/>
              </a:rPr>
              <a:t>yề</a:t>
            </a:r>
            <a:r>
              <a:rPr lang="vi-VN" sz="1800" dirty="0">
                <a:sym typeface="Arial" panose="020B0604020202020204"/>
              </a:rPr>
              <a:t>n tín hiệu ánh sáng, ứng dụng trong thông tin li</a:t>
            </a:r>
            <a:r>
              <a:rPr lang="en-US" sz="1800" dirty="0">
                <a:sym typeface="Arial" panose="020B0604020202020204"/>
              </a:rPr>
              <a:t>ê</a:t>
            </a:r>
            <a:r>
              <a:rPr lang="vi-VN" sz="1800" dirty="0">
                <a:sym typeface="Arial" panose="020B0604020202020204"/>
              </a:rPr>
              <a:t>n lạc, </a:t>
            </a:r>
            <a:r>
              <a:rPr lang="en-US" sz="1800" dirty="0">
                <a:sym typeface="Arial" panose="020B0604020202020204"/>
              </a:rPr>
              <a:t>y</a:t>
            </a:r>
            <a:r>
              <a:rPr lang="vi-VN" sz="1800" dirty="0">
                <a:sym typeface="Arial" panose="020B0604020202020204"/>
              </a:rPr>
              <a:t> học,... </a:t>
            </a:r>
            <a:endParaRPr lang="en-US" sz="1800" dirty="0">
              <a:sym typeface="Arial" panose="020B0604020202020204"/>
            </a:endParaRPr>
          </a:p>
        </p:txBody>
      </p:sp>
      <p:sp>
        <p:nvSpPr>
          <p:cNvPr id="320" name="Google Shape;320;p39"/>
          <p:cNvSpPr/>
          <p:nvPr/>
        </p:nvSpPr>
        <p:spPr>
          <a:xfrm flipH="1">
            <a:off x="5342176" y="539505"/>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Arial" panose="020B0604020202020204" pitchFamily="34" charset="0"/>
              <a:ea typeface="DM Sans"/>
              <a:cs typeface="Arial" panose="020B0604020202020204" pitchFamily="34" charset="0"/>
              <a:sym typeface="DM Sans"/>
            </a:endParaRPr>
          </a:p>
        </p:txBody>
      </p:sp>
      <p:sp>
        <p:nvSpPr>
          <p:cNvPr id="8" name="Google Shape;319;p39"/>
          <p:cNvSpPr txBox="1"/>
          <p:nvPr/>
        </p:nvSpPr>
        <p:spPr>
          <a:xfrm>
            <a:off x="254692" y="1640474"/>
            <a:ext cx="4926900" cy="19213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Char char="●"/>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2pPr>
            <a:lvl3pPr marL="1371600" marR="0" lvl="2"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3pPr>
            <a:lvl4pPr marL="1828800" marR="0" lvl="3"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4pPr>
            <a:lvl5pPr marL="2286000" marR="0" lvl="4"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5pPr>
            <a:lvl6pPr marL="2743200" marR="0" lvl="5"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6pPr>
            <a:lvl7pPr marL="3200400" marR="0" lvl="6"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7pPr>
            <a:lvl8pPr marL="3657600" marR="0" lvl="7"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8pPr>
            <a:lvl9pPr marL="4114800" marR="0" lvl="8"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9pPr>
          </a:lstStyle>
          <a:p>
            <a:pPr marL="0" indent="0">
              <a:lnSpc>
                <a:spcPct val="130000"/>
              </a:lnSpc>
              <a:buFont typeface="DM Sans"/>
              <a:buNone/>
            </a:pPr>
            <a:r>
              <a:rPr lang="en-US" sz="1800" dirty="0" err="1">
                <a:sym typeface="Arial" panose="020B0604020202020204"/>
              </a:rPr>
              <a:t>Gồm</a:t>
            </a:r>
            <a:r>
              <a:rPr lang="en-US" sz="1800" dirty="0">
                <a:sym typeface="Arial" panose="020B0604020202020204"/>
              </a:rPr>
              <a:t> </a:t>
            </a:r>
            <a:r>
              <a:rPr lang="vi-VN" sz="1800" dirty="0">
                <a:sym typeface="Arial" panose="020B0604020202020204"/>
              </a:rPr>
              <a:t>một bó sợi quang. Mỗi </a:t>
            </a:r>
            <a:r>
              <a:rPr lang="en-US" sz="1800" dirty="0" err="1">
                <a:sym typeface="Arial" panose="020B0604020202020204"/>
              </a:rPr>
              <a:t>sợi</a:t>
            </a:r>
            <a:r>
              <a:rPr lang="vi-VN" sz="1800" dirty="0">
                <a:sym typeface="Arial" panose="020B0604020202020204"/>
              </a:rPr>
              <a:t> quang có lõi làm bằng </a:t>
            </a:r>
            <a:r>
              <a:rPr lang="en-US" sz="1800" dirty="0">
                <a:sym typeface="Arial" panose="020B0604020202020204"/>
              </a:rPr>
              <a:t>t</a:t>
            </a:r>
            <a:r>
              <a:rPr lang="vi-VN" sz="1800" dirty="0">
                <a:sym typeface="Arial" panose="020B0604020202020204"/>
              </a:rPr>
              <a:t>huỷ </a:t>
            </a:r>
            <a:r>
              <a:rPr lang="en-US" sz="1800" dirty="0">
                <a:sym typeface="Arial" panose="020B0604020202020204"/>
              </a:rPr>
              <a:t>t</a:t>
            </a:r>
            <a:r>
              <a:rPr lang="vi-VN" sz="1800" dirty="0">
                <a:sym typeface="Arial" panose="020B0604020202020204"/>
              </a:rPr>
              <a:t>inh hoặc ch</a:t>
            </a:r>
            <a:r>
              <a:rPr lang="en-US" sz="1800" dirty="0" err="1">
                <a:sym typeface="Arial" panose="020B0604020202020204"/>
              </a:rPr>
              <a:t>ất</a:t>
            </a:r>
            <a:r>
              <a:rPr lang="vi-VN" sz="1800" dirty="0">
                <a:sym typeface="Arial" panose="020B0604020202020204"/>
              </a:rPr>
              <a:t> dẻo Irong suố</a:t>
            </a:r>
            <a:r>
              <a:rPr lang="en-US" sz="1800" dirty="0">
                <a:sym typeface="Arial" panose="020B0604020202020204"/>
              </a:rPr>
              <a:t>t</a:t>
            </a:r>
            <a:r>
              <a:rPr lang="vi-VN" sz="1800" dirty="0">
                <a:sym typeface="Arial" panose="020B0604020202020204"/>
              </a:rPr>
              <a:t> được bao quanh bằng lớp v</a:t>
            </a:r>
            <a:r>
              <a:rPr lang="en-US" sz="1800" dirty="0">
                <a:sym typeface="Arial" panose="020B0604020202020204"/>
              </a:rPr>
              <a:t>ỏ</a:t>
            </a:r>
            <a:r>
              <a:rPr lang="vi-VN" sz="1800" dirty="0">
                <a:sym typeface="Arial" panose="020B0604020202020204"/>
              </a:rPr>
              <a:t> có chiết suất nhỏ hơn ph</a:t>
            </a:r>
            <a:r>
              <a:rPr lang="en-US" sz="1800" dirty="0">
                <a:sym typeface="Arial" panose="020B0604020202020204"/>
              </a:rPr>
              <a:t>ầ</a:t>
            </a:r>
            <a:r>
              <a:rPr lang="vi-VN" sz="1800" dirty="0">
                <a:sym typeface="Arial" panose="020B0604020202020204"/>
              </a:rPr>
              <a:t>n lõi</a:t>
            </a:r>
            <a:endParaRPr lang="vi-VN" sz="1800" dirty="0">
              <a:sym typeface="Arial" panose="020B0604020202020204"/>
            </a:endParaRPr>
          </a:p>
        </p:txBody>
      </p:sp>
      <p:sp>
        <p:nvSpPr>
          <p:cNvPr id="9" name="Google Shape;319;p39"/>
          <p:cNvSpPr txBox="1"/>
          <p:nvPr/>
        </p:nvSpPr>
        <p:spPr>
          <a:xfrm>
            <a:off x="254692" y="3215546"/>
            <a:ext cx="5079264" cy="1676734"/>
          </a:xfrm>
          <a:prstGeom prst="rect">
            <a:avLst/>
          </a:prstGeom>
          <a:solidFill>
            <a:srgbClr val="F8F8F8"/>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DM Sans"/>
              <a:buChar char="●"/>
              <a:defRPr sz="1400" b="0" i="0" u="none" strike="noStrike" cap="none">
                <a:solidFill>
                  <a:schemeClr val="dk1"/>
                </a:solidFill>
                <a:latin typeface="Arial" panose="020B0604020202020204" pitchFamily="34" charset="0"/>
                <a:ea typeface="DM Sans"/>
                <a:cs typeface="Arial" panose="020B0604020202020204" pitchFamily="34" charset="0"/>
                <a:sym typeface="DM Sans"/>
              </a:defRPr>
            </a:lvl1pPr>
            <a:lvl2pPr marL="914400" marR="0" lvl="1"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2pPr>
            <a:lvl3pPr marL="1371600" marR="0" lvl="2"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3pPr>
            <a:lvl4pPr marL="1828800" marR="0" lvl="3"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4pPr>
            <a:lvl5pPr marL="2286000" marR="0" lvl="4" indent="-317500" algn="ctr" rtl="0">
              <a:lnSpc>
                <a:spcPct val="115000"/>
              </a:lnSpc>
              <a:spcBef>
                <a:spcPts val="0"/>
              </a:spcBef>
              <a:spcAft>
                <a:spcPts val="0"/>
              </a:spcAft>
              <a:buClr>
                <a:srgbClr val="E76A28"/>
              </a:buClr>
              <a:buSzPts val="1400"/>
              <a:buFont typeface="DM Sans"/>
              <a:buChar char="○"/>
              <a:defRPr sz="1400" b="0" i="0" u="none" strike="noStrike" cap="none">
                <a:solidFill>
                  <a:schemeClr val="dk1"/>
                </a:solidFill>
                <a:latin typeface="DM Sans"/>
                <a:ea typeface="DM Sans"/>
                <a:cs typeface="DM Sans"/>
                <a:sym typeface="DM Sans"/>
              </a:defRPr>
            </a:lvl5pPr>
            <a:lvl6pPr marL="2743200" marR="0" lvl="5"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6pPr>
            <a:lvl7pPr marL="3200400" marR="0" lvl="6"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7pPr>
            <a:lvl8pPr marL="3657600" marR="0" lvl="7"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8pPr>
            <a:lvl9pPr marL="4114800" marR="0" lvl="8" indent="-317500" algn="ctr" rtl="0">
              <a:lnSpc>
                <a:spcPct val="115000"/>
              </a:lnSpc>
              <a:spcBef>
                <a:spcPts val="0"/>
              </a:spcBef>
              <a:spcAft>
                <a:spcPts val="0"/>
              </a:spcAft>
              <a:buClr>
                <a:srgbClr val="999999"/>
              </a:buClr>
              <a:buSzPts val="1400"/>
              <a:buFont typeface="DM Sans"/>
              <a:buChar char="■"/>
              <a:defRPr sz="1400" b="0" i="0" u="none" strike="noStrike" cap="none">
                <a:solidFill>
                  <a:schemeClr val="dk1"/>
                </a:solidFill>
                <a:latin typeface="DM Sans"/>
                <a:ea typeface="DM Sans"/>
                <a:cs typeface="DM Sans"/>
                <a:sym typeface="DM Sans"/>
              </a:defRPr>
            </a:lvl9pPr>
          </a:lstStyle>
          <a:p>
            <a:pPr marL="0" indent="0">
              <a:lnSpc>
                <a:spcPct val="130000"/>
              </a:lnSpc>
              <a:buFont typeface="DM Sans"/>
              <a:buNone/>
            </a:pPr>
            <a:r>
              <a:rPr lang="vi-VN" sz="1800" dirty="0">
                <a:sym typeface="Arial" panose="020B0604020202020204"/>
              </a:rPr>
              <a:t>Khi ánh sáng</a:t>
            </a:r>
            <a:r>
              <a:rPr lang="en-US" sz="1800" dirty="0">
                <a:sym typeface="Arial" panose="020B0604020202020204"/>
              </a:rPr>
              <a:t> </a:t>
            </a:r>
            <a:r>
              <a:rPr lang="vi-VN" sz="1800" dirty="0">
                <a:sym typeface="Arial" panose="020B0604020202020204"/>
              </a:rPr>
              <a:t>đi vào sợi quang thì xảy ra hiện tượng phản xạ </a:t>
            </a:r>
            <a:r>
              <a:rPr lang="en-US" sz="1800" dirty="0">
                <a:sym typeface="Arial" panose="020B0604020202020204"/>
              </a:rPr>
              <a:t>t</a:t>
            </a:r>
            <a:r>
              <a:rPr lang="vi-VN" sz="1800" dirty="0">
                <a:sym typeface="Arial" panose="020B0604020202020204"/>
              </a:rPr>
              <a:t>oàn ph</a:t>
            </a:r>
            <a:r>
              <a:rPr lang="en-US" sz="1800" dirty="0">
                <a:sym typeface="Arial" panose="020B0604020202020204"/>
              </a:rPr>
              <a:t>ầ</a:t>
            </a:r>
            <a:r>
              <a:rPr lang="vi-VN" sz="1800" dirty="0">
                <a:sym typeface="Arial" panose="020B0604020202020204"/>
              </a:rPr>
              <a:t>n, hiện tượng này được lặp lại nhi</a:t>
            </a:r>
            <a:r>
              <a:rPr lang="en-US" sz="1800" dirty="0">
                <a:sym typeface="Arial" panose="020B0604020202020204"/>
              </a:rPr>
              <a:t>ề</a:t>
            </a:r>
            <a:r>
              <a:rPr lang="vi-VN" sz="1800" dirty="0">
                <a:sym typeface="Arial" panose="020B0604020202020204"/>
              </a:rPr>
              <a:t>u l</a:t>
            </a:r>
            <a:r>
              <a:rPr lang="en-US" sz="1800" dirty="0">
                <a:sym typeface="Arial" panose="020B0604020202020204"/>
              </a:rPr>
              <a:t>ầ</a:t>
            </a:r>
            <a:r>
              <a:rPr lang="vi-VN" sz="1800" dirty="0">
                <a:sym typeface="Arial" panose="020B0604020202020204"/>
              </a:rPr>
              <a:t>n liên tiếp trên thành sợi khiến ánh sáng dược d</a:t>
            </a:r>
            <a:r>
              <a:rPr lang="en-US" sz="1800" dirty="0">
                <a:sym typeface="Arial" panose="020B0604020202020204"/>
              </a:rPr>
              <a:t>ẫ</a:t>
            </a:r>
            <a:r>
              <a:rPr lang="vi-VN" sz="1800" dirty="0">
                <a:sym typeface="Arial" panose="020B0604020202020204"/>
              </a:rPr>
              <a:t>n truỵ</a:t>
            </a:r>
            <a:r>
              <a:rPr lang="en-US" sz="1800" dirty="0">
                <a:sym typeface="Arial" panose="020B0604020202020204"/>
              </a:rPr>
              <a:t>ề</a:t>
            </a:r>
            <a:r>
              <a:rPr lang="vi-VN" sz="1800" dirty="0">
                <a:sym typeface="Arial" panose="020B0604020202020204"/>
              </a:rPr>
              <a:t>n bên trong</a:t>
            </a:r>
            <a:r>
              <a:rPr lang="en-US" sz="1800" dirty="0">
                <a:sym typeface="Arial" panose="020B0604020202020204"/>
              </a:rPr>
              <a:t> </a:t>
            </a:r>
            <a:r>
              <a:rPr lang="vi-VN" sz="1800" dirty="0">
                <a:sym typeface="Arial" panose="020B0604020202020204"/>
              </a:rPr>
              <a:t>sợi quang.</a:t>
            </a:r>
            <a:endParaRPr lang="vi-VN" sz="1800" dirty="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9">
                                            <p:txEl>
                                              <p:pRg st="0" end="0"/>
                                            </p:txEl>
                                          </p:spTgt>
                                        </p:tgtEl>
                                        <p:attrNameLst>
                                          <p:attrName>style.visibility</p:attrName>
                                        </p:attrNameLst>
                                      </p:cBhvr>
                                      <p:to>
                                        <p:strVal val="visible"/>
                                      </p:to>
                                    </p:set>
                                    <p:animEffect transition="in" filter="wipe(up)">
                                      <p:cBhvr>
                                        <p:cTn id="7" dur="500"/>
                                        <p:tgtEl>
                                          <p:spTgt spid="3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up)">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up)">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build="p"/>
      <p:bldP spid="8" grpId="0" build="p"/>
      <p:bldP spid="9"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213784" y="59267"/>
            <a:ext cx="5143500" cy="5143500"/>
          </a:xfrm>
          <a:prstGeom prst="rect">
            <a:avLst/>
          </a:prstGeom>
        </p:spPr>
      </p:pic>
      <p:sp>
        <p:nvSpPr>
          <p:cNvPr id="5" name="TextBox 4"/>
          <p:cNvSpPr txBox="1"/>
          <p:nvPr/>
        </p:nvSpPr>
        <p:spPr>
          <a:xfrm>
            <a:off x="4275667" y="1971585"/>
            <a:ext cx="5537199" cy="1200329"/>
          </a:xfrm>
          <a:prstGeom prst="rect">
            <a:avLst/>
          </a:prstGeom>
          <a:noFill/>
        </p:spPr>
        <p:txBody>
          <a:bodyPr wrap="square" rtlCol="0">
            <a:spAutoFit/>
          </a:bodyPr>
          <a:lstStyle/>
          <a:p>
            <a:pPr algn="ctr"/>
            <a:r>
              <a:rPr lang="en-US" sz="7200" b="1" dirty="0">
                <a:solidFill>
                  <a:srgbClr val="532CC7"/>
                </a:solidFill>
                <a:latin typeface="Fira Sans Condensed Medium" panose="020B0603050000020004" pitchFamily="34" charset="0"/>
              </a:rPr>
              <a:t>CỦNG CỐ</a:t>
            </a:r>
            <a:endParaRPr lang="en-US" sz="7200" b="1" dirty="0">
              <a:solidFill>
                <a:srgbClr val="532CC7"/>
              </a:solidFill>
              <a:latin typeface="Fira Sans Condensed Medium" panose="020B06030500000200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3" name="Google Shape;1033;p59"/>
          <p:cNvSpPr txBox="1">
            <a:spLocks noGrp="1"/>
          </p:cNvSpPr>
          <p:nvPr>
            <p:ph type="title"/>
          </p:nvPr>
        </p:nvSpPr>
        <p:spPr>
          <a:xfrm>
            <a:off x="293221" y="401945"/>
            <a:ext cx="852214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800" dirty="0"/>
              <a:t>Câu 1: </a:t>
            </a:r>
            <a:r>
              <a:rPr lang="vi-VN" sz="2800" dirty="0"/>
              <a:t>Hiện tượng khúc xạ ánh sáng là hiện tượng tia sáng tới khi gặp mặt phân cách giữa hai môi trường:</a:t>
            </a:r>
            <a:endParaRPr sz="2800" dirty="0"/>
          </a:p>
        </p:txBody>
      </p:sp>
      <p:grpSp>
        <p:nvGrpSpPr>
          <p:cNvPr id="1036" name="Google Shape;1036;p59"/>
          <p:cNvGrpSpPr/>
          <p:nvPr/>
        </p:nvGrpSpPr>
        <p:grpSpPr>
          <a:xfrm>
            <a:off x="2484706" y="1824840"/>
            <a:ext cx="4017586" cy="2139934"/>
            <a:chOff x="233350" y="949250"/>
            <a:chExt cx="7137300" cy="3802300"/>
          </a:xfrm>
        </p:grpSpPr>
        <p:sp>
          <p:nvSpPr>
            <p:cNvPr id="1037" name="Google Shape;1037;p59"/>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8" name="Google Shape;1038;p59"/>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9" name="Google Shape;1039;p59"/>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0" name="Google Shape;1040;p59"/>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1" name="Google Shape;1041;p59"/>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2" name="Google Shape;1042;p59"/>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3" name="Google Shape;1043;p59"/>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4" name="Google Shape;1044;p59"/>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5" name="Google Shape;1045;p59"/>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6" name="Google Shape;1046;p59"/>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7" name="Google Shape;1047;p59"/>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8" name="Google Shape;1048;p59"/>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9" name="Google Shape;1049;p59"/>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0" name="Google Shape;1050;p59"/>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1" name="Google Shape;1051;p59"/>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2" name="Google Shape;1052;p59"/>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3" name="Google Shape;1053;p59"/>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4" name="Google Shape;1054;p59"/>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5" name="Google Shape;1055;p59"/>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6" name="Google Shape;1056;p59"/>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7" name="Google Shape;1057;p59"/>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8" name="Google Shape;1058;p59"/>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9" name="Google Shape;1059;p59"/>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0" name="Google Shape;1060;p59"/>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1" name="Google Shape;1061;p59"/>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2" name="Google Shape;1062;p59"/>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3" name="Google Shape;1063;p59"/>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4" name="Google Shape;1064;p59"/>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5" name="Google Shape;1065;p59"/>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6" name="Google Shape;1066;p59"/>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7" name="Google Shape;1067;p59"/>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8" name="Google Shape;1068;p59"/>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9" name="Google Shape;1069;p59"/>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0" name="Google Shape;1070;p59"/>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1" name="Google Shape;1071;p59"/>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2" name="Google Shape;1072;p59"/>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3" name="Google Shape;1073;p59"/>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4" name="Google Shape;1074;p59"/>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5" name="Google Shape;1075;p59"/>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6" name="Google Shape;1076;p59"/>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7" name="Google Shape;1077;p59"/>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8" name="Google Shape;1078;p59"/>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9" name="Google Shape;1079;p59"/>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0" name="Google Shape;1080;p59"/>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1" name="Google Shape;1081;p59"/>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2" name="Google Shape;1082;p59"/>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3" name="Google Shape;1083;p59"/>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4" name="Google Shape;1084;p59"/>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5" name="Google Shape;1085;p59"/>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6" name="Google Shape;1086;p59"/>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7" name="Google Shape;1087;p59"/>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88" name="Google Shape;1088;p59"/>
          <p:cNvSpPr txBox="1"/>
          <p:nvPr/>
        </p:nvSpPr>
        <p:spPr>
          <a:xfrm flipH="1">
            <a:off x="1805636" y="1647627"/>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A. </a:t>
            </a:r>
            <a:r>
              <a:rPr lang="vi-VN" sz="2200" dirty="0">
                <a:solidFill>
                  <a:schemeClr val="dk1"/>
                </a:solidFill>
                <a:latin typeface="Arial" panose="020B0604020202020204" pitchFamily="34" charset="0"/>
                <a:cs typeface="Arial" panose="020B0604020202020204" pitchFamily="34" charset="0"/>
              </a:rPr>
              <a:t>bị hắt trở lại môi trường cũ.</a:t>
            </a:r>
            <a:endParaRPr lang="en-US" sz="2200" dirty="0">
              <a:solidFill>
                <a:schemeClr val="dk1"/>
              </a:solidFill>
              <a:latin typeface="Arial" panose="020B0604020202020204" pitchFamily="34" charset="0"/>
              <a:cs typeface="Arial" panose="020B0604020202020204" pitchFamily="34" charset="0"/>
              <a:sym typeface="Quicksand Medium"/>
            </a:endParaRPr>
          </a:p>
        </p:txBody>
      </p:sp>
      <p:cxnSp>
        <p:nvCxnSpPr>
          <p:cNvPr id="1092" name="Google Shape;1092;p59"/>
          <p:cNvCxnSpPr/>
          <p:nvPr/>
        </p:nvCxnSpPr>
        <p:spPr>
          <a:xfrm flipV="1">
            <a:off x="1071000" y="1913059"/>
            <a:ext cx="689912" cy="87121"/>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3" name="Google Shape;1093;p59"/>
          <p:cNvGrpSpPr/>
          <p:nvPr/>
        </p:nvGrpSpPr>
        <p:grpSpPr>
          <a:xfrm>
            <a:off x="517667" y="1684251"/>
            <a:ext cx="693586" cy="610950"/>
            <a:chOff x="713225" y="1877323"/>
            <a:chExt cx="1047140" cy="922379"/>
          </a:xfrm>
        </p:grpSpPr>
        <p:sp>
          <p:nvSpPr>
            <p:cNvPr id="1094" name="Google Shape;1094;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5" name="Google Shape;1095;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6" name="Google Shape;1096;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cxnSp>
        <p:nvCxnSpPr>
          <p:cNvPr id="1097" name="Google Shape;1097;p59"/>
          <p:cNvCxnSpPr/>
          <p:nvPr/>
        </p:nvCxnSpPr>
        <p:spPr>
          <a:xfrm flipV="1">
            <a:off x="940807" y="3431127"/>
            <a:ext cx="941887" cy="11752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8" name="Google Shape;1098;p59"/>
          <p:cNvGrpSpPr/>
          <p:nvPr/>
        </p:nvGrpSpPr>
        <p:grpSpPr>
          <a:xfrm>
            <a:off x="517667" y="4044061"/>
            <a:ext cx="693586" cy="610950"/>
            <a:chOff x="713225" y="1877323"/>
            <a:chExt cx="1047140" cy="922379"/>
          </a:xfrm>
        </p:grpSpPr>
        <p:sp>
          <p:nvSpPr>
            <p:cNvPr id="1099" name="Google Shape;1099;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0" name="Google Shape;1100;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1" name="Google Shape;1101;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cxnSp>
        <p:nvCxnSpPr>
          <p:cNvPr id="1102" name="Google Shape;1102;p59"/>
          <p:cNvCxnSpPr/>
          <p:nvPr/>
        </p:nvCxnSpPr>
        <p:spPr>
          <a:xfrm rot="10800000" flipV="1">
            <a:off x="1042115" y="2620303"/>
            <a:ext cx="747681" cy="105037"/>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103" name="Google Shape;1103;p59"/>
          <p:cNvCxnSpPr/>
          <p:nvPr/>
        </p:nvCxnSpPr>
        <p:spPr>
          <a:xfrm rot="10800000" flipV="1">
            <a:off x="1078722" y="4155389"/>
            <a:ext cx="726914" cy="11838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104" name="Google Shape;1104;p59"/>
          <p:cNvGrpSpPr/>
          <p:nvPr/>
        </p:nvGrpSpPr>
        <p:grpSpPr>
          <a:xfrm>
            <a:off x="517667" y="2470854"/>
            <a:ext cx="693586" cy="610950"/>
            <a:chOff x="713225" y="1877323"/>
            <a:chExt cx="1047140" cy="922379"/>
          </a:xfrm>
        </p:grpSpPr>
        <p:sp>
          <p:nvSpPr>
            <p:cNvPr id="1105" name="Google Shape;1105;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6" name="Google Shape;1106;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7" name="Google Shape;1107;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08" name="Google Shape;1108;p59"/>
          <p:cNvGrpSpPr/>
          <p:nvPr/>
        </p:nvGrpSpPr>
        <p:grpSpPr>
          <a:xfrm>
            <a:off x="517667" y="3257457"/>
            <a:ext cx="693586" cy="610950"/>
            <a:chOff x="713225" y="1877323"/>
            <a:chExt cx="1047140" cy="922379"/>
          </a:xfrm>
        </p:grpSpPr>
        <p:sp>
          <p:nvSpPr>
            <p:cNvPr id="1109" name="Google Shape;1109;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0" name="Google Shape;1110;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1" name="Google Shape;1111;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 name="Google Shape;1088;p59"/>
          <p:cNvSpPr txBox="1"/>
          <p:nvPr/>
        </p:nvSpPr>
        <p:spPr>
          <a:xfrm flipH="1">
            <a:off x="1789563" y="2129184"/>
            <a:ext cx="8124467" cy="1027056"/>
          </a:xfrm>
          <a:prstGeom prst="rect">
            <a:avLst/>
          </a:prstGeom>
          <a:noFill/>
          <a:ln>
            <a:noFill/>
          </a:ln>
        </p:spPr>
        <p:txBody>
          <a:bodyPr spcFirstLastPara="1" wrap="square" lIns="91425" tIns="91425" rIns="91425" bIns="91425" anchor="b" anchorCtr="0">
            <a:noAutofit/>
          </a:bodyPr>
          <a:lstStyle/>
          <a:p>
            <a:pPr>
              <a:lnSpc>
                <a:spcPct val="80000"/>
              </a:lnSpc>
            </a:pPr>
            <a:r>
              <a:rPr lang="en-GB" sz="2800" b="1" dirty="0">
                <a:solidFill>
                  <a:schemeClr val="dk1"/>
                </a:solidFill>
                <a:latin typeface="Fira Sans Condensed Medium" panose="020B0603050000020004" pitchFamily="34" charset="0"/>
                <a:ea typeface="Quicksand"/>
                <a:cs typeface="Quicksand"/>
                <a:sym typeface="Quicksand"/>
              </a:rPr>
              <a:t>B. </a:t>
            </a:r>
            <a:r>
              <a:rPr lang="vi-VN" sz="2200" dirty="0">
                <a:solidFill>
                  <a:schemeClr val="dk1"/>
                </a:solidFill>
                <a:latin typeface="Arial" panose="020B0604020202020204" pitchFamily="34" charset="0"/>
                <a:cs typeface="Arial" panose="020B0604020202020204" pitchFamily="34" charset="0"/>
              </a:rPr>
              <a:t>bị hấp thụ hoàn toàn và không truyền đi vào môi trường trong suốt thứ hai</a:t>
            </a:r>
            <a:r>
              <a:rPr lang="vi-VN" sz="3200" b="0" i="0" dirty="0">
                <a:solidFill>
                  <a:srgbClr val="000000"/>
                </a:solidFill>
                <a:effectLst/>
                <a:latin typeface="Open Sans" panose="020B0606030504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0" name="Google Shape;1088;p59"/>
          <p:cNvSpPr txBox="1"/>
          <p:nvPr/>
        </p:nvSpPr>
        <p:spPr>
          <a:xfrm flipH="1">
            <a:off x="1789563" y="3356066"/>
            <a:ext cx="7640569" cy="450000"/>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C. </a:t>
            </a:r>
            <a:r>
              <a:rPr lang="vi-VN" sz="2200" dirty="0">
                <a:solidFill>
                  <a:schemeClr val="dk1"/>
                </a:solidFill>
                <a:latin typeface="Arial" panose="020B0604020202020204" pitchFamily="34" charset="0"/>
                <a:cs typeface="Arial" panose="020B0604020202020204" pitchFamily="34" charset="0"/>
              </a:rPr>
              <a:t>tiếp tục đi thẳng vào môi trường trong suốt thứ hai</a:t>
            </a:r>
            <a:r>
              <a:rPr lang="vi-VN" sz="3200" b="0" i="0" dirty="0">
                <a:solidFill>
                  <a:srgbClr val="000000"/>
                </a:solidFill>
                <a:effectLst/>
                <a:latin typeface="Open Sans" panose="020B0606030504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1" name="Google Shape;1088;p59"/>
          <p:cNvSpPr txBox="1"/>
          <p:nvPr/>
        </p:nvSpPr>
        <p:spPr>
          <a:xfrm flipH="1">
            <a:off x="1760912" y="4329694"/>
            <a:ext cx="6632806" cy="450000"/>
          </a:xfrm>
          <a:prstGeom prst="rect">
            <a:avLst/>
          </a:prstGeom>
          <a:noFill/>
          <a:ln>
            <a:noFill/>
          </a:ln>
        </p:spPr>
        <p:txBody>
          <a:bodyPr spcFirstLastPara="1" wrap="square" lIns="91425" tIns="91425" rIns="91425" bIns="91425" anchor="b" anchorCtr="0">
            <a:noAutofit/>
          </a:bodyPr>
          <a:lstStyle/>
          <a:p>
            <a:r>
              <a:rPr lang="en-GB" sz="2800" b="1" dirty="0">
                <a:solidFill>
                  <a:schemeClr val="dk1"/>
                </a:solidFill>
                <a:latin typeface="Fira Sans Condensed Medium" panose="020B0603050000020004" pitchFamily="34" charset="0"/>
                <a:ea typeface="Quicksand"/>
                <a:cs typeface="Quicksand"/>
                <a:sym typeface="Quicksand"/>
              </a:rPr>
              <a:t>D. </a:t>
            </a:r>
            <a:r>
              <a:rPr lang="vi-VN" sz="2200" dirty="0">
                <a:solidFill>
                  <a:schemeClr val="dk1"/>
                </a:solidFill>
                <a:latin typeface="Arial" panose="020B0604020202020204" pitchFamily="34" charset="0"/>
                <a:cs typeface="Arial" panose="020B0604020202020204" pitchFamily="34" charset="0"/>
              </a:rPr>
              <a:t>bị gãy khúc tại mặt phân cách giữa hai môi trường và đi vào môi trường trong suốt thứ hai.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Rectangle: Rounded Corners 13"/>
          <p:cNvSpPr/>
          <p:nvPr/>
        </p:nvSpPr>
        <p:spPr>
          <a:xfrm>
            <a:off x="1685060" y="3881811"/>
            <a:ext cx="6335671" cy="940524"/>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cxnSp>
        <p:nvCxnSpPr>
          <p:cNvPr id="8" name="Google Shape;1350;p65"/>
          <p:cNvCxnSpPr/>
          <p:nvPr/>
        </p:nvCxnSpPr>
        <p:spPr>
          <a:xfrm flipH="1" flipV="1">
            <a:off x="1123308" y="2867160"/>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25" name="Google Shape;1325;p65"/>
          <p:cNvGrpSpPr/>
          <p:nvPr/>
        </p:nvGrpSpPr>
        <p:grpSpPr>
          <a:xfrm>
            <a:off x="1581595" y="2207786"/>
            <a:ext cx="258628" cy="258711"/>
            <a:chOff x="4370700" y="733563"/>
            <a:chExt cx="546550" cy="546727"/>
          </a:xfrm>
        </p:grpSpPr>
        <p:sp>
          <p:nvSpPr>
            <p:cNvPr id="1326" name="Google Shape;1326;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7" name="Google Shape;1327;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8" name="Google Shape;1328;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9" name="Google Shape;1329;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0" name="Google Shape;1330;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1" name="Google Shape;1331;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32" name="Google Shape;1332;p65"/>
          <p:cNvGrpSpPr/>
          <p:nvPr/>
        </p:nvGrpSpPr>
        <p:grpSpPr>
          <a:xfrm>
            <a:off x="163128" y="2483733"/>
            <a:ext cx="258628" cy="258711"/>
            <a:chOff x="4370700" y="733563"/>
            <a:chExt cx="546550" cy="546727"/>
          </a:xfrm>
        </p:grpSpPr>
        <p:sp>
          <p:nvSpPr>
            <p:cNvPr id="1333" name="Google Shape;1333;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4" name="Google Shape;1334;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5" name="Google Shape;1335;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6" name="Google Shape;1336;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7" name="Google Shape;1337;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8" name="Google Shape;1338;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39" name="Google Shape;1339;p65"/>
          <p:cNvGrpSpPr/>
          <p:nvPr/>
        </p:nvGrpSpPr>
        <p:grpSpPr>
          <a:xfrm>
            <a:off x="835016" y="1280954"/>
            <a:ext cx="475608" cy="475817"/>
            <a:chOff x="4370700" y="733563"/>
            <a:chExt cx="546550" cy="546727"/>
          </a:xfrm>
        </p:grpSpPr>
        <p:sp>
          <p:nvSpPr>
            <p:cNvPr id="1340" name="Google Shape;1340;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1" name="Google Shape;1341;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2" name="Google Shape;1342;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3" name="Google Shape;1343;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4" name="Google Shape;1344;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5" name="Google Shape;1345;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cxnSp>
        <p:nvCxnSpPr>
          <p:cNvPr id="1346" name="Google Shape;1346;p65"/>
          <p:cNvCxnSpPr/>
          <p:nvPr/>
        </p:nvCxnSpPr>
        <p:spPr>
          <a:xfrm flipV="1">
            <a:off x="1007218" y="1825317"/>
            <a:ext cx="1299757" cy="1046508"/>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48" name="Google Shape;1348;p65"/>
          <p:cNvCxnSpPr/>
          <p:nvPr/>
        </p:nvCxnSpPr>
        <p:spPr>
          <a:xfrm>
            <a:off x="960650" y="3228484"/>
            <a:ext cx="1392891" cy="625025"/>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50" name="Google Shape;1350;p65"/>
          <p:cNvCxnSpPr/>
          <p:nvPr/>
        </p:nvCxnSpPr>
        <p:spPr>
          <a:xfrm flipV="1">
            <a:off x="1065263" y="2564363"/>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52" name="Google Shape;1352;p65"/>
          <p:cNvGrpSpPr/>
          <p:nvPr/>
        </p:nvGrpSpPr>
        <p:grpSpPr>
          <a:xfrm>
            <a:off x="180175" y="1991184"/>
            <a:ext cx="1785290" cy="1975277"/>
            <a:chOff x="2564224" y="2025051"/>
            <a:chExt cx="1785290" cy="1975277"/>
          </a:xfrm>
        </p:grpSpPr>
        <p:sp>
          <p:nvSpPr>
            <p:cNvPr id="1347" name="Google Shape;1347;p65"/>
            <p:cNvSpPr/>
            <p:nvPr/>
          </p:nvSpPr>
          <p:spPr>
            <a:xfrm>
              <a:off x="2662925" y="2746625"/>
              <a:ext cx="825900" cy="825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53" name="Google Shape;1353;p65"/>
            <p:cNvGrpSpPr/>
            <p:nvPr/>
          </p:nvGrpSpPr>
          <p:grpSpPr>
            <a:xfrm>
              <a:off x="2564224" y="2025051"/>
              <a:ext cx="1785290" cy="1975277"/>
              <a:chOff x="1239163" y="2159460"/>
              <a:chExt cx="1636830" cy="1811018"/>
            </a:xfrm>
          </p:grpSpPr>
          <p:sp>
            <p:nvSpPr>
              <p:cNvPr id="1354" name="Google Shape;1354;p65"/>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5" name="Google Shape;1355;p65"/>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11" name="Google Shape;1033;p59"/>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GB" sz="2800" dirty="0"/>
              <a:t>Câu 2: </a:t>
            </a:r>
            <a:r>
              <a:rPr lang="vi-VN" sz="2800" spc="20" dirty="0">
                <a:latin typeface="#9Slide03 Quicksand Medium" panose="00000600000000000000" pitchFamily="2" charset="0"/>
              </a:rPr>
              <a:t>Trong trường hợp nào dưới đây tia sáng truyền tới mắt là tia khúc xạ?</a:t>
            </a:r>
            <a:endParaRPr sz="2800" dirty="0"/>
          </a:p>
        </p:txBody>
      </p:sp>
      <p:sp>
        <p:nvSpPr>
          <p:cNvPr id="12" name="Google Shape;1088;p59"/>
          <p:cNvSpPr txBox="1"/>
          <p:nvPr/>
        </p:nvSpPr>
        <p:spPr>
          <a:xfrm flipH="1">
            <a:off x="2341315" y="1632933"/>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A. </a:t>
            </a:r>
            <a:r>
              <a:rPr lang="vi-VN" sz="2000" spc="20" dirty="0"/>
              <a:t>Khi ta ngắm một bông hoa trước mắt.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3" name="Google Shape;1088;p59"/>
          <p:cNvSpPr txBox="1"/>
          <p:nvPr/>
        </p:nvSpPr>
        <p:spPr>
          <a:xfrm flipH="1">
            <a:off x="2323875" y="2372822"/>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B. </a:t>
            </a:r>
            <a:r>
              <a:rPr lang="vi-VN" sz="2000" spc="20" dirty="0"/>
              <a:t>Khi ta soi gương.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Google Shape;1088;p59"/>
          <p:cNvSpPr txBox="1"/>
          <p:nvPr/>
        </p:nvSpPr>
        <p:spPr>
          <a:xfrm flipH="1">
            <a:off x="2323874" y="3076165"/>
            <a:ext cx="6108926" cy="450000"/>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C. </a:t>
            </a:r>
            <a:r>
              <a:rPr lang="vi-VN" sz="2000" spc="20" dirty="0"/>
              <a:t>Khi ta quan sát con cá vàng đang bơi trong bể</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5" name="Google Shape;1088;p59"/>
          <p:cNvSpPr txBox="1"/>
          <p:nvPr/>
        </p:nvSpPr>
        <p:spPr>
          <a:xfrm flipH="1">
            <a:off x="2306975" y="3735170"/>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D. </a:t>
            </a:r>
            <a:r>
              <a:rPr lang="vi-VN" sz="2000" spc="20" dirty="0"/>
              <a:t>Khi ta xem chiếu bóng.</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6" name="Rectangle: Rounded Corners 15"/>
          <p:cNvSpPr/>
          <p:nvPr/>
        </p:nvSpPr>
        <p:spPr>
          <a:xfrm>
            <a:off x="2272821" y="2900139"/>
            <a:ext cx="6335671" cy="556702"/>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p:cNvSpPr/>
          <p:nvPr/>
        </p:nvSpPr>
        <p:spPr>
          <a:xfrm>
            <a:off x="835016" y="4269254"/>
            <a:ext cx="7804149" cy="625025"/>
          </a:xfrm>
          <a:prstGeom prst="roundRect">
            <a:avLst/>
          </a:prstGeom>
          <a:solidFill>
            <a:srgbClr val="D35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accent6"/>
                </a:solidFill>
              </a:rPr>
              <a:t>Tia </a:t>
            </a:r>
            <a:r>
              <a:rPr lang="vi-VN" sz="1800" dirty="0">
                <a:solidFill>
                  <a:schemeClr val="accent6"/>
                </a:solidFill>
              </a:rPr>
              <a:t>sáng truyền từ môi trường trong suốt này sang môi trường trong suốt khác bị gãy khúc tại mặt phân cách giữa hai môi trường</a:t>
            </a:r>
            <a:endParaRPr lang="en-US" sz="1800" dirty="0">
              <a:solidFill>
                <a:schemeClr val="accent6"/>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750"/>
                                        <p:tgtEl>
                                          <p:spTgt spid="17"/>
                                        </p:tgtEl>
                                      </p:cBhvr>
                                    </p:animEffect>
                                    <p:anim calcmode="lin" valueType="num">
                                      <p:cBhvr>
                                        <p:cTn id="14" dur="750" fill="hold"/>
                                        <p:tgtEl>
                                          <p:spTgt spid="17"/>
                                        </p:tgtEl>
                                        <p:attrNameLst>
                                          <p:attrName>ppt_x</p:attrName>
                                        </p:attrNameLst>
                                      </p:cBhvr>
                                      <p:tavLst>
                                        <p:tav tm="0">
                                          <p:val>
                                            <p:strVal val="#ppt_x"/>
                                          </p:val>
                                        </p:tav>
                                        <p:tav tm="100000">
                                          <p:val>
                                            <p:strVal val="#ppt_x"/>
                                          </p:val>
                                        </p:tav>
                                      </p:tavLst>
                                    </p:anim>
                                    <p:anim calcmode="lin" valueType="num">
                                      <p:cBhvr>
                                        <p:cTn id="15"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61"/>
          <p:cNvSpPr/>
          <p:nvPr/>
        </p:nvSpPr>
        <p:spPr>
          <a:xfrm>
            <a:off x="3432342" y="1735016"/>
            <a:ext cx="2279315" cy="242560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38100" cap="flat" cmpd="sng">
            <a:solidFill>
              <a:schemeClr val="lt2"/>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96" name="Google Shape;1196;p61"/>
          <p:cNvGrpSpPr/>
          <p:nvPr/>
        </p:nvGrpSpPr>
        <p:grpSpPr>
          <a:xfrm>
            <a:off x="3788994" y="2133261"/>
            <a:ext cx="1566009" cy="2244650"/>
            <a:chOff x="3550325" y="539500"/>
            <a:chExt cx="2259102" cy="3238099"/>
          </a:xfrm>
        </p:grpSpPr>
        <p:sp>
          <p:nvSpPr>
            <p:cNvPr id="1197" name="Google Shape;1197;p61"/>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8" name="Google Shape;1198;p61"/>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9" name="Google Shape;1199;p61"/>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0" name="Google Shape;1200;p61"/>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1" name="Google Shape;1201;p61"/>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2" name="Google Shape;1202;p61"/>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3" name="Google Shape;1203;p61"/>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4" name="Google Shape;1204;p61"/>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5" name="Google Shape;1205;p61"/>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6" name="Google Shape;1206;p61"/>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7" name="Google Shape;1207;p61"/>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8" name="Google Shape;1208;p61"/>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9" name="Google Shape;1209;p61"/>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0" name="Google Shape;1210;p61"/>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1" name="Google Shape;1211;p61"/>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2" name="Google Shape;1212;p61"/>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3" name="Google Shape;1213;p61"/>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4" name="Google Shape;1214;p61"/>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15" name="Google Shape;1215;p61"/>
          <p:cNvGrpSpPr/>
          <p:nvPr/>
        </p:nvGrpSpPr>
        <p:grpSpPr>
          <a:xfrm>
            <a:off x="3489383" y="1953604"/>
            <a:ext cx="432316" cy="380808"/>
            <a:chOff x="713225" y="1877323"/>
            <a:chExt cx="1047140" cy="922379"/>
          </a:xfrm>
        </p:grpSpPr>
        <p:sp>
          <p:nvSpPr>
            <p:cNvPr id="1216" name="Google Shape;1216;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7" name="Google Shape;1217;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8" name="Google Shape;1218;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19" name="Google Shape;1219;p61"/>
          <p:cNvGrpSpPr/>
          <p:nvPr/>
        </p:nvGrpSpPr>
        <p:grpSpPr>
          <a:xfrm>
            <a:off x="3331035" y="3155042"/>
            <a:ext cx="432316" cy="380808"/>
            <a:chOff x="713225" y="1877323"/>
            <a:chExt cx="1047140" cy="922379"/>
          </a:xfrm>
        </p:grpSpPr>
        <p:sp>
          <p:nvSpPr>
            <p:cNvPr id="1220" name="Google Shape;1220;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1" name="Google Shape;1221;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2" name="Google Shape;1222;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23" name="Google Shape;1223;p61"/>
          <p:cNvGrpSpPr/>
          <p:nvPr/>
        </p:nvGrpSpPr>
        <p:grpSpPr>
          <a:xfrm>
            <a:off x="5255609" y="1923620"/>
            <a:ext cx="432316" cy="380808"/>
            <a:chOff x="713225" y="1877323"/>
            <a:chExt cx="1047140" cy="922379"/>
          </a:xfrm>
        </p:grpSpPr>
        <p:sp>
          <p:nvSpPr>
            <p:cNvPr id="1224" name="Google Shape;1224;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5" name="Google Shape;1225;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6" name="Google Shape;1226;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27" name="Google Shape;1227;p61"/>
          <p:cNvGrpSpPr/>
          <p:nvPr/>
        </p:nvGrpSpPr>
        <p:grpSpPr>
          <a:xfrm>
            <a:off x="5359835" y="3193583"/>
            <a:ext cx="432316" cy="380808"/>
            <a:chOff x="713225" y="1877323"/>
            <a:chExt cx="1047140" cy="922379"/>
          </a:xfrm>
        </p:grpSpPr>
        <p:sp>
          <p:nvSpPr>
            <p:cNvPr id="1228" name="Google Shape;1228;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9" name="Google Shape;1229;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0" name="Google Shape;1230;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 name="Google Shape;1033;p59"/>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GB" sz="2800" dirty="0"/>
              <a:t>Câu 3: </a:t>
            </a:r>
            <a:r>
              <a:rPr lang="vi-VN" sz="2800" spc="20" dirty="0">
                <a:latin typeface="#9Slide03 Quicksand Medium" panose="00000600000000000000" pitchFamily="2" charset="0"/>
              </a:rPr>
              <a:t>Trong hiện tượng khúc xạ ánh sáng, góc khúc xạ r là góc tạo bởi</a:t>
            </a:r>
            <a:r>
              <a:rPr lang="en-US" sz="2800" spc="20" dirty="0">
                <a:latin typeface="#9Slide03 Quicksand Medium" panose="00000600000000000000" pitchFamily="2" charset="0"/>
              </a:rPr>
              <a:t>:</a:t>
            </a:r>
            <a:endParaRPr sz="2800" dirty="0"/>
          </a:p>
        </p:txBody>
      </p:sp>
      <p:sp>
        <p:nvSpPr>
          <p:cNvPr id="5" name="Google Shape;1088;p59"/>
          <p:cNvSpPr txBox="1"/>
          <p:nvPr/>
        </p:nvSpPr>
        <p:spPr>
          <a:xfrm flipH="1">
            <a:off x="730756" y="1809707"/>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GB" sz="2800" b="1" dirty="0">
                <a:solidFill>
                  <a:schemeClr val="dk1"/>
                </a:solidFill>
                <a:latin typeface="Fira Sans Condensed Medium" panose="020B0603050000020004" pitchFamily="34" charset="0"/>
                <a:ea typeface="Quicksand"/>
                <a:cs typeface="Quicksand"/>
                <a:sym typeface="Quicksand"/>
              </a:rPr>
              <a:t>A. </a:t>
            </a:r>
            <a:endParaRPr lang="en-GB" sz="2800" b="1" dirty="0">
              <a:solidFill>
                <a:schemeClr val="dk1"/>
              </a:solidFill>
              <a:latin typeface="Fira Sans Condensed Medium" panose="020B0603050000020004" pitchFamily="34" charset="0"/>
              <a:ea typeface="Quicksand"/>
              <a:cs typeface="Quicksand"/>
              <a:sym typeface="Quicksand"/>
            </a:endParaRPr>
          </a:p>
          <a:p>
            <a:pPr algn="r">
              <a:lnSpc>
                <a:spcPct val="115000"/>
              </a:lnSpc>
            </a:pPr>
            <a:r>
              <a:rPr lang="vi-VN" sz="2000" spc="20" dirty="0"/>
              <a:t>tia khúc xạ và pháp tuyến tại điểm tới.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6" name="Google Shape;1088;p59"/>
          <p:cNvSpPr txBox="1"/>
          <p:nvPr/>
        </p:nvSpPr>
        <p:spPr>
          <a:xfrm flipH="1">
            <a:off x="722408" y="3437054"/>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GB" sz="2800" b="1" dirty="0">
                <a:solidFill>
                  <a:schemeClr val="dk1"/>
                </a:solidFill>
                <a:latin typeface="Fira Sans Condensed Medium" panose="020B0603050000020004" pitchFamily="34" charset="0"/>
                <a:ea typeface="Quicksand"/>
                <a:cs typeface="Quicksand"/>
                <a:sym typeface="Quicksand"/>
              </a:rPr>
              <a:t>C. </a:t>
            </a:r>
            <a:endParaRPr lang="en-GB" sz="2800" b="1" dirty="0">
              <a:solidFill>
                <a:schemeClr val="dk1"/>
              </a:solidFill>
              <a:latin typeface="Fira Sans Condensed Medium" panose="020B0603050000020004" pitchFamily="34" charset="0"/>
              <a:ea typeface="Quicksand"/>
              <a:cs typeface="Quicksand"/>
              <a:sym typeface="Quicksand"/>
            </a:endParaRPr>
          </a:p>
          <a:p>
            <a:pPr algn="r">
              <a:lnSpc>
                <a:spcPct val="115000"/>
              </a:lnSpc>
            </a:pPr>
            <a:r>
              <a:rPr lang="vi-VN" sz="2000" spc="20" dirty="0"/>
              <a:t>tia khúc xạ và mặt phân cách.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7" name="Google Shape;1088;p59"/>
          <p:cNvSpPr txBox="1"/>
          <p:nvPr/>
        </p:nvSpPr>
        <p:spPr>
          <a:xfrm flipH="1">
            <a:off x="5950337" y="1475155"/>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B. </a:t>
            </a:r>
            <a:endParaRPr lang="en-GB" sz="2800" b="1" dirty="0">
              <a:solidFill>
                <a:schemeClr val="dk1"/>
              </a:solidFill>
              <a:latin typeface="Fira Sans Condensed Medium" panose="020B0603050000020004" pitchFamily="34" charset="0"/>
              <a:ea typeface="Quicksand"/>
              <a:cs typeface="Quicksand"/>
              <a:sym typeface="Quicksand"/>
            </a:endParaRPr>
          </a:p>
          <a:p>
            <a:pPr>
              <a:lnSpc>
                <a:spcPct val="115000"/>
              </a:lnSpc>
            </a:pPr>
            <a:r>
              <a:rPr lang="vi-VN" sz="2000" spc="20" dirty="0"/>
              <a:t>tia khúc xạ và tia tới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8" name="Google Shape;1088;p59"/>
          <p:cNvSpPr txBox="1"/>
          <p:nvPr/>
        </p:nvSpPr>
        <p:spPr>
          <a:xfrm flipH="1">
            <a:off x="5914922" y="3209855"/>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D. </a:t>
            </a:r>
            <a:endParaRPr lang="en-GB" sz="2800" b="1" dirty="0">
              <a:solidFill>
                <a:schemeClr val="dk1"/>
              </a:solidFill>
              <a:latin typeface="Fira Sans Condensed Medium" panose="020B0603050000020004" pitchFamily="34" charset="0"/>
              <a:ea typeface="Quicksand"/>
              <a:cs typeface="Quicksand"/>
              <a:sym typeface="Quicksand"/>
            </a:endParaRPr>
          </a:p>
          <a:p>
            <a:pPr>
              <a:lnSpc>
                <a:spcPct val="115000"/>
              </a:lnSpc>
            </a:pPr>
            <a:r>
              <a:rPr lang="vi-VN" sz="2000" spc="20" dirty="0"/>
              <a:t>tia khúc xạ và điểm tới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9" name="Rectangle: Rounded Corners 8"/>
          <p:cNvSpPr/>
          <p:nvPr/>
        </p:nvSpPr>
        <p:spPr>
          <a:xfrm>
            <a:off x="722409" y="1530041"/>
            <a:ext cx="2799664" cy="1269107"/>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cxnSp>
        <p:nvCxnSpPr>
          <p:cNvPr id="8" name="Google Shape;1350;p65"/>
          <p:cNvCxnSpPr/>
          <p:nvPr/>
        </p:nvCxnSpPr>
        <p:spPr>
          <a:xfrm flipH="1" flipV="1">
            <a:off x="5329162" y="3239694"/>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25" name="Google Shape;1325;p65"/>
          <p:cNvGrpSpPr/>
          <p:nvPr/>
        </p:nvGrpSpPr>
        <p:grpSpPr>
          <a:xfrm>
            <a:off x="5787449" y="2580320"/>
            <a:ext cx="258628" cy="258711"/>
            <a:chOff x="4370700" y="733563"/>
            <a:chExt cx="546550" cy="546727"/>
          </a:xfrm>
        </p:grpSpPr>
        <p:sp>
          <p:nvSpPr>
            <p:cNvPr id="1326" name="Google Shape;1326;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7" name="Google Shape;1327;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8" name="Google Shape;1328;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9" name="Google Shape;1329;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0" name="Google Shape;1330;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1" name="Google Shape;1331;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32" name="Google Shape;1332;p65"/>
          <p:cNvGrpSpPr/>
          <p:nvPr/>
        </p:nvGrpSpPr>
        <p:grpSpPr>
          <a:xfrm>
            <a:off x="4368982" y="2856267"/>
            <a:ext cx="258628" cy="258711"/>
            <a:chOff x="4370700" y="733563"/>
            <a:chExt cx="546550" cy="546727"/>
          </a:xfrm>
        </p:grpSpPr>
        <p:sp>
          <p:nvSpPr>
            <p:cNvPr id="1333" name="Google Shape;1333;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4" name="Google Shape;1334;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5" name="Google Shape;1335;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6" name="Google Shape;1336;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7" name="Google Shape;1337;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8" name="Google Shape;1338;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39" name="Google Shape;1339;p65"/>
          <p:cNvGrpSpPr/>
          <p:nvPr/>
        </p:nvGrpSpPr>
        <p:grpSpPr>
          <a:xfrm>
            <a:off x="835016" y="1280954"/>
            <a:ext cx="475608" cy="475817"/>
            <a:chOff x="4370700" y="733563"/>
            <a:chExt cx="546550" cy="546727"/>
          </a:xfrm>
        </p:grpSpPr>
        <p:sp>
          <p:nvSpPr>
            <p:cNvPr id="1340" name="Google Shape;1340;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1" name="Google Shape;1341;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2" name="Google Shape;1342;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3" name="Google Shape;1343;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4" name="Google Shape;1344;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5" name="Google Shape;1345;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cxnSp>
        <p:nvCxnSpPr>
          <p:cNvPr id="1346" name="Google Shape;1346;p65"/>
          <p:cNvCxnSpPr/>
          <p:nvPr/>
        </p:nvCxnSpPr>
        <p:spPr>
          <a:xfrm flipV="1">
            <a:off x="5213072" y="2197851"/>
            <a:ext cx="1299757" cy="1046508"/>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48" name="Google Shape;1348;p65"/>
          <p:cNvCxnSpPr/>
          <p:nvPr/>
        </p:nvCxnSpPr>
        <p:spPr>
          <a:xfrm>
            <a:off x="5166504" y="3601018"/>
            <a:ext cx="1392891" cy="625025"/>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50" name="Google Shape;1350;p65"/>
          <p:cNvCxnSpPr/>
          <p:nvPr/>
        </p:nvCxnSpPr>
        <p:spPr>
          <a:xfrm flipV="1">
            <a:off x="5271117" y="2936897"/>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sp>
        <p:nvSpPr>
          <p:cNvPr id="11" name="Google Shape;1033;p59"/>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GB" sz="2800" dirty="0"/>
              <a:t>Câu 4: </a:t>
            </a:r>
            <a:r>
              <a:rPr lang="vi-VN" sz="2800" spc="20" dirty="0">
                <a:latin typeface="#9Slide03 Quicksand Medium" panose="00000600000000000000" pitchFamily="2" charset="0"/>
              </a:rPr>
              <a:t>Chiếu tia tới SI từ không khí tới mặt phân cách với thuỷ tinh. Trong các tia đã cho ở hình vẽ, tia nào là tia khúc xạ?</a:t>
            </a:r>
            <a:endParaRPr sz="2800" dirty="0"/>
          </a:p>
        </p:txBody>
      </p:sp>
      <p:sp>
        <p:nvSpPr>
          <p:cNvPr id="12" name="Google Shape;1088;p59"/>
          <p:cNvSpPr txBox="1"/>
          <p:nvPr/>
        </p:nvSpPr>
        <p:spPr>
          <a:xfrm flipH="1">
            <a:off x="6547169" y="2005467"/>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A. </a:t>
            </a:r>
            <a:r>
              <a:rPr lang="fi-FI" sz="2000" spc="20" dirty="0"/>
              <a:t>Tia 1</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3" name="Google Shape;1088;p59"/>
          <p:cNvSpPr txBox="1"/>
          <p:nvPr/>
        </p:nvSpPr>
        <p:spPr>
          <a:xfrm flipH="1">
            <a:off x="6529729" y="2745356"/>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B. </a:t>
            </a:r>
            <a:r>
              <a:rPr lang="fi-FI" sz="2000" spc="20" dirty="0"/>
              <a:t>Tia 3</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Google Shape;1088;p59"/>
          <p:cNvSpPr txBox="1"/>
          <p:nvPr/>
        </p:nvSpPr>
        <p:spPr>
          <a:xfrm flipH="1">
            <a:off x="6529728" y="3448699"/>
            <a:ext cx="1460726" cy="450000"/>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C. </a:t>
            </a:r>
            <a:r>
              <a:rPr lang="fi-FI" sz="2000" spc="20" dirty="0"/>
              <a:t>Tia 4</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5" name="Google Shape;1088;p59"/>
          <p:cNvSpPr txBox="1"/>
          <p:nvPr/>
        </p:nvSpPr>
        <p:spPr>
          <a:xfrm flipH="1">
            <a:off x="6512829" y="4107704"/>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D. </a:t>
            </a:r>
            <a:r>
              <a:rPr lang="fi-FI" sz="2000" spc="20" dirty="0"/>
              <a:t>Tia 2</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6" name="Rectangle: Rounded Corners 15"/>
          <p:cNvSpPr/>
          <p:nvPr/>
        </p:nvSpPr>
        <p:spPr>
          <a:xfrm>
            <a:off x="6444523" y="2602301"/>
            <a:ext cx="1514944" cy="556702"/>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858326" y="1903806"/>
            <a:ext cx="4929123" cy="2760580"/>
            <a:chOff x="858326" y="1903806"/>
            <a:chExt cx="4929123" cy="2760580"/>
          </a:xfrm>
        </p:grpSpPr>
        <p:pic>
          <p:nvPicPr>
            <p:cNvPr id="4" name="Picture 3"/>
            <p:cNvPicPr>
              <a:picLocks noChangeAspect="1"/>
            </p:cNvPicPr>
            <p:nvPr/>
          </p:nvPicPr>
          <p:blipFill rotWithShape="1">
            <a:blip r:embed="rId1"/>
            <a:srcRect t="3578" b="3743"/>
            <a:stretch>
              <a:fillRect/>
            </a:stretch>
          </p:blipFill>
          <p:spPr>
            <a:xfrm>
              <a:off x="858326" y="1903806"/>
              <a:ext cx="4929123" cy="2653436"/>
            </a:xfrm>
            <a:prstGeom prst="rect">
              <a:avLst/>
            </a:prstGeom>
          </p:spPr>
        </p:pic>
        <p:sp>
          <p:nvSpPr>
            <p:cNvPr id="5" name="Rectangle 4"/>
            <p:cNvSpPr/>
            <p:nvPr/>
          </p:nvSpPr>
          <p:spPr>
            <a:xfrm>
              <a:off x="2190561" y="4226043"/>
              <a:ext cx="171639" cy="438343"/>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3" name="Google Shape;1033;p59"/>
          <p:cNvSpPr txBox="1">
            <a:spLocks noGrp="1"/>
          </p:cNvSpPr>
          <p:nvPr>
            <p:ph type="title"/>
          </p:nvPr>
        </p:nvSpPr>
        <p:spPr>
          <a:xfrm>
            <a:off x="293221" y="401945"/>
            <a:ext cx="852214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800" dirty="0"/>
              <a:t>Câu 5: </a:t>
            </a:r>
            <a:r>
              <a:rPr lang="en-US" sz="2800" dirty="0"/>
              <a:t>Theo </a:t>
            </a:r>
            <a:r>
              <a:rPr lang="en-US" sz="2800" dirty="0" err="1"/>
              <a:t>định</a:t>
            </a:r>
            <a:r>
              <a:rPr lang="en-US" sz="2800" dirty="0"/>
              <a:t> </a:t>
            </a:r>
            <a:r>
              <a:rPr lang="en-US" sz="2800" dirty="0" err="1"/>
              <a:t>luật</a:t>
            </a:r>
            <a:r>
              <a:rPr lang="en-US" sz="2800" dirty="0"/>
              <a:t> </a:t>
            </a:r>
            <a:r>
              <a:rPr lang="en-US" sz="2800" dirty="0" err="1"/>
              <a:t>khúc</a:t>
            </a:r>
            <a:r>
              <a:rPr lang="en-US" sz="2800" dirty="0"/>
              <a:t> </a:t>
            </a:r>
            <a:r>
              <a:rPr lang="en-US" sz="2800" dirty="0" err="1"/>
              <a:t>xạ</a:t>
            </a:r>
            <a:r>
              <a:rPr lang="en-US" sz="2800" dirty="0"/>
              <a:t> </a:t>
            </a:r>
            <a:r>
              <a:rPr lang="en-US" sz="2800" dirty="0" err="1"/>
              <a:t>thì</a:t>
            </a:r>
            <a:r>
              <a:rPr lang="en-US" sz="2800" dirty="0"/>
              <a:t>:</a:t>
            </a:r>
            <a:endParaRPr sz="2800" dirty="0"/>
          </a:p>
        </p:txBody>
      </p:sp>
      <p:grpSp>
        <p:nvGrpSpPr>
          <p:cNvPr id="1036" name="Google Shape;1036;p59"/>
          <p:cNvGrpSpPr/>
          <p:nvPr/>
        </p:nvGrpSpPr>
        <p:grpSpPr>
          <a:xfrm>
            <a:off x="2484706" y="1511574"/>
            <a:ext cx="4017586" cy="2139934"/>
            <a:chOff x="233350" y="949250"/>
            <a:chExt cx="7137300" cy="3802300"/>
          </a:xfrm>
        </p:grpSpPr>
        <p:sp>
          <p:nvSpPr>
            <p:cNvPr id="1037" name="Google Shape;1037;p59"/>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8" name="Google Shape;1038;p59"/>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9" name="Google Shape;1039;p59"/>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0" name="Google Shape;1040;p59"/>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1" name="Google Shape;1041;p59"/>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2" name="Google Shape;1042;p59"/>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3" name="Google Shape;1043;p59"/>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4" name="Google Shape;1044;p59"/>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5" name="Google Shape;1045;p59"/>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6" name="Google Shape;1046;p59"/>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7" name="Google Shape;1047;p59"/>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8" name="Google Shape;1048;p59"/>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9" name="Google Shape;1049;p59"/>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0" name="Google Shape;1050;p59"/>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1" name="Google Shape;1051;p59"/>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2" name="Google Shape;1052;p59"/>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3" name="Google Shape;1053;p59"/>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4" name="Google Shape;1054;p59"/>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5" name="Google Shape;1055;p59"/>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6" name="Google Shape;1056;p59"/>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7" name="Google Shape;1057;p59"/>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8" name="Google Shape;1058;p59"/>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9" name="Google Shape;1059;p59"/>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0" name="Google Shape;1060;p59"/>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1" name="Google Shape;1061;p59"/>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2" name="Google Shape;1062;p59"/>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3" name="Google Shape;1063;p59"/>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4" name="Google Shape;1064;p59"/>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5" name="Google Shape;1065;p59"/>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6" name="Google Shape;1066;p59"/>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7" name="Google Shape;1067;p59"/>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8" name="Google Shape;1068;p59"/>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9" name="Google Shape;1069;p59"/>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0" name="Google Shape;1070;p59"/>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1" name="Google Shape;1071;p59"/>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2" name="Google Shape;1072;p59"/>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3" name="Google Shape;1073;p59"/>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4" name="Google Shape;1074;p59"/>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5" name="Google Shape;1075;p59"/>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6" name="Google Shape;1076;p59"/>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7" name="Google Shape;1077;p59"/>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8" name="Google Shape;1078;p59"/>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9" name="Google Shape;1079;p59"/>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0" name="Google Shape;1080;p59"/>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1" name="Google Shape;1081;p59"/>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2" name="Google Shape;1082;p59"/>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3" name="Google Shape;1083;p59"/>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4" name="Google Shape;1084;p59"/>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5" name="Google Shape;1085;p59"/>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6" name="Google Shape;1086;p59"/>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7" name="Google Shape;1087;p59"/>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88" name="Google Shape;1088;p59"/>
          <p:cNvSpPr txBox="1"/>
          <p:nvPr/>
        </p:nvSpPr>
        <p:spPr>
          <a:xfrm flipH="1">
            <a:off x="1805636" y="1334361"/>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A.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bao </a:t>
            </a:r>
            <a:r>
              <a:rPr lang="en-US" sz="2200" dirty="0" err="1">
                <a:solidFill>
                  <a:schemeClr val="dk1"/>
                </a:solidFill>
                <a:latin typeface="Arial" panose="020B0604020202020204" pitchFamily="34" charset="0"/>
                <a:cs typeface="Arial" panose="020B0604020202020204" pitchFamily="34" charset="0"/>
              </a:rPr>
              <a:t>giờ</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cũng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khác</a:t>
            </a:r>
            <a:r>
              <a:rPr lang="en-US" sz="2200" dirty="0">
                <a:solidFill>
                  <a:schemeClr val="dk1"/>
                </a:solidFill>
                <a:latin typeface="Arial" panose="020B0604020202020204" pitchFamily="34" charset="0"/>
                <a:cs typeface="Arial" panose="020B0604020202020204" pitchFamily="34" charset="0"/>
              </a:rPr>
              <a:t> 0.</a:t>
            </a:r>
            <a:endParaRPr lang="en-US" sz="2200" dirty="0">
              <a:solidFill>
                <a:schemeClr val="dk1"/>
              </a:solidFill>
              <a:latin typeface="Arial" panose="020B0604020202020204" pitchFamily="34" charset="0"/>
              <a:cs typeface="Arial" panose="020B0604020202020204" pitchFamily="34" charset="0"/>
              <a:sym typeface="Quicksand Medium"/>
            </a:endParaRPr>
          </a:p>
        </p:txBody>
      </p:sp>
      <p:cxnSp>
        <p:nvCxnSpPr>
          <p:cNvPr id="1092" name="Google Shape;1092;p59"/>
          <p:cNvCxnSpPr/>
          <p:nvPr/>
        </p:nvCxnSpPr>
        <p:spPr>
          <a:xfrm flipV="1">
            <a:off x="1071000" y="1599793"/>
            <a:ext cx="689912" cy="87121"/>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3" name="Google Shape;1093;p59"/>
          <p:cNvGrpSpPr/>
          <p:nvPr/>
        </p:nvGrpSpPr>
        <p:grpSpPr>
          <a:xfrm>
            <a:off x="517667" y="1370985"/>
            <a:ext cx="693586" cy="610950"/>
            <a:chOff x="713225" y="1877323"/>
            <a:chExt cx="1047140" cy="922379"/>
          </a:xfrm>
        </p:grpSpPr>
        <p:sp>
          <p:nvSpPr>
            <p:cNvPr id="1094" name="Google Shape;1094;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5" name="Google Shape;1095;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96" name="Google Shape;1096;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cxnSp>
        <p:nvCxnSpPr>
          <p:cNvPr id="1097" name="Google Shape;1097;p59"/>
          <p:cNvCxnSpPr/>
          <p:nvPr/>
        </p:nvCxnSpPr>
        <p:spPr>
          <a:xfrm flipV="1">
            <a:off x="940807" y="3117861"/>
            <a:ext cx="941887" cy="11752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8" name="Google Shape;1098;p59"/>
          <p:cNvGrpSpPr/>
          <p:nvPr/>
        </p:nvGrpSpPr>
        <p:grpSpPr>
          <a:xfrm>
            <a:off x="517667" y="3730795"/>
            <a:ext cx="693586" cy="610950"/>
            <a:chOff x="713225" y="1877323"/>
            <a:chExt cx="1047140" cy="922379"/>
          </a:xfrm>
        </p:grpSpPr>
        <p:sp>
          <p:nvSpPr>
            <p:cNvPr id="1099" name="Google Shape;1099;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0" name="Google Shape;1100;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1" name="Google Shape;1101;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cxnSp>
        <p:nvCxnSpPr>
          <p:cNvPr id="1102" name="Google Shape;1102;p59"/>
          <p:cNvCxnSpPr/>
          <p:nvPr/>
        </p:nvCxnSpPr>
        <p:spPr>
          <a:xfrm rot="10800000" flipV="1">
            <a:off x="1042115" y="2307037"/>
            <a:ext cx="747681" cy="105037"/>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103" name="Google Shape;1103;p59"/>
          <p:cNvCxnSpPr/>
          <p:nvPr/>
        </p:nvCxnSpPr>
        <p:spPr>
          <a:xfrm rot="10800000" flipV="1">
            <a:off x="1078722" y="3842123"/>
            <a:ext cx="726914" cy="11838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104" name="Google Shape;1104;p59"/>
          <p:cNvGrpSpPr/>
          <p:nvPr/>
        </p:nvGrpSpPr>
        <p:grpSpPr>
          <a:xfrm>
            <a:off x="517667" y="2157588"/>
            <a:ext cx="693586" cy="610950"/>
            <a:chOff x="713225" y="1877323"/>
            <a:chExt cx="1047140" cy="922379"/>
          </a:xfrm>
        </p:grpSpPr>
        <p:sp>
          <p:nvSpPr>
            <p:cNvPr id="1105" name="Google Shape;1105;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6" name="Google Shape;1106;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7" name="Google Shape;1107;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08" name="Google Shape;1108;p59"/>
          <p:cNvGrpSpPr/>
          <p:nvPr/>
        </p:nvGrpSpPr>
        <p:grpSpPr>
          <a:xfrm>
            <a:off x="517667" y="2944191"/>
            <a:ext cx="693586" cy="610950"/>
            <a:chOff x="713225" y="1877323"/>
            <a:chExt cx="1047140" cy="922379"/>
          </a:xfrm>
        </p:grpSpPr>
        <p:sp>
          <p:nvSpPr>
            <p:cNvPr id="1109" name="Google Shape;1109;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0" name="Google Shape;1110;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1" name="Google Shape;1111;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 name="Google Shape;1088;p59"/>
          <p:cNvSpPr txBox="1"/>
          <p:nvPr/>
        </p:nvSpPr>
        <p:spPr>
          <a:xfrm flipH="1">
            <a:off x="1789563" y="3042800"/>
            <a:ext cx="7640569" cy="450000"/>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C.</a:t>
            </a:r>
            <a:r>
              <a:rPr lang="en-GB" sz="2200" dirty="0">
                <a:solidFill>
                  <a:schemeClr val="dk1"/>
                </a:solidFill>
                <a:latin typeface="Arial" panose="020B0604020202020204" pitchFamily="34" charset="0"/>
                <a:cs typeface="Arial" panose="020B0604020202020204" pitchFamily="34" charset="0"/>
                <a:sym typeface="Quicksand"/>
              </a:rPr>
              <a:t> t</a:t>
            </a:r>
            <a:r>
              <a:rPr lang="en-US" sz="2200" dirty="0" err="1">
                <a:solidFill>
                  <a:schemeClr val="dk1"/>
                </a:solidFill>
                <a:latin typeface="Arial" panose="020B0604020202020204" pitchFamily="34" charset="0"/>
                <a:cs typeface="Arial" panose="020B0604020202020204" pitchFamily="34" charset="0"/>
              </a:rPr>
              <a:t>ia</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và</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tia</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tới</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nằm</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trong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cùng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một</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mặt</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phẳng</a:t>
            </a:r>
            <a:r>
              <a:rPr lang="en-US" sz="2200" dirty="0">
                <a:solidFill>
                  <a:schemeClr val="dk1"/>
                </a:solidFill>
                <a:latin typeface="Arial" panose="020B0604020202020204" pitchFamily="34" charset="0"/>
                <a:cs typeface="Arial" panose="020B0604020202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1" name="Google Shape;1088;p59"/>
          <p:cNvSpPr txBox="1"/>
          <p:nvPr/>
        </p:nvSpPr>
        <p:spPr>
          <a:xfrm flipH="1">
            <a:off x="1760912" y="3710512"/>
            <a:ext cx="6632806" cy="450000"/>
          </a:xfrm>
          <a:prstGeom prst="rect">
            <a:avLst/>
          </a:prstGeom>
          <a:noFill/>
          <a:ln>
            <a:noFill/>
          </a:ln>
        </p:spPr>
        <p:txBody>
          <a:bodyPr spcFirstLastPara="1" wrap="square" lIns="91425" tIns="91425" rIns="91425" bIns="91425" anchor="b" anchorCtr="0">
            <a:noAutofit/>
          </a:bodyPr>
          <a:lstStyle/>
          <a:p>
            <a:r>
              <a:rPr lang="en-GB" sz="2800" b="1" dirty="0">
                <a:solidFill>
                  <a:schemeClr val="dk1"/>
                </a:solidFill>
                <a:latin typeface="Fira Sans Condensed Medium" panose="020B0603050000020004" pitchFamily="34" charset="0"/>
                <a:ea typeface="Quicksand"/>
                <a:cs typeface="Quicksand"/>
                <a:sym typeface="Quicksand"/>
              </a:rPr>
              <a:t>D. </a:t>
            </a:r>
            <a:r>
              <a:rPr lang="vi-VN" sz="2200" dirty="0">
                <a:solidFill>
                  <a:schemeClr val="dk1"/>
                </a:solidFill>
                <a:latin typeface="Arial" panose="020B0604020202020204" pitchFamily="34" charset="0"/>
                <a:cs typeface="Arial" panose="020B0604020202020204" pitchFamily="34" charset="0"/>
              </a:rPr>
              <a:t>góc tới luôn luôn lớn hơn góc khúc xạ.</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Rectangle: Rounded Corners 13"/>
          <p:cNvSpPr/>
          <p:nvPr/>
        </p:nvSpPr>
        <p:spPr>
          <a:xfrm>
            <a:off x="1784565" y="2883364"/>
            <a:ext cx="7030797" cy="610950"/>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088;p59"/>
          <p:cNvSpPr txBox="1"/>
          <p:nvPr/>
        </p:nvSpPr>
        <p:spPr>
          <a:xfrm flipH="1">
            <a:off x="1784565" y="2432850"/>
            <a:ext cx="6189952" cy="450000"/>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B.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tới</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tăng</a:t>
            </a:r>
            <a:r>
              <a:rPr lang="en-US" sz="2200" dirty="0">
                <a:solidFill>
                  <a:schemeClr val="dk1"/>
                </a:solidFill>
                <a:latin typeface="Arial" panose="020B0604020202020204" pitchFamily="34" charset="0"/>
                <a:cs typeface="Arial" panose="020B0604020202020204" pitchFamily="34" charset="0"/>
              </a:rPr>
              <a:t> bao </a:t>
            </a:r>
            <a:r>
              <a:rPr lang="en-US" sz="2200" dirty="0" err="1">
                <a:solidFill>
                  <a:schemeClr val="dk1"/>
                </a:solidFill>
                <a:latin typeface="Arial" panose="020B0604020202020204" pitchFamily="34" charset="0"/>
                <a:cs typeface="Arial" panose="020B0604020202020204" pitchFamily="34" charset="0"/>
              </a:rPr>
              <a:t>nhiêu</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lần</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thì</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tăng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bấy</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nhiêu</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lần</a:t>
            </a:r>
            <a:r>
              <a:rPr lang="en-US" sz="2200" dirty="0">
                <a:solidFill>
                  <a:schemeClr val="dk1"/>
                </a:solidFill>
                <a:latin typeface="Arial" panose="020B0604020202020204" pitchFamily="34" charset="0"/>
                <a:cs typeface="Arial" panose="020B0604020202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grpSp>
        <p:nvGrpSpPr>
          <p:cNvPr id="1265" name="Google Shape;1265;p63"/>
          <p:cNvGrpSpPr/>
          <p:nvPr/>
        </p:nvGrpSpPr>
        <p:grpSpPr>
          <a:xfrm>
            <a:off x="2855407" y="1553405"/>
            <a:ext cx="572897" cy="508045"/>
            <a:chOff x="713225" y="1877323"/>
            <a:chExt cx="1047140" cy="928605"/>
          </a:xfrm>
        </p:grpSpPr>
        <p:sp>
          <p:nvSpPr>
            <p:cNvPr id="1266" name="Google Shape;1266;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7" name="Google Shape;1267;p63"/>
            <p:cNvSpPr/>
            <p:nvPr/>
          </p:nvSpPr>
          <p:spPr>
            <a:xfrm>
              <a:off x="1064415" y="2496798"/>
              <a:ext cx="594146" cy="309129"/>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8" name="Google Shape;1268;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69" name="Google Shape;1269;p63"/>
          <p:cNvGrpSpPr/>
          <p:nvPr/>
        </p:nvGrpSpPr>
        <p:grpSpPr>
          <a:xfrm>
            <a:off x="2831033" y="3137974"/>
            <a:ext cx="572897" cy="504640"/>
            <a:chOff x="713225" y="1877323"/>
            <a:chExt cx="1047140" cy="922379"/>
          </a:xfrm>
        </p:grpSpPr>
        <p:sp>
          <p:nvSpPr>
            <p:cNvPr id="1270" name="Google Shape;1270;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1" name="Google Shape;1271;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2" name="Google Shape;1272;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73" name="Google Shape;1273;p63"/>
          <p:cNvGrpSpPr/>
          <p:nvPr/>
        </p:nvGrpSpPr>
        <p:grpSpPr>
          <a:xfrm>
            <a:off x="5627330" y="1498504"/>
            <a:ext cx="572897" cy="504640"/>
            <a:chOff x="713225" y="1877323"/>
            <a:chExt cx="1047140" cy="922379"/>
          </a:xfrm>
        </p:grpSpPr>
        <p:sp>
          <p:nvSpPr>
            <p:cNvPr id="1274" name="Google Shape;1274;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5" name="Google Shape;1275;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6" name="Google Shape;1276;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77" name="Google Shape;1277;p63"/>
          <p:cNvGrpSpPr/>
          <p:nvPr/>
        </p:nvGrpSpPr>
        <p:grpSpPr>
          <a:xfrm>
            <a:off x="5677962" y="3137972"/>
            <a:ext cx="572897" cy="504640"/>
            <a:chOff x="713225" y="1877323"/>
            <a:chExt cx="1047140" cy="922379"/>
          </a:xfrm>
        </p:grpSpPr>
        <p:sp>
          <p:nvSpPr>
            <p:cNvPr id="1278" name="Google Shape;1278;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9" name="Google Shape;1279;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0" name="Google Shape;1280;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1281" name="Google Shape;1281;p63" title="Gráfico">
            <a:hlinkClick r:id="rId1"/>
          </p:cNvPr>
          <p:cNvPicPr preferRelativeResize="0"/>
          <p:nvPr/>
        </p:nvPicPr>
        <p:blipFill>
          <a:blip r:embed="rId2"/>
          <a:stretch>
            <a:fillRect/>
          </a:stretch>
        </p:blipFill>
        <p:spPr>
          <a:xfrm>
            <a:off x="3200923" y="1246325"/>
            <a:ext cx="2738256" cy="2779655"/>
          </a:xfrm>
          <a:prstGeom prst="rect">
            <a:avLst/>
          </a:prstGeom>
          <a:noFill/>
          <a:ln>
            <a:noFill/>
          </a:ln>
        </p:spPr>
      </p:pic>
      <p:grpSp>
        <p:nvGrpSpPr>
          <p:cNvPr id="1282" name="Google Shape;1282;p63"/>
          <p:cNvGrpSpPr/>
          <p:nvPr/>
        </p:nvGrpSpPr>
        <p:grpSpPr>
          <a:xfrm>
            <a:off x="3785804" y="1851907"/>
            <a:ext cx="1568475" cy="1568475"/>
            <a:chOff x="5159689" y="1296150"/>
            <a:chExt cx="3044400" cy="3044400"/>
          </a:xfrm>
        </p:grpSpPr>
        <p:grpSp>
          <p:nvGrpSpPr>
            <p:cNvPr id="1283" name="Google Shape;1283;p63"/>
            <p:cNvGrpSpPr/>
            <p:nvPr/>
          </p:nvGrpSpPr>
          <p:grpSpPr>
            <a:xfrm>
              <a:off x="5767453" y="1903914"/>
              <a:ext cx="1828872" cy="1828872"/>
              <a:chOff x="5905932" y="1600182"/>
              <a:chExt cx="1943128" cy="1943128"/>
            </a:xfrm>
          </p:grpSpPr>
          <p:sp>
            <p:nvSpPr>
              <p:cNvPr id="1284" name="Google Shape;1284;p63"/>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5" name="Google Shape;1285;p63"/>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6" name="Google Shape;1286;p63"/>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87" name="Google Shape;1287;p63"/>
            <p:cNvGrpSpPr/>
            <p:nvPr/>
          </p:nvGrpSpPr>
          <p:grpSpPr>
            <a:xfrm>
              <a:off x="5159689" y="1296150"/>
              <a:ext cx="3044400" cy="3044400"/>
              <a:chOff x="2550539" y="735313"/>
              <a:chExt cx="3044400" cy="3044400"/>
            </a:xfrm>
          </p:grpSpPr>
          <p:sp>
            <p:nvSpPr>
              <p:cNvPr id="1288" name="Google Shape;1288;p63"/>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9" name="Google Shape;1289;p63"/>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0" name="Google Shape;1290;p63"/>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1" name="Google Shape;1291;p63"/>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2" name="Google Shape;1292;p63"/>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3" name="Google Shape;1293;p63"/>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4" name="Google Shape;1294;p63"/>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5" name="Google Shape;1295;p63"/>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6" name="Google Shape;1296;p63"/>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7" name="Google Shape;1297;p63"/>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8" name="Google Shape;1298;p63"/>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9" name="Google Shape;1299;p63"/>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4" name="Google Shape;1033;p59"/>
          <p:cNvSpPr txBox="1">
            <a:spLocks noGrp="1"/>
          </p:cNvSpPr>
          <p:nvPr>
            <p:ph type="title"/>
          </p:nvPr>
        </p:nvSpPr>
        <p:spPr>
          <a:xfrm>
            <a:off x="1570" y="520977"/>
            <a:ext cx="9062446" cy="691459"/>
          </a:xfrm>
          <a:prstGeom prst="rect">
            <a:avLst/>
          </a:prstGeom>
        </p:spPr>
        <p:txBody>
          <a:bodyPr spcFirstLastPara="1" wrap="square" lIns="91425" tIns="91425" rIns="91425" bIns="91425" anchor="t" anchorCtr="0">
            <a:noAutofit/>
          </a:bodyPr>
          <a:lstStyle/>
          <a:p>
            <a:pPr algn="l"/>
            <a:r>
              <a:rPr lang="en-GB" sz="2800" dirty="0"/>
              <a:t>Câu 6: </a:t>
            </a:r>
            <a:r>
              <a:rPr lang="vi-VN" sz="2800" dirty="0"/>
              <a:t>Khi ta tăng góc tới, góc khúc xạ biến đổi như thế nào?</a:t>
            </a:r>
            <a:endParaRPr sz="2800" dirty="0"/>
          </a:p>
        </p:txBody>
      </p:sp>
      <p:sp>
        <p:nvSpPr>
          <p:cNvPr id="6" name="Google Shape;1088;p59"/>
          <p:cNvSpPr txBox="1"/>
          <p:nvPr/>
        </p:nvSpPr>
        <p:spPr>
          <a:xfrm flipH="1">
            <a:off x="196277" y="1829670"/>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GB" sz="2800" b="1" dirty="0">
                <a:solidFill>
                  <a:schemeClr val="dk1"/>
                </a:solidFill>
                <a:latin typeface="Fira Sans Condensed Medium" panose="020B0603050000020004" pitchFamily="34" charset="0"/>
                <a:ea typeface="Quicksand"/>
                <a:cs typeface="Quicksand"/>
                <a:sym typeface="Quicksand"/>
              </a:rPr>
              <a:t>A. </a:t>
            </a:r>
            <a:endParaRPr lang="en-GB" sz="2800" b="1" dirty="0">
              <a:solidFill>
                <a:schemeClr val="dk1"/>
              </a:solidFill>
              <a:latin typeface="Fira Sans Condensed Medium" panose="020B0603050000020004" pitchFamily="34" charset="0"/>
              <a:ea typeface="Quicksand"/>
              <a:cs typeface="Quicksand"/>
              <a:sym typeface="Quicksand"/>
            </a:endParaRP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giảm</a:t>
            </a:r>
            <a:r>
              <a:rPr lang="en-US" sz="2000" spc="20" dirty="0"/>
              <a:t>.</a:t>
            </a:r>
            <a:endParaRPr lang="en-US" sz="2000" spc="20" dirty="0">
              <a:sym typeface="Quicksand Medium"/>
            </a:endParaRPr>
          </a:p>
        </p:txBody>
      </p:sp>
      <p:sp>
        <p:nvSpPr>
          <p:cNvPr id="7" name="Google Shape;1088;p59"/>
          <p:cNvSpPr txBox="1"/>
          <p:nvPr/>
        </p:nvSpPr>
        <p:spPr>
          <a:xfrm flipH="1">
            <a:off x="270054" y="3455430"/>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GB" sz="2800" b="1" dirty="0">
                <a:solidFill>
                  <a:schemeClr val="dk1"/>
                </a:solidFill>
                <a:latin typeface="Fira Sans Condensed Medium" panose="020B0603050000020004" pitchFamily="34" charset="0"/>
                <a:ea typeface="Quicksand"/>
                <a:cs typeface="Quicksand"/>
                <a:sym typeface="Quicksand"/>
              </a:rPr>
              <a:t>C. </a:t>
            </a:r>
            <a:endParaRPr lang="en-GB" sz="2800" b="1" dirty="0">
              <a:solidFill>
                <a:schemeClr val="dk1"/>
              </a:solidFill>
              <a:latin typeface="Fira Sans Condensed Medium" panose="020B0603050000020004" pitchFamily="34" charset="0"/>
              <a:ea typeface="Quicksand"/>
              <a:cs typeface="Quicksand"/>
              <a:sym typeface="Quicksand"/>
            </a:endParaRP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không</a:t>
            </a:r>
            <a:r>
              <a:rPr lang="en-US" sz="2000" spc="20" dirty="0"/>
              <a:t> </a:t>
            </a:r>
            <a:r>
              <a:rPr lang="en-US" sz="2000" spc="20" dirty="0" err="1"/>
              <a:t>đổi</a:t>
            </a:r>
            <a:r>
              <a:rPr lang="en-US" sz="2000" spc="20" dirty="0"/>
              <a:t>.</a:t>
            </a:r>
            <a:endParaRPr lang="en-US" sz="2000" spc="20" dirty="0">
              <a:sym typeface="Quicksand Medium"/>
            </a:endParaRPr>
          </a:p>
        </p:txBody>
      </p:sp>
      <p:sp>
        <p:nvSpPr>
          <p:cNvPr id="8" name="Google Shape;1088;p59"/>
          <p:cNvSpPr txBox="1"/>
          <p:nvPr/>
        </p:nvSpPr>
        <p:spPr>
          <a:xfrm flipH="1">
            <a:off x="6181933" y="1774769"/>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B. </a:t>
            </a:r>
            <a:endParaRPr lang="en-GB" sz="2800" b="1" dirty="0">
              <a:solidFill>
                <a:schemeClr val="dk1"/>
              </a:solidFill>
              <a:latin typeface="Fira Sans Condensed Medium" panose="020B0603050000020004" pitchFamily="34" charset="0"/>
              <a:ea typeface="Quicksand"/>
              <a:cs typeface="Quicksand"/>
              <a:sym typeface="Quicksand"/>
            </a:endParaRP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tăng</a:t>
            </a:r>
            <a:r>
              <a:rPr lang="en-US" sz="2000" spc="20" dirty="0"/>
              <a:t>.</a:t>
            </a:r>
            <a:endParaRPr lang="en-US" sz="2000" spc="20" dirty="0">
              <a:sym typeface="Quicksand Medium"/>
            </a:endParaRPr>
          </a:p>
        </p:txBody>
      </p:sp>
      <p:sp>
        <p:nvSpPr>
          <p:cNvPr id="9" name="Google Shape;1088;p59"/>
          <p:cNvSpPr txBox="1"/>
          <p:nvPr/>
        </p:nvSpPr>
        <p:spPr>
          <a:xfrm flipH="1">
            <a:off x="6195161" y="3476889"/>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D. </a:t>
            </a:r>
            <a:endParaRPr lang="en-GB" sz="2800" b="1" dirty="0">
              <a:solidFill>
                <a:schemeClr val="dk1"/>
              </a:solidFill>
              <a:latin typeface="Fira Sans Condensed Medium" panose="020B0603050000020004" pitchFamily="34" charset="0"/>
              <a:ea typeface="Quicksand"/>
              <a:cs typeface="Quicksand"/>
              <a:sym typeface="Quicksand"/>
            </a:endParaRP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tăng</a:t>
            </a:r>
            <a:r>
              <a:rPr lang="en-US" sz="2000" spc="20" dirty="0"/>
              <a:t> </a:t>
            </a:r>
            <a:r>
              <a:rPr lang="en-US" sz="2000" spc="20" dirty="0" err="1"/>
              <a:t>hoặc</a:t>
            </a:r>
            <a:r>
              <a:rPr lang="en-US" sz="2000" spc="20" dirty="0"/>
              <a:t> </a:t>
            </a:r>
            <a:r>
              <a:rPr lang="en-US" sz="2000" spc="20" dirty="0" err="1"/>
              <a:t>giảm</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0" name="Rectangle: Rounded Corners 9"/>
          <p:cNvSpPr/>
          <p:nvPr/>
        </p:nvSpPr>
        <p:spPr>
          <a:xfrm>
            <a:off x="5554133" y="1409718"/>
            <a:ext cx="3241032" cy="1409393"/>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61"/>
          <p:cNvSpPr/>
          <p:nvPr/>
        </p:nvSpPr>
        <p:spPr>
          <a:xfrm>
            <a:off x="3432342" y="1735016"/>
            <a:ext cx="2279315" cy="242560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38100" cap="flat" cmpd="sng">
            <a:solidFill>
              <a:schemeClr val="lt2"/>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96" name="Google Shape;1196;p61"/>
          <p:cNvGrpSpPr/>
          <p:nvPr/>
        </p:nvGrpSpPr>
        <p:grpSpPr>
          <a:xfrm>
            <a:off x="3788994" y="2133261"/>
            <a:ext cx="1566009" cy="2244650"/>
            <a:chOff x="3550325" y="539500"/>
            <a:chExt cx="2259102" cy="3238099"/>
          </a:xfrm>
        </p:grpSpPr>
        <p:sp>
          <p:nvSpPr>
            <p:cNvPr id="1197" name="Google Shape;1197;p61"/>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8" name="Google Shape;1198;p61"/>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9" name="Google Shape;1199;p61"/>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0" name="Google Shape;1200;p61"/>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1" name="Google Shape;1201;p61"/>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2" name="Google Shape;1202;p61"/>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3" name="Google Shape;1203;p61"/>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4" name="Google Shape;1204;p61"/>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5" name="Google Shape;1205;p61"/>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6" name="Google Shape;1206;p61"/>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7" name="Google Shape;1207;p61"/>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8" name="Google Shape;1208;p61"/>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9" name="Google Shape;1209;p61"/>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0" name="Google Shape;1210;p61"/>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1" name="Google Shape;1211;p61"/>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2" name="Google Shape;1212;p61"/>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3" name="Google Shape;1213;p61"/>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4" name="Google Shape;1214;p61"/>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15" name="Google Shape;1215;p61"/>
          <p:cNvGrpSpPr/>
          <p:nvPr/>
        </p:nvGrpSpPr>
        <p:grpSpPr>
          <a:xfrm>
            <a:off x="3489383" y="1953604"/>
            <a:ext cx="432316" cy="380808"/>
            <a:chOff x="713225" y="1877323"/>
            <a:chExt cx="1047140" cy="922379"/>
          </a:xfrm>
        </p:grpSpPr>
        <p:sp>
          <p:nvSpPr>
            <p:cNvPr id="1216" name="Google Shape;1216;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7" name="Google Shape;1217;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8" name="Google Shape;1218;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19" name="Google Shape;1219;p61"/>
          <p:cNvGrpSpPr/>
          <p:nvPr/>
        </p:nvGrpSpPr>
        <p:grpSpPr>
          <a:xfrm>
            <a:off x="3331035" y="3155042"/>
            <a:ext cx="432316" cy="380808"/>
            <a:chOff x="713225" y="1877323"/>
            <a:chExt cx="1047140" cy="922379"/>
          </a:xfrm>
        </p:grpSpPr>
        <p:sp>
          <p:nvSpPr>
            <p:cNvPr id="1220" name="Google Shape;1220;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1" name="Google Shape;1221;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2" name="Google Shape;1222;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23" name="Google Shape;1223;p61"/>
          <p:cNvGrpSpPr/>
          <p:nvPr/>
        </p:nvGrpSpPr>
        <p:grpSpPr>
          <a:xfrm>
            <a:off x="5255609" y="1923620"/>
            <a:ext cx="432316" cy="380808"/>
            <a:chOff x="713225" y="1877323"/>
            <a:chExt cx="1047140" cy="922379"/>
          </a:xfrm>
        </p:grpSpPr>
        <p:sp>
          <p:nvSpPr>
            <p:cNvPr id="1224" name="Google Shape;1224;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5" name="Google Shape;1225;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6" name="Google Shape;1226;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27" name="Google Shape;1227;p61"/>
          <p:cNvGrpSpPr/>
          <p:nvPr/>
        </p:nvGrpSpPr>
        <p:grpSpPr>
          <a:xfrm>
            <a:off x="5359835" y="3193583"/>
            <a:ext cx="432316" cy="380808"/>
            <a:chOff x="713225" y="1877323"/>
            <a:chExt cx="1047140" cy="922379"/>
          </a:xfrm>
        </p:grpSpPr>
        <p:sp>
          <p:nvSpPr>
            <p:cNvPr id="1228" name="Google Shape;1228;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9" name="Google Shape;1229;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0" name="Google Shape;1230;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 name="Google Shape;1033;p59"/>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GB" sz="2800" dirty="0"/>
              <a:t>Câu 7: </a:t>
            </a:r>
            <a:r>
              <a:rPr lang="en-US" sz="2800" dirty="0"/>
              <a:t>Ta </a:t>
            </a:r>
            <a:r>
              <a:rPr lang="en-US" sz="2800" dirty="0" err="1"/>
              <a:t>có</a:t>
            </a:r>
            <a:r>
              <a:rPr lang="en-US" sz="2800" dirty="0"/>
              <a:t> </a:t>
            </a:r>
            <a:r>
              <a:rPr lang="en-US" sz="2800" dirty="0" err="1"/>
              <a:t>tia</a:t>
            </a:r>
            <a:r>
              <a:rPr lang="en-US" sz="2800" dirty="0"/>
              <a:t> </a:t>
            </a:r>
            <a:r>
              <a:rPr lang="en-US" sz="2800" dirty="0" err="1"/>
              <a:t>tới</a:t>
            </a:r>
            <a:r>
              <a:rPr lang="en-US" sz="2800" dirty="0"/>
              <a:t> </a:t>
            </a:r>
            <a:r>
              <a:rPr lang="en-US" sz="2800" dirty="0" err="1"/>
              <a:t>và</a:t>
            </a:r>
            <a:r>
              <a:rPr lang="en-US" sz="2800" dirty="0"/>
              <a:t> </a:t>
            </a:r>
            <a:r>
              <a:rPr lang="en-US" sz="2800" dirty="0" err="1"/>
              <a:t>tia</a:t>
            </a:r>
            <a:r>
              <a:rPr lang="en-US" sz="2800" dirty="0"/>
              <a:t> </a:t>
            </a:r>
            <a:r>
              <a:rPr lang="en-US" sz="2800" dirty="0" err="1"/>
              <a:t>khúc</a:t>
            </a:r>
            <a:r>
              <a:rPr lang="en-US" sz="2800" dirty="0"/>
              <a:t> </a:t>
            </a:r>
            <a:r>
              <a:rPr lang="en-US" sz="2800" dirty="0" err="1"/>
              <a:t>xạ</a:t>
            </a:r>
            <a:r>
              <a:rPr lang="en-US" sz="2800" dirty="0"/>
              <a:t> </a:t>
            </a:r>
            <a:r>
              <a:rPr lang="en-US" sz="2800" dirty="0" err="1"/>
              <a:t>trùng</a:t>
            </a:r>
            <a:r>
              <a:rPr lang="en-US" sz="2800" dirty="0"/>
              <a:t> </a:t>
            </a:r>
            <a:r>
              <a:rPr lang="en-US" sz="2800" dirty="0" err="1"/>
              <a:t>nhau</a:t>
            </a:r>
            <a:r>
              <a:rPr lang="en-US" sz="2800" dirty="0"/>
              <a:t> </a:t>
            </a:r>
            <a:r>
              <a:rPr lang="en-US" sz="2800" dirty="0" err="1"/>
              <a:t>khi</a:t>
            </a:r>
            <a:endParaRPr sz="2800" dirty="0"/>
          </a:p>
        </p:txBody>
      </p:sp>
      <p:sp>
        <p:nvSpPr>
          <p:cNvPr id="5" name="Google Shape;1088;p59"/>
          <p:cNvSpPr txBox="1"/>
          <p:nvPr/>
        </p:nvSpPr>
        <p:spPr>
          <a:xfrm flipH="1">
            <a:off x="730756" y="1809707"/>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GB" sz="2800" b="1" dirty="0">
                <a:solidFill>
                  <a:schemeClr val="dk1"/>
                </a:solidFill>
                <a:latin typeface="Fira Sans Condensed Medium" panose="020B0603050000020004" pitchFamily="34" charset="0"/>
                <a:ea typeface="Quicksand"/>
                <a:cs typeface="Quicksand"/>
                <a:sym typeface="Quicksand"/>
              </a:rPr>
              <a:t>A. </a:t>
            </a:r>
            <a:endParaRPr lang="en-GB" sz="2800" b="1" dirty="0">
              <a:solidFill>
                <a:schemeClr val="dk1"/>
              </a:solidFill>
              <a:latin typeface="Fira Sans Condensed Medium" panose="020B0603050000020004" pitchFamily="34" charset="0"/>
              <a:ea typeface="Quicksand"/>
              <a:cs typeface="Quicksand"/>
              <a:sym typeface="Quicksand"/>
            </a:endParaRP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bằng</a:t>
            </a:r>
            <a:r>
              <a:rPr lang="en-US" sz="2000" spc="20" dirty="0"/>
              <a:t> 0</a:t>
            </a:r>
            <a:endParaRPr lang="en-US" sz="2000" spc="20" dirty="0">
              <a:sym typeface="Quicksand Medium"/>
            </a:endParaRPr>
          </a:p>
        </p:txBody>
      </p:sp>
      <p:sp>
        <p:nvSpPr>
          <p:cNvPr id="6" name="Google Shape;1088;p59"/>
          <p:cNvSpPr txBox="1"/>
          <p:nvPr/>
        </p:nvSpPr>
        <p:spPr>
          <a:xfrm flipH="1">
            <a:off x="722408" y="3437054"/>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GB" sz="2800" b="1" dirty="0">
                <a:solidFill>
                  <a:schemeClr val="dk1"/>
                </a:solidFill>
                <a:latin typeface="Fira Sans Condensed Medium" panose="020B0603050000020004" pitchFamily="34" charset="0"/>
                <a:ea typeface="Quicksand"/>
                <a:cs typeface="Quicksand"/>
                <a:sym typeface="Quicksand"/>
              </a:rPr>
              <a:t>C. </a:t>
            </a:r>
            <a:endParaRPr lang="en-GB" sz="2800" b="1" dirty="0">
              <a:solidFill>
                <a:schemeClr val="dk1"/>
              </a:solidFill>
              <a:latin typeface="Fira Sans Condensed Medium" panose="020B0603050000020004" pitchFamily="34" charset="0"/>
              <a:ea typeface="Quicksand"/>
              <a:cs typeface="Quicksand"/>
              <a:sym typeface="Quicksand"/>
            </a:endParaRPr>
          </a:p>
          <a:p>
            <a:pPr algn="r">
              <a:lnSpc>
                <a:spcPct val="115000"/>
              </a:lnSpc>
            </a:pPr>
            <a:r>
              <a:rPr lang="vi-VN" sz="2000" spc="20" dirty="0"/>
              <a:t>góc tới lớn hơn góc khúc xạ</a:t>
            </a:r>
            <a:endParaRPr lang="en-US" sz="2000" spc="20" dirty="0">
              <a:sym typeface="Quicksand Medium"/>
            </a:endParaRPr>
          </a:p>
        </p:txBody>
      </p:sp>
      <p:sp>
        <p:nvSpPr>
          <p:cNvPr id="7" name="Google Shape;1088;p59"/>
          <p:cNvSpPr txBox="1"/>
          <p:nvPr/>
        </p:nvSpPr>
        <p:spPr>
          <a:xfrm flipH="1">
            <a:off x="5866278" y="2046228"/>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B. </a:t>
            </a:r>
            <a:endParaRPr lang="en-GB" sz="2800" b="1" dirty="0">
              <a:solidFill>
                <a:schemeClr val="dk1"/>
              </a:solidFill>
              <a:latin typeface="Fira Sans Condensed Medium" panose="020B0603050000020004" pitchFamily="34" charset="0"/>
              <a:ea typeface="Quicksand"/>
              <a:cs typeface="Quicksand"/>
              <a:sym typeface="Quicksand"/>
            </a:endParaRP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bằng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endParaRPr lang="en-US" sz="2000" spc="20" dirty="0">
              <a:sym typeface="Quicksand Medium"/>
            </a:endParaRPr>
          </a:p>
        </p:txBody>
      </p:sp>
      <p:sp>
        <p:nvSpPr>
          <p:cNvPr id="8" name="Google Shape;1088;p59"/>
          <p:cNvSpPr txBox="1"/>
          <p:nvPr/>
        </p:nvSpPr>
        <p:spPr>
          <a:xfrm flipH="1">
            <a:off x="5920697" y="3437054"/>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D. </a:t>
            </a:r>
            <a:endParaRPr lang="en-GB" sz="2800" b="1" dirty="0">
              <a:solidFill>
                <a:schemeClr val="dk1"/>
              </a:solidFill>
              <a:latin typeface="Fira Sans Condensed Medium" panose="020B0603050000020004" pitchFamily="34" charset="0"/>
              <a:ea typeface="Quicksand"/>
              <a:cs typeface="Quicksand"/>
              <a:sym typeface="Quicksand"/>
            </a:endParaRPr>
          </a:p>
          <a:p>
            <a:pPr>
              <a:lnSpc>
                <a:spcPct val="115000"/>
              </a:lnSpc>
            </a:pPr>
            <a:r>
              <a:rPr lang="vi-VN" sz="2000" spc="20" dirty="0"/>
              <a:t>góc tới nhỏ hơn góc khúc xạ</a:t>
            </a:r>
            <a:endParaRPr lang="en-US" sz="2000" spc="20" dirty="0">
              <a:sym typeface="Quicksand Medium"/>
            </a:endParaRPr>
          </a:p>
        </p:txBody>
      </p:sp>
      <p:sp>
        <p:nvSpPr>
          <p:cNvPr id="9" name="Rectangle: Rounded Corners 8"/>
          <p:cNvSpPr/>
          <p:nvPr/>
        </p:nvSpPr>
        <p:spPr>
          <a:xfrm>
            <a:off x="722409" y="1530041"/>
            <a:ext cx="2799664" cy="1269107"/>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grpSp>
        <p:nvGrpSpPr>
          <p:cNvPr id="1591" name="Group 1590"/>
          <p:cNvGrpSpPr/>
          <p:nvPr/>
        </p:nvGrpSpPr>
        <p:grpSpPr>
          <a:xfrm>
            <a:off x="5853277" y="2667476"/>
            <a:ext cx="3108859" cy="2082300"/>
            <a:chOff x="58393" y="1188379"/>
            <a:chExt cx="5209070" cy="3489012"/>
          </a:xfrm>
        </p:grpSpPr>
        <p:sp>
          <p:nvSpPr>
            <p:cNvPr id="1599" name="TextBox 1598"/>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600" name="Group 1599"/>
            <p:cNvGrpSpPr/>
            <p:nvPr/>
          </p:nvGrpSpPr>
          <p:grpSpPr>
            <a:xfrm>
              <a:off x="377663" y="1246619"/>
              <a:ext cx="4636389" cy="3392676"/>
              <a:chOff x="149305" y="883103"/>
              <a:chExt cx="4354937" cy="3522581"/>
            </a:xfrm>
          </p:grpSpPr>
          <p:sp>
            <p:nvSpPr>
              <p:cNvPr id="1609" name="Rectangle 1608"/>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610" name="Straight Connector 1609"/>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611" name="Rectangle 1610"/>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601" name="TextBox 1600"/>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602" name="TextBox 1601"/>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000" dirty="0" err="1"/>
                <a:t>Nước</a:t>
              </a:r>
              <a:endParaRPr lang="en-US" sz="1000" dirty="0"/>
            </a:p>
          </p:txBody>
        </p:sp>
        <p:sp>
          <p:nvSpPr>
            <p:cNvPr id="1603" name="TextBox 1602"/>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605" name="TextBox 1604"/>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606" name="TextBox 1605"/>
            <p:cNvSpPr txBox="1"/>
            <p:nvPr/>
          </p:nvSpPr>
          <p:spPr>
            <a:xfrm>
              <a:off x="1097089" y="4102582"/>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607" name="TextBox 1606"/>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608" name="TextBox 1607"/>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604" name="TextBox 1603"/>
            <p:cNvSpPr txBox="1"/>
            <p:nvPr/>
          </p:nvSpPr>
          <p:spPr>
            <a:xfrm>
              <a:off x="2778581" y="2671813"/>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grpSp>
      <p:grpSp>
        <p:nvGrpSpPr>
          <p:cNvPr id="1594" name="Group 1593"/>
          <p:cNvGrpSpPr/>
          <p:nvPr/>
        </p:nvGrpSpPr>
        <p:grpSpPr>
          <a:xfrm rot="5400000">
            <a:off x="6760488" y="3821657"/>
            <a:ext cx="737067" cy="714369"/>
            <a:chOff x="1022287" y="1484770"/>
            <a:chExt cx="1456130" cy="1411289"/>
          </a:xfrm>
        </p:grpSpPr>
        <p:cxnSp>
          <p:nvCxnSpPr>
            <p:cNvPr id="1595" name="Straight Connector 1594"/>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96" name="Straight Arrow Connector 1595"/>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93" name="Group 1592"/>
          <p:cNvGrpSpPr/>
          <p:nvPr/>
        </p:nvGrpSpPr>
        <p:grpSpPr>
          <a:xfrm rot="21144240">
            <a:off x="6575484" y="3040499"/>
            <a:ext cx="869042" cy="842281"/>
            <a:chOff x="1022287" y="1484770"/>
            <a:chExt cx="1456130" cy="1411289"/>
          </a:xfrm>
        </p:grpSpPr>
        <p:cxnSp>
          <p:nvCxnSpPr>
            <p:cNvPr id="1597" name="Straight Connector 1596"/>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98" name="Straight Arrow Connector 1597"/>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4" name="Google Shape;1033;p59"/>
          <p:cNvSpPr txBox="1">
            <a:spLocks noGrp="1"/>
          </p:cNvSpPr>
          <p:nvPr>
            <p:ph type="title"/>
          </p:nvPr>
        </p:nvSpPr>
        <p:spPr>
          <a:xfrm>
            <a:off x="272997" y="-16933"/>
            <a:ext cx="1988451" cy="5030922"/>
          </a:xfrm>
          <a:prstGeom prst="rect">
            <a:avLst/>
          </a:prstGeom>
        </p:spPr>
        <p:txBody>
          <a:bodyPr spcFirstLastPara="1" wrap="square" lIns="91425" tIns="91425" rIns="91425" bIns="91425" anchor="t" anchorCtr="0">
            <a:noAutofit/>
          </a:bodyPr>
          <a:lstStyle/>
          <a:p>
            <a:pPr>
              <a:lnSpc>
                <a:spcPct val="150000"/>
              </a:lnSpc>
            </a:pPr>
            <a:r>
              <a:rPr lang="en-GB" sz="2200" dirty="0"/>
              <a:t>Câu 8: </a:t>
            </a:r>
            <a:r>
              <a:rPr lang="en-US" sz="2200" dirty="0" err="1"/>
              <a:t>Hình</a:t>
            </a:r>
            <a:r>
              <a:rPr lang="en-US" sz="2200" dirty="0"/>
              <a:t> </a:t>
            </a:r>
            <a:r>
              <a:rPr lang="en-US" sz="2200" dirty="0" err="1"/>
              <a:t>vẽ</a:t>
            </a:r>
            <a:r>
              <a:rPr lang="en-US" sz="2200" dirty="0"/>
              <a:t> </a:t>
            </a:r>
            <a:r>
              <a:rPr lang="en-US" sz="2200" dirty="0" err="1"/>
              <a:t>nào</a:t>
            </a:r>
            <a:r>
              <a:rPr lang="en-US" sz="2200" dirty="0"/>
              <a:t> </a:t>
            </a:r>
            <a:r>
              <a:rPr lang="en-US" sz="2200" dirty="0" err="1"/>
              <a:t>đúng</a:t>
            </a:r>
            <a:r>
              <a:rPr lang="en-US" sz="2200" dirty="0"/>
              <a:t>, </a:t>
            </a:r>
            <a:r>
              <a:rPr lang="en-US" sz="2200" dirty="0" err="1"/>
              <a:t>hình</a:t>
            </a:r>
            <a:r>
              <a:rPr lang="en-US" sz="2200" dirty="0"/>
              <a:t> </a:t>
            </a:r>
            <a:r>
              <a:rPr lang="en-US" sz="2200" dirty="0" err="1"/>
              <a:t>vẽ</a:t>
            </a:r>
            <a:r>
              <a:rPr lang="en-US" sz="2200" dirty="0"/>
              <a:t> </a:t>
            </a:r>
            <a:r>
              <a:rPr lang="en-US" sz="2200" dirty="0" err="1"/>
              <a:t>nào</a:t>
            </a:r>
            <a:r>
              <a:rPr lang="en-US" sz="2200" dirty="0"/>
              <a:t> </a:t>
            </a:r>
            <a:r>
              <a:rPr lang="en-US" sz="2200" dirty="0" err="1"/>
              <a:t>sai</a:t>
            </a:r>
            <a:r>
              <a:rPr lang="en-US" sz="2200" dirty="0"/>
              <a:t>?</a:t>
            </a:r>
            <a:endParaRPr sz="2200" dirty="0"/>
          </a:p>
        </p:txBody>
      </p:sp>
      <p:grpSp>
        <p:nvGrpSpPr>
          <p:cNvPr id="1537" name="Group 1536"/>
          <p:cNvGrpSpPr/>
          <p:nvPr/>
        </p:nvGrpSpPr>
        <p:grpSpPr>
          <a:xfrm>
            <a:off x="2580053" y="100981"/>
            <a:ext cx="3108859" cy="2128467"/>
            <a:chOff x="2562298" y="136491"/>
            <a:chExt cx="3108859" cy="2128467"/>
          </a:xfrm>
        </p:grpSpPr>
        <p:grpSp>
          <p:nvGrpSpPr>
            <p:cNvPr id="1259" name="Group 1258"/>
            <p:cNvGrpSpPr/>
            <p:nvPr/>
          </p:nvGrpSpPr>
          <p:grpSpPr>
            <a:xfrm>
              <a:off x="2562298" y="136491"/>
              <a:ext cx="3108859" cy="2128467"/>
              <a:chOff x="58393" y="1188379"/>
              <a:chExt cx="5209070" cy="3566368"/>
            </a:xfrm>
          </p:grpSpPr>
          <p:sp>
            <p:nvSpPr>
              <p:cNvPr id="1305" name="TextBox 1304"/>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306" name="Group 1305"/>
              <p:cNvGrpSpPr/>
              <p:nvPr/>
            </p:nvGrpSpPr>
            <p:grpSpPr>
              <a:xfrm>
                <a:off x="377663" y="1246619"/>
                <a:ext cx="4636389" cy="3392676"/>
                <a:chOff x="149305" y="883103"/>
                <a:chExt cx="4354937" cy="3522581"/>
              </a:xfrm>
            </p:grpSpPr>
            <p:sp>
              <p:nvSpPr>
                <p:cNvPr id="1317" name="Rectangle 1316"/>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318" name="Straight Connector 1317"/>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319" name="Rectangle 1318"/>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307" name="TextBox 1306"/>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308" name="TextBox 1307"/>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000" dirty="0" err="1"/>
                  <a:t>Nước</a:t>
                </a:r>
                <a:endParaRPr lang="en-US" sz="1000" dirty="0"/>
              </a:p>
            </p:txBody>
          </p:sp>
          <p:sp>
            <p:nvSpPr>
              <p:cNvPr id="1309" name="TextBox 1308"/>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310" name="TextBox 1309"/>
              <p:cNvSpPr txBox="1"/>
              <p:nvPr/>
            </p:nvSpPr>
            <p:spPr>
              <a:xfrm>
                <a:off x="2454324" y="3028536"/>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sp>
            <p:nvSpPr>
              <p:cNvPr id="1311" name="TextBox 1310"/>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312" name="TextBox 1311"/>
              <p:cNvSpPr txBox="1"/>
              <p:nvPr/>
            </p:nvSpPr>
            <p:spPr>
              <a:xfrm>
                <a:off x="3621200" y="4239049"/>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313" name="TextBox 1312"/>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314" name="TextBox 1313"/>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grpSp>
        <p:cxnSp>
          <p:nvCxnSpPr>
            <p:cNvPr id="1260" name="Straight Connector 1259"/>
            <p:cNvCxnSpPr/>
            <p:nvPr/>
          </p:nvCxnSpPr>
          <p:spPr>
            <a:xfrm>
              <a:off x="4205404" y="216727"/>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261" name="Group 1260"/>
            <p:cNvGrpSpPr/>
            <p:nvPr/>
          </p:nvGrpSpPr>
          <p:grpSpPr>
            <a:xfrm rot="21144240">
              <a:off x="3284505" y="509514"/>
              <a:ext cx="869042" cy="842281"/>
              <a:chOff x="1022287" y="1484770"/>
              <a:chExt cx="1456130" cy="1411289"/>
            </a:xfrm>
          </p:grpSpPr>
          <p:cxnSp>
            <p:nvCxnSpPr>
              <p:cNvPr id="1303" name="Straight Connector 1302"/>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4" name="Straight Arrow Connector 1303"/>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2" name="Group 1261"/>
            <p:cNvGrpSpPr/>
            <p:nvPr/>
          </p:nvGrpSpPr>
          <p:grpSpPr>
            <a:xfrm rot="1085472">
              <a:off x="4066431" y="1378098"/>
              <a:ext cx="737067" cy="714369"/>
              <a:chOff x="1022287" y="1484770"/>
              <a:chExt cx="1456130" cy="1411289"/>
            </a:xfrm>
          </p:grpSpPr>
          <p:cxnSp>
            <p:nvCxnSpPr>
              <p:cNvPr id="1301" name="Straight Connector 1300"/>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2" name="Straight Arrow Connector 1301"/>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36" name="Google Shape;1033;p59"/>
          <p:cNvSpPr txBox="1"/>
          <p:nvPr/>
        </p:nvSpPr>
        <p:spPr>
          <a:xfrm>
            <a:off x="3649682" y="2063397"/>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1</a:t>
            </a:r>
            <a:endParaRPr lang="vi-VN" sz="2000" dirty="0"/>
          </a:p>
        </p:txBody>
      </p:sp>
      <p:grpSp>
        <p:nvGrpSpPr>
          <p:cNvPr id="1566" name="Group 1565"/>
          <p:cNvGrpSpPr/>
          <p:nvPr/>
        </p:nvGrpSpPr>
        <p:grpSpPr>
          <a:xfrm>
            <a:off x="5894319" y="135740"/>
            <a:ext cx="3108859" cy="2128467"/>
            <a:chOff x="5876564" y="171250"/>
            <a:chExt cx="3108859" cy="2128467"/>
          </a:xfrm>
        </p:grpSpPr>
        <p:grpSp>
          <p:nvGrpSpPr>
            <p:cNvPr id="1539" name="Group 1538"/>
            <p:cNvGrpSpPr/>
            <p:nvPr/>
          </p:nvGrpSpPr>
          <p:grpSpPr>
            <a:xfrm>
              <a:off x="5876564" y="171250"/>
              <a:ext cx="3108859" cy="2128467"/>
              <a:chOff x="58393" y="1188379"/>
              <a:chExt cx="5209070" cy="3566368"/>
            </a:xfrm>
          </p:grpSpPr>
          <p:sp>
            <p:nvSpPr>
              <p:cNvPr id="1550" name="TextBox 1549"/>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551" name="Group 1550"/>
              <p:cNvGrpSpPr/>
              <p:nvPr/>
            </p:nvGrpSpPr>
            <p:grpSpPr>
              <a:xfrm>
                <a:off x="377663" y="1246619"/>
                <a:ext cx="4636389" cy="3392676"/>
                <a:chOff x="149305" y="883103"/>
                <a:chExt cx="4354937" cy="3522581"/>
              </a:xfrm>
            </p:grpSpPr>
            <p:sp>
              <p:nvSpPr>
                <p:cNvPr id="1562" name="Rectangle 1561"/>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63" name="Straight Connector 1562"/>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564" name="Rectangle 1563"/>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552" name="TextBox 1551"/>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553" name="TextBox 1552"/>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000" dirty="0" err="1"/>
                  <a:t>Nước</a:t>
                </a:r>
                <a:endParaRPr lang="en-US" sz="1000" dirty="0"/>
              </a:p>
            </p:txBody>
          </p:sp>
          <p:sp>
            <p:nvSpPr>
              <p:cNvPr id="1554" name="TextBox 1553"/>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555" name="TextBox 1554"/>
              <p:cNvSpPr txBox="1"/>
              <p:nvPr/>
            </p:nvSpPr>
            <p:spPr>
              <a:xfrm>
                <a:off x="2454324" y="3028536"/>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sp>
            <p:nvSpPr>
              <p:cNvPr id="1556" name="TextBox 1555"/>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557" name="TextBox 1556"/>
              <p:cNvSpPr txBox="1"/>
              <p:nvPr/>
            </p:nvSpPr>
            <p:spPr>
              <a:xfrm>
                <a:off x="3621200" y="4239049"/>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558" name="TextBox 1557"/>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59" name="TextBox 1558"/>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grpSp>
        <p:cxnSp>
          <p:nvCxnSpPr>
            <p:cNvPr id="1540" name="Straight Connector 1539"/>
            <p:cNvCxnSpPr/>
            <p:nvPr/>
          </p:nvCxnSpPr>
          <p:spPr>
            <a:xfrm>
              <a:off x="7519670" y="251486"/>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541" name="Group 1540"/>
            <p:cNvGrpSpPr/>
            <p:nvPr/>
          </p:nvGrpSpPr>
          <p:grpSpPr>
            <a:xfrm rot="21144240">
              <a:off x="6598771" y="544273"/>
              <a:ext cx="869042" cy="842281"/>
              <a:chOff x="1022287" y="1484770"/>
              <a:chExt cx="1456130" cy="1411289"/>
            </a:xfrm>
          </p:grpSpPr>
          <p:cxnSp>
            <p:nvCxnSpPr>
              <p:cNvPr id="1548" name="Straight Connector 1547"/>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49" name="Straight Arrow Connector 1548"/>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42" name="Group 1541"/>
            <p:cNvGrpSpPr/>
            <p:nvPr/>
          </p:nvGrpSpPr>
          <p:grpSpPr>
            <a:xfrm rot="21371095">
              <a:off x="7532248" y="1293215"/>
              <a:ext cx="737067" cy="714369"/>
              <a:chOff x="1022287" y="1484770"/>
              <a:chExt cx="1456130" cy="1411289"/>
            </a:xfrm>
          </p:grpSpPr>
          <p:cxnSp>
            <p:nvCxnSpPr>
              <p:cNvPr id="1546" name="Straight Connector 1545"/>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47" name="Straight Arrow Connector 1546"/>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65" name="Google Shape;1033;p59"/>
          <p:cNvSpPr txBox="1"/>
          <p:nvPr/>
        </p:nvSpPr>
        <p:spPr>
          <a:xfrm>
            <a:off x="6963948" y="2098156"/>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2</a:t>
            </a:r>
            <a:endParaRPr lang="vi-VN" sz="2000" dirty="0"/>
          </a:p>
        </p:txBody>
      </p:sp>
      <p:grpSp>
        <p:nvGrpSpPr>
          <p:cNvPr id="1613" name="Group 1612"/>
          <p:cNvGrpSpPr/>
          <p:nvPr/>
        </p:nvGrpSpPr>
        <p:grpSpPr>
          <a:xfrm>
            <a:off x="2539011" y="2632717"/>
            <a:ext cx="3108859" cy="2126714"/>
            <a:chOff x="2539011" y="2632717"/>
            <a:chExt cx="3108859" cy="2126714"/>
          </a:xfrm>
        </p:grpSpPr>
        <p:grpSp>
          <p:nvGrpSpPr>
            <p:cNvPr id="1568" name="Group 1567"/>
            <p:cNvGrpSpPr/>
            <p:nvPr/>
          </p:nvGrpSpPr>
          <p:grpSpPr>
            <a:xfrm>
              <a:off x="2539011" y="2632717"/>
              <a:ext cx="3108859" cy="2126714"/>
              <a:chOff x="58393" y="1188379"/>
              <a:chExt cx="5209070" cy="3563431"/>
            </a:xfrm>
          </p:grpSpPr>
          <p:sp>
            <p:nvSpPr>
              <p:cNvPr id="1576" name="TextBox 1575"/>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577" name="Group 1576"/>
              <p:cNvGrpSpPr/>
              <p:nvPr/>
            </p:nvGrpSpPr>
            <p:grpSpPr>
              <a:xfrm>
                <a:off x="377663" y="1246619"/>
                <a:ext cx="4636389" cy="3392676"/>
                <a:chOff x="149305" y="883103"/>
                <a:chExt cx="4354937" cy="3522581"/>
              </a:xfrm>
            </p:grpSpPr>
            <p:sp>
              <p:nvSpPr>
                <p:cNvPr id="1586" name="Rectangle 1585"/>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87" name="Straight Connector 1586"/>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588" name="Rectangle 1587"/>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578" name="TextBox 1577"/>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579" name="TextBox 1578"/>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000" dirty="0" err="1"/>
                  <a:t>Nước</a:t>
                </a:r>
                <a:endParaRPr lang="en-US" sz="1000" dirty="0"/>
              </a:p>
            </p:txBody>
          </p:sp>
          <p:sp>
            <p:nvSpPr>
              <p:cNvPr id="1580" name="TextBox 1579"/>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582" name="TextBox 1581"/>
              <p:cNvSpPr txBox="1"/>
              <p:nvPr/>
            </p:nvSpPr>
            <p:spPr>
              <a:xfrm>
                <a:off x="1533309" y="4236112"/>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583" name="TextBox 1582"/>
              <p:cNvSpPr txBox="1"/>
              <p:nvPr/>
            </p:nvSpPr>
            <p:spPr>
              <a:xfrm>
                <a:off x="4027527" y="1340350"/>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584" name="TextBox 1583"/>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85" name="TextBox 1584"/>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81" name="TextBox 1580"/>
              <p:cNvSpPr txBox="1"/>
              <p:nvPr/>
            </p:nvSpPr>
            <p:spPr>
              <a:xfrm>
                <a:off x="2471703" y="2667098"/>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grpSp>
        <p:cxnSp>
          <p:nvCxnSpPr>
            <p:cNvPr id="1569" name="Straight Connector 1568"/>
            <p:cNvCxnSpPr/>
            <p:nvPr/>
          </p:nvCxnSpPr>
          <p:spPr>
            <a:xfrm>
              <a:off x="4182117" y="2712953"/>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570" name="Group 1569"/>
            <p:cNvGrpSpPr/>
            <p:nvPr/>
          </p:nvGrpSpPr>
          <p:grpSpPr>
            <a:xfrm rot="16460969">
              <a:off x="4188370" y="2966409"/>
              <a:ext cx="869042" cy="842281"/>
              <a:chOff x="1022287" y="1484770"/>
              <a:chExt cx="1456130" cy="1411289"/>
            </a:xfrm>
          </p:grpSpPr>
          <p:cxnSp>
            <p:nvCxnSpPr>
              <p:cNvPr id="1574" name="Straight Connector 1573"/>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75" name="Straight Arrow Connector 1574"/>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71" name="Group 1570"/>
            <p:cNvGrpSpPr/>
            <p:nvPr/>
          </p:nvGrpSpPr>
          <p:grpSpPr>
            <a:xfrm rot="15129824">
              <a:off x="3579770" y="3884007"/>
              <a:ext cx="737067" cy="714369"/>
              <a:chOff x="1022287" y="1484770"/>
              <a:chExt cx="1456130" cy="1411289"/>
            </a:xfrm>
          </p:grpSpPr>
          <p:cxnSp>
            <p:nvCxnSpPr>
              <p:cNvPr id="1572" name="Straight Connector 1571"/>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73" name="Straight Arrow Connector 1572"/>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89" name="Google Shape;1033;p59"/>
          <p:cNvSpPr txBox="1"/>
          <p:nvPr/>
        </p:nvSpPr>
        <p:spPr>
          <a:xfrm>
            <a:off x="3608640" y="4595133"/>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3</a:t>
            </a:r>
            <a:endParaRPr lang="vi-VN" sz="2000" dirty="0"/>
          </a:p>
        </p:txBody>
      </p:sp>
      <p:cxnSp>
        <p:nvCxnSpPr>
          <p:cNvPr id="1592" name="Straight Connector 1591"/>
          <p:cNvCxnSpPr/>
          <p:nvPr/>
        </p:nvCxnSpPr>
        <p:spPr>
          <a:xfrm>
            <a:off x="7496383" y="2747712"/>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612" name="Google Shape;1033;p59"/>
          <p:cNvSpPr txBox="1"/>
          <p:nvPr/>
        </p:nvSpPr>
        <p:spPr>
          <a:xfrm>
            <a:off x="6922906" y="4629892"/>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4</a:t>
            </a:r>
            <a:endParaRPr lang="vi-VN" sz="20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pic>
        <p:nvPicPr>
          <p:cNvPr id="1026" name="Picture 2" descr="Children looking for concept illustratio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215061"/>
            <a:ext cx="3549191" cy="354919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oogle Shape;564;p40"/>
          <p:cNvGrpSpPr/>
          <p:nvPr/>
        </p:nvGrpSpPr>
        <p:grpSpPr>
          <a:xfrm>
            <a:off x="908120" y="4549512"/>
            <a:ext cx="258628" cy="258711"/>
            <a:chOff x="4370700" y="733563"/>
            <a:chExt cx="546550" cy="546727"/>
          </a:xfrm>
        </p:grpSpPr>
        <p:sp>
          <p:nvSpPr>
            <p:cNvPr id="17" name="Google Shape;565;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 name="Google Shape;566;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567;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568;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569;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570;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 name="Google Shape;571;p40"/>
          <p:cNvGrpSpPr/>
          <p:nvPr/>
        </p:nvGrpSpPr>
        <p:grpSpPr>
          <a:xfrm>
            <a:off x="8484308" y="910622"/>
            <a:ext cx="258628" cy="258711"/>
            <a:chOff x="4370700" y="733563"/>
            <a:chExt cx="546550" cy="546727"/>
          </a:xfrm>
        </p:grpSpPr>
        <p:sp>
          <p:nvSpPr>
            <p:cNvPr id="24" name="Google Shape;572;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573;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Google Shape;574;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575;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576;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9" name="Google Shape;577;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 name="Google Shape;578;p40"/>
          <p:cNvGrpSpPr/>
          <p:nvPr/>
        </p:nvGrpSpPr>
        <p:grpSpPr>
          <a:xfrm>
            <a:off x="7660701" y="224539"/>
            <a:ext cx="475608" cy="475817"/>
            <a:chOff x="4370700" y="733563"/>
            <a:chExt cx="546550" cy="546727"/>
          </a:xfrm>
        </p:grpSpPr>
        <p:sp>
          <p:nvSpPr>
            <p:cNvPr id="31" name="Google Shape;579;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580;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581;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582;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583;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584;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87" name="Google Shape;1924;p44"/>
          <p:cNvSpPr txBox="1"/>
          <p:nvPr/>
        </p:nvSpPr>
        <p:spPr>
          <a:xfrm>
            <a:off x="3446165" y="1341886"/>
            <a:ext cx="5697835" cy="2998257"/>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20000"/>
              </a:lnSpc>
              <a:buClrTx/>
              <a:buSzTx/>
              <a:buFontTx/>
              <a:buNone/>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r>
              <a:rPr lang="vi-VN" dirty="0"/>
              <a:t>Nêu một số cách để quan sát đường đi tia sáng trong các môi trường trong suốt mà em biết.</a:t>
            </a:r>
            <a:endParaRPr lang="en-US" dirty="0"/>
          </a:p>
        </p:txBody>
      </p:sp>
      <p:sp>
        <p:nvSpPr>
          <p:cNvPr id="2" name="TextBox 1"/>
          <p:cNvSpPr txBox="1"/>
          <p:nvPr/>
        </p:nvSpPr>
        <p:spPr>
          <a:xfrm>
            <a:off x="0" y="85431"/>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7"/>
                                        </p:tgtEl>
                                        <p:attrNameLst>
                                          <p:attrName>style.visibility</p:attrName>
                                        </p:attrNameLst>
                                      </p:cBhvr>
                                      <p:to>
                                        <p:strVal val="visible"/>
                                      </p:to>
                                    </p:set>
                                    <p:animEffect transition="in" filter="barn(inVertical)">
                                      <p:cBhvr>
                                        <p:cTn id="7" dur="500"/>
                                        <p:tgtEl>
                                          <p:spTgt spid="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4" name="Google Shape;1033;p59"/>
          <p:cNvSpPr txBox="1">
            <a:spLocks noGrp="1"/>
          </p:cNvSpPr>
          <p:nvPr>
            <p:ph type="title"/>
          </p:nvPr>
        </p:nvSpPr>
        <p:spPr>
          <a:xfrm>
            <a:off x="272997" y="-16933"/>
            <a:ext cx="1988451" cy="661132"/>
          </a:xfrm>
          <a:prstGeom prst="rect">
            <a:avLst/>
          </a:prstGeom>
        </p:spPr>
        <p:txBody>
          <a:bodyPr spcFirstLastPara="1" wrap="square" lIns="91425" tIns="91425" rIns="91425" bIns="91425" anchor="t" anchorCtr="0">
            <a:noAutofit/>
          </a:bodyPr>
          <a:lstStyle/>
          <a:p>
            <a:pPr>
              <a:lnSpc>
                <a:spcPct val="150000"/>
              </a:lnSpc>
            </a:pPr>
            <a:r>
              <a:rPr lang="en-GB" sz="2200" dirty="0"/>
              <a:t>Câu 8:</a:t>
            </a:r>
            <a:endParaRPr sz="2200" dirty="0"/>
          </a:p>
        </p:txBody>
      </p:sp>
      <p:grpSp>
        <p:nvGrpSpPr>
          <p:cNvPr id="1537" name="Group 1536"/>
          <p:cNvGrpSpPr/>
          <p:nvPr/>
        </p:nvGrpSpPr>
        <p:grpSpPr>
          <a:xfrm>
            <a:off x="438081" y="828716"/>
            <a:ext cx="4133919" cy="2821122"/>
            <a:chOff x="2562298" y="136491"/>
            <a:chExt cx="3108859" cy="2121587"/>
          </a:xfrm>
        </p:grpSpPr>
        <p:grpSp>
          <p:nvGrpSpPr>
            <p:cNvPr id="1259" name="Group 1258"/>
            <p:cNvGrpSpPr/>
            <p:nvPr/>
          </p:nvGrpSpPr>
          <p:grpSpPr>
            <a:xfrm>
              <a:off x="2562298" y="136491"/>
              <a:ext cx="3108859" cy="2121587"/>
              <a:chOff x="58393" y="1188379"/>
              <a:chExt cx="5209070" cy="3554841"/>
            </a:xfrm>
          </p:grpSpPr>
          <p:sp>
            <p:nvSpPr>
              <p:cNvPr id="1305" name="TextBox 1304"/>
              <p:cNvSpPr txBox="1"/>
              <p:nvPr/>
            </p:nvSpPr>
            <p:spPr>
              <a:xfrm>
                <a:off x="58393" y="2914629"/>
                <a:ext cx="319270" cy="426605"/>
              </a:xfrm>
              <a:prstGeom prst="rect">
                <a:avLst/>
              </a:prstGeom>
              <a:noFill/>
            </p:spPr>
            <p:txBody>
              <a:bodyPr wrap="square">
                <a:spAutoFit/>
              </a:bodyPr>
              <a:lstStyle/>
              <a:p>
                <a:r>
                  <a:rPr lang="vi-VN" sz="1600" b="1" dirty="0">
                    <a:solidFill>
                      <a:srgbClr val="D35C27"/>
                    </a:solidFill>
                  </a:rPr>
                  <a:t>P</a:t>
                </a:r>
                <a:endParaRPr lang="en-US" sz="1600" dirty="0">
                  <a:solidFill>
                    <a:srgbClr val="D35C27"/>
                  </a:solidFill>
                </a:endParaRPr>
              </a:p>
            </p:txBody>
          </p:sp>
          <p:grpSp>
            <p:nvGrpSpPr>
              <p:cNvPr id="1306" name="Group 1305"/>
              <p:cNvGrpSpPr/>
              <p:nvPr/>
            </p:nvGrpSpPr>
            <p:grpSpPr>
              <a:xfrm>
                <a:off x="377663" y="1246619"/>
                <a:ext cx="4636389" cy="3392676"/>
                <a:chOff x="149305" y="883103"/>
                <a:chExt cx="4354937" cy="3522581"/>
              </a:xfrm>
            </p:grpSpPr>
            <p:sp>
              <p:nvSpPr>
                <p:cNvPr id="1317" name="Rectangle 1316"/>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1318" name="Straight Connector 1317"/>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319" name="Rectangle 1318"/>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sp>
            <p:nvSpPr>
              <p:cNvPr id="1307" name="TextBox 1306"/>
              <p:cNvSpPr txBox="1"/>
              <p:nvPr/>
            </p:nvSpPr>
            <p:spPr>
              <a:xfrm>
                <a:off x="4948193" y="2891153"/>
                <a:ext cx="319270" cy="426605"/>
              </a:xfrm>
              <a:prstGeom prst="rect">
                <a:avLst/>
              </a:prstGeom>
              <a:noFill/>
            </p:spPr>
            <p:txBody>
              <a:bodyPr wrap="square">
                <a:spAutoFit/>
              </a:bodyPr>
              <a:lstStyle/>
              <a:p>
                <a:r>
                  <a:rPr lang="en-US" sz="1600" b="1" dirty="0">
                    <a:solidFill>
                      <a:srgbClr val="D35C27"/>
                    </a:solidFill>
                  </a:rPr>
                  <a:t>Q</a:t>
                </a:r>
                <a:endParaRPr lang="en-US" sz="1600" dirty="0">
                  <a:solidFill>
                    <a:srgbClr val="D35C27"/>
                  </a:solidFill>
                </a:endParaRPr>
              </a:p>
            </p:txBody>
          </p:sp>
          <p:sp>
            <p:nvSpPr>
              <p:cNvPr id="1308" name="TextBox 1307"/>
              <p:cNvSpPr txBox="1"/>
              <p:nvPr/>
            </p:nvSpPr>
            <p:spPr>
              <a:xfrm>
                <a:off x="377661" y="3143767"/>
                <a:ext cx="991931" cy="36996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200" dirty="0" err="1"/>
                  <a:t>Nước</a:t>
                </a:r>
                <a:endParaRPr lang="en-US" sz="1200" dirty="0"/>
              </a:p>
            </p:txBody>
          </p:sp>
          <p:sp>
            <p:nvSpPr>
              <p:cNvPr id="1309" name="TextBox 1308"/>
              <p:cNvSpPr txBox="1"/>
              <p:nvPr/>
            </p:nvSpPr>
            <p:spPr>
              <a:xfrm>
                <a:off x="377663" y="2699527"/>
                <a:ext cx="1497908" cy="36996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200" dirty="0" err="1"/>
                  <a:t>Không</a:t>
                </a:r>
                <a:r>
                  <a:rPr lang="en-US" sz="1200" dirty="0"/>
                  <a:t> </a:t>
                </a:r>
                <a:r>
                  <a:rPr lang="en-US" sz="1200" dirty="0" err="1"/>
                  <a:t>khí</a:t>
                </a:r>
                <a:endParaRPr lang="en-US" sz="1200" dirty="0"/>
              </a:p>
            </p:txBody>
          </p:sp>
          <p:sp>
            <p:nvSpPr>
              <p:cNvPr id="1310" name="TextBox 1309"/>
              <p:cNvSpPr txBox="1"/>
              <p:nvPr/>
            </p:nvSpPr>
            <p:spPr>
              <a:xfrm>
                <a:off x="2454324" y="3028536"/>
                <a:ext cx="319272" cy="504171"/>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1311" name="TextBox 1310"/>
              <p:cNvSpPr txBox="1"/>
              <p:nvPr/>
            </p:nvSpPr>
            <p:spPr>
              <a:xfrm>
                <a:off x="696931" y="1582874"/>
                <a:ext cx="319272" cy="504171"/>
              </a:xfrm>
              <a:prstGeom prst="rect">
                <a:avLst/>
              </a:prstGeom>
              <a:noFill/>
            </p:spPr>
            <p:txBody>
              <a:bodyPr wrap="square">
                <a:spAutoFit/>
              </a:bodyPr>
              <a:lstStyle/>
              <a:p>
                <a:r>
                  <a:rPr lang="en-US" sz="2000" b="1" dirty="0">
                    <a:solidFill>
                      <a:srgbClr val="0E2A47"/>
                    </a:solidFill>
                  </a:rPr>
                  <a:t>S</a:t>
                </a:r>
                <a:endParaRPr lang="en-US" sz="2000" dirty="0">
                  <a:solidFill>
                    <a:srgbClr val="0E2A47"/>
                  </a:solidFill>
                </a:endParaRPr>
              </a:p>
            </p:txBody>
          </p:sp>
          <p:sp>
            <p:nvSpPr>
              <p:cNvPr id="1312" name="TextBox 1311"/>
              <p:cNvSpPr txBox="1"/>
              <p:nvPr/>
            </p:nvSpPr>
            <p:spPr>
              <a:xfrm>
                <a:off x="3621200" y="4239049"/>
                <a:ext cx="319272" cy="504171"/>
              </a:xfrm>
              <a:prstGeom prst="rect">
                <a:avLst/>
              </a:prstGeom>
              <a:noFill/>
            </p:spPr>
            <p:txBody>
              <a:bodyPr wrap="square">
                <a:spAutoFit/>
              </a:bodyPr>
              <a:lstStyle/>
              <a:p>
                <a:r>
                  <a:rPr lang="en-US" sz="2000" b="1" dirty="0">
                    <a:solidFill>
                      <a:srgbClr val="0E2A47"/>
                    </a:solidFill>
                  </a:rPr>
                  <a:t>R</a:t>
                </a:r>
                <a:endParaRPr lang="en-US" sz="2000" dirty="0">
                  <a:solidFill>
                    <a:srgbClr val="0E2A47"/>
                  </a:solidFill>
                </a:endParaRPr>
              </a:p>
            </p:txBody>
          </p:sp>
          <p:sp>
            <p:nvSpPr>
              <p:cNvPr id="1313" name="TextBox 1312"/>
              <p:cNvSpPr txBox="1"/>
              <p:nvPr/>
            </p:nvSpPr>
            <p:spPr>
              <a:xfrm>
                <a:off x="2423332" y="1188379"/>
                <a:ext cx="319270" cy="426605"/>
              </a:xfrm>
              <a:prstGeom prst="rect">
                <a:avLst/>
              </a:prstGeom>
              <a:noFill/>
            </p:spPr>
            <p:txBody>
              <a:bodyPr wrap="square">
                <a:spAutoFit/>
              </a:bodyPr>
              <a:lstStyle/>
              <a:p>
                <a:r>
                  <a:rPr lang="en-US" sz="1600" b="1" dirty="0">
                    <a:solidFill>
                      <a:srgbClr val="0E2A47"/>
                    </a:solidFill>
                  </a:rPr>
                  <a:t>N</a:t>
                </a:r>
                <a:endParaRPr lang="en-US" sz="1600" dirty="0">
                  <a:solidFill>
                    <a:srgbClr val="0E2A47"/>
                  </a:solidFill>
                </a:endParaRPr>
              </a:p>
            </p:txBody>
          </p:sp>
          <p:sp>
            <p:nvSpPr>
              <p:cNvPr id="1314" name="TextBox 1313"/>
              <p:cNvSpPr txBox="1"/>
              <p:nvPr/>
            </p:nvSpPr>
            <p:spPr>
              <a:xfrm>
                <a:off x="2274665" y="4239049"/>
                <a:ext cx="628371" cy="426605"/>
              </a:xfrm>
              <a:prstGeom prst="rect">
                <a:avLst/>
              </a:prstGeom>
              <a:noFill/>
            </p:spPr>
            <p:txBody>
              <a:bodyPr wrap="square">
                <a:spAutoFit/>
              </a:bodyPr>
              <a:lstStyle/>
              <a:p>
                <a:r>
                  <a:rPr lang="en-US" sz="1600" b="1" dirty="0">
                    <a:solidFill>
                      <a:srgbClr val="0E2A47"/>
                    </a:solidFill>
                  </a:rPr>
                  <a:t>N’</a:t>
                </a:r>
                <a:endParaRPr lang="en-US" sz="1600" dirty="0">
                  <a:solidFill>
                    <a:srgbClr val="0E2A47"/>
                  </a:solidFill>
                </a:endParaRPr>
              </a:p>
            </p:txBody>
          </p:sp>
        </p:grpSp>
        <p:cxnSp>
          <p:nvCxnSpPr>
            <p:cNvPr id="1260" name="Straight Connector 1259"/>
            <p:cNvCxnSpPr/>
            <p:nvPr/>
          </p:nvCxnSpPr>
          <p:spPr>
            <a:xfrm>
              <a:off x="4205404" y="216727"/>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261" name="Group 1260"/>
            <p:cNvGrpSpPr/>
            <p:nvPr/>
          </p:nvGrpSpPr>
          <p:grpSpPr>
            <a:xfrm rot="21144240">
              <a:off x="3284505" y="509514"/>
              <a:ext cx="869042" cy="842281"/>
              <a:chOff x="1022287" y="1484770"/>
              <a:chExt cx="1456130" cy="1411289"/>
            </a:xfrm>
          </p:grpSpPr>
          <p:cxnSp>
            <p:nvCxnSpPr>
              <p:cNvPr id="1303" name="Straight Connector 1302"/>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4" name="Straight Arrow Connector 1303"/>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2" name="Group 1261"/>
            <p:cNvGrpSpPr/>
            <p:nvPr/>
          </p:nvGrpSpPr>
          <p:grpSpPr>
            <a:xfrm rot="1085472">
              <a:off x="4066431" y="1378098"/>
              <a:ext cx="737067" cy="714369"/>
              <a:chOff x="1022287" y="1484770"/>
              <a:chExt cx="1456130" cy="1411289"/>
            </a:xfrm>
          </p:grpSpPr>
          <p:cxnSp>
            <p:nvCxnSpPr>
              <p:cNvPr id="1301" name="Straight Connector 1300"/>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2" name="Straight Arrow Connector 1301"/>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36" name="Google Shape;1033;p59"/>
          <p:cNvSpPr txBox="1"/>
          <p:nvPr/>
        </p:nvSpPr>
        <p:spPr>
          <a:xfrm>
            <a:off x="1781645" y="3664369"/>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1 - </a:t>
            </a:r>
            <a:r>
              <a:rPr lang="en-US" sz="2000" dirty="0" err="1">
                <a:solidFill>
                  <a:schemeClr val="accent6"/>
                </a:solidFill>
              </a:rPr>
              <a:t>Đúng</a:t>
            </a:r>
            <a:endParaRPr lang="vi-VN" sz="2000" dirty="0">
              <a:solidFill>
                <a:schemeClr val="accent6"/>
              </a:solidFill>
            </a:endParaRPr>
          </a:p>
        </p:txBody>
      </p:sp>
      <mc:AlternateContent xmlns:mc="http://schemas.openxmlformats.org/markup-compatibility/2006">
        <mc:Choice xmlns:a14="http://schemas.microsoft.com/office/drawing/2010/main" Requires="a14">
          <p:sp>
            <p:nvSpPr>
              <p:cNvPr id="5" name="TextBox 4"/>
              <p:cNvSpPr txBox="1"/>
              <p:nvPr/>
            </p:nvSpPr>
            <p:spPr>
              <a:xfrm>
                <a:off x="4572000" y="935408"/>
                <a:ext cx="2742232" cy="841641"/>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sSub>
                        <m:sSubPr>
                          <m:ctrlPr>
                            <a:rPr lang="en-US" sz="2400" i="1" smtClean="0">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21</m:t>
                          </m:r>
                        </m:sub>
                      </m:sSub>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m:t>
                              </m:r>
                            </m:sub>
                          </m:sSub>
                        </m:num>
                        <m:den>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1</m:t>
                              </m:r>
                            </m:sub>
                          </m:sSub>
                        </m:den>
                      </m:f>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𝑖</m:t>
                              </m:r>
                            </m:e>
                          </m:func>
                        </m:num>
                        <m:den>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𝑟</m:t>
                              </m:r>
                            </m:e>
                          </m:func>
                        </m:den>
                      </m:f>
                    </m:oMath>
                  </m:oMathPara>
                </a14:m>
                <a:endParaRPr lang="en-US" sz="2400" dirty="0">
                  <a:solidFill>
                    <a:srgbClr val="0E2A47"/>
                  </a:solidFill>
                </a:endParaRPr>
              </a:p>
            </p:txBody>
          </p:sp>
        </mc:Choice>
        <mc:Fallback>
          <p:sp>
            <p:nvSpPr>
              <p:cNvPr id="5" name="TextBox 4"/>
              <p:cNvSpPr txBox="1">
                <a:spLocks noRot="1" noChangeAspect="1" noMove="1" noResize="1" noEditPoints="1" noAdjustHandles="1" noChangeArrowheads="1" noChangeShapeType="1" noTextEdit="1"/>
              </p:cNvSpPr>
              <p:nvPr/>
            </p:nvSpPr>
            <p:spPr>
              <a:xfrm>
                <a:off x="4572000" y="935408"/>
                <a:ext cx="2742232" cy="841641"/>
              </a:xfrm>
              <a:prstGeom prst="rect">
                <a:avLst/>
              </a:prstGeom>
              <a:blipFill rotWithShape="1">
                <a:blip r:embed="rId1"/>
                <a:stretch>
                  <a:fillRect t="-6" r="11" b="38"/>
                </a:stretch>
              </a:blipFill>
            </p:spPr>
            <p:txBody>
              <a:bodyPr/>
              <a:lstStyle/>
              <a:p>
                <a:r>
                  <a:rPr lang="en-US" altLang="en-US">
                    <a:noFill/>
                  </a:rPr>
                  <a:t> </a:t>
                </a:r>
              </a:p>
            </p:txBody>
          </p:sp>
        </mc:Fallback>
      </mc:AlternateContent>
      <p:sp>
        <p:nvSpPr>
          <p:cNvPr id="8" name="Google Shape;1088;p59"/>
          <p:cNvSpPr txBox="1"/>
          <p:nvPr/>
        </p:nvSpPr>
        <p:spPr>
          <a:xfrm flipH="1">
            <a:off x="4800625"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1</a:t>
            </a:r>
            <a:r>
              <a:rPr lang="en-US" sz="2000" dirty="0">
                <a:solidFill>
                  <a:schemeClr val="dk1"/>
                </a:solidFill>
                <a:latin typeface="+mn-lt"/>
                <a:ea typeface="Quicksand"/>
                <a:cs typeface="Quicksand"/>
                <a:sym typeface="Quicksand"/>
              </a:rPr>
              <a:t> = 1,00293 </a:t>
            </a:r>
            <a:endParaRPr lang="en-US" sz="1800" dirty="0">
              <a:solidFill>
                <a:schemeClr val="dk1"/>
              </a:solidFill>
              <a:latin typeface="+mn-lt"/>
              <a:cs typeface="Arial" panose="020B0604020202020204" pitchFamily="34" charset="0"/>
              <a:sym typeface="Quicksand Medium"/>
            </a:endParaRPr>
          </a:p>
        </p:txBody>
      </p:sp>
      <p:sp>
        <p:nvSpPr>
          <p:cNvPr id="9" name="Google Shape;1088;p59"/>
          <p:cNvSpPr txBox="1"/>
          <p:nvPr/>
        </p:nvSpPr>
        <p:spPr>
          <a:xfrm flipH="1">
            <a:off x="6695780"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 1,333 </a:t>
            </a:r>
            <a:endParaRPr lang="en-US" sz="1800" dirty="0">
              <a:solidFill>
                <a:schemeClr val="dk1"/>
              </a:solidFill>
              <a:latin typeface="+mn-lt"/>
              <a:cs typeface="Arial" panose="020B0604020202020204" pitchFamily="34" charset="0"/>
              <a:sym typeface="Quicksand Medium"/>
            </a:endParaRPr>
          </a:p>
        </p:txBody>
      </p:sp>
      <p:sp>
        <p:nvSpPr>
          <p:cNvPr id="10" name="Google Shape;1088;p59"/>
          <p:cNvSpPr txBox="1"/>
          <p:nvPr/>
        </p:nvSpPr>
        <p:spPr>
          <a:xfrm flipH="1">
            <a:off x="4800623" y="2640379"/>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&gt; n</a:t>
            </a:r>
            <a:r>
              <a:rPr lang="en-US" sz="2000" baseline="-25000" dirty="0">
                <a:solidFill>
                  <a:schemeClr val="dk1"/>
                </a:solidFill>
                <a:latin typeface="+mn-lt"/>
                <a:ea typeface="Quicksand"/>
                <a:cs typeface="Quicksand"/>
                <a:sym typeface="Quicksand"/>
              </a:rPr>
              <a:t>1 </a:t>
            </a:r>
            <a:r>
              <a:rPr lang="en-US" sz="2000" baseline="-25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baseline="-25000" dirty="0">
                <a:solidFill>
                  <a:schemeClr val="dk1"/>
                </a:solidFill>
                <a:latin typeface="+mn-lt"/>
                <a:ea typeface="Quicksand"/>
                <a:cs typeface="Quicksand"/>
                <a:sym typeface="Quicksand"/>
              </a:rPr>
              <a:t> </a:t>
            </a:r>
            <a:r>
              <a:rPr lang="en-US" sz="2000" dirty="0">
                <a:solidFill>
                  <a:schemeClr val="dk1"/>
                </a:solidFill>
                <a:latin typeface="+mn-lt"/>
                <a:ea typeface="Quicksand"/>
                <a:cs typeface="Quicksand"/>
                <a:sym typeface="Quicksand"/>
              </a:rPr>
              <a:t>sin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&gt; sin r </a:t>
            </a:r>
            <a:r>
              <a:rPr lang="en-US" sz="2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&gt; r </a:t>
            </a:r>
            <a:endParaRPr lang="en-US" sz="1800" dirty="0">
              <a:solidFill>
                <a:schemeClr val="dk1"/>
              </a:solidFill>
              <a:latin typeface="+mn-lt"/>
              <a:cs typeface="Arial" panose="020B0604020202020204" pitchFamily="34" charset="0"/>
              <a:sym typeface="Quicksand Medium"/>
            </a:endParaRPr>
          </a:p>
        </p:txBody>
      </p:sp>
      <p:sp>
        <p:nvSpPr>
          <p:cNvPr id="11" name="Google Shape;1088;p59"/>
          <p:cNvSpPr txBox="1"/>
          <p:nvPr/>
        </p:nvSpPr>
        <p:spPr>
          <a:xfrm flipH="1">
            <a:off x="4780394" y="3204712"/>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khúc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xạ</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nhỏ</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hơn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tới</a:t>
            </a:r>
            <a:endParaRPr lang="en-US" sz="1800" dirty="0">
              <a:solidFill>
                <a:schemeClr val="dk1"/>
              </a:solidFill>
              <a:latin typeface="+mn-lt"/>
              <a:cs typeface="Arial" panose="020B0604020202020204" pitchFamily="34" charset="0"/>
              <a:sym typeface="Quicksand Medium"/>
            </a:endParaRPr>
          </a:p>
        </p:txBody>
      </p:sp>
      <p:sp>
        <p:nvSpPr>
          <p:cNvPr id="13" name="Arrow: Notched Right 12"/>
          <p:cNvSpPr/>
          <p:nvPr/>
        </p:nvSpPr>
        <p:spPr>
          <a:xfrm>
            <a:off x="260505" y="4268565"/>
            <a:ext cx="991301" cy="539829"/>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dirty="0">
              <a:latin typeface="Fira Sans Condensed Medium" panose="020B0603050000020004" pitchFamily="34" charset="0"/>
            </a:endParaRPr>
          </a:p>
        </p:txBody>
      </p:sp>
      <p:sp>
        <p:nvSpPr>
          <p:cNvPr id="14" name="TextBox 13"/>
          <p:cNvSpPr txBox="1"/>
          <p:nvPr/>
        </p:nvSpPr>
        <p:spPr>
          <a:xfrm>
            <a:off x="1476023" y="4276480"/>
            <a:ext cx="5569354" cy="461665"/>
          </a:xfrm>
          <a:custGeom>
            <a:avLst/>
            <a:gdLst>
              <a:gd name="connsiteX0" fmla="*/ 0 w 4924034"/>
              <a:gd name="connsiteY0" fmla="*/ 0 h 781176"/>
              <a:gd name="connsiteX1" fmla="*/ 467783 w 4924034"/>
              <a:gd name="connsiteY1" fmla="*/ 0 h 781176"/>
              <a:gd name="connsiteX2" fmla="*/ 984807 w 4924034"/>
              <a:gd name="connsiteY2" fmla="*/ 0 h 781176"/>
              <a:gd name="connsiteX3" fmla="*/ 1649551 w 4924034"/>
              <a:gd name="connsiteY3" fmla="*/ 0 h 781176"/>
              <a:gd name="connsiteX4" fmla="*/ 2215815 w 4924034"/>
              <a:gd name="connsiteY4" fmla="*/ 0 h 781176"/>
              <a:gd name="connsiteX5" fmla="*/ 2732839 w 4924034"/>
              <a:gd name="connsiteY5" fmla="*/ 0 h 781176"/>
              <a:gd name="connsiteX6" fmla="*/ 3397583 w 4924034"/>
              <a:gd name="connsiteY6" fmla="*/ 0 h 781176"/>
              <a:gd name="connsiteX7" fmla="*/ 4062328 w 4924034"/>
              <a:gd name="connsiteY7" fmla="*/ 0 h 781176"/>
              <a:gd name="connsiteX8" fmla="*/ 4924034 w 4924034"/>
              <a:gd name="connsiteY8" fmla="*/ 0 h 781176"/>
              <a:gd name="connsiteX9" fmla="*/ 4924034 w 4924034"/>
              <a:gd name="connsiteY9" fmla="*/ 382776 h 781176"/>
              <a:gd name="connsiteX10" fmla="*/ 4924034 w 4924034"/>
              <a:gd name="connsiteY10" fmla="*/ 781176 h 781176"/>
              <a:gd name="connsiteX11" fmla="*/ 4308530 w 4924034"/>
              <a:gd name="connsiteY11" fmla="*/ 781176 h 781176"/>
              <a:gd name="connsiteX12" fmla="*/ 3693026 w 4924034"/>
              <a:gd name="connsiteY12" fmla="*/ 781176 h 781176"/>
              <a:gd name="connsiteX13" fmla="*/ 2979041 w 4924034"/>
              <a:gd name="connsiteY13" fmla="*/ 781176 h 781176"/>
              <a:gd name="connsiteX14" fmla="*/ 2412777 w 4924034"/>
              <a:gd name="connsiteY14" fmla="*/ 781176 h 781176"/>
              <a:gd name="connsiteX15" fmla="*/ 1797272 w 4924034"/>
              <a:gd name="connsiteY15" fmla="*/ 781176 h 781176"/>
              <a:gd name="connsiteX16" fmla="*/ 1181768 w 4924034"/>
              <a:gd name="connsiteY16" fmla="*/ 781176 h 781176"/>
              <a:gd name="connsiteX17" fmla="*/ 615504 w 4924034"/>
              <a:gd name="connsiteY17" fmla="*/ 781176 h 781176"/>
              <a:gd name="connsiteX18" fmla="*/ 0 w 4924034"/>
              <a:gd name="connsiteY18" fmla="*/ 781176 h 781176"/>
              <a:gd name="connsiteX19" fmla="*/ 0 w 4924034"/>
              <a:gd name="connsiteY19" fmla="*/ 374964 h 781176"/>
              <a:gd name="connsiteX20" fmla="*/ 0 w 4924034"/>
              <a:gd name="connsiteY20" fmla="*/ 0 h 7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034" h="781176" extrusionOk="0">
                <a:moveTo>
                  <a:pt x="0" y="0"/>
                </a:moveTo>
                <a:cubicBezTo>
                  <a:pt x="131968" y="7462"/>
                  <a:pt x="239376" y="11946"/>
                  <a:pt x="467783" y="0"/>
                </a:cubicBezTo>
                <a:cubicBezTo>
                  <a:pt x="696190" y="-11946"/>
                  <a:pt x="869420" y="-20011"/>
                  <a:pt x="984807" y="0"/>
                </a:cubicBezTo>
                <a:cubicBezTo>
                  <a:pt x="1100194" y="20011"/>
                  <a:pt x="1483423" y="-30387"/>
                  <a:pt x="1649551" y="0"/>
                </a:cubicBezTo>
                <a:cubicBezTo>
                  <a:pt x="1815679" y="30387"/>
                  <a:pt x="1947181" y="-11194"/>
                  <a:pt x="2215815" y="0"/>
                </a:cubicBezTo>
                <a:cubicBezTo>
                  <a:pt x="2484449" y="11194"/>
                  <a:pt x="2592246" y="24943"/>
                  <a:pt x="2732839" y="0"/>
                </a:cubicBezTo>
                <a:cubicBezTo>
                  <a:pt x="2873432" y="-24943"/>
                  <a:pt x="3079735" y="17194"/>
                  <a:pt x="3397583" y="0"/>
                </a:cubicBezTo>
                <a:cubicBezTo>
                  <a:pt x="3715431" y="-17194"/>
                  <a:pt x="3779916" y="13725"/>
                  <a:pt x="4062328" y="0"/>
                </a:cubicBezTo>
                <a:cubicBezTo>
                  <a:pt x="4344740" y="-13725"/>
                  <a:pt x="4664671" y="24342"/>
                  <a:pt x="4924034" y="0"/>
                </a:cubicBezTo>
                <a:cubicBezTo>
                  <a:pt x="4918355" y="131040"/>
                  <a:pt x="4925738" y="248979"/>
                  <a:pt x="4924034" y="382776"/>
                </a:cubicBezTo>
                <a:cubicBezTo>
                  <a:pt x="4922330" y="516573"/>
                  <a:pt x="4914282" y="635551"/>
                  <a:pt x="4924034" y="781176"/>
                </a:cubicBezTo>
                <a:cubicBezTo>
                  <a:pt x="4789884" y="763071"/>
                  <a:pt x="4516311" y="804917"/>
                  <a:pt x="4308530" y="781176"/>
                </a:cubicBezTo>
                <a:cubicBezTo>
                  <a:pt x="4100749" y="757435"/>
                  <a:pt x="3891528" y="755156"/>
                  <a:pt x="3693026" y="781176"/>
                </a:cubicBezTo>
                <a:cubicBezTo>
                  <a:pt x="3494524" y="807196"/>
                  <a:pt x="3134295" y="812936"/>
                  <a:pt x="2979041" y="781176"/>
                </a:cubicBezTo>
                <a:cubicBezTo>
                  <a:pt x="2823787" y="749416"/>
                  <a:pt x="2592260" y="760950"/>
                  <a:pt x="2412777" y="781176"/>
                </a:cubicBezTo>
                <a:cubicBezTo>
                  <a:pt x="2233294" y="801402"/>
                  <a:pt x="2041832" y="800723"/>
                  <a:pt x="1797272" y="781176"/>
                </a:cubicBezTo>
                <a:cubicBezTo>
                  <a:pt x="1552713" y="761629"/>
                  <a:pt x="1478561" y="775861"/>
                  <a:pt x="1181768" y="781176"/>
                </a:cubicBezTo>
                <a:cubicBezTo>
                  <a:pt x="884975" y="786491"/>
                  <a:pt x="880215" y="768636"/>
                  <a:pt x="615504" y="781176"/>
                </a:cubicBezTo>
                <a:cubicBezTo>
                  <a:pt x="350793" y="793716"/>
                  <a:pt x="253819" y="779081"/>
                  <a:pt x="0" y="781176"/>
                </a:cubicBezTo>
                <a:cubicBezTo>
                  <a:pt x="-2128" y="610217"/>
                  <a:pt x="20252" y="547123"/>
                  <a:pt x="0" y="374964"/>
                </a:cubicBezTo>
                <a:cubicBezTo>
                  <a:pt x="-20252" y="202805"/>
                  <a:pt x="-14110" y="167452"/>
                  <a:pt x="0" y="0"/>
                </a:cubicBezTo>
                <a:close/>
              </a:path>
            </a:pathLst>
          </a:custGeom>
          <a:noFill/>
          <a:ln w="19050">
            <a:solidFill>
              <a:srgbClr val="D35C27"/>
            </a:solidFill>
          </a:ln>
        </p:spPr>
        <p:txBody>
          <a:bodyPr wrap="square" rtlCol="0">
            <a:spAutoFit/>
          </a:bodyPr>
          <a:lstStyle/>
          <a:p>
            <a:r>
              <a:rPr lang="en-US" sz="2400" dirty="0">
                <a:solidFill>
                  <a:schemeClr val="dk1"/>
                </a:solidFill>
                <a:latin typeface="+mn-lt"/>
                <a:ea typeface="Quicksand"/>
                <a:cs typeface="Quicksand"/>
                <a:sym typeface="Quicksand"/>
              </a:rPr>
              <a:t>n</a:t>
            </a:r>
            <a:r>
              <a:rPr lang="en-US" sz="2400" baseline="-25000" dirty="0">
                <a:solidFill>
                  <a:schemeClr val="dk1"/>
                </a:solidFill>
                <a:latin typeface="+mn-lt"/>
                <a:ea typeface="Quicksand"/>
                <a:cs typeface="Quicksand"/>
                <a:sym typeface="Quicksand"/>
              </a:rPr>
              <a:t>21</a:t>
            </a:r>
            <a:r>
              <a:rPr lang="en-US" sz="2400" dirty="0">
                <a:solidFill>
                  <a:schemeClr val="dk1"/>
                </a:solidFill>
                <a:latin typeface="+mn-lt"/>
                <a:ea typeface="Quicksand"/>
                <a:cs typeface="Quicksand"/>
                <a:sym typeface="Quicksand"/>
              </a:rPr>
              <a:t> &gt; 1 –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khúc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xạ</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nhỏ</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hơn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tới</a:t>
            </a:r>
            <a:r>
              <a:rPr lang="en-US" sz="2400" dirty="0">
                <a:solidFill>
                  <a:schemeClr val="dk1"/>
                </a:solidFill>
                <a:latin typeface="+mn-lt"/>
                <a:ea typeface="Quicksand"/>
                <a:cs typeface="Quicksand"/>
                <a:sym typeface="Quicksand"/>
              </a:rPr>
              <a:t> </a:t>
            </a:r>
            <a:endParaRPr lang="en-US" sz="2400" dirty="0">
              <a:solidFill>
                <a:schemeClr val="dk1"/>
              </a:solidFill>
              <a:latin typeface="+mn-lt"/>
              <a:ea typeface="Quicksand"/>
              <a:cs typeface="Quicksand"/>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4" name="Google Shape;1033;p59"/>
          <p:cNvSpPr txBox="1">
            <a:spLocks noGrp="1"/>
          </p:cNvSpPr>
          <p:nvPr>
            <p:ph type="title"/>
          </p:nvPr>
        </p:nvSpPr>
        <p:spPr>
          <a:xfrm>
            <a:off x="179981" y="460348"/>
            <a:ext cx="1988451" cy="661132"/>
          </a:xfrm>
          <a:prstGeom prst="rect">
            <a:avLst/>
          </a:prstGeom>
        </p:spPr>
        <p:txBody>
          <a:bodyPr spcFirstLastPara="1" wrap="square" lIns="91425" tIns="91425" rIns="91425" bIns="91425" anchor="t" anchorCtr="0">
            <a:noAutofit/>
          </a:bodyPr>
          <a:lstStyle/>
          <a:p>
            <a:pPr>
              <a:lnSpc>
                <a:spcPct val="150000"/>
              </a:lnSpc>
            </a:pPr>
            <a:r>
              <a:rPr lang="en-GB" sz="2200" dirty="0"/>
              <a:t>Câu 8:</a:t>
            </a:r>
            <a:endParaRPr sz="2200" dirty="0"/>
          </a:p>
        </p:txBody>
      </p:sp>
      <p:sp>
        <p:nvSpPr>
          <p:cNvPr id="11" name="Google Shape;1088;p59"/>
          <p:cNvSpPr txBox="1"/>
          <p:nvPr/>
        </p:nvSpPr>
        <p:spPr>
          <a:xfrm flipH="1">
            <a:off x="4668649" y="1467625"/>
            <a:ext cx="3830771" cy="236555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a:lnSpc>
                <a:spcPct val="115000"/>
              </a:lnSpc>
              <a:defRPr sz="2000">
                <a:solidFill>
                  <a:schemeClr val="dk1"/>
                </a:solidFill>
                <a:latin typeface="+mn-lt"/>
                <a:ea typeface="Quicksand"/>
                <a:cs typeface="Quicksand"/>
              </a:defRPr>
            </a:lvl1pPr>
          </a:lstStyle>
          <a:p>
            <a:r>
              <a:rPr lang="vi-VN" dirty="0"/>
              <a:t>Khi truyền từ môi trường trong suốt này sang môi trường trong suốt khác, tia sáng có thế bị khúc xạ (bị lệch khỏi phương truyền ban đầu) tại mặt phân cách giữa hai môi trường</a:t>
            </a:r>
            <a:r>
              <a:rPr lang="en-US" dirty="0"/>
              <a:t>.</a:t>
            </a:r>
            <a:endParaRPr lang="en-US" dirty="0"/>
          </a:p>
        </p:txBody>
      </p:sp>
      <p:grpSp>
        <p:nvGrpSpPr>
          <p:cNvPr id="2" name="Group 1"/>
          <p:cNvGrpSpPr/>
          <p:nvPr/>
        </p:nvGrpSpPr>
        <p:grpSpPr>
          <a:xfrm>
            <a:off x="388506" y="1250530"/>
            <a:ext cx="4183494" cy="2947044"/>
            <a:chOff x="5876564" y="171250"/>
            <a:chExt cx="3108859" cy="2190022"/>
          </a:xfrm>
        </p:grpSpPr>
        <p:grpSp>
          <p:nvGrpSpPr>
            <p:cNvPr id="3" name="Group 2"/>
            <p:cNvGrpSpPr/>
            <p:nvPr/>
          </p:nvGrpSpPr>
          <p:grpSpPr>
            <a:xfrm>
              <a:off x="5876564" y="171250"/>
              <a:ext cx="3108859" cy="2190022"/>
              <a:chOff x="58393" y="1188379"/>
              <a:chExt cx="5209070" cy="3669507"/>
            </a:xfrm>
          </p:grpSpPr>
          <p:sp>
            <p:nvSpPr>
              <p:cNvPr id="19" name="TextBox 18"/>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20" name="Group 19"/>
              <p:cNvGrpSpPr/>
              <p:nvPr/>
            </p:nvGrpSpPr>
            <p:grpSpPr>
              <a:xfrm>
                <a:off x="377663" y="1246619"/>
                <a:ext cx="4636389" cy="3392676"/>
                <a:chOff x="149305" y="883103"/>
                <a:chExt cx="4354937" cy="3522581"/>
              </a:xfrm>
            </p:grpSpPr>
            <p:sp>
              <p:nvSpPr>
                <p:cNvPr id="29" name="Rectangle 28"/>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30" name="Straight Connector 29"/>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21" name="TextBox 20"/>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22" name="TextBox 21"/>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100" dirty="0" err="1"/>
                  <a:t>Nước</a:t>
                </a:r>
                <a:endParaRPr lang="en-US" sz="1100" dirty="0"/>
              </a:p>
            </p:txBody>
          </p:sp>
          <p:sp>
            <p:nvSpPr>
              <p:cNvPr id="23" name="TextBox 22"/>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24" name="TextBox 23"/>
              <p:cNvSpPr txBox="1"/>
              <p:nvPr/>
            </p:nvSpPr>
            <p:spPr>
              <a:xfrm>
                <a:off x="2454324" y="3028536"/>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sp>
            <p:nvSpPr>
              <p:cNvPr id="25" name="TextBox 24"/>
              <p:cNvSpPr txBox="1"/>
              <p:nvPr/>
            </p:nvSpPr>
            <p:spPr>
              <a:xfrm>
                <a:off x="696931" y="1582874"/>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26" name="TextBox 25"/>
              <p:cNvSpPr txBox="1"/>
              <p:nvPr/>
            </p:nvSpPr>
            <p:spPr>
              <a:xfrm>
                <a:off x="3621200" y="4239049"/>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27" name="TextBox 26"/>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8" name="TextBox 27"/>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grpSp>
        <p:cxnSp>
          <p:nvCxnSpPr>
            <p:cNvPr id="6" name="Straight Connector 5"/>
            <p:cNvCxnSpPr/>
            <p:nvPr/>
          </p:nvCxnSpPr>
          <p:spPr>
            <a:xfrm>
              <a:off x="7519670" y="251486"/>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rot="21144240">
              <a:off x="6598771" y="544273"/>
              <a:ext cx="869042" cy="842281"/>
              <a:chOff x="1022287" y="1484770"/>
              <a:chExt cx="1456130" cy="1411289"/>
            </a:xfrm>
          </p:grpSpPr>
          <p:cxnSp>
            <p:nvCxnSpPr>
              <p:cNvPr id="17" name="Straight Connector 16"/>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rot="21371095">
              <a:off x="7532248" y="1293215"/>
              <a:ext cx="737067" cy="714369"/>
              <a:chOff x="1022287" y="1484770"/>
              <a:chExt cx="1456130" cy="1411289"/>
            </a:xfrm>
          </p:grpSpPr>
          <p:cxnSp>
            <p:nvCxnSpPr>
              <p:cNvPr id="15" name="Straight Connector 14"/>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249" name="Google Shape;1033;p59"/>
          <p:cNvSpPr txBox="1"/>
          <p:nvPr/>
        </p:nvSpPr>
        <p:spPr>
          <a:xfrm>
            <a:off x="1818968" y="4224944"/>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2 - Sai</a:t>
            </a:r>
            <a:endParaRPr lang="vi-VN" sz="2000" dirty="0">
              <a:solidFill>
                <a:schemeClr val="accent6"/>
              </a:solidFill>
            </a:endParaRPr>
          </a:p>
        </p:txBody>
      </p:sp>
    </p:spTree>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4" name="Google Shape;1033;p59"/>
          <p:cNvSpPr txBox="1">
            <a:spLocks noGrp="1"/>
          </p:cNvSpPr>
          <p:nvPr>
            <p:ph type="title"/>
          </p:nvPr>
        </p:nvSpPr>
        <p:spPr>
          <a:xfrm>
            <a:off x="272997" y="-16933"/>
            <a:ext cx="1988451" cy="661132"/>
          </a:xfrm>
          <a:prstGeom prst="rect">
            <a:avLst/>
          </a:prstGeom>
        </p:spPr>
        <p:txBody>
          <a:bodyPr spcFirstLastPara="1" wrap="square" lIns="91425" tIns="91425" rIns="91425" bIns="91425" anchor="t" anchorCtr="0">
            <a:noAutofit/>
          </a:bodyPr>
          <a:lstStyle/>
          <a:p>
            <a:pPr>
              <a:lnSpc>
                <a:spcPct val="150000"/>
              </a:lnSpc>
            </a:pPr>
            <a:r>
              <a:rPr lang="en-GB" sz="2200" dirty="0"/>
              <a:t>Câu 8:</a:t>
            </a:r>
            <a:endParaRPr sz="2200" dirty="0"/>
          </a:p>
        </p:txBody>
      </p:sp>
      <p:sp>
        <p:nvSpPr>
          <p:cNvPr id="1536" name="Google Shape;1033;p59"/>
          <p:cNvSpPr txBox="1"/>
          <p:nvPr/>
        </p:nvSpPr>
        <p:spPr>
          <a:xfrm>
            <a:off x="1781645" y="3664369"/>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3 - </a:t>
            </a:r>
            <a:r>
              <a:rPr lang="en-US" sz="2000" dirty="0" err="1">
                <a:solidFill>
                  <a:schemeClr val="accent6"/>
                </a:solidFill>
              </a:rPr>
              <a:t>Đúng</a:t>
            </a:r>
            <a:endParaRPr lang="vi-VN" sz="2000" dirty="0">
              <a:solidFill>
                <a:schemeClr val="accent6"/>
              </a:solidFill>
            </a:endParaRPr>
          </a:p>
        </p:txBody>
      </p:sp>
      <mc:AlternateContent xmlns:mc="http://schemas.openxmlformats.org/markup-compatibility/2006">
        <mc:Choice xmlns:a14="http://schemas.microsoft.com/office/drawing/2010/main" Requires="a14">
          <p:sp>
            <p:nvSpPr>
              <p:cNvPr id="5" name="TextBox 4"/>
              <p:cNvSpPr txBox="1"/>
              <p:nvPr/>
            </p:nvSpPr>
            <p:spPr>
              <a:xfrm>
                <a:off x="4572000" y="935408"/>
                <a:ext cx="2742232" cy="841641"/>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sSub>
                        <m:sSubPr>
                          <m:ctrlPr>
                            <a:rPr lang="en-US" sz="2400" i="1" smtClean="0">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21</m:t>
                          </m:r>
                        </m:sub>
                      </m:sSub>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m:t>
                              </m:r>
                            </m:sub>
                          </m:sSub>
                        </m:num>
                        <m:den>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1</m:t>
                              </m:r>
                            </m:sub>
                          </m:sSub>
                        </m:den>
                      </m:f>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𝑖</m:t>
                              </m:r>
                            </m:e>
                          </m:func>
                        </m:num>
                        <m:den>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𝑟</m:t>
                              </m:r>
                            </m:e>
                          </m:func>
                        </m:den>
                      </m:f>
                    </m:oMath>
                  </m:oMathPara>
                </a14:m>
                <a:endParaRPr lang="en-US" sz="2400" dirty="0">
                  <a:solidFill>
                    <a:srgbClr val="0E2A47"/>
                  </a:solidFill>
                </a:endParaRPr>
              </a:p>
            </p:txBody>
          </p:sp>
        </mc:Choice>
        <mc:Fallback>
          <p:sp>
            <p:nvSpPr>
              <p:cNvPr id="5" name="TextBox 4"/>
              <p:cNvSpPr txBox="1">
                <a:spLocks noRot="1" noChangeAspect="1" noMove="1" noResize="1" noEditPoints="1" noAdjustHandles="1" noChangeArrowheads="1" noChangeShapeType="1" noTextEdit="1"/>
              </p:cNvSpPr>
              <p:nvPr/>
            </p:nvSpPr>
            <p:spPr>
              <a:xfrm>
                <a:off x="4572000" y="935408"/>
                <a:ext cx="2742232" cy="841641"/>
              </a:xfrm>
              <a:prstGeom prst="rect">
                <a:avLst/>
              </a:prstGeom>
              <a:blipFill rotWithShape="1">
                <a:blip r:embed="rId1"/>
                <a:stretch>
                  <a:fillRect t="-6" r="11" b="38"/>
                </a:stretch>
              </a:blipFill>
            </p:spPr>
            <p:txBody>
              <a:bodyPr/>
              <a:lstStyle/>
              <a:p>
                <a:r>
                  <a:rPr lang="en-US" altLang="en-US">
                    <a:noFill/>
                  </a:rPr>
                  <a:t> </a:t>
                </a:r>
              </a:p>
            </p:txBody>
          </p:sp>
        </mc:Fallback>
      </mc:AlternateContent>
      <p:sp>
        <p:nvSpPr>
          <p:cNvPr id="8" name="Google Shape;1088;p59"/>
          <p:cNvSpPr txBox="1"/>
          <p:nvPr/>
        </p:nvSpPr>
        <p:spPr>
          <a:xfrm flipH="1">
            <a:off x="6542924"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 1,00293 </a:t>
            </a:r>
            <a:endParaRPr lang="en-US" sz="1800" dirty="0">
              <a:solidFill>
                <a:schemeClr val="dk1"/>
              </a:solidFill>
              <a:latin typeface="+mn-lt"/>
              <a:cs typeface="Arial" panose="020B0604020202020204" pitchFamily="34" charset="0"/>
              <a:sym typeface="Quicksand Medium"/>
            </a:endParaRPr>
          </a:p>
        </p:txBody>
      </p:sp>
      <p:sp>
        <p:nvSpPr>
          <p:cNvPr id="9" name="Google Shape;1088;p59"/>
          <p:cNvSpPr txBox="1"/>
          <p:nvPr/>
        </p:nvSpPr>
        <p:spPr>
          <a:xfrm flipH="1">
            <a:off x="4800623"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1</a:t>
            </a:r>
            <a:r>
              <a:rPr lang="en-US" sz="2000" dirty="0">
                <a:solidFill>
                  <a:schemeClr val="dk1"/>
                </a:solidFill>
                <a:latin typeface="+mn-lt"/>
                <a:ea typeface="Quicksand"/>
                <a:cs typeface="Quicksand"/>
                <a:sym typeface="Quicksand"/>
              </a:rPr>
              <a:t> = 1,333 </a:t>
            </a:r>
            <a:endParaRPr lang="en-US" sz="1800" dirty="0">
              <a:solidFill>
                <a:schemeClr val="dk1"/>
              </a:solidFill>
              <a:latin typeface="+mn-lt"/>
              <a:cs typeface="Arial" panose="020B0604020202020204" pitchFamily="34" charset="0"/>
              <a:sym typeface="Quicksand Medium"/>
            </a:endParaRPr>
          </a:p>
        </p:txBody>
      </p:sp>
      <p:sp>
        <p:nvSpPr>
          <p:cNvPr id="10" name="Google Shape;1088;p59"/>
          <p:cNvSpPr txBox="1"/>
          <p:nvPr/>
        </p:nvSpPr>
        <p:spPr>
          <a:xfrm flipH="1">
            <a:off x="4800623" y="2640379"/>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&lt; n</a:t>
            </a:r>
            <a:r>
              <a:rPr lang="en-US" sz="2000" baseline="-25000" dirty="0">
                <a:solidFill>
                  <a:schemeClr val="dk1"/>
                </a:solidFill>
                <a:latin typeface="+mn-lt"/>
                <a:ea typeface="Quicksand"/>
                <a:cs typeface="Quicksand"/>
                <a:sym typeface="Quicksand"/>
              </a:rPr>
              <a:t>1 </a:t>
            </a:r>
            <a:r>
              <a:rPr lang="en-US" sz="2000" baseline="-25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baseline="-25000" dirty="0">
                <a:solidFill>
                  <a:schemeClr val="dk1"/>
                </a:solidFill>
                <a:latin typeface="+mn-lt"/>
                <a:ea typeface="Quicksand"/>
                <a:cs typeface="Quicksand"/>
                <a:sym typeface="Quicksand"/>
              </a:rPr>
              <a:t> </a:t>
            </a:r>
            <a:r>
              <a:rPr lang="en-US" sz="2000" dirty="0">
                <a:solidFill>
                  <a:schemeClr val="dk1"/>
                </a:solidFill>
                <a:latin typeface="+mn-lt"/>
                <a:ea typeface="Quicksand"/>
                <a:cs typeface="Quicksand"/>
                <a:sym typeface="Quicksand"/>
              </a:rPr>
              <a:t>sin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&lt; sin r </a:t>
            </a:r>
            <a:r>
              <a:rPr lang="en-US" sz="2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&lt; r </a:t>
            </a:r>
            <a:endParaRPr lang="en-US" sz="1800" dirty="0">
              <a:solidFill>
                <a:schemeClr val="dk1"/>
              </a:solidFill>
              <a:latin typeface="+mn-lt"/>
              <a:cs typeface="Arial" panose="020B0604020202020204" pitchFamily="34" charset="0"/>
              <a:sym typeface="Quicksand Medium"/>
            </a:endParaRPr>
          </a:p>
        </p:txBody>
      </p:sp>
      <p:sp>
        <p:nvSpPr>
          <p:cNvPr id="11" name="Google Shape;1088;p59"/>
          <p:cNvSpPr txBox="1"/>
          <p:nvPr/>
        </p:nvSpPr>
        <p:spPr>
          <a:xfrm flipH="1">
            <a:off x="4780394" y="3204712"/>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khúc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xạ</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lớn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hơn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tới</a:t>
            </a:r>
            <a:endParaRPr lang="en-US" sz="1800" dirty="0">
              <a:solidFill>
                <a:schemeClr val="dk1"/>
              </a:solidFill>
              <a:latin typeface="+mn-lt"/>
              <a:cs typeface="Arial" panose="020B0604020202020204" pitchFamily="34" charset="0"/>
              <a:sym typeface="Quicksand Medium"/>
            </a:endParaRPr>
          </a:p>
        </p:txBody>
      </p:sp>
      <p:sp>
        <p:nvSpPr>
          <p:cNvPr id="13" name="Arrow: Notched Right 12"/>
          <p:cNvSpPr/>
          <p:nvPr/>
        </p:nvSpPr>
        <p:spPr>
          <a:xfrm>
            <a:off x="260505" y="4268565"/>
            <a:ext cx="991301" cy="539829"/>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dirty="0">
              <a:latin typeface="Fira Sans Condensed Medium" panose="020B0603050000020004" pitchFamily="34" charset="0"/>
            </a:endParaRPr>
          </a:p>
        </p:txBody>
      </p:sp>
      <p:sp>
        <p:nvSpPr>
          <p:cNvPr id="14" name="TextBox 13"/>
          <p:cNvSpPr txBox="1"/>
          <p:nvPr/>
        </p:nvSpPr>
        <p:spPr>
          <a:xfrm>
            <a:off x="1476023" y="4276480"/>
            <a:ext cx="5569354" cy="461665"/>
          </a:xfrm>
          <a:custGeom>
            <a:avLst/>
            <a:gdLst>
              <a:gd name="connsiteX0" fmla="*/ 0 w 4924034"/>
              <a:gd name="connsiteY0" fmla="*/ 0 h 781176"/>
              <a:gd name="connsiteX1" fmla="*/ 467783 w 4924034"/>
              <a:gd name="connsiteY1" fmla="*/ 0 h 781176"/>
              <a:gd name="connsiteX2" fmla="*/ 984807 w 4924034"/>
              <a:gd name="connsiteY2" fmla="*/ 0 h 781176"/>
              <a:gd name="connsiteX3" fmla="*/ 1649551 w 4924034"/>
              <a:gd name="connsiteY3" fmla="*/ 0 h 781176"/>
              <a:gd name="connsiteX4" fmla="*/ 2215815 w 4924034"/>
              <a:gd name="connsiteY4" fmla="*/ 0 h 781176"/>
              <a:gd name="connsiteX5" fmla="*/ 2732839 w 4924034"/>
              <a:gd name="connsiteY5" fmla="*/ 0 h 781176"/>
              <a:gd name="connsiteX6" fmla="*/ 3397583 w 4924034"/>
              <a:gd name="connsiteY6" fmla="*/ 0 h 781176"/>
              <a:gd name="connsiteX7" fmla="*/ 4062328 w 4924034"/>
              <a:gd name="connsiteY7" fmla="*/ 0 h 781176"/>
              <a:gd name="connsiteX8" fmla="*/ 4924034 w 4924034"/>
              <a:gd name="connsiteY8" fmla="*/ 0 h 781176"/>
              <a:gd name="connsiteX9" fmla="*/ 4924034 w 4924034"/>
              <a:gd name="connsiteY9" fmla="*/ 382776 h 781176"/>
              <a:gd name="connsiteX10" fmla="*/ 4924034 w 4924034"/>
              <a:gd name="connsiteY10" fmla="*/ 781176 h 781176"/>
              <a:gd name="connsiteX11" fmla="*/ 4308530 w 4924034"/>
              <a:gd name="connsiteY11" fmla="*/ 781176 h 781176"/>
              <a:gd name="connsiteX12" fmla="*/ 3693026 w 4924034"/>
              <a:gd name="connsiteY12" fmla="*/ 781176 h 781176"/>
              <a:gd name="connsiteX13" fmla="*/ 2979041 w 4924034"/>
              <a:gd name="connsiteY13" fmla="*/ 781176 h 781176"/>
              <a:gd name="connsiteX14" fmla="*/ 2412777 w 4924034"/>
              <a:gd name="connsiteY14" fmla="*/ 781176 h 781176"/>
              <a:gd name="connsiteX15" fmla="*/ 1797272 w 4924034"/>
              <a:gd name="connsiteY15" fmla="*/ 781176 h 781176"/>
              <a:gd name="connsiteX16" fmla="*/ 1181768 w 4924034"/>
              <a:gd name="connsiteY16" fmla="*/ 781176 h 781176"/>
              <a:gd name="connsiteX17" fmla="*/ 615504 w 4924034"/>
              <a:gd name="connsiteY17" fmla="*/ 781176 h 781176"/>
              <a:gd name="connsiteX18" fmla="*/ 0 w 4924034"/>
              <a:gd name="connsiteY18" fmla="*/ 781176 h 781176"/>
              <a:gd name="connsiteX19" fmla="*/ 0 w 4924034"/>
              <a:gd name="connsiteY19" fmla="*/ 374964 h 781176"/>
              <a:gd name="connsiteX20" fmla="*/ 0 w 4924034"/>
              <a:gd name="connsiteY20" fmla="*/ 0 h 781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034" h="781176" extrusionOk="0">
                <a:moveTo>
                  <a:pt x="0" y="0"/>
                </a:moveTo>
                <a:cubicBezTo>
                  <a:pt x="131968" y="7462"/>
                  <a:pt x="239376" y="11946"/>
                  <a:pt x="467783" y="0"/>
                </a:cubicBezTo>
                <a:cubicBezTo>
                  <a:pt x="696190" y="-11946"/>
                  <a:pt x="869420" y="-20011"/>
                  <a:pt x="984807" y="0"/>
                </a:cubicBezTo>
                <a:cubicBezTo>
                  <a:pt x="1100194" y="20011"/>
                  <a:pt x="1483423" y="-30387"/>
                  <a:pt x="1649551" y="0"/>
                </a:cubicBezTo>
                <a:cubicBezTo>
                  <a:pt x="1815679" y="30387"/>
                  <a:pt x="1947181" y="-11194"/>
                  <a:pt x="2215815" y="0"/>
                </a:cubicBezTo>
                <a:cubicBezTo>
                  <a:pt x="2484449" y="11194"/>
                  <a:pt x="2592246" y="24943"/>
                  <a:pt x="2732839" y="0"/>
                </a:cubicBezTo>
                <a:cubicBezTo>
                  <a:pt x="2873432" y="-24943"/>
                  <a:pt x="3079735" y="17194"/>
                  <a:pt x="3397583" y="0"/>
                </a:cubicBezTo>
                <a:cubicBezTo>
                  <a:pt x="3715431" y="-17194"/>
                  <a:pt x="3779916" y="13725"/>
                  <a:pt x="4062328" y="0"/>
                </a:cubicBezTo>
                <a:cubicBezTo>
                  <a:pt x="4344740" y="-13725"/>
                  <a:pt x="4664671" y="24342"/>
                  <a:pt x="4924034" y="0"/>
                </a:cubicBezTo>
                <a:cubicBezTo>
                  <a:pt x="4918355" y="131040"/>
                  <a:pt x="4925738" y="248979"/>
                  <a:pt x="4924034" y="382776"/>
                </a:cubicBezTo>
                <a:cubicBezTo>
                  <a:pt x="4922330" y="516573"/>
                  <a:pt x="4914282" y="635551"/>
                  <a:pt x="4924034" y="781176"/>
                </a:cubicBezTo>
                <a:cubicBezTo>
                  <a:pt x="4789884" y="763071"/>
                  <a:pt x="4516311" y="804917"/>
                  <a:pt x="4308530" y="781176"/>
                </a:cubicBezTo>
                <a:cubicBezTo>
                  <a:pt x="4100749" y="757435"/>
                  <a:pt x="3891528" y="755156"/>
                  <a:pt x="3693026" y="781176"/>
                </a:cubicBezTo>
                <a:cubicBezTo>
                  <a:pt x="3494524" y="807196"/>
                  <a:pt x="3134295" y="812936"/>
                  <a:pt x="2979041" y="781176"/>
                </a:cubicBezTo>
                <a:cubicBezTo>
                  <a:pt x="2823787" y="749416"/>
                  <a:pt x="2592260" y="760950"/>
                  <a:pt x="2412777" y="781176"/>
                </a:cubicBezTo>
                <a:cubicBezTo>
                  <a:pt x="2233294" y="801402"/>
                  <a:pt x="2041832" y="800723"/>
                  <a:pt x="1797272" y="781176"/>
                </a:cubicBezTo>
                <a:cubicBezTo>
                  <a:pt x="1552713" y="761629"/>
                  <a:pt x="1478561" y="775861"/>
                  <a:pt x="1181768" y="781176"/>
                </a:cubicBezTo>
                <a:cubicBezTo>
                  <a:pt x="884975" y="786491"/>
                  <a:pt x="880215" y="768636"/>
                  <a:pt x="615504" y="781176"/>
                </a:cubicBezTo>
                <a:cubicBezTo>
                  <a:pt x="350793" y="793716"/>
                  <a:pt x="253819" y="779081"/>
                  <a:pt x="0" y="781176"/>
                </a:cubicBezTo>
                <a:cubicBezTo>
                  <a:pt x="-2128" y="610217"/>
                  <a:pt x="20252" y="547123"/>
                  <a:pt x="0" y="374964"/>
                </a:cubicBezTo>
                <a:cubicBezTo>
                  <a:pt x="-20252" y="202805"/>
                  <a:pt x="-14110" y="167452"/>
                  <a:pt x="0" y="0"/>
                </a:cubicBezTo>
                <a:close/>
              </a:path>
            </a:pathLst>
          </a:custGeom>
          <a:noFill/>
          <a:ln w="19050">
            <a:solidFill>
              <a:srgbClr val="D35C27"/>
            </a:solidFill>
          </a:ln>
        </p:spPr>
        <p:txBody>
          <a:bodyPr wrap="square" rtlCol="0">
            <a:spAutoFit/>
          </a:bodyPr>
          <a:lstStyle/>
          <a:p>
            <a:r>
              <a:rPr lang="en-US" sz="2400" dirty="0">
                <a:solidFill>
                  <a:schemeClr val="dk1"/>
                </a:solidFill>
                <a:latin typeface="+mn-lt"/>
                <a:ea typeface="Quicksand"/>
                <a:cs typeface="Quicksand"/>
                <a:sym typeface="Quicksand"/>
              </a:rPr>
              <a:t>n</a:t>
            </a:r>
            <a:r>
              <a:rPr lang="en-US" sz="2400" baseline="-25000" dirty="0">
                <a:solidFill>
                  <a:schemeClr val="dk1"/>
                </a:solidFill>
                <a:latin typeface="+mn-lt"/>
                <a:ea typeface="Quicksand"/>
                <a:cs typeface="Quicksand"/>
                <a:sym typeface="Quicksand"/>
              </a:rPr>
              <a:t>21</a:t>
            </a:r>
            <a:r>
              <a:rPr lang="en-US" sz="2400" dirty="0">
                <a:solidFill>
                  <a:schemeClr val="dk1"/>
                </a:solidFill>
                <a:latin typeface="+mn-lt"/>
                <a:ea typeface="Quicksand"/>
                <a:cs typeface="Quicksand"/>
                <a:sym typeface="Quicksand"/>
              </a:rPr>
              <a:t> &lt; 1 –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khúc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xạ</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lớn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hơn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tới</a:t>
            </a:r>
            <a:r>
              <a:rPr lang="en-US" sz="2400" dirty="0">
                <a:solidFill>
                  <a:schemeClr val="dk1"/>
                </a:solidFill>
                <a:latin typeface="+mn-lt"/>
                <a:ea typeface="Quicksand"/>
                <a:cs typeface="Quicksand"/>
                <a:sym typeface="Quicksand"/>
              </a:rPr>
              <a:t> </a:t>
            </a:r>
            <a:endParaRPr lang="en-US" sz="2400" dirty="0">
              <a:solidFill>
                <a:schemeClr val="dk1"/>
              </a:solidFill>
              <a:latin typeface="+mn-lt"/>
              <a:ea typeface="Quicksand"/>
              <a:cs typeface="Quicksand"/>
            </a:endParaRPr>
          </a:p>
        </p:txBody>
      </p:sp>
      <p:grpSp>
        <p:nvGrpSpPr>
          <p:cNvPr id="2" name="Group 1"/>
          <p:cNvGrpSpPr/>
          <p:nvPr/>
        </p:nvGrpSpPr>
        <p:grpSpPr>
          <a:xfrm>
            <a:off x="302853" y="644199"/>
            <a:ext cx="4290735" cy="3020170"/>
            <a:chOff x="2539011" y="2632717"/>
            <a:chExt cx="3108859" cy="2188269"/>
          </a:xfrm>
        </p:grpSpPr>
        <p:grpSp>
          <p:nvGrpSpPr>
            <p:cNvPr id="3" name="Group 2"/>
            <p:cNvGrpSpPr/>
            <p:nvPr/>
          </p:nvGrpSpPr>
          <p:grpSpPr>
            <a:xfrm>
              <a:off x="2539011" y="2632717"/>
              <a:ext cx="3108859" cy="2188269"/>
              <a:chOff x="58393" y="1188379"/>
              <a:chExt cx="5209070" cy="3666570"/>
            </a:xfrm>
          </p:grpSpPr>
          <p:sp>
            <p:nvSpPr>
              <p:cNvPr id="19" name="TextBox 18"/>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20" name="Group 19"/>
              <p:cNvGrpSpPr/>
              <p:nvPr/>
            </p:nvGrpSpPr>
            <p:grpSpPr>
              <a:xfrm>
                <a:off x="377663" y="1246619"/>
                <a:ext cx="4636389" cy="3392676"/>
                <a:chOff x="149305" y="883103"/>
                <a:chExt cx="4354937" cy="3522581"/>
              </a:xfrm>
            </p:grpSpPr>
            <p:sp>
              <p:nvSpPr>
                <p:cNvPr id="29" name="Rectangle 28"/>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30" name="Straight Connector 29"/>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21" name="TextBox 20"/>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22" name="TextBox 21"/>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100" dirty="0" err="1"/>
                  <a:t>Nước</a:t>
                </a:r>
                <a:endParaRPr lang="en-US" sz="1100" dirty="0"/>
              </a:p>
            </p:txBody>
          </p:sp>
          <p:sp>
            <p:nvSpPr>
              <p:cNvPr id="23" name="TextBox 22"/>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24" name="TextBox 23"/>
              <p:cNvSpPr txBox="1"/>
              <p:nvPr/>
            </p:nvSpPr>
            <p:spPr>
              <a:xfrm>
                <a:off x="1533309" y="4236112"/>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25" name="TextBox 24"/>
              <p:cNvSpPr txBox="1"/>
              <p:nvPr/>
            </p:nvSpPr>
            <p:spPr>
              <a:xfrm>
                <a:off x="4027527" y="134035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26" name="TextBox 25"/>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7" name="TextBox 26"/>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8" name="TextBox 27"/>
              <p:cNvSpPr txBox="1"/>
              <p:nvPr/>
            </p:nvSpPr>
            <p:spPr>
              <a:xfrm>
                <a:off x="2471703" y="2667098"/>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cxnSp>
          <p:nvCxnSpPr>
            <p:cNvPr id="6" name="Straight Connector 5"/>
            <p:cNvCxnSpPr/>
            <p:nvPr/>
          </p:nvCxnSpPr>
          <p:spPr>
            <a:xfrm>
              <a:off x="4182117" y="2712953"/>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rot="16460969">
              <a:off x="4188370" y="2966409"/>
              <a:ext cx="869042" cy="842281"/>
              <a:chOff x="1022287" y="1484770"/>
              <a:chExt cx="1456130" cy="1411289"/>
            </a:xfrm>
          </p:grpSpPr>
          <p:cxnSp>
            <p:nvCxnSpPr>
              <p:cNvPr id="17" name="Straight Connector 16"/>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rot="15129824">
              <a:off x="3579770" y="3884007"/>
              <a:ext cx="737067" cy="714369"/>
              <a:chOff x="1022287" y="1484770"/>
              <a:chExt cx="1456130" cy="1411289"/>
            </a:xfrm>
          </p:grpSpPr>
          <p:cxnSp>
            <p:nvCxnSpPr>
              <p:cNvPr id="15" name="Straight Connector 14"/>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4" name="Google Shape;1033;p59"/>
          <p:cNvSpPr txBox="1">
            <a:spLocks noGrp="1"/>
          </p:cNvSpPr>
          <p:nvPr>
            <p:ph type="title"/>
          </p:nvPr>
        </p:nvSpPr>
        <p:spPr>
          <a:xfrm>
            <a:off x="179981" y="460348"/>
            <a:ext cx="1988451" cy="661132"/>
          </a:xfrm>
          <a:prstGeom prst="rect">
            <a:avLst/>
          </a:prstGeom>
        </p:spPr>
        <p:txBody>
          <a:bodyPr spcFirstLastPara="1" wrap="square" lIns="91425" tIns="91425" rIns="91425" bIns="91425" anchor="t" anchorCtr="0">
            <a:noAutofit/>
          </a:bodyPr>
          <a:lstStyle/>
          <a:p>
            <a:pPr>
              <a:lnSpc>
                <a:spcPct val="150000"/>
              </a:lnSpc>
            </a:pPr>
            <a:r>
              <a:rPr lang="en-GB" sz="2200" dirty="0"/>
              <a:t>Câu 8:</a:t>
            </a:r>
            <a:endParaRPr sz="2200" dirty="0"/>
          </a:p>
        </p:txBody>
      </p:sp>
      <p:sp>
        <p:nvSpPr>
          <p:cNvPr id="11" name="Google Shape;1088;p59"/>
          <p:cNvSpPr txBox="1"/>
          <p:nvPr/>
        </p:nvSpPr>
        <p:spPr>
          <a:xfrm flipH="1">
            <a:off x="4996780" y="1479642"/>
            <a:ext cx="3830771" cy="236555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a:lnSpc>
                <a:spcPct val="115000"/>
              </a:lnSpc>
              <a:defRPr sz="2000">
                <a:solidFill>
                  <a:schemeClr val="dk1"/>
                </a:solidFill>
                <a:latin typeface="+mn-lt"/>
                <a:ea typeface="Quicksand"/>
                <a:cs typeface="Quicksand"/>
              </a:defRPr>
            </a:lvl1pPr>
          </a:lstStyle>
          <a:p>
            <a:r>
              <a:rPr lang="en-US" dirty="0"/>
              <a:t>Theo </a:t>
            </a:r>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r>
              <a:rPr lang="en-US" dirty="0"/>
              <a:t> “</a:t>
            </a:r>
            <a:r>
              <a:rPr lang="vi-VN" sz="2000" dirty="0"/>
              <a:t>Tia khúc xạ nằm trong mặt phẳng tới và ở bên kia pháp tuyến so với tia sáng tới</a:t>
            </a:r>
            <a:r>
              <a:rPr lang="en-US" sz="2000" dirty="0"/>
              <a:t>”</a:t>
            </a:r>
            <a:endParaRPr lang="en-US" sz="2000" dirty="0"/>
          </a:p>
          <a:p>
            <a:endParaRPr lang="en-US" dirty="0"/>
          </a:p>
        </p:txBody>
      </p:sp>
      <p:sp>
        <p:nvSpPr>
          <p:cNvPr id="1249" name="Google Shape;1033;p59"/>
          <p:cNvSpPr txBox="1"/>
          <p:nvPr/>
        </p:nvSpPr>
        <p:spPr>
          <a:xfrm>
            <a:off x="2024451" y="4231696"/>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4 - Sai</a:t>
            </a:r>
            <a:endParaRPr lang="vi-VN" sz="2000" dirty="0">
              <a:solidFill>
                <a:schemeClr val="accent6"/>
              </a:solidFill>
            </a:endParaRPr>
          </a:p>
        </p:txBody>
      </p:sp>
      <p:grpSp>
        <p:nvGrpSpPr>
          <p:cNvPr id="5" name="Group 4"/>
          <p:cNvGrpSpPr/>
          <p:nvPr/>
        </p:nvGrpSpPr>
        <p:grpSpPr>
          <a:xfrm>
            <a:off x="476343" y="1168685"/>
            <a:ext cx="4463999" cy="3056259"/>
            <a:chOff x="5853277" y="2667476"/>
            <a:chExt cx="3108859" cy="2128468"/>
          </a:xfrm>
        </p:grpSpPr>
        <p:grpSp>
          <p:nvGrpSpPr>
            <p:cNvPr id="8" name="Group 7"/>
            <p:cNvGrpSpPr/>
            <p:nvPr/>
          </p:nvGrpSpPr>
          <p:grpSpPr>
            <a:xfrm>
              <a:off x="5853277" y="2667476"/>
              <a:ext cx="3108859" cy="2128468"/>
              <a:chOff x="58393" y="1188379"/>
              <a:chExt cx="5209070" cy="3566368"/>
            </a:xfrm>
          </p:grpSpPr>
          <p:sp>
            <p:nvSpPr>
              <p:cNvPr id="1252" name="TextBox 1251"/>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1253" name="Group 1252"/>
              <p:cNvGrpSpPr/>
              <p:nvPr/>
            </p:nvGrpSpPr>
            <p:grpSpPr>
              <a:xfrm>
                <a:off x="377663" y="1246619"/>
                <a:ext cx="4636389" cy="3392676"/>
                <a:chOff x="149305" y="883103"/>
                <a:chExt cx="4354937" cy="3522581"/>
              </a:xfrm>
            </p:grpSpPr>
            <p:sp>
              <p:nvSpPr>
                <p:cNvPr id="1262" name="Rectangle 1261"/>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263" name="Straight Connector 1262"/>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264" name="Rectangle 1263"/>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1254" name="TextBox 1253"/>
              <p:cNvSpPr txBox="1"/>
              <p:nvPr/>
            </p:nvSpPr>
            <p:spPr>
              <a:xfrm>
                <a:off x="4948192" y="2891153"/>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1255" name="TextBox 1254"/>
              <p:cNvSpPr txBox="1"/>
              <p:nvPr/>
            </p:nvSpPr>
            <p:spPr>
              <a:xfrm>
                <a:off x="377660" y="3143767"/>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100" dirty="0" err="1"/>
                  <a:t>Nước</a:t>
                </a:r>
                <a:endParaRPr lang="en-US" sz="1100" dirty="0"/>
              </a:p>
            </p:txBody>
          </p:sp>
          <p:sp>
            <p:nvSpPr>
              <p:cNvPr id="1256" name="TextBox 1255"/>
              <p:cNvSpPr txBox="1"/>
              <p:nvPr/>
            </p:nvSpPr>
            <p:spPr>
              <a:xfrm>
                <a:off x="377664" y="2699526"/>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1257" name="TextBox 1256"/>
              <p:cNvSpPr txBox="1"/>
              <p:nvPr/>
            </p:nvSpPr>
            <p:spPr>
              <a:xfrm>
                <a:off x="696931" y="1582874"/>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1258" name="TextBox 1257"/>
              <p:cNvSpPr txBox="1"/>
              <p:nvPr/>
            </p:nvSpPr>
            <p:spPr>
              <a:xfrm>
                <a:off x="1097089" y="410258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1259" name="TextBox 1258"/>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1260" name="TextBox 1259"/>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1261" name="TextBox 1260"/>
              <p:cNvSpPr txBox="1"/>
              <p:nvPr/>
            </p:nvSpPr>
            <p:spPr>
              <a:xfrm>
                <a:off x="2778581" y="2671813"/>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grpSp>
          <p:nvGrpSpPr>
            <p:cNvPr id="9" name="Group 8"/>
            <p:cNvGrpSpPr/>
            <p:nvPr/>
          </p:nvGrpSpPr>
          <p:grpSpPr>
            <a:xfrm rot="5400000">
              <a:off x="6760488" y="3821657"/>
              <a:ext cx="737067" cy="714369"/>
              <a:chOff x="1022287" y="1484770"/>
              <a:chExt cx="1456130" cy="1411289"/>
            </a:xfrm>
          </p:grpSpPr>
          <p:cxnSp>
            <p:nvCxnSpPr>
              <p:cNvPr id="1250" name="Straight Connector 1249"/>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251" name="Straight Arrow Connector 1250"/>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rot="21144240">
              <a:off x="6575484" y="3040499"/>
              <a:ext cx="869042" cy="842281"/>
              <a:chOff x="1022287" y="1484770"/>
              <a:chExt cx="1456130" cy="1411289"/>
            </a:xfrm>
          </p:grpSpPr>
          <p:cxnSp>
            <p:nvCxnSpPr>
              <p:cNvPr id="14" name="Straight Connector 13"/>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248" name="Straight Arrow Connector 1247"/>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3" name="Straight Connector 12"/>
            <p:cNvCxnSpPr/>
            <p:nvPr/>
          </p:nvCxnSpPr>
          <p:spPr>
            <a:xfrm>
              <a:off x="7496383" y="2747712"/>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18;p39"/>
          <p:cNvSpPr txBox="1">
            <a:spLocks noGrp="1"/>
          </p:cNvSpPr>
          <p:nvPr>
            <p:ph type="title"/>
          </p:nvPr>
        </p:nvSpPr>
        <p:spPr>
          <a:xfrm>
            <a:off x="839440" y="967472"/>
            <a:ext cx="7597423" cy="248896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50000"/>
              </a:lnSpc>
              <a:spcBef>
                <a:spcPts val="0"/>
              </a:spcBef>
              <a:spcAft>
                <a:spcPts val="0"/>
              </a:spcAft>
              <a:buClr>
                <a:srgbClr val="041B2D"/>
              </a:buClr>
              <a:buSzPts val="3000"/>
              <a:buFont typeface="DM Sans"/>
              <a:buNone/>
              <a:defRPr/>
            </a:pPr>
            <a:r>
              <a:rPr lang="en-US" sz="2400" dirty="0" err="1"/>
              <a:t>Câu</a:t>
            </a:r>
            <a:r>
              <a:rPr lang="en-US" sz="2400" dirty="0"/>
              <a:t> 9: </a:t>
            </a:r>
            <a:r>
              <a:rPr lang="en-US" sz="2400" dirty="0" err="1"/>
              <a:t>Phản</a:t>
            </a:r>
            <a:r>
              <a:rPr lang="en-US" sz="2400" dirty="0"/>
              <a:t> </a:t>
            </a:r>
            <a:r>
              <a:rPr lang="en-US" sz="2400" dirty="0" err="1"/>
              <a:t>xạ</a:t>
            </a:r>
            <a:r>
              <a:rPr lang="en-US" sz="2400" dirty="0"/>
              <a:t> </a:t>
            </a:r>
            <a:r>
              <a:rPr lang="en-US" sz="2400" dirty="0" err="1"/>
              <a:t>toàn</a:t>
            </a:r>
            <a:r>
              <a:rPr lang="en-US" sz="2400" dirty="0"/>
              <a:t> </a:t>
            </a:r>
            <a:r>
              <a:rPr lang="en-US" sz="2400" dirty="0" err="1"/>
              <a:t>phần</a:t>
            </a:r>
            <a:r>
              <a:rPr lang="en-US" sz="2400" dirty="0"/>
              <a:t> </a:t>
            </a:r>
            <a:r>
              <a:rPr lang="en-US" sz="2400" dirty="0" err="1"/>
              <a:t>là</a:t>
            </a:r>
            <a:r>
              <a:rPr lang="en-US" sz="2400" dirty="0"/>
              <a:t> </a:t>
            </a:r>
            <a:r>
              <a:rPr lang="en-US" sz="2400" dirty="0" err="1"/>
              <a:t>hiện</a:t>
            </a:r>
            <a:r>
              <a:rPr lang="en-US" sz="2400" dirty="0"/>
              <a:t> </a:t>
            </a:r>
            <a:r>
              <a:rPr lang="en-US" sz="2400" dirty="0" err="1"/>
              <a:t>tượng</a:t>
            </a:r>
            <a:r>
              <a:rPr lang="en-US" sz="2400" dirty="0"/>
              <a:t>: </a:t>
            </a:r>
            <a:br>
              <a:rPr lang="en-US" sz="2400" dirty="0"/>
            </a:br>
            <a:r>
              <a:rPr lang="en-US" sz="2400" dirty="0"/>
              <a:t>A. </a:t>
            </a:r>
            <a:r>
              <a:rPr lang="en-US" sz="2400" b="0" dirty="0" err="1">
                <a:solidFill>
                  <a:srgbClr val="041B2D"/>
                </a:solidFill>
                <a:sym typeface="Arial" panose="020B0604020202020204"/>
              </a:rPr>
              <a:t>Toàn</a:t>
            </a:r>
            <a:r>
              <a:rPr lang="en-US" sz="2400" b="0" dirty="0">
                <a:solidFill>
                  <a:srgbClr val="041B2D"/>
                </a:solidFill>
                <a:sym typeface="Arial" panose="020B0604020202020204"/>
              </a:rPr>
              <a:t> </a:t>
            </a:r>
            <a:r>
              <a:rPr lang="en-US" sz="2400" b="0" dirty="0" err="1">
                <a:solidFill>
                  <a:srgbClr val="041B2D"/>
                </a:solidFill>
                <a:sym typeface="Arial" panose="020B0604020202020204"/>
              </a:rPr>
              <a:t>bộ</a:t>
            </a:r>
            <a:r>
              <a:rPr lang="en-US" sz="2400" b="0" dirty="0">
                <a:solidFill>
                  <a:srgbClr val="041B2D"/>
                </a:solidFill>
                <a:sym typeface="Arial" panose="020B0604020202020204"/>
              </a:rPr>
              <a:t> </a:t>
            </a:r>
            <a:r>
              <a:rPr lang="en-US" sz="2400" b="0" dirty="0" err="1">
                <a:solidFill>
                  <a:srgbClr val="041B2D"/>
                </a:solidFill>
                <a:sym typeface="Arial" panose="020B0604020202020204"/>
              </a:rPr>
              <a:t>tia</a:t>
            </a:r>
            <a:r>
              <a:rPr lang="en-US" sz="2400" b="0" dirty="0">
                <a:solidFill>
                  <a:srgbClr val="041B2D"/>
                </a:solidFill>
                <a:sym typeface="Arial" panose="020B0604020202020204"/>
              </a:rPr>
              <a:t> </a:t>
            </a:r>
            <a:r>
              <a:rPr lang="en-US" sz="2400" b="0" dirty="0" err="1">
                <a:solidFill>
                  <a:srgbClr val="041B2D"/>
                </a:solidFill>
                <a:sym typeface="Arial" panose="020B0604020202020204"/>
              </a:rPr>
              <a:t>tới</a:t>
            </a:r>
            <a:r>
              <a:rPr lang="en-US" sz="2400" b="0" dirty="0">
                <a:solidFill>
                  <a:srgbClr val="041B2D"/>
                </a:solidFill>
                <a:sym typeface="Arial" panose="020B0604020202020204"/>
              </a:rPr>
              <a:t> </a:t>
            </a:r>
            <a:r>
              <a:rPr lang="en-US" sz="2400" b="0" dirty="0" err="1">
                <a:solidFill>
                  <a:srgbClr val="041B2D"/>
                </a:solidFill>
                <a:sym typeface="Arial" panose="020B0604020202020204"/>
              </a:rPr>
              <a:t>bị</a:t>
            </a:r>
            <a:r>
              <a:rPr lang="en-US" sz="2400" b="0" dirty="0">
                <a:solidFill>
                  <a:srgbClr val="041B2D"/>
                </a:solidFill>
                <a:sym typeface="Arial" panose="020B0604020202020204"/>
              </a:rPr>
              <a:t> </a:t>
            </a:r>
            <a:r>
              <a:rPr lang="en-US" sz="2400" b="0" dirty="0" err="1">
                <a:solidFill>
                  <a:srgbClr val="041B2D"/>
                </a:solidFill>
                <a:sym typeface="Arial" panose="020B0604020202020204"/>
              </a:rPr>
              <a:t>khúc</a:t>
            </a:r>
            <a:r>
              <a:rPr lang="en-US" sz="2400" b="0" dirty="0">
                <a:solidFill>
                  <a:srgbClr val="041B2D"/>
                </a:solidFill>
                <a:sym typeface="Arial" panose="020B0604020202020204"/>
              </a:rPr>
              <a:t> </a:t>
            </a:r>
            <a:r>
              <a:rPr lang="en-US" sz="2400" b="0" dirty="0" err="1">
                <a:solidFill>
                  <a:srgbClr val="041B2D"/>
                </a:solidFill>
                <a:sym typeface="Arial" panose="020B0604020202020204"/>
              </a:rPr>
              <a:t>xạ</a:t>
            </a:r>
            <a:r>
              <a:rPr lang="en-US" sz="2400" b="0" dirty="0">
                <a:solidFill>
                  <a:srgbClr val="041B2D"/>
                </a:solidFill>
                <a:sym typeface="Arial" panose="020B0604020202020204"/>
              </a:rPr>
              <a:t> </a:t>
            </a:r>
            <a:r>
              <a:rPr lang="en-US" sz="2400" b="0" dirty="0" err="1">
                <a:solidFill>
                  <a:srgbClr val="041B2D"/>
                </a:solidFill>
                <a:sym typeface="Arial" panose="020B0604020202020204"/>
              </a:rPr>
              <a:t>tại</a:t>
            </a:r>
            <a:r>
              <a:rPr lang="en-US" sz="2400" b="0" dirty="0">
                <a:solidFill>
                  <a:srgbClr val="041B2D"/>
                </a:solidFill>
                <a:sym typeface="Arial" panose="020B0604020202020204"/>
              </a:rPr>
              <a:t> </a:t>
            </a:r>
            <a:r>
              <a:rPr lang="en-US" sz="2400" b="0" dirty="0" err="1">
                <a:solidFill>
                  <a:srgbClr val="041B2D"/>
                </a:solidFill>
                <a:sym typeface="Arial" panose="020B0604020202020204"/>
              </a:rPr>
              <a:t>mặt</a:t>
            </a:r>
            <a:r>
              <a:rPr lang="en-US" sz="2400" b="0" dirty="0">
                <a:solidFill>
                  <a:srgbClr val="041B2D"/>
                </a:solidFill>
                <a:sym typeface="Arial" panose="020B0604020202020204"/>
              </a:rPr>
              <a:t> </a:t>
            </a:r>
            <a:r>
              <a:rPr lang="en-US" sz="2400" b="0" dirty="0" err="1">
                <a:solidFill>
                  <a:srgbClr val="041B2D"/>
                </a:solidFill>
                <a:sym typeface="Arial" panose="020B0604020202020204"/>
              </a:rPr>
              <a:t>phân</a:t>
            </a:r>
            <a:r>
              <a:rPr lang="en-US" sz="2400" b="0" dirty="0">
                <a:solidFill>
                  <a:srgbClr val="041B2D"/>
                </a:solidFill>
                <a:sym typeface="Arial" panose="020B0604020202020204"/>
              </a:rPr>
              <a:t> </a:t>
            </a:r>
            <a:r>
              <a:rPr lang="en-US" sz="2400" b="0" dirty="0" err="1">
                <a:solidFill>
                  <a:srgbClr val="041B2D"/>
                </a:solidFill>
                <a:sym typeface="Arial" panose="020B0604020202020204"/>
              </a:rPr>
              <a:t>cách</a:t>
            </a:r>
            <a:br>
              <a:rPr lang="en-US" sz="2400" b="0" dirty="0">
                <a:solidFill>
                  <a:srgbClr val="041B2D"/>
                </a:solidFill>
                <a:sym typeface="Arial" panose="020B0604020202020204"/>
              </a:rPr>
            </a:br>
            <a:r>
              <a:rPr lang="en-US" sz="2400" dirty="0"/>
              <a:t>B. </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t>1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panose="020B0604020202020204"/>
              </a:rPr>
              <a:t>vài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panose="020B0604020202020204"/>
              </a:rPr>
              <a:t>tia</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panose="020B0604020202020204"/>
              </a:rPr>
              <a:t>tới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panose="020B0604020202020204"/>
              </a:rPr>
              <a:t>bị</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panose="020B0604020202020204"/>
              </a:rPr>
              <a:t>khúc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panose="020B0604020202020204"/>
              </a:rPr>
              <a:t>xạ</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panose="020B0604020202020204"/>
              </a:rPr>
              <a:t>tại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panose="020B0604020202020204"/>
              </a:rPr>
              <a:t>mặt</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panose="020B0604020202020204"/>
              </a:rPr>
              <a:t>phân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panose="020B0604020202020204"/>
              </a:rPr>
              <a:t>cách</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br>
            <a:r>
              <a:rPr lang="en-US" sz="2400" dirty="0"/>
              <a:t>C.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panose="020B0604020202020204"/>
              </a:rPr>
              <a:t>Toàn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panose="020B0604020202020204"/>
              </a:rPr>
              <a:t>bộ</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panose="020B0604020202020204"/>
              </a:rPr>
              <a:t>tia</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panose="020B0604020202020204"/>
              </a:rPr>
              <a:t>tới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panose="020B0604020202020204"/>
              </a:rPr>
              <a:t>bị</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panose="020B0604020202020204"/>
              </a:rPr>
              <a:t>phản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panose="020B0604020202020204"/>
              </a:rPr>
              <a:t>xạ</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panose="020B0604020202020204"/>
              </a:rPr>
              <a:t>tại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panose="020B0604020202020204"/>
              </a:rPr>
              <a:t>mặt</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panose="020B0604020202020204"/>
              </a:rPr>
              <a:t>phân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panose="020B0604020202020204"/>
              </a:rPr>
              <a:t>cách</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br>
            <a:r>
              <a:rPr lang="en-US" sz="2400" dirty="0"/>
              <a:t>D. </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t>1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panose="020B0604020202020204"/>
              </a:rPr>
              <a:t>vài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panose="020B0604020202020204"/>
              </a:rPr>
              <a:t>tia</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panose="020B0604020202020204"/>
              </a:rPr>
              <a:t>tới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panose="020B0604020202020204"/>
              </a:rPr>
              <a:t>bị</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panose="020B0604020202020204"/>
              </a:rPr>
              <a:t>phản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panose="020B0604020202020204"/>
              </a:rPr>
              <a:t>xạ</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panose="020B0604020202020204"/>
              </a:rPr>
              <a:t>tại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panose="020B0604020202020204"/>
              </a:rPr>
              <a:t>mặt</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panose="020B0604020202020204"/>
              </a:rPr>
              <a:t>phân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panose="020B0604020202020204"/>
              </a:rPr>
              <a:t>cách</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br>
            <a:endParaRPr lang="en-US" sz="2400" dirty="0"/>
          </a:p>
        </p:txBody>
      </p:sp>
      <p:sp>
        <p:nvSpPr>
          <p:cNvPr id="8" name="Rectangle: Rounded Corners 7"/>
          <p:cNvSpPr/>
          <p:nvPr/>
        </p:nvSpPr>
        <p:spPr>
          <a:xfrm>
            <a:off x="682752" y="2755392"/>
            <a:ext cx="7077456" cy="52425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318;p39"/>
          <p:cNvSpPr txBox="1">
            <a:spLocks noGrp="1"/>
          </p:cNvSpPr>
          <p:nvPr>
            <p:ph type="title"/>
          </p:nvPr>
        </p:nvSpPr>
        <p:spPr>
          <a:xfrm>
            <a:off x="773288" y="1200016"/>
            <a:ext cx="7597423" cy="248896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50000"/>
              </a:lnSpc>
              <a:spcBef>
                <a:spcPts val="0"/>
              </a:spcBef>
              <a:spcAft>
                <a:spcPts val="0"/>
              </a:spcAft>
              <a:buClr>
                <a:srgbClr val="041B2D"/>
              </a:buClr>
              <a:buSzPts val="3000"/>
              <a:buFont typeface="DM Sans"/>
              <a:buNone/>
              <a:defRPr/>
            </a:pPr>
            <a:r>
              <a:rPr lang="en-US" sz="2400" dirty="0" err="1"/>
              <a:t>Câu</a:t>
            </a:r>
            <a:r>
              <a:rPr lang="en-US" sz="2400" dirty="0"/>
              <a:t> 10: </a:t>
            </a:r>
            <a:r>
              <a:rPr lang="en-US" sz="2400" dirty="0" err="1"/>
              <a:t>i</a:t>
            </a:r>
            <a:r>
              <a:rPr lang="en-US" sz="2400" baseline="-25000" dirty="0" err="1"/>
              <a:t>th</a:t>
            </a:r>
            <a:r>
              <a:rPr lang="en-US" sz="2400" dirty="0"/>
              <a:t> </a:t>
            </a:r>
            <a:r>
              <a:rPr lang="en-US" sz="2400" dirty="0" err="1"/>
              <a:t>là</a:t>
            </a:r>
            <a:r>
              <a:rPr lang="en-US" sz="2400" dirty="0"/>
              <a:t> </a:t>
            </a:r>
            <a:r>
              <a:rPr lang="en-US" sz="2400" dirty="0" err="1"/>
              <a:t>kí</a:t>
            </a:r>
            <a:r>
              <a:rPr lang="en-US" sz="2400" dirty="0"/>
              <a:t> </a:t>
            </a:r>
            <a:r>
              <a:rPr lang="en-US" sz="2400" dirty="0" err="1"/>
              <a:t>hiệu</a:t>
            </a:r>
            <a:r>
              <a:rPr lang="en-US" sz="2400" dirty="0"/>
              <a:t> </a:t>
            </a:r>
            <a:r>
              <a:rPr lang="en-US" sz="2400" dirty="0" err="1"/>
              <a:t>của</a:t>
            </a:r>
            <a:r>
              <a:rPr lang="en-US" sz="2400" dirty="0"/>
              <a:t>:</a:t>
            </a:r>
            <a:br>
              <a:rPr lang="en-US" sz="2400" dirty="0"/>
            </a:br>
            <a:r>
              <a:rPr lang="en-US" sz="2400" dirty="0"/>
              <a:t>A.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panose="020B0604020202020204"/>
              </a:rPr>
              <a:t>Góc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panose="020B0604020202020204"/>
              </a:rPr>
              <a:t>toàn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panose="020B0604020202020204"/>
              </a:rPr>
              <a:t>phần</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br>
            <a:r>
              <a:rPr lang="en-US" sz="2400" dirty="0"/>
              <a:t>B.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panose="020B0604020202020204"/>
              </a:rPr>
              <a:t>Góc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panose="020B0604020202020204"/>
              </a:rPr>
              <a:t>tới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panose="020B0604020202020204"/>
              </a:rPr>
              <a:t>hạn</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br>
            <a:r>
              <a:rPr lang="en-US" sz="2400" dirty="0"/>
              <a:t>C.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panose="020B0604020202020204"/>
              </a:rPr>
              <a:t>Góc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panose="020B0604020202020204"/>
              </a:rPr>
              <a:t>giới</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panose="020B0604020202020204"/>
              </a:rPr>
              <a:t>hạn</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br>
            <a:r>
              <a:rPr lang="en-US" sz="2400" dirty="0"/>
              <a:t>D.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panose="020B0604020202020204"/>
              </a:rPr>
              <a:t>Góc</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panose="020B0604020202020204"/>
              </a:rPr>
              <a:t>toàn</a:t>
            </a:r>
            <a: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t> </a:t>
            </a:r>
            <a:r>
              <a:rPr kumimoji="0" lang="en-US" sz="2400" b="0" i="0" u="none" strike="noStrike" kern="0" cap="none" spc="0" normalizeH="0" baseline="0" noProof="0" dirty="0" err="1">
                <a:ln>
                  <a:noFill/>
                </a:ln>
                <a:solidFill>
                  <a:srgbClr val="041B2D"/>
                </a:solidFill>
                <a:effectLst/>
                <a:uLnTx/>
                <a:uFillTx/>
                <a:latin typeface="Arial" panose="020B0604020202020204" pitchFamily="34" charset="0"/>
                <a:cs typeface="Arial" panose="020B0604020202020204" pitchFamily="34" charset="0"/>
                <a:sym typeface="Arial" panose="020B0604020202020204"/>
              </a:rPr>
              <a:t>hạn</a:t>
            </a:r>
            <a:br>
              <a:rPr kumimoji="0" lang="en-US" sz="2400" b="0" i="0" u="none" strike="noStrike" kern="0" cap="none" spc="0" normalizeH="0" baseline="0" noProof="0" dirty="0">
                <a:ln>
                  <a:noFill/>
                </a:ln>
                <a:solidFill>
                  <a:srgbClr val="041B2D"/>
                </a:solidFill>
                <a:effectLst/>
                <a:uLnTx/>
                <a:uFillTx/>
                <a:latin typeface="Arial" panose="020B0604020202020204" pitchFamily="34" charset="0"/>
                <a:cs typeface="Arial" panose="020B0604020202020204" pitchFamily="34" charset="0"/>
                <a:sym typeface="Arial" panose="020B0604020202020204"/>
              </a:rPr>
            </a:br>
            <a:endParaRPr lang="en-US" sz="2400" dirty="0"/>
          </a:p>
        </p:txBody>
      </p:sp>
      <p:sp>
        <p:nvSpPr>
          <p:cNvPr id="10" name="Rectangle: Rounded Corners 9"/>
          <p:cNvSpPr/>
          <p:nvPr/>
        </p:nvSpPr>
        <p:spPr>
          <a:xfrm>
            <a:off x="616600" y="2444496"/>
            <a:ext cx="7077456" cy="52425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Google Shape;318;p39"/>
              <p:cNvSpPr txBox="1"/>
              <p:nvPr/>
            </p:nvSpPr>
            <p:spPr>
              <a:xfrm>
                <a:off x="587980" y="1150352"/>
                <a:ext cx="8556020" cy="24889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Encode Sans"/>
                  <a:buNone/>
                  <a:defRPr sz="45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2pPr>
                <a:lvl3pPr marR="0" lvl="2"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3pPr>
                <a:lvl4pPr marR="0" lvl="3"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4pPr>
                <a:lvl5pPr marR="0" lvl="4"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5pPr>
                <a:lvl6pPr marR="0" lvl="5"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6pPr>
                <a:lvl7pPr marR="0" lvl="6"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7pPr>
                <a:lvl8pPr marR="0" lvl="7"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8pPr>
                <a:lvl9pPr marR="0" lvl="8"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9pPr>
              </a:lstStyle>
              <a:p>
                <a:pPr>
                  <a:lnSpc>
                    <a:spcPct val="150000"/>
                  </a:lnSpc>
                  <a:buClr>
                    <a:srgbClr val="041B2D"/>
                  </a:buClr>
                  <a:buSzPts val="3000"/>
                  <a:buFont typeface="DM Sans"/>
                  <a:buNone/>
                  <a:defRPr/>
                </a:pPr>
                <a:r>
                  <a:rPr lang="en-US" sz="2400" dirty="0" err="1">
                    <a:latin typeface="Fira Sans Condensed Medium" panose="020B0603050000020004" pitchFamily="34" charset="0"/>
                  </a:rPr>
                  <a:t>Câu</a:t>
                </a:r>
                <a:r>
                  <a:rPr lang="en-US" sz="2400" dirty="0">
                    <a:latin typeface="Fira Sans Condensed Medium" panose="020B0603050000020004" pitchFamily="34" charset="0"/>
                  </a:rPr>
                  <a:t> 11: </a:t>
                </a:r>
                <a:r>
                  <a:rPr lang="en-US" sz="2400" dirty="0" err="1">
                    <a:latin typeface="Fira Sans Condensed Medium" panose="020B0603050000020004" pitchFamily="34" charset="0"/>
                  </a:rPr>
                  <a:t>Trường</a:t>
                </a:r>
                <a:r>
                  <a:rPr lang="en-US" sz="2400" dirty="0">
                    <a:latin typeface="Fira Sans Condensed Medium" panose="020B0603050000020004" pitchFamily="34" charset="0"/>
                  </a:rPr>
                  <a:t> </a:t>
                </a:r>
                <a:r>
                  <a:rPr lang="en-US" sz="2400" dirty="0" err="1">
                    <a:latin typeface="Fira Sans Condensed Medium" panose="020B0603050000020004" pitchFamily="34" charset="0"/>
                  </a:rPr>
                  <a:t>hợp</a:t>
                </a:r>
                <a:r>
                  <a:rPr lang="en-US" sz="2400" dirty="0">
                    <a:latin typeface="Fira Sans Condensed Medium" panose="020B0603050000020004" pitchFamily="34" charset="0"/>
                  </a:rPr>
                  <a:t> </a:t>
                </a:r>
                <a:r>
                  <a:rPr lang="en-US" sz="2400" dirty="0" err="1">
                    <a:latin typeface="Fira Sans Condensed Medium" panose="020B0603050000020004" pitchFamily="34" charset="0"/>
                  </a:rPr>
                  <a:t>nào</a:t>
                </a:r>
                <a:r>
                  <a:rPr lang="en-US" sz="2400" dirty="0">
                    <a:latin typeface="Fira Sans Condensed Medium" panose="020B0603050000020004" pitchFamily="34" charset="0"/>
                  </a:rPr>
                  <a:t> </a:t>
                </a:r>
                <a:r>
                  <a:rPr lang="en-US" sz="2400" dirty="0" err="1">
                    <a:latin typeface="Fira Sans Condensed Medium" panose="020B0603050000020004" pitchFamily="34" charset="0"/>
                  </a:rPr>
                  <a:t>sau</a:t>
                </a:r>
                <a:r>
                  <a:rPr lang="en-US" sz="2400" dirty="0">
                    <a:latin typeface="Fira Sans Condensed Medium" panose="020B0603050000020004" pitchFamily="34" charset="0"/>
                  </a:rPr>
                  <a:t> </a:t>
                </a:r>
                <a:r>
                  <a:rPr lang="en-US" sz="2400" dirty="0" err="1">
                    <a:latin typeface="Fira Sans Condensed Medium" panose="020B0603050000020004" pitchFamily="34" charset="0"/>
                  </a:rPr>
                  <a:t>đây</a:t>
                </a:r>
                <a:r>
                  <a:rPr lang="en-US" sz="2400" dirty="0">
                    <a:latin typeface="Fira Sans Condensed Medium" panose="020B0603050000020004" pitchFamily="34" charset="0"/>
                  </a:rPr>
                  <a:t> </a:t>
                </a:r>
                <a:r>
                  <a:rPr lang="en-US" sz="2400" dirty="0" err="1">
                    <a:latin typeface="Fira Sans Condensed Medium" panose="020B0603050000020004" pitchFamily="34" charset="0"/>
                  </a:rPr>
                  <a:t>xảy</a:t>
                </a:r>
                <a:r>
                  <a:rPr lang="en-US" sz="2400" dirty="0">
                    <a:latin typeface="Fira Sans Condensed Medium" panose="020B0603050000020004" pitchFamily="34" charset="0"/>
                  </a:rPr>
                  <a:t> </a:t>
                </a:r>
                <a:r>
                  <a:rPr lang="en-US" sz="2400" dirty="0" err="1">
                    <a:latin typeface="Fira Sans Condensed Medium" panose="020B0603050000020004" pitchFamily="34" charset="0"/>
                  </a:rPr>
                  <a:t>ra</a:t>
                </a:r>
                <a:r>
                  <a:rPr lang="en-US" sz="2400" dirty="0">
                    <a:latin typeface="Fira Sans Condensed Medium" panose="020B0603050000020004" pitchFamily="34" charset="0"/>
                  </a:rPr>
                  <a:t> </a:t>
                </a:r>
                <a:r>
                  <a:rPr lang="en-US" sz="2400" dirty="0" err="1">
                    <a:latin typeface="Fira Sans Condensed Medium" panose="020B0603050000020004" pitchFamily="34" charset="0"/>
                  </a:rPr>
                  <a:t>phản</a:t>
                </a:r>
                <a:r>
                  <a:rPr lang="en-US" sz="2400" dirty="0">
                    <a:latin typeface="Fira Sans Condensed Medium" panose="020B0603050000020004" pitchFamily="34" charset="0"/>
                  </a:rPr>
                  <a:t> </a:t>
                </a:r>
                <a:r>
                  <a:rPr lang="en-US" sz="2400" dirty="0" err="1">
                    <a:latin typeface="Fira Sans Condensed Medium" panose="020B0603050000020004" pitchFamily="34" charset="0"/>
                  </a:rPr>
                  <a:t>xạ</a:t>
                </a:r>
                <a:r>
                  <a:rPr lang="en-US" sz="2400" dirty="0">
                    <a:latin typeface="Fira Sans Condensed Medium" panose="020B0603050000020004" pitchFamily="34" charset="0"/>
                  </a:rPr>
                  <a:t> </a:t>
                </a:r>
                <a:r>
                  <a:rPr lang="en-US" sz="2400" dirty="0" err="1">
                    <a:latin typeface="Fira Sans Condensed Medium" panose="020B0603050000020004" pitchFamily="34" charset="0"/>
                  </a:rPr>
                  <a:t>toàn</a:t>
                </a:r>
                <a:r>
                  <a:rPr lang="en-US" sz="2400" dirty="0">
                    <a:latin typeface="Fira Sans Condensed Medium" panose="020B0603050000020004" pitchFamily="34" charset="0"/>
                  </a:rPr>
                  <a:t> </a:t>
                </a:r>
                <a:r>
                  <a:rPr lang="en-US" sz="2400" dirty="0" err="1">
                    <a:latin typeface="Fira Sans Condensed Medium" panose="020B0603050000020004" pitchFamily="34" charset="0"/>
                  </a:rPr>
                  <a:t>phần</a:t>
                </a:r>
                <a:endParaRPr lang="en-US" sz="2400" dirty="0">
                  <a:latin typeface="Fira Sans Condensed Medium" panose="020B0603050000020004" pitchFamily="34" charset="0"/>
                </a:endParaRPr>
              </a:p>
              <a:p>
                <a:pPr>
                  <a:lnSpc>
                    <a:spcPct val="150000"/>
                  </a:lnSpc>
                  <a:buClr>
                    <a:srgbClr val="041B2D"/>
                  </a:buClr>
                  <a:buSzPts val="3000"/>
                  <a:defRPr/>
                </a:pPr>
                <a:r>
                  <a:rPr lang="en-US" sz="2400" dirty="0">
                    <a:latin typeface="Fira Sans Condensed Medium" panose="020B0603050000020004" pitchFamily="34" charset="0"/>
                  </a:rPr>
                  <a:t>A. </a:t>
                </a:r>
                <a:r>
                  <a:rPr lang="en-US" sz="2400" b="0" dirty="0">
                    <a:solidFill>
                      <a:srgbClr val="041B2D"/>
                    </a:solidFill>
                    <a:latin typeface="Arial" panose="020B0604020202020204" pitchFamily="34" charset="0"/>
                    <a:cs typeface="Arial" panose="020B0604020202020204" pitchFamily="34" charset="0"/>
                    <a:sym typeface="Arial" panose="020B0604020202020204"/>
                  </a:rPr>
                  <a:t>i </a:t>
                </a:r>
                <a14:m>
                  <m:oMath xmlns:m="http://schemas.openxmlformats.org/officeDocument/2006/math">
                    <m:r>
                      <a:rPr lang="en-US" sz="2400" b="0" i="1">
                        <a:solidFill>
                          <a:srgbClr val="041B2D"/>
                        </a:solidFill>
                        <a:latin typeface="Cambria Math" panose="02040503050406030204" pitchFamily="18" charset="0"/>
                        <a:ea typeface="Cambria Math" panose="02040503050406030204" pitchFamily="18" charset="0"/>
                        <a:cs typeface="Arial" panose="020B0604020202020204" pitchFamily="34" charset="0"/>
                        <a:sym typeface="Arial" panose="020B0604020202020204"/>
                      </a:rPr>
                      <m:t>≤</m:t>
                    </m:r>
                  </m:oMath>
                </a14:m>
                <a:r>
                  <a:rPr lang="en-US" sz="2400" b="0" dirty="0">
                    <a:solidFill>
                      <a:srgbClr val="041B2D"/>
                    </a:solidFill>
                    <a:latin typeface="Arial" panose="020B0604020202020204" pitchFamily="34" charset="0"/>
                    <a:cs typeface="Arial" panose="020B0604020202020204" pitchFamily="34" charset="0"/>
                    <a:sym typeface="Arial" panose="020B0604020202020204"/>
                  </a:rPr>
                  <a:t> i</a:t>
                </a:r>
                <a:r>
                  <a:rPr lang="en-US" sz="2400" b="0" baseline="-25000" dirty="0">
                    <a:solidFill>
                      <a:srgbClr val="041B2D"/>
                    </a:solidFill>
                    <a:latin typeface="Arial" panose="020B0604020202020204" pitchFamily="34" charset="0"/>
                    <a:cs typeface="Arial" panose="020B0604020202020204" pitchFamily="34" charset="0"/>
                    <a:sym typeface="Arial" panose="020B0604020202020204"/>
                  </a:rPr>
                  <a:t>th</a:t>
                </a:r>
                <a:br>
                  <a:rPr lang="en-US" sz="2400" b="0" dirty="0">
                    <a:solidFill>
                      <a:srgbClr val="041B2D"/>
                    </a:solidFill>
                    <a:latin typeface="Arial" panose="020B0604020202020204" pitchFamily="34" charset="0"/>
                    <a:cs typeface="Arial" panose="020B0604020202020204" pitchFamily="34" charset="0"/>
                    <a:sym typeface="Arial" panose="020B0604020202020204"/>
                  </a:rPr>
                </a:br>
                <a:r>
                  <a:rPr lang="en-US" sz="2400" dirty="0">
                    <a:latin typeface="Fira Sans Condensed Medium" panose="020B0603050000020004" pitchFamily="34" charset="0"/>
                  </a:rPr>
                  <a:t>B. </a:t>
                </a:r>
                <a:r>
                  <a:rPr lang="en-US" sz="2400" b="0" dirty="0">
                    <a:solidFill>
                      <a:srgbClr val="041B2D"/>
                    </a:solidFill>
                    <a:latin typeface="Arial" panose="020B0604020202020204" pitchFamily="34" charset="0"/>
                    <a:cs typeface="Arial" panose="020B0604020202020204" pitchFamily="34" charset="0"/>
                    <a:sym typeface="Arial" panose="020B0604020202020204"/>
                  </a:rPr>
                  <a:t>i </a:t>
                </a:r>
                <a14:m>
                  <m:oMath xmlns:m="http://schemas.openxmlformats.org/officeDocument/2006/math">
                    <m:r>
                      <a:rPr lang="en-US" sz="2400" b="0" i="1" smtClean="0">
                        <a:solidFill>
                          <a:srgbClr val="041B2D"/>
                        </a:solidFill>
                        <a:latin typeface="Cambria Math" panose="02040503050406030204" pitchFamily="18" charset="0"/>
                        <a:ea typeface="Cambria Math" panose="02040503050406030204" pitchFamily="18" charset="0"/>
                        <a:cs typeface="Arial" panose="020B0604020202020204" pitchFamily="34" charset="0"/>
                        <a:sym typeface="Arial" panose="020B0604020202020204"/>
                      </a:rPr>
                      <m:t>&lt;</m:t>
                    </m:r>
                  </m:oMath>
                </a14:m>
                <a:r>
                  <a:rPr lang="en-US" sz="2400" b="0" dirty="0">
                    <a:solidFill>
                      <a:srgbClr val="041B2D"/>
                    </a:solidFill>
                    <a:latin typeface="Arial" panose="020B0604020202020204" pitchFamily="34" charset="0"/>
                    <a:cs typeface="Arial" panose="020B0604020202020204" pitchFamily="34" charset="0"/>
                    <a:sym typeface="Arial" panose="020B0604020202020204"/>
                  </a:rPr>
                  <a:t> </a:t>
                </a:r>
                <a:r>
                  <a:rPr lang="en-US" sz="2400" b="0" dirty="0" err="1">
                    <a:solidFill>
                      <a:srgbClr val="041B2D"/>
                    </a:solidFill>
                    <a:latin typeface="Arial" panose="020B0604020202020204" pitchFamily="34" charset="0"/>
                    <a:cs typeface="Arial" panose="020B0604020202020204" pitchFamily="34" charset="0"/>
                    <a:sym typeface="Arial" panose="020B0604020202020204"/>
                  </a:rPr>
                  <a:t>i</a:t>
                </a:r>
                <a:r>
                  <a:rPr lang="en-US" sz="2400" b="0" baseline="-25000" dirty="0" err="1">
                    <a:solidFill>
                      <a:srgbClr val="041B2D"/>
                    </a:solidFill>
                    <a:latin typeface="Arial" panose="020B0604020202020204" pitchFamily="34" charset="0"/>
                    <a:cs typeface="Arial" panose="020B0604020202020204" pitchFamily="34" charset="0"/>
                    <a:sym typeface="Arial" panose="020B0604020202020204"/>
                  </a:rPr>
                  <a:t>th</a:t>
                </a:r>
                <a:br>
                  <a:rPr lang="en-US" sz="2400" b="0" dirty="0">
                    <a:solidFill>
                      <a:srgbClr val="041B2D"/>
                    </a:solidFill>
                    <a:latin typeface="Arial" panose="020B0604020202020204" pitchFamily="34" charset="0"/>
                    <a:cs typeface="Arial" panose="020B0604020202020204" pitchFamily="34" charset="0"/>
                    <a:sym typeface="Arial" panose="020B0604020202020204"/>
                  </a:rPr>
                </a:br>
                <a:r>
                  <a:rPr lang="en-US" sz="2400" dirty="0">
                    <a:latin typeface="Fira Sans Condensed Medium" panose="020B0603050000020004" pitchFamily="34" charset="0"/>
                  </a:rPr>
                  <a:t>C. </a:t>
                </a:r>
                <a:r>
                  <a:rPr lang="en-US" sz="2400" b="0" dirty="0">
                    <a:solidFill>
                      <a:srgbClr val="041B2D"/>
                    </a:solidFill>
                    <a:latin typeface="Arial" panose="020B0604020202020204" pitchFamily="34" charset="0"/>
                    <a:cs typeface="Arial" panose="020B0604020202020204" pitchFamily="34" charset="0"/>
                    <a:sym typeface="Arial" panose="020B0604020202020204"/>
                  </a:rPr>
                  <a:t>i </a:t>
                </a:r>
                <a14:m>
                  <m:oMath xmlns:m="http://schemas.openxmlformats.org/officeDocument/2006/math">
                    <m:r>
                      <a:rPr lang="en-US" sz="2400" b="0" i="1" smtClean="0">
                        <a:solidFill>
                          <a:srgbClr val="041B2D"/>
                        </a:solidFill>
                        <a:latin typeface="Cambria Math" panose="02040503050406030204" pitchFamily="18" charset="0"/>
                        <a:ea typeface="Cambria Math" panose="02040503050406030204" pitchFamily="18" charset="0"/>
                        <a:cs typeface="Arial" panose="020B0604020202020204" pitchFamily="34" charset="0"/>
                        <a:sym typeface="Arial" panose="020B0604020202020204"/>
                      </a:rPr>
                      <m:t>=</m:t>
                    </m:r>
                  </m:oMath>
                </a14:m>
                <a:r>
                  <a:rPr lang="en-US" sz="2400" b="0" dirty="0">
                    <a:solidFill>
                      <a:srgbClr val="041B2D"/>
                    </a:solidFill>
                    <a:latin typeface="Arial" panose="020B0604020202020204" pitchFamily="34" charset="0"/>
                    <a:cs typeface="Arial" panose="020B0604020202020204" pitchFamily="34" charset="0"/>
                    <a:sym typeface="Arial" panose="020B0604020202020204"/>
                  </a:rPr>
                  <a:t> </a:t>
                </a:r>
                <a:r>
                  <a:rPr lang="en-US" sz="2400" b="0" dirty="0" err="1">
                    <a:solidFill>
                      <a:srgbClr val="041B2D"/>
                    </a:solidFill>
                    <a:latin typeface="Arial" panose="020B0604020202020204" pitchFamily="34" charset="0"/>
                    <a:cs typeface="Arial" panose="020B0604020202020204" pitchFamily="34" charset="0"/>
                    <a:sym typeface="Arial" panose="020B0604020202020204"/>
                  </a:rPr>
                  <a:t>i</a:t>
                </a:r>
                <a:r>
                  <a:rPr lang="en-US" sz="2400" b="0" baseline="-25000" dirty="0" err="1">
                    <a:solidFill>
                      <a:srgbClr val="041B2D"/>
                    </a:solidFill>
                    <a:latin typeface="Arial" panose="020B0604020202020204" pitchFamily="34" charset="0"/>
                    <a:cs typeface="Arial" panose="020B0604020202020204" pitchFamily="34" charset="0"/>
                    <a:sym typeface="Arial" panose="020B0604020202020204"/>
                  </a:rPr>
                  <a:t>th</a:t>
                </a:r>
                <a:br>
                  <a:rPr lang="en-US" sz="2400" b="0" dirty="0">
                    <a:solidFill>
                      <a:srgbClr val="041B2D"/>
                    </a:solidFill>
                    <a:latin typeface="Arial" panose="020B0604020202020204" pitchFamily="34" charset="0"/>
                    <a:cs typeface="Arial" panose="020B0604020202020204" pitchFamily="34" charset="0"/>
                    <a:sym typeface="Arial" panose="020B0604020202020204"/>
                  </a:rPr>
                </a:br>
                <a:r>
                  <a:rPr lang="en-US" sz="2400" dirty="0">
                    <a:latin typeface="Fira Sans Condensed Medium" panose="020B0603050000020004" pitchFamily="34" charset="0"/>
                  </a:rPr>
                  <a:t>D. </a:t>
                </a:r>
                <a:r>
                  <a:rPr lang="en-US" sz="2400" b="0" dirty="0" err="1">
                    <a:solidFill>
                      <a:srgbClr val="041B2D"/>
                    </a:solidFill>
                    <a:latin typeface="Arial" panose="020B0604020202020204" pitchFamily="34" charset="0"/>
                    <a:cs typeface="Arial" panose="020B0604020202020204" pitchFamily="34" charset="0"/>
                    <a:sym typeface="Arial" panose="020B0604020202020204"/>
                  </a:rPr>
                  <a:t>i</a:t>
                </a:r>
                <a:r>
                  <a:rPr lang="en-US" sz="2400" b="0" dirty="0">
                    <a:solidFill>
                      <a:srgbClr val="041B2D"/>
                    </a:solidFill>
                    <a:latin typeface="Arial" panose="020B0604020202020204" pitchFamily="34" charset="0"/>
                    <a:cs typeface="Arial" panose="020B0604020202020204" pitchFamily="34" charset="0"/>
                    <a:sym typeface="Arial" panose="020B0604020202020204"/>
                  </a:rPr>
                  <a:t> </a:t>
                </a:r>
                <a14:m>
                  <m:oMath xmlns:m="http://schemas.openxmlformats.org/officeDocument/2006/math">
                    <m:r>
                      <a:rPr lang="en-US" sz="2400" b="0" i="1" smtClean="0">
                        <a:solidFill>
                          <a:srgbClr val="041B2D"/>
                        </a:solidFill>
                        <a:latin typeface="Cambria Math" panose="02040503050406030204" pitchFamily="18" charset="0"/>
                        <a:ea typeface="Cambria Math" panose="02040503050406030204" pitchFamily="18" charset="0"/>
                        <a:cs typeface="Arial" panose="020B0604020202020204" pitchFamily="34" charset="0"/>
                        <a:sym typeface="Arial" panose="020B0604020202020204"/>
                      </a:rPr>
                      <m:t>≥</m:t>
                    </m:r>
                  </m:oMath>
                </a14:m>
                <a:r>
                  <a:rPr lang="en-US" sz="2400" b="0" dirty="0">
                    <a:solidFill>
                      <a:srgbClr val="041B2D"/>
                    </a:solidFill>
                    <a:latin typeface="Arial" panose="020B0604020202020204" pitchFamily="34" charset="0"/>
                    <a:cs typeface="Arial" panose="020B0604020202020204" pitchFamily="34" charset="0"/>
                    <a:sym typeface="Arial" panose="020B0604020202020204"/>
                  </a:rPr>
                  <a:t> </a:t>
                </a:r>
                <a:r>
                  <a:rPr lang="en-US" sz="2400" b="0" dirty="0" err="1">
                    <a:solidFill>
                      <a:srgbClr val="041B2D"/>
                    </a:solidFill>
                    <a:latin typeface="Arial" panose="020B0604020202020204" pitchFamily="34" charset="0"/>
                    <a:cs typeface="Arial" panose="020B0604020202020204" pitchFamily="34" charset="0"/>
                    <a:sym typeface="Arial" panose="020B0604020202020204"/>
                  </a:rPr>
                  <a:t>i</a:t>
                </a:r>
                <a:r>
                  <a:rPr lang="en-US" sz="2400" b="0" baseline="-25000" dirty="0" err="1">
                    <a:solidFill>
                      <a:srgbClr val="041B2D"/>
                    </a:solidFill>
                    <a:latin typeface="Arial" panose="020B0604020202020204" pitchFamily="34" charset="0"/>
                    <a:cs typeface="Arial" panose="020B0604020202020204" pitchFamily="34" charset="0"/>
                    <a:sym typeface="Arial" panose="020B0604020202020204"/>
                  </a:rPr>
                  <a:t>th</a:t>
                </a:r>
                <a:br>
                  <a:rPr lang="en-US" sz="2400" b="0" dirty="0">
                    <a:solidFill>
                      <a:srgbClr val="041B2D"/>
                    </a:solidFill>
                    <a:latin typeface="Arial" panose="020B0604020202020204" pitchFamily="34" charset="0"/>
                    <a:cs typeface="Arial" panose="020B0604020202020204" pitchFamily="34" charset="0"/>
                    <a:sym typeface="Arial" panose="020B0604020202020204"/>
                  </a:rPr>
                </a:br>
                <a:endParaRPr lang="en-US" sz="2400" dirty="0">
                  <a:latin typeface="Fira Sans Condensed Medium" panose="020B0603050000020004" pitchFamily="34" charset="0"/>
                </a:endParaRPr>
              </a:p>
            </p:txBody>
          </p:sp>
        </mc:Choice>
        <mc:Fallback>
          <p:sp>
            <p:nvSpPr>
              <p:cNvPr id="4" name="Google Shape;318;p39"/>
              <p:cNvSpPr txBox="1">
                <a:spLocks noRot="1" noChangeAspect="1" noMove="1" noResize="1" noEditPoints="1" noAdjustHandles="1" noChangeArrowheads="1" noChangeShapeType="1" noTextEdit="1"/>
              </p:cNvSpPr>
              <p:nvPr/>
            </p:nvSpPr>
            <p:spPr>
              <a:xfrm>
                <a:off x="587980" y="1150352"/>
                <a:ext cx="8556020" cy="2488960"/>
              </a:xfrm>
              <a:prstGeom prst="rect">
                <a:avLst/>
              </a:prstGeom>
              <a:blipFill rotWithShape="1">
                <a:blip r:embed="rId1"/>
                <a:stretch>
                  <a:fillRect l="-7" t="-15" b="-35891"/>
                </a:stretch>
              </a:blipFill>
              <a:ln>
                <a:noFill/>
              </a:ln>
            </p:spPr>
            <p:txBody>
              <a:bodyPr/>
              <a:lstStyle/>
              <a:p>
                <a:r>
                  <a:rPr lang="en-US" altLang="en-US">
                    <a:noFill/>
                  </a:rPr>
                  <a:t> </a:t>
                </a:r>
              </a:p>
            </p:txBody>
          </p:sp>
        </mc:Fallback>
      </mc:AlternateContent>
      <p:sp>
        <p:nvSpPr>
          <p:cNvPr id="5" name="Rectangle: Rounded Corners 4"/>
          <p:cNvSpPr/>
          <p:nvPr/>
        </p:nvSpPr>
        <p:spPr>
          <a:xfrm>
            <a:off x="587980" y="3468892"/>
            <a:ext cx="7077456" cy="52425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18;p39"/>
          <p:cNvSpPr txBox="1"/>
          <p:nvPr/>
        </p:nvSpPr>
        <p:spPr>
          <a:xfrm>
            <a:off x="587980" y="1150352"/>
            <a:ext cx="8556020" cy="35435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Encode Sans"/>
              <a:buNone/>
              <a:defRPr sz="4500" b="1" i="0" u="none" strike="noStrike" cap="none">
                <a:solidFill>
                  <a:schemeClr val="dk1"/>
                </a:solidFill>
                <a:latin typeface="Encode Sans"/>
                <a:ea typeface="Encode Sans"/>
                <a:cs typeface="Encode Sans"/>
                <a:sym typeface="Encode Sans"/>
              </a:defRPr>
            </a:lvl1pPr>
            <a:lvl2pPr marR="0" lvl="1"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2pPr>
            <a:lvl3pPr marR="0" lvl="2"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3pPr>
            <a:lvl4pPr marR="0" lvl="3"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4pPr>
            <a:lvl5pPr marR="0" lvl="4"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5pPr>
            <a:lvl6pPr marR="0" lvl="5"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6pPr>
            <a:lvl7pPr marR="0" lvl="6"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7pPr>
            <a:lvl8pPr marR="0" lvl="7"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8pPr>
            <a:lvl9pPr marR="0" lvl="8" algn="ctr" rtl="0">
              <a:lnSpc>
                <a:spcPct val="100000"/>
              </a:lnSpc>
              <a:spcBef>
                <a:spcPts val="0"/>
              </a:spcBef>
              <a:spcAft>
                <a:spcPts val="0"/>
              </a:spcAft>
              <a:buClr>
                <a:srgbClr val="191919"/>
              </a:buClr>
              <a:buSzPts val="5200"/>
              <a:buFont typeface="Encode Sans"/>
              <a:buNone/>
              <a:defRPr sz="5200" b="1" i="0" u="none" strike="noStrike" cap="none">
                <a:solidFill>
                  <a:srgbClr val="191919"/>
                </a:solidFill>
                <a:latin typeface="Encode Sans"/>
                <a:ea typeface="Encode Sans"/>
                <a:cs typeface="Encode Sans"/>
                <a:sym typeface="Encode Sans"/>
              </a:defRPr>
            </a:lvl9pPr>
          </a:lstStyle>
          <a:p>
            <a:pPr>
              <a:lnSpc>
                <a:spcPct val="150000"/>
              </a:lnSpc>
              <a:buClr>
                <a:srgbClr val="041B2D"/>
              </a:buClr>
              <a:buSzPts val="3000"/>
              <a:buFont typeface="DM Sans"/>
              <a:buNone/>
              <a:defRPr/>
            </a:pPr>
            <a:r>
              <a:rPr lang="en-US" sz="2400" dirty="0" err="1">
                <a:latin typeface="Fira Sans Condensed Medium" panose="020B0603050000020004" pitchFamily="34" charset="0"/>
              </a:rPr>
              <a:t>Câu</a:t>
            </a:r>
            <a:r>
              <a:rPr lang="en-US" sz="2400" dirty="0">
                <a:latin typeface="Fira Sans Condensed Medium" panose="020B0603050000020004" pitchFamily="34" charset="0"/>
              </a:rPr>
              <a:t> 12: </a:t>
            </a:r>
            <a:r>
              <a:rPr lang="en-US" sz="2400" dirty="0" err="1">
                <a:latin typeface="Fira Sans Condensed Medium" panose="020B0603050000020004" pitchFamily="34" charset="0"/>
              </a:rPr>
              <a:t>Trường</a:t>
            </a:r>
            <a:r>
              <a:rPr lang="en-US" sz="2400" dirty="0">
                <a:latin typeface="Fira Sans Condensed Medium" panose="020B0603050000020004" pitchFamily="34" charset="0"/>
              </a:rPr>
              <a:t> </a:t>
            </a:r>
            <a:r>
              <a:rPr lang="en-US" sz="2400" dirty="0" err="1">
                <a:latin typeface="Fira Sans Condensed Medium" panose="020B0603050000020004" pitchFamily="34" charset="0"/>
              </a:rPr>
              <a:t>hợp</a:t>
            </a:r>
            <a:r>
              <a:rPr lang="en-US" sz="2400" dirty="0">
                <a:latin typeface="Fira Sans Condensed Medium" panose="020B0603050000020004" pitchFamily="34" charset="0"/>
              </a:rPr>
              <a:t> </a:t>
            </a:r>
            <a:r>
              <a:rPr lang="en-US" sz="2400" dirty="0" err="1">
                <a:latin typeface="Fira Sans Condensed Medium" panose="020B0603050000020004" pitchFamily="34" charset="0"/>
              </a:rPr>
              <a:t>nào</a:t>
            </a:r>
            <a:r>
              <a:rPr lang="en-US" sz="2400" dirty="0">
                <a:latin typeface="Fira Sans Condensed Medium" panose="020B0603050000020004" pitchFamily="34" charset="0"/>
              </a:rPr>
              <a:t> </a:t>
            </a:r>
            <a:r>
              <a:rPr lang="en-US" sz="2400" dirty="0" err="1">
                <a:latin typeface="Fira Sans Condensed Medium" panose="020B0603050000020004" pitchFamily="34" charset="0"/>
              </a:rPr>
              <a:t>sau</a:t>
            </a:r>
            <a:r>
              <a:rPr lang="en-US" sz="2400" dirty="0">
                <a:latin typeface="Fira Sans Condensed Medium" panose="020B0603050000020004" pitchFamily="34" charset="0"/>
              </a:rPr>
              <a:t> </a:t>
            </a:r>
            <a:r>
              <a:rPr lang="en-US" sz="2400" dirty="0" err="1">
                <a:latin typeface="Fira Sans Condensed Medium" panose="020B0603050000020004" pitchFamily="34" charset="0"/>
              </a:rPr>
              <a:t>đây</a:t>
            </a:r>
            <a:r>
              <a:rPr lang="en-US" sz="2400" dirty="0">
                <a:latin typeface="Fira Sans Condensed Medium" panose="020B0603050000020004" pitchFamily="34" charset="0"/>
              </a:rPr>
              <a:t> </a:t>
            </a:r>
            <a:r>
              <a:rPr lang="en-US" sz="2400" dirty="0" err="1">
                <a:latin typeface="Fira Sans Condensed Medium" panose="020B0603050000020004" pitchFamily="34" charset="0"/>
              </a:rPr>
              <a:t>không</a:t>
            </a:r>
            <a:r>
              <a:rPr lang="en-US" sz="2400" dirty="0">
                <a:latin typeface="Fira Sans Condensed Medium" panose="020B0603050000020004" pitchFamily="34" charset="0"/>
              </a:rPr>
              <a:t> </a:t>
            </a:r>
            <a:r>
              <a:rPr lang="en-US" sz="2400" dirty="0" err="1">
                <a:latin typeface="Fira Sans Condensed Medium" panose="020B0603050000020004" pitchFamily="34" charset="0"/>
              </a:rPr>
              <a:t>xảy</a:t>
            </a:r>
            <a:r>
              <a:rPr lang="en-US" sz="2400" dirty="0">
                <a:latin typeface="Fira Sans Condensed Medium" panose="020B0603050000020004" pitchFamily="34" charset="0"/>
              </a:rPr>
              <a:t> </a:t>
            </a:r>
            <a:r>
              <a:rPr lang="en-US" sz="2400" dirty="0" err="1">
                <a:latin typeface="Fira Sans Condensed Medium" panose="020B0603050000020004" pitchFamily="34" charset="0"/>
              </a:rPr>
              <a:t>ra</a:t>
            </a:r>
            <a:r>
              <a:rPr lang="en-US" sz="2400" dirty="0">
                <a:latin typeface="Fira Sans Condensed Medium" panose="020B0603050000020004" pitchFamily="34" charset="0"/>
              </a:rPr>
              <a:t> </a:t>
            </a:r>
            <a:r>
              <a:rPr lang="en-US" sz="2400" dirty="0" err="1">
                <a:latin typeface="Fira Sans Condensed Medium" panose="020B0603050000020004" pitchFamily="34" charset="0"/>
              </a:rPr>
              <a:t>phản</a:t>
            </a:r>
            <a:r>
              <a:rPr lang="en-US" sz="2400" dirty="0">
                <a:latin typeface="Fira Sans Condensed Medium" panose="020B0603050000020004" pitchFamily="34" charset="0"/>
              </a:rPr>
              <a:t> </a:t>
            </a:r>
            <a:r>
              <a:rPr lang="en-US" sz="2400" dirty="0" err="1">
                <a:latin typeface="Fira Sans Condensed Medium" panose="020B0603050000020004" pitchFamily="34" charset="0"/>
              </a:rPr>
              <a:t>xạ</a:t>
            </a:r>
            <a:r>
              <a:rPr lang="en-US" sz="2400" dirty="0">
                <a:latin typeface="Fira Sans Condensed Medium" panose="020B0603050000020004" pitchFamily="34" charset="0"/>
              </a:rPr>
              <a:t> </a:t>
            </a:r>
            <a:r>
              <a:rPr lang="en-US" sz="2400" dirty="0" err="1">
                <a:latin typeface="Fira Sans Condensed Medium" panose="020B0603050000020004" pitchFamily="34" charset="0"/>
              </a:rPr>
              <a:t>toàn</a:t>
            </a:r>
            <a:r>
              <a:rPr lang="en-US" sz="2400" dirty="0">
                <a:latin typeface="Fira Sans Condensed Medium" panose="020B0603050000020004" pitchFamily="34" charset="0"/>
              </a:rPr>
              <a:t> </a:t>
            </a:r>
            <a:r>
              <a:rPr lang="en-US" sz="2400" dirty="0" err="1">
                <a:latin typeface="Fira Sans Condensed Medium" panose="020B0603050000020004" pitchFamily="34" charset="0"/>
              </a:rPr>
              <a:t>phần</a:t>
            </a:r>
            <a:endParaRPr lang="en-US" sz="2400" dirty="0">
              <a:latin typeface="Fira Sans Condensed Medium" panose="020B0603050000020004" pitchFamily="34" charset="0"/>
            </a:endParaRPr>
          </a:p>
          <a:p>
            <a:pPr>
              <a:lnSpc>
                <a:spcPct val="150000"/>
              </a:lnSpc>
              <a:buClr>
                <a:srgbClr val="041B2D"/>
              </a:buClr>
              <a:buSzPts val="3000"/>
              <a:defRPr/>
            </a:pPr>
            <a:r>
              <a:rPr lang="en-US" sz="2400" dirty="0">
                <a:latin typeface="Fira Sans Condensed Medium" panose="020B0603050000020004" pitchFamily="34" charset="0"/>
              </a:rPr>
              <a:t>A. </a:t>
            </a:r>
            <a:r>
              <a:rPr lang="en-US" sz="2400" b="0" dirty="0" err="1">
                <a:solidFill>
                  <a:srgbClr val="041B2D"/>
                </a:solidFill>
                <a:latin typeface="Arial" panose="020B0604020202020204" pitchFamily="34" charset="0"/>
                <a:cs typeface="Arial" panose="020B0604020202020204" pitchFamily="34" charset="0"/>
                <a:sym typeface="Arial" panose="020B0604020202020204"/>
              </a:rPr>
              <a:t>Ánh</a:t>
            </a:r>
            <a:r>
              <a:rPr lang="en-US" sz="2400" b="0" dirty="0">
                <a:solidFill>
                  <a:srgbClr val="041B2D"/>
                </a:solidFill>
                <a:latin typeface="Arial" panose="020B0604020202020204" pitchFamily="34" charset="0"/>
                <a:cs typeface="Arial" panose="020B0604020202020204" pitchFamily="34" charset="0"/>
                <a:sym typeface="Arial" panose="020B0604020202020204"/>
              </a:rPr>
              <a:t> </a:t>
            </a:r>
            <a:r>
              <a:rPr lang="en-US" sz="2400" b="0" dirty="0" err="1">
                <a:solidFill>
                  <a:srgbClr val="041B2D"/>
                </a:solidFill>
                <a:latin typeface="Arial" panose="020B0604020202020204" pitchFamily="34" charset="0"/>
                <a:cs typeface="Arial" panose="020B0604020202020204" pitchFamily="34" charset="0"/>
                <a:sym typeface="Arial" panose="020B0604020202020204"/>
              </a:rPr>
              <a:t>sáng</a:t>
            </a:r>
            <a:r>
              <a:rPr lang="en-US" sz="2400" b="0" dirty="0">
                <a:solidFill>
                  <a:srgbClr val="041B2D"/>
                </a:solidFill>
                <a:latin typeface="Arial" panose="020B0604020202020204" pitchFamily="34" charset="0"/>
                <a:cs typeface="Arial" panose="020B0604020202020204" pitchFamily="34" charset="0"/>
                <a:sym typeface="Arial" panose="020B0604020202020204"/>
              </a:rPr>
              <a:t> </a:t>
            </a:r>
            <a:r>
              <a:rPr lang="en-US" sz="2400" b="0" dirty="0" err="1">
                <a:solidFill>
                  <a:srgbClr val="041B2D"/>
                </a:solidFill>
                <a:latin typeface="Arial" panose="020B0604020202020204" pitchFamily="34" charset="0"/>
                <a:cs typeface="Arial" panose="020B0604020202020204" pitchFamily="34" charset="0"/>
                <a:sym typeface="Arial" panose="020B0604020202020204"/>
              </a:rPr>
              <a:t>truyền</a:t>
            </a:r>
            <a:r>
              <a:rPr lang="en-US" sz="2400" b="0" dirty="0">
                <a:solidFill>
                  <a:srgbClr val="041B2D"/>
                </a:solidFill>
                <a:latin typeface="Arial" panose="020B0604020202020204" pitchFamily="34" charset="0"/>
                <a:cs typeface="Arial" panose="020B0604020202020204" pitchFamily="34" charset="0"/>
                <a:sym typeface="Arial" panose="020B0604020202020204"/>
              </a:rPr>
              <a:t> </a:t>
            </a:r>
            <a:r>
              <a:rPr lang="en-US" sz="2400" b="0" dirty="0" err="1">
                <a:solidFill>
                  <a:srgbClr val="041B2D"/>
                </a:solidFill>
                <a:latin typeface="Arial" panose="020B0604020202020204" pitchFamily="34" charset="0"/>
                <a:cs typeface="Arial" panose="020B0604020202020204" pitchFamily="34" charset="0"/>
                <a:sym typeface="Arial" panose="020B0604020202020204"/>
              </a:rPr>
              <a:t>từ</a:t>
            </a:r>
            <a:r>
              <a:rPr lang="en-US" sz="2400" b="0" dirty="0">
                <a:solidFill>
                  <a:srgbClr val="041B2D"/>
                </a:solidFill>
                <a:latin typeface="Arial" panose="020B0604020202020204" pitchFamily="34" charset="0"/>
                <a:cs typeface="Arial" panose="020B0604020202020204" pitchFamily="34" charset="0"/>
                <a:sym typeface="Arial" panose="020B0604020202020204"/>
              </a:rPr>
              <a:t> </a:t>
            </a:r>
            <a:r>
              <a:rPr lang="en-US" sz="2400" b="0" dirty="0" err="1">
                <a:solidFill>
                  <a:srgbClr val="041B2D"/>
                </a:solidFill>
                <a:latin typeface="Arial" panose="020B0604020202020204" pitchFamily="34" charset="0"/>
                <a:cs typeface="Arial" panose="020B0604020202020204" pitchFamily="34" charset="0"/>
                <a:sym typeface="Arial" panose="020B0604020202020204"/>
              </a:rPr>
              <a:t>không</a:t>
            </a:r>
            <a:r>
              <a:rPr lang="en-US" sz="2400" b="0" dirty="0">
                <a:solidFill>
                  <a:srgbClr val="041B2D"/>
                </a:solidFill>
                <a:latin typeface="Arial" panose="020B0604020202020204" pitchFamily="34" charset="0"/>
                <a:cs typeface="Arial" panose="020B0604020202020204" pitchFamily="34" charset="0"/>
                <a:sym typeface="Arial" panose="020B0604020202020204"/>
              </a:rPr>
              <a:t> </a:t>
            </a:r>
            <a:r>
              <a:rPr lang="en-US" sz="2400" b="0" dirty="0" err="1">
                <a:solidFill>
                  <a:srgbClr val="041B2D"/>
                </a:solidFill>
                <a:latin typeface="Arial" panose="020B0604020202020204" pitchFamily="34" charset="0"/>
                <a:cs typeface="Arial" panose="020B0604020202020204" pitchFamily="34" charset="0"/>
                <a:sym typeface="Arial" panose="020B0604020202020204"/>
              </a:rPr>
              <a:t>khí</a:t>
            </a:r>
            <a:r>
              <a:rPr lang="en-US" sz="2400" b="0" dirty="0">
                <a:solidFill>
                  <a:srgbClr val="041B2D"/>
                </a:solidFill>
                <a:latin typeface="Arial" panose="020B0604020202020204" pitchFamily="34" charset="0"/>
                <a:cs typeface="Arial" panose="020B0604020202020204" pitchFamily="34" charset="0"/>
                <a:sym typeface="Arial" panose="020B0604020202020204"/>
              </a:rPr>
              <a:t> sang </a:t>
            </a:r>
            <a:r>
              <a:rPr lang="en-US" sz="2400" b="0" dirty="0" err="1">
                <a:solidFill>
                  <a:srgbClr val="041B2D"/>
                </a:solidFill>
                <a:latin typeface="Arial" panose="020B0604020202020204" pitchFamily="34" charset="0"/>
                <a:cs typeface="Arial" panose="020B0604020202020204" pitchFamily="34" charset="0"/>
                <a:sym typeface="Arial" panose="020B0604020202020204"/>
              </a:rPr>
              <a:t>nước</a:t>
            </a:r>
            <a:br>
              <a:rPr lang="en-US" sz="2400" b="0" dirty="0">
                <a:solidFill>
                  <a:srgbClr val="041B2D"/>
                </a:solidFill>
                <a:latin typeface="Arial" panose="020B0604020202020204" pitchFamily="34" charset="0"/>
                <a:cs typeface="Arial" panose="020B0604020202020204" pitchFamily="34" charset="0"/>
                <a:sym typeface="Arial" panose="020B0604020202020204"/>
              </a:rPr>
            </a:br>
            <a:r>
              <a:rPr lang="en-US" sz="2400" dirty="0">
                <a:latin typeface="Fira Sans Condensed Medium" panose="020B0603050000020004" pitchFamily="34" charset="0"/>
              </a:rPr>
              <a:t>B. </a:t>
            </a:r>
            <a:r>
              <a:rPr lang="en-US" sz="2400" b="0" dirty="0" err="1">
                <a:solidFill>
                  <a:srgbClr val="041B2D"/>
                </a:solidFill>
                <a:latin typeface="Arial" panose="020B0604020202020204" pitchFamily="34" charset="0"/>
                <a:cs typeface="Arial" panose="020B0604020202020204" pitchFamily="34" charset="0"/>
                <a:sym typeface="Arial" panose="020B0604020202020204"/>
              </a:rPr>
              <a:t>Ánh</a:t>
            </a:r>
            <a:r>
              <a:rPr lang="en-US" sz="2400" b="0" dirty="0">
                <a:solidFill>
                  <a:srgbClr val="041B2D"/>
                </a:solidFill>
                <a:latin typeface="Arial" panose="020B0604020202020204" pitchFamily="34" charset="0"/>
                <a:cs typeface="Arial" panose="020B0604020202020204" pitchFamily="34" charset="0"/>
                <a:sym typeface="Arial" panose="020B0604020202020204"/>
              </a:rPr>
              <a:t> </a:t>
            </a:r>
            <a:r>
              <a:rPr lang="en-US" sz="2400" b="0" dirty="0" err="1">
                <a:solidFill>
                  <a:srgbClr val="041B2D"/>
                </a:solidFill>
                <a:latin typeface="Arial" panose="020B0604020202020204" pitchFamily="34" charset="0"/>
                <a:cs typeface="Arial" panose="020B0604020202020204" pitchFamily="34" charset="0"/>
                <a:sym typeface="Arial" panose="020B0604020202020204"/>
              </a:rPr>
              <a:t>sáng</a:t>
            </a:r>
            <a:r>
              <a:rPr lang="en-US" sz="2400" b="0" dirty="0">
                <a:solidFill>
                  <a:srgbClr val="041B2D"/>
                </a:solidFill>
                <a:latin typeface="Arial" panose="020B0604020202020204" pitchFamily="34" charset="0"/>
                <a:cs typeface="Arial" panose="020B0604020202020204" pitchFamily="34" charset="0"/>
                <a:sym typeface="Arial" panose="020B0604020202020204"/>
              </a:rPr>
              <a:t> </a:t>
            </a:r>
            <a:r>
              <a:rPr lang="en-US" sz="2400" b="0" dirty="0" err="1">
                <a:solidFill>
                  <a:srgbClr val="041B2D"/>
                </a:solidFill>
                <a:latin typeface="Arial" panose="020B0604020202020204" pitchFamily="34" charset="0"/>
                <a:cs typeface="Arial" panose="020B0604020202020204" pitchFamily="34" charset="0"/>
                <a:sym typeface="Arial" panose="020B0604020202020204"/>
              </a:rPr>
              <a:t>truyền</a:t>
            </a:r>
            <a:r>
              <a:rPr lang="en-US" sz="2400" b="0" dirty="0">
                <a:solidFill>
                  <a:srgbClr val="041B2D"/>
                </a:solidFill>
                <a:latin typeface="Arial" panose="020B0604020202020204" pitchFamily="34" charset="0"/>
                <a:cs typeface="Arial" panose="020B0604020202020204" pitchFamily="34" charset="0"/>
                <a:sym typeface="Arial" panose="020B0604020202020204"/>
              </a:rPr>
              <a:t> </a:t>
            </a:r>
            <a:r>
              <a:rPr lang="en-US" sz="2400" b="0" dirty="0" err="1">
                <a:solidFill>
                  <a:srgbClr val="041B2D"/>
                </a:solidFill>
                <a:latin typeface="Arial" panose="020B0604020202020204" pitchFamily="34" charset="0"/>
                <a:cs typeface="Arial" panose="020B0604020202020204" pitchFamily="34" charset="0"/>
                <a:sym typeface="Arial" panose="020B0604020202020204"/>
              </a:rPr>
              <a:t>từ</a:t>
            </a:r>
            <a:r>
              <a:rPr lang="en-US" sz="2400" b="0" dirty="0">
                <a:solidFill>
                  <a:srgbClr val="041B2D"/>
                </a:solidFill>
                <a:latin typeface="Arial" panose="020B0604020202020204" pitchFamily="34" charset="0"/>
                <a:cs typeface="Arial" panose="020B0604020202020204" pitchFamily="34" charset="0"/>
                <a:sym typeface="Arial" panose="020B0604020202020204"/>
              </a:rPr>
              <a:t> </a:t>
            </a:r>
            <a:r>
              <a:rPr lang="en-US" sz="2400" b="0" dirty="0" err="1">
                <a:solidFill>
                  <a:srgbClr val="041B2D"/>
                </a:solidFill>
                <a:latin typeface="Arial" panose="020B0604020202020204" pitchFamily="34" charset="0"/>
                <a:cs typeface="Arial" panose="020B0604020202020204" pitchFamily="34" charset="0"/>
                <a:sym typeface="Arial" panose="020B0604020202020204"/>
              </a:rPr>
              <a:t>nước</a:t>
            </a:r>
            <a:r>
              <a:rPr lang="en-US" sz="2400" b="0" dirty="0">
                <a:solidFill>
                  <a:srgbClr val="041B2D"/>
                </a:solidFill>
                <a:latin typeface="Arial" panose="020B0604020202020204" pitchFamily="34" charset="0"/>
                <a:cs typeface="Arial" panose="020B0604020202020204" pitchFamily="34" charset="0"/>
                <a:sym typeface="Arial" panose="020B0604020202020204"/>
              </a:rPr>
              <a:t> sang </a:t>
            </a:r>
            <a:r>
              <a:rPr lang="en-US" sz="2400" b="0" dirty="0" err="1">
                <a:solidFill>
                  <a:srgbClr val="041B2D"/>
                </a:solidFill>
                <a:latin typeface="Arial" panose="020B0604020202020204" pitchFamily="34" charset="0"/>
                <a:cs typeface="Arial" panose="020B0604020202020204" pitchFamily="34" charset="0"/>
                <a:sym typeface="Arial" panose="020B0604020202020204"/>
              </a:rPr>
              <a:t>không</a:t>
            </a:r>
            <a:r>
              <a:rPr lang="en-US" sz="2400" b="0" dirty="0">
                <a:solidFill>
                  <a:srgbClr val="041B2D"/>
                </a:solidFill>
                <a:latin typeface="Arial" panose="020B0604020202020204" pitchFamily="34" charset="0"/>
                <a:cs typeface="Arial" panose="020B0604020202020204" pitchFamily="34" charset="0"/>
                <a:sym typeface="Arial" panose="020B0604020202020204"/>
              </a:rPr>
              <a:t> </a:t>
            </a:r>
            <a:r>
              <a:rPr lang="en-US" sz="2400" b="0" dirty="0" err="1">
                <a:solidFill>
                  <a:srgbClr val="041B2D"/>
                </a:solidFill>
                <a:latin typeface="Arial" panose="020B0604020202020204" pitchFamily="34" charset="0"/>
                <a:cs typeface="Arial" panose="020B0604020202020204" pitchFamily="34" charset="0"/>
                <a:sym typeface="Arial" panose="020B0604020202020204"/>
              </a:rPr>
              <a:t>khí</a:t>
            </a:r>
            <a:r>
              <a:rPr lang="en-US" sz="2400" b="0" dirty="0">
                <a:solidFill>
                  <a:srgbClr val="041B2D"/>
                </a:solidFill>
                <a:latin typeface="Arial" panose="020B0604020202020204" pitchFamily="34" charset="0"/>
                <a:cs typeface="Arial" panose="020B0604020202020204" pitchFamily="34" charset="0"/>
                <a:sym typeface="Arial" panose="020B0604020202020204"/>
              </a:rPr>
              <a:t> </a:t>
            </a:r>
            <a:br>
              <a:rPr lang="en-US" sz="2400" b="0" dirty="0">
                <a:solidFill>
                  <a:srgbClr val="041B2D"/>
                </a:solidFill>
                <a:latin typeface="Arial" panose="020B0604020202020204" pitchFamily="34" charset="0"/>
                <a:cs typeface="Arial" panose="020B0604020202020204" pitchFamily="34" charset="0"/>
                <a:sym typeface="Arial" panose="020B0604020202020204"/>
              </a:rPr>
            </a:br>
            <a:r>
              <a:rPr lang="en-US" sz="2400" dirty="0">
                <a:latin typeface="Fira Sans Condensed Medium" panose="020B0603050000020004" pitchFamily="34" charset="0"/>
              </a:rPr>
              <a:t>C. </a:t>
            </a:r>
            <a:r>
              <a:rPr lang="en-US" sz="2400" b="0" dirty="0" err="1">
                <a:solidFill>
                  <a:srgbClr val="041B2D"/>
                </a:solidFill>
                <a:latin typeface="Arial" panose="020B0604020202020204" pitchFamily="34" charset="0"/>
                <a:cs typeface="Arial" panose="020B0604020202020204" pitchFamily="34" charset="0"/>
                <a:sym typeface="Arial" panose="020B0604020202020204"/>
              </a:rPr>
              <a:t>Ánh</a:t>
            </a:r>
            <a:r>
              <a:rPr lang="en-US" sz="2400" b="0" dirty="0">
                <a:solidFill>
                  <a:srgbClr val="041B2D"/>
                </a:solidFill>
                <a:latin typeface="Arial" panose="020B0604020202020204" pitchFamily="34" charset="0"/>
                <a:cs typeface="Arial" panose="020B0604020202020204" pitchFamily="34" charset="0"/>
                <a:sym typeface="Arial" panose="020B0604020202020204"/>
              </a:rPr>
              <a:t> </a:t>
            </a:r>
            <a:r>
              <a:rPr lang="en-US" sz="2400" b="0" dirty="0" err="1">
                <a:solidFill>
                  <a:srgbClr val="041B2D"/>
                </a:solidFill>
                <a:latin typeface="Arial" panose="020B0604020202020204" pitchFamily="34" charset="0"/>
                <a:cs typeface="Arial" panose="020B0604020202020204" pitchFamily="34" charset="0"/>
                <a:sym typeface="Arial" panose="020B0604020202020204"/>
              </a:rPr>
              <a:t>sáng</a:t>
            </a:r>
            <a:r>
              <a:rPr lang="en-US" sz="2400" b="0" dirty="0">
                <a:solidFill>
                  <a:srgbClr val="041B2D"/>
                </a:solidFill>
                <a:latin typeface="Arial" panose="020B0604020202020204" pitchFamily="34" charset="0"/>
                <a:cs typeface="Arial" panose="020B0604020202020204" pitchFamily="34" charset="0"/>
                <a:sym typeface="Arial" panose="020B0604020202020204"/>
              </a:rPr>
              <a:t> </a:t>
            </a:r>
            <a:r>
              <a:rPr lang="en-US" sz="2400" b="0" dirty="0" err="1">
                <a:solidFill>
                  <a:srgbClr val="041B2D"/>
                </a:solidFill>
                <a:latin typeface="Arial" panose="020B0604020202020204" pitchFamily="34" charset="0"/>
                <a:cs typeface="Arial" panose="020B0604020202020204" pitchFamily="34" charset="0"/>
                <a:sym typeface="Arial" panose="020B0604020202020204"/>
              </a:rPr>
              <a:t>truyền</a:t>
            </a:r>
            <a:r>
              <a:rPr lang="en-US" sz="2400" b="0" dirty="0">
                <a:solidFill>
                  <a:srgbClr val="041B2D"/>
                </a:solidFill>
                <a:latin typeface="Arial" panose="020B0604020202020204" pitchFamily="34" charset="0"/>
                <a:cs typeface="Arial" panose="020B0604020202020204" pitchFamily="34" charset="0"/>
                <a:sym typeface="Arial" panose="020B0604020202020204"/>
              </a:rPr>
              <a:t> </a:t>
            </a:r>
            <a:r>
              <a:rPr lang="en-US" sz="2400" b="0" dirty="0" err="1">
                <a:solidFill>
                  <a:srgbClr val="041B2D"/>
                </a:solidFill>
                <a:latin typeface="Arial" panose="020B0604020202020204" pitchFamily="34" charset="0"/>
                <a:cs typeface="Arial" panose="020B0604020202020204" pitchFamily="34" charset="0"/>
                <a:sym typeface="Arial" panose="020B0604020202020204"/>
              </a:rPr>
              <a:t>từ</a:t>
            </a:r>
            <a:r>
              <a:rPr lang="en-US" sz="2400" b="0" dirty="0">
                <a:solidFill>
                  <a:srgbClr val="041B2D"/>
                </a:solidFill>
                <a:latin typeface="Arial" panose="020B0604020202020204" pitchFamily="34" charset="0"/>
                <a:cs typeface="Arial" panose="020B0604020202020204" pitchFamily="34" charset="0"/>
                <a:sym typeface="Arial" panose="020B0604020202020204"/>
              </a:rPr>
              <a:t> </a:t>
            </a:r>
            <a:r>
              <a:rPr lang="en-US" sz="2400" b="0" dirty="0" err="1">
                <a:solidFill>
                  <a:srgbClr val="041B2D"/>
                </a:solidFill>
                <a:latin typeface="Arial" panose="020B0604020202020204" pitchFamily="34" charset="0"/>
                <a:cs typeface="Arial" panose="020B0604020202020204" pitchFamily="34" charset="0"/>
                <a:sym typeface="Arial" panose="020B0604020202020204"/>
              </a:rPr>
              <a:t>thủy</a:t>
            </a:r>
            <a:r>
              <a:rPr lang="en-US" sz="2400" b="0" dirty="0">
                <a:solidFill>
                  <a:srgbClr val="041B2D"/>
                </a:solidFill>
                <a:latin typeface="Arial" panose="020B0604020202020204" pitchFamily="34" charset="0"/>
                <a:cs typeface="Arial" panose="020B0604020202020204" pitchFamily="34" charset="0"/>
                <a:sym typeface="Arial" panose="020B0604020202020204"/>
              </a:rPr>
              <a:t> </a:t>
            </a:r>
            <a:r>
              <a:rPr lang="en-US" sz="2400" b="0" dirty="0" err="1">
                <a:solidFill>
                  <a:srgbClr val="041B2D"/>
                </a:solidFill>
                <a:latin typeface="Arial" panose="020B0604020202020204" pitchFamily="34" charset="0"/>
                <a:cs typeface="Arial" panose="020B0604020202020204" pitchFamily="34" charset="0"/>
                <a:sym typeface="Arial" panose="020B0604020202020204"/>
              </a:rPr>
              <a:t>tinh</a:t>
            </a:r>
            <a:r>
              <a:rPr lang="en-US" sz="2400" b="0" dirty="0">
                <a:solidFill>
                  <a:srgbClr val="041B2D"/>
                </a:solidFill>
                <a:latin typeface="Arial" panose="020B0604020202020204" pitchFamily="34" charset="0"/>
                <a:cs typeface="Arial" panose="020B0604020202020204" pitchFamily="34" charset="0"/>
                <a:sym typeface="Arial" panose="020B0604020202020204"/>
              </a:rPr>
              <a:t> sang </a:t>
            </a:r>
            <a:r>
              <a:rPr lang="en-US" sz="2400" b="0" dirty="0" err="1">
                <a:solidFill>
                  <a:srgbClr val="041B2D"/>
                </a:solidFill>
                <a:latin typeface="Arial" panose="020B0604020202020204" pitchFamily="34" charset="0"/>
                <a:cs typeface="Arial" panose="020B0604020202020204" pitchFamily="34" charset="0"/>
                <a:sym typeface="Arial" panose="020B0604020202020204"/>
              </a:rPr>
              <a:t>nước</a:t>
            </a:r>
            <a:br>
              <a:rPr lang="en-US" sz="2400" b="0" dirty="0">
                <a:solidFill>
                  <a:srgbClr val="041B2D"/>
                </a:solidFill>
                <a:latin typeface="Arial" panose="020B0604020202020204" pitchFamily="34" charset="0"/>
                <a:cs typeface="Arial" panose="020B0604020202020204" pitchFamily="34" charset="0"/>
                <a:sym typeface="Arial" panose="020B0604020202020204"/>
              </a:rPr>
            </a:br>
            <a:r>
              <a:rPr lang="en-US" sz="2400" dirty="0">
                <a:latin typeface="Fira Sans Condensed Medium" panose="020B0603050000020004" pitchFamily="34" charset="0"/>
              </a:rPr>
              <a:t>D. </a:t>
            </a:r>
            <a:r>
              <a:rPr lang="en-US" sz="2400" b="0" dirty="0" err="1">
                <a:solidFill>
                  <a:srgbClr val="041B2D"/>
                </a:solidFill>
                <a:latin typeface="Arial" panose="020B0604020202020204" pitchFamily="34" charset="0"/>
                <a:cs typeface="Arial" panose="020B0604020202020204" pitchFamily="34" charset="0"/>
                <a:sym typeface="Arial" panose="020B0604020202020204"/>
              </a:rPr>
              <a:t>Ánh</a:t>
            </a:r>
            <a:r>
              <a:rPr lang="en-US" sz="2400" b="0" dirty="0">
                <a:solidFill>
                  <a:srgbClr val="041B2D"/>
                </a:solidFill>
                <a:latin typeface="Arial" panose="020B0604020202020204" pitchFamily="34" charset="0"/>
                <a:cs typeface="Arial" panose="020B0604020202020204" pitchFamily="34" charset="0"/>
                <a:sym typeface="Arial" panose="020B0604020202020204"/>
              </a:rPr>
              <a:t> </a:t>
            </a:r>
            <a:r>
              <a:rPr lang="en-US" sz="2400" b="0" dirty="0" err="1">
                <a:solidFill>
                  <a:srgbClr val="041B2D"/>
                </a:solidFill>
                <a:latin typeface="Arial" panose="020B0604020202020204" pitchFamily="34" charset="0"/>
                <a:cs typeface="Arial" panose="020B0604020202020204" pitchFamily="34" charset="0"/>
                <a:sym typeface="Arial" panose="020B0604020202020204"/>
              </a:rPr>
              <a:t>sáng</a:t>
            </a:r>
            <a:r>
              <a:rPr lang="en-US" sz="2400" b="0" dirty="0">
                <a:solidFill>
                  <a:srgbClr val="041B2D"/>
                </a:solidFill>
                <a:latin typeface="Arial" panose="020B0604020202020204" pitchFamily="34" charset="0"/>
                <a:cs typeface="Arial" panose="020B0604020202020204" pitchFamily="34" charset="0"/>
                <a:sym typeface="Arial" panose="020B0604020202020204"/>
              </a:rPr>
              <a:t> </a:t>
            </a:r>
            <a:r>
              <a:rPr lang="en-US" sz="2400" b="0" dirty="0" err="1">
                <a:solidFill>
                  <a:srgbClr val="041B2D"/>
                </a:solidFill>
                <a:latin typeface="Arial" panose="020B0604020202020204" pitchFamily="34" charset="0"/>
                <a:cs typeface="Arial" panose="020B0604020202020204" pitchFamily="34" charset="0"/>
                <a:sym typeface="Arial" panose="020B0604020202020204"/>
              </a:rPr>
              <a:t>truyền</a:t>
            </a:r>
            <a:r>
              <a:rPr lang="en-US" sz="2400" b="0" dirty="0">
                <a:solidFill>
                  <a:srgbClr val="041B2D"/>
                </a:solidFill>
                <a:latin typeface="Arial" panose="020B0604020202020204" pitchFamily="34" charset="0"/>
                <a:cs typeface="Arial" panose="020B0604020202020204" pitchFamily="34" charset="0"/>
                <a:sym typeface="Arial" panose="020B0604020202020204"/>
              </a:rPr>
              <a:t> </a:t>
            </a:r>
            <a:r>
              <a:rPr lang="en-US" sz="2400" b="0" dirty="0" err="1">
                <a:solidFill>
                  <a:srgbClr val="041B2D"/>
                </a:solidFill>
                <a:latin typeface="Arial" panose="020B0604020202020204" pitchFamily="34" charset="0"/>
                <a:cs typeface="Arial" panose="020B0604020202020204" pitchFamily="34" charset="0"/>
                <a:sym typeface="Arial" panose="020B0604020202020204"/>
              </a:rPr>
              <a:t>từ</a:t>
            </a:r>
            <a:r>
              <a:rPr lang="en-US" sz="2400" b="0" dirty="0">
                <a:solidFill>
                  <a:srgbClr val="041B2D"/>
                </a:solidFill>
                <a:latin typeface="Arial" panose="020B0604020202020204" pitchFamily="34" charset="0"/>
                <a:cs typeface="Arial" panose="020B0604020202020204" pitchFamily="34" charset="0"/>
                <a:sym typeface="Arial" panose="020B0604020202020204"/>
              </a:rPr>
              <a:t> </a:t>
            </a:r>
            <a:r>
              <a:rPr lang="en-US" sz="2400" b="0" dirty="0" err="1">
                <a:solidFill>
                  <a:srgbClr val="041B2D"/>
                </a:solidFill>
                <a:latin typeface="Arial" panose="020B0604020202020204" pitchFamily="34" charset="0"/>
                <a:cs typeface="Arial" panose="020B0604020202020204" pitchFamily="34" charset="0"/>
                <a:sym typeface="Arial" panose="020B0604020202020204"/>
              </a:rPr>
              <a:t>thủy</a:t>
            </a:r>
            <a:r>
              <a:rPr lang="en-US" sz="2400" b="0" dirty="0">
                <a:solidFill>
                  <a:srgbClr val="041B2D"/>
                </a:solidFill>
                <a:latin typeface="Arial" panose="020B0604020202020204" pitchFamily="34" charset="0"/>
                <a:cs typeface="Arial" panose="020B0604020202020204" pitchFamily="34" charset="0"/>
                <a:sym typeface="Arial" panose="020B0604020202020204"/>
              </a:rPr>
              <a:t> </a:t>
            </a:r>
            <a:r>
              <a:rPr lang="en-US" sz="2400" b="0" dirty="0" err="1">
                <a:solidFill>
                  <a:srgbClr val="041B2D"/>
                </a:solidFill>
                <a:latin typeface="Arial" panose="020B0604020202020204" pitchFamily="34" charset="0"/>
                <a:cs typeface="Arial" panose="020B0604020202020204" pitchFamily="34" charset="0"/>
                <a:sym typeface="Arial" panose="020B0604020202020204"/>
              </a:rPr>
              <a:t>tinh</a:t>
            </a:r>
            <a:r>
              <a:rPr lang="en-US" sz="2400" b="0" dirty="0">
                <a:solidFill>
                  <a:srgbClr val="041B2D"/>
                </a:solidFill>
                <a:latin typeface="Arial" panose="020B0604020202020204" pitchFamily="34" charset="0"/>
                <a:cs typeface="Arial" panose="020B0604020202020204" pitchFamily="34" charset="0"/>
                <a:sym typeface="Arial" panose="020B0604020202020204"/>
              </a:rPr>
              <a:t> sang </a:t>
            </a:r>
            <a:r>
              <a:rPr lang="en-US" sz="2400" b="0" dirty="0" err="1">
                <a:solidFill>
                  <a:srgbClr val="041B2D"/>
                </a:solidFill>
                <a:latin typeface="Arial" panose="020B0604020202020204" pitchFamily="34" charset="0"/>
                <a:cs typeface="Arial" panose="020B0604020202020204" pitchFamily="34" charset="0"/>
                <a:sym typeface="Arial" panose="020B0604020202020204"/>
              </a:rPr>
              <a:t>không</a:t>
            </a:r>
            <a:r>
              <a:rPr lang="en-US" sz="2400" b="0" dirty="0">
                <a:solidFill>
                  <a:srgbClr val="041B2D"/>
                </a:solidFill>
                <a:latin typeface="Arial" panose="020B0604020202020204" pitchFamily="34" charset="0"/>
                <a:cs typeface="Arial" panose="020B0604020202020204" pitchFamily="34" charset="0"/>
                <a:sym typeface="Arial" panose="020B0604020202020204"/>
              </a:rPr>
              <a:t> </a:t>
            </a:r>
            <a:r>
              <a:rPr lang="en-US" sz="2400" b="0" dirty="0" err="1">
                <a:solidFill>
                  <a:srgbClr val="041B2D"/>
                </a:solidFill>
                <a:latin typeface="Arial" panose="020B0604020202020204" pitchFamily="34" charset="0"/>
                <a:cs typeface="Arial" panose="020B0604020202020204" pitchFamily="34" charset="0"/>
                <a:sym typeface="Arial" panose="020B0604020202020204"/>
              </a:rPr>
              <a:t>khí</a:t>
            </a:r>
            <a:r>
              <a:rPr lang="en-US" sz="2400" b="0" dirty="0">
                <a:solidFill>
                  <a:srgbClr val="041B2D"/>
                </a:solidFill>
                <a:latin typeface="Arial" panose="020B0604020202020204" pitchFamily="34" charset="0"/>
                <a:cs typeface="Arial" panose="020B0604020202020204" pitchFamily="34" charset="0"/>
                <a:sym typeface="Arial" panose="020B0604020202020204"/>
              </a:rPr>
              <a:t> </a:t>
            </a:r>
            <a:br>
              <a:rPr lang="en-US" sz="2400" b="0" dirty="0">
                <a:solidFill>
                  <a:srgbClr val="041B2D"/>
                </a:solidFill>
                <a:latin typeface="Arial" panose="020B0604020202020204" pitchFamily="34" charset="0"/>
                <a:cs typeface="Arial" panose="020B0604020202020204" pitchFamily="34" charset="0"/>
                <a:sym typeface="Arial" panose="020B0604020202020204"/>
              </a:rPr>
            </a:br>
            <a:endParaRPr lang="en-US" sz="2400" dirty="0">
              <a:latin typeface="Fira Sans Condensed Medium" panose="020B0603050000020004" pitchFamily="34" charset="0"/>
            </a:endParaRPr>
          </a:p>
        </p:txBody>
      </p:sp>
      <p:sp>
        <p:nvSpPr>
          <p:cNvPr id="8" name="Rectangle: Rounded Corners 7"/>
          <p:cNvSpPr/>
          <p:nvPr/>
        </p:nvSpPr>
        <p:spPr>
          <a:xfrm>
            <a:off x="488920" y="2404244"/>
            <a:ext cx="7077456" cy="524256"/>
          </a:xfrm>
          <a:prstGeom prst="roundRect">
            <a:avLst/>
          </a:prstGeom>
          <a:noFill/>
          <a:ln>
            <a:solidFill>
              <a:srgbClr val="FF6D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grpSp>
        <p:nvGrpSpPr>
          <p:cNvPr id="363" name="Google Shape;363;p34"/>
          <p:cNvGrpSpPr/>
          <p:nvPr/>
        </p:nvGrpSpPr>
        <p:grpSpPr>
          <a:xfrm>
            <a:off x="8278452" y="2866844"/>
            <a:ext cx="258628" cy="258711"/>
            <a:chOff x="4370700" y="733563"/>
            <a:chExt cx="546550" cy="546727"/>
          </a:xfrm>
        </p:grpSpPr>
        <p:sp>
          <p:nvSpPr>
            <p:cNvPr id="364"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5"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6"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7"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8"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9"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37" name="Google Shape;337;p34"/>
          <p:cNvGrpSpPr/>
          <p:nvPr/>
        </p:nvGrpSpPr>
        <p:grpSpPr>
          <a:xfrm>
            <a:off x="8083514" y="158097"/>
            <a:ext cx="880188" cy="1261623"/>
            <a:chOff x="3550325" y="539500"/>
            <a:chExt cx="2259102" cy="3238099"/>
          </a:xfrm>
        </p:grpSpPr>
        <p:sp>
          <p:nvSpPr>
            <p:cNvPr id="338" name="Google Shape;338;p34"/>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 name="Google Shape;339;p34"/>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0" name="Google Shape;340;p34"/>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1" name="Google Shape;341;p34"/>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2" name="Google Shape;342;p34"/>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 name="Google Shape;343;p34"/>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4" name="Google Shape;344;p34"/>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5" name="Google Shape;345;p34"/>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6" name="Google Shape;346;p34"/>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7" name="Google Shape;347;p34"/>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8" name="Google Shape;348;p34"/>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 name="Google Shape;349;p34"/>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 name="Google Shape;350;p34"/>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1" name="Google Shape;351;p34"/>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2" name="Google Shape;352;p34"/>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3" name="Google Shape;353;p34"/>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 name="Google Shape;354;p34"/>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 name="Google Shape;355;p34"/>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56" name="Google Shape;356;p34"/>
          <p:cNvGrpSpPr/>
          <p:nvPr/>
        </p:nvGrpSpPr>
        <p:grpSpPr>
          <a:xfrm>
            <a:off x="8959239" y="263597"/>
            <a:ext cx="95524" cy="95555"/>
            <a:chOff x="4370700" y="733563"/>
            <a:chExt cx="546550" cy="546727"/>
          </a:xfrm>
        </p:grpSpPr>
        <p:sp>
          <p:nvSpPr>
            <p:cNvPr id="357" name="Google Shape;357;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 name="Google Shape;358;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 name="Google Shape;359;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0" name="Google Shape;360;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1" name="Google Shape;361;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2" name="Google Shape;362;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70" name="Google Shape;370;p34"/>
          <p:cNvGrpSpPr/>
          <p:nvPr/>
        </p:nvGrpSpPr>
        <p:grpSpPr>
          <a:xfrm>
            <a:off x="8182755" y="1388585"/>
            <a:ext cx="95524" cy="95555"/>
            <a:chOff x="4370700" y="733563"/>
            <a:chExt cx="546550" cy="546727"/>
          </a:xfrm>
        </p:grpSpPr>
        <p:sp>
          <p:nvSpPr>
            <p:cNvPr id="371" name="Google Shape;371;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2" name="Google Shape;372;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3" name="Google Shape;373;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4" name="Google Shape;374;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5" name="Google Shape;375;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6" name="Google Shape;376;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77" name="Google Shape;377;p34"/>
          <p:cNvGrpSpPr/>
          <p:nvPr/>
        </p:nvGrpSpPr>
        <p:grpSpPr>
          <a:xfrm>
            <a:off x="8750487" y="102802"/>
            <a:ext cx="175666" cy="175743"/>
            <a:chOff x="4370700" y="733563"/>
            <a:chExt cx="546550" cy="546727"/>
          </a:xfrm>
        </p:grpSpPr>
        <p:sp>
          <p:nvSpPr>
            <p:cNvPr id="378" name="Google Shape;378;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9" name="Google Shape;379;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0" name="Google Shape;380;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1" name="Google Shape;381;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2" name="Google Shape;382;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3" name="Google Shape;383;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 name="TextBox 6"/>
          <p:cNvSpPr txBox="1"/>
          <p:nvPr/>
        </p:nvSpPr>
        <p:spPr>
          <a:xfrm>
            <a:off x="840106" y="965791"/>
            <a:ext cx="79704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a:buNone/>
              <a:defRPr/>
            </a:pPr>
            <a:r>
              <a:rPr lang="en-US" sz="6000" spc="-150" dirty="0">
                <a:solidFill>
                  <a:srgbClr val="001331"/>
                </a:solidFill>
                <a:latin typeface="Fira Sans Black" panose="020B0A03050000020004" pitchFamily="34" charset="0"/>
              </a:rPr>
              <a:t>CHÚC CÁC EM HỌC TỐT!</a:t>
            </a:r>
            <a:endParaRPr kumimoji="0" lang="en-US" sz="6000" b="0" i="0" u="none" strike="noStrike" kern="1200" cap="none" spc="0" normalizeH="0" baseline="0" noProof="0" dirty="0">
              <a:ln>
                <a:noFill/>
              </a:ln>
              <a:solidFill>
                <a:srgbClr val="001331"/>
              </a:solidFill>
              <a:effectLst/>
              <a:uLnTx/>
              <a:uFillTx/>
              <a:latin typeface="Fira Sans Black" panose="020B0A03050000020004" pitchFamily="34" charset="0"/>
              <a:sym typeface="Arial" panose="020B0604020202020204"/>
            </a:endParaRPr>
          </a:p>
        </p:txBody>
      </p:sp>
      <p:grpSp>
        <p:nvGrpSpPr>
          <p:cNvPr id="3" name="Google Shape;363;p34"/>
          <p:cNvGrpSpPr/>
          <p:nvPr/>
        </p:nvGrpSpPr>
        <p:grpSpPr>
          <a:xfrm>
            <a:off x="1180735" y="1106877"/>
            <a:ext cx="258628" cy="258711"/>
            <a:chOff x="4370700" y="733563"/>
            <a:chExt cx="546550" cy="546727"/>
          </a:xfrm>
        </p:grpSpPr>
        <p:sp>
          <p:nvSpPr>
            <p:cNvPr id="4"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4" name="Google Shape;363;p34"/>
          <p:cNvGrpSpPr/>
          <p:nvPr/>
        </p:nvGrpSpPr>
        <p:grpSpPr>
          <a:xfrm>
            <a:off x="7347376" y="1253462"/>
            <a:ext cx="258628" cy="258711"/>
            <a:chOff x="4370700" y="733563"/>
            <a:chExt cx="546550" cy="546727"/>
          </a:xfrm>
        </p:grpSpPr>
        <p:sp>
          <p:nvSpPr>
            <p:cNvPr id="15"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1" name="Google Shape;363;p34"/>
          <p:cNvGrpSpPr/>
          <p:nvPr/>
        </p:nvGrpSpPr>
        <p:grpSpPr>
          <a:xfrm>
            <a:off x="4631656" y="223542"/>
            <a:ext cx="258628" cy="258711"/>
            <a:chOff x="4370700" y="733563"/>
            <a:chExt cx="546550" cy="546727"/>
          </a:xfrm>
        </p:grpSpPr>
        <p:sp>
          <p:nvSpPr>
            <p:cNvPr id="22"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8" name="Google Shape;363;p34"/>
          <p:cNvGrpSpPr/>
          <p:nvPr/>
        </p:nvGrpSpPr>
        <p:grpSpPr>
          <a:xfrm>
            <a:off x="6291545" y="4002151"/>
            <a:ext cx="258628" cy="258711"/>
            <a:chOff x="4370700" y="733563"/>
            <a:chExt cx="546550" cy="546727"/>
          </a:xfrm>
        </p:grpSpPr>
        <p:sp>
          <p:nvSpPr>
            <p:cNvPr id="29"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0"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1"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2"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327" name="Picture 326"/>
          <p:cNvPicPr>
            <a:picLocks noChangeAspect="1"/>
          </p:cNvPicPr>
          <p:nvPr/>
        </p:nvPicPr>
        <p:blipFill rotWithShape="1">
          <a:blip r:embed="rId1"/>
          <a:srcRect l="14" t="29762" r="-14" b="20357"/>
          <a:stretch>
            <a:fillRect/>
          </a:stretch>
        </p:blipFill>
        <p:spPr>
          <a:xfrm>
            <a:off x="1466399" y="1676655"/>
            <a:ext cx="7047816" cy="3515511"/>
          </a:xfrm>
          <a:prstGeom prst="rect">
            <a:avLst/>
          </a:prstGeom>
        </p:spPr>
      </p:pic>
      <p:grpSp>
        <p:nvGrpSpPr>
          <p:cNvPr id="328" name="Google Shape;356;p34"/>
          <p:cNvGrpSpPr/>
          <p:nvPr/>
        </p:nvGrpSpPr>
        <p:grpSpPr>
          <a:xfrm>
            <a:off x="618353" y="2385136"/>
            <a:ext cx="95524" cy="95555"/>
            <a:chOff x="4370700" y="733563"/>
            <a:chExt cx="546550" cy="546727"/>
          </a:xfrm>
        </p:grpSpPr>
        <p:sp>
          <p:nvSpPr>
            <p:cNvPr id="329" name="Google Shape;357;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0" name="Google Shape;358;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1" name="Google Shape;359;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2" name="Google Shape;360;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3" name="Google Shape;361;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 name="Google Shape;362;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35" name="Google Shape;377;p34"/>
          <p:cNvGrpSpPr/>
          <p:nvPr/>
        </p:nvGrpSpPr>
        <p:grpSpPr>
          <a:xfrm>
            <a:off x="409601" y="2224341"/>
            <a:ext cx="175666" cy="175743"/>
            <a:chOff x="4370700" y="733563"/>
            <a:chExt cx="546550" cy="546727"/>
          </a:xfrm>
        </p:grpSpPr>
        <p:sp>
          <p:nvSpPr>
            <p:cNvPr id="336" name="Google Shape;378;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4" name="Google Shape;379;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5" name="Google Shape;380;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6" name="Google Shape;381;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7" name="Google Shape;382;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8" name="Google Shape;383;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89" name="Google Shape;356;p34"/>
          <p:cNvGrpSpPr/>
          <p:nvPr/>
        </p:nvGrpSpPr>
        <p:grpSpPr>
          <a:xfrm>
            <a:off x="3448638" y="2472246"/>
            <a:ext cx="95524" cy="95555"/>
            <a:chOff x="4370700" y="733563"/>
            <a:chExt cx="546550" cy="546727"/>
          </a:xfrm>
        </p:grpSpPr>
        <p:sp>
          <p:nvSpPr>
            <p:cNvPr id="390" name="Google Shape;357;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1" name="Google Shape;358;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2" name="Google Shape;359;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3" name="Google Shape;360;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4" name="Google Shape;361;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5" name="Google Shape;362;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96" name="Google Shape;377;p34"/>
          <p:cNvGrpSpPr/>
          <p:nvPr/>
        </p:nvGrpSpPr>
        <p:grpSpPr>
          <a:xfrm>
            <a:off x="3239886" y="2311451"/>
            <a:ext cx="175666" cy="175743"/>
            <a:chOff x="4370700" y="733563"/>
            <a:chExt cx="546550" cy="546727"/>
          </a:xfrm>
        </p:grpSpPr>
        <p:sp>
          <p:nvSpPr>
            <p:cNvPr id="397" name="Google Shape;378;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8" name="Google Shape;379;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9" name="Google Shape;380;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0" name="Google Shape;381;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1" name="Google Shape;382;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2" name="Google Shape;383;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03" name="Google Shape;363;p34"/>
          <p:cNvGrpSpPr/>
          <p:nvPr/>
        </p:nvGrpSpPr>
        <p:grpSpPr>
          <a:xfrm>
            <a:off x="778296" y="4043359"/>
            <a:ext cx="258628" cy="258711"/>
            <a:chOff x="4370700" y="733563"/>
            <a:chExt cx="546550" cy="546727"/>
          </a:xfrm>
        </p:grpSpPr>
        <p:sp>
          <p:nvSpPr>
            <p:cNvPr id="404"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5"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6"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7"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8"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9"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17" name="Google Shape;356;p34"/>
          <p:cNvGrpSpPr/>
          <p:nvPr/>
        </p:nvGrpSpPr>
        <p:grpSpPr>
          <a:xfrm>
            <a:off x="6670029" y="725086"/>
            <a:ext cx="95524" cy="95555"/>
            <a:chOff x="4370700" y="733563"/>
            <a:chExt cx="546550" cy="546727"/>
          </a:xfrm>
        </p:grpSpPr>
        <p:sp>
          <p:nvSpPr>
            <p:cNvPr id="418" name="Google Shape;357;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9" name="Google Shape;358;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0" name="Google Shape;359;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1" name="Google Shape;360;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2" name="Google Shape;361;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3" name="Google Shape;362;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24" name="Google Shape;377;p34"/>
          <p:cNvGrpSpPr/>
          <p:nvPr/>
        </p:nvGrpSpPr>
        <p:grpSpPr>
          <a:xfrm>
            <a:off x="6461277" y="564291"/>
            <a:ext cx="175666" cy="175743"/>
            <a:chOff x="4370700" y="733563"/>
            <a:chExt cx="546550" cy="546727"/>
          </a:xfrm>
        </p:grpSpPr>
        <p:sp>
          <p:nvSpPr>
            <p:cNvPr id="425" name="Google Shape;378;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6" name="Google Shape;379;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7" name="Google Shape;380;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8" name="Google Shape;381;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9" name="Google Shape;382;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0" name="Google Shape;383;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án sắc ánh sáng – Khái niệm, đặc điểm, ứng dụng"/>
          <p:cNvPicPr>
            <a:picLocks noChangeAspect="1" noChangeArrowheads="1"/>
          </p:cNvPicPr>
          <p:nvPr/>
        </p:nvPicPr>
        <p:blipFill rotWithShape="1">
          <a:blip r:embed="rId1">
            <a:extLst>
              <a:ext uri="{28A0092B-C50C-407E-A947-70E740481C1C}">
                <a14:useLocalDpi xmlns:a14="http://schemas.microsoft.com/office/drawing/2010/main" val="0"/>
              </a:ext>
            </a:extLst>
          </a:blip>
          <a:srcRect r="20100"/>
          <a:stretch>
            <a:fillRect/>
          </a:stretch>
        </p:blipFill>
        <p:spPr bwMode="auto">
          <a:xfrm>
            <a:off x="1026113" y="532800"/>
            <a:ext cx="2890687" cy="2894296"/>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Lý thuyết định luật phản xạ ánh sáng | SGK Vật lí lớp 7"/>
          <p:cNvPicPr>
            <a:picLocks noChangeAspect="1" noChangeArrowheads="1"/>
          </p:cNvPicPr>
          <p:nvPr/>
        </p:nvPicPr>
        <p:blipFill rotWithShape="1">
          <a:blip r:embed="rId2">
            <a:extLst>
              <a:ext uri="{28A0092B-C50C-407E-A947-70E740481C1C}">
                <a14:useLocalDpi xmlns:a14="http://schemas.microsoft.com/office/drawing/2010/main" val="0"/>
              </a:ext>
            </a:extLst>
          </a:blip>
          <a:srcRect l="19483" r="16852"/>
          <a:stretch>
            <a:fillRect/>
          </a:stretch>
        </p:blipFill>
        <p:spPr bwMode="auto">
          <a:xfrm>
            <a:off x="4989599" y="541350"/>
            <a:ext cx="3079463" cy="2839365"/>
          </a:xfrm>
          <a:prstGeom prst="ellipse">
            <a:avLst/>
          </a:prstGeom>
          <a:noFill/>
          <a:extLst>
            <a:ext uri="{909E8E84-426E-40DD-AFC4-6F175D3DCCD1}">
              <a14:hiddenFill xmlns:a14="http://schemas.microsoft.com/office/drawing/2010/main">
                <a:solidFill>
                  <a:srgbClr val="FFFFFF"/>
                </a:solidFill>
              </a14:hiddenFill>
            </a:ext>
          </a:extLst>
        </p:spPr>
      </p:pic>
      <p:sp>
        <p:nvSpPr>
          <p:cNvPr id="2" name="Google Shape;1924;p44"/>
          <p:cNvSpPr txBox="1"/>
          <p:nvPr/>
        </p:nvSpPr>
        <p:spPr>
          <a:xfrm>
            <a:off x="969365" y="3566686"/>
            <a:ext cx="3113035" cy="1384995"/>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20000"/>
              </a:lnSpc>
              <a:buClrTx/>
              <a:buSzTx/>
              <a:buFontTx/>
              <a:buNone/>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gn="ctr">
              <a:lnSpc>
                <a:spcPct val="100000"/>
              </a:lnSpc>
            </a:pPr>
            <a:r>
              <a:rPr lang="en-US" sz="2800" dirty="0" err="1"/>
              <a:t>Chiếu</a:t>
            </a:r>
            <a:r>
              <a:rPr lang="en-US" sz="2800" dirty="0"/>
              <a:t> </a:t>
            </a:r>
            <a:r>
              <a:rPr lang="en-US" sz="2800" dirty="0" err="1"/>
              <a:t>tia</a:t>
            </a:r>
            <a:r>
              <a:rPr lang="en-US" sz="2800" dirty="0"/>
              <a:t> </a:t>
            </a:r>
            <a:r>
              <a:rPr lang="en-US" sz="2800" dirty="0" err="1"/>
              <a:t>sáng</a:t>
            </a:r>
            <a:r>
              <a:rPr lang="en-US" sz="2800" dirty="0"/>
              <a:t> </a:t>
            </a:r>
            <a:r>
              <a:rPr lang="en-US" sz="2800" dirty="0" err="1"/>
              <a:t>đi</a:t>
            </a:r>
            <a:r>
              <a:rPr lang="en-US" sz="2800" dirty="0"/>
              <a:t> qua </a:t>
            </a:r>
            <a:r>
              <a:rPr lang="en-US" sz="2800" dirty="0" err="1"/>
              <a:t>một</a:t>
            </a:r>
            <a:r>
              <a:rPr lang="en-US" sz="2800" dirty="0"/>
              <a:t> </a:t>
            </a:r>
            <a:r>
              <a:rPr lang="en-US" sz="2800" dirty="0" err="1"/>
              <a:t>lăng</a:t>
            </a:r>
            <a:r>
              <a:rPr lang="en-US" sz="2800" dirty="0"/>
              <a:t> </a:t>
            </a:r>
            <a:r>
              <a:rPr lang="en-US" sz="2800" dirty="0" err="1"/>
              <a:t>kính</a:t>
            </a:r>
            <a:r>
              <a:rPr lang="en-US" sz="2800" dirty="0"/>
              <a:t> </a:t>
            </a:r>
            <a:r>
              <a:rPr lang="en-US" sz="2800" dirty="0" err="1"/>
              <a:t>hoặc</a:t>
            </a:r>
            <a:r>
              <a:rPr lang="en-US" sz="2800" dirty="0"/>
              <a:t> </a:t>
            </a:r>
            <a:r>
              <a:rPr lang="en-US" sz="2800" dirty="0" err="1"/>
              <a:t>thấu</a:t>
            </a:r>
            <a:r>
              <a:rPr lang="en-US" sz="2800" dirty="0"/>
              <a:t> </a:t>
            </a:r>
            <a:r>
              <a:rPr lang="en-US" sz="2800" dirty="0" err="1"/>
              <a:t>kính</a:t>
            </a:r>
            <a:endParaRPr lang="en-US" sz="2800" dirty="0"/>
          </a:p>
        </p:txBody>
      </p:sp>
      <p:sp>
        <p:nvSpPr>
          <p:cNvPr id="3" name="Google Shape;1924;p44"/>
          <p:cNvSpPr txBox="1"/>
          <p:nvPr/>
        </p:nvSpPr>
        <p:spPr>
          <a:xfrm>
            <a:off x="4872965" y="3782129"/>
            <a:ext cx="3113035" cy="954107"/>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20000"/>
              </a:lnSpc>
              <a:buClrTx/>
              <a:buSzTx/>
              <a:buFontTx/>
              <a:buNone/>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gn="ctr">
              <a:lnSpc>
                <a:spcPct val="100000"/>
              </a:lnSpc>
            </a:pPr>
            <a:r>
              <a:rPr lang="en-US" sz="2800" dirty="0" err="1"/>
              <a:t>Chiếu</a:t>
            </a:r>
            <a:r>
              <a:rPr lang="en-US" sz="2800" dirty="0"/>
              <a:t> </a:t>
            </a:r>
            <a:r>
              <a:rPr lang="en-US" sz="2800" dirty="0" err="1"/>
              <a:t>tia</a:t>
            </a:r>
            <a:r>
              <a:rPr lang="en-US" sz="2800" dirty="0"/>
              <a:t> </a:t>
            </a:r>
            <a:r>
              <a:rPr lang="en-US" sz="2800" dirty="0" err="1"/>
              <a:t>sáng</a:t>
            </a:r>
            <a:r>
              <a:rPr lang="en-US" sz="2800" dirty="0"/>
              <a:t> </a:t>
            </a:r>
            <a:r>
              <a:rPr lang="en-US" sz="2800" dirty="0" err="1"/>
              <a:t>đi</a:t>
            </a:r>
            <a:r>
              <a:rPr lang="en-US" sz="2800" dirty="0"/>
              <a:t> qua </a:t>
            </a:r>
            <a:r>
              <a:rPr lang="vi-VN" sz="2800" dirty="0"/>
              <a:t>gương phẳng</a:t>
            </a:r>
            <a:endParaRPr lang="en-US" sz="2800" dirty="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4699610" y="308636"/>
            <a:ext cx="4444390" cy="4765373"/>
          </a:xfrm>
          <a:prstGeom prst="rect">
            <a:avLst/>
          </a:prstGeom>
        </p:spPr>
      </p:pic>
      <p:grpSp>
        <p:nvGrpSpPr>
          <p:cNvPr id="564" name="Google Shape;564;p40"/>
          <p:cNvGrpSpPr/>
          <p:nvPr/>
        </p:nvGrpSpPr>
        <p:grpSpPr>
          <a:xfrm>
            <a:off x="5096860" y="4727770"/>
            <a:ext cx="258628" cy="258711"/>
            <a:chOff x="4370700" y="733563"/>
            <a:chExt cx="546550" cy="546727"/>
          </a:xfrm>
        </p:grpSpPr>
        <p:sp>
          <p:nvSpPr>
            <p:cNvPr id="565" name="Google Shape;565;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6" name="Google Shape;566;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7" name="Google Shape;567;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8" name="Google Shape;568;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9" name="Google Shape;569;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0" name="Google Shape;570;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1" name="Google Shape;571;p40"/>
          <p:cNvGrpSpPr/>
          <p:nvPr/>
        </p:nvGrpSpPr>
        <p:grpSpPr>
          <a:xfrm>
            <a:off x="8805584" y="655396"/>
            <a:ext cx="258628" cy="258711"/>
            <a:chOff x="4370700" y="733563"/>
            <a:chExt cx="546550" cy="546727"/>
          </a:xfrm>
        </p:grpSpPr>
        <p:sp>
          <p:nvSpPr>
            <p:cNvPr id="572" name="Google Shape;572;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3" name="Google Shape;573;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4" name="Google Shape;574;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5" name="Google Shape;575;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6" name="Google Shape;576;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7" name="Google Shape;577;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78" name="Google Shape;578;p40"/>
          <p:cNvGrpSpPr/>
          <p:nvPr/>
        </p:nvGrpSpPr>
        <p:grpSpPr>
          <a:xfrm>
            <a:off x="259216" y="4598192"/>
            <a:ext cx="475608" cy="475817"/>
            <a:chOff x="4370700" y="733563"/>
            <a:chExt cx="546550" cy="546727"/>
          </a:xfrm>
        </p:grpSpPr>
        <p:sp>
          <p:nvSpPr>
            <p:cNvPr id="579" name="Google Shape;579;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0" name="Google Shape;580;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1" name="Google Shape;581;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2" name="Google Shape;582;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 name="Google Shape;583;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4" name="Google Shape;584;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 name="TextBox 5"/>
          <p:cNvSpPr txBox="1"/>
          <p:nvPr/>
        </p:nvSpPr>
        <p:spPr>
          <a:xfrm>
            <a:off x="4923064" y="46474"/>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
        <p:nvSpPr>
          <p:cNvPr id="8" name="TextBox 7"/>
          <p:cNvSpPr txBox="1"/>
          <p:nvPr/>
        </p:nvSpPr>
        <p:spPr>
          <a:xfrm>
            <a:off x="464950" y="879744"/>
            <a:ext cx="1642060" cy="510778"/>
          </a:xfrm>
          <a:prstGeom prst="roundRect">
            <a:avLst/>
          </a:prstGeom>
          <a:solidFill>
            <a:srgbClr val="FFC84E"/>
          </a:solidFill>
        </p:spPr>
        <p:txBody>
          <a:bodyPr wrap="square" rtlCol="0">
            <a:spAutoFit/>
          </a:bodyPr>
          <a:lstStyle/>
          <a:p>
            <a:pPr algn="ctr"/>
            <a:r>
              <a:rPr lang="en-US" sz="2400" dirty="0" err="1">
                <a:latin typeface="Fira Sans Condensed Medium" panose="020B0603050000020004" pitchFamily="34" charset="0"/>
              </a:rPr>
              <a:t>Thí</a:t>
            </a:r>
            <a:r>
              <a:rPr lang="en-US" sz="2400" dirty="0">
                <a:latin typeface="Fira Sans Condensed Medium" panose="020B0603050000020004" pitchFamily="34" charset="0"/>
              </a:rPr>
              <a:t> </a:t>
            </a:r>
            <a:r>
              <a:rPr lang="en-US" sz="2400" dirty="0" err="1">
                <a:latin typeface="Fira Sans Condensed Medium" panose="020B0603050000020004" pitchFamily="34" charset="0"/>
              </a:rPr>
              <a:t>Nghiệm</a:t>
            </a:r>
            <a:endParaRPr lang="en-US" sz="2400" dirty="0">
              <a:latin typeface="Fira Sans Condensed Medium" panose="020B0603050000020004" pitchFamily="34" charset="0"/>
            </a:endParaRPr>
          </a:p>
        </p:txBody>
      </p:sp>
      <p:sp>
        <p:nvSpPr>
          <p:cNvPr id="9" name="TextBox 8"/>
          <p:cNvSpPr txBox="1"/>
          <p:nvPr/>
        </p:nvSpPr>
        <p:spPr>
          <a:xfrm>
            <a:off x="429638" y="1479667"/>
            <a:ext cx="4367285" cy="872034"/>
          </a:xfrm>
          <a:prstGeom prst="rect">
            <a:avLst/>
          </a:prstGeom>
          <a:noFill/>
        </p:spPr>
        <p:txBody>
          <a:bodyPr wrap="square" rtlCol="0">
            <a:spAutoFit/>
          </a:bodyPr>
          <a:lstStyle/>
          <a:p>
            <a:pPr>
              <a:lnSpc>
                <a:spcPct val="150000"/>
              </a:lnSpc>
            </a:pPr>
            <a:r>
              <a:rPr lang="en-US" sz="1800" b="1" dirty="0" err="1">
                <a:latin typeface="+mn-lt"/>
              </a:rPr>
              <a:t>Chuẩn</a:t>
            </a:r>
            <a:r>
              <a:rPr lang="en-US" sz="1800" b="1" dirty="0">
                <a:latin typeface="+mn-lt"/>
              </a:rPr>
              <a:t> </a:t>
            </a:r>
            <a:r>
              <a:rPr lang="en-US" sz="1800" b="1" dirty="0" err="1">
                <a:latin typeface="+mn-lt"/>
              </a:rPr>
              <a:t>bị</a:t>
            </a:r>
            <a:r>
              <a:rPr lang="en-US" sz="1800" dirty="0">
                <a:latin typeface="+mn-lt"/>
              </a:rPr>
              <a:t>: </a:t>
            </a:r>
            <a:r>
              <a:rPr lang="vi-VN" sz="1800" dirty="0">
                <a:latin typeface="+mn-lt"/>
              </a:rPr>
              <a:t>bản bán trụ bằng thủy tinh</a:t>
            </a:r>
            <a:r>
              <a:rPr lang="en-US" sz="1800" dirty="0">
                <a:latin typeface="+mn-lt"/>
              </a:rPr>
              <a:t>, </a:t>
            </a:r>
            <a:r>
              <a:rPr lang="vi-VN" sz="1800" dirty="0">
                <a:latin typeface="+mn-lt"/>
              </a:rPr>
              <a:t>đèn laser được gắn trên bàng thép </a:t>
            </a:r>
            <a:r>
              <a:rPr lang="en-US" sz="1800" dirty="0">
                <a:latin typeface="+mn-lt"/>
              </a:rPr>
              <a:t>.</a:t>
            </a:r>
            <a:endParaRPr lang="en-US" sz="1800" dirty="0">
              <a:latin typeface="+mn-lt"/>
            </a:endParaRPr>
          </a:p>
        </p:txBody>
      </p:sp>
      <p:sp>
        <p:nvSpPr>
          <p:cNvPr id="10" name="TextBox 9"/>
          <p:cNvSpPr txBox="1"/>
          <p:nvPr/>
        </p:nvSpPr>
        <p:spPr>
          <a:xfrm>
            <a:off x="429638" y="2440468"/>
            <a:ext cx="5013562" cy="2118529"/>
          </a:xfrm>
          <a:prstGeom prst="rect">
            <a:avLst/>
          </a:prstGeom>
          <a:noFill/>
        </p:spPr>
        <p:txBody>
          <a:bodyPr wrap="square" rtlCol="0">
            <a:spAutoFit/>
          </a:bodyPr>
          <a:lstStyle/>
          <a:p>
            <a:pPr>
              <a:lnSpc>
                <a:spcPct val="150000"/>
              </a:lnSpc>
            </a:pPr>
            <a:r>
              <a:rPr lang="en-US" sz="1800" b="1" dirty="0" err="1">
                <a:latin typeface="+mn-lt"/>
              </a:rPr>
              <a:t>Tiến</a:t>
            </a:r>
            <a:r>
              <a:rPr lang="en-US" sz="1800" b="1" dirty="0">
                <a:latin typeface="+mn-lt"/>
              </a:rPr>
              <a:t> </a:t>
            </a:r>
            <a:r>
              <a:rPr lang="en-US" sz="1800" b="1" dirty="0" err="1">
                <a:latin typeface="+mn-lt"/>
              </a:rPr>
              <a:t>hành</a:t>
            </a:r>
            <a:r>
              <a:rPr lang="en-US" sz="1800" b="1" dirty="0">
                <a:latin typeface="+mn-lt"/>
              </a:rPr>
              <a:t>:</a:t>
            </a:r>
            <a:endParaRPr lang="en-US" sz="1800" b="1" dirty="0">
              <a:latin typeface="+mn-lt"/>
            </a:endParaRPr>
          </a:p>
          <a:p>
            <a:pPr indent="228600">
              <a:lnSpc>
                <a:spcPct val="150000"/>
              </a:lnSpc>
            </a:pPr>
            <a:r>
              <a:rPr lang="en-US" sz="1800" b="1" i="1" dirty="0" err="1">
                <a:latin typeface="+mn-lt"/>
              </a:rPr>
              <a:t>Bước</a:t>
            </a:r>
            <a:r>
              <a:rPr lang="en-US" sz="1800" b="1" i="1" dirty="0">
                <a:latin typeface="+mn-lt"/>
              </a:rPr>
              <a:t> 1: </a:t>
            </a:r>
            <a:r>
              <a:rPr lang="en-US" sz="1800" dirty="0" err="1">
                <a:latin typeface="+mn-lt"/>
              </a:rPr>
              <a:t>Bố</a:t>
            </a:r>
            <a:r>
              <a:rPr lang="en-US" sz="1800" dirty="0">
                <a:latin typeface="+mn-lt"/>
              </a:rPr>
              <a:t> </a:t>
            </a:r>
            <a:r>
              <a:rPr lang="en-US" sz="1800" dirty="0" err="1">
                <a:latin typeface="+mn-lt"/>
              </a:rPr>
              <a:t>trí</a:t>
            </a:r>
            <a:r>
              <a:rPr lang="en-US" sz="1800" dirty="0">
                <a:latin typeface="+mn-lt"/>
              </a:rPr>
              <a:t> </a:t>
            </a:r>
            <a:r>
              <a:rPr lang="en-US" sz="1800" dirty="0" err="1">
                <a:latin typeface="+mn-lt"/>
              </a:rPr>
              <a:t>thí</a:t>
            </a:r>
            <a:r>
              <a:rPr lang="en-US" sz="1800" dirty="0">
                <a:latin typeface="+mn-lt"/>
              </a:rPr>
              <a:t> </a:t>
            </a:r>
            <a:r>
              <a:rPr lang="en-US" sz="1800" dirty="0" err="1">
                <a:latin typeface="+mn-lt"/>
              </a:rPr>
              <a:t>nghiệm</a:t>
            </a:r>
            <a:r>
              <a:rPr lang="en-US" sz="1800" dirty="0">
                <a:latin typeface="+mn-lt"/>
              </a:rPr>
              <a:t> </a:t>
            </a:r>
            <a:r>
              <a:rPr lang="en-US" sz="1800" dirty="0" err="1">
                <a:latin typeface="+mn-lt"/>
              </a:rPr>
              <a:t>như</a:t>
            </a:r>
            <a:r>
              <a:rPr lang="en-US" sz="1800" dirty="0">
                <a:latin typeface="+mn-lt"/>
              </a:rPr>
              <a:t> </a:t>
            </a:r>
            <a:r>
              <a:rPr lang="en-US" sz="1800" dirty="0" err="1">
                <a:latin typeface="+mn-lt"/>
              </a:rPr>
              <a:t>hình</a:t>
            </a:r>
            <a:endParaRPr lang="en-US" sz="1800" dirty="0">
              <a:latin typeface="+mn-lt"/>
            </a:endParaRPr>
          </a:p>
          <a:p>
            <a:pPr indent="228600">
              <a:lnSpc>
                <a:spcPct val="150000"/>
              </a:lnSpc>
            </a:pPr>
            <a:r>
              <a:rPr lang="en-US" sz="1800" b="1" i="1" dirty="0" err="1">
                <a:latin typeface="+mn-lt"/>
              </a:rPr>
              <a:t>Bước</a:t>
            </a:r>
            <a:r>
              <a:rPr lang="en-US" sz="1800" b="1" i="1" dirty="0">
                <a:latin typeface="+mn-lt"/>
              </a:rPr>
              <a:t> 2: </a:t>
            </a:r>
            <a:r>
              <a:rPr lang="vi-VN" sz="1800" dirty="0">
                <a:solidFill>
                  <a:srgbClr val="000000"/>
                </a:solidFill>
                <a:effectLst/>
                <a:latin typeface="+mn-lt"/>
                <a:ea typeface="Courier New" panose="02070309020205020404" pitchFamily="49" charset="0"/>
              </a:rPr>
              <a:t>Chiếu tia sáng tới bản bán trụ</a:t>
            </a:r>
            <a:r>
              <a:rPr lang="vi-VN" sz="1800" dirty="0">
                <a:latin typeface="+mn-lt"/>
                <a:ea typeface="Courier New" panose="02070309020205020404" pitchFamily="49" charset="0"/>
              </a:rPr>
              <a:t>. Dịch chuyền vị trí cùa đèn để chiếu tia sáng tới một số vị trí khác cùa bản bán trụ. </a:t>
            </a:r>
            <a:endParaRPr lang="en-US" sz="1800" dirty="0">
              <a:latin typeface="+mn-l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theme/theme1.xml><?xml version="1.0" encoding="utf-8"?>
<a:theme xmlns:a="http://schemas.openxmlformats.org/drawingml/2006/main" name="1_Science Subject for Middle School: Light Energy by Slidesgo">
  <a:themeElements>
    <a:clrScheme name="Simple Light">
      <a:dk1>
        <a:srgbClr val="303556"/>
      </a:dk1>
      <a:lt1>
        <a:srgbClr val="E6EBFF"/>
      </a:lt1>
      <a:dk2>
        <a:srgbClr val="D4DEFF"/>
      </a:dk2>
      <a:lt2>
        <a:srgbClr val="B0C5FF"/>
      </a:lt2>
      <a:accent1>
        <a:srgbClr val="532CC7"/>
      </a:accent1>
      <a:accent2>
        <a:srgbClr val="A2E6EA"/>
      </a:accent2>
      <a:accent3>
        <a:srgbClr val="88D3D3"/>
      </a:accent3>
      <a:accent4>
        <a:srgbClr val="FFD67E"/>
      </a:accent4>
      <a:accent5>
        <a:srgbClr val="FFC84E"/>
      </a:accent5>
      <a:accent6>
        <a:srgbClr val="FFFFFF"/>
      </a:accent6>
      <a:hlink>
        <a:srgbClr val="30355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15194</Words>
  <Application>WPS Slides</Application>
  <PresentationFormat>On-screen Show (16:9)</PresentationFormat>
  <Paragraphs>1026</Paragraphs>
  <Slides>78</Slides>
  <Notes>56</Notes>
  <HiddenSlides>0</HiddenSlides>
  <MMClips>3</MMClips>
  <ScaleCrop>false</ScaleCrop>
  <HeadingPairs>
    <vt:vector size="6" baseType="variant">
      <vt:variant>
        <vt:lpstr>已用的字体</vt:lpstr>
      </vt:variant>
      <vt:variant>
        <vt:i4>27</vt:i4>
      </vt:variant>
      <vt:variant>
        <vt:lpstr>主题</vt:lpstr>
      </vt:variant>
      <vt:variant>
        <vt:i4>1</vt:i4>
      </vt:variant>
      <vt:variant>
        <vt:lpstr>幻灯片标题</vt:lpstr>
      </vt:variant>
      <vt:variant>
        <vt:i4>78</vt:i4>
      </vt:variant>
    </vt:vector>
  </HeadingPairs>
  <TitlesOfParts>
    <vt:vector size="106" baseType="lpstr">
      <vt:lpstr>Arial</vt:lpstr>
      <vt:lpstr>SimSun</vt:lpstr>
      <vt:lpstr>Wingdings</vt:lpstr>
      <vt:lpstr>Arial</vt:lpstr>
      <vt:lpstr>Quicksand</vt:lpstr>
      <vt:lpstr>Quicksand Medium</vt:lpstr>
      <vt:lpstr>Fira Sans Condensed Medium</vt:lpstr>
      <vt:lpstr>Nunito Light</vt:lpstr>
      <vt:lpstr>Bebas Neue</vt:lpstr>
      <vt:lpstr>PT Sans</vt:lpstr>
      <vt:lpstr>DM Sans</vt:lpstr>
      <vt:lpstr>Encode Sans</vt:lpstr>
      <vt:lpstr>Segoe Print</vt:lpstr>
      <vt:lpstr>Fira Sans Black</vt:lpstr>
      <vt:lpstr>Courier New</vt:lpstr>
      <vt:lpstr>Montserrat</vt:lpstr>
      <vt:lpstr>Times New Roman</vt:lpstr>
      <vt:lpstr>Microsoft YaHei</vt:lpstr>
      <vt:lpstr>Arial Unicode MS</vt:lpstr>
      <vt:lpstr>Merriweather</vt:lpstr>
      <vt:lpstr>#9Slide03 Arima Madurai Black</vt:lpstr>
      <vt:lpstr>Cambria Math</vt:lpstr>
      <vt:lpstr>Calibri</vt:lpstr>
      <vt:lpstr>Calibri</vt:lpstr>
      <vt:lpstr>Anaheim</vt:lpstr>
      <vt:lpstr>Open Sans</vt:lpstr>
      <vt:lpstr>#9Slide03 Quicksand Medium</vt:lpstr>
      <vt:lpstr>1_Science Subject for Middle School: Light Energy by Slidesgo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vt:lpstr>
      <vt:lpstr> </vt:lpstr>
      <vt:lpst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PHIẾU HỌC TẬP ĐỊNH LUẬT KHÚC XẠ ÁNH SÁNG 1.Tiến hành thí nghiệm ( Hình 3.5)  và cho biết tia khúc xạ và tia tới nằm cùng một bên hay khác bên của pháp tuyến? 2. Ở hình 3.5, em hãy chỉ ra: Môi trường chứa tia tới. Môi trường chứa tia khúc xạ. Điểm tới và pháp tuyến của mặt phân cách tại điểm tới đó 3.Hoàn thành bảng kết quả thí nghiệm (bảng 3.2) và nêu nhận xét về tỉ số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Nếu ánh sáng truyền từ nước hoặc thuỷ tinh  sang không khí thì có phải lúc nào ta cũng  thấy tia khúc xạ?</vt:lpstr>
      <vt:lpstr>PowerPoint 演示文稿</vt:lpstr>
      <vt:lpstr>PowerPoint 演示文稿</vt:lpstr>
      <vt:lpstr>PHIẾU HỌC TẬP</vt:lpstr>
      <vt:lpstr>PowerPoint 演示文稿</vt:lpstr>
      <vt:lpstr>PowerPoint 演示文稿</vt:lpstr>
      <vt:lpstr>PHIẾU HỌC TẬP</vt:lpstr>
      <vt:lpstr>PowerPoint 演示文稿</vt:lpstr>
      <vt:lpstr>PowerPoint 演示文稿</vt:lpstr>
      <vt:lpstr>PowerPoint 演示文稿</vt:lpstr>
      <vt:lpstr>PowerPoint 演示文稿</vt:lpstr>
      <vt:lpstr>CÁP QUANG</vt:lpstr>
      <vt:lpstr>PowerPoint 演示文稿</vt:lpstr>
      <vt:lpstr>Câu 1: Hiện tượng khúc xạ ánh sáng là hiện tượng tia sáng tới khi gặp mặt phân cách giữa hai môi trường:</vt:lpstr>
      <vt:lpstr>Câu 2: Trong trường hợp nào dưới đây tia sáng truyền tới mắt là tia khúc xạ?</vt:lpstr>
      <vt:lpstr>Câu 3: Trong hiện tượng khúc xạ ánh sáng, góc khúc xạ r là góc tạo bởi:</vt:lpstr>
      <vt:lpstr>Câu 4: Chiếu tia tới SI từ không khí tới mặt phân cách với thuỷ tinh. Trong các tia đã cho ở hình vẽ, tia nào là tia khúc xạ?</vt:lpstr>
      <vt:lpstr>Câu 5: Theo định luật khúc xạ thì:</vt:lpstr>
      <vt:lpstr>Câu 6: Khi ta tăng góc tới, góc khúc xạ biến đổi như thế nào?</vt:lpstr>
      <vt:lpstr>Câu 7: Ta có tia tới và tia khúc xạ trùng nhau khi</vt:lpstr>
      <vt:lpstr>Câu 8: Hình vẽ nào đúng, hình vẽ nào sai?</vt:lpstr>
      <vt:lpstr>Câu 8:</vt:lpstr>
      <vt:lpstr>Câu 8:</vt:lpstr>
      <vt:lpstr>Câu 8:</vt:lpstr>
      <vt:lpstr>Câu 8:</vt:lpstr>
      <vt:lpstr>Câu 9: Phản xạ toàn phần là hiện tượng:  A. Toàn bộ tia tới bị khúc xạ tại mặt phân cách B. 1 vài tia tới bị khúc xạ tại mặt phân cách C. Toàn bộ tia tới bị phản xạ tại mặt phân cách D. 1 vài tia tới bị phản xạ tại mặt phân cách </vt:lpstr>
      <vt:lpstr>Câu 10: ith là kí hiệu của: A. Góc toàn phần B. Góc tới hạn C. Góc giới hạn D. Góc toàn hạn </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Hoàng Long</dc:creator>
  <cp:lastModifiedBy>HOA HOÀNG</cp:lastModifiedBy>
  <cp:revision>36</cp:revision>
  <dcterms:created xsi:type="dcterms:W3CDTF">2025-05-10T16:37:21Z</dcterms:created>
  <dcterms:modified xsi:type="dcterms:W3CDTF">2025-05-10T16:37:33Z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93009E9034254205ABFC9F0B544A551D_13</vt:lpwstr>
  </property>
  <property fmtid="{D5CDD505-2E9C-101B-9397-08002B2CF9AE}" pid="3" name="KSOProductBuildVer">
    <vt:lpwstr>1033-12.2.0.20795</vt:lpwstr>
  </property>
</Properties>
</file>