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18" r:id="rId3"/>
    <p:sldId id="425" r:id="rId5"/>
    <p:sldId id="256" r:id="rId6"/>
    <p:sldId id="417" r:id="rId7"/>
    <p:sldId id="426" r:id="rId8"/>
    <p:sldId id="427" r:id="rId9"/>
    <p:sldId id="428" r:id="rId10"/>
    <p:sldId id="429" r:id="rId11"/>
    <p:sldId id="430" r:id="rId12"/>
    <p:sldId id="443" r:id="rId13"/>
    <p:sldId id="444" r:id="rId14"/>
    <p:sldId id="419" r:id="rId15"/>
    <p:sldId id="431" r:id="rId16"/>
    <p:sldId id="432" r:id="rId17"/>
    <p:sldId id="433" r:id="rId18"/>
    <p:sldId id="442" r:id="rId19"/>
    <p:sldId id="434" r:id="rId20"/>
    <p:sldId id="435" r:id="rId21"/>
    <p:sldId id="436" r:id="rId22"/>
    <p:sldId id="437" r:id="rId23"/>
    <p:sldId id="438" r:id="rId24"/>
    <p:sldId id="439" r:id="rId25"/>
    <p:sldId id="380" r:id="rId26"/>
    <p:sldId id="381" r:id="rId27"/>
    <p:sldId id="382" r:id="rId28"/>
    <p:sldId id="383" r:id="rId29"/>
    <p:sldId id="440" r:id="rId30"/>
    <p:sldId id="44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C3B"/>
    <a:srgbClr val="2E75B6"/>
    <a:srgbClr val="FFE298"/>
    <a:srgbClr val="A7A9AC"/>
    <a:srgbClr val="000000"/>
    <a:srgbClr val="A4A5A4"/>
    <a:srgbClr val="8C8C8E"/>
    <a:srgbClr val="A5A5A5"/>
    <a:srgbClr val="F5E9D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85" autoAdjust="0"/>
    <p:restoredTop sz="93979" autoAdjust="0"/>
  </p:normalViewPr>
  <p:slideViewPr>
    <p:cSldViewPr showGuides="1">
      <p:cViewPr varScale="1">
        <p:scale>
          <a:sx n="80" d="100"/>
          <a:sy n="80" d="100"/>
        </p:scale>
        <p:origin x="686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09728" cy="10972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B25F59-592D-40FA-B15D-DF52E9C38D5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3C6C64-083E-4B88-B513-A51E599F6BA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120603-49DC-4FB8-9F35-B8482588E0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93C6C64-083E-4B88-B513-A51E599F6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ẤN VÀO TỪNG QUẢ TRỨNG ĐỂ ĐẾN SLIDE CÂU HỎI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93C6C64-083E-4B88-B513-A51E599F6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ẤN</a:t>
            </a:r>
            <a:r>
              <a:rPr lang="vi-VN" baseline="0" dirty="0"/>
              <a:t> VÀO GÀ MẸ Ở GÓC PHẢI ĐỂ VỀ SLIDE </a:t>
            </a:r>
            <a:r>
              <a:rPr lang="en-US" baseline="0" dirty="0"/>
              <a:t>TRƯỚC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93C6C64-083E-4B88-B513-A51E599F6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ẤN</a:t>
            </a:r>
            <a:r>
              <a:rPr lang="vi-VN" baseline="0" dirty="0"/>
              <a:t> VÀO GÀ MẸ Ở GÓC PHẢI ĐỂ VỀ SLIDE </a:t>
            </a:r>
            <a:r>
              <a:rPr lang="en-US" baseline="0" dirty="0"/>
              <a:t>TRƯỚC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93C6C64-083E-4B88-B513-A51E599F6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ẤN</a:t>
            </a:r>
            <a:r>
              <a:rPr lang="vi-VN" baseline="0" dirty="0"/>
              <a:t> VÀO GÀ MẸ Ở GÓC PHẢI ĐỂ VỀ SLIDE </a:t>
            </a:r>
            <a:r>
              <a:rPr lang="en-US" baseline="0" dirty="0"/>
              <a:t>TRƯỚC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93C6C64-083E-4B88-B513-A51E599F6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ẤN</a:t>
            </a:r>
            <a:r>
              <a:rPr lang="vi-VN" baseline="0" dirty="0"/>
              <a:t> VÀO GÀ MẸ Ở GÓC PHẢI ĐỂ VỀ SLIDE </a:t>
            </a:r>
            <a:r>
              <a:rPr lang="en-US" baseline="0" dirty="0"/>
              <a:t>TRƯỚC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93C6C64-083E-4B88-B513-A51E599F6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ẤN</a:t>
            </a:r>
            <a:r>
              <a:rPr lang="vi-VN" baseline="0" dirty="0"/>
              <a:t> VÀO GÀ MẸ Ở GÓC PHẢI ĐỂ VỀ SLIDE </a:t>
            </a:r>
            <a:r>
              <a:rPr lang="en-US" baseline="0" dirty="0"/>
              <a:t>TRƯỚC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93C6C64-083E-4B88-B513-A51E599F6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ẤN</a:t>
            </a:r>
            <a:r>
              <a:rPr lang="vi-VN" baseline="0" dirty="0"/>
              <a:t> VÀO GÀ MẸ Ở GÓC PHẢI ĐỂ VỀ SLIDE </a:t>
            </a:r>
            <a:r>
              <a:rPr lang="en-US" baseline="0" dirty="0"/>
              <a:t>TRƯỚC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93C6C64-083E-4B88-B513-A51E599F6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D853-10AA-43AC-8DCC-E8A397FDF0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A60D-A20A-434C-BE07-B501D997695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D853-10AA-43AC-8DCC-E8A397FDF0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A60D-A20A-434C-BE07-B501D997695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D853-10AA-43AC-8DCC-E8A397FDF0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A60D-A20A-434C-BE07-B501D997695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D853-10AA-43AC-8DCC-E8A397FDF0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A60D-A20A-434C-BE07-B501D997695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D853-10AA-43AC-8DCC-E8A397FDF0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A60D-A20A-434C-BE07-B501D997695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D853-10AA-43AC-8DCC-E8A397FDF09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A60D-A20A-434C-BE07-B501D997695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D853-10AA-43AC-8DCC-E8A397FDF09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A60D-A20A-434C-BE07-B501D997695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D853-10AA-43AC-8DCC-E8A397FDF09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A60D-A20A-434C-BE07-B501D997695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D853-10AA-43AC-8DCC-E8A397FDF09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A60D-A20A-434C-BE07-B501D997695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D853-10AA-43AC-8DCC-E8A397FDF09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A60D-A20A-434C-BE07-B501D997695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D853-10AA-43AC-8DCC-E8A397FDF09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A60D-A20A-434C-BE07-B501D997695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8D853-10AA-43AC-8DCC-E8A397FDF0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AA60D-A20A-434C-BE07-B501D997695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hyperlink" Target="../Documents%20and%20Settings/Administrator/My%20Documents/truc%20chinh.ckt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hyperlink" Target="../Documents%20and%20Settings/Administrator/My%20Documents/truc%20chinh.ckt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" Target="slide21.xml"/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6" Type="http://schemas.microsoft.com/office/2007/relationships/hdphoto" Target="../media/image30.wdp"/><Relationship Id="rId5" Type="http://schemas.openxmlformats.org/officeDocument/2006/relationships/image" Target="../media/image29.png"/><Relationship Id="rId4" Type="http://schemas.openxmlformats.org/officeDocument/2006/relationships/image" Target="../media/image28.GIF"/><Relationship Id="rId3" Type="http://schemas.microsoft.com/office/2007/relationships/hdphoto" Target="../media/image27.wdp"/><Relationship Id="rId2" Type="http://schemas.openxmlformats.org/officeDocument/2006/relationships/image" Target="../media/image26.png"/><Relationship Id="rId17" Type="http://schemas.openxmlformats.org/officeDocument/2006/relationships/notesSlide" Target="../notesSlides/notesSlide3.xml"/><Relationship Id="rId16" Type="http://schemas.openxmlformats.org/officeDocument/2006/relationships/slideLayout" Target="../slideLayouts/slideLayout2.xml"/><Relationship Id="rId15" Type="http://schemas.openxmlformats.org/officeDocument/2006/relationships/audio" Target="../media/audio1.wav"/><Relationship Id="rId14" Type="http://schemas.openxmlformats.org/officeDocument/2006/relationships/slide" Target="slide26.xml"/><Relationship Id="rId13" Type="http://schemas.openxmlformats.org/officeDocument/2006/relationships/slide" Target="slide25.xml"/><Relationship Id="rId12" Type="http://schemas.openxmlformats.org/officeDocument/2006/relationships/slide" Target="slide24.xml"/><Relationship Id="rId11" Type="http://schemas.openxmlformats.org/officeDocument/2006/relationships/slide" Target="slide23.xml"/><Relationship Id="rId10" Type="http://schemas.openxmlformats.org/officeDocument/2006/relationships/slide" Target="slide22.xml"/><Relationship Id="rId1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audio" Target="../media/audio3.wav"/><Relationship Id="rId7" Type="http://schemas.openxmlformats.org/officeDocument/2006/relationships/audio" Target="../media/audio2.wav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3" Type="http://schemas.openxmlformats.org/officeDocument/2006/relationships/image" Target="../media/image33.png"/><Relationship Id="rId2" Type="http://schemas.openxmlformats.org/officeDocument/2006/relationships/slide" Target="slide20.xml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audio" Target="../media/audio3.wav"/><Relationship Id="rId7" Type="http://schemas.openxmlformats.org/officeDocument/2006/relationships/audio" Target="../media/audio2.wav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3" Type="http://schemas.openxmlformats.org/officeDocument/2006/relationships/image" Target="../media/image33.png"/><Relationship Id="rId2" Type="http://schemas.openxmlformats.org/officeDocument/2006/relationships/slide" Target="slide20.xml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audio" Target="../media/audio3.wav"/><Relationship Id="rId7" Type="http://schemas.openxmlformats.org/officeDocument/2006/relationships/audio" Target="../media/audio2.wav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3" Type="http://schemas.openxmlformats.org/officeDocument/2006/relationships/image" Target="../media/image33.png"/><Relationship Id="rId2" Type="http://schemas.openxmlformats.org/officeDocument/2006/relationships/slide" Target="slide20.xml"/><Relationship Id="rId10" Type="http://schemas.openxmlformats.org/officeDocument/2006/relationships/notesSlide" Target="../notesSlides/notesSlide6.xml"/><Relationship Id="rId1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audio" Target="../media/audio3.wav"/><Relationship Id="rId7" Type="http://schemas.openxmlformats.org/officeDocument/2006/relationships/audio" Target="../media/audio2.wav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3" Type="http://schemas.openxmlformats.org/officeDocument/2006/relationships/image" Target="../media/image33.png"/><Relationship Id="rId2" Type="http://schemas.openxmlformats.org/officeDocument/2006/relationships/slide" Target="slide20.xml"/><Relationship Id="rId10" Type="http://schemas.openxmlformats.org/officeDocument/2006/relationships/notesSlide" Target="../notesSlides/notesSlide7.xml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audio" Target="../media/audio3.wav"/><Relationship Id="rId7" Type="http://schemas.openxmlformats.org/officeDocument/2006/relationships/audio" Target="../media/audio2.wav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3" Type="http://schemas.openxmlformats.org/officeDocument/2006/relationships/image" Target="../media/image33.png"/><Relationship Id="rId2" Type="http://schemas.openxmlformats.org/officeDocument/2006/relationships/slide" Target="slide20.xml"/><Relationship Id="rId10" Type="http://schemas.openxmlformats.org/officeDocument/2006/relationships/notesSlide" Target="../notesSlides/notesSlide8.xml"/><Relationship Id="rId1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audio" Target="../media/audio3.wav"/><Relationship Id="rId7" Type="http://schemas.openxmlformats.org/officeDocument/2006/relationships/audio" Target="../media/audio2.wav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3" Type="http://schemas.openxmlformats.org/officeDocument/2006/relationships/image" Target="../media/image33.png"/><Relationship Id="rId2" Type="http://schemas.openxmlformats.org/officeDocument/2006/relationships/slide" Target="slide20.xml"/><Relationship Id="rId10" Type="http://schemas.openxmlformats.org/officeDocument/2006/relationships/notesSlide" Target="../notesSlides/notesSlide9.xml"/><Relationship Id="rId1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6" Type="http://schemas.openxmlformats.org/officeDocument/2006/relationships/image" Target="../media/image16.jpe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ùng kính hội tụ đốt cháy giấ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8" name="Group 117"/>
          <p:cNvGrpSpPr/>
          <p:nvPr/>
        </p:nvGrpSpPr>
        <p:grpSpPr>
          <a:xfrm>
            <a:off x="60960" y="0"/>
            <a:ext cx="8455901" cy="1591943"/>
            <a:chOff x="2020186" y="1876928"/>
            <a:chExt cx="7776993" cy="1493372"/>
          </a:xfrm>
        </p:grpSpPr>
        <p:sp>
          <p:nvSpPr>
            <p:cNvPr id="119" name="Rectangle: Rounded Corners 2"/>
            <p:cNvSpPr/>
            <p:nvPr/>
          </p:nvSpPr>
          <p:spPr>
            <a:xfrm>
              <a:off x="2020186" y="1876928"/>
              <a:ext cx="7187527" cy="1493372"/>
            </a:xfrm>
            <a:prstGeom prst="roundRect">
              <a:avLst>
                <a:gd name="adj" fmla="val 50000"/>
              </a:avLst>
            </a:prstGeom>
            <a:solidFill>
              <a:srgbClr val="3E3148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rta-Black" panose="00000A00000000000000" pitchFamily="50" charset="0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4066575" y="1956365"/>
              <a:ext cx="5730604" cy="1126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verta-Black" panose="00000A00000000000000" pitchFamily="50" charset="0"/>
                </a:rPr>
                <a:t>Xem</a:t>
              </a:r>
              <a:r>
                <a:rPr kumimoji="0" lang="en-US" sz="7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verta-Black" panose="00000A00000000000000" pitchFamily="50" charset="0"/>
                </a:rPr>
                <a:t> video</a:t>
              </a:r>
              <a:endPara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rta-Black" panose="00000A00000000000000" pitchFamily="50" charset="0"/>
              </a:endParaRPr>
            </a:p>
          </p:txBody>
        </p:sp>
        <p:sp>
          <p:nvSpPr>
            <p:cNvPr id="121" name="Graphic 8"/>
            <p:cNvSpPr/>
            <p:nvPr/>
          </p:nvSpPr>
          <p:spPr>
            <a:xfrm>
              <a:off x="2942566" y="2206678"/>
              <a:ext cx="834458" cy="760134"/>
            </a:xfrm>
            <a:custGeom>
              <a:avLst/>
              <a:gdLst>
                <a:gd name="connsiteX0" fmla="*/ 4774794 w 4876800"/>
                <a:gd name="connsiteY0" fmla="*/ 536448 h 3435705"/>
                <a:gd name="connsiteX1" fmla="*/ 4343603 w 4876800"/>
                <a:gd name="connsiteY1" fmla="*/ 102413 h 3435705"/>
                <a:gd name="connsiteX2" fmla="*/ 2438400 w 4876800"/>
                <a:gd name="connsiteY2" fmla="*/ 0 h 3435705"/>
                <a:gd name="connsiteX3" fmla="*/ 532994 w 4876800"/>
                <a:gd name="connsiteY3" fmla="*/ 102413 h 3435705"/>
                <a:gd name="connsiteX4" fmla="*/ 102006 w 4876800"/>
                <a:gd name="connsiteY4" fmla="*/ 536448 h 3435705"/>
                <a:gd name="connsiteX5" fmla="*/ 0 w 4876800"/>
                <a:gd name="connsiteY5" fmla="*/ 1717853 h 3435705"/>
                <a:gd name="connsiteX6" fmla="*/ 102006 w 4876800"/>
                <a:gd name="connsiteY6" fmla="*/ 2899258 h 3435705"/>
                <a:gd name="connsiteX7" fmla="*/ 533197 w 4876800"/>
                <a:gd name="connsiteY7" fmla="*/ 3333293 h 3435705"/>
                <a:gd name="connsiteX8" fmla="*/ 2438400 w 4876800"/>
                <a:gd name="connsiteY8" fmla="*/ 3435706 h 3435705"/>
                <a:gd name="connsiteX9" fmla="*/ 4343807 w 4876800"/>
                <a:gd name="connsiteY9" fmla="*/ 3333293 h 3435705"/>
                <a:gd name="connsiteX10" fmla="*/ 4774997 w 4876800"/>
                <a:gd name="connsiteY10" fmla="*/ 2899258 h 3435705"/>
                <a:gd name="connsiteX11" fmla="*/ 4876800 w 4876800"/>
                <a:gd name="connsiteY11" fmla="*/ 1717853 h 3435705"/>
                <a:gd name="connsiteX12" fmla="*/ 4774794 w 4876800"/>
                <a:gd name="connsiteY12" fmla="*/ 536448 h 3435705"/>
                <a:gd name="connsiteX13" fmla="*/ 1939747 w 4876800"/>
                <a:gd name="connsiteY13" fmla="*/ 2443074 h 3435705"/>
                <a:gd name="connsiteX14" fmla="*/ 1939747 w 4876800"/>
                <a:gd name="connsiteY14" fmla="*/ 992632 h 3435705"/>
                <a:gd name="connsiteX15" fmla="*/ 3214218 w 4876800"/>
                <a:gd name="connsiteY15" fmla="*/ 1717853 h 3435705"/>
                <a:gd name="connsiteX16" fmla="*/ 1939747 w 4876800"/>
                <a:gd name="connsiteY16" fmla="*/ 2443074 h 343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876800" h="3435705">
                  <a:moveTo>
                    <a:pt x="4774794" y="536448"/>
                  </a:moveTo>
                  <a:cubicBezTo>
                    <a:pt x="4718711" y="325323"/>
                    <a:pt x="4553509" y="158902"/>
                    <a:pt x="4343603" y="102413"/>
                  </a:cubicBezTo>
                  <a:cubicBezTo>
                    <a:pt x="3963416" y="0"/>
                    <a:pt x="2438400" y="0"/>
                    <a:pt x="2438400" y="0"/>
                  </a:cubicBezTo>
                  <a:cubicBezTo>
                    <a:pt x="2438400" y="0"/>
                    <a:pt x="913384" y="0"/>
                    <a:pt x="532994" y="102413"/>
                  </a:cubicBezTo>
                  <a:cubicBezTo>
                    <a:pt x="323291" y="158902"/>
                    <a:pt x="158090" y="325120"/>
                    <a:pt x="102006" y="536448"/>
                  </a:cubicBezTo>
                  <a:cubicBezTo>
                    <a:pt x="0" y="919277"/>
                    <a:pt x="0" y="1717853"/>
                    <a:pt x="0" y="1717853"/>
                  </a:cubicBezTo>
                  <a:cubicBezTo>
                    <a:pt x="0" y="1717853"/>
                    <a:pt x="0" y="2516429"/>
                    <a:pt x="102006" y="2899258"/>
                  </a:cubicBezTo>
                  <a:cubicBezTo>
                    <a:pt x="158090" y="3110383"/>
                    <a:pt x="323291" y="3276804"/>
                    <a:pt x="533197" y="3333293"/>
                  </a:cubicBezTo>
                  <a:cubicBezTo>
                    <a:pt x="913384" y="3435706"/>
                    <a:pt x="2438400" y="3435706"/>
                    <a:pt x="2438400" y="3435706"/>
                  </a:cubicBezTo>
                  <a:cubicBezTo>
                    <a:pt x="2438400" y="3435706"/>
                    <a:pt x="3963416" y="3435706"/>
                    <a:pt x="4343807" y="3333293"/>
                  </a:cubicBezTo>
                  <a:cubicBezTo>
                    <a:pt x="4553509" y="3276804"/>
                    <a:pt x="4718711" y="3110586"/>
                    <a:pt x="4774997" y="2899258"/>
                  </a:cubicBezTo>
                  <a:cubicBezTo>
                    <a:pt x="4876800" y="2516429"/>
                    <a:pt x="4876800" y="1717853"/>
                    <a:pt x="4876800" y="1717853"/>
                  </a:cubicBezTo>
                  <a:cubicBezTo>
                    <a:pt x="4876800" y="1717853"/>
                    <a:pt x="4876800" y="919277"/>
                    <a:pt x="4774794" y="536448"/>
                  </a:cubicBezTo>
                  <a:close/>
                  <a:moveTo>
                    <a:pt x="1939747" y="2443074"/>
                  </a:moveTo>
                  <a:lnTo>
                    <a:pt x="1939747" y="992632"/>
                  </a:lnTo>
                  <a:lnTo>
                    <a:pt x="3214218" y="1717853"/>
                  </a:lnTo>
                  <a:lnTo>
                    <a:pt x="1939747" y="2443074"/>
                  </a:lnTo>
                  <a:close/>
                </a:path>
              </a:pathLst>
            </a:custGeom>
            <a:solidFill>
              <a:sysClr val="window" lastClr="FFFFFF"/>
            </a:solidFill>
            <a:ln w="2032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verta-Black" panose="00000A00000000000000" pitchFamily="50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37253 -0.21134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33" y="-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0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263971" y="1936988"/>
            <a:ext cx="6600125" cy="537680"/>
            <a:chOff x="263971" y="1936988"/>
            <a:chExt cx="6600125" cy="537680"/>
          </a:xfrm>
        </p:grpSpPr>
        <p:sp>
          <p:nvSpPr>
            <p:cNvPr id="42" name="Rectangle: Rounded Corners 42"/>
            <p:cNvSpPr/>
            <p:nvPr/>
          </p:nvSpPr>
          <p:spPr>
            <a:xfrm>
              <a:off x="263971" y="1936988"/>
              <a:ext cx="6406985" cy="537680"/>
            </a:xfrm>
            <a:prstGeom prst="roundRect">
              <a:avLst>
                <a:gd name="adj" fmla="val 50000"/>
              </a:avLst>
            </a:prstGeom>
            <a:solidFill>
              <a:srgbClr val="3E3148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42764" y="1953846"/>
              <a:ext cx="60213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4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2. </a:t>
              </a:r>
              <a:r>
                <a:rPr lang="en-US" sz="2400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Nguyên</a:t>
              </a:r>
              <a:r>
                <a:rPr lang="en-US" sz="24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 lí </a:t>
              </a:r>
              <a:r>
                <a:rPr lang="en-US" sz="2400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hoạt</a:t>
              </a:r>
              <a:r>
                <a:rPr lang="en-US" sz="24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 </a:t>
              </a:r>
              <a:r>
                <a:rPr lang="en-US" sz="2400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động</a:t>
              </a:r>
              <a:r>
                <a:rPr lang="en-US" sz="24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 </a:t>
              </a:r>
              <a:r>
                <a:rPr lang="en-US" sz="2400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của</a:t>
              </a:r>
              <a:r>
                <a:rPr lang="en-US" sz="24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 </a:t>
              </a:r>
              <a:r>
                <a:rPr lang="en-US" sz="2400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thấu</a:t>
              </a:r>
              <a:r>
                <a:rPr lang="en-US" sz="24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 </a:t>
              </a:r>
              <a:r>
                <a:rPr lang="en-US" sz="2400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kính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" cstate="print">
              <a:clrChange>
                <a:clrFrom>
                  <a:srgbClr val="060503"/>
                </a:clrFrom>
                <a:clrTo>
                  <a:srgbClr val="06050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05" y="2022104"/>
              <a:ext cx="293890" cy="354599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-594747" y="739856"/>
            <a:ext cx="8079484" cy="877824"/>
            <a:chOff x="1975836" y="1992567"/>
            <a:chExt cx="9644342" cy="124332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010" y="2108941"/>
              <a:ext cx="1112512" cy="1093691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1975836" y="2025821"/>
              <a:ext cx="9644342" cy="1210066"/>
              <a:chOff x="1992436" y="2084532"/>
              <a:chExt cx="8333176" cy="1071522"/>
            </a:xfrm>
          </p:grpSpPr>
          <p:sp>
            <p:nvSpPr>
              <p:cNvPr id="34" name="Rectangle: Rounded Corners 2"/>
              <p:cNvSpPr/>
              <p:nvPr/>
            </p:nvSpPr>
            <p:spPr>
              <a:xfrm>
                <a:off x="1992436" y="2084532"/>
                <a:ext cx="3845151" cy="1071522"/>
              </a:xfrm>
              <a:prstGeom prst="roundRect">
                <a:avLst>
                  <a:gd name="adj" fmla="val 50000"/>
                </a:avLst>
              </a:prstGeom>
              <a:solidFill>
                <a:srgbClr val="29AAE3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717451" y="2332846"/>
                <a:ext cx="6608161" cy="598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Thấu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kính</a:t>
                </a:r>
                <a:endParaRPr lang="vi-VN" sz="25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789857" y="1992567"/>
              <a:ext cx="1196259" cy="1194335"/>
              <a:chOff x="2804034" y="1979046"/>
              <a:chExt cx="1196259" cy="1194335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7657" y="2066456"/>
                <a:ext cx="1090705" cy="1088951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1294" y="2095420"/>
                <a:ext cx="961740" cy="960194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4034" y="1979046"/>
                <a:ext cx="1196259" cy="1194335"/>
              </a:xfrm>
              <a:prstGeom prst="rect">
                <a:avLst/>
              </a:prstGeom>
            </p:spPr>
          </p:pic>
        </p:grpSp>
      </p:grpSp>
      <p:sp>
        <p:nvSpPr>
          <p:cNvPr id="6" name="Rectangle 5"/>
          <p:cNvSpPr/>
          <p:nvPr/>
        </p:nvSpPr>
        <p:spPr>
          <a:xfrm>
            <a:off x="1066385" y="4449000"/>
            <a:ext cx="9996742" cy="1131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Tại sao lại phải chia thành các lăng kính nhỏ? Các lăng kính được chia nhỏ có điểm gì giống và khác nhau?</a:t>
            </a:r>
            <a:endParaRPr lang="vi-VN" sz="24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6260" y="2732404"/>
            <a:ext cx="5739479" cy="16509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263971" y="1936988"/>
            <a:ext cx="6600125" cy="537680"/>
            <a:chOff x="263971" y="1936988"/>
            <a:chExt cx="6600125" cy="537680"/>
          </a:xfrm>
        </p:grpSpPr>
        <p:sp>
          <p:nvSpPr>
            <p:cNvPr id="42" name="Rectangle: Rounded Corners 42"/>
            <p:cNvSpPr/>
            <p:nvPr/>
          </p:nvSpPr>
          <p:spPr>
            <a:xfrm>
              <a:off x="263971" y="1936988"/>
              <a:ext cx="6406985" cy="537680"/>
            </a:xfrm>
            <a:prstGeom prst="roundRect">
              <a:avLst>
                <a:gd name="adj" fmla="val 50000"/>
              </a:avLst>
            </a:prstGeom>
            <a:solidFill>
              <a:srgbClr val="3E3148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42764" y="1953846"/>
              <a:ext cx="60213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4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2. </a:t>
              </a:r>
              <a:r>
                <a:rPr lang="en-US" sz="2400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Nguyên</a:t>
              </a:r>
              <a:r>
                <a:rPr lang="en-US" sz="24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 lí </a:t>
              </a:r>
              <a:r>
                <a:rPr lang="en-US" sz="2400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hoạt</a:t>
              </a:r>
              <a:r>
                <a:rPr lang="en-US" sz="24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 </a:t>
              </a:r>
              <a:r>
                <a:rPr lang="en-US" sz="2400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động</a:t>
              </a:r>
              <a:r>
                <a:rPr lang="en-US" sz="24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 </a:t>
              </a:r>
              <a:r>
                <a:rPr lang="en-US" sz="2400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của</a:t>
              </a:r>
              <a:r>
                <a:rPr lang="en-US" sz="24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 </a:t>
              </a:r>
              <a:r>
                <a:rPr lang="en-US" sz="2400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thấu</a:t>
              </a:r>
              <a:r>
                <a:rPr lang="en-US" sz="24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 </a:t>
              </a:r>
              <a:r>
                <a:rPr lang="en-US" sz="2400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kính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" cstate="print">
              <a:clrChange>
                <a:clrFrom>
                  <a:srgbClr val="060503"/>
                </a:clrFrom>
                <a:clrTo>
                  <a:srgbClr val="06050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05" y="2022104"/>
              <a:ext cx="293890" cy="354599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-594747" y="739856"/>
            <a:ext cx="8079484" cy="877824"/>
            <a:chOff x="1975836" y="1992567"/>
            <a:chExt cx="9644342" cy="124332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010" y="2108941"/>
              <a:ext cx="1112512" cy="1093691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1975836" y="2025821"/>
              <a:ext cx="9644342" cy="1210066"/>
              <a:chOff x="1992436" y="2084532"/>
              <a:chExt cx="8333176" cy="1071522"/>
            </a:xfrm>
          </p:grpSpPr>
          <p:sp>
            <p:nvSpPr>
              <p:cNvPr id="34" name="Rectangle: Rounded Corners 2"/>
              <p:cNvSpPr/>
              <p:nvPr/>
            </p:nvSpPr>
            <p:spPr>
              <a:xfrm>
                <a:off x="1992436" y="2084532"/>
                <a:ext cx="3845151" cy="1071522"/>
              </a:xfrm>
              <a:prstGeom prst="roundRect">
                <a:avLst>
                  <a:gd name="adj" fmla="val 50000"/>
                </a:avLst>
              </a:prstGeom>
              <a:solidFill>
                <a:srgbClr val="29AAE3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717451" y="2332846"/>
                <a:ext cx="6608161" cy="598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Thấu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kính</a:t>
                </a:r>
                <a:endParaRPr lang="vi-VN" sz="25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789857" y="1992567"/>
              <a:ext cx="1196259" cy="1194335"/>
              <a:chOff x="2804034" y="1979046"/>
              <a:chExt cx="1196259" cy="1194335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7657" y="2066456"/>
                <a:ext cx="1090705" cy="1088951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1294" y="2095420"/>
                <a:ext cx="961740" cy="960194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4034" y="1979046"/>
                <a:ext cx="1196259" cy="1194335"/>
              </a:xfrm>
              <a:prstGeom prst="rect">
                <a:avLst/>
              </a:prstGeom>
            </p:spPr>
          </p:pic>
        </p:grpSp>
      </p:grpSp>
      <p:sp>
        <p:nvSpPr>
          <p:cNvPr id="6" name="Rectangle 5"/>
          <p:cNvSpPr/>
          <p:nvPr/>
        </p:nvSpPr>
        <p:spPr>
          <a:xfrm>
            <a:off x="1067712" y="2660904"/>
            <a:ext cx="9996742" cy="2793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- Thấu kính rìa mỏng: các lăng kính có đáy hướng về phía trục đối xứng nên chùm tia ló hội tụ.</a:t>
            </a:r>
            <a:endParaRPr lang="vi-VN" sz="24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lvl="0" algn="jus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- Thấu kính rìa dày: các lăng kính có đáy hướng ra xa trục đối xứng nên chùm tia ló phân kì.</a:t>
            </a:r>
            <a:endParaRPr lang="vi-VN" sz="24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lvl="0" algn="just">
              <a:lnSpc>
                <a:spcPct val="150000"/>
              </a:lnSpc>
            </a:pPr>
            <a:endParaRPr lang="vi-VN" sz="24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122341" y="1027190"/>
            <a:ext cx="4446471" cy="870115"/>
            <a:chOff x="3701667" y="1090940"/>
            <a:chExt cx="4446471" cy="870115"/>
          </a:xfrm>
        </p:grpSpPr>
        <p:sp>
          <p:nvSpPr>
            <p:cNvPr id="10" name="Rectangle: Rounded Corners 6"/>
            <p:cNvSpPr/>
            <p:nvPr/>
          </p:nvSpPr>
          <p:spPr>
            <a:xfrm>
              <a:off x="3701667" y="1090940"/>
              <a:ext cx="4431795" cy="870115"/>
            </a:xfrm>
            <a:prstGeom prst="roundRect">
              <a:avLst>
                <a:gd name="adj" fmla="val 8017"/>
              </a:avLst>
            </a:prstGeom>
            <a:solidFill>
              <a:srgbClr val="FE6500"/>
            </a:solidFill>
            <a:ln w="12700" cap="flat" cmpd="sng" algn="ctr">
              <a:noFill/>
              <a:prstDash val="solid"/>
              <a:miter lim="800000"/>
            </a:ln>
            <a:effectLst>
              <a:outerShdw dist="38100" dir="2700000" algn="tl" rotWithShape="0">
                <a:srgbClr val="F04F4F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08323" y="1233610"/>
              <a:ext cx="3639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Nội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 dung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bài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học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grpSp>
          <p:nvGrpSpPr>
            <p:cNvPr id="13" name="Graphic 16"/>
            <p:cNvGrpSpPr/>
            <p:nvPr/>
          </p:nvGrpSpPr>
          <p:grpSpPr>
            <a:xfrm>
              <a:off x="3813649" y="1248595"/>
              <a:ext cx="726195" cy="554805"/>
              <a:chOff x="4681537" y="2348369"/>
              <a:chExt cx="2828915" cy="2161260"/>
            </a:xfrm>
            <a:solidFill>
              <a:sysClr val="window" lastClr="FFFF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4" name="Freeform: Shape 18"/>
              <p:cNvSpPr/>
              <p:nvPr/>
            </p:nvSpPr>
            <p:spPr>
              <a:xfrm>
                <a:off x="5013321" y="2348378"/>
                <a:ext cx="1004096" cy="2055056"/>
              </a:xfrm>
              <a:custGeom>
                <a:avLst/>
                <a:gdLst>
                  <a:gd name="connsiteX0" fmla="*/ 100955 w 1004096"/>
                  <a:gd name="connsiteY0" fmla="*/ 0 h 2055056"/>
                  <a:gd name="connsiteX1" fmla="*/ 100717 w 1004096"/>
                  <a:gd name="connsiteY1" fmla="*/ 0 h 2055056"/>
                  <a:gd name="connsiteX2" fmla="*/ 29794 w 1004096"/>
                  <a:gd name="connsiteY2" fmla="*/ 29385 h 2055056"/>
                  <a:gd name="connsiteX3" fmla="*/ 0 w 1004096"/>
                  <a:gd name="connsiteY3" fmla="*/ 101232 h 2055056"/>
                  <a:gd name="connsiteX4" fmla="*/ 0 w 1004096"/>
                  <a:gd name="connsiteY4" fmla="*/ 1619183 h 2055056"/>
                  <a:gd name="connsiteX5" fmla="*/ 101356 w 1004096"/>
                  <a:gd name="connsiteY5" fmla="*/ 1720387 h 2055056"/>
                  <a:gd name="connsiteX6" fmla="*/ 1004097 w 1004096"/>
                  <a:gd name="connsiteY6" fmla="*/ 2055057 h 2055056"/>
                  <a:gd name="connsiteX7" fmla="*/ 1004097 w 1004096"/>
                  <a:gd name="connsiteY7" fmla="*/ 466477 h 2055056"/>
                  <a:gd name="connsiteX8" fmla="*/ 990181 w 1004096"/>
                  <a:gd name="connsiteY8" fmla="*/ 415214 h 2055056"/>
                  <a:gd name="connsiteX9" fmla="*/ 100955 w 1004096"/>
                  <a:gd name="connsiteY9" fmla="*/ 0 h 205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4096" h="2055056">
                    <a:moveTo>
                      <a:pt x="100955" y="0"/>
                    </a:moveTo>
                    <a:cubicBezTo>
                      <a:pt x="100879" y="0"/>
                      <a:pt x="100794" y="0"/>
                      <a:pt x="100717" y="0"/>
                    </a:cubicBezTo>
                    <a:cubicBezTo>
                      <a:pt x="73962" y="0"/>
                      <a:pt x="48797" y="10430"/>
                      <a:pt x="29794" y="29385"/>
                    </a:cubicBezTo>
                    <a:cubicBezTo>
                      <a:pt x="10582" y="48549"/>
                      <a:pt x="0" y="74066"/>
                      <a:pt x="0" y="101232"/>
                    </a:cubicBezTo>
                    <a:lnTo>
                      <a:pt x="0" y="1619183"/>
                    </a:lnTo>
                    <a:cubicBezTo>
                      <a:pt x="0" y="1674848"/>
                      <a:pt x="45463" y="1720244"/>
                      <a:pt x="101356" y="1720387"/>
                    </a:cubicBezTo>
                    <a:cubicBezTo>
                      <a:pt x="336985" y="1720948"/>
                      <a:pt x="731758" y="1770059"/>
                      <a:pt x="1004097" y="2055057"/>
                    </a:cubicBezTo>
                    <a:lnTo>
                      <a:pt x="1004097" y="466477"/>
                    </a:lnTo>
                    <a:cubicBezTo>
                      <a:pt x="1004097" y="447608"/>
                      <a:pt x="999277" y="429882"/>
                      <a:pt x="990181" y="415214"/>
                    </a:cubicBezTo>
                    <a:cubicBezTo>
                      <a:pt x="766658" y="55245"/>
                      <a:pt x="337118" y="552"/>
                      <a:pt x="100955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  <p:sp>
            <p:nvSpPr>
              <p:cNvPr id="15" name="Freeform: Shape 19"/>
              <p:cNvSpPr/>
              <p:nvPr/>
            </p:nvSpPr>
            <p:spPr>
              <a:xfrm>
                <a:off x="6174590" y="2348369"/>
                <a:ext cx="1004087" cy="2055056"/>
              </a:xfrm>
              <a:custGeom>
                <a:avLst/>
                <a:gdLst>
                  <a:gd name="connsiteX0" fmla="*/ 1004087 w 1004087"/>
                  <a:gd name="connsiteY0" fmla="*/ 1619193 h 2055056"/>
                  <a:gd name="connsiteX1" fmla="*/ 1004087 w 1004087"/>
                  <a:gd name="connsiteY1" fmla="*/ 101232 h 2055056"/>
                  <a:gd name="connsiteX2" fmla="*/ 974293 w 1004087"/>
                  <a:gd name="connsiteY2" fmla="*/ 29385 h 2055056"/>
                  <a:gd name="connsiteX3" fmla="*/ 903379 w 1004087"/>
                  <a:gd name="connsiteY3" fmla="*/ 0 h 2055056"/>
                  <a:gd name="connsiteX4" fmla="*/ 903132 w 1004087"/>
                  <a:gd name="connsiteY4" fmla="*/ 0 h 2055056"/>
                  <a:gd name="connsiteX5" fmla="*/ 13906 w 1004087"/>
                  <a:gd name="connsiteY5" fmla="*/ 415223 h 2055056"/>
                  <a:gd name="connsiteX6" fmla="*/ 0 w 1004087"/>
                  <a:gd name="connsiteY6" fmla="*/ 466487 h 2055056"/>
                  <a:gd name="connsiteX7" fmla="*/ 0 w 1004087"/>
                  <a:gd name="connsiteY7" fmla="*/ 2055057 h 2055056"/>
                  <a:gd name="connsiteX8" fmla="*/ 902741 w 1004087"/>
                  <a:gd name="connsiteY8" fmla="*/ 1720387 h 2055056"/>
                  <a:gd name="connsiteX9" fmla="*/ 1004087 w 1004087"/>
                  <a:gd name="connsiteY9" fmla="*/ 1619193 h 205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4087" h="2055056">
                    <a:moveTo>
                      <a:pt x="1004087" y="1619193"/>
                    </a:moveTo>
                    <a:lnTo>
                      <a:pt x="1004087" y="101232"/>
                    </a:lnTo>
                    <a:cubicBezTo>
                      <a:pt x="1004087" y="74066"/>
                      <a:pt x="993505" y="48549"/>
                      <a:pt x="974293" y="29385"/>
                    </a:cubicBezTo>
                    <a:cubicBezTo>
                      <a:pt x="955291" y="10430"/>
                      <a:pt x="930107" y="0"/>
                      <a:pt x="903379" y="0"/>
                    </a:cubicBezTo>
                    <a:cubicBezTo>
                      <a:pt x="903294" y="0"/>
                      <a:pt x="903208" y="0"/>
                      <a:pt x="903132" y="0"/>
                    </a:cubicBezTo>
                    <a:cubicBezTo>
                      <a:pt x="666979" y="562"/>
                      <a:pt x="237439" y="55255"/>
                      <a:pt x="13906" y="415223"/>
                    </a:cubicBezTo>
                    <a:cubicBezTo>
                      <a:pt x="4810" y="429892"/>
                      <a:pt x="0" y="447618"/>
                      <a:pt x="0" y="466487"/>
                    </a:cubicBezTo>
                    <a:lnTo>
                      <a:pt x="0" y="2055057"/>
                    </a:lnTo>
                    <a:cubicBezTo>
                      <a:pt x="272339" y="1770059"/>
                      <a:pt x="667112" y="1720949"/>
                      <a:pt x="902741" y="1720387"/>
                    </a:cubicBezTo>
                    <a:cubicBezTo>
                      <a:pt x="958625" y="1720244"/>
                      <a:pt x="1004087" y="1674847"/>
                      <a:pt x="1004087" y="161919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  <p:sp>
            <p:nvSpPr>
              <p:cNvPr id="16" name="Freeform: Shape 20"/>
              <p:cNvSpPr/>
              <p:nvPr/>
            </p:nvSpPr>
            <p:spPr>
              <a:xfrm>
                <a:off x="6314902" y="2698441"/>
                <a:ext cx="1195549" cy="1811187"/>
              </a:xfrm>
              <a:custGeom>
                <a:avLst/>
                <a:gdLst>
                  <a:gd name="connsiteX0" fmla="*/ 1094337 w 1195549"/>
                  <a:gd name="connsiteY0" fmla="*/ 0 h 1811187"/>
                  <a:gd name="connsiteX1" fmla="*/ 1020937 w 1195549"/>
                  <a:gd name="connsiteY1" fmla="*/ 0 h 1811187"/>
                  <a:gd name="connsiteX2" fmla="*/ 1020937 w 1195549"/>
                  <a:gd name="connsiteY2" fmla="*/ 1269121 h 1811187"/>
                  <a:gd name="connsiteX3" fmla="*/ 762800 w 1195549"/>
                  <a:gd name="connsiteY3" fmla="*/ 1527486 h 1811187"/>
                  <a:gd name="connsiteX4" fmla="*/ 0 w 1195549"/>
                  <a:gd name="connsiteY4" fmla="*/ 1787938 h 1811187"/>
                  <a:gd name="connsiteX5" fmla="*/ 1071677 w 1195549"/>
                  <a:gd name="connsiteY5" fmla="*/ 1808617 h 1811187"/>
                  <a:gd name="connsiteX6" fmla="*/ 1157507 w 1195549"/>
                  <a:gd name="connsiteY6" fmla="*/ 1789052 h 1811187"/>
                  <a:gd name="connsiteX7" fmla="*/ 1195549 w 1195549"/>
                  <a:gd name="connsiteY7" fmla="*/ 1709985 h 1811187"/>
                  <a:gd name="connsiteX8" fmla="*/ 1195549 w 1195549"/>
                  <a:gd name="connsiteY8" fmla="*/ 101213 h 1811187"/>
                  <a:gd name="connsiteX9" fmla="*/ 1094337 w 1195549"/>
                  <a:gd name="connsiteY9" fmla="*/ 0 h 1811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95549" h="1811187">
                    <a:moveTo>
                      <a:pt x="1094337" y="0"/>
                    </a:moveTo>
                    <a:lnTo>
                      <a:pt x="1020937" y="0"/>
                    </a:lnTo>
                    <a:lnTo>
                      <a:pt x="1020937" y="1269121"/>
                    </a:lnTo>
                    <a:cubicBezTo>
                      <a:pt x="1020937" y="1411243"/>
                      <a:pt x="905142" y="1527134"/>
                      <a:pt x="762800" y="1527486"/>
                    </a:cubicBezTo>
                    <a:cubicBezTo>
                      <a:pt x="562937" y="1527962"/>
                      <a:pt x="233391" y="1567044"/>
                      <a:pt x="0" y="1787938"/>
                    </a:cubicBezTo>
                    <a:cubicBezTo>
                      <a:pt x="403651" y="1689106"/>
                      <a:pt x="829170" y="1753353"/>
                      <a:pt x="1071677" y="1808617"/>
                    </a:cubicBezTo>
                    <a:cubicBezTo>
                      <a:pt x="1101957" y="1815513"/>
                      <a:pt x="1133247" y="1808388"/>
                      <a:pt x="1157507" y="1789052"/>
                    </a:cubicBezTo>
                    <a:cubicBezTo>
                      <a:pt x="1181681" y="1769764"/>
                      <a:pt x="1195549" y="1740932"/>
                      <a:pt x="1195549" y="1709985"/>
                    </a:cubicBezTo>
                    <a:lnTo>
                      <a:pt x="1195549" y="101213"/>
                    </a:lnTo>
                    <a:cubicBezTo>
                      <a:pt x="1195559" y="45406"/>
                      <a:pt x="1150144" y="0"/>
                      <a:pt x="1094337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  <p:sp>
            <p:nvSpPr>
              <p:cNvPr id="18" name="Freeform: Shape 21"/>
              <p:cNvSpPr/>
              <p:nvPr/>
            </p:nvSpPr>
            <p:spPr>
              <a:xfrm>
                <a:off x="4681537" y="2698441"/>
                <a:ext cx="1195539" cy="1811166"/>
              </a:xfrm>
              <a:custGeom>
                <a:avLst/>
                <a:gdLst>
                  <a:gd name="connsiteX0" fmla="*/ 174612 w 1195539"/>
                  <a:gd name="connsiteY0" fmla="*/ 1269121 h 1811166"/>
                  <a:gd name="connsiteX1" fmla="*/ 174612 w 1195539"/>
                  <a:gd name="connsiteY1" fmla="*/ 0 h 1811166"/>
                  <a:gd name="connsiteX2" fmla="*/ 101213 w 1195539"/>
                  <a:gd name="connsiteY2" fmla="*/ 0 h 1811166"/>
                  <a:gd name="connsiteX3" fmla="*/ 0 w 1195539"/>
                  <a:gd name="connsiteY3" fmla="*/ 101213 h 1811166"/>
                  <a:gd name="connsiteX4" fmla="*/ 0 w 1195539"/>
                  <a:gd name="connsiteY4" fmla="*/ 1709957 h 1811166"/>
                  <a:gd name="connsiteX5" fmla="*/ 38043 w 1195539"/>
                  <a:gd name="connsiteY5" fmla="*/ 1789024 h 1811166"/>
                  <a:gd name="connsiteX6" fmla="*/ 123873 w 1195539"/>
                  <a:gd name="connsiteY6" fmla="*/ 1808588 h 1811166"/>
                  <a:gd name="connsiteX7" fmla="*/ 1195540 w 1195539"/>
                  <a:gd name="connsiteY7" fmla="*/ 1787909 h 1811166"/>
                  <a:gd name="connsiteX8" fmla="*/ 432749 w 1195539"/>
                  <a:gd name="connsiteY8" fmla="*/ 1527477 h 1811166"/>
                  <a:gd name="connsiteX9" fmla="*/ 174612 w 1195539"/>
                  <a:gd name="connsiteY9" fmla="*/ 1269121 h 1811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95539" h="1811166">
                    <a:moveTo>
                      <a:pt x="174612" y="1269121"/>
                    </a:moveTo>
                    <a:lnTo>
                      <a:pt x="174612" y="0"/>
                    </a:lnTo>
                    <a:lnTo>
                      <a:pt x="101213" y="0"/>
                    </a:lnTo>
                    <a:cubicBezTo>
                      <a:pt x="45415" y="0"/>
                      <a:pt x="0" y="45406"/>
                      <a:pt x="0" y="101213"/>
                    </a:cubicBezTo>
                    <a:lnTo>
                      <a:pt x="0" y="1709957"/>
                    </a:lnTo>
                    <a:cubicBezTo>
                      <a:pt x="0" y="1740913"/>
                      <a:pt x="13868" y="1769736"/>
                      <a:pt x="38043" y="1789024"/>
                    </a:cubicBezTo>
                    <a:cubicBezTo>
                      <a:pt x="62284" y="1808350"/>
                      <a:pt x="93545" y="1815503"/>
                      <a:pt x="123873" y="1808588"/>
                    </a:cubicBezTo>
                    <a:cubicBezTo>
                      <a:pt x="366379" y="1753314"/>
                      <a:pt x="791909" y="1689078"/>
                      <a:pt x="1195540" y="1787909"/>
                    </a:cubicBezTo>
                    <a:cubicBezTo>
                      <a:pt x="962158" y="1567024"/>
                      <a:pt x="632612" y="1527953"/>
                      <a:pt x="432749" y="1527477"/>
                    </a:cubicBezTo>
                    <a:cubicBezTo>
                      <a:pt x="290417" y="1527134"/>
                      <a:pt x="174612" y="1411243"/>
                      <a:pt x="174612" y="12691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</p:grpSp>
      </p:grpSp>
      <p:sp>
        <p:nvSpPr>
          <p:cNvPr id="19" name="Rectangle: Rounded Corners 23"/>
          <p:cNvSpPr/>
          <p:nvPr/>
        </p:nvSpPr>
        <p:spPr>
          <a:xfrm>
            <a:off x="2325675" y="2458289"/>
            <a:ext cx="2634843" cy="675346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dist="38100" dir="2700000" algn="tl" rotWithShape="0">
              <a:srgbClr val="3E3148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76747" y="2592911"/>
            <a:ext cx="3487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dirty="0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hấu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kính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E3148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21" name="Rectangle: Rounded Corners 41"/>
          <p:cNvSpPr/>
          <p:nvPr/>
        </p:nvSpPr>
        <p:spPr>
          <a:xfrm>
            <a:off x="3540089" y="4402887"/>
            <a:ext cx="2446183" cy="675346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dist="38100" dir="2700000" algn="tl" rotWithShape="0">
              <a:srgbClr val="3E3148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22247" y="4574874"/>
            <a:ext cx="3760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Luyện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tập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E3148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23" name="Rectangle: Rounded Corners 46"/>
          <p:cNvSpPr/>
          <p:nvPr/>
        </p:nvSpPr>
        <p:spPr>
          <a:xfrm>
            <a:off x="4089073" y="5366757"/>
            <a:ext cx="2474749" cy="675346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dist="38100" dir="2700000" algn="tl" rotWithShape="0">
              <a:srgbClr val="3E3148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08039" y="5501379"/>
            <a:ext cx="3760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dirty="0" err="1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Vận</a:t>
            </a:r>
            <a:r>
              <a:rPr lang="en-US" sz="2400" dirty="0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dụng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E3148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403409" y="2489662"/>
            <a:ext cx="612598" cy="612598"/>
            <a:chOff x="2404194" y="2039207"/>
            <a:chExt cx="612598" cy="612598"/>
          </a:xfrm>
        </p:grpSpPr>
        <p:sp>
          <p:nvSpPr>
            <p:cNvPr id="26" name="Oval 25"/>
            <p:cNvSpPr/>
            <p:nvPr/>
          </p:nvSpPr>
          <p:spPr>
            <a:xfrm>
              <a:off x="2404194" y="2039207"/>
              <a:ext cx="612598" cy="612598"/>
            </a:xfrm>
            <a:prstGeom prst="ellipse">
              <a:avLst/>
            </a:prstGeom>
            <a:solidFill>
              <a:srgbClr val="3E3148"/>
            </a:solidFill>
            <a:ln w="12700" cap="flat" cmpd="sng" algn="ctr">
              <a:noFill/>
              <a:prstDash val="solid"/>
              <a:miter lim="800000"/>
            </a:ln>
            <a:effectLst>
              <a:outerShdw sx="102000" sy="102000" algn="ctr" rotWithShape="0">
                <a:srgbClr val="3E3148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591585" y="2083896"/>
              <a:ext cx="2378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I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614499" y="4434260"/>
            <a:ext cx="586409" cy="612598"/>
            <a:chOff x="2400871" y="3983804"/>
            <a:chExt cx="586409" cy="612598"/>
          </a:xfrm>
        </p:grpSpPr>
        <p:sp>
          <p:nvSpPr>
            <p:cNvPr id="29" name="Oval 28"/>
            <p:cNvSpPr/>
            <p:nvPr/>
          </p:nvSpPr>
          <p:spPr>
            <a:xfrm>
              <a:off x="2400871" y="3983804"/>
              <a:ext cx="586409" cy="612598"/>
            </a:xfrm>
            <a:prstGeom prst="ellipse">
              <a:avLst/>
            </a:prstGeom>
            <a:solidFill>
              <a:srgbClr val="3E3148"/>
            </a:solidFill>
            <a:ln w="12700" cap="flat" cmpd="sng" algn="ctr">
              <a:noFill/>
              <a:prstDash val="solid"/>
              <a:miter lim="800000"/>
            </a:ln>
            <a:effectLst>
              <a:outerShdw sx="102000" sy="102000" algn="ctr" rotWithShape="0">
                <a:srgbClr val="3E3148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22210" y="4022797"/>
              <a:ext cx="5650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III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163485" y="5398130"/>
            <a:ext cx="586409" cy="612598"/>
            <a:chOff x="2400872" y="4956103"/>
            <a:chExt cx="586409" cy="612598"/>
          </a:xfrm>
        </p:grpSpPr>
        <p:sp>
          <p:nvSpPr>
            <p:cNvPr id="32" name="Oval 31"/>
            <p:cNvSpPr/>
            <p:nvPr/>
          </p:nvSpPr>
          <p:spPr>
            <a:xfrm>
              <a:off x="2400872" y="4956103"/>
              <a:ext cx="586409" cy="612598"/>
            </a:xfrm>
            <a:prstGeom prst="ellipse">
              <a:avLst/>
            </a:prstGeom>
            <a:solidFill>
              <a:srgbClr val="3E3148"/>
            </a:solidFill>
            <a:ln w="12700" cap="flat" cmpd="sng" algn="ctr">
              <a:noFill/>
              <a:prstDash val="solid"/>
              <a:miter lim="800000"/>
            </a:ln>
            <a:effectLst>
              <a:outerShdw sx="102000" sy="102000" algn="ctr" rotWithShape="0">
                <a:srgbClr val="3E3148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22209" y="5000793"/>
              <a:ext cx="5650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IV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</p:grpSp>
      <p:sp>
        <p:nvSpPr>
          <p:cNvPr id="34" name="Rectangle: Rounded Corners 36"/>
          <p:cNvSpPr/>
          <p:nvPr/>
        </p:nvSpPr>
        <p:spPr>
          <a:xfrm>
            <a:off x="2900609" y="3430588"/>
            <a:ext cx="7694239" cy="675346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dist="38100" dir="2700000" algn="tl" rotWithShape="0">
              <a:srgbClr val="3E3148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19574" y="3565210"/>
            <a:ext cx="7194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Sự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khúc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xạ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của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một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tia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sáng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 qua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thấu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kính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E3148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2975020" y="3461961"/>
            <a:ext cx="586409" cy="612598"/>
            <a:chOff x="2400871" y="3011506"/>
            <a:chExt cx="586409" cy="612598"/>
          </a:xfrm>
        </p:grpSpPr>
        <p:sp>
          <p:nvSpPr>
            <p:cNvPr id="37" name="Oval 36"/>
            <p:cNvSpPr/>
            <p:nvPr/>
          </p:nvSpPr>
          <p:spPr>
            <a:xfrm>
              <a:off x="2400871" y="3011506"/>
              <a:ext cx="586409" cy="612598"/>
            </a:xfrm>
            <a:prstGeom prst="ellipse">
              <a:avLst/>
            </a:prstGeom>
            <a:solidFill>
              <a:srgbClr val="3E3148"/>
            </a:solidFill>
            <a:ln w="12700" cap="flat" cmpd="sng" algn="ctr">
              <a:noFill/>
              <a:prstDash val="solid"/>
              <a:miter lim="800000"/>
            </a:ln>
            <a:effectLst>
              <a:outerShdw sx="102000" sy="102000" algn="ctr" rotWithShape="0">
                <a:srgbClr val="3E3148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487311" y="3056195"/>
              <a:ext cx="4572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II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263971" y="1936988"/>
            <a:ext cx="4186109" cy="537680"/>
            <a:chOff x="263971" y="1936988"/>
            <a:chExt cx="4186109" cy="537680"/>
          </a:xfrm>
        </p:grpSpPr>
        <p:sp>
          <p:nvSpPr>
            <p:cNvPr id="42" name="Rectangle: Rounded Corners 42"/>
            <p:cNvSpPr/>
            <p:nvPr/>
          </p:nvSpPr>
          <p:spPr>
            <a:xfrm>
              <a:off x="263971" y="1936988"/>
              <a:ext cx="2430461" cy="537680"/>
            </a:xfrm>
            <a:prstGeom prst="roundRect">
              <a:avLst>
                <a:gd name="adj" fmla="val 50000"/>
              </a:avLst>
            </a:prstGeom>
            <a:solidFill>
              <a:srgbClr val="3E3148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42764" y="1953846"/>
              <a:ext cx="36073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4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Thực hành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" cstate="print">
              <a:clrChange>
                <a:clrFrom>
                  <a:srgbClr val="060503"/>
                </a:clrFrom>
                <a:clrTo>
                  <a:srgbClr val="06050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05" y="2022104"/>
              <a:ext cx="293890" cy="354599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-594747" y="739856"/>
            <a:ext cx="9433948" cy="877824"/>
            <a:chOff x="1975836" y="1992567"/>
            <a:chExt cx="11261142" cy="124332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010" y="2108941"/>
              <a:ext cx="1112512" cy="1093691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1975836" y="2025821"/>
              <a:ext cx="11261142" cy="1210066"/>
              <a:chOff x="1992436" y="2084532"/>
              <a:chExt cx="9730169" cy="1071522"/>
            </a:xfrm>
          </p:grpSpPr>
          <p:sp>
            <p:nvSpPr>
              <p:cNvPr id="34" name="Rectangle: Rounded Corners 2"/>
              <p:cNvSpPr/>
              <p:nvPr/>
            </p:nvSpPr>
            <p:spPr>
              <a:xfrm>
                <a:off x="1992436" y="2084532"/>
                <a:ext cx="9390648" cy="1071522"/>
              </a:xfrm>
              <a:prstGeom prst="roundRect">
                <a:avLst>
                  <a:gd name="adj" fmla="val 50000"/>
                </a:avLst>
              </a:prstGeom>
              <a:solidFill>
                <a:srgbClr val="29AAE3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717451" y="2332846"/>
                <a:ext cx="8005154" cy="598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Sự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khúc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xạ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của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một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số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tia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sáng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qua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thấu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kính</a:t>
                </a:r>
                <a:endParaRPr lang="vi-VN" sz="25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789857" y="1992567"/>
              <a:ext cx="1196259" cy="1194335"/>
              <a:chOff x="2804034" y="1979046"/>
              <a:chExt cx="1196259" cy="1194335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7657" y="2066456"/>
                <a:ext cx="1090705" cy="1088951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1294" y="2095420"/>
                <a:ext cx="961740" cy="960194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4034" y="1979046"/>
                <a:ext cx="1196259" cy="1194335"/>
              </a:xfrm>
              <a:prstGeom prst="rect">
                <a:avLst/>
              </a:prstGeom>
            </p:spPr>
          </p:pic>
        </p:grpSp>
      </p:grpSp>
      <p:sp>
        <p:nvSpPr>
          <p:cNvPr id="6" name="Rectangle 5"/>
          <p:cNvSpPr/>
          <p:nvPr/>
        </p:nvSpPr>
        <p:spPr>
          <a:xfrm>
            <a:off x="1037018" y="2522069"/>
            <a:ext cx="9996742" cy="1131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phiếu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học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tập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2.</a:t>
            </a:r>
            <a:endParaRPr lang="en-US" sz="24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Thực hành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phiếu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học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tập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3.</a:t>
            </a:r>
            <a:endParaRPr lang="en-US" sz="24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263971" y="1936988"/>
            <a:ext cx="10575535" cy="537680"/>
            <a:chOff x="263971" y="1936988"/>
            <a:chExt cx="10575535" cy="537680"/>
          </a:xfrm>
        </p:grpSpPr>
        <p:sp>
          <p:nvSpPr>
            <p:cNvPr id="42" name="Rectangle: Rounded Corners 42"/>
            <p:cNvSpPr/>
            <p:nvPr/>
          </p:nvSpPr>
          <p:spPr>
            <a:xfrm>
              <a:off x="263971" y="1936988"/>
              <a:ext cx="7916861" cy="537680"/>
            </a:xfrm>
            <a:prstGeom prst="roundRect">
              <a:avLst>
                <a:gd name="adj" fmla="val 50000"/>
              </a:avLst>
            </a:prstGeom>
            <a:solidFill>
              <a:srgbClr val="3E3148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42764" y="1953846"/>
              <a:ext cx="99967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4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1. </a:t>
              </a:r>
              <a:r>
                <a:rPr lang="en-US" sz="2400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Trục</a:t>
              </a:r>
              <a:r>
                <a:rPr lang="en-US" sz="24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 </a:t>
              </a:r>
              <a:r>
                <a:rPr lang="en-US" sz="2400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chính</a:t>
              </a:r>
              <a:r>
                <a:rPr lang="en-US" sz="24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 </a:t>
              </a:r>
              <a:r>
                <a:rPr lang="en-US" sz="2400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và</a:t>
              </a:r>
              <a:r>
                <a:rPr lang="en-US" sz="24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 </a:t>
              </a:r>
              <a:r>
                <a:rPr lang="en-US" sz="2400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quang</a:t>
              </a:r>
              <a:r>
                <a:rPr lang="en-US" sz="24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 </a:t>
              </a:r>
              <a:r>
                <a:rPr lang="en-US" sz="2400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tâm</a:t>
              </a:r>
              <a:r>
                <a:rPr lang="en-US" sz="24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 </a:t>
              </a:r>
              <a:r>
                <a:rPr lang="en-US" sz="2400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của</a:t>
              </a:r>
              <a:r>
                <a:rPr lang="en-US" sz="24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 </a:t>
              </a:r>
              <a:r>
                <a:rPr lang="en-US" sz="2400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thấu</a:t>
              </a:r>
              <a:r>
                <a:rPr lang="en-US" sz="24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 </a:t>
              </a:r>
              <a:r>
                <a:rPr lang="en-US" sz="2400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kính</a:t>
              </a:r>
              <a:r>
                <a:rPr lang="en-US" sz="24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 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" cstate="print">
              <a:clrChange>
                <a:clrFrom>
                  <a:srgbClr val="060503"/>
                </a:clrFrom>
                <a:clrTo>
                  <a:srgbClr val="06050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05" y="2022104"/>
              <a:ext cx="293890" cy="354599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-594747" y="739856"/>
            <a:ext cx="9433948" cy="877824"/>
            <a:chOff x="1975836" y="1992567"/>
            <a:chExt cx="11261142" cy="124332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010" y="2108941"/>
              <a:ext cx="1112512" cy="1093691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1975836" y="2025821"/>
              <a:ext cx="11261142" cy="1210066"/>
              <a:chOff x="1992436" y="2084532"/>
              <a:chExt cx="9730169" cy="1071522"/>
            </a:xfrm>
          </p:grpSpPr>
          <p:sp>
            <p:nvSpPr>
              <p:cNvPr id="34" name="Rectangle: Rounded Corners 2"/>
              <p:cNvSpPr/>
              <p:nvPr/>
            </p:nvSpPr>
            <p:spPr>
              <a:xfrm>
                <a:off x="1992436" y="2084532"/>
                <a:ext cx="9390648" cy="1071522"/>
              </a:xfrm>
              <a:prstGeom prst="roundRect">
                <a:avLst>
                  <a:gd name="adj" fmla="val 50000"/>
                </a:avLst>
              </a:prstGeom>
              <a:solidFill>
                <a:srgbClr val="29AAE3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717451" y="2332846"/>
                <a:ext cx="8005154" cy="598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Sự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khúc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xạ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của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một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số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tia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sáng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qua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thấu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kính</a:t>
                </a:r>
                <a:endParaRPr lang="vi-VN" sz="25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789857" y="1992567"/>
              <a:ext cx="1196259" cy="1194335"/>
              <a:chOff x="2804034" y="1979046"/>
              <a:chExt cx="1196259" cy="1194335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7657" y="2066456"/>
                <a:ext cx="1090705" cy="1088951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1294" y="2095420"/>
                <a:ext cx="961740" cy="960194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4034" y="1979046"/>
                <a:ext cx="1196259" cy="1194335"/>
              </a:xfrm>
              <a:prstGeom prst="rect">
                <a:avLst/>
              </a:prstGeom>
            </p:spPr>
          </p:pic>
        </p:grpSp>
      </p:grpSp>
      <p:sp>
        <p:nvSpPr>
          <p:cNvPr id="6" name="Rectangle 5"/>
          <p:cNvSpPr/>
          <p:nvPr/>
        </p:nvSpPr>
        <p:spPr>
          <a:xfrm>
            <a:off x="1037018" y="2522069"/>
            <a:ext cx="9996742" cy="206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2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- Trục chính là đường thẳng đi qua quang tâm O và vuông góc với bề mặt thấu kính.</a:t>
            </a:r>
            <a:endParaRPr lang="vi-VN" sz="22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lvl="0" algn="just">
              <a:lnSpc>
                <a:spcPct val="150000"/>
              </a:lnSpc>
            </a:pPr>
            <a:r>
              <a:rPr lang="vi-VN" sz="22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- Quang tâm là một điểm nằm trên trục chính ở trong thấu kính sao cho các tia sáng đi qua đó đều truyền thẳng.</a:t>
            </a:r>
            <a:endParaRPr lang="vi-VN" sz="22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1514" y="4547671"/>
            <a:ext cx="5427750" cy="14038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 nodePh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 nodePh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263971" y="1936988"/>
            <a:ext cx="10575535" cy="537680"/>
            <a:chOff x="263971" y="1936988"/>
            <a:chExt cx="10575535" cy="537680"/>
          </a:xfrm>
        </p:grpSpPr>
        <p:sp>
          <p:nvSpPr>
            <p:cNvPr id="42" name="Rectangle: Rounded Corners 42"/>
            <p:cNvSpPr/>
            <p:nvPr/>
          </p:nvSpPr>
          <p:spPr>
            <a:xfrm>
              <a:off x="263971" y="1936988"/>
              <a:ext cx="7916861" cy="537680"/>
            </a:xfrm>
            <a:prstGeom prst="roundRect">
              <a:avLst>
                <a:gd name="adj" fmla="val 50000"/>
              </a:avLst>
            </a:prstGeom>
            <a:solidFill>
              <a:srgbClr val="3E3148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42764" y="1953846"/>
              <a:ext cx="99967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24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2. Đường đi của một số tia sáng qua thấu kính: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" cstate="print">
              <a:clrChange>
                <a:clrFrom>
                  <a:srgbClr val="060503"/>
                </a:clrFrom>
                <a:clrTo>
                  <a:srgbClr val="06050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05" y="2022104"/>
              <a:ext cx="293890" cy="354599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-594747" y="739856"/>
            <a:ext cx="9433948" cy="877824"/>
            <a:chOff x="1975836" y="1992567"/>
            <a:chExt cx="11261142" cy="124332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010" y="2108941"/>
              <a:ext cx="1112512" cy="1093691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1975836" y="2025821"/>
              <a:ext cx="11261142" cy="1210066"/>
              <a:chOff x="1992436" y="2084532"/>
              <a:chExt cx="9730169" cy="1071522"/>
            </a:xfrm>
          </p:grpSpPr>
          <p:sp>
            <p:nvSpPr>
              <p:cNvPr id="34" name="Rectangle: Rounded Corners 2"/>
              <p:cNvSpPr/>
              <p:nvPr/>
            </p:nvSpPr>
            <p:spPr>
              <a:xfrm>
                <a:off x="1992436" y="2084532"/>
                <a:ext cx="9390648" cy="1071522"/>
              </a:xfrm>
              <a:prstGeom prst="roundRect">
                <a:avLst>
                  <a:gd name="adj" fmla="val 50000"/>
                </a:avLst>
              </a:prstGeom>
              <a:solidFill>
                <a:srgbClr val="29AAE3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717451" y="2332846"/>
                <a:ext cx="8005154" cy="598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Sự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khúc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xạ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của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một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số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tia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sáng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qua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thấu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kính</a:t>
                </a:r>
                <a:endParaRPr lang="vi-VN" sz="25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789857" y="1992567"/>
              <a:ext cx="1196259" cy="1194335"/>
              <a:chOff x="2804034" y="1979046"/>
              <a:chExt cx="1196259" cy="1194335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7657" y="2066456"/>
                <a:ext cx="1090705" cy="1088951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1294" y="2095420"/>
                <a:ext cx="961740" cy="960194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4034" y="1979046"/>
                <a:ext cx="1196259" cy="1194335"/>
              </a:xfrm>
              <a:prstGeom prst="rect">
                <a:avLst/>
              </a:prstGeom>
            </p:spPr>
          </p:pic>
        </p:grpSp>
      </p:grpSp>
      <p:sp>
        <p:nvSpPr>
          <p:cNvPr id="6" name="Rectangle 5"/>
          <p:cNvSpPr/>
          <p:nvPr/>
        </p:nvSpPr>
        <p:spPr>
          <a:xfrm>
            <a:off x="1037017" y="2522069"/>
            <a:ext cx="9887013" cy="537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2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- Tia tới đi qua quang tâm của thấu kính thì truyền thẳng. </a:t>
            </a:r>
            <a:endParaRPr lang="vi-VN" sz="22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16069" y="4019716"/>
            <a:ext cx="3902531" cy="1164931"/>
            <a:chOff x="4259263" y="2276476"/>
            <a:chExt cx="4037012" cy="1066798"/>
          </a:xfrm>
        </p:grpSpPr>
        <p:cxnSp>
          <p:nvCxnSpPr>
            <p:cNvPr id="5" name="Straight Connector 4"/>
            <p:cNvCxnSpPr>
              <a:cxnSpLocks noChangeShapeType="1"/>
            </p:cNvCxnSpPr>
            <p:nvPr/>
          </p:nvCxnSpPr>
          <p:spPr bwMode="auto">
            <a:xfrm rot="16200000" flipH="1">
              <a:off x="6645275" y="2466975"/>
              <a:ext cx="476250" cy="1123950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7" name="Group 109"/>
            <p:cNvGrpSpPr/>
            <p:nvPr/>
          </p:nvGrpSpPr>
          <p:grpSpPr bwMode="auto">
            <a:xfrm>
              <a:off x="4259263" y="2276476"/>
              <a:ext cx="4037012" cy="1066798"/>
              <a:chOff x="4878388" y="2171701"/>
              <a:chExt cx="4037012" cy="1066798"/>
            </a:xfrm>
          </p:grpSpPr>
          <p:cxnSp>
            <p:nvCxnSpPr>
              <p:cNvPr id="11" name="Straight Connector 40"/>
              <p:cNvCxnSpPr>
                <a:cxnSpLocks noChangeShapeType="1"/>
              </p:cNvCxnSpPr>
              <p:nvPr/>
            </p:nvCxnSpPr>
            <p:spPr bwMode="auto">
              <a:xfrm>
                <a:off x="4892675" y="2705100"/>
                <a:ext cx="4022725" cy="0"/>
              </a:xfrm>
              <a:prstGeom prst="line">
                <a:avLst/>
              </a:prstGeom>
              <a:noFill/>
              <a:ln w="28575" algn="ctr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2" name="TextBox 1"/>
              <p:cNvSpPr txBox="1">
                <a:spLocks noChangeArrowheads="1"/>
              </p:cNvSpPr>
              <p:nvPr/>
            </p:nvSpPr>
            <p:spPr bwMode="auto">
              <a:xfrm>
                <a:off x="4878388" y="2324100"/>
                <a:ext cx="32385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rPr>
                  <a:t>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  <p:cxnSp>
            <p:nvCxnSpPr>
              <p:cNvPr id="13" name="Straight Arrow Connector 44"/>
              <p:cNvCxnSpPr>
                <a:cxnSpLocks noChangeShapeType="1"/>
              </p:cNvCxnSpPr>
              <p:nvPr/>
            </p:nvCxnSpPr>
            <p:spPr bwMode="auto">
              <a:xfrm>
                <a:off x="6967538" y="2171701"/>
                <a:ext cx="0" cy="1066798"/>
              </a:xfrm>
              <a:prstGeom prst="straightConnector1">
                <a:avLst/>
              </a:prstGeom>
              <a:noFill/>
              <a:ln w="28575" algn="ctr">
                <a:solidFill>
                  <a:srgbClr val="000000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14" name="Group 27"/>
              <p:cNvGrpSpPr/>
              <p:nvPr/>
            </p:nvGrpSpPr>
            <p:grpSpPr bwMode="auto">
              <a:xfrm>
                <a:off x="6888480" y="2363788"/>
                <a:ext cx="463233" cy="446468"/>
                <a:chOff x="7248083" y="1501304"/>
                <a:chExt cx="463842" cy="446468"/>
              </a:xfrm>
            </p:grpSpPr>
            <p:sp>
              <p:nvSpPr>
                <p:cNvPr id="17" name="TextBox 32">
                  <a:hlinkClick r:id="rId6" action="ppaction://hlinkfile"/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330424" y="1501304"/>
                  <a:ext cx="381501" cy="3667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  <a:sym typeface="Arial" panose="020B0604020202020204"/>
                    </a:rPr>
                    <a:t>O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7304991" y="1814280"/>
                  <a:ext cx="54864" cy="5486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3399">
                        <a:shade val="51000"/>
                        <a:satMod val="130000"/>
                      </a:srgbClr>
                    </a:gs>
                    <a:gs pos="80000">
                      <a:srgbClr val="333399">
                        <a:shade val="93000"/>
                        <a:satMod val="130000"/>
                      </a:srgbClr>
                    </a:gs>
                    <a:gs pos="100000">
                      <a:srgbClr val="333399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 flipV="1">
                <a:off x="7821613" y="2657475"/>
                <a:ext cx="0" cy="92075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sp>
            <p:nvSpPr>
              <p:cNvPr id="16" name="TextBox 58"/>
              <p:cNvSpPr txBox="1">
                <a:spLocks noChangeArrowheads="1"/>
              </p:cNvSpPr>
              <p:nvPr/>
            </p:nvSpPr>
            <p:spPr bwMode="auto">
              <a:xfrm>
                <a:off x="7635875" y="2692400"/>
                <a:ext cx="36487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F</a:t>
                </a:r>
                <a:endPara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p:grpSp>
        <p:cxnSp>
          <p:nvCxnSpPr>
            <p:cNvPr id="8" name="Straight Connector 7"/>
            <p:cNvCxnSpPr>
              <a:cxnSpLocks noChangeShapeType="1"/>
            </p:cNvCxnSpPr>
            <p:nvPr/>
          </p:nvCxnSpPr>
          <p:spPr bwMode="auto">
            <a:xfrm rot="60000">
              <a:off x="5187950" y="2336800"/>
              <a:ext cx="1143000" cy="457200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Straight Arrow Connector 8"/>
            <p:cNvCxnSpPr>
              <a:cxnSpLocks noChangeShapeType="1"/>
            </p:cNvCxnSpPr>
            <p:nvPr/>
          </p:nvCxnSpPr>
          <p:spPr bwMode="auto">
            <a:xfrm rot="12120000" flipH="1">
              <a:off x="5543551" y="2490788"/>
              <a:ext cx="92075" cy="0"/>
            </a:xfrm>
            <a:prstGeom prst="straightConnector1">
              <a:avLst/>
            </a:prstGeom>
            <a:noFill/>
            <a:ln w="28575" algn="ctr">
              <a:solidFill>
                <a:srgbClr val="0000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Straight Arrow Connector 9"/>
            <p:cNvCxnSpPr>
              <a:cxnSpLocks noChangeShapeType="1"/>
            </p:cNvCxnSpPr>
            <p:nvPr/>
          </p:nvCxnSpPr>
          <p:spPr bwMode="auto">
            <a:xfrm>
              <a:off x="6792914" y="2997200"/>
              <a:ext cx="92075" cy="1588"/>
            </a:xfrm>
            <a:prstGeom prst="straightConnector1">
              <a:avLst/>
            </a:prstGeom>
            <a:noFill/>
            <a:ln w="28575" algn="ctr">
              <a:solidFill>
                <a:srgbClr val="0000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1" name="Group 20"/>
          <p:cNvGrpSpPr/>
          <p:nvPr/>
        </p:nvGrpSpPr>
        <p:grpSpPr>
          <a:xfrm>
            <a:off x="6766972" y="3825586"/>
            <a:ext cx="4072534" cy="1359062"/>
            <a:chOff x="3318733" y="3962810"/>
            <a:chExt cx="5359682" cy="1466003"/>
          </a:xfrm>
        </p:grpSpPr>
        <p:grpSp>
          <p:nvGrpSpPr>
            <p:cNvPr id="22" name="Group 4"/>
            <p:cNvGrpSpPr/>
            <p:nvPr/>
          </p:nvGrpSpPr>
          <p:grpSpPr bwMode="auto">
            <a:xfrm>
              <a:off x="5871827" y="3962810"/>
              <a:ext cx="320811" cy="1466003"/>
              <a:chOff x="2592" y="2592"/>
              <a:chExt cx="192" cy="1230"/>
            </a:xfrm>
          </p:grpSpPr>
          <p:sp>
            <p:nvSpPr>
              <p:cNvPr id="39" name="Line 5"/>
              <p:cNvSpPr>
                <a:spLocks noChangeShapeType="1"/>
              </p:cNvSpPr>
              <p:nvPr/>
            </p:nvSpPr>
            <p:spPr bwMode="auto">
              <a:xfrm>
                <a:off x="2688" y="2736"/>
                <a:ext cx="0" cy="96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40" name="Group 6"/>
              <p:cNvGrpSpPr/>
              <p:nvPr/>
            </p:nvGrpSpPr>
            <p:grpSpPr bwMode="auto">
              <a:xfrm>
                <a:off x="2592" y="3672"/>
                <a:ext cx="192" cy="150"/>
                <a:chOff x="2592" y="3672"/>
                <a:chExt cx="192" cy="150"/>
              </a:xfrm>
            </p:grpSpPr>
            <p:sp>
              <p:nvSpPr>
                <p:cNvPr id="48" name="Line 7"/>
                <p:cNvSpPr>
                  <a:spLocks noChangeShapeType="1"/>
                </p:cNvSpPr>
                <p:nvPr/>
              </p:nvSpPr>
              <p:spPr bwMode="auto">
                <a:xfrm>
                  <a:off x="2688" y="3678"/>
                  <a:ext cx="96" cy="144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9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2592" y="3672"/>
                  <a:ext cx="96" cy="144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45" name="Group 9"/>
              <p:cNvGrpSpPr/>
              <p:nvPr/>
            </p:nvGrpSpPr>
            <p:grpSpPr bwMode="auto">
              <a:xfrm flipV="1">
                <a:off x="2592" y="2592"/>
                <a:ext cx="192" cy="150"/>
                <a:chOff x="2592" y="3672"/>
                <a:chExt cx="192" cy="150"/>
              </a:xfrm>
            </p:grpSpPr>
            <p:sp>
              <p:nvSpPr>
                <p:cNvPr id="46" name="Line 10"/>
                <p:cNvSpPr>
                  <a:spLocks noChangeShapeType="1"/>
                </p:cNvSpPr>
                <p:nvPr/>
              </p:nvSpPr>
              <p:spPr bwMode="auto">
                <a:xfrm>
                  <a:off x="2688" y="3678"/>
                  <a:ext cx="96" cy="144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7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2592" y="3672"/>
                  <a:ext cx="96" cy="144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23" name="Line 13"/>
            <p:cNvSpPr>
              <a:spLocks noChangeShapeType="1"/>
            </p:cNvSpPr>
            <p:nvPr/>
          </p:nvSpPr>
          <p:spPr bwMode="auto">
            <a:xfrm>
              <a:off x="3648360" y="4725311"/>
              <a:ext cx="5030055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Text Box 14"/>
            <p:cNvSpPr txBox="1">
              <a:spLocks noChangeArrowheads="1"/>
            </p:cNvSpPr>
            <p:nvPr/>
          </p:nvSpPr>
          <p:spPr bwMode="auto">
            <a:xfrm>
              <a:off x="3318733" y="4256331"/>
              <a:ext cx="641069" cy="514914"/>
            </a:xfrm>
            <a:prstGeom prst="rect">
              <a:avLst/>
            </a:prstGeom>
            <a:noFill/>
            <a:ln w="2857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∆</a:t>
              </a:r>
              <a:endPara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25" name="Text Box 17"/>
            <p:cNvSpPr txBox="1">
              <a:spLocks noChangeArrowheads="1"/>
            </p:cNvSpPr>
            <p:nvPr/>
          </p:nvSpPr>
          <p:spPr bwMode="auto">
            <a:xfrm>
              <a:off x="5551016" y="4682006"/>
              <a:ext cx="561420" cy="426475"/>
            </a:xfrm>
            <a:prstGeom prst="rect">
              <a:avLst/>
            </a:prstGeom>
            <a:noFill/>
            <a:ln w="2857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84344" tIns="42172" rIns="84344" bIns="42172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/>
                  <a:sym typeface="Arial" panose="020B0604020202020204"/>
                </a:rPr>
                <a:t>O</a:t>
              </a:r>
              <a:endPara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Oval 20"/>
            <p:cNvSpPr>
              <a:spLocks noChangeArrowheads="1"/>
            </p:cNvSpPr>
            <p:nvPr/>
          </p:nvSpPr>
          <p:spPr bwMode="auto">
            <a:xfrm>
              <a:off x="4790404" y="4664913"/>
              <a:ext cx="80202" cy="114388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000000"/>
              </a:solidFill>
              <a:round/>
            </a:ln>
          </p:spPr>
          <p:txBody>
            <a:bodyPr wrap="none" lIns="84344" tIns="42172" rIns="84344" bIns="42172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Text Box 22"/>
            <p:cNvSpPr txBox="1">
              <a:spLocks noChangeArrowheads="1"/>
            </p:cNvSpPr>
            <p:nvPr/>
          </p:nvSpPr>
          <p:spPr bwMode="auto">
            <a:xfrm>
              <a:off x="4589238" y="4800932"/>
              <a:ext cx="641623" cy="426475"/>
            </a:xfrm>
            <a:prstGeom prst="rect">
              <a:avLst/>
            </a:prstGeom>
            <a:noFill/>
            <a:ln w="2857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84344" tIns="42172" rIns="84344" bIns="42172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/>
                  <a:sym typeface="Arial" panose="020B0604020202020204"/>
                </a:rPr>
                <a:t>F</a:t>
              </a:r>
              <a:endPara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Line 31"/>
            <p:cNvSpPr>
              <a:spLocks noChangeShapeType="1"/>
            </p:cNvSpPr>
            <p:nvPr/>
          </p:nvSpPr>
          <p:spPr bwMode="auto">
            <a:xfrm>
              <a:off x="3979474" y="4142005"/>
              <a:ext cx="2054073" cy="57681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344" tIns="42172" rIns="84344" bIns="42172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Line 32"/>
            <p:cNvSpPr>
              <a:spLocks noChangeShapeType="1"/>
            </p:cNvSpPr>
            <p:nvPr/>
          </p:nvSpPr>
          <p:spPr bwMode="auto">
            <a:xfrm>
              <a:off x="4830505" y="4375657"/>
              <a:ext cx="561419" cy="17092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344" tIns="42172" rIns="84344" bIns="42172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Line 33"/>
            <p:cNvSpPr>
              <a:spLocks noChangeShapeType="1"/>
            </p:cNvSpPr>
            <p:nvPr/>
          </p:nvSpPr>
          <p:spPr bwMode="auto">
            <a:xfrm>
              <a:off x="6033548" y="4718820"/>
              <a:ext cx="2131646" cy="59889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344" tIns="42172" rIns="84344" bIns="42172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Line 34"/>
            <p:cNvSpPr>
              <a:spLocks noChangeShapeType="1"/>
            </p:cNvSpPr>
            <p:nvPr/>
          </p:nvSpPr>
          <p:spPr bwMode="auto">
            <a:xfrm>
              <a:off x="6353044" y="4806911"/>
              <a:ext cx="561419" cy="17092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344" tIns="42172" rIns="84344" bIns="42172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 nodePh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263971" y="1936988"/>
            <a:ext cx="10575535" cy="537680"/>
            <a:chOff x="263971" y="1936988"/>
            <a:chExt cx="10575535" cy="537680"/>
          </a:xfrm>
        </p:grpSpPr>
        <p:sp>
          <p:nvSpPr>
            <p:cNvPr id="42" name="Rectangle: Rounded Corners 42"/>
            <p:cNvSpPr/>
            <p:nvPr/>
          </p:nvSpPr>
          <p:spPr>
            <a:xfrm>
              <a:off x="263971" y="1936988"/>
              <a:ext cx="7916861" cy="537680"/>
            </a:xfrm>
            <a:prstGeom prst="roundRect">
              <a:avLst>
                <a:gd name="adj" fmla="val 50000"/>
              </a:avLst>
            </a:prstGeom>
            <a:solidFill>
              <a:srgbClr val="3E3148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42764" y="1953846"/>
              <a:ext cx="99967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24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2. Đường đi của một số tia sáng qua thấu kính: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" cstate="print">
              <a:clrChange>
                <a:clrFrom>
                  <a:srgbClr val="060503"/>
                </a:clrFrom>
                <a:clrTo>
                  <a:srgbClr val="06050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05" y="2022104"/>
              <a:ext cx="293890" cy="354599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-594747" y="739856"/>
            <a:ext cx="9433948" cy="877824"/>
            <a:chOff x="1975836" y="1992567"/>
            <a:chExt cx="11261142" cy="124332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010" y="2108941"/>
              <a:ext cx="1112512" cy="1093691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1975836" y="2025821"/>
              <a:ext cx="11261142" cy="1210066"/>
              <a:chOff x="1992436" y="2084532"/>
              <a:chExt cx="9730169" cy="1071522"/>
            </a:xfrm>
          </p:grpSpPr>
          <p:sp>
            <p:nvSpPr>
              <p:cNvPr id="34" name="Rectangle: Rounded Corners 2"/>
              <p:cNvSpPr/>
              <p:nvPr/>
            </p:nvSpPr>
            <p:spPr>
              <a:xfrm>
                <a:off x="1992436" y="2084532"/>
                <a:ext cx="9390648" cy="1071522"/>
              </a:xfrm>
              <a:prstGeom prst="roundRect">
                <a:avLst>
                  <a:gd name="adj" fmla="val 50000"/>
                </a:avLst>
              </a:prstGeom>
              <a:solidFill>
                <a:srgbClr val="29AAE3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717451" y="2332846"/>
                <a:ext cx="8005154" cy="598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Sự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khúc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xạ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của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một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số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tia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sáng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qua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thấu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kính</a:t>
                </a:r>
                <a:endParaRPr lang="vi-VN" sz="25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789857" y="1992567"/>
              <a:ext cx="1196259" cy="1194335"/>
              <a:chOff x="2804034" y="1979046"/>
              <a:chExt cx="1196259" cy="1194335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7657" y="2066456"/>
                <a:ext cx="1090705" cy="1088951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1294" y="2095420"/>
                <a:ext cx="961740" cy="960194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4034" y="1979046"/>
                <a:ext cx="1196259" cy="1194335"/>
              </a:xfrm>
              <a:prstGeom prst="rect">
                <a:avLst/>
              </a:prstGeom>
            </p:spPr>
          </p:pic>
        </p:grpSp>
      </p:grpSp>
      <p:sp>
        <p:nvSpPr>
          <p:cNvPr id="6" name="Rectangle 5"/>
          <p:cNvSpPr/>
          <p:nvPr/>
        </p:nvSpPr>
        <p:spPr>
          <a:xfrm>
            <a:off x="1037018" y="2522069"/>
            <a:ext cx="9996742" cy="104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2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- Tia tới song </a:t>
            </a:r>
            <a:r>
              <a:rPr lang="vi-VN" sz="22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song</a:t>
            </a:r>
            <a:r>
              <a:rPr lang="vi-VN" sz="22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trục chính của thấu kính thì tia ló (hoặc có đường kéo dài cùa tia ló) đi qua tiêu điểm chính của thấu kính.</a:t>
            </a:r>
            <a:endParaRPr lang="vi-VN" sz="22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86743" y="4199813"/>
            <a:ext cx="3590228" cy="1139147"/>
            <a:chOff x="4448176" y="3855028"/>
            <a:chExt cx="4037013" cy="1139147"/>
          </a:xfrm>
        </p:grpSpPr>
        <p:cxnSp>
          <p:nvCxnSpPr>
            <p:cNvPr id="3" name="Straight Connector 2"/>
            <p:cNvCxnSpPr>
              <a:cxnSpLocks noChangeShapeType="1"/>
            </p:cNvCxnSpPr>
            <p:nvPr/>
          </p:nvCxnSpPr>
          <p:spPr bwMode="auto">
            <a:xfrm rot="10800000">
              <a:off x="4799013" y="4156075"/>
              <a:ext cx="1720850" cy="0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Straight Connector 49"/>
            <p:cNvCxnSpPr>
              <a:cxnSpLocks noChangeShapeType="1"/>
            </p:cNvCxnSpPr>
            <p:nvPr/>
          </p:nvCxnSpPr>
          <p:spPr bwMode="auto">
            <a:xfrm rot="10800000">
              <a:off x="6510339" y="4148138"/>
              <a:ext cx="1311275" cy="449262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51" name="Group 110"/>
            <p:cNvGrpSpPr/>
            <p:nvPr/>
          </p:nvGrpSpPr>
          <p:grpSpPr bwMode="auto">
            <a:xfrm>
              <a:off x="4448176" y="3855028"/>
              <a:ext cx="4037013" cy="1139147"/>
              <a:chOff x="4878388" y="2107190"/>
              <a:chExt cx="4037012" cy="1139147"/>
            </a:xfrm>
          </p:grpSpPr>
          <p:cxnSp>
            <p:nvCxnSpPr>
              <p:cNvPr id="54" name="Straight Connector 111"/>
              <p:cNvCxnSpPr>
                <a:cxnSpLocks noChangeShapeType="1"/>
              </p:cNvCxnSpPr>
              <p:nvPr/>
            </p:nvCxnSpPr>
            <p:spPr bwMode="auto">
              <a:xfrm>
                <a:off x="4892676" y="2705100"/>
                <a:ext cx="4022724" cy="0"/>
              </a:xfrm>
              <a:prstGeom prst="line">
                <a:avLst/>
              </a:prstGeom>
              <a:noFill/>
              <a:ln w="28575" algn="ctr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5" name="TextBox 1"/>
              <p:cNvSpPr txBox="1">
                <a:spLocks noChangeArrowheads="1"/>
              </p:cNvSpPr>
              <p:nvPr/>
            </p:nvSpPr>
            <p:spPr bwMode="auto">
              <a:xfrm>
                <a:off x="4878388" y="2324100"/>
                <a:ext cx="32385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rPr>
                  <a:t>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  <p:cxnSp>
            <p:nvCxnSpPr>
              <p:cNvPr id="56" name="Straight Arrow Connector 113"/>
              <p:cNvCxnSpPr>
                <a:cxnSpLocks noChangeShapeType="1"/>
              </p:cNvCxnSpPr>
              <p:nvPr/>
            </p:nvCxnSpPr>
            <p:spPr bwMode="auto">
              <a:xfrm>
                <a:off x="6967537" y="2107190"/>
                <a:ext cx="0" cy="1139147"/>
              </a:xfrm>
              <a:prstGeom prst="straightConnector1">
                <a:avLst/>
              </a:prstGeom>
              <a:noFill/>
              <a:ln w="28575" algn="ctr">
                <a:solidFill>
                  <a:srgbClr val="000000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57" name="Group 27"/>
              <p:cNvGrpSpPr/>
              <p:nvPr/>
            </p:nvGrpSpPr>
            <p:grpSpPr bwMode="auto">
              <a:xfrm>
                <a:off x="6907205" y="2381250"/>
                <a:ext cx="381000" cy="366712"/>
                <a:chOff x="7266833" y="1518766"/>
                <a:chExt cx="381501" cy="366712"/>
              </a:xfrm>
            </p:grpSpPr>
            <p:sp>
              <p:nvSpPr>
                <p:cNvPr id="60" name="TextBox 32">
                  <a:hlinkClick r:id="rId6" action="ppaction://hlinkfile"/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266833" y="1518766"/>
                  <a:ext cx="381501" cy="3667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  <a:sym typeface="Arial" panose="020B0604020202020204"/>
                    </a:rPr>
                    <a:t>O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  <p:sp>
              <p:nvSpPr>
                <p:cNvPr id="61" name="Oval 60"/>
                <p:cNvSpPr/>
                <p:nvPr/>
              </p:nvSpPr>
              <p:spPr>
                <a:xfrm>
                  <a:off x="7304991" y="1814280"/>
                  <a:ext cx="54864" cy="5486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3399">
                        <a:shade val="51000"/>
                        <a:satMod val="130000"/>
                      </a:srgbClr>
                    </a:gs>
                    <a:gs pos="80000">
                      <a:srgbClr val="333399">
                        <a:shade val="93000"/>
                        <a:satMod val="130000"/>
                      </a:srgbClr>
                    </a:gs>
                    <a:gs pos="100000">
                      <a:srgbClr val="333399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</p:grpSp>
          <p:cxnSp>
            <p:nvCxnSpPr>
              <p:cNvPr id="58" name="Straight Connector 57"/>
              <p:cNvCxnSpPr/>
              <p:nvPr/>
            </p:nvCxnSpPr>
            <p:spPr>
              <a:xfrm flipV="1">
                <a:off x="7821612" y="2657475"/>
                <a:ext cx="0" cy="92075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sp>
            <p:nvSpPr>
              <p:cNvPr id="59" name="TextBox 58"/>
              <p:cNvSpPr txBox="1">
                <a:spLocks noChangeArrowheads="1"/>
              </p:cNvSpPr>
              <p:nvPr/>
            </p:nvSpPr>
            <p:spPr bwMode="auto">
              <a:xfrm>
                <a:off x="7635876" y="2692400"/>
                <a:ext cx="36626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F</a:t>
                </a:r>
                <a:endPara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p:grpSp>
        <p:cxnSp>
          <p:nvCxnSpPr>
            <p:cNvPr id="52" name="Straight Arrow Connector 51"/>
            <p:cNvCxnSpPr>
              <a:cxnSpLocks noChangeShapeType="1"/>
            </p:cNvCxnSpPr>
            <p:nvPr/>
          </p:nvCxnSpPr>
          <p:spPr bwMode="auto">
            <a:xfrm rot="21480000">
              <a:off x="5522914" y="4154488"/>
              <a:ext cx="365125" cy="19050"/>
            </a:xfrm>
            <a:prstGeom prst="straightConnector1">
              <a:avLst/>
            </a:prstGeom>
            <a:noFill/>
            <a:ln w="28575" algn="ctr">
              <a:solidFill>
                <a:srgbClr val="0000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" name="Straight Arrow Connector 52"/>
            <p:cNvCxnSpPr>
              <a:cxnSpLocks noChangeShapeType="1"/>
            </p:cNvCxnSpPr>
            <p:nvPr/>
          </p:nvCxnSpPr>
          <p:spPr bwMode="auto">
            <a:xfrm rot="1500000">
              <a:off x="6869114" y="4297363"/>
              <a:ext cx="111125" cy="0"/>
            </a:xfrm>
            <a:prstGeom prst="straightConnector1">
              <a:avLst/>
            </a:prstGeom>
            <a:noFill/>
            <a:ln w="28575" algn="ctr">
              <a:solidFill>
                <a:srgbClr val="0000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2" name="Group 61"/>
          <p:cNvGrpSpPr/>
          <p:nvPr/>
        </p:nvGrpSpPr>
        <p:grpSpPr>
          <a:xfrm>
            <a:off x="6068747" y="3987697"/>
            <a:ext cx="3795205" cy="1303467"/>
            <a:chOff x="3318733" y="3751342"/>
            <a:chExt cx="5359682" cy="1677471"/>
          </a:xfrm>
        </p:grpSpPr>
        <p:grpSp>
          <p:nvGrpSpPr>
            <p:cNvPr id="63" name="Group 4"/>
            <p:cNvGrpSpPr/>
            <p:nvPr/>
          </p:nvGrpSpPr>
          <p:grpSpPr bwMode="auto">
            <a:xfrm>
              <a:off x="5871827" y="3962810"/>
              <a:ext cx="320811" cy="1466003"/>
              <a:chOff x="2592" y="2592"/>
              <a:chExt cx="192" cy="1230"/>
            </a:xfrm>
          </p:grpSpPr>
          <p:sp>
            <p:nvSpPr>
              <p:cNvPr id="74" name="Line 5"/>
              <p:cNvSpPr>
                <a:spLocks noChangeShapeType="1"/>
              </p:cNvSpPr>
              <p:nvPr/>
            </p:nvSpPr>
            <p:spPr bwMode="auto">
              <a:xfrm>
                <a:off x="2688" y="2736"/>
                <a:ext cx="0" cy="96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75" name="Group 6"/>
              <p:cNvGrpSpPr/>
              <p:nvPr/>
            </p:nvGrpSpPr>
            <p:grpSpPr bwMode="auto">
              <a:xfrm>
                <a:off x="2592" y="3672"/>
                <a:ext cx="192" cy="150"/>
                <a:chOff x="2592" y="3672"/>
                <a:chExt cx="192" cy="150"/>
              </a:xfrm>
            </p:grpSpPr>
            <p:sp>
              <p:nvSpPr>
                <p:cNvPr id="79" name="Line 7"/>
                <p:cNvSpPr>
                  <a:spLocks noChangeShapeType="1"/>
                </p:cNvSpPr>
                <p:nvPr/>
              </p:nvSpPr>
              <p:spPr bwMode="auto">
                <a:xfrm>
                  <a:off x="2688" y="3678"/>
                  <a:ext cx="96" cy="144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0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2592" y="3672"/>
                  <a:ext cx="96" cy="144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76" name="Group 9"/>
              <p:cNvGrpSpPr/>
              <p:nvPr/>
            </p:nvGrpSpPr>
            <p:grpSpPr bwMode="auto">
              <a:xfrm flipV="1">
                <a:off x="2592" y="2592"/>
                <a:ext cx="192" cy="150"/>
                <a:chOff x="2592" y="3672"/>
                <a:chExt cx="192" cy="150"/>
              </a:xfrm>
            </p:grpSpPr>
            <p:sp>
              <p:nvSpPr>
                <p:cNvPr id="77" name="Line 10"/>
                <p:cNvSpPr>
                  <a:spLocks noChangeShapeType="1"/>
                </p:cNvSpPr>
                <p:nvPr/>
              </p:nvSpPr>
              <p:spPr bwMode="auto">
                <a:xfrm>
                  <a:off x="2688" y="3678"/>
                  <a:ext cx="96" cy="144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8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2592" y="3672"/>
                  <a:ext cx="96" cy="144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64" name="Line 13"/>
            <p:cNvSpPr>
              <a:spLocks noChangeShapeType="1"/>
            </p:cNvSpPr>
            <p:nvPr/>
          </p:nvSpPr>
          <p:spPr bwMode="auto">
            <a:xfrm>
              <a:off x="3648360" y="4725311"/>
              <a:ext cx="5030055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Text Box 14"/>
            <p:cNvSpPr txBox="1">
              <a:spLocks noChangeArrowheads="1"/>
            </p:cNvSpPr>
            <p:nvPr/>
          </p:nvSpPr>
          <p:spPr bwMode="auto">
            <a:xfrm>
              <a:off x="3318733" y="4256331"/>
              <a:ext cx="641069" cy="514914"/>
            </a:xfrm>
            <a:prstGeom prst="rect">
              <a:avLst/>
            </a:prstGeom>
            <a:noFill/>
            <a:ln w="2857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∆</a:t>
              </a:r>
              <a:endPara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66" name="Text Box 17"/>
            <p:cNvSpPr txBox="1">
              <a:spLocks noChangeArrowheads="1"/>
            </p:cNvSpPr>
            <p:nvPr/>
          </p:nvSpPr>
          <p:spPr bwMode="auto">
            <a:xfrm>
              <a:off x="5551016" y="4682006"/>
              <a:ext cx="561420" cy="426475"/>
            </a:xfrm>
            <a:prstGeom prst="rect">
              <a:avLst/>
            </a:prstGeom>
            <a:noFill/>
            <a:ln w="2857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84344" tIns="42172" rIns="84344" bIns="42172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/>
                  <a:sym typeface="Arial" panose="020B0604020202020204"/>
                </a:rPr>
                <a:t>O</a:t>
              </a: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" name="Oval 20"/>
            <p:cNvSpPr>
              <a:spLocks noChangeArrowheads="1"/>
            </p:cNvSpPr>
            <p:nvPr/>
          </p:nvSpPr>
          <p:spPr bwMode="auto">
            <a:xfrm>
              <a:off x="4790404" y="4664913"/>
              <a:ext cx="80202" cy="114388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000000"/>
              </a:solidFill>
              <a:round/>
            </a:ln>
          </p:spPr>
          <p:txBody>
            <a:bodyPr wrap="none" lIns="84344" tIns="42172" rIns="84344" bIns="42172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" name="Text Box 22"/>
            <p:cNvSpPr txBox="1">
              <a:spLocks noChangeArrowheads="1"/>
            </p:cNvSpPr>
            <p:nvPr/>
          </p:nvSpPr>
          <p:spPr bwMode="auto">
            <a:xfrm>
              <a:off x="4589238" y="4800932"/>
              <a:ext cx="641623" cy="426475"/>
            </a:xfrm>
            <a:prstGeom prst="rect">
              <a:avLst/>
            </a:prstGeom>
            <a:noFill/>
            <a:ln w="2857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84344" tIns="42172" rIns="84344" bIns="42172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/>
                  <a:sym typeface="Arial" panose="020B0604020202020204"/>
                </a:rPr>
                <a:t>F</a:t>
              </a:r>
              <a:endPara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" name="Line 31"/>
            <p:cNvSpPr>
              <a:spLocks noChangeShapeType="1"/>
            </p:cNvSpPr>
            <p:nvPr/>
          </p:nvSpPr>
          <p:spPr bwMode="auto">
            <a:xfrm flipV="1">
              <a:off x="4221029" y="4340110"/>
              <a:ext cx="1809892" cy="1389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344" tIns="42172" rIns="84344" bIns="42172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Line 32"/>
            <p:cNvSpPr>
              <a:spLocks noChangeShapeType="1"/>
            </p:cNvSpPr>
            <p:nvPr/>
          </p:nvSpPr>
          <p:spPr bwMode="auto">
            <a:xfrm>
              <a:off x="4812788" y="4348068"/>
              <a:ext cx="570512" cy="434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344" tIns="42172" rIns="84344" bIns="42172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Line 33"/>
            <p:cNvSpPr>
              <a:spLocks noChangeShapeType="1"/>
            </p:cNvSpPr>
            <p:nvPr/>
          </p:nvSpPr>
          <p:spPr bwMode="auto">
            <a:xfrm flipV="1">
              <a:off x="6013402" y="3751342"/>
              <a:ext cx="2019251" cy="59889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344" tIns="42172" rIns="84344" bIns="42172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Line 34"/>
            <p:cNvSpPr>
              <a:spLocks noChangeShapeType="1"/>
            </p:cNvSpPr>
            <p:nvPr/>
          </p:nvSpPr>
          <p:spPr bwMode="auto">
            <a:xfrm flipV="1">
              <a:off x="6621785" y="4003865"/>
              <a:ext cx="560763" cy="1572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344" tIns="42172" rIns="84344" bIns="42172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" name="Line 33"/>
            <p:cNvSpPr>
              <a:spLocks noChangeShapeType="1"/>
            </p:cNvSpPr>
            <p:nvPr/>
          </p:nvSpPr>
          <p:spPr bwMode="auto">
            <a:xfrm flipV="1">
              <a:off x="4796716" y="4340910"/>
              <a:ext cx="1282530" cy="3735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344" tIns="42172" rIns="84344" bIns="42172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 nodePh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263971" y="1936988"/>
            <a:ext cx="10575535" cy="537680"/>
            <a:chOff x="263971" y="1936988"/>
            <a:chExt cx="10575535" cy="537680"/>
          </a:xfrm>
        </p:grpSpPr>
        <p:sp>
          <p:nvSpPr>
            <p:cNvPr id="42" name="Rectangle: Rounded Corners 42"/>
            <p:cNvSpPr/>
            <p:nvPr/>
          </p:nvSpPr>
          <p:spPr>
            <a:xfrm>
              <a:off x="263971" y="1936988"/>
              <a:ext cx="7916861" cy="537680"/>
            </a:xfrm>
            <a:prstGeom prst="roundRect">
              <a:avLst>
                <a:gd name="adj" fmla="val 50000"/>
              </a:avLst>
            </a:prstGeom>
            <a:solidFill>
              <a:srgbClr val="3E3148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42764" y="1953846"/>
              <a:ext cx="99967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24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2. Đường đi của một số tia sáng qua thấu kính: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" cstate="print">
              <a:clrChange>
                <a:clrFrom>
                  <a:srgbClr val="060503"/>
                </a:clrFrom>
                <a:clrTo>
                  <a:srgbClr val="06050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05" y="2022104"/>
              <a:ext cx="293890" cy="354599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-594747" y="739856"/>
            <a:ext cx="9433948" cy="877824"/>
            <a:chOff x="1975836" y="1992567"/>
            <a:chExt cx="11261142" cy="124332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010" y="2108941"/>
              <a:ext cx="1112512" cy="1093691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1975836" y="2025821"/>
              <a:ext cx="11261142" cy="1210066"/>
              <a:chOff x="1992436" y="2084532"/>
              <a:chExt cx="9730169" cy="1071522"/>
            </a:xfrm>
          </p:grpSpPr>
          <p:sp>
            <p:nvSpPr>
              <p:cNvPr id="34" name="Rectangle: Rounded Corners 2"/>
              <p:cNvSpPr/>
              <p:nvPr/>
            </p:nvSpPr>
            <p:spPr>
              <a:xfrm>
                <a:off x="1992436" y="2084532"/>
                <a:ext cx="9390648" cy="1071522"/>
              </a:xfrm>
              <a:prstGeom prst="roundRect">
                <a:avLst>
                  <a:gd name="adj" fmla="val 50000"/>
                </a:avLst>
              </a:prstGeom>
              <a:solidFill>
                <a:srgbClr val="29AAE3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717451" y="2332846"/>
                <a:ext cx="8005154" cy="598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Sự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khúc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xạ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của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một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số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tia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sáng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qua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thấu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kính</a:t>
                </a:r>
                <a:endParaRPr lang="vi-VN" sz="25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789857" y="1992567"/>
              <a:ext cx="1196259" cy="1194335"/>
              <a:chOff x="2804034" y="1979046"/>
              <a:chExt cx="1196259" cy="1194335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7657" y="2066456"/>
                <a:ext cx="1090705" cy="1088951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1294" y="2095420"/>
                <a:ext cx="961740" cy="960194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4034" y="1979046"/>
                <a:ext cx="1196259" cy="1194335"/>
              </a:xfrm>
              <a:prstGeom prst="rect">
                <a:avLst/>
              </a:prstGeom>
            </p:spPr>
          </p:pic>
        </p:grpSp>
      </p:grpSp>
      <p:sp>
        <p:nvSpPr>
          <p:cNvPr id="6" name="Rectangle 5"/>
          <p:cNvSpPr/>
          <p:nvPr/>
        </p:nvSpPr>
        <p:spPr>
          <a:xfrm>
            <a:off x="1037018" y="2522069"/>
            <a:ext cx="6704902" cy="3076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2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- Tiêu điểm chính là điểm cắt nhau (hoặc đường kéo dài cắt nhau) cùa chùm tia ló ứng với chùm tia tới song </a:t>
            </a:r>
            <a:r>
              <a:rPr lang="vi-VN" sz="22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song</a:t>
            </a:r>
            <a:r>
              <a:rPr lang="vi-VN" sz="22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với trục chính của thấu kính.</a:t>
            </a:r>
            <a:endParaRPr lang="vi-VN" sz="22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lvl="0" algn="just">
              <a:lnSpc>
                <a:spcPct val="150000"/>
              </a:lnSpc>
            </a:pPr>
            <a:r>
              <a:rPr lang="vi-VN" sz="22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- Tiêu cự của thấu kính (f): là khoảng cách từ tiêu điểm chính đến quang tâm f = OF.</a:t>
            </a:r>
            <a:endParaRPr lang="vi-VN" sz="22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1566" y="1788259"/>
            <a:ext cx="2671546" cy="17438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1566" y="4152836"/>
            <a:ext cx="2671545" cy="17438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 nodePh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 nodePh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122341" y="1027190"/>
            <a:ext cx="4446471" cy="870115"/>
            <a:chOff x="3701667" y="1090940"/>
            <a:chExt cx="4446471" cy="870115"/>
          </a:xfrm>
        </p:grpSpPr>
        <p:sp>
          <p:nvSpPr>
            <p:cNvPr id="10" name="Rectangle: Rounded Corners 6"/>
            <p:cNvSpPr/>
            <p:nvPr/>
          </p:nvSpPr>
          <p:spPr>
            <a:xfrm>
              <a:off x="3701667" y="1090940"/>
              <a:ext cx="4431795" cy="870115"/>
            </a:xfrm>
            <a:prstGeom prst="roundRect">
              <a:avLst>
                <a:gd name="adj" fmla="val 8017"/>
              </a:avLst>
            </a:prstGeom>
            <a:solidFill>
              <a:srgbClr val="FE6500"/>
            </a:solidFill>
            <a:ln w="12700" cap="flat" cmpd="sng" algn="ctr">
              <a:noFill/>
              <a:prstDash val="solid"/>
              <a:miter lim="800000"/>
            </a:ln>
            <a:effectLst>
              <a:outerShdw dist="38100" dir="2700000" algn="tl" rotWithShape="0">
                <a:srgbClr val="F04F4F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08323" y="1233610"/>
              <a:ext cx="3639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Nội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 dung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bài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học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grpSp>
          <p:nvGrpSpPr>
            <p:cNvPr id="13" name="Graphic 16"/>
            <p:cNvGrpSpPr/>
            <p:nvPr/>
          </p:nvGrpSpPr>
          <p:grpSpPr>
            <a:xfrm>
              <a:off x="3813649" y="1248595"/>
              <a:ext cx="726195" cy="554805"/>
              <a:chOff x="4681537" y="2348369"/>
              <a:chExt cx="2828915" cy="2161260"/>
            </a:xfrm>
            <a:solidFill>
              <a:sysClr val="window" lastClr="FFFF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4" name="Freeform: Shape 18"/>
              <p:cNvSpPr/>
              <p:nvPr/>
            </p:nvSpPr>
            <p:spPr>
              <a:xfrm>
                <a:off x="5013321" y="2348378"/>
                <a:ext cx="1004096" cy="2055056"/>
              </a:xfrm>
              <a:custGeom>
                <a:avLst/>
                <a:gdLst>
                  <a:gd name="connsiteX0" fmla="*/ 100955 w 1004096"/>
                  <a:gd name="connsiteY0" fmla="*/ 0 h 2055056"/>
                  <a:gd name="connsiteX1" fmla="*/ 100717 w 1004096"/>
                  <a:gd name="connsiteY1" fmla="*/ 0 h 2055056"/>
                  <a:gd name="connsiteX2" fmla="*/ 29794 w 1004096"/>
                  <a:gd name="connsiteY2" fmla="*/ 29385 h 2055056"/>
                  <a:gd name="connsiteX3" fmla="*/ 0 w 1004096"/>
                  <a:gd name="connsiteY3" fmla="*/ 101232 h 2055056"/>
                  <a:gd name="connsiteX4" fmla="*/ 0 w 1004096"/>
                  <a:gd name="connsiteY4" fmla="*/ 1619183 h 2055056"/>
                  <a:gd name="connsiteX5" fmla="*/ 101356 w 1004096"/>
                  <a:gd name="connsiteY5" fmla="*/ 1720387 h 2055056"/>
                  <a:gd name="connsiteX6" fmla="*/ 1004097 w 1004096"/>
                  <a:gd name="connsiteY6" fmla="*/ 2055057 h 2055056"/>
                  <a:gd name="connsiteX7" fmla="*/ 1004097 w 1004096"/>
                  <a:gd name="connsiteY7" fmla="*/ 466477 h 2055056"/>
                  <a:gd name="connsiteX8" fmla="*/ 990181 w 1004096"/>
                  <a:gd name="connsiteY8" fmla="*/ 415214 h 2055056"/>
                  <a:gd name="connsiteX9" fmla="*/ 100955 w 1004096"/>
                  <a:gd name="connsiteY9" fmla="*/ 0 h 205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4096" h="2055056">
                    <a:moveTo>
                      <a:pt x="100955" y="0"/>
                    </a:moveTo>
                    <a:cubicBezTo>
                      <a:pt x="100879" y="0"/>
                      <a:pt x="100794" y="0"/>
                      <a:pt x="100717" y="0"/>
                    </a:cubicBezTo>
                    <a:cubicBezTo>
                      <a:pt x="73962" y="0"/>
                      <a:pt x="48797" y="10430"/>
                      <a:pt x="29794" y="29385"/>
                    </a:cubicBezTo>
                    <a:cubicBezTo>
                      <a:pt x="10582" y="48549"/>
                      <a:pt x="0" y="74066"/>
                      <a:pt x="0" y="101232"/>
                    </a:cubicBezTo>
                    <a:lnTo>
                      <a:pt x="0" y="1619183"/>
                    </a:lnTo>
                    <a:cubicBezTo>
                      <a:pt x="0" y="1674848"/>
                      <a:pt x="45463" y="1720244"/>
                      <a:pt x="101356" y="1720387"/>
                    </a:cubicBezTo>
                    <a:cubicBezTo>
                      <a:pt x="336985" y="1720948"/>
                      <a:pt x="731758" y="1770059"/>
                      <a:pt x="1004097" y="2055057"/>
                    </a:cubicBezTo>
                    <a:lnTo>
                      <a:pt x="1004097" y="466477"/>
                    </a:lnTo>
                    <a:cubicBezTo>
                      <a:pt x="1004097" y="447608"/>
                      <a:pt x="999277" y="429882"/>
                      <a:pt x="990181" y="415214"/>
                    </a:cubicBezTo>
                    <a:cubicBezTo>
                      <a:pt x="766658" y="55245"/>
                      <a:pt x="337118" y="552"/>
                      <a:pt x="100955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  <p:sp>
            <p:nvSpPr>
              <p:cNvPr id="15" name="Freeform: Shape 19"/>
              <p:cNvSpPr/>
              <p:nvPr/>
            </p:nvSpPr>
            <p:spPr>
              <a:xfrm>
                <a:off x="6174590" y="2348369"/>
                <a:ext cx="1004087" cy="2055056"/>
              </a:xfrm>
              <a:custGeom>
                <a:avLst/>
                <a:gdLst>
                  <a:gd name="connsiteX0" fmla="*/ 1004087 w 1004087"/>
                  <a:gd name="connsiteY0" fmla="*/ 1619193 h 2055056"/>
                  <a:gd name="connsiteX1" fmla="*/ 1004087 w 1004087"/>
                  <a:gd name="connsiteY1" fmla="*/ 101232 h 2055056"/>
                  <a:gd name="connsiteX2" fmla="*/ 974293 w 1004087"/>
                  <a:gd name="connsiteY2" fmla="*/ 29385 h 2055056"/>
                  <a:gd name="connsiteX3" fmla="*/ 903379 w 1004087"/>
                  <a:gd name="connsiteY3" fmla="*/ 0 h 2055056"/>
                  <a:gd name="connsiteX4" fmla="*/ 903132 w 1004087"/>
                  <a:gd name="connsiteY4" fmla="*/ 0 h 2055056"/>
                  <a:gd name="connsiteX5" fmla="*/ 13906 w 1004087"/>
                  <a:gd name="connsiteY5" fmla="*/ 415223 h 2055056"/>
                  <a:gd name="connsiteX6" fmla="*/ 0 w 1004087"/>
                  <a:gd name="connsiteY6" fmla="*/ 466487 h 2055056"/>
                  <a:gd name="connsiteX7" fmla="*/ 0 w 1004087"/>
                  <a:gd name="connsiteY7" fmla="*/ 2055057 h 2055056"/>
                  <a:gd name="connsiteX8" fmla="*/ 902741 w 1004087"/>
                  <a:gd name="connsiteY8" fmla="*/ 1720387 h 2055056"/>
                  <a:gd name="connsiteX9" fmla="*/ 1004087 w 1004087"/>
                  <a:gd name="connsiteY9" fmla="*/ 1619193 h 205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4087" h="2055056">
                    <a:moveTo>
                      <a:pt x="1004087" y="1619193"/>
                    </a:moveTo>
                    <a:lnTo>
                      <a:pt x="1004087" y="101232"/>
                    </a:lnTo>
                    <a:cubicBezTo>
                      <a:pt x="1004087" y="74066"/>
                      <a:pt x="993505" y="48549"/>
                      <a:pt x="974293" y="29385"/>
                    </a:cubicBezTo>
                    <a:cubicBezTo>
                      <a:pt x="955291" y="10430"/>
                      <a:pt x="930107" y="0"/>
                      <a:pt x="903379" y="0"/>
                    </a:cubicBezTo>
                    <a:cubicBezTo>
                      <a:pt x="903294" y="0"/>
                      <a:pt x="903208" y="0"/>
                      <a:pt x="903132" y="0"/>
                    </a:cubicBezTo>
                    <a:cubicBezTo>
                      <a:pt x="666979" y="562"/>
                      <a:pt x="237439" y="55255"/>
                      <a:pt x="13906" y="415223"/>
                    </a:cubicBezTo>
                    <a:cubicBezTo>
                      <a:pt x="4810" y="429892"/>
                      <a:pt x="0" y="447618"/>
                      <a:pt x="0" y="466487"/>
                    </a:cubicBezTo>
                    <a:lnTo>
                      <a:pt x="0" y="2055057"/>
                    </a:lnTo>
                    <a:cubicBezTo>
                      <a:pt x="272339" y="1770059"/>
                      <a:pt x="667112" y="1720949"/>
                      <a:pt x="902741" y="1720387"/>
                    </a:cubicBezTo>
                    <a:cubicBezTo>
                      <a:pt x="958625" y="1720244"/>
                      <a:pt x="1004087" y="1674847"/>
                      <a:pt x="1004087" y="161919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  <p:sp>
            <p:nvSpPr>
              <p:cNvPr id="16" name="Freeform: Shape 20"/>
              <p:cNvSpPr/>
              <p:nvPr/>
            </p:nvSpPr>
            <p:spPr>
              <a:xfrm>
                <a:off x="6314902" y="2698441"/>
                <a:ext cx="1195549" cy="1811187"/>
              </a:xfrm>
              <a:custGeom>
                <a:avLst/>
                <a:gdLst>
                  <a:gd name="connsiteX0" fmla="*/ 1094337 w 1195549"/>
                  <a:gd name="connsiteY0" fmla="*/ 0 h 1811187"/>
                  <a:gd name="connsiteX1" fmla="*/ 1020937 w 1195549"/>
                  <a:gd name="connsiteY1" fmla="*/ 0 h 1811187"/>
                  <a:gd name="connsiteX2" fmla="*/ 1020937 w 1195549"/>
                  <a:gd name="connsiteY2" fmla="*/ 1269121 h 1811187"/>
                  <a:gd name="connsiteX3" fmla="*/ 762800 w 1195549"/>
                  <a:gd name="connsiteY3" fmla="*/ 1527486 h 1811187"/>
                  <a:gd name="connsiteX4" fmla="*/ 0 w 1195549"/>
                  <a:gd name="connsiteY4" fmla="*/ 1787938 h 1811187"/>
                  <a:gd name="connsiteX5" fmla="*/ 1071677 w 1195549"/>
                  <a:gd name="connsiteY5" fmla="*/ 1808617 h 1811187"/>
                  <a:gd name="connsiteX6" fmla="*/ 1157507 w 1195549"/>
                  <a:gd name="connsiteY6" fmla="*/ 1789052 h 1811187"/>
                  <a:gd name="connsiteX7" fmla="*/ 1195549 w 1195549"/>
                  <a:gd name="connsiteY7" fmla="*/ 1709985 h 1811187"/>
                  <a:gd name="connsiteX8" fmla="*/ 1195549 w 1195549"/>
                  <a:gd name="connsiteY8" fmla="*/ 101213 h 1811187"/>
                  <a:gd name="connsiteX9" fmla="*/ 1094337 w 1195549"/>
                  <a:gd name="connsiteY9" fmla="*/ 0 h 1811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95549" h="1811187">
                    <a:moveTo>
                      <a:pt x="1094337" y="0"/>
                    </a:moveTo>
                    <a:lnTo>
                      <a:pt x="1020937" y="0"/>
                    </a:lnTo>
                    <a:lnTo>
                      <a:pt x="1020937" y="1269121"/>
                    </a:lnTo>
                    <a:cubicBezTo>
                      <a:pt x="1020937" y="1411243"/>
                      <a:pt x="905142" y="1527134"/>
                      <a:pt x="762800" y="1527486"/>
                    </a:cubicBezTo>
                    <a:cubicBezTo>
                      <a:pt x="562937" y="1527962"/>
                      <a:pt x="233391" y="1567044"/>
                      <a:pt x="0" y="1787938"/>
                    </a:cubicBezTo>
                    <a:cubicBezTo>
                      <a:pt x="403651" y="1689106"/>
                      <a:pt x="829170" y="1753353"/>
                      <a:pt x="1071677" y="1808617"/>
                    </a:cubicBezTo>
                    <a:cubicBezTo>
                      <a:pt x="1101957" y="1815513"/>
                      <a:pt x="1133247" y="1808388"/>
                      <a:pt x="1157507" y="1789052"/>
                    </a:cubicBezTo>
                    <a:cubicBezTo>
                      <a:pt x="1181681" y="1769764"/>
                      <a:pt x="1195549" y="1740932"/>
                      <a:pt x="1195549" y="1709985"/>
                    </a:cubicBezTo>
                    <a:lnTo>
                      <a:pt x="1195549" y="101213"/>
                    </a:lnTo>
                    <a:cubicBezTo>
                      <a:pt x="1195559" y="45406"/>
                      <a:pt x="1150144" y="0"/>
                      <a:pt x="1094337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  <p:sp>
            <p:nvSpPr>
              <p:cNvPr id="18" name="Freeform: Shape 21"/>
              <p:cNvSpPr/>
              <p:nvPr/>
            </p:nvSpPr>
            <p:spPr>
              <a:xfrm>
                <a:off x="4681537" y="2698441"/>
                <a:ext cx="1195539" cy="1811166"/>
              </a:xfrm>
              <a:custGeom>
                <a:avLst/>
                <a:gdLst>
                  <a:gd name="connsiteX0" fmla="*/ 174612 w 1195539"/>
                  <a:gd name="connsiteY0" fmla="*/ 1269121 h 1811166"/>
                  <a:gd name="connsiteX1" fmla="*/ 174612 w 1195539"/>
                  <a:gd name="connsiteY1" fmla="*/ 0 h 1811166"/>
                  <a:gd name="connsiteX2" fmla="*/ 101213 w 1195539"/>
                  <a:gd name="connsiteY2" fmla="*/ 0 h 1811166"/>
                  <a:gd name="connsiteX3" fmla="*/ 0 w 1195539"/>
                  <a:gd name="connsiteY3" fmla="*/ 101213 h 1811166"/>
                  <a:gd name="connsiteX4" fmla="*/ 0 w 1195539"/>
                  <a:gd name="connsiteY4" fmla="*/ 1709957 h 1811166"/>
                  <a:gd name="connsiteX5" fmla="*/ 38043 w 1195539"/>
                  <a:gd name="connsiteY5" fmla="*/ 1789024 h 1811166"/>
                  <a:gd name="connsiteX6" fmla="*/ 123873 w 1195539"/>
                  <a:gd name="connsiteY6" fmla="*/ 1808588 h 1811166"/>
                  <a:gd name="connsiteX7" fmla="*/ 1195540 w 1195539"/>
                  <a:gd name="connsiteY7" fmla="*/ 1787909 h 1811166"/>
                  <a:gd name="connsiteX8" fmla="*/ 432749 w 1195539"/>
                  <a:gd name="connsiteY8" fmla="*/ 1527477 h 1811166"/>
                  <a:gd name="connsiteX9" fmla="*/ 174612 w 1195539"/>
                  <a:gd name="connsiteY9" fmla="*/ 1269121 h 1811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95539" h="1811166">
                    <a:moveTo>
                      <a:pt x="174612" y="1269121"/>
                    </a:moveTo>
                    <a:lnTo>
                      <a:pt x="174612" y="0"/>
                    </a:lnTo>
                    <a:lnTo>
                      <a:pt x="101213" y="0"/>
                    </a:lnTo>
                    <a:cubicBezTo>
                      <a:pt x="45415" y="0"/>
                      <a:pt x="0" y="45406"/>
                      <a:pt x="0" y="101213"/>
                    </a:cubicBezTo>
                    <a:lnTo>
                      <a:pt x="0" y="1709957"/>
                    </a:lnTo>
                    <a:cubicBezTo>
                      <a:pt x="0" y="1740913"/>
                      <a:pt x="13868" y="1769736"/>
                      <a:pt x="38043" y="1789024"/>
                    </a:cubicBezTo>
                    <a:cubicBezTo>
                      <a:pt x="62284" y="1808350"/>
                      <a:pt x="93545" y="1815503"/>
                      <a:pt x="123873" y="1808588"/>
                    </a:cubicBezTo>
                    <a:cubicBezTo>
                      <a:pt x="366379" y="1753314"/>
                      <a:pt x="791909" y="1689078"/>
                      <a:pt x="1195540" y="1787909"/>
                    </a:cubicBezTo>
                    <a:cubicBezTo>
                      <a:pt x="962158" y="1567024"/>
                      <a:pt x="632612" y="1527953"/>
                      <a:pt x="432749" y="1527477"/>
                    </a:cubicBezTo>
                    <a:cubicBezTo>
                      <a:pt x="290417" y="1527134"/>
                      <a:pt x="174612" y="1411243"/>
                      <a:pt x="174612" y="12691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</p:grpSp>
      </p:grpSp>
      <p:sp>
        <p:nvSpPr>
          <p:cNvPr id="19" name="Rectangle: Rounded Corners 23"/>
          <p:cNvSpPr/>
          <p:nvPr/>
        </p:nvSpPr>
        <p:spPr>
          <a:xfrm>
            <a:off x="2325676" y="2458289"/>
            <a:ext cx="2603322" cy="675346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dist="38100" dir="2700000" algn="tl" rotWithShape="0">
              <a:srgbClr val="3E3148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76747" y="2592911"/>
            <a:ext cx="3487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Thấu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kính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E3148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21" name="Rectangle: Rounded Corners 41"/>
          <p:cNvSpPr/>
          <p:nvPr/>
        </p:nvSpPr>
        <p:spPr>
          <a:xfrm>
            <a:off x="3540089" y="4402887"/>
            <a:ext cx="2555911" cy="675346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dist="38100" dir="2700000" algn="tl" rotWithShape="0">
              <a:srgbClr val="3E3148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22247" y="4574874"/>
            <a:ext cx="3760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Luyện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tập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E3148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23" name="Rectangle: Rounded Corners 46"/>
          <p:cNvSpPr/>
          <p:nvPr/>
        </p:nvSpPr>
        <p:spPr>
          <a:xfrm>
            <a:off x="4089073" y="5366757"/>
            <a:ext cx="2474749" cy="675346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dist="38100" dir="2700000" algn="tl" rotWithShape="0">
              <a:srgbClr val="3E3148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08039" y="5501379"/>
            <a:ext cx="3760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Vận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dụng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E3148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403409" y="2489662"/>
            <a:ext cx="612598" cy="612598"/>
            <a:chOff x="2404194" y="2039207"/>
            <a:chExt cx="612598" cy="612598"/>
          </a:xfrm>
        </p:grpSpPr>
        <p:sp>
          <p:nvSpPr>
            <p:cNvPr id="26" name="Oval 25"/>
            <p:cNvSpPr/>
            <p:nvPr/>
          </p:nvSpPr>
          <p:spPr>
            <a:xfrm>
              <a:off x="2404194" y="2039207"/>
              <a:ext cx="612598" cy="612598"/>
            </a:xfrm>
            <a:prstGeom prst="ellipse">
              <a:avLst/>
            </a:prstGeom>
            <a:solidFill>
              <a:srgbClr val="3E3148"/>
            </a:solidFill>
            <a:ln w="12700" cap="flat" cmpd="sng" algn="ctr">
              <a:noFill/>
              <a:prstDash val="solid"/>
              <a:miter lim="800000"/>
            </a:ln>
            <a:effectLst>
              <a:outerShdw sx="102000" sy="102000" algn="ctr" rotWithShape="0">
                <a:srgbClr val="3E3148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591585" y="2083896"/>
              <a:ext cx="2378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I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614499" y="4434260"/>
            <a:ext cx="586409" cy="612598"/>
            <a:chOff x="2400871" y="3983804"/>
            <a:chExt cx="586409" cy="612598"/>
          </a:xfrm>
        </p:grpSpPr>
        <p:sp>
          <p:nvSpPr>
            <p:cNvPr id="29" name="Oval 28"/>
            <p:cNvSpPr/>
            <p:nvPr/>
          </p:nvSpPr>
          <p:spPr>
            <a:xfrm>
              <a:off x="2400871" y="3983804"/>
              <a:ext cx="586409" cy="612598"/>
            </a:xfrm>
            <a:prstGeom prst="ellipse">
              <a:avLst/>
            </a:prstGeom>
            <a:solidFill>
              <a:srgbClr val="3E3148"/>
            </a:solidFill>
            <a:ln w="12700" cap="flat" cmpd="sng" algn="ctr">
              <a:noFill/>
              <a:prstDash val="solid"/>
              <a:miter lim="800000"/>
            </a:ln>
            <a:effectLst>
              <a:outerShdw sx="102000" sy="102000" algn="ctr" rotWithShape="0">
                <a:srgbClr val="3E3148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22210" y="4022797"/>
              <a:ext cx="5650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III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163485" y="5398130"/>
            <a:ext cx="586409" cy="612598"/>
            <a:chOff x="2400872" y="4956103"/>
            <a:chExt cx="586409" cy="612598"/>
          </a:xfrm>
        </p:grpSpPr>
        <p:sp>
          <p:nvSpPr>
            <p:cNvPr id="32" name="Oval 31"/>
            <p:cNvSpPr/>
            <p:nvPr/>
          </p:nvSpPr>
          <p:spPr>
            <a:xfrm>
              <a:off x="2400872" y="4956103"/>
              <a:ext cx="586409" cy="612598"/>
            </a:xfrm>
            <a:prstGeom prst="ellipse">
              <a:avLst/>
            </a:prstGeom>
            <a:solidFill>
              <a:srgbClr val="3E3148"/>
            </a:solidFill>
            <a:ln w="12700" cap="flat" cmpd="sng" algn="ctr">
              <a:noFill/>
              <a:prstDash val="solid"/>
              <a:miter lim="800000"/>
            </a:ln>
            <a:effectLst>
              <a:outerShdw sx="102000" sy="102000" algn="ctr" rotWithShape="0">
                <a:srgbClr val="3E3148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22209" y="5000793"/>
              <a:ext cx="5650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IV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</p:grpSp>
      <p:sp>
        <p:nvSpPr>
          <p:cNvPr id="34" name="Rectangle: Rounded Corners 36"/>
          <p:cNvSpPr/>
          <p:nvPr/>
        </p:nvSpPr>
        <p:spPr>
          <a:xfrm>
            <a:off x="2900609" y="3430588"/>
            <a:ext cx="7694239" cy="675346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dist="38100" dir="2700000" algn="tl" rotWithShape="0">
              <a:srgbClr val="3E3148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19574" y="3565210"/>
            <a:ext cx="6975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khúc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xạ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 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thấu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kính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E3148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2975020" y="3461961"/>
            <a:ext cx="586409" cy="612598"/>
            <a:chOff x="2400871" y="3011506"/>
            <a:chExt cx="586409" cy="612598"/>
          </a:xfrm>
        </p:grpSpPr>
        <p:sp>
          <p:nvSpPr>
            <p:cNvPr id="37" name="Oval 36"/>
            <p:cNvSpPr/>
            <p:nvPr/>
          </p:nvSpPr>
          <p:spPr>
            <a:xfrm>
              <a:off x="2400871" y="3011506"/>
              <a:ext cx="586409" cy="612598"/>
            </a:xfrm>
            <a:prstGeom prst="ellipse">
              <a:avLst/>
            </a:prstGeom>
            <a:solidFill>
              <a:srgbClr val="3E3148"/>
            </a:solidFill>
            <a:ln w="12700" cap="flat" cmpd="sng" algn="ctr">
              <a:noFill/>
              <a:prstDash val="solid"/>
              <a:miter lim="800000"/>
            </a:ln>
            <a:effectLst>
              <a:outerShdw sx="102000" sy="102000" algn="ctr" rotWithShape="0">
                <a:srgbClr val="3E3148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487311" y="3056195"/>
              <a:ext cx="4572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II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21360"/>
            <a:ext cx="12192000" cy="6136640"/>
          </a:xfrm>
          <a:prstGeom prst="rect">
            <a:avLst/>
          </a:prstGeom>
        </p:spPr>
      </p:pic>
      <p:pic>
        <p:nvPicPr>
          <p:cNvPr id="28" name="Google Shape;84;p1"/>
          <p:cNvPicPr preferRelativeResize="0"/>
          <p:nvPr/>
        </p:nvPicPr>
        <p:blipFill rotWithShape="1">
          <a:blip r:embed="rId2"/>
          <a:srcRect l="9907" t="30207"/>
          <a:stretch>
            <a:fillRect/>
          </a:stretch>
        </p:blipFill>
        <p:spPr>
          <a:xfrm>
            <a:off x="2944476" y="707534"/>
            <a:ext cx="7114033" cy="5832088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86;p1"/>
          <p:cNvSpPr/>
          <p:nvPr/>
        </p:nvSpPr>
        <p:spPr>
          <a:xfrm>
            <a:off x="4450080" y="4832455"/>
            <a:ext cx="3397505" cy="118659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Calibri" panose="020F0502020204030204"/>
              <a:buNone/>
            </a:pPr>
            <a:endParaRPr kern="0">
              <a:solidFill>
                <a:srgbClr val="FFFFFF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01724" y="1673352"/>
            <a:ext cx="691286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7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F Pro Rounded" pitchFamily="50" charset="0"/>
              </a:rPr>
              <a:t>TRỨNG</a:t>
            </a:r>
            <a:r>
              <a:rPr kumimoji="0" lang="vi-VN" sz="70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F Pro Rounded" pitchFamily="50" charset="0"/>
              </a:rPr>
              <a:t> GÀ</a:t>
            </a:r>
            <a:endParaRPr kumimoji="0" lang="vi-VN" sz="7000" b="1" i="0" u="none" strike="noStrike" kern="1200" cap="none" spc="0" normalizeH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SF Pro Rounded" pitchFamily="5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70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F Pro Rounded" pitchFamily="50" charset="0"/>
              </a:rPr>
              <a:t>SẮP NỞ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SF Pro Rounded" pitchFamily="50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92400" y="5071808"/>
            <a:ext cx="69128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4A2A15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F Pro Rounded" pitchFamily="50" charset="0"/>
              </a:rPr>
              <a:t>BẮT</a:t>
            </a:r>
            <a:r>
              <a:rPr kumimoji="0" lang="vi-VN" sz="4000" b="1" i="0" u="none" strike="noStrike" kern="1200" cap="none" spc="0" normalizeH="0" noProof="0">
                <a:ln>
                  <a:noFill/>
                </a:ln>
                <a:solidFill>
                  <a:srgbClr val="4A2A15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F Pro Rounded" pitchFamily="50" charset="0"/>
              </a:rPr>
              <a:t> ĐẦU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A2A15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SF Pro Rounded" pitchFamily="50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8512" y="685800"/>
            <a:ext cx="10094976" cy="1420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Ánh sáng mặt trời khi chiếu tới Trái Đất không có khả năng làm cháy </a:t>
            </a:r>
            <a:r>
              <a:rPr lang="en-US" sz="20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tờ</a:t>
            </a:r>
            <a:r>
              <a:rPr lang="en-US" sz="2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giấy</a:t>
            </a:r>
            <a:r>
              <a:rPr lang="vi-VN" sz="2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 Nhưng nếu ta dùng kính lúp tập trung ánh sáng tại một điểm thì có thể làm cháy </a:t>
            </a:r>
            <a:r>
              <a:rPr lang="en-US" sz="20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tờ</a:t>
            </a:r>
            <a:r>
              <a:rPr lang="en-US" sz="2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giấy</a:t>
            </a:r>
            <a:r>
              <a:rPr lang="vi-VN" sz="2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 Trong trường hợp này, ánh sáng truyền qua kính lúp như thế nào?</a:t>
            </a:r>
            <a:endParaRPr lang="vi-VN" sz="20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9568" y="2221992"/>
            <a:ext cx="6912864" cy="377934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21360"/>
            <a:ext cx="12192000" cy="6136640"/>
          </a:xfrm>
          <a:prstGeom prst="rect">
            <a:avLst/>
          </a:prstGeom>
        </p:spPr>
      </p:pic>
      <p:pic>
        <p:nvPicPr>
          <p:cNvPr id="12" name="Picture 2" descr="https://encrypted-tbn3.gstatic.com/images?q=tbn:ANd9GcSlA0tLwqMPxFF2u_ZYWwXk4tfJYfFN9KwMXDq92eHUbisq6b0B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1881" y1="22400" x2="29703" y2="26400"/>
                        <a14:foregroundMark x1="25248" y1="16800" x2="31188" y2="18800"/>
                        <a14:foregroundMark x1="15347" y1="17200" x2="18317" y2="17200"/>
                        <a14:foregroundMark x1="20297" y1="8800" x2="26733" y2="4400"/>
                        <a14:foregroundMark x1="15347" y1="12800" x2="21782" y2="11600"/>
                        <a14:foregroundMark x1="28713" y1="12000" x2="28713" y2="14400"/>
                        <a14:foregroundMark x1="52475" y1="91600" x2="53465" y2="91600"/>
                        <a14:foregroundMark x1="36139" y1="90400" x2="40099" y2="9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195" y="1291938"/>
            <a:ext cx="2414016" cy="298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🐣 Hatching Chick Emoji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949" y="2203418"/>
            <a:ext cx="1938637" cy="211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94;p2"/>
          <p:cNvPicPr preferRelativeResize="0"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818036" y="2509033"/>
            <a:ext cx="1426464" cy="17705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35;p2"/>
          <p:cNvGrpSpPr/>
          <p:nvPr/>
        </p:nvGrpSpPr>
        <p:grpSpPr>
          <a:xfrm>
            <a:off x="1598937" y="3967541"/>
            <a:ext cx="1894289" cy="559373"/>
            <a:chOff x="562826" y="5682283"/>
            <a:chExt cx="2369558" cy="620806"/>
          </a:xfrm>
        </p:grpSpPr>
        <p:pic>
          <p:nvPicPr>
            <p:cNvPr id="17" name="Google Shape;136;p2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562829" y="5682283"/>
              <a:ext cx="2369555" cy="6208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37;p2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562826" y="5770143"/>
              <a:ext cx="2369557" cy="44241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Freeform 18"/>
          <p:cNvSpPr/>
          <p:nvPr/>
        </p:nvSpPr>
        <p:spPr>
          <a:xfrm rot="21283800">
            <a:off x="1831814" y="3167401"/>
            <a:ext cx="1436914" cy="330952"/>
          </a:xfrm>
          <a:custGeom>
            <a:avLst/>
            <a:gdLst>
              <a:gd name="connsiteX0" fmla="*/ 0 w 1436914"/>
              <a:gd name="connsiteY0" fmla="*/ 152400 h 330952"/>
              <a:gd name="connsiteX1" fmla="*/ 54429 w 1436914"/>
              <a:gd name="connsiteY1" fmla="*/ 141514 h 330952"/>
              <a:gd name="connsiteX2" fmla="*/ 87086 w 1436914"/>
              <a:gd name="connsiteY2" fmla="*/ 130629 h 330952"/>
              <a:gd name="connsiteX3" fmla="*/ 130629 w 1436914"/>
              <a:gd name="connsiteY3" fmla="*/ 87086 h 330952"/>
              <a:gd name="connsiteX4" fmla="*/ 152400 w 1436914"/>
              <a:gd name="connsiteY4" fmla="*/ 65314 h 330952"/>
              <a:gd name="connsiteX5" fmla="*/ 206829 w 1436914"/>
              <a:gd name="connsiteY5" fmla="*/ 32657 h 330952"/>
              <a:gd name="connsiteX6" fmla="*/ 217714 w 1436914"/>
              <a:gd name="connsiteY6" fmla="*/ 0 h 330952"/>
              <a:gd name="connsiteX7" fmla="*/ 228600 w 1436914"/>
              <a:gd name="connsiteY7" fmla="*/ 32657 h 330952"/>
              <a:gd name="connsiteX8" fmla="*/ 239486 w 1436914"/>
              <a:gd name="connsiteY8" fmla="*/ 119743 h 330952"/>
              <a:gd name="connsiteX9" fmla="*/ 261257 w 1436914"/>
              <a:gd name="connsiteY9" fmla="*/ 152400 h 330952"/>
              <a:gd name="connsiteX10" fmla="*/ 304800 w 1436914"/>
              <a:gd name="connsiteY10" fmla="*/ 195943 h 330952"/>
              <a:gd name="connsiteX11" fmla="*/ 326571 w 1436914"/>
              <a:gd name="connsiteY11" fmla="*/ 195943 h 330952"/>
              <a:gd name="connsiteX12" fmla="*/ 348343 w 1436914"/>
              <a:gd name="connsiteY12" fmla="*/ 174171 h 330952"/>
              <a:gd name="connsiteX13" fmla="*/ 370114 w 1436914"/>
              <a:gd name="connsiteY13" fmla="*/ 108857 h 330952"/>
              <a:gd name="connsiteX14" fmla="*/ 413657 w 1436914"/>
              <a:gd name="connsiteY14" fmla="*/ 43543 h 330952"/>
              <a:gd name="connsiteX15" fmla="*/ 424543 w 1436914"/>
              <a:gd name="connsiteY15" fmla="*/ 10886 h 330952"/>
              <a:gd name="connsiteX16" fmla="*/ 457200 w 1436914"/>
              <a:gd name="connsiteY16" fmla="*/ 0 h 330952"/>
              <a:gd name="connsiteX17" fmla="*/ 489857 w 1436914"/>
              <a:gd name="connsiteY17" fmla="*/ 54429 h 330952"/>
              <a:gd name="connsiteX18" fmla="*/ 500743 w 1436914"/>
              <a:gd name="connsiteY18" fmla="*/ 87086 h 330952"/>
              <a:gd name="connsiteX19" fmla="*/ 544286 w 1436914"/>
              <a:gd name="connsiteY19" fmla="*/ 141514 h 330952"/>
              <a:gd name="connsiteX20" fmla="*/ 576943 w 1436914"/>
              <a:gd name="connsiteY20" fmla="*/ 206829 h 330952"/>
              <a:gd name="connsiteX21" fmla="*/ 587829 w 1436914"/>
              <a:gd name="connsiteY21" fmla="*/ 239486 h 330952"/>
              <a:gd name="connsiteX22" fmla="*/ 609600 w 1436914"/>
              <a:gd name="connsiteY22" fmla="*/ 272143 h 330952"/>
              <a:gd name="connsiteX23" fmla="*/ 631371 w 1436914"/>
              <a:gd name="connsiteY23" fmla="*/ 250371 h 330952"/>
              <a:gd name="connsiteX24" fmla="*/ 653143 w 1436914"/>
              <a:gd name="connsiteY24" fmla="*/ 206829 h 330952"/>
              <a:gd name="connsiteX25" fmla="*/ 674914 w 1436914"/>
              <a:gd name="connsiteY25" fmla="*/ 174171 h 330952"/>
              <a:gd name="connsiteX26" fmla="*/ 718457 w 1436914"/>
              <a:gd name="connsiteY26" fmla="*/ 108857 h 330952"/>
              <a:gd name="connsiteX27" fmla="*/ 762000 w 1436914"/>
              <a:gd name="connsiteY27" fmla="*/ 43543 h 330952"/>
              <a:gd name="connsiteX28" fmla="*/ 794657 w 1436914"/>
              <a:gd name="connsiteY28" fmla="*/ 119743 h 330952"/>
              <a:gd name="connsiteX29" fmla="*/ 816429 w 1436914"/>
              <a:gd name="connsiteY29" fmla="*/ 152400 h 330952"/>
              <a:gd name="connsiteX30" fmla="*/ 849086 w 1436914"/>
              <a:gd name="connsiteY30" fmla="*/ 206829 h 330952"/>
              <a:gd name="connsiteX31" fmla="*/ 881743 w 1436914"/>
              <a:gd name="connsiteY31" fmla="*/ 261257 h 330952"/>
              <a:gd name="connsiteX32" fmla="*/ 925286 w 1436914"/>
              <a:gd name="connsiteY32" fmla="*/ 272143 h 330952"/>
              <a:gd name="connsiteX33" fmla="*/ 968829 w 1436914"/>
              <a:gd name="connsiteY33" fmla="*/ 185057 h 330952"/>
              <a:gd name="connsiteX34" fmla="*/ 990600 w 1436914"/>
              <a:gd name="connsiteY34" fmla="*/ 141514 h 330952"/>
              <a:gd name="connsiteX35" fmla="*/ 1012371 w 1436914"/>
              <a:gd name="connsiteY35" fmla="*/ 97971 h 330952"/>
              <a:gd name="connsiteX36" fmla="*/ 1045029 w 1436914"/>
              <a:gd name="connsiteY36" fmla="*/ 43543 h 330952"/>
              <a:gd name="connsiteX37" fmla="*/ 1066800 w 1436914"/>
              <a:gd name="connsiteY37" fmla="*/ 76200 h 330952"/>
              <a:gd name="connsiteX38" fmla="*/ 1099457 w 1436914"/>
              <a:gd name="connsiteY38" fmla="*/ 228600 h 330952"/>
              <a:gd name="connsiteX39" fmla="*/ 1121229 w 1436914"/>
              <a:gd name="connsiteY39" fmla="*/ 293914 h 330952"/>
              <a:gd name="connsiteX40" fmla="*/ 1175657 w 1436914"/>
              <a:gd name="connsiteY40" fmla="*/ 217714 h 330952"/>
              <a:gd name="connsiteX41" fmla="*/ 1208314 w 1436914"/>
              <a:gd name="connsiteY41" fmla="*/ 174171 h 330952"/>
              <a:gd name="connsiteX42" fmla="*/ 1251857 w 1436914"/>
              <a:gd name="connsiteY42" fmla="*/ 108857 h 330952"/>
              <a:gd name="connsiteX43" fmla="*/ 1284514 w 1436914"/>
              <a:gd name="connsiteY43" fmla="*/ 97971 h 330952"/>
              <a:gd name="connsiteX44" fmla="*/ 1306286 w 1436914"/>
              <a:gd name="connsiteY44" fmla="*/ 119743 h 330952"/>
              <a:gd name="connsiteX45" fmla="*/ 1328057 w 1436914"/>
              <a:gd name="connsiteY45" fmla="*/ 239486 h 330952"/>
              <a:gd name="connsiteX46" fmla="*/ 1349829 w 1436914"/>
              <a:gd name="connsiteY46" fmla="*/ 261257 h 330952"/>
              <a:gd name="connsiteX47" fmla="*/ 1371600 w 1436914"/>
              <a:gd name="connsiteY47" fmla="*/ 326571 h 330952"/>
              <a:gd name="connsiteX48" fmla="*/ 1382486 w 1436914"/>
              <a:gd name="connsiteY48" fmla="*/ 293914 h 330952"/>
              <a:gd name="connsiteX49" fmla="*/ 1404257 w 1436914"/>
              <a:gd name="connsiteY49" fmla="*/ 261257 h 330952"/>
              <a:gd name="connsiteX50" fmla="*/ 1436914 w 1436914"/>
              <a:gd name="connsiteY50" fmla="*/ 185057 h 3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436914" h="330952">
                <a:moveTo>
                  <a:pt x="0" y="152400"/>
                </a:moveTo>
                <a:cubicBezTo>
                  <a:pt x="18143" y="148771"/>
                  <a:pt x="36479" y="146001"/>
                  <a:pt x="54429" y="141514"/>
                </a:cubicBezTo>
                <a:cubicBezTo>
                  <a:pt x="65561" y="138731"/>
                  <a:pt x="78972" y="138743"/>
                  <a:pt x="87086" y="130629"/>
                </a:cubicBezTo>
                <a:cubicBezTo>
                  <a:pt x="145141" y="72572"/>
                  <a:pt x="43543" y="116112"/>
                  <a:pt x="130629" y="87086"/>
                </a:cubicBezTo>
                <a:cubicBezTo>
                  <a:pt x="137886" y="79829"/>
                  <a:pt x="143599" y="70594"/>
                  <a:pt x="152400" y="65314"/>
                </a:cubicBezTo>
                <a:cubicBezTo>
                  <a:pt x="223059" y="22918"/>
                  <a:pt x="151661" y="87825"/>
                  <a:pt x="206829" y="32657"/>
                </a:cubicBezTo>
                <a:cubicBezTo>
                  <a:pt x="210457" y="21771"/>
                  <a:pt x="206240" y="0"/>
                  <a:pt x="217714" y="0"/>
                </a:cubicBezTo>
                <a:cubicBezTo>
                  <a:pt x="229189" y="0"/>
                  <a:pt x="226547" y="21368"/>
                  <a:pt x="228600" y="32657"/>
                </a:cubicBezTo>
                <a:cubicBezTo>
                  <a:pt x="233833" y="61440"/>
                  <a:pt x="231789" y="91519"/>
                  <a:pt x="239486" y="119743"/>
                </a:cubicBezTo>
                <a:cubicBezTo>
                  <a:pt x="242928" y="132365"/>
                  <a:pt x="252743" y="142467"/>
                  <a:pt x="261257" y="152400"/>
                </a:cubicBezTo>
                <a:cubicBezTo>
                  <a:pt x="274615" y="167985"/>
                  <a:pt x="304800" y="195943"/>
                  <a:pt x="304800" y="195943"/>
                </a:cubicBezTo>
                <a:cubicBezTo>
                  <a:pt x="323462" y="251927"/>
                  <a:pt x="307910" y="227044"/>
                  <a:pt x="326571" y="195943"/>
                </a:cubicBezTo>
                <a:cubicBezTo>
                  <a:pt x="331851" y="187142"/>
                  <a:pt x="341086" y="181428"/>
                  <a:pt x="348343" y="174171"/>
                </a:cubicBezTo>
                <a:cubicBezTo>
                  <a:pt x="355600" y="152400"/>
                  <a:pt x="357384" y="127952"/>
                  <a:pt x="370114" y="108857"/>
                </a:cubicBezTo>
                <a:cubicBezTo>
                  <a:pt x="384628" y="87086"/>
                  <a:pt x="405382" y="68366"/>
                  <a:pt x="413657" y="43543"/>
                </a:cubicBezTo>
                <a:cubicBezTo>
                  <a:pt x="417286" y="32657"/>
                  <a:pt x="416429" y="19000"/>
                  <a:pt x="424543" y="10886"/>
                </a:cubicBezTo>
                <a:cubicBezTo>
                  <a:pt x="432657" y="2772"/>
                  <a:pt x="446314" y="3629"/>
                  <a:pt x="457200" y="0"/>
                </a:cubicBezTo>
                <a:cubicBezTo>
                  <a:pt x="488038" y="92512"/>
                  <a:pt x="445030" y="-20284"/>
                  <a:pt x="489857" y="54429"/>
                </a:cubicBezTo>
                <a:cubicBezTo>
                  <a:pt x="495761" y="64268"/>
                  <a:pt x="495611" y="76823"/>
                  <a:pt x="500743" y="87086"/>
                </a:cubicBezTo>
                <a:cubicBezTo>
                  <a:pt x="514476" y="114552"/>
                  <a:pt x="524034" y="121263"/>
                  <a:pt x="544286" y="141514"/>
                </a:cubicBezTo>
                <a:cubicBezTo>
                  <a:pt x="571131" y="248903"/>
                  <a:pt x="535350" y="137509"/>
                  <a:pt x="576943" y="206829"/>
                </a:cubicBezTo>
                <a:cubicBezTo>
                  <a:pt x="582847" y="216668"/>
                  <a:pt x="582697" y="229223"/>
                  <a:pt x="587829" y="239486"/>
                </a:cubicBezTo>
                <a:cubicBezTo>
                  <a:pt x="593680" y="251188"/>
                  <a:pt x="602343" y="261257"/>
                  <a:pt x="609600" y="272143"/>
                </a:cubicBezTo>
                <a:cubicBezTo>
                  <a:pt x="616857" y="264886"/>
                  <a:pt x="625678" y="258910"/>
                  <a:pt x="631371" y="250371"/>
                </a:cubicBezTo>
                <a:cubicBezTo>
                  <a:pt x="640372" y="236869"/>
                  <a:pt x="645092" y="220918"/>
                  <a:pt x="653143" y="206829"/>
                </a:cubicBezTo>
                <a:cubicBezTo>
                  <a:pt x="659634" y="195470"/>
                  <a:pt x="667657" y="185057"/>
                  <a:pt x="674914" y="174171"/>
                </a:cubicBezTo>
                <a:cubicBezTo>
                  <a:pt x="706167" y="49164"/>
                  <a:pt x="658316" y="199069"/>
                  <a:pt x="718457" y="108857"/>
                </a:cubicBezTo>
                <a:cubicBezTo>
                  <a:pt x="774691" y="24506"/>
                  <a:pt x="680015" y="98199"/>
                  <a:pt x="762000" y="43543"/>
                </a:cubicBezTo>
                <a:cubicBezTo>
                  <a:pt x="816660" y="125535"/>
                  <a:pt x="752477" y="21326"/>
                  <a:pt x="794657" y="119743"/>
                </a:cubicBezTo>
                <a:cubicBezTo>
                  <a:pt x="799811" y="131768"/>
                  <a:pt x="809172" y="141514"/>
                  <a:pt x="816429" y="152400"/>
                </a:cubicBezTo>
                <a:cubicBezTo>
                  <a:pt x="847264" y="244910"/>
                  <a:pt x="804259" y="132116"/>
                  <a:pt x="849086" y="206829"/>
                </a:cubicBezTo>
                <a:cubicBezTo>
                  <a:pt x="891478" y="277483"/>
                  <a:pt x="826579" y="206096"/>
                  <a:pt x="881743" y="261257"/>
                </a:cubicBezTo>
                <a:cubicBezTo>
                  <a:pt x="890398" y="287220"/>
                  <a:pt x="890343" y="322062"/>
                  <a:pt x="925286" y="272143"/>
                </a:cubicBezTo>
                <a:cubicBezTo>
                  <a:pt x="943898" y="245555"/>
                  <a:pt x="954315" y="214086"/>
                  <a:pt x="968829" y="185057"/>
                </a:cubicBezTo>
                <a:lnTo>
                  <a:pt x="990600" y="141514"/>
                </a:lnTo>
                <a:cubicBezTo>
                  <a:pt x="997857" y="127000"/>
                  <a:pt x="1007239" y="113366"/>
                  <a:pt x="1012371" y="97971"/>
                </a:cubicBezTo>
                <a:cubicBezTo>
                  <a:pt x="1026503" y="55578"/>
                  <a:pt x="1015143" y="73428"/>
                  <a:pt x="1045029" y="43543"/>
                </a:cubicBezTo>
                <a:cubicBezTo>
                  <a:pt x="1052286" y="54429"/>
                  <a:pt x="1062329" y="63905"/>
                  <a:pt x="1066800" y="76200"/>
                </a:cubicBezTo>
                <a:cubicBezTo>
                  <a:pt x="1101082" y="170478"/>
                  <a:pt x="1078372" y="144261"/>
                  <a:pt x="1099457" y="228600"/>
                </a:cubicBezTo>
                <a:cubicBezTo>
                  <a:pt x="1105023" y="250864"/>
                  <a:pt x="1121229" y="293914"/>
                  <a:pt x="1121229" y="293914"/>
                </a:cubicBezTo>
                <a:cubicBezTo>
                  <a:pt x="1196824" y="268717"/>
                  <a:pt x="1107924" y="308025"/>
                  <a:pt x="1175657" y="217714"/>
                </a:cubicBezTo>
                <a:cubicBezTo>
                  <a:pt x="1186543" y="203200"/>
                  <a:pt x="1197910" y="189034"/>
                  <a:pt x="1208314" y="174171"/>
                </a:cubicBezTo>
                <a:cubicBezTo>
                  <a:pt x="1223319" y="152735"/>
                  <a:pt x="1227034" y="117132"/>
                  <a:pt x="1251857" y="108857"/>
                </a:cubicBezTo>
                <a:lnTo>
                  <a:pt x="1284514" y="97971"/>
                </a:lnTo>
                <a:cubicBezTo>
                  <a:pt x="1291771" y="105228"/>
                  <a:pt x="1303337" y="109912"/>
                  <a:pt x="1306286" y="119743"/>
                </a:cubicBezTo>
                <a:cubicBezTo>
                  <a:pt x="1311990" y="138755"/>
                  <a:pt x="1310510" y="210242"/>
                  <a:pt x="1328057" y="239486"/>
                </a:cubicBezTo>
                <a:cubicBezTo>
                  <a:pt x="1333338" y="248287"/>
                  <a:pt x="1342572" y="254000"/>
                  <a:pt x="1349829" y="261257"/>
                </a:cubicBezTo>
                <a:cubicBezTo>
                  <a:pt x="1357086" y="283028"/>
                  <a:pt x="1364343" y="348342"/>
                  <a:pt x="1371600" y="326571"/>
                </a:cubicBezTo>
                <a:cubicBezTo>
                  <a:pt x="1375229" y="315685"/>
                  <a:pt x="1377354" y="304177"/>
                  <a:pt x="1382486" y="293914"/>
                </a:cubicBezTo>
                <a:cubicBezTo>
                  <a:pt x="1388337" y="282212"/>
                  <a:pt x="1398944" y="273212"/>
                  <a:pt x="1404257" y="261257"/>
                </a:cubicBezTo>
                <a:cubicBezTo>
                  <a:pt x="1441688" y="177037"/>
                  <a:pt x="1406664" y="215310"/>
                  <a:pt x="1436914" y="18505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4" descr="🐣 Hatching Chick Emoji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310" y="2203418"/>
            <a:ext cx="1938637" cy="211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oogle Shape;94;p2"/>
          <p:cNvPicPr preferRelativeResize="0"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151397" y="2509033"/>
            <a:ext cx="1426464" cy="17705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oogle Shape;135;p2"/>
          <p:cNvGrpSpPr/>
          <p:nvPr/>
        </p:nvGrpSpPr>
        <p:grpSpPr>
          <a:xfrm>
            <a:off x="3932298" y="3967541"/>
            <a:ext cx="1894289" cy="559373"/>
            <a:chOff x="562826" y="5682283"/>
            <a:chExt cx="2369558" cy="620806"/>
          </a:xfrm>
        </p:grpSpPr>
        <p:pic>
          <p:nvPicPr>
            <p:cNvPr id="23" name="Google Shape;136;p2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562829" y="5682283"/>
              <a:ext cx="2369555" cy="6208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137;p2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562826" y="5770143"/>
              <a:ext cx="2369557" cy="44241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" name="Freeform 24"/>
          <p:cNvSpPr/>
          <p:nvPr/>
        </p:nvSpPr>
        <p:spPr>
          <a:xfrm rot="21283800">
            <a:off x="4165175" y="3167401"/>
            <a:ext cx="1436914" cy="330952"/>
          </a:xfrm>
          <a:custGeom>
            <a:avLst/>
            <a:gdLst>
              <a:gd name="connsiteX0" fmla="*/ 0 w 1436914"/>
              <a:gd name="connsiteY0" fmla="*/ 152400 h 330952"/>
              <a:gd name="connsiteX1" fmla="*/ 54429 w 1436914"/>
              <a:gd name="connsiteY1" fmla="*/ 141514 h 330952"/>
              <a:gd name="connsiteX2" fmla="*/ 87086 w 1436914"/>
              <a:gd name="connsiteY2" fmla="*/ 130629 h 330952"/>
              <a:gd name="connsiteX3" fmla="*/ 130629 w 1436914"/>
              <a:gd name="connsiteY3" fmla="*/ 87086 h 330952"/>
              <a:gd name="connsiteX4" fmla="*/ 152400 w 1436914"/>
              <a:gd name="connsiteY4" fmla="*/ 65314 h 330952"/>
              <a:gd name="connsiteX5" fmla="*/ 206829 w 1436914"/>
              <a:gd name="connsiteY5" fmla="*/ 32657 h 330952"/>
              <a:gd name="connsiteX6" fmla="*/ 217714 w 1436914"/>
              <a:gd name="connsiteY6" fmla="*/ 0 h 330952"/>
              <a:gd name="connsiteX7" fmla="*/ 228600 w 1436914"/>
              <a:gd name="connsiteY7" fmla="*/ 32657 h 330952"/>
              <a:gd name="connsiteX8" fmla="*/ 239486 w 1436914"/>
              <a:gd name="connsiteY8" fmla="*/ 119743 h 330952"/>
              <a:gd name="connsiteX9" fmla="*/ 261257 w 1436914"/>
              <a:gd name="connsiteY9" fmla="*/ 152400 h 330952"/>
              <a:gd name="connsiteX10" fmla="*/ 304800 w 1436914"/>
              <a:gd name="connsiteY10" fmla="*/ 195943 h 330952"/>
              <a:gd name="connsiteX11" fmla="*/ 326571 w 1436914"/>
              <a:gd name="connsiteY11" fmla="*/ 195943 h 330952"/>
              <a:gd name="connsiteX12" fmla="*/ 348343 w 1436914"/>
              <a:gd name="connsiteY12" fmla="*/ 174171 h 330952"/>
              <a:gd name="connsiteX13" fmla="*/ 370114 w 1436914"/>
              <a:gd name="connsiteY13" fmla="*/ 108857 h 330952"/>
              <a:gd name="connsiteX14" fmla="*/ 413657 w 1436914"/>
              <a:gd name="connsiteY14" fmla="*/ 43543 h 330952"/>
              <a:gd name="connsiteX15" fmla="*/ 424543 w 1436914"/>
              <a:gd name="connsiteY15" fmla="*/ 10886 h 330952"/>
              <a:gd name="connsiteX16" fmla="*/ 457200 w 1436914"/>
              <a:gd name="connsiteY16" fmla="*/ 0 h 330952"/>
              <a:gd name="connsiteX17" fmla="*/ 489857 w 1436914"/>
              <a:gd name="connsiteY17" fmla="*/ 54429 h 330952"/>
              <a:gd name="connsiteX18" fmla="*/ 500743 w 1436914"/>
              <a:gd name="connsiteY18" fmla="*/ 87086 h 330952"/>
              <a:gd name="connsiteX19" fmla="*/ 544286 w 1436914"/>
              <a:gd name="connsiteY19" fmla="*/ 141514 h 330952"/>
              <a:gd name="connsiteX20" fmla="*/ 576943 w 1436914"/>
              <a:gd name="connsiteY20" fmla="*/ 206829 h 330952"/>
              <a:gd name="connsiteX21" fmla="*/ 587829 w 1436914"/>
              <a:gd name="connsiteY21" fmla="*/ 239486 h 330952"/>
              <a:gd name="connsiteX22" fmla="*/ 609600 w 1436914"/>
              <a:gd name="connsiteY22" fmla="*/ 272143 h 330952"/>
              <a:gd name="connsiteX23" fmla="*/ 631371 w 1436914"/>
              <a:gd name="connsiteY23" fmla="*/ 250371 h 330952"/>
              <a:gd name="connsiteX24" fmla="*/ 653143 w 1436914"/>
              <a:gd name="connsiteY24" fmla="*/ 206829 h 330952"/>
              <a:gd name="connsiteX25" fmla="*/ 674914 w 1436914"/>
              <a:gd name="connsiteY25" fmla="*/ 174171 h 330952"/>
              <a:gd name="connsiteX26" fmla="*/ 718457 w 1436914"/>
              <a:gd name="connsiteY26" fmla="*/ 108857 h 330952"/>
              <a:gd name="connsiteX27" fmla="*/ 762000 w 1436914"/>
              <a:gd name="connsiteY27" fmla="*/ 43543 h 330952"/>
              <a:gd name="connsiteX28" fmla="*/ 794657 w 1436914"/>
              <a:gd name="connsiteY28" fmla="*/ 119743 h 330952"/>
              <a:gd name="connsiteX29" fmla="*/ 816429 w 1436914"/>
              <a:gd name="connsiteY29" fmla="*/ 152400 h 330952"/>
              <a:gd name="connsiteX30" fmla="*/ 849086 w 1436914"/>
              <a:gd name="connsiteY30" fmla="*/ 206829 h 330952"/>
              <a:gd name="connsiteX31" fmla="*/ 881743 w 1436914"/>
              <a:gd name="connsiteY31" fmla="*/ 261257 h 330952"/>
              <a:gd name="connsiteX32" fmla="*/ 925286 w 1436914"/>
              <a:gd name="connsiteY32" fmla="*/ 272143 h 330952"/>
              <a:gd name="connsiteX33" fmla="*/ 968829 w 1436914"/>
              <a:gd name="connsiteY33" fmla="*/ 185057 h 330952"/>
              <a:gd name="connsiteX34" fmla="*/ 990600 w 1436914"/>
              <a:gd name="connsiteY34" fmla="*/ 141514 h 330952"/>
              <a:gd name="connsiteX35" fmla="*/ 1012371 w 1436914"/>
              <a:gd name="connsiteY35" fmla="*/ 97971 h 330952"/>
              <a:gd name="connsiteX36" fmla="*/ 1045029 w 1436914"/>
              <a:gd name="connsiteY36" fmla="*/ 43543 h 330952"/>
              <a:gd name="connsiteX37" fmla="*/ 1066800 w 1436914"/>
              <a:gd name="connsiteY37" fmla="*/ 76200 h 330952"/>
              <a:gd name="connsiteX38" fmla="*/ 1099457 w 1436914"/>
              <a:gd name="connsiteY38" fmla="*/ 228600 h 330952"/>
              <a:gd name="connsiteX39" fmla="*/ 1121229 w 1436914"/>
              <a:gd name="connsiteY39" fmla="*/ 293914 h 330952"/>
              <a:gd name="connsiteX40" fmla="*/ 1175657 w 1436914"/>
              <a:gd name="connsiteY40" fmla="*/ 217714 h 330952"/>
              <a:gd name="connsiteX41" fmla="*/ 1208314 w 1436914"/>
              <a:gd name="connsiteY41" fmla="*/ 174171 h 330952"/>
              <a:gd name="connsiteX42" fmla="*/ 1251857 w 1436914"/>
              <a:gd name="connsiteY42" fmla="*/ 108857 h 330952"/>
              <a:gd name="connsiteX43" fmla="*/ 1284514 w 1436914"/>
              <a:gd name="connsiteY43" fmla="*/ 97971 h 330952"/>
              <a:gd name="connsiteX44" fmla="*/ 1306286 w 1436914"/>
              <a:gd name="connsiteY44" fmla="*/ 119743 h 330952"/>
              <a:gd name="connsiteX45" fmla="*/ 1328057 w 1436914"/>
              <a:gd name="connsiteY45" fmla="*/ 239486 h 330952"/>
              <a:gd name="connsiteX46" fmla="*/ 1349829 w 1436914"/>
              <a:gd name="connsiteY46" fmla="*/ 261257 h 330952"/>
              <a:gd name="connsiteX47" fmla="*/ 1371600 w 1436914"/>
              <a:gd name="connsiteY47" fmla="*/ 326571 h 330952"/>
              <a:gd name="connsiteX48" fmla="*/ 1382486 w 1436914"/>
              <a:gd name="connsiteY48" fmla="*/ 293914 h 330952"/>
              <a:gd name="connsiteX49" fmla="*/ 1404257 w 1436914"/>
              <a:gd name="connsiteY49" fmla="*/ 261257 h 330952"/>
              <a:gd name="connsiteX50" fmla="*/ 1436914 w 1436914"/>
              <a:gd name="connsiteY50" fmla="*/ 185057 h 3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436914" h="330952">
                <a:moveTo>
                  <a:pt x="0" y="152400"/>
                </a:moveTo>
                <a:cubicBezTo>
                  <a:pt x="18143" y="148771"/>
                  <a:pt x="36479" y="146001"/>
                  <a:pt x="54429" y="141514"/>
                </a:cubicBezTo>
                <a:cubicBezTo>
                  <a:pt x="65561" y="138731"/>
                  <a:pt x="78972" y="138743"/>
                  <a:pt x="87086" y="130629"/>
                </a:cubicBezTo>
                <a:cubicBezTo>
                  <a:pt x="145141" y="72572"/>
                  <a:pt x="43543" y="116112"/>
                  <a:pt x="130629" y="87086"/>
                </a:cubicBezTo>
                <a:cubicBezTo>
                  <a:pt x="137886" y="79829"/>
                  <a:pt x="143599" y="70594"/>
                  <a:pt x="152400" y="65314"/>
                </a:cubicBezTo>
                <a:cubicBezTo>
                  <a:pt x="223059" y="22918"/>
                  <a:pt x="151661" y="87825"/>
                  <a:pt x="206829" y="32657"/>
                </a:cubicBezTo>
                <a:cubicBezTo>
                  <a:pt x="210457" y="21771"/>
                  <a:pt x="206240" y="0"/>
                  <a:pt x="217714" y="0"/>
                </a:cubicBezTo>
                <a:cubicBezTo>
                  <a:pt x="229189" y="0"/>
                  <a:pt x="226547" y="21368"/>
                  <a:pt x="228600" y="32657"/>
                </a:cubicBezTo>
                <a:cubicBezTo>
                  <a:pt x="233833" y="61440"/>
                  <a:pt x="231789" y="91519"/>
                  <a:pt x="239486" y="119743"/>
                </a:cubicBezTo>
                <a:cubicBezTo>
                  <a:pt x="242928" y="132365"/>
                  <a:pt x="252743" y="142467"/>
                  <a:pt x="261257" y="152400"/>
                </a:cubicBezTo>
                <a:cubicBezTo>
                  <a:pt x="274615" y="167985"/>
                  <a:pt x="304800" y="195943"/>
                  <a:pt x="304800" y="195943"/>
                </a:cubicBezTo>
                <a:cubicBezTo>
                  <a:pt x="323462" y="251927"/>
                  <a:pt x="307910" y="227044"/>
                  <a:pt x="326571" y="195943"/>
                </a:cubicBezTo>
                <a:cubicBezTo>
                  <a:pt x="331851" y="187142"/>
                  <a:pt x="341086" y="181428"/>
                  <a:pt x="348343" y="174171"/>
                </a:cubicBezTo>
                <a:cubicBezTo>
                  <a:pt x="355600" y="152400"/>
                  <a:pt x="357384" y="127952"/>
                  <a:pt x="370114" y="108857"/>
                </a:cubicBezTo>
                <a:cubicBezTo>
                  <a:pt x="384628" y="87086"/>
                  <a:pt x="405382" y="68366"/>
                  <a:pt x="413657" y="43543"/>
                </a:cubicBezTo>
                <a:cubicBezTo>
                  <a:pt x="417286" y="32657"/>
                  <a:pt x="416429" y="19000"/>
                  <a:pt x="424543" y="10886"/>
                </a:cubicBezTo>
                <a:cubicBezTo>
                  <a:pt x="432657" y="2772"/>
                  <a:pt x="446314" y="3629"/>
                  <a:pt x="457200" y="0"/>
                </a:cubicBezTo>
                <a:cubicBezTo>
                  <a:pt x="488038" y="92512"/>
                  <a:pt x="445030" y="-20284"/>
                  <a:pt x="489857" y="54429"/>
                </a:cubicBezTo>
                <a:cubicBezTo>
                  <a:pt x="495761" y="64268"/>
                  <a:pt x="495611" y="76823"/>
                  <a:pt x="500743" y="87086"/>
                </a:cubicBezTo>
                <a:cubicBezTo>
                  <a:pt x="514476" y="114552"/>
                  <a:pt x="524034" y="121263"/>
                  <a:pt x="544286" y="141514"/>
                </a:cubicBezTo>
                <a:cubicBezTo>
                  <a:pt x="571131" y="248903"/>
                  <a:pt x="535350" y="137509"/>
                  <a:pt x="576943" y="206829"/>
                </a:cubicBezTo>
                <a:cubicBezTo>
                  <a:pt x="582847" y="216668"/>
                  <a:pt x="582697" y="229223"/>
                  <a:pt x="587829" y="239486"/>
                </a:cubicBezTo>
                <a:cubicBezTo>
                  <a:pt x="593680" y="251188"/>
                  <a:pt x="602343" y="261257"/>
                  <a:pt x="609600" y="272143"/>
                </a:cubicBezTo>
                <a:cubicBezTo>
                  <a:pt x="616857" y="264886"/>
                  <a:pt x="625678" y="258910"/>
                  <a:pt x="631371" y="250371"/>
                </a:cubicBezTo>
                <a:cubicBezTo>
                  <a:pt x="640372" y="236869"/>
                  <a:pt x="645092" y="220918"/>
                  <a:pt x="653143" y="206829"/>
                </a:cubicBezTo>
                <a:cubicBezTo>
                  <a:pt x="659634" y="195470"/>
                  <a:pt x="667657" y="185057"/>
                  <a:pt x="674914" y="174171"/>
                </a:cubicBezTo>
                <a:cubicBezTo>
                  <a:pt x="706167" y="49164"/>
                  <a:pt x="658316" y="199069"/>
                  <a:pt x="718457" y="108857"/>
                </a:cubicBezTo>
                <a:cubicBezTo>
                  <a:pt x="774691" y="24506"/>
                  <a:pt x="680015" y="98199"/>
                  <a:pt x="762000" y="43543"/>
                </a:cubicBezTo>
                <a:cubicBezTo>
                  <a:pt x="816660" y="125535"/>
                  <a:pt x="752477" y="21326"/>
                  <a:pt x="794657" y="119743"/>
                </a:cubicBezTo>
                <a:cubicBezTo>
                  <a:pt x="799811" y="131768"/>
                  <a:pt x="809172" y="141514"/>
                  <a:pt x="816429" y="152400"/>
                </a:cubicBezTo>
                <a:cubicBezTo>
                  <a:pt x="847264" y="244910"/>
                  <a:pt x="804259" y="132116"/>
                  <a:pt x="849086" y="206829"/>
                </a:cubicBezTo>
                <a:cubicBezTo>
                  <a:pt x="891478" y="277483"/>
                  <a:pt x="826579" y="206096"/>
                  <a:pt x="881743" y="261257"/>
                </a:cubicBezTo>
                <a:cubicBezTo>
                  <a:pt x="890398" y="287220"/>
                  <a:pt x="890343" y="322062"/>
                  <a:pt x="925286" y="272143"/>
                </a:cubicBezTo>
                <a:cubicBezTo>
                  <a:pt x="943898" y="245555"/>
                  <a:pt x="954315" y="214086"/>
                  <a:pt x="968829" y="185057"/>
                </a:cubicBezTo>
                <a:lnTo>
                  <a:pt x="990600" y="141514"/>
                </a:lnTo>
                <a:cubicBezTo>
                  <a:pt x="997857" y="127000"/>
                  <a:pt x="1007239" y="113366"/>
                  <a:pt x="1012371" y="97971"/>
                </a:cubicBezTo>
                <a:cubicBezTo>
                  <a:pt x="1026503" y="55578"/>
                  <a:pt x="1015143" y="73428"/>
                  <a:pt x="1045029" y="43543"/>
                </a:cubicBezTo>
                <a:cubicBezTo>
                  <a:pt x="1052286" y="54429"/>
                  <a:pt x="1062329" y="63905"/>
                  <a:pt x="1066800" y="76200"/>
                </a:cubicBezTo>
                <a:cubicBezTo>
                  <a:pt x="1101082" y="170478"/>
                  <a:pt x="1078372" y="144261"/>
                  <a:pt x="1099457" y="228600"/>
                </a:cubicBezTo>
                <a:cubicBezTo>
                  <a:pt x="1105023" y="250864"/>
                  <a:pt x="1121229" y="293914"/>
                  <a:pt x="1121229" y="293914"/>
                </a:cubicBezTo>
                <a:cubicBezTo>
                  <a:pt x="1196824" y="268717"/>
                  <a:pt x="1107924" y="308025"/>
                  <a:pt x="1175657" y="217714"/>
                </a:cubicBezTo>
                <a:cubicBezTo>
                  <a:pt x="1186543" y="203200"/>
                  <a:pt x="1197910" y="189034"/>
                  <a:pt x="1208314" y="174171"/>
                </a:cubicBezTo>
                <a:cubicBezTo>
                  <a:pt x="1223319" y="152735"/>
                  <a:pt x="1227034" y="117132"/>
                  <a:pt x="1251857" y="108857"/>
                </a:cubicBezTo>
                <a:lnTo>
                  <a:pt x="1284514" y="97971"/>
                </a:lnTo>
                <a:cubicBezTo>
                  <a:pt x="1291771" y="105228"/>
                  <a:pt x="1303337" y="109912"/>
                  <a:pt x="1306286" y="119743"/>
                </a:cubicBezTo>
                <a:cubicBezTo>
                  <a:pt x="1311990" y="138755"/>
                  <a:pt x="1310510" y="210242"/>
                  <a:pt x="1328057" y="239486"/>
                </a:cubicBezTo>
                <a:cubicBezTo>
                  <a:pt x="1333338" y="248287"/>
                  <a:pt x="1342572" y="254000"/>
                  <a:pt x="1349829" y="261257"/>
                </a:cubicBezTo>
                <a:cubicBezTo>
                  <a:pt x="1357086" y="283028"/>
                  <a:pt x="1364343" y="348342"/>
                  <a:pt x="1371600" y="326571"/>
                </a:cubicBezTo>
                <a:cubicBezTo>
                  <a:pt x="1375229" y="315685"/>
                  <a:pt x="1377354" y="304177"/>
                  <a:pt x="1382486" y="293914"/>
                </a:cubicBezTo>
                <a:cubicBezTo>
                  <a:pt x="1388337" y="282212"/>
                  <a:pt x="1398944" y="273212"/>
                  <a:pt x="1404257" y="261257"/>
                </a:cubicBezTo>
                <a:cubicBezTo>
                  <a:pt x="1441688" y="177037"/>
                  <a:pt x="1406664" y="215310"/>
                  <a:pt x="1436914" y="18505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4" descr="🐣 Hatching Chick Emoji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671" y="2203418"/>
            <a:ext cx="1938637" cy="211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94;p2"/>
          <p:cNvPicPr preferRelativeResize="0"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484758" y="2509033"/>
            <a:ext cx="1426464" cy="17705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" name="Google Shape;135;p2"/>
          <p:cNvGrpSpPr/>
          <p:nvPr/>
        </p:nvGrpSpPr>
        <p:grpSpPr>
          <a:xfrm>
            <a:off x="6265659" y="3967541"/>
            <a:ext cx="1894289" cy="559373"/>
            <a:chOff x="562826" y="5682283"/>
            <a:chExt cx="2369558" cy="620806"/>
          </a:xfrm>
        </p:grpSpPr>
        <p:pic>
          <p:nvPicPr>
            <p:cNvPr id="37" name="Google Shape;136;p2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562829" y="5682283"/>
              <a:ext cx="2369555" cy="6208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137;p2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562826" y="5770143"/>
              <a:ext cx="2369557" cy="44241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" name="Freeform 38"/>
          <p:cNvSpPr/>
          <p:nvPr/>
        </p:nvSpPr>
        <p:spPr>
          <a:xfrm rot="21283800">
            <a:off x="6498536" y="3167401"/>
            <a:ext cx="1436914" cy="330952"/>
          </a:xfrm>
          <a:custGeom>
            <a:avLst/>
            <a:gdLst>
              <a:gd name="connsiteX0" fmla="*/ 0 w 1436914"/>
              <a:gd name="connsiteY0" fmla="*/ 152400 h 330952"/>
              <a:gd name="connsiteX1" fmla="*/ 54429 w 1436914"/>
              <a:gd name="connsiteY1" fmla="*/ 141514 h 330952"/>
              <a:gd name="connsiteX2" fmla="*/ 87086 w 1436914"/>
              <a:gd name="connsiteY2" fmla="*/ 130629 h 330952"/>
              <a:gd name="connsiteX3" fmla="*/ 130629 w 1436914"/>
              <a:gd name="connsiteY3" fmla="*/ 87086 h 330952"/>
              <a:gd name="connsiteX4" fmla="*/ 152400 w 1436914"/>
              <a:gd name="connsiteY4" fmla="*/ 65314 h 330952"/>
              <a:gd name="connsiteX5" fmla="*/ 206829 w 1436914"/>
              <a:gd name="connsiteY5" fmla="*/ 32657 h 330952"/>
              <a:gd name="connsiteX6" fmla="*/ 217714 w 1436914"/>
              <a:gd name="connsiteY6" fmla="*/ 0 h 330952"/>
              <a:gd name="connsiteX7" fmla="*/ 228600 w 1436914"/>
              <a:gd name="connsiteY7" fmla="*/ 32657 h 330952"/>
              <a:gd name="connsiteX8" fmla="*/ 239486 w 1436914"/>
              <a:gd name="connsiteY8" fmla="*/ 119743 h 330952"/>
              <a:gd name="connsiteX9" fmla="*/ 261257 w 1436914"/>
              <a:gd name="connsiteY9" fmla="*/ 152400 h 330952"/>
              <a:gd name="connsiteX10" fmla="*/ 304800 w 1436914"/>
              <a:gd name="connsiteY10" fmla="*/ 195943 h 330952"/>
              <a:gd name="connsiteX11" fmla="*/ 326571 w 1436914"/>
              <a:gd name="connsiteY11" fmla="*/ 195943 h 330952"/>
              <a:gd name="connsiteX12" fmla="*/ 348343 w 1436914"/>
              <a:gd name="connsiteY12" fmla="*/ 174171 h 330952"/>
              <a:gd name="connsiteX13" fmla="*/ 370114 w 1436914"/>
              <a:gd name="connsiteY13" fmla="*/ 108857 h 330952"/>
              <a:gd name="connsiteX14" fmla="*/ 413657 w 1436914"/>
              <a:gd name="connsiteY14" fmla="*/ 43543 h 330952"/>
              <a:gd name="connsiteX15" fmla="*/ 424543 w 1436914"/>
              <a:gd name="connsiteY15" fmla="*/ 10886 h 330952"/>
              <a:gd name="connsiteX16" fmla="*/ 457200 w 1436914"/>
              <a:gd name="connsiteY16" fmla="*/ 0 h 330952"/>
              <a:gd name="connsiteX17" fmla="*/ 489857 w 1436914"/>
              <a:gd name="connsiteY17" fmla="*/ 54429 h 330952"/>
              <a:gd name="connsiteX18" fmla="*/ 500743 w 1436914"/>
              <a:gd name="connsiteY18" fmla="*/ 87086 h 330952"/>
              <a:gd name="connsiteX19" fmla="*/ 544286 w 1436914"/>
              <a:gd name="connsiteY19" fmla="*/ 141514 h 330952"/>
              <a:gd name="connsiteX20" fmla="*/ 576943 w 1436914"/>
              <a:gd name="connsiteY20" fmla="*/ 206829 h 330952"/>
              <a:gd name="connsiteX21" fmla="*/ 587829 w 1436914"/>
              <a:gd name="connsiteY21" fmla="*/ 239486 h 330952"/>
              <a:gd name="connsiteX22" fmla="*/ 609600 w 1436914"/>
              <a:gd name="connsiteY22" fmla="*/ 272143 h 330952"/>
              <a:gd name="connsiteX23" fmla="*/ 631371 w 1436914"/>
              <a:gd name="connsiteY23" fmla="*/ 250371 h 330952"/>
              <a:gd name="connsiteX24" fmla="*/ 653143 w 1436914"/>
              <a:gd name="connsiteY24" fmla="*/ 206829 h 330952"/>
              <a:gd name="connsiteX25" fmla="*/ 674914 w 1436914"/>
              <a:gd name="connsiteY25" fmla="*/ 174171 h 330952"/>
              <a:gd name="connsiteX26" fmla="*/ 718457 w 1436914"/>
              <a:gd name="connsiteY26" fmla="*/ 108857 h 330952"/>
              <a:gd name="connsiteX27" fmla="*/ 762000 w 1436914"/>
              <a:gd name="connsiteY27" fmla="*/ 43543 h 330952"/>
              <a:gd name="connsiteX28" fmla="*/ 794657 w 1436914"/>
              <a:gd name="connsiteY28" fmla="*/ 119743 h 330952"/>
              <a:gd name="connsiteX29" fmla="*/ 816429 w 1436914"/>
              <a:gd name="connsiteY29" fmla="*/ 152400 h 330952"/>
              <a:gd name="connsiteX30" fmla="*/ 849086 w 1436914"/>
              <a:gd name="connsiteY30" fmla="*/ 206829 h 330952"/>
              <a:gd name="connsiteX31" fmla="*/ 881743 w 1436914"/>
              <a:gd name="connsiteY31" fmla="*/ 261257 h 330952"/>
              <a:gd name="connsiteX32" fmla="*/ 925286 w 1436914"/>
              <a:gd name="connsiteY32" fmla="*/ 272143 h 330952"/>
              <a:gd name="connsiteX33" fmla="*/ 968829 w 1436914"/>
              <a:gd name="connsiteY33" fmla="*/ 185057 h 330952"/>
              <a:gd name="connsiteX34" fmla="*/ 990600 w 1436914"/>
              <a:gd name="connsiteY34" fmla="*/ 141514 h 330952"/>
              <a:gd name="connsiteX35" fmla="*/ 1012371 w 1436914"/>
              <a:gd name="connsiteY35" fmla="*/ 97971 h 330952"/>
              <a:gd name="connsiteX36" fmla="*/ 1045029 w 1436914"/>
              <a:gd name="connsiteY36" fmla="*/ 43543 h 330952"/>
              <a:gd name="connsiteX37" fmla="*/ 1066800 w 1436914"/>
              <a:gd name="connsiteY37" fmla="*/ 76200 h 330952"/>
              <a:gd name="connsiteX38" fmla="*/ 1099457 w 1436914"/>
              <a:gd name="connsiteY38" fmla="*/ 228600 h 330952"/>
              <a:gd name="connsiteX39" fmla="*/ 1121229 w 1436914"/>
              <a:gd name="connsiteY39" fmla="*/ 293914 h 330952"/>
              <a:gd name="connsiteX40" fmla="*/ 1175657 w 1436914"/>
              <a:gd name="connsiteY40" fmla="*/ 217714 h 330952"/>
              <a:gd name="connsiteX41" fmla="*/ 1208314 w 1436914"/>
              <a:gd name="connsiteY41" fmla="*/ 174171 h 330952"/>
              <a:gd name="connsiteX42" fmla="*/ 1251857 w 1436914"/>
              <a:gd name="connsiteY42" fmla="*/ 108857 h 330952"/>
              <a:gd name="connsiteX43" fmla="*/ 1284514 w 1436914"/>
              <a:gd name="connsiteY43" fmla="*/ 97971 h 330952"/>
              <a:gd name="connsiteX44" fmla="*/ 1306286 w 1436914"/>
              <a:gd name="connsiteY44" fmla="*/ 119743 h 330952"/>
              <a:gd name="connsiteX45" fmla="*/ 1328057 w 1436914"/>
              <a:gd name="connsiteY45" fmla="*/ 239486 h 330952"/>
              <a:gd name="connsiteX46" fmla="*/ 1349829 w 1436914"/>
              <a:gd name="connsiteY46" fmla="*/ 261257 h 330952"/>
              <a:gd name="connsiteX47" fmla="*/ 1371600 w 1436914"/>
              <a:gd name="connsiteY47" fmla="*/ 326571 h 330952"/>
              <a:gd name="connsiteX48" fmla="*/ 1382486 w 1436914"/>
              <a:gd name="connsiteY48" fmla="*/ 293914 h 330952"/>
              <a:gd name="connsiteX49" fmla="*/ 1404257 w 1436914"/>
              <a:gd name="connsiteY49" fmla="*/ 261257 h 330952"/>
              <a:gd name="connsiteX50" fmla="*/ 1436914 w 1436914"/>
              <a:gd name="connsiteY50" fmla="*/ 185057 h 3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436914" h="330952">
                <a:moveTo>
                  <a:pt x="0" y="152400"/>
                </a:moveTo>
                <a:cubicBezTo>
                  <a:pt x="18143" y="148771"/>
                  <a:pt x="36479" y="146001"/>
                  <a:pt x="54429" y="141514"/>
                </a:cubicBezTo>
                <a:cubicBezTo>
                  <a:pt x="65561" y="138731"/>
                  <a:pt x="78972" y="138743"/>
                  <a:pt x="87086" y="130629"/>
                </a:cubicBezTo>
                <a:cubicBezTo>
                  <a:pt x="145141" y="72572"/>
                  <a:pt x="43543" y="116112"/>
                  <a:pt x="130629" y="87086"/>
                </a:cubicBezTo>
                <a:cubicBezTo>
                  <a:pt x="137886" y="79829"/>
                  <a:pt x="143599" y="70594"/>
                  <a:pt x="152400" y="65314"/>
                </a:cubicBezTo>
                <a:cubicBezTo>
                  <a:pt x="223059" y="22918"/>
                  <a:pt x="151661" y="87825"/>
                  <a:pt x="206829" y="32657"/>
                </a:cubicBezTo>
                <a:cubicBezTo>
                  <a:pt x="210457" y="21771"/>
                  <a:pt x="206240" y="0"/>
                  <a:pt x="217714" y="0"/>
                </a:cubicBezTo>
                <a:cubicBezTo>
                  <a:pt x="229189" y="0"/>
                  <a:pt x="226547" y="21368"/>
                  <a:pt x="228600" y="32657"/>
                </a:cubicBezTo>
                <a:cubicBezTo>
                  <a:pt x="233833" y="61440"/>
                  <a:pt x="231789" y="91519"/>
                  <a:pt x="239486" y="119743"/>
                </a:cubicBezTo>
                <a:cubicBezTo>
                  <a:pt x="242928" y="132365"/>
                  <a:pt x="252743" y="142467"/>
                  <a:pt x="261257" y="152400"/>
                </a:cubicBezTo>
                <a:cubicBezTo>
                  <a:pt x="274615" y="167985"/>
                  <a:pt x="304800" y="195943"/>
                  <a:pt x="304800" y="195943"/>
                </a:cubicBezTo>
                <a:cubicBezTo>
                  <a:pt x="323462" y="251927"/>
                  <a:pt x="307910" y="227044"/>
                  <a:pt x="326571" y="195943"/>
                </a:cubicBezTo>
                <a:cubicBezTo>
                  <a:pt x="331851" y="187142"/>
                  <a:pt x="341086" y="181428"/>
                  <a:pt x="348343" y="174171"/>
                </a:cubicBezTo>
                <a:cubicBezTo>
                  <a:pt x="355600" y="152400"/>
                  <a:pt x="357384" y="127952"/>
                  <a:pt x="370114" y="108857"/>
                </a:cubicBezTo>
                <a:cubicBezTo>
                  <a:pt x="384628" y="87086"/>
                  <a:pt x="405382" y="68366"/>
                  <a:pt x="413657" y="43543"/>
                </a:cubicBezTo>
                <a:cubicBezTo>
                  <a:pt x="417286" y="32657"/>
                  <a:pt x="416429" y="19000"/>
                  <a:pt x="424543" y="10886"/>
                </a:cubicBezTo>
                <a:cubicBezTo>
                  <a:pt x="432657" y="2772"/>
                  <a:pt x="446314" y="3629"/>
                  <a:pt x="457200" y="0"/>
                </a:cubicBezTo>
                <a:cubicBezTo>
                  <a:pt x="488038" y="92512"/>
                  <a:pt x="445030" y="-20284"/>
                  <a:pt x="489857" y="54429"/>
                </a:cubicBezTo>
                <a:cubicBezTo>
                  <a:pt x="495761" y="64268"/>
                  <a:pt x="495611" y="76823"/>
                  <a:pt x="500743" y="87086"/>
                </a:cubicBezTo>
                <a:cubicBezTo>
                  <a:pt x="514476" y="114552"/>
                  <a:pt x="524034" y="121263"/>
                  <a:pt x="544286" y="141514"/>
                </a:cubicBezTo>
                <a:cubicBezTo>
                  <a:pt x="571131" y="248903"/>
                  <a:pt x="535350" y="137509"/>
                  <a:pt x="576943" y="206829"/>
                </a:cubicBezTo>
                <a:cubicBezTo>
                  <a:pt x="582847" y="216668"/>
                  <a:pt x="582697" y="229223"/>
                  <a:pt x="587829" y="239486"/>
                </a:cubicBezTo>
                <a:cubicBezTo>
                  <a:pt x="593680" y="251188"/>
                  <a:pt x="602343" y="261257"/>
                  <a:pt x="609600" y="272143"/>
                </a:cubicBezTo>
                <a:cubicBezTo>
                  <a:pt x="616857" y="264886"/>
                  <a:pt x="625678" y="258910"/>
                  <a:pt x="631371" y="250371"/>
                </a:cubicBezTo>
                <a:cubicBezTo>
                  <a:pt x="640372" y="236869"/>
                  <a:pt x="645092" y="220918"/>
                  <a:pt x="653143" y="206829"/>
                </a:cubicBezTo>
                <a:cubicBezTo>
                  <a:pt x="659634" y="195470"/>
                  <a:pt x="667657" y="185057"/>
                  <a:pt x="674914" y="174171"/>
                </a:cubicBezTo>
                <a:cubicBezTo>
                  <a:pt x="706167" y="49164"/>
                  <a:pt x="658316" y="199069"/>
                  <a:pt x="718457" y="108857"/>
                </a:cubicBezTo>
                <a:cubicBezTo>
                  <a:pt x="774691" y="24506"/>
                  <a:pt x="680015" y="98199"/>
                  <a:pt x="762000" y="43543"/>
                </a:cubicBezTo>
                <a:cubicBezTo>
                  <a:pt x="816660" y="125535"/>
                  <a:pt x="752477" y="21326"/>
                  <a:pt x="794657" y="119743"/>
                </a:cubicBezTo>
                <a:cubicBezTo>
                  <a:pt x="799811" y="131768"/>
                  <a:pt x="809172" y="141514"/>
                  <a:pt x="816429" y="152400"/>
                </a:cubicBezTo>
                <a:cubicBezTo>
                  <a:pt x="847264" y="244910"/>
                  <a:pt x="804259" y="132116"/>
                  <a:pt x="849086" y="206829"/>
                </a:cubicBezTo>
                <a:cubicBezTo>
                  <a:pt x="891478" y="277483"/>
                  <a:pt x="826579" y="206096"/>
                  <a:pt x="881743" y="261257"/>
                </a:cubicBezTo>
                <a:cubicBezTo>
                  <a:pt x="890398" y="287220"/>
                  <a:pt x="890343" y="322062"/>
                  <a:pt x="925286" y="272143"/>
                </a:cubicBezTo>
                <a:cubicBezTo>
                  <a:pt x="943898" y="245555"/>
                  <a:pt x="954315" y="214086"/>
                  <a:pt x="968829" y="185057"/>
                </a:cubicBezTo>
                <a:lnTo>
                  <a:pt x="990600" y="141514"/>
                </a:lnTo>
                <a:cubicBezTo>
                  <a:pt x="997857" y="127000"/>
                  <a:pt x="1007239" y="113366"/>
                  <a:pt x="1012371" y="97971"/>
                </a:cubicBezTo>
                <a:cubicBezTo>
                  <a:pt x="1026503" y="55578"/>
                  <a:pt x="1015143" y="73428"/>
                  <a:pt x="1045029" y="43543"/>
                </a:cubicBezTo>
                <a:cubicBezTo>
                  <a:pt x="1052286" y="54429"/>
                  <a:pt x="1062329" y="63905"/>
                  <a:pt x="1066800" y="76200"/>
                </a:cubicBezTo>
                <a:cubicBezTo>
                  <a:pt x="1101082" y="170478"/>
                  <a:pt x="1078372" y="144261"/>
                  <a:pt x="1099457" y="228600"/>
                </a:cubicBezTo>
                <a:cubicBezTo>
                  <a:pt x="1105023" y="250864"/>
                  <a:pt x="1121229" y="293914"/>
                  <a:pt x="1121229" y="293914"/>
                </a:cubicBezTo>
                <a:cubicBezTo>
                  <a:pt x="1196824" y="268717"/>
                  <a:pt x="1107924" y="308025"/>
                  <a:pt x="1175657" y="217714"/>
                </a:cubicBezTo>
                <a:cubicBezTo>
                  <a:pt x="1186543" y="203200"/>
                  <a:pt x="1197910" y="189034"/>
                  <a:pt x="1208314" y="174171"/>
                </a:cubicBezTo>
                <a:cubicBezTo>
                  <a:pt x="1223319" y="152735"/>
                  <a:pt x="1227034" y="117132"/>
                  <a:pt x="1251857" y="108857"/>
                </a:cubicBezTo>
                <a:lnTo>
                  <a:pt x="1284514" y="97971"/>
                </a:lnTo>
                <a:cubicBezTo>
                  <a:pt x="1291771" y="105228"/>
                  <a:pt x="1303337" y="109912"/>
                  <a:pt x="1306286" y="119743"/>
                </a:cubicBezTo>
                <a:cubicBezTo>
                  <a:pt x="1311990" y="138755"/>
                  <a:pt x="1310510" y="210242"/>
                  <a:pt x="1328057" y="239486"/>
                </a:cubicBezTo>
                <a:cubicBezTo>
                  <a:pt x="1333338" y="248287"/>
                  <a:pt x="1342572" y="254000"/>
                  <a:pt x="1349829" y="261257"/>
                </a:cubicBezTo>
                <a:cubicBezTo>
                  <a:pt x="1357086" y="283028"/>
                  <a:pt x="1364343" y="348342"/>
                  <a:pt x="1371600" y="326571"/>
                </a:cubicBezTo>
                <a:cubicBezTo>
                  <a:pt x="1375229" y="315685"/>
                  <a:pt x="1377354" y="304177"/>
                  <a:pt x="1382486" y="293914"/>
                </a:cubicBezTo>
                <a:cubicBezTo>
                  <a:pt x="1388337" y="282212"/>
                  <a:pt x="1398944" y="273212"/>
                  <a:pt x="1404257" y="261257"/>
                </a:cubicBezTo>
                <a:cubicBezTo>
                  <a:pt x="1441688" y="177037"/>
                  <a:pt x="1406664" y="215310"/>
                  <a:pt x="1436914" y="18505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4" descr="🐣 Hatching Chick Emoji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473" y="4435721"/>
            <a:ext cx="1938637" cy="211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94;p2"/>
          <p:cNvPicPr preferRelativeResize="0"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2860560" y="4741336"/>
            <a:ext cx="1426464" cy="17705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Google Shape;135;p2"/>
          <p:cNvGrpSpPr/>
          <p:nvPr/>
        </p:nvGrpSpPr>
        <p:grpSpPr>
          <a:xfrm>
            <a:off x="2641461" y="6199844"/>
            <a:ext cx="1894289" cy="559373"/>
            <a:chOff x="562826" y="5682283"/>
            <a:chExt cx="2369558" cy="620806"/>
          </a:xfrm>
        </p:grpSpPr>
        <p:pic>
          <p:nvPicPr>
            <p:cNvPr id="43" name="Google Shape;136;p2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562829" y="5682283"/>
              <a:ext cx="2369555" cy="6208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137;p2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562826" y="5770143"/>
              <a:ext cx="2369557" cy="44241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" name="Freeform 44"/>
          <p:cNvSpPr/>
          <p:nvPr/>
        </p:nvSpPr>
        <p:spPr>
          <a:xfrm rot="21283800">
            <a:off x="2874338" y="5399704"/>
            <a:ext cx="1436914" cy="330952"/>
          </a:xfrm>
          <a:custGeom>
            <a:avLst/>
            <a:gdLst>
              <a:gd name="connsiteX0" fmla="*/ 0 w 1436914"/>
              <a:gd name="connsiteY0" fmla="*/ 152400 h 330952"/>
              <a:gd name="connsiteX1" fmla="*/ 54429 w 1436914"/>
              <a:gd name="connsiteY1" fmla="*/ 141514 h 330952"/>
              <a:gd name="connsiteX2" fmla="*/ 87086 w 1436914"/>
              <a:gd name="connsiteY2" fmla="*/ 130629 h 330952"/>
              <a:gd name="connsiteX3" fmla="*/ 130629 w 1436914"/>
              <a:gd name="connsiteY3" fmla="*/ 87086 h 330952"/>
              <a:gd name="connsiteX4" fmla="*/ 152400 w 1436914"/>
              <a:gd name="connsiteY4" fmla="*/ 65314 h 330952"/>
              <a:gd name="connsiteX5" fmla="*/ 206829 w 1436914"/>
              <a:gd name="connsiteY5" fmla="*/ 32657 h 330952"/>
              <a:gd name="connsiteX6" fmla="*/ 217714 w 1436914"/>
              <a:gd name="connsiteY6" fmla="*/ 0 h 330952"/>
              <a:gd name="connsiteX7" fmla="*/ 228600 w 1436914"/>
              <a:gd name="connsiteY7" fmla="*/ 32657 h 330952"/>
              <a:gd name="connsiteX8" fmla="*/ 239486 w 1436914"/>
              <a:gd name="connsiteY8" fmla="*/ 119743 h 330952"/>
              <a:gd name="connsiteX9" fmla="*/ 261257 w 1436914"/>
              <a:gd name="connsiteY9" fmla="*/ 152400 h 330952"/>
              <a:gd name="connsiteX10" fmla="*/ 304800 w 1436914"/>
              <a:gd name="connsiteY10" fmla="*/ 195943 h 330952"/>
              <a:gd name="connsiteX11" fmla="*/ 326571 w 1436914"/>
              <a:gd name="connsiteY11" fmla="*/ 195943 h 330952"/>
              <a:gd name="connsiteX12" fmla="*/ 348343 w 1436914"/>
              <a:gd name="connsiteY12" fmla="*/ 174171 h 330952"/>
              <a:gd name="connsiteX13" fmla="*/ 370114 w 1436914"/>
              <a:gd name="connsiteY13" fmla="*/ 108857 h 330952"/>
              <a:gd name="connsiteX14" fmla="*/ 413657 w 1436914"/>
              <a:gd name="connsiteY14" fmla="*/ 43543 h 330952"/>
              <a:gd name="connsiteX15" fmla="*/ 424543 w 1436914"/>
              <a:gd name="connsiteY15" fmla="*/ 10886 h 330952"/>
              <a:gd name="connsiteX16" fmla="*/ 457200 w 1436914"/>
              <a:gd name="connsiteY16" fmla="*/ 0 h 330952"/>
              <a:gd name="connsiteX17" fmla="*/ 489857 w 1436914"/>
              <a:gd name="connsiteY17" fmla="*/ 54429 h 330952"/>
              <a:gd name="connsiteX18" fmla="*/ 500743 w 1436914"/>
              <a:gd name="connsiteY18" fmla="*/ 87086 h 330952"/>
              <a:gd name="connsiteX19" fmla="*/ 544286 w 1436914"/>
              <a:gd name="connsiteY19" fmla="*/ 141514 h 330952"/>
              <a:gd name="connsiteX20" fmla="*/ 576943 w 1436914"/>
              <a:gd name="connsiteY20" fmla="*/ 206829 h 330952"/>
              <a:gd name="connsiteX21" fmla="*/ 587829 w 1436914"/>
              <a:gd name="connsiteY21" fmla="*/ 239486 h 330952"/>
              <a:gd name="connsiteX22" fmla="*/ 609600 w 1436914"/>
              <a:gd name="connsiteY22" fmla="*/ 272143 h 330952"/>
              <a:gd name="connsiteX23" fmla="*/ 631371 w 1436914"/>
              <a:gd name="connsiteY23" fmla="*/ 250371 h 330952"/>
              <a:gd name="connsiteX24" fmla="*/ 653143 w 1436914"/>
              <a:gd name="connsiteY24" fmla="*/ 206829 h 330952"/>
              <a:gd name="connsiteX25" fmla="*/ 674914 w 1436914"/>
              <a:gd name="connsiteY25" fmla="*/ 174171 h 330952"/>
              <a:gd name="connsiteX26" fmla="*/ 718457 w 1436914"/>
              <a:gd name="connsiteY26" fmla="*/ 108857 h 330952"/>
              <a:gd name="connsiteX27" fmla="*/ 762000 w 1436914"/>
              <a:gd name="connsiteY27" fmla="*/ 43543 h 330952"/>
              <a:gd name="connsiteX28" fmla="*/ 794657 w 1436914"/>
              <a:gd name="connsiteY28" fmla="*/ 119743 h 330952"/>
              <a:gd name="connsiteX29" fmla="*/ 816429 w 1436914"/>
              <a:gd name="connsiteY29" fmla="*/ 152400 h 330952"/>
              <a:gd name="connsiteX30" fmla="*/ 849086 w 1436914"/>
              <a:gd name="connsiteY30" fmla="*/ 206829 h 330952"/>
              <a:gd name="connsiteX31" fmla="*/ 881743 w 1436914"/>
              <a:gd name="connsiteY31" fmla="*/ 261257 h 330952"/>
              <a:gd name="connsiteX32" fmla="*/ 925286 w 1436914"/>
              <a:gd name="connsiteY32" fmla="*/ 272143 h 330952"/>
              <a:gd name="connsiteX33" fmla="*/ 968829 w 1436914"/>
              <a:gd name="connsiteY33" fmla="*/ 185057 h 330952"/>
              <a:gd name="connsiteX34" fmla="*/ 990600 w 1436914"/>
              <a:gd name="connsiteY34" fmla="*/ 141514 h 330952"/>
              <a:gd name="connsiteX35" fmla="*/ 1012371 w 1436914"/>
              <a:gd name="connsiteY35" fmla="*/ 97971 h 330952"/>
              <a:gd name="connsiteX36" fmla="*/ 1045029 w 1436914"/>
              <a:gd name="connsiteY36" fmla="*/ 43543 h 330952"/>
              <a:gd name="connsiteX37" fmla="*/ 1066800 w 1436914"/>
              <a:gd name="connsiteY37" fmla="*/ 76200 h 330952"/>
              <a:gd name="connsiteX38" fmla="*/ 1099457 w 1436914"/>
              <a:gd name="connsiteY38" fmla="*/ 228600 h 330952"/>
              <a:gd name="connsiteX39" fmla="*/ 1121229 w 1436914"/>
              <a:gd name="connsiteY39" fmla="*/ 293914 h 330952"/>
              <a:gd name="connsiteX40" fmla="*/ 1175657 w 1436914"/>
              <a:gd name="connsiteY40" fmla="*/ 217714 h 330952"/>
              <a:gd name="connsiteX41" fmla="*/ 1208314 w 1436914"/>
              <a:gd name="connsiteY41" fmla="*/ 174171 h 330952"/>
              <a:gd name="connsiteX42" fmla="*/ 1251857 w 1436914"/>
              <a:gd name="connsiteY42" fmla="*/ 108857 h 330952"/>
              <a:gd name="connsiteX43" fmla="*/ 1284514 w 1436914"/>
              <a:gd name="connsiteY43" fmla="*/ 97971 h 330952"/>
              <a:gd name="connsiteX44" fmla="*/ 1306286 w 1436914"/>
              <a:gd name="connsiteY44" fmla="*/ 119743 h 330952"/>
              <a:gd name="connsiteX45" fmla="*/ 1328057 w 1436914"/>
              <a:gd name="connsiteY45" fmla="*/ 239486 h 330952"/>
              <a:gd name="connsiteX46" fmla="*/ 1349829 w 1436914"/>
              <a:gd name="connsiteY46" fmla="*/ 261257 h 330952"/>
              <a:gd name="connsiteX47" fmla="*/ 1371600 w 1436914"/>
              <a:gd name="connsiteY47" fmla="*/ 326571 h 330952"/>
              <a:gd name="connsiteX48" fmla="*/ 1382486 w 1436914"/>
              <a:gd name="connsiteY48" fmla="*/ 293914 h 330952"/>
              <a:gd name="connsiteX49" fmla="*/ 1404257 w 1436914"/>
              <a:gd name="connsiteY49" fmla="*/ 261257 h 330952"/>
              <a:gd name="connsiteX50" fmla="*/ 1436914 w 1436914"/>
              <a:gd name="connsiteY50" fmla="*/ 185057 h 3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436914" h="330952">
                <a:moveTo>
                  <a:pt x="0" y="152400"/>
                </a:moveTo>
                <a:cubicBezTo>
                  <a:pt x="18143" y="148771"/>
                  <a:pt x="36479" y="146001"/>
                  <a:pt x="54429" y="141514"/>
                </a:cubicBezTo>
                <a:cubicBezTo>
                  <a:pt x="65561" y="138731"/>
                  <a:pt x="78972" y="138743"/>
                  <a:pt x="87086" y="130629"/>
                </a:cubicBezTo>
                <a:cubicBezTo>
                  <a:pt x="145141" y="72572"/>
                  <a:pt x="43543" y="116112"/>
                  <a:pt x="130629" y="87086"/>
                </a:cubicBezTo>
                <a:cubicBezTo>
                  <a:pt x="137886" y="79829"/>
                  <a:pt x="143599" y="70594"/>
                  <a:pt x="152400" y="65314"/>
                </a:cubicBezTo>
                <a:cubicBezTo>
                  <a:pt x="223059" y="22918"/>
                  <a:pt x="151661" y="87825"/>
                  <a:pt x="206829" y="32657"/>
                </a:cubicBezTo>
                <a:cubicBezTo>
                  <a:pt x="210457" y="21771"/>
                  <a:pt x="206240" y="0"/>
                  <a:pt x="217714" y="0"/>
                </a:cubicBezTo>
                <a:cubicBezTo>
                  <a:pt x="229189" y="0"/>
                  <a:pt x="226547" y="21368"/>
                  <a:pt x="228600" y="32657"/>
                </a:cubicBezTo>
                <a:cubicBezTo>
                  <a:pt x="233833" y="61440"/>
                  <a:pt x="231789" y="91519"/>
                  <a:pt x="239486" y="119743"/>
                </a:cubicBezTo>
                <a:cubicBezTo>
                  <a:pt x="242928" y="132365"/>
                  <a:pt x="252743" y="142467"/>
                  <a:pt x="261257" y="152400"/>
                </a:cubicBezTo>
                <a:cubicBezTo>
                  <a:pt x="274615" y="167985"/>
                  <a:pt x="304800" y="195943"/>
                  <a:pt x="304800" y="195943"/>
                </a:cubicBezTo>
                <a:cubicBezTo>
                  <a:pt x="323462" y="251927"/>
                  <a:pt x="307910" y="227044"/>
                  <a:pt x="326571" y="195943"/>
                </a:cubicBezTo>
                <a:cubicBezTo>
                  <a:pt x="331851" y="187142"/>
                  <a:pt x="341086" y="181428"/>
                  <a:pt x="348343" y="174171"/>
                </a:cubicBezTo>
                <a:cubicBezTo>
                  <a:pt x="355600" y="152400"/>
                  <a:pt x="357384" y="127952"/>
                  <a:pt x="370114" y="108857"/>
                </a:cubicBezTo>
                <a:cubicBezTo>
                  <a:pt x="384628" y="87086"/>
                  <a:pt x="405382" y="68366"/>
                  <a:pt x="413657" y="43543"/>
                </a:cubicBezTo>
                <a:cubicBezTo>
                  <a:pt x="417286" y="32657"/>
                  <a:pt x="416429" y="19000"/>
                  <a:pt x="424543" y="10886"/>
                </a:cubicBezTo>
                <a:cubicBezTo>
                  <a:pt x="432657" y="2772"/>
                  <a:pt x="446314" y="3629"/>
                  <a:pt x="457200" y="0"/>
                </a:cubicBezTo>
                <a:cubicBezTo>
                  <a:pt x="488038" y="92512"/>
                  <a:pt x="445030" y="-20284"/>
                  <a:pt x="489857" y="54429"/>
                </a:cubicBezTo>
                <a:cubicBezTo>
                  <a:pt x="495761" y="64268"/>
                  <a:pt x="495611" y="76823"/>
                  <a:pt x="500743" y="87086"/>
                </a:cubicBezTo>
                <a:cubicBezTo>
                  <a:pt x="514476" y="114552"/>
                  <a:pt x="524034" y="121263"/>
                  <a:pt x="544286" y="141514"/>
                </a:cubicBezTo>
                <a:cubicBezTo>
                  <a:pt x="571131" y="248903"/>
                  <a:pt x="535350" y="137509"/>
                  <a:pt x="576943" y="206829"/>
                </a:cubicBezTo>
                <a:cubicBezTo>
                  <a:pt x="582847" y="216668"/>
                  <a:pt x="582697" y="229223"/>
                  <a:pt x="587829" y="239486"/>
                </a:cubicBezTo>
                <a:cubicBezTo>
                  <a:pt x="593680" y="251188"/>
                  <a:pt x="602343" y="261257"/>
                  <a:pt x="609600" y="272143"/>
                </a:cubicBezTo>
                <a:cubicBezTo>
                  <a:pt x="616857" y="264886"/>
                  <a:pt x="625678" y="258910"/>
                  <a:pt x="631371" y="250371"/>
                </a:cubicBezTo>
                <a:cubicBezTo>
                  <a:pt x="640372" y="236869"/>
                  <a:pt x="645092" y="220918"/>
                  <a:pt x="653143" y="206829"/>
                </a:cubicBezTo>
                <a:cubicBezTo>
                  <a:pt x="659634" y="195470"/>
                  <a:pt x="667657" y="185057"/>
                  <a:pt x="674914" y="174171"/>
                </a:cubicBezTo>
                <a:cubicBezTo>
                  <a:pt x="706167" y="49164"/>
                  <a:pt x="658316" y="199069"/>
                  <a:pt x="718457" y="108857"/>
                </a:cubicBezTo>
                <a:cubicBezTo>
                  <a:pt x="774691" y="24506"/>
                  <a:pt x="680015" y="98199"/>
                  <a:pt x="762000" y="43543"/>
                </a:cubicBezTo>
                <a:cubicBezTo>
                  <a:pt x="816660" y="125535"/>
                  <a:pt x="752477" y="21326"/>
                  <a:pt x="794657" y="119743"/>
                </a:cubicBezTo>
                <a:cubicBezTo>
                  <a:pt x="799811" y="131768"/>
                  <a:pt x="809172" y="141514"/>
                  <a:pt x="816429" y="152400"/>
                </a:cubicBezTo>
                <a:cubicBezTo>
                  <a:pt x="847264" y="244910"/>
                  <a:pt x="804259" y="132116"/>
                  <a:pt x="849086" y="206829"/>
                </a:cubicBezTo>
                <a:cubicBezTo>
                  <a:pt x="891478" y="277483"/>
                  <a:pt x="826579" y="206096"/>
                  <a:pt x="881743" y="261257"/>
                </a:cubicBezTo>
                <a:cubicBezTo>
                  <a:pt x="890398" y="287220"/>
                  <a:pt x="890343" y="322062"/>
                  <a:pt x="925286" y="272143"/>
                </a:cubicBezTo>
                <a:cubicBezTo>
                  <a:pt x="943898" y="245555"/>
                  <a:pt x="954315" y="214086"/>
                  <a:pt x="968829" y="185057"/>
                </a:cubicBezTo>
                <a:lnTo>
                  <a:pt x="990600" y="141514"/>
                </a:lnTo>
                <a:cubicBezTo>
                  <a:pt x="997857" y="127000"/>
                  <a:pt x="1007239" y="113366"/>
                  <a:pt x="1012371" y="97971"/>
                </a:cubicBezTo>
                <a:cubicBezTo>
                  <a:pt x="1026503" y="55578"/>
                  <a:pt x="1015143" y="73428"/>
                  <a:pt x="1045029" y="43543"/>
                </a:cubicBezTo>
                <a:cubicBezTo>
                  <a:pt x="1052286" y="54429"/>
                  <a:pt x="1062329" y="63905"/>
                  <a:pt x="1066800" y="76200"/>
                </a:cubicBezTo>
                <a:cubicBezTo>
                  <a:pt x="1101082" y="170478"/>
                  <a:pt x="1078372" y="144261"/>
                  <a:pt x="1099457" y="228600"/>
                </a:cubicBezTo>
                <a:cubicBezTo>
                  <a:pt x="1105023" y="250864"/>
                  <a:pt x="1121229" y="293914"/>
                  <a:pt x="1121229" y="293914"/>
                </a:cubicBezTo>
                <a:cubicBezTo>
                  <a:pt x="1196824" y="268717"/>
                  <a:pt x="1107924" y="308025"/>
                  <a:pt x="1175657" y="217714"/>
                </a:cubicBezTo>
                <a:cubicBezTo>
                  <a:pt x="1186543" y="203200"/>
                  <a:pt x="1197910" y="189034"/>
                  <a:pt x="1208314" y="174171"/>
                </a:cubicBezTo>
                <a:cubicBezTo>
                  <a:pt x="1223319" y="152735"/>
                  <a:pt x="1227034" y="117132"/>
                  <a:pt x="1251857" y="108857"/>
                </a:cubicBezTo>
                <a:lnTo>
                  <a:pt x="1284514" y="97971"/>
                </a:lnTo>
                <a:cubicBezTo>
                  <a:pt x="1291771" y="105228"/>
                  <a:pt x="1303337" y="109912"/>
                  <a:pt x="1306286" y="119743"/>
                </a:cubicBezTo>
                <a:cubicBezTo>
                  <a:pt x="1311990" y="138755"/>
                  <a:pt x="1310510" y="210242"/>
                  <a:pt x="1328057" y="239486"/>
                </a:cubicBezTo>
                <a:cubicBezTo>
                  <a:pt x="1333338" y="248287"/>
                  <a:pt x="1342572" y="254000"/>
                  <a:pt x="1349829" y="261257"/>
                </a:cubicBezTo>
                <a:cubicBezTo>
                  <a:pt x="1357086" y="283028"/>
                  <a:pt x="1364343" y="348342"/>
                  <a:pt x="1371600" y="326571"/>
                </a:cubicBezTo>
                <a:cubicBezTo>
                  <a:pt x="1375229" y="315685"/>
                  <a:pt x="1377354" y="304177"/>
                  <a:pt x="1382486" y="293914"/>
                </a:cubicBezTo>
                <a:cubicBezTo>
                  <a:pt x="1388337" y="282212"/>
                  <a:pt x="1398944" y="273212"/>
                  <a:pt x="1404257" y="261257"/>
                </a:cubicBezTo>
                <a:cubicBezTo>
                  <a:pt x="1441688" y="177037"/>
                  <a:pt x="1406664" y="215310"/>
                  <a:pt x="1436914" y="18505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1">
            <a:hlinkClick r:id="rId9" action="ppaction://hlinksldjump"/>
          </p:cNvPr>
          <p:cNvSpPr txBox="1"/>
          <p:nvPr/>
        </p:nvSpPr>
        <p:spPr>
          <a:xfrm>
            <a:off x="1832849" y="2308915"/>
            <a:ext cx="1426464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4000"/>
              <a:buFont typeface="Arial" panose="020B0604020202020204"/>
              <a:buNone/>
            </a:pPr>
            <a:endParaRPr lang="vi-VN" sz="4000" kern="0">
              <a:solidFill>
                <a:srgbClr val="00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rial" panose="020B0604020202020204"/>
              <a:sym typeface="Arial" panose="020B0604020202020204"/>
            </a:endParaRPr>
          </a:p>
          <a:p>
            <a:pPr algn="ctr"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en-US" sz="5000" kern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/>
                <a:sym typeface="Arial" panose="020B0604020202020204"/>
              </a:rPr>
              <a:t>1</a:t>
            </a:r>
            <a:endParaRPr lang="vi-VN" sz="5000" kern="0">
              <a:solidFill>
                <a:srgbClr val="00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rial" panose="020B0604020202020204"/>
              <a:sym typeface="Arial" panose="020B0604020202020204"/>
            </a:endParaRPr>
          </a:p>
          <a:p>
            <a:pPr algn="ctr">
              <a:buClr>
                <a:srgbClr val="000000"/>
              </a:buClr>
              <a:buSzPts val="4000"/>
              <a:buFont typeface="Arial" panose="020B0604020202020204"/>
              <a:buNone/>
            </a:pPr>
            <a:endParaRPr sz="4000" kern="0">
              <a:solidFill>
                <a:srgbClr val="00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1">
            <a:hlinkClick r:id="rId10" action="ppaction://hlinksldjump"/>
          </p:cNvPr>
          <p:cNvSpPr txBox="1"/>
          <p:nvPr/>
        </p:nvSpPr>
        <p:spPr>
          <a:xfrm>
            <a:off x="4166210" y="2308915"/>
            <a:ext cx="1426464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4000"/>
              <a:buFont typeface="Arial" panose="020B0604020202020204"/>
              <a:buNone/>
            </a:pPr>
            <a:endParaRPr lang="vi-VN" sz="4000" kern="0">
              <a:solidFill>
                <a:srgbClr val="00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rial" panose="020B0604020202020204"/>
              <a:sym typeface="Arial" panose="020B0604020202020204"/>
            </a:endParaRPr>
          </a:p>
          <a:p>
            <a:pPr algn="ctr"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vi-VN" sz="5000" kern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/>
                <a:sym typeface="Arial" panose="020B0604020202020204"/>
              </a:rPr>
              <a:t>2</a:t>
            </a:r>
            <a:endParaRPr lang="vi-VN" sz="5000" kern="0">
              <a:solidFill>
                <a:srgbClr val="00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rial" panose="020B0604020202020204"/>
              <a:sym typeface="Arial" panose="020B0604020202020204"/>
            </a:endParaRPr>
          </a:p>
          <a:p>
            <a:pPr algn="ctr">
              <a:buClr>
                <a:srgbClr val="000000"/>
              </a:buClr>
              <a:buSzPts val="4000"/>
              <a:buFont typeface="Arial" panose="020B0604020202020204"/>
              <a:buNone/>
            </a:pPr>
            <a:endParaRPr sz="4000" kern="0">
              <a:solidFill>
                <a:srgbClr val="00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48" name="1">
            <a:hlinkClick r:id="rId11" action="ppaction://hlinksldjump"/>
          </p:cNvPr>
          <p:cNvSpPr txBox="1"/>
          <p:nvPr/>
        </p:nvSpPr>
        <p:spPr>
          <a:xfrm>
            <a:off x="6499571" y="2308915"/>
            <a:ext cx="1426464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4000"/>
              <a:buFont typeface="Arial" panose="020B0604020202020204"/>
              <a:buNone/>
            </a:pPr>
            <a:endParaRPr lang="vi-VN" sz="4000" kern="0">
              <a:solidFill>
                <a:srgbClr val="00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rial" panose="020B0604020202020204"/>
              <a:sym typeface="Arial" panose="020B0604020202020204"/>
            </a:endParaRPr>
          </a:p>
          <a:p>
            <a:pPr algn="ctr"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vi-VN" sz="5000" kern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/>
                <a:sym typeface="Arial" panose="020B0604020202020204"/>
              </a:rPr>
              <a:t>3</a:t>
            </a:r>
            <a:endParaRPr lang="vi-VN" sz="5000" kern="0">
              <a:solidFill>
                <a:srgbClr val="00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rial" panose="020B0604020202020204"/>
              <a:sym typeface="Arial" panose="020B0604020202020204"/>
            </a:endParaRPr>
          </a:p>
          <a:p>
            <a:pPr algn="ctr">
              <a:buClr>
                <a:srgbClr val="000000"/>
              </a:buClr>
              <a:buSzPts val="4000"/>
              <a:buFont typeface="Arial" panose="020B0604020202020204"/>
              <a:buNone/>
            </a:pPr>
            <a:endParaRPr sz="4000" kern="0">
              <a:solidFill>
                <a:srgbClr val="00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49" name="1">
            <a:hlinkClick r:id="rId12" action="ppaction://hlinksldjump"/>
          </p:cNvPr>
          <p:cNvSpPr txBox="1"/>
          <p:nvPr/>
        </p:nvSpPr>
        <p:spPr>
          <a:xfrm>
            <a:off x="2875373" y="4541218"/>
            <a:ext cx="1426464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4000"/>
              <a:buFont typeface="Arial" panose="020B0604020202020204"/>
              <a:buNone/>
            </a:pPr>
            <a:endParaRPr lang="vi-VN" sz="4000" kern="0">
              <a:solidFill>
                <a:srgbClr val="00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rial" panose="020B0604020202020204"/>
              <a:sym typeface="Arial" panose="020B0604020202020204"/>
            </a:endParaRPr>
          </a:p>
          <a:p>
            <a:pPr algn="ctr"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vi-VN" sz="5000" kern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/>
                <a:sym typeface="Arial" panose="020B0604020202020204"/>
              </a:rPr>
              <a:t>4</a:t>
            </a:r>
            <a:endParaRPr lang="vi-VN" sz="5000" kern="0">
              <a:solidFill>
                <a:srgbClr val="00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rial" panose="020B0604020202020204"/>
              <a:sym typeface="Arial" panose="020B0604020202020204"/>
            </a:endParaRPr>
          </a:p>
          <a:p>
            <a:pPr algn="ctr">
              <a:buClr>
                <a:srgbClr val="000000"/>
              </a:buClr>
              <a:buSzPts val="4000"/>
              <a:buFont typeface="Arial" panose="020B0604020202020204"/>
              <a:buNone/>
            </a:pPr>
            <a:endParaRPr sz="4000" kern="0">
              <a:solidFill>
                <a:srgbClr val="00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0" name="Picture 4" descr="🐣 Hatching Chick Emoji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473" y="4435721"/>
            <a:ext cx="1938637" cy="211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Google Shape;94;p2"/>
          <p:cNvPicPr preferRelativeResize="0"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186560" y="4741336"/>
            <a:ext cx="1426464" cy="17705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" name="Google Shape;135;p2"/>
          <p:cNvGrpSpPr/>
          <p:nvPr/>
        </p:nvGrpSpPr>
        <p:grpSpPr>
          <a:xfrm>
            <a:off x="4967461" y="6199844"/>
            <a:ext cx="1894289" cy="559373"/>
            <a:chOff x="562826" y="5682283"/>
            <a:chExt cx="2369558" cy="620806"/>
          </a:xfrm>
        </p:grpSpPr>
        <p:pic>
          <p:nvPicPr>
            <p:cNvPr id="53" name="Google Shape;136;p2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562829" y="5682283"/>
              <a:ext cx="2369555" cy="6208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137;p2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562826" y="5770143"/>
              <a:ext cx="2369557" cy="44241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" name="Freeform 54"/>
          <p:cNvSpPr/>
          <p:nvPr/>
        </p:nvSpPr>
        <p:spPr>
          <a:xfrm rot="21283800">
            <a:off x="5200338" y="5399704"/>
            <a:ext cx="1436914" cy="330952"/>
          </a:xfrm>
          <a:custGeom>
            <a:avLst/>
            <a:gdLst>
              <a:gd name="connsiteX0" fmla="*/ 0 w 1436914"/>
              <a:gd name="connsiteY0" fmla="*/ 152400 h 330952"/>
              <a:gd name="connsiteX1" fmla="*/ 54429 w 1436914"/>
              <a:gd name="connsiteY1" fmla="*/ 141514 h 330952"/>
              <a:gd name="connsiteX2" fmla="*/ 87086 w 1436914"/>
              <a:gd name="connsiteY2" fmla="*/ 130629 h 330952"/>
              <a:gd name="connsiteX3" fmla="*/ 130629 w 1436914"/>
              <a:gd name="connsiteY3" fmla="*/ 87086 h 330952"/>
              <a:gd name="connsiteX4" fmla="*/ 152400 w 1436914"/>
              <a:gd name="connsiteY4" fmla="*/ 65314 h 330952"/>
              <a:gd name="connsiteX5" fmla="*/ 206829 w 1436914"/>
              <a:gd name="connsiteY5" fmla="*/ 32657 h 330952"/>
              <a:gd name="connsiteX6" fmla="*/ 217714 w 1436914"/>
              <a:gd name="connsiteY6" fmla="*/ 0 h 330952"/>
              <a:gd name="connsiteX7" fmla="*/ 228600 w 1436914"/>
              <a:gd name="connsiteY7" fmla="*/ 32657 h 330952"/>
              <a:gd name="connsiteX8" fmla="*/ 239486 w 1436914"/>
              <a:gd name="connsiteY8" fmla="*/ 119743 h 330952"/>
              <a:gd name="connsiteX9" fmla="*/ 261257 w 1436914"/>
              <a:gd name="connsiteY9" fmla="*/ 152400 h 330952"/>
              <a:gd name="connsiteX10" fmla="*/ 304800 w 1436914"/>
              <a:gd name="connsiteY10" fmla="*/ 195943 h 330952"/>
              <a:gd name="connsiteX11" fmla="*/ 326571 w 1436914"/>
              <a:gd name="connsiteY11" fmla="*/ 195943 h 330952"/>
              <a:gd name="connsiteX12" fmla="*/ 348343 w 1436914"/>
              <a:gd name="connsiteY12" fmla="*/ 174171 h 330952"/>
              <a:gd name="connsiteX13" fmla="*/ 370114 w 1436914"/>
              <a:gd name="connsiteY13" fmla="*/ 108857 h 330952"/>
              <a:gd name="connsiteX14" fmla="*/ 413657 w 1436914"/>
              <a:gd name="connsiteY14" fmla="*/ 43543 h 330952"/>
              <a:gd name="connsiteX15" fmla="*/ 424543 w 1436914"/>
              <a:gd name="connsiteY15" fmla="*/ 10886 h 330952"/>
              <a:gd name="connsiteX16" fmla="*/ 457200 w 1436914"/>
              <a:gd name="connsiteY16" fmla="*/ 0 h 330952"/>
              <a:gd name="connsiteX17" fmla="*/ 489857 w 1436914"/>
              <a:gd name="connsiteY17" fmla="*/ 54429 h 330952"/>
              <a:gd name="connsiteX18" fmla="*/ 500743 w 1436914"/>
              <a:gd name="connsiteY18" fmla="*/ 87086 h 330952"/>
              <a:gd name="connsiteX19" fmla="*/ 544286 w 1436914"/>
              <a:gd name="connsiteY19" fmla="*/ 141514 h 330952"/>
              <a:gd name="connsiteX20" fmla="*/ 576943 w 1436914"/>
              <a:gd name="connsiteY20" fmla="*/ 206829 h 330952"/>
              <a:gd name="connsiteX21" fmla="*/ 587829 w 1436914"/>
              <a:gd name="connsiteY21" fmla="*/ 239486 h 330952"/>
              <a:gd name="connsiteX22" fmla="*/ 609600 w 1436914"/>
              <a:gd name="connsiteY22" fmla="*/ 272143 h 330952"/>
              <a:gd name="connsiteX23" fmla="*/ 631371 w 1436914"/>
              <a:gd name="connsiteY23" fmla="*/ 250371 h 330952"/>
              <a:gd name="connsiteX24" fmla="*/ 653143 w 1436914"/>
              <a:gd name="connsiteY24" fmla="*/ 206829 h 330952"/>
              <a:gd name="connsiteX25" fmla="*/ 674914 w 1436914"/>
              <a:gd name="connsiteY25" fmla="*/ 174171 h 330952"/>
              <a:gd name="connsiteX26" fmla="*/ 718457 w 1436914"/>
              <a:gd name="connsiteY26" fmla="*/ 108857 h 330952"/>
              <a:gd name="connsiteX27" fmla="*/ 762000 w 1436914"/>
              <a:gd name="connsiteY27" fmla="*/ 43543 h 330952"/>
              <a:gd name="connsiteX28" fmla="*/ 794657 w 1436914"/>
              <a:gd name="connsiteY28" fmla="*/ 119743 h 330952"/>
              <a:gd name="connsiteX29" fmla="*/ 816429 w 1436914"/>
              <a:gd name="connsiteY29" fmla="*/ 152400 h 330952"/>
              <a:gd name="connsiteX30" fmla="*/ 849086 w 1436914"/>
              <a:gd name="connsiteY30" fmla="*/ 206829 h 330952"/>
              <a:gd name="connsiteX31" fmla="*/ 881743 w 1436914"/>
              <a:gd name="connsiteY31" fmla="*/ 261257 h 330952"/>
              <a:gd name="connsiteX32" fmla="*/ 925286 w 1436914"/>
              <a:gd name="connsiteY32" fmla="*/ 272143 h 330952"/>
              <a:gd name="connsiteX33" fmla="*/ 968829 w 1436914"/>
              <a:gd name="connsiteY33" fmla="*/ 185057 h 330952"/>
              <a:gd name="connsiteX34" fmla="*/ 990600 w 1436914"/>
              <a:gd name="connsiteY34" fmla="*/ 141514 h 330952"/>
              <a:gd name="connsiteX35" fmla="*/ 1012371 w 1436914"/>
              <a:gd name="connsiteY35" fmla="*/ 97971 h 330952"/>
              <a:gd name="connsiteX36" fmla="*/ 1045029 w 1436914"/>
              <a:gd name="connsiteY36" fmla="*/ 43543 h 330952"/>
              <a:gd name="connsiteX37" fmla="*/ 1066800 w 1436914"/>
              <a:gd name="connsiteY37" fmla="*/ 76200 h 330952"/>
              <a:gd name="connsiteX38" fmla="*/ 1099457 w 1436914"/>
              <a:gd name="connsiteY38" fmla="*/ 228600 h 330952"/>
              <a:gd name="connsiteX39" fmla="*/ 1121229 w 1436914"/>
              <a:gd name="connsiteY39" fmla="*/ 293914 h 330952"/>
              <a:gd name="connsiteX40" fmla="*/ 1175657 w 1436914"/>
              <a:gd name="connsiteY40" fmla="*/ 217714 h 330952"/>
              <a:gd name="connsiteX41" fmla="*/ 1208314 w 1436914"/>
              <a:gd name="connsiteY41" fmla="*/ 174171 h 330952"/>
              <a:gd name="connsiteX42" fmla="*/ 1251857 w 1436914"/>
              <a:gd name="connsiteY42" fmla="*/ 108857 h 330952"/>
              <a:gd name="connsiteX43" fmla="*/ 1284514 w 1436914"/>
              <a:gd name="connsiteY43" fmla="*/ 97971 h 330952"/>
              <a:gd name="connsiteX44" fmla="*/ 1306286 w 1436914"/>
              <a:gd name="connsiteY44" fmla="*/ 119743 h 330952"/>
              <a:gd name="connsiteX45" fmla="*/ 1328057 w 1436914"/>
              <a:gd name="connsiteY45" fmla="*/ 239486 h 330952"/>
              <a:gd name="connsiteX46" fmla="*/ 1349829 w 1436914"/>
              <a:gd name="connsiteY46" fmla="*/ 261257 h 330952"/>
              <a:gd name="connsiteX47" fmla="*/ 1371600 w 1436914"/>
              <a:gd name="connsiteY47" fmla="*/ 326571 h 330952"/>
              <a:gd name="connsiteX48" fmla="*/ 1382486 w 1436914"/>
              <a:gd name="connsiteY48" fmla="*/ 293914 h 330952"/>
              <a:gd name="connsiteX49" fmla="*/ 1404257 w 1436914"/>
              <a:gd name="connsiteY49" fmla="*/ 261257 h 330952"/>
              <a:gd name="connsiteX50" fmla="*/ 1436914 w 1436914"/>
              <a:gd name="connsiteY50" fmla="*/ 185057 h 3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436914" h="330952">
                <a:moveTo>
                  <a:pt x="0" y="152400"/>
                </a:moveTo>
                <a:cubicBezTo>
                  <a:pt x="18143" y="148771"/>
                  <a:pt x="36479" y="146001"/>
                  <a:pt x="54429" y="141514"/>
                </a:cubicBezTo>
                <a:cubicBezTo>
                  <a:pt x="65561" y="138731"/>
                  <a:pt x="78972" y="138743"/>
                  <a:pt x="87086" y="130629"/>
                </a:cubicBezTo>
                <a:cubicBezTo>
                  <a:pt x="145141" y="72572"/>
                  <a:pt x="43543" y="116112"/>
                  <a:pt x="130629" y="87086"/>
                </a:cubicBezTo>
                <a:cubicBezTo>
                  <a:pt x="137886" y="79829"/>
                  <a:pt x="143599" y="70594"/>
                  <a:pt x="152400" y="65314"/>
                </a:cubicBezTo>
                <a:cubicBezTo>
                  <a:pt x="223059" y="22918"/>
                  <a:pt x="151661" y="87825"/>
                  <a:pt x="206829" y="32657"/>
                </a:cubicBezTo>
                <a:cubicBezTo>
                  <a:pt x="210457" y="21771"/>
                  <a:pt x="206240" y="0"/>
                  <a:pt x="217714" y="0"/>
                </a:cubicBezTo>
                <a:cubicBezTo>
                  <a:pt x="229189" y="0"/>
                  <a:pt x="226547" y="21368"/>
                  <a:pt x="228600" y="32657"/>
                </a:cubicBezTo>
                <a:cubicBezTo>
                  <a:pt x="233833" y="61440"/>
                  <a:pt x="231789" y="91519"/>
                  <a:pt x="239486" y="119743"/>
                </a:cubicBezTo>
                <a:cubicBezTo>
                  <a:pt x="242928" y="132365"/>
                  <a:pt x="252743" y="142467"/>
                  <a:pt x="261257" y="152400"/>
                </a:cubicBezTo>
                <a:cubicBezTo>
                  <a:pt x="274615" y="167985"/>
                  <a:pt x="304800" y="195943"/>
                  <a:pt x="304800" y="195943"/>
                </a:cubicBezTo>
                <a:cubicBezTo>
                  <a:pt x="323462" y="251927"/>
                  <a:pt x="307910" y="227044"/>
                  <a:pt x="326571" y="195943"/>
                </a:cubicBezTo>
                <a:cubicBezTo>
                  <a:pt x="331851" y="187142"/>
                  <a:pt x="341086" y="181428"/>
                  <a:pt x="348343" y="174171"/>
                </a:cubicBezTo>
                <a:cubicBezTo>
                  <a:pt x="355600" y="152400"/>
                  <a:pt x="357384" y="127952"/>
                  <a:pt x="370114" y="108857"/>
                </a:cubicBezTo>
                <a:cubicBezTo>
                  <a:pt x="384628" y="87086"/>
                  <a:pt x="405382" y="68366"/>
                  <a:pt x="413657" y="43543"/>
                </a:cubicBezTo>
                <a:cubicBezTo>
                  <a:pt x="417286" y="32657"/>
                  <a:pt x="416429" y="19000"/>
                  <a:pt x="424543" y="10886"/>
                </a:cubicBezTo>
                <a:cubicBezTo>
                  <a:pt x="432657" y="2772"/>
                  <a:pt x="446314" y="3629"/>
                  <a:pt x="457200" y="0"/>
                </a:cubicBezTo>
                <a:cubicBezTo>
                  <a:pt x="488038" y="92512"/>
                  <a:pt x="445030" y="-20284"/>
                  <a:pt x="489857" y="54429"/>
                </a:cubicBezTo>
                <a:cubicBezTo>
                  <a:pt x="495761" y="64268"/>
                  <a:pt x="495611" y="76823"/>
                  <a:pt x="500743" y="87086"/>
                </a:cubicBezTo>
                <a:cubicBezTo>
                  <a:pt x="514476" y="114552"/>
                  <a:pt x="524034" y="121263"/>
                  <a:pt x="544286" y="141514"/>
                </a:cubicBezTo>
                <a:cubicBezTo>
                  <a:pt x="571131" y="248903"/>
                  <a:pt x="535350" y="137509"/>
                  <a:pt x="576943" y="206829"/>
                </a:cubicBezTo>
                <a:cubicBezTo>
                  <a:pt x="582847" y="216668"/>
                  <a:pt x="582697" y="229223"/>
                  <a:pt x="587829" y="239486"/>
                </a:cubicBezTo>
                <a:cubicBezTo>
                  <a:pt x="593680" y="251188"/>
                  <a:pt x="602343" y="261257"/>
                  <a:pt x="609600" y="272143"/>
                </a:cubicBezTo>
                <a:cubicBezTo>
                  <a:pt x="616857" y="264886"/>
                  <a:pt x="625678" y="258910"/>
                  <a:pt x="631371" y="250371"/>
                </a:cubicBezTo>
                <a:cubicBezTo>
                  <a:pt x="640372" y="236869"/>
                  <a:pt x="645092" y="220918"/>
                  <a:pt x="653143" y="206829"/>
                </a:cubicBezTo>
                <a:cubicBezTo>
                  <a:pt x="659634" y="195470"/>
                  <a:pt x="667657" y="185057"/>
                  <a:pt x="674914" y="174171"/>
                </a:cubicBezTo>
                <a:cubicBezTo>
                  <a:pt x="706167" y="49164"/>
                  <a:pt x="658316" y="199069"/>
                  <a:pt x="718457" y="108857"/>
                </a:cubicBezTo>
                <a:cubicBezTo>
                  <a:pt x="774691" y="24506"/>
                  <a:pt x="680015" y="98199"/>
                  <a:pt x="762000" y="43543"/>
                </a:cubicBezTo>
                <a:cubicBezTo>
                  <a:pt x="816660" y="125535"/>
                  <a:pt x="752477" y="21326"/>
                  <a:pt x="794657" y="119743"/>
                </a:cubicBezTo>
                <a:cubicBezTo>
                  <a:pt x="799811" y="131768"/>
                  <a:pt x="809172" y="141514"/>
                  <a:pt x="816429" y="152400"/>
                </a:cubicBezTo>
                <a:cubicBezTo>
                  <a:pt x="847264" y="244910"/>
                  <a:pt x="804259" y="132116"/>
                  <a:pt x="849086" y="206829"/>
                </a:cubicBezTo>
                <a:cubicBezTo>
                  <a:pt x="891478" y="277483"/>
                  <a:pt x="826579" y="206096"/>
                  <a:pt x="881743" y="261257"/>
                </a:cubicBezTo>
                <a:cubicBezTo>
                  <a:pt x="890398" y="287220"/>
                  <a:pt x="890343" y="322062"/>
                  <a:pt x="925286" y="272143"/>
                </a:cubicBezTo>
                <a:cubicBezTo>
                  <a:pt x="943898" y="245555"/>
                  <a:pt x="954315" y="214086"/>
                  <a:pt x="968829" y="185057"/>
                </a:cubicBezTo>
                <a:lnTo>
                  <a:pt x="990600" y="141514"/>
                </a:lnTo>
                <a:cubicBezTo>
                  <a:pt x="997857" y="127000"/>
                  <a:pt x="1007239" y="113366"/>
                  <a:pt x="1012371" y="97971"/>
                </a:cubicBezTo>
                <a:cubicBezTo>
                  <a:pt x="1026503" y="55578"/>
                  <a:pt x="1015143" y="73428"/>
                  <a:pt x="1045029" y="43543"/>
                </a:cubicBezTo>
                <a:cubicBezTo>
                  <a:pt x="1052286" y="54429"/>
                  <a:pt x="1062329" y="63905"/>
                  <a:pt x="1066800" y="76200"/>
                </a:cubicBezTo>
                <a:cubicBezTo>
                  <a:pt x="1101082" y="170478"/>
                  <a:pt x="1078372" y="144261"/>
                  <a:pt x="1099457" y="228600"/>
                </a:cubicBezTo>
                <a:cubicBezTo>
                  <a:pt x="1105023" y="250864"/>
                  <a:pt x="1121229" y="293914"/>
                  <a:pt x="1121229" y="293914"/>
                </a:cubicBezTo>
                <a:cubicBezTo>
                  <a:pt x="1196824" y="268717"/>
                  <a:pt x="1107924" y="308025"/>
                  <a:pt x="1175657" y="217714"/>
                </a:cubicBezTo>
                <a:cubicBezTo>
                  <a:pt x="1186543" y="203200"/>
                  <a:pt x="1197910" y="189034"/>
                  <a:pt x="1208314" y="174171"/>
                </a:cubicBezTo>
                <a:cubicBezTo>
                  <a:pt x="1223319" y="152735"/>
                  <a:pt x="1227034" y="117132"/>
                  <a:pt x="1251857" y="108857"/>
                </a:cubicBezTo>
                <a:lnTo>
                  <a:pt x="1284514" y="97971"/>
                </a:lnTo>
                <a:cubicBezTo>
                  <a:pt x="1291771" y="105228"/>
                  <a:pt x="1303337" y="109912"/>
                  <a:pt x="1306286" y="119743"/>
                </a:cubicBezTo>
                <a:cubicBezTo>
                  <a:pt x="1311990" y="138755"/>
                  <a:pt x="1310510" y="210242"/>
                  <a:pt x="1328057" y="239486"/>
                </a:cubicBezTo>
                <a:cubicBezTo>
                  <a:pt x="1333338" y="248287"/>
                  <a:pt x="1342572" y="254000"/>
                  <a:pt x="1349829" y="261257"/>
                </a:cubicBezTo>
                <a:cubicBezTo>
                  <a:pt x="1357086" y="283028"/>
                  <a:pt x="1364343" y="348342"/>
                  <a:pt x="1371600" y="326571"/>
                </a:cubicBezTo>
                <a:cubicBezTo>
                  <a:pt x="1375229" y="315685"/>
                  <a:pt x="1377354" y="304177"/>
                  <a:pt x="1382486" y="293914"/>
                </a:cubicBezTo>
                <a:cubicBezTo>
                  <a:pt x="1388337" y="282212"/>
                  <a:pt x="1398944" y="273212"/>
                  <a:pt x="1404257" y="261257"/>
                </a:cubicBezTo>
                <a:cubicBezTo>
                  <a:pt x="1441688" y="177037"/>
                  <a:pt x="1406664" y="215310"/>
                  <a:pt x="1436914" y="18505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1">
            <a:hlinkClick r:id="rId13" action="ppaction://hlinksldjump"/>
          </p:cNvPr>
          <p:cNvSpPr txBox="1"/>
          <p:nvPr/>
        </p:nvSpPr>
        <p:spPr>
          <a:xfrm>
            <a:off x="5201373" y="4541218"/>
            <a:ext cx="1426464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4000"/>
              <a:buFont typeface="Arial" panose="020B0604020202020204"/>
              <a:buNone/>
            </a:pPr>
            <a:endParaRPr lang="vi-VN" sz="4000" kern="0">
              <a:solidFill>
                <a:srgbClr val="00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rial" panose="020B0604020202020204"/>
              <a:sym typeface="Arial" panose="020B0604020202020204"/>
            </a:endParaRPr>
          </a:p>
          <a:p>
            <a:pPr algn="ctr"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vi-VN" sz="5000" kern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/>
                <a:sym typeface="Arial" panose="020B0604020202020204"/>
              </a:rPr>
              <a:t>5</a:t>
            </a:r>
            <a:endParaRPr lang="vi-VN" sz="5000" kern="0">
              <a:solidFill>
                <a:srgbClr val="00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rial" panose="020B0604020202020204"/>
              <a:sym typeface="Arial" panose="020B0604020202020204"/>
            </a:endParaRPr>
          </a:p>
          <a:p>
            <a:pPr algn="ctr">
              <a:buClr>
                <a:srgbClr val="000000"/>
              </a:buClr>
              <a:buSzPts val="4000"/>
              <a:buFont typeface="Arial" panose="020B0604020202020204"/>
              <a:buNone/>
            </a:pPr>
            <a:endParaRPr sz="4000" kern="0">
              <a:solidFill>
                <a:srgbClr val="00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7" name="Picture 4" descr="🐣 Hatching Chick Emoji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73" y="4435721"/>
            <a:ext cx="1938637" cy="211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Google Shape;94;p2"/>
          <p:cNvPicPr preferRelativeResize="0"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7512560" y="4741336"/>
            <a:ext cx="1426464" cy="17705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" name="Google Shape;135;p2"/>
          <p:cNvGrpSpPr/>
          <p:nvPr/>
        </p:nvGrpSpPr>
        <p:grpSpPr>
          <a:xfrm>
            <a:off x="7293461" y="6199844"/>
            <a:ext cx="1894289" cy="559373"/>
            <a:chOff x="562826" y="5682283"/>
            <a:chExt cx="2369558" cy="620806"/>
          </a:xfrm>
        </p:grpSpPr>
        <p:pic>
          <p:nvPicPr>
            <p:cNvPr id="60" name="Google Shape;136;p2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562829" y="5682283"/>
              <a:ext cx="2369555" cy="6208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oogle Shape;137;p2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562826" y="5770143"/>
              <a:ext cx="2369557" cy="44241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2" name="Freeform 61"/>
          <p:cNvSpPr/>
          <p:nvPr/>
        </p:nvSpPr>
        <p:spPr>
          <a:xfrm rot="21283800">
            <a:off x="7526338" y="5399704"/>
            <a:ext cx="1436914" cy="330952"/>
          </a:xfrm>
          <a:custGeom>
            <a:avLst/>
            <a:gdLst>
              <a:gd name="connsiteX0" fmla="*/ 0 w 1436914"/>
              <a:gd name="connsiteY0" fmla="*/ 152400 h 330952"/>
              <a:gd name="connsiteX1" fmla="*/ 54429 w 1436914"/>
              <a:gd name="connsiteY1" fmla="*/ 141514 h 330952"/>
              <a:gd name="connsiteX2" fmla="*/ 87086 w 1436914"/>
              <a:gd name="connsiteY2" fmla="*/ 130629 h 330952"/>
              <a:gd name="connsiteX3" fmla="*/ 130629 w 1436914"/>
              <a:gd name="connsiteY3" fmla="*/ 87086 h 330952"/>
              <a:gd name="connsiteX4" fmla="*/ 152400 w 1436914"/>
              <a:gd name="connsiteY4" fmla="*/ 65314 h 330952"/>
              <a:gd name="connsiteX5" fmla="*/ 206829 w 1436914"/>
              <a:gd name="connsiteY5" fmla="*/ 32657 h 330952"/>
              <a:gd name="connsiteX6" fmla="*/ 217714 w 1436914"/>
              <a:gd name="connsiteY6" fmla="*/ 0 h 330952"/>
              <a:gd name="connsiteX7" fmla="*/ 228600 w 1436914"/>
              <a:gd name="connsiteY7" fmla="*/ 32657 h 330952"/>
              <a:gd name="connsiteX8" fmla="*/ 239486 w 1436914"/>
              <a:gd name="connsiteY8" fmla="*/ 119743 h 330952"/>
              <a:gd name="connsiteX9" fmla="*/ 261257 w 1436914"/>
              <a:gd name="connsiteY9" fmla="*/ 152400 h 330952"/>
              <a:gd name="connsiteX10" fmla="*/ 304800 w 1436914"/>
              <a:gd name="connsiteY10" fmla="*/ 195943 h 330952"/>
              <a:gd name="connsiteX11" fmla="*/ 326571 w 1436914"/>
              <a:gd name="connsiteY11" fmla="*/ 195943 h 330952"/>
              <a:gd name="connsiteX12" fmla="*/ 348343 w 1436914"/>
              <a:gd name="connsiteY12" fmla="*/ 174171 h 330952"/>
              <a:gd name="connsiteX13" fmla="*/ 370114 w 1436914"/>
              <a:gd name="connsiteY13" fmla="*/ 108857 h 330952"/>
              <a:gd name="connsiteX14" fmla="*/ 413657 w 1436914"/>
              <a:gd name="connsiteY14" fmla="*/ 43543 h 330952"/>
              <a:gd name="connsiteX15" fmla="*/ 424543 w 1436914"/>
              <a:gd name="connsiteY15" fmla="*/ 10886 h 330952"/>
              <a:gd name="connsiteX16" fmla="*/ 457200 w 1436914"/>
              <a:gd name="connsiteY16" fmla="*/ 0 h 330952"/>
              <a:gd name="connsiteX17" fmla="*/ 489857 w 1436914"/>
              <a:gd name="connsiteY17" fmla="*/ 54429 h 330952"/>
              <a:gd name="connsiteX18" fmla="*/ 500743 w 1436914"/>
              <a:gd name="connsiteY18" fmla="*/ 87086 h 330952"/>
              <a:gd name="connsiteX19" fmla="*/ 544286 w 1436914"/>
              <a:gd name="connsiteY19" fmla="*/ 141514 h 330952"/>
              <a:gd name="connsiteX20" fmla="*/ 576943 w 1436914"/>
              <a:gd name="connsiteY20" fmla="*/ 206829 h 330952"/>
              <a:gd name="connsiteX21" fmla="*/ 587829 w 1436914"/>
              <a:gd name="connsiteY21" fmla="*/ 239486 h 330952"/>
              <a:gd name="connsiteX22" fmla="*/ 609600 w 1436914"/>
              <a:gd name="connsiteY22" fmla="*/ 272143 h 330952"/>
              <a:gd name="connsiteX23" fmla="*/ 631371 w 1436914"/>
              <a:gd name="connsiteY23" fmla="*/ 250371 h 330952"/>
              <a:gd name="connsiteX24" fmla="*/ 653143 w 1436914"/>
              <a:gd name="connsiteY24" fmla="*/ 206829 h 330952"/>
              <a:gd name="connsiteX25" fmla="*/ 674914 w 1436914"/>
              <a:gd name="connsiteY25" fmla="*/ 174171 h 330952"/>
              <a:gd name="connsiteX26" fmla="*/ 718457 w 1436914"/>
              <a:gd name="connsiteY26" fmla="*/ 108857 h 330952"/>
              <a:gd name="connsiteX27" fmla="*/ 762000 w 1436914"/>
              <a:gd name="connsiteY27" fmla="*/ 43543 h 330952"/>
              <a:gd name="connsiteX28" fmla="*/ 794657 w 1436914"/>
              <a:gd name="connsiteY28" fmla="*/ 119743 h 330952"/>
              <a:gd name="connsiteX29" fmla="*/ 816429 w 1436914"/>
              <a:gd name="connsiteY29" fmla="*/ 152400 h 330952"/>
              <a:gd name="connsiteX30" fmla="*/ 849086 w 1436914"/>
              <a:gd name="connsiteY30" fmla="*/ 206829 h 330952"/>
              <a:gd name="connsiteX31" fmla="*/ 881743 w 1436914"/>
              <a:gd name="connsiteY31" fmla="*/ 261257 h 330952"/>
              <a:gd name="connsiteX32" fmla="*/ 925286 w 1436914"/>
              <a:gd name="connsiteY32" fmla="*/ 272143 h 330952"/>
              <a:gd name="connsiteX33" fmla="*/ 968829 w 1436914"/>
              <a:gd name="connsiteY33" fmla="*/ 185057 h 330952"/>
              <a:gd name="connsiteX34" fmla="*/ 990600 w 1436914"/>
              <a:gd name="connsiteY34" fmla="*/ 141514 h 330952"/>
              <a:gd name="connsiteX35" fmla="*/ 1012371 w 1436914"/>
              <a:gd name="connsiteY35" fmla="*/ 97971 h 330952"/>
              <a:gd name="connsiteX36" fmla="*/ 1045029 w 1436914"/>
              <a:gd name="connsiteY36" fmla="*/ 43543 h 330952"/>
              <a:gd name="connsiteX37" fmla="*/ 1066800 w 1436914"/>
              <a:gd name="connsiteY37" fmla="*/ 76200 h 330952"/>
              <a:gd name="connsiteX38" fmla="*/ 1099457 w 1436914"/>
              <a:gd name="connsiteY38" fmla="*/ 228600 h 330952"/>
              <a:gd name="connsiteX39" fmla="*/ 1121229 w 1436914"/>
              <a:gd name="connsiteY39" fmla="*/ 293914 h 330952"/>
              <a:gd name="connsiteX40" fmla="*/ 1175657 w 1436914"/>
              <a:gd name="connsiteY40" fmla="*/ 217714 h 330952"/>
              <a:gd name="connsiteX41" fmla="*/ 1208314 w 1436914"/>
              <a:gd name="connsiteY41" fmla="*/ 174171 h 330952"/>
              <a:gd name="connsiteX42" fmla="*/ 1251857 w 1436914"/>
              <a:gd name="connsiteY42" fmla="*/ 108857 h 330952"/>
              <a:gd name="connsiteX43" fmla="*/ 1284514 w 1436914"/>
              <a:gd name="connsiteY43" fmla="*/ 97971 h 330952"/>
              <a:gd name="connsiteX44" fmla="*/ 1306286 w 1436914"/>
              <a:gd name="connsiteY44" fmla="*/ 119743 h 330952"/>
              <a:gd name="connsiteX45" fmla="*/ 1328057 w 1436914"/>
              <a:gd name="connsiteY45" fmla="*/ 239486 h 330952"/>
              <a:gd name="connsiteX46" fmla="*/ 1349829 w 1436914"/>
              <a:gd name="connsiteY46" fmla="*/ 261257 h 330952"/>
              <a:gd name="connsiteX47" fmla="*/ 1371600 w 1436914"/>
              <a:gd name="connsiteY47" fmla="*/ 326571 h 330952"/>
              <a:gd name="connsiteX48" fmla="*/ 1382486 w 1436914"/>
              <a:gd name="connsiteY48" fmla="*/ 293914 h 330952"/>
              <a:gd name="connsiteX49" fmla="*/ 1404257 w 1436914"/>
              <a:gd name="connsiteY49" fmla="*/ 261257 h 330952"/>
              <a:gd name="connsiteX50" fmla="*/ 1436914 w 1436914"/>
              <a:gd name="connsiteY50" fmla="*/ 185057 h 3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436914" h="330952">
                <a:moveTo>
                  <a:pt x="0" y="152400"/>
                </a:moveTo>
                <a:cubicBezTo>
                  <a:pt x="18143" y="148771"/>
                  <a:pt x="36479" y="146001"/>
                  <a:pt x="54429" y="141514"/>
                </a:cubicBezTo>
                <a:cubicBezTo>
                  <a:pt x="65561" y="138731"/>
                  <a:pt x="78972" y="138743"/>
                  <a:pt x="87086" y="130629"/>
                </a:cubicBezTo>
                <a:cubicBezTo>
                  <a:pt x="145141" y="72572"/>
                  <a:pt x="43543" y="116112"/>
                  <a:pt x="130629" y="87086"/>
                </a:cubicBezTo>
                <a:cubicBezTo>
                  <a:pt x="137886" y="79829"/>
                  <a:pt x="143599" y="70594"/>
                  <a:pt x="152400" y="65314"/>
                </a:cubicBezTo>
                <a:cubicBezTo>
                  <a:pt x="223059" y="22918"/>
                  <a:pt x="151661" y="87825"/>
                  <a:pt x="206829" y="32657"/>
                </a:cubicBezTo>
                <a:cubicBezTo>
                  <a:pt x="210457" y="21771"/>
                  <a:pt x="206240" y="0"/>
                  <a:pt x="217714" y="0"/>
                </a:cubicBezTo>
                <a:cubicBezTo>
                  <a:pt x="229189" y="0"/>
                  <a:pt x="226547" y="21368"/>
                  <a:pt x="228600" y="32657"/>
                </a:cubicBezTo>
                <a:cubicBezTo>
                  <a:pt x="233833" y="61440"/>
                  <a:pt x="231789" y="91519"/>
                  <a:pt x="239486" y="119743"/>
                </a:cubicBezTo>
                <a:cubicBezTo>
                  <a:pt x="242928" y="132365"/>
                  <a:pt x="252743" y="142467"/>
                  <a:pt x="261257" y="152400"/>
                </a:cubicBezTo>
                <a:cubicBezTo>
                  <a:pt x="274615" y="167985"/>
                  <a:pt x="304800" y="195943"/>
                  <a:pt x="304800" y="195943"/>
                </a:cubicBezTo>
                <a:cubicBezTo>
                  <a:pt x="323462" y="251927"/>
                  <a:pt x="307910" y="227044"/>
                  <a:pt x="326571" y="195943"/>
                </a:cubicBezTo>
                <a:cubicBezTo>
                  <a:pt x="331851" y="187142"/>
                  <a:pt x="341086" y="181428"/>
                  <a:pt x="348343" y="174171"/>
                </a:cubicBezTo>
                <a:cubicBezTo>
                  <a:pt x="355600" y="152400"/>
                  <a:pt x="357384" y="127952"/>
                  <a:pt x="370114" y="108857"/>
                </a:cubicBezTo>
                <a:cubicBezTo>
                  <a:pt x="384628" y="87086"/>
                  <a:pt x="405382" y="68366"/>
                  <a:pt x="413657" y="43543"/>
                </a:cubicBezTo>
                <a:cubicBezTo>
                  <a:pt x="417286" y="32657"/>
                  <a:pt x="416429" y="19000"/>
                  <a:pt x="424543" y="10886"/>
                </a:cubicBezTo>
                <a:cubicBezTo>
                  <a:pt x="432657" y="2772"/>
                  <a:pt x="446314" y="3629"/>
                  <a:pt x="457200" y="0"/>
                </a:cubicBezTo>
                <a:cubicBezTo>
                  <a:pt x="488038" y="92512"/>
                  <a:pt x="445030" y="-20284"/>
                  <a:pt x="489857" y="54429"/>
                </a:cubicBezTo>
                <a:cubicBezTo>
                  <a:pt x="495761" y="64268"/>
                  <a:pt x="495611" y="76823"/>
                  <a:pt x="500743" y="87086"/>
                </a:cubicBezTo>
                <a:cubicBezTo>
                  <a:pt x="514476" y="114552"/>
                  <a:pt x="524034" y="121263"/>
                  <a:pt x="544286" y="141514"/>
                </a:cubicBezTo>
                <a:cubicBezTo>
                  <a:pt x="571131" y="248903"/>
                  <a:pt x="535350" y="137509"/>
                  <a:pt x="576943" y="206829"/>
                </a:cubicBezTo>
                <a:cubicBezTo>
                  <a:pt x="582847" y="216668"/>
                  <a:pt x="582697" y="229223"/>
                  <a:pt x="587829" y="239486"/>
                </a:cubicBezTo>
                <a:cubicBezTo>
                  <a:pt x="593680" y="251188"/>
                  <a:pt x="602343" y="261257"/>
                  <a:pt x="609600" y="272143"/>
                </a:cubicBezTo>
                <a:cubicBezTo>
                  <a:pt x="616857" y="264886"/>
                  <a:pt x="625678" y="258910"/>
                  <a:pt x="631371" y="250371"/>
                </a:cubicBezTo>
                <a:cubicBezTo>
                  <a:pt x="640372" y="236869"/>
                  <a:pt x="645092" y="220918"/>
                  <a:pt x="653143" y="206829"/>
                </a:cubicBezTo>
                <a:cubicBezTo>
                  <a:pt x="659634" y="195470"/>
                  <a:pt x="667657" y="185057"/>
                  <a:pt x="674914" y="174171"/>
                </a:cubicBezTo>
                <a:cubicBezTo>
                  <a:pt x="706167" y="49164"/>
                  <a:pt x="658316" y="199069"/>
                  <a:pt x="718457" y="108857"/>
                </a:cubicBezTo>
                <a:cubicBezTo>
                  <a:pt x="774691" y="24506"/>
                  <a:pt x="680015" y="98199"/>
                  <a:pt x="762000" y="43543"/>
                </a:cubicBezTo>
                <a:cubicBezTo>
                  <a:pt x="816660" y="125535"/>
                  <a:pt x="752477" y="21326"/>
                  <a:pt x="794657" y="119743"/>
                </a:cubicBezTo>
                <a:cubicBezTo>
                  <a:pt x="799811" y="131768"/>
                  <a:pt x="809172" y="141514"/>
                  <a:pt x="816429" y="152400"/>
                </a:cubicBezTo>
                <a:cubicBezTo>
                  <a:pt x="847264" y="244910"/>
                  <a:pt x="804259" y="132116"/>
                  <a:pt x="849086" y="206829"/>
                </a:cubicBezTo>
                <a:cubicBezTo>
                  <a:pt x="891478" y="277483"/>
                  <a:pt x="826579" y="206096"/>
                  <a:pt x="881743" y="261257"/>
                </a:cubicBezTo>
                <a:cubicBezTo>
                  <a:pt x="890398" y="287220"/>
                  <a:pt x="890343" y="322062"/>
                  <a:pt x="925286" y="272143"/>
                </a:cubicBezTo>
                <a:cubicBezTo>
                  <a:pt x="943898" y="245555"/>
                  <a:pt x="954315" y="214086"/>
                  <a:pt x="968829" y="185057"/>
                </a:cubicBezTo>
                <a:lnTo>
                  <a:pt x="990600" y="141514"/>
                </a:lnTo>
                <a:cubicBezTo>
                  <a:pt x="997857" y="127000"/>
                  <a:pt x="1007239" y="113366"/>
                  <a:pt x="1012371" y="97971"/>
                </a:cubicBezTo>
                <a:cubicBezTo>
                  <a:pt x="1026503" y="55578"/>
                  <a:pt x="1015143" y="73428"/>
                  <a:pt x="1045029" y="43543"/>
                </a:cubicBezTo>
                <a:cubicBezTo>
                  <a:pt x="1052286" y="54429"/>
                  <a:pt x="1062329" y="63905"/>
                  <a:pt x="1066800" y="76200"/>
                </a:cubicBezTo>
                <a:cubicBezTo>
                  <a:pt x="1101082" y="170478"/>
                  <a:pt x="1078372" y="144261"/>
                  <a:pt x="1099457" y="228600"/>
                </a:cubicBezTo>
                <a:cubicBezTo>
                  <a:pt x="1105023" y="250864"/>
                  <a:pt x="1121229" y="293914"/>
                  <a:pt x="1121229" y="293914"/>
                </a:cubicBezTo>
                <a:cubicBezTo>
                  <a:pt x="1196824" y="268717"/>
                  <a:pt x="1107924" y="308025"/>
                  <a:pt x="1175657" y="217714"/>
                </a:cubicBezTo>
                <a:cubicBezTo>
                  <a:pt x="1186543" y="203200"/>
                  <a:pt x="1197910" y="189034"/>
                  <a:pt x="1208314" y="174171"/>
                </a:cubicBezTo>
                <a:cubicBezTo>
                  <a:pt x="1223319" y="152735"/>
                  <a:pt x="1227034" y="117132"/>
                  <a:pt x="1251857" y="108857"/>
                </a:cubicBezTo>
                <a:lnTo>
                  <a:pt x="1284514" y="97971"/>
                </a:lnTo>
                <a:cubicBezTo>
                  <a:pt x="1291771" y="105228"/>
                  <a:pt x="1303337" y="109912"/>
                  <a:pt x="1306286" y="119743"/>
                </a:cubicBezTo>
                <a:cubicBezTo>
                  <a:pt x="1311990" y="138755"/>
                  <a:pt x="1310510" y="210242"/>
                  <a:pt x="1328057" y="239486"/>
                </a:cubicBezTo>
                <a:cubicBezTo>
                  <a:pt x="1333338" y="248287"/>
                  <a:pt x="1342572" y="254000"/>
                  <a:pt x="1349829" y="261257"/>
                </a:cubicBezTo>
                <a:cubicBezTo>
                  <a:pt x="1357086" y="283028"/>
                  <a:pt x="1364343" y="348342"/>
                  <a:pt x="1371600" y="326571"/>
                </a:cubicBezTo>
                <a:cubicBezTo>
                  <a:pt x="1375229" y="315685"/>
                  <a:pt x="1377354" y="304177"/>
                  <a:pt x="1382486" y="293914"/>
                </a:cubicBezTo>
                <a:cubicBezTo>
                  <a:pt x="1388337" y="282212"/>
                  <a:pt x="1398944" y="273212"/>
                  <a:pt x="1404257" y="261257"/>
                </a:cubicBezTo>
                <a:cubicBezTo>
                  <a:pt x="1441688" y="177037"/>
                  <a:pt x="1406664" y="215310"/>
                  <a:pt x="1436914" y="18505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1">
            <a:hlinkClick r:id="rId14" action="ppaction://hlinksldjump"/>
          </p:cNvPr>
          <p:cNvSpPr txBox="1"/>
          <p:nvPr/>
        </p:nvSpPr>
        <p:spPr>
          <a:xfrm>
            <a:off x="7527373" y="4541218"/>
            <a:ext cx="1426464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4000"/>
              <a:buFont typeface="Arial" panose="020B0604020202020204"/>
              <a:buNone/>
            </a:pPr>
            <a:endParaRPr lang="vi-VN" sz="4000" kern="0">
              <a:solidFill>
                <a:srgbClr val="00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rial" panose="020B0604020202020204"/>
              <a:sym typeface="Arial" panose="020B0604020202020204"/>
            </a:endParaRPr>
          </a:p>
          <a:p>
            <a:pPr algn="ctr"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vi-VN" sz="5000" kern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/>
                <a:sym typeface="Arial" panose="020B0604020202020204"/>
              </a:rPr>
              <a:t>6</a:t>
            </a:r>
            <a:endParaRPr lang="vi-VN" sz="5000" kern="0">
              <a:solidFill>
                <a:srgbClr val="00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rial" panose="020B0604020202020204"/>
              <a:sym typeface="Arial" panose="020B0604020202020204"/>
            </a:endParaRPr>
          </a:p>
          <a:p>
            <a:pPr algn="ctr">
              <a:buClr>
                <a:srgbClr val="000000"/>
              </a:buClr>
              <a:buSzPts val="4000"/>
              <a:buFont typeface="Arial" panose="020B0604020202020204"/>
              <a:buNone/>
            </a:pPr>
            <a:endParaRPr sz="4000" kern="0">
              <a:solidFill>
                <a:srgbClr val="00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2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0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5" grpId="0" animBg="1"/>
      <p:bldP spid="25" grpId="1" animBg="1"/>
      <p:bldP spid="39" grpId="0" animBg="1"/>
      <p:bldP spid="39" grpId="1" animBg="1"/>
      <p:bldP spid="45" grpId="0" animBg="1"/>
      <p:bldP spid="45" grpId="1" animBg="1"/>
      <p:bldP spid="46" grpId="0"/>
      <p:bldP spid="47" grpId="0"/>
      <p:bldP spid="48" grpId="0"/>
      <p:bldP spid="49" grpId="0"/>
      <p:bldP spid="55" grpId="0" animBg="1"/>
      <p:bldP spid="55" grpId="1" animBg="1"/>
      <p:bldP spid="56" grpId="0"/>
      <p:bldP spid="62" grpId="0" animBg="1"/>
      <p:bldP spid="62" grpId="1" animBg="1"/>
      <p:bldP spid="6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21360"/>
            <a:ext cx="12192000" cy="6136640"/>
          </a:xfrm>
          <a:prstGeom prst="rect">
            <a:avLst/>
          </a:prstGeom>
        </p:spPr>
      </p:pic>
      <p:sp>
        <p:nvSpPr>
          <p:cNvPr id="7" name="Google Shape;188;p3"/>
          <p:cNvSpPr/>
          <p:nvPr/>
        </p:nvSpPr>
        <p:spPr>
          <a:xfrm>
            <a:off x="237138" y="858266"/>
            <a:ext cx="9799554" cy="5643118"/>
          </a:xfrm>
          <a:prstGeom prst="roundRect">
            <a:avLst>
              <a:gd name="adj" fmla="val 7214"/>
            </a:avLst>
          </a:prstGeom>
          <a:solidFill>
            <a:schemeClr val="lt1"/>
          </a:solidFill>
          <a:ln w="76200" cap="flat" cmpd="sng">
            <a:solidFill>
              <a:srgbClr val="2DA345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Freeform 3"/>
          <p:cNvSpPr/>
          <p:nvPr/>
        </p:nvSpPr>
        <p:spPr bwMode="auto">
          <a:xfrm>
            <a:off x="11299543" y="1700674"/>
            <a:ext cx="692259" cy="1153765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1" name="Freeform 4"/>
          <p:cNvSpPr/>
          <p:nvPr/>
        </p:nvSpPr>
        <p:spPr bwMode="auto">
          <a:xfrm>
            <a:off x="11248121" y="1644025"/>
            <a:ext cx="795095" cy="75246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5"/>
          <p:cNvSpPr/>
          <p:nvPr/>
        </p:nvSpPr>
        <p:spPr bwMode="auto">
          <a:xfrm>
            <a:off x="11264199" y="2839709"/>
            <a:ext cx="795095" cy="76082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4" name="Freeform 6"/>
          <p:cNvSpPr/>
          <p:nvPr/>
        </p:nvSpPr>
        <p:spPr bwMode="auto">
          <a:xfrm>
            <a:off x="11261270" y="2883753"/>
            <a:ext cx="797770" cy="45719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5" name="top sand"/>
          <p:cNvSpPr/>
          <p:nvPr/>
        </p:nvSpPr>
        <p:spPr bwMode="auto">
          <a:xfrm>
            <a:off x="11330267" y="1905757"/>
            <a:ext cx="630809" cy="39378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FFCE54">
              <a:lumMod val="60000"/>
              <a:lumOff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6" name="bottom sand"/>
          <p:cNvSpPr/>
          <p:nvPr/>
        </p:nvSpPr>
        <p:spPr bwMode="auto">
          <a:xfrm>
            <a:off x="11327340" y="2560882"/>
            <a:ext cx="636661" cy="278827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FFCE54">
              <a:lumMod val="60000"/>
              <a:lumOff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7" name="straight connector"/>
          <p:cNvSpPr>
            <a:spLocks noChangeArrowheads="1"/>
          </p:cNvSpPr>
          <p:nvPr/>
        </p:nvSpPr>
        <p:spPr bwMode="auto">
          <a:xfrm>
            <a:off x="11622810" y="2275109"/>
            <a:ext cx="56027" cy="564600"/>
          </a:xfrm>
          <a:prstGeom prst="rect">
            <a:avLst/>
          </a:prstGeom>
          <a:solidFill>
            <a:srgbClr val="FFCE54">
              <a:lumMod val="60000"/>
              <a:lumOff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grpSp>
        <p:nvGrpSpPr>
          <p:cNvPr id="19" name="times up"/>
          <p:cNvGrpSpPr/>
          <p:nvPr/>
        </p:nvGrpSpPr>
        <p:grpSpPr>
          <a:xfrm>
            <a:off x="11252188" y="978402"/>
            <a:ext cx="834049" cy="223632"/>
            <a:chOff x="6683686" y="-567053"/>
            <a:chExt cx="2665867" cy="714793"/>
          </a:xfrm>
        </p:grpSpPr>
        <p:sp>
          <p:nvSpPr>
            <p:cNvPr id="20" name="Rounded Rectangle 15"/>
            <p:cNvSpPr/>
            <p:nvPr/>
          </p:nvSpPr>
          <p:spPr>
            <a:xfrm>
              <a:off x="6683686" y="-567053"/>
              <a:ext cx="2636838" cy="697559"/>
            </a:xfrm>
            <a:prstGeom prst="roundRect">
              <a:avLst/>
            </a:prstGeom>
            <a:solidFill>
              <a:srgbClr val="4FC1E9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ounded Rectangle 16"/>
            <p:cNvSpPr/>
            <p:nvPr/>
          </p:nvSpPr>
          <p:spPr>
            <a:xfrm>
              <a:off x="6712715" y="-549819"/>
              <a:ext cx="2636838" cy="697559"/>
            </a:xfrm>
            <a:prstGeom prst="roundRect">
              <a:avLst/>
            </a:prstGeom>
            <a:solidFill>
              <a:srgbClr val="4FC1E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Arial" panose="020B0604020202020204" pitchFamily="34" charset="0"/>
                </a:rPr>
                <a:t>KẾT THÚC</a:t>
              </a:r>
              <a:endPara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button: start timer"/>
          <p:cNvGrpSpPr/>
          <p:nvPr/>
        </p:nvGrpSpPr>
        <p:grpSpPr>
          <a:xfrm>
            <a:off x="11256729" y="981098"/>
            <a:ext cx="824967" cy="218240"/>
            <a:chOff x="-325613" y="9248450"/>
            <a:chExt cx="2636838" cy="697559"/>
          </a:xfrm>
        </p:grpSpPr>
        <p:sp>
          <p:nvSpPr>
            <p:cNvPr id="23" name="Rounded Rectangle 12"/>
            <p:cNvSpPr/>
            <p:nvPr/>
          </p:nvSpPr>
          <p:spPr>
            <a:xfrm>
              <a:off x="-325613" y="9248450"/>
              <a:ext cx="2636838" cy="697559"/>
            </a:xfrm>
            <a:prstGeom prst="roundRect">
              <a:avLst/>
            </a:prstGeom>
            <a:solidFill>
              <a:srgbClr val="4FC1E9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13"/>
            <p:cNvSpPr/>
            <p:nvPr/>
          </p:nvSpPr>
          <p:spPr>
            <a:xfrm>
              <a:off x="-325613" y="9248450"/>
              <a:ext cx="2636838" cy="697559"/>
            </a:xfrm>
            <a:prstGeom prst="roundRect">
              <a:avLst/>
            </a:prstGeom>
            <a:solidFill>
              <a:srgbClr val="4FC1E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Arial" panose="020B0604020202020204" pitchFamily="34" charset="0"/>
                </a:rPr>
                <a:t>BẮT ĐẦU</a:t>
              </a:r>
              <a:endPara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0099" y="802285"/>
            <a:ext cx="1325310" cy="1560380"/>
          </a:xfrm>
          <a:prstGeom prst="rect">
            <a:avLst/>
          </a:prstGeom>
        </p:spPr>
      </p:pic>
      <p:grpSp>
        <p:nvGrpSpPr>
          <p:cNvPr id="26" name="Group 3"/>
          <p:cNvGrpSpPr/>
          <p:nvPr/>
        </p:nvGrpSpPr>
        <p:grpSpPr bwMode="auto">
          <a:xfrm>
            <a:off x="417785" y="1038856"/>
            <a:ext cx="2889250" cy="509588"/>
            <a:chOff x="300039" y="1821993"/>
            <a:chExt cx="3102641" cy="537680"/>
          </a:xfrm>
        </p:grpSpPr>
        <p:sp>
          <p:nvSpPr>
            <p:cNvPr id="27" name="Rectangle: Rounded Corners 42"/>
            <p:cNvSpPr/>
            <p:nvPr/>
          </p:nvSpPr>
          <p:spPr>
            <a:xfrm>
              <a:off x="300039" y="1821993"/>
              <a:ext cx="2091297" cy="537680"/>
            </a:xfrm>
            <a:prstGeom prst="roundRect">
              <a:avLst>
                <a:gd name="adj" fmla="val 50000"/>
              </a:avLst>
            </a:prstGeom>
            <a:solidFill>
              <a:srgbClr val="3E3148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sp>
          <p:nvSpPr>
            <p:cNvPr id="28" name="TextBox 5"/>
            <p:cNvSpPr txBox="1">
              <a:spLocks noChangeArrowheads="1"/>
            </p:cNvSpPr>
            <p:nvPr/>
          </p:nvSpPr>
          <p:spPr bwMode="auto">
            <a:xfrm>
              <a:off x="876244" y="1877269"/>
              <a:ext cx="2526436" cy="422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Câu hỏi</a:t>
              </a:r>
              <a:r>
                <a:rPr kumimoji="0" lang="vi-V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vi-VN" altLang="en-US" sz="2000" b="1" dirty="0">
                  <a:solidFill>
                    <a:srgbClr val="FFFFFF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</a:t>
              </a:r>
              <a:endPara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pic>
          <p:nvPicPr>
            <p:cNvPr id="31" name="Picture 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90806"/>
                </a:clrFrom>
                <a:clrTo>
                  <a:srgbClr val="0908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139" y="1891240"/>
              <a:ext cx="385745" cy="385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7" name="Picture 36" descr="Icon&#10;&#10;Description automatically generated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16418" y="5105013"/>
            <a:ext cx="394661" cy="394661"/>
          </a:xfrm>
          <a:prstGeom prst="rect">
            <a:avLst/>
          </a:prstGeom>
        </p:spPr>
      </p:pic>
      <p:pic>
        <p:nvPicPr>
          <p:cNvPr id="38" name="Picture 37" descr="Icon&#10;&#10;Description automatically generated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01792" y="2467393"/>
            <a:ext cx="394661" cy="394661"/>
          </a:xfrm>
          <a:prstGeom prst="rect">
            <a:avLst/>
          </a:prstGeom>
        </p:spPr>
      </p:pic>
      <p:pic>
        <p:nvPicPr>
          <p:cNvPr id="39" name="Picture 38" descr="Icon&#10;&#10;Description automatically generated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16418" y="4133370"/>
            <a:ext cx="394661" cy="394661"/>
          </a:xfrm>
          <a:prstGeom prst="rect">
            <a:avLst/>
          </a:prstGeom>
        </p:spPr>
      </p:pic>
      <p:pic>
        <p:nvPicPr>
          <p:cNvPr id="40" name="Picture 39" descr="Icon&#10;&#10;Description automatically generated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23392" y="3086310"/>
            <a:ext cx="394662" cy="394661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94810" y="2277626"/>
            <a:ext cx="9233574" cy="496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      A.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Là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một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khối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chất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trong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suốt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,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giới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hạn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bởi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hai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mặt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cong.</a:t>
            </a:r>
            <a:endParaRPr lang="en-US" sz="20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33084" y="2945045"/>
            <a:ext cx="9081532" cy="958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     B.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Là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một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khối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trong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suốt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,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giới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hạn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bởi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hai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mặt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cong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hoặc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một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mặt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phẳng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và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một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mặt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cong.</a:t>
            </a:r>
            <a:endParaRPr lang="en-US" sz="20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46582" y="3958955"/>
            <a:ext cx="9233574" cy="958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     C. </a:t>
            </a:r>
            <a:r>
              <a:rPr lang="vi-VN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Là một khối chất trong suốt, được giới hạn bởi một mặt </a:t>
            </a:r>
            <a:r>
              <a:rPr lang="vi-VN" sz="2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phẳng</a:t>
            </a:r>
            <a:r>
              <a:rPr lang="vi-VN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và một mặt cong, có phần rìa dày hơn phần giữa.</a:t>
            </a:r>
            <a:endParaRPr lang="en-US" sz="20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94632" y="5024084"/>
            <a:ext cx="9233574" cy="958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      D. </a:t>
            </a:r>
            <a:r>
              <a:rPr lang="vi-VN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Là một khối chất trong suốt, được giới hạn bởi một mặt </a:t>
            </a:r>
            <a:r>
              <a:rPr lang="vi-VN" sz="2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phẳng</a:t>
            </a:r>
            <a:r>
              <a:rPr lang="vi-VN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và một mặt cong, có phần rìa mỏng hơn phần giữa.</a:t>
            </a:r>
            <a:endParaRPr lang="en-US" sz="20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43913" y="1706771"/>
            <a:ext cx="22188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Thấu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kính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là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gì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? 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wi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6" presetClass="emph" presetSubtype="0" fill="hold" nodeType="withEffect" p14:presetBounceEnd="93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3000">
                                          <p:cBhvr>
                                            <p:cTn id="28" dur="1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fill="hold" nodeType="withEffect" p14:presetBounceEnd="93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93000">
                                          <p:cBhvr>
                                            <p:cTn id="36" dur="1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 p14:presetBounceEnd="93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93000">
                                          <p:cBhvr>
                                            <p:cTn id="44" dur="1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fill="hold" nodeType="withEffect" p14:presetBounceEnd="93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93000">
                                          <p:cBhvr>
                                            <p:cTn id="52" dur="100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xit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0" dur="10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10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6" presetID="22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  <p:bldP spid="14" grpId="0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7" grpId="2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wi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1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00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xit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0" dur="10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10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6" presetID="22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  <p:bldP spid="14" grpId="0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7" grpId="2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21360"/>
            <a:ext cx="12192000" cy="6136640"/>
          </a:xfrm>
          <a:prstGeom prst="rect">
            <a:avLst/>
          </a:prstGeom>
        </p:spPr>
      </p:pic>
      <p:sp>
        <p:nvSpPr>
          <p:cNvPr id="7" name="Google Shape;188;p3"/>
          <p:cNvSpPr/>
          <p:nvPr/>
        </p:nvSpPr>
        <p:spPr>
          <a:xfrm>
            <a:off x="237138" y="858266"/>
            <a:ext cx="9799554" cy="5643118"/>
          </a:xfrm>
          <a:prstGeom prst="roundRect">
            <a:avLst>
              <a:gd name="adj" fmla="val 7214"/>
            </a:avLst>
          </a:prstGeom>
          <a:solidFill>
            <a:schemeClr val="lt1"/>
          </a:solidFill>
          <a:ln w="76200" cap="flat" cmpd="sng">
            <a:solidFill>
              <a:srgbClr val="2DA345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Freeform 3"/>
          <p:cNvSpPr/>
          <p:nvPr/>
        </p:nvSpPr>
        <p:spPr bwMode="auto">
          <a:xfrm>
            <a:off x="11299543" y="1700674"/>
            <a:ext cx="692259" cy="1153765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1" name="Freeform 4"/>
          <p:cNvSpPr/>
          <p:nvPr/>
        </p:nvSpPr>
        <p:spPr bwMode="auto">
          <a:xfrm>
            <a:off x="11248121" y="1644025"/>
            <a:ext cx="795095" cy="75246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5"/>
          <p:cNvSpPr/>
          <p:nvPr/>
        </p:nvSpPr>
        <p:spPr bwMode="auto">
          <a:xfrm>
            <a:off x="11264199" y="2839709"/>
            <a:ext cx="795095" cy="76082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4" name="Freeform 6"/>
          <p:cNvSpPr/>
          <p:nvPr/>
        </p:nvSpPr>
        <p:spPr bwMode="auto">
          <a:xfrm>
            <a:off x="11261270" y="2883753"/>
            <a:ext cx="797770" cy="45719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5" name="top sand"/>
          <p:cNvSpPr/>
          <p:nvPr/>
        </p:nvSpPr>
        <p:spPr bwMode="auto">
          <a:xfrm>
            <a:off x="11330267" y="1905757"/>
            <a:ext cx="630809" cy="39378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FFCE54">
              <a:lumMod val="60000"/>
              <a:lumOff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6" name="bottom sand"/>
          <p:cNvSpPr/>
          <p:nvPr/>
        </p:nvSpPr>
        <p:spPr bwMode="auto">
          <a:xfrm>
            <a:off x="11327340" y="2560882"/>
            <a:ext cx="636661" cy="278827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FFCE54">
              <a:lumMod val="60000"/>
              <a:lumOff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7" name="straight connector"/>
          <p:cNvSpPr>
            <a:spLocks noChangeArrowheads="1"/>
          </p:cNvSpPr>
          <p:nvPr/>
        </p:nvSpPr>
        <p:spPr bwMode="auto">
          <a:xfrm>
            <a:off x="11622810" y="2275109"/>
            <a:ext cx="56027" cy="564600"/>
          </a:xfrm>
          <a:prstGeom prst="rect">
            <a:avLst/>
          </a:prstGeom>
          <a:solidFill>
            <a:srgbClr val="FFCE54">
              <a:lumMod val="60000"/>
              <a:lumOff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grpSp>
        <p:nvGrpSpPr>
          <p:cNvPr id="19" name="times up"/>
          <p:cNvGrpSpPr/>
          <p:nvPr/>
        </p:nvGrpSpPr>
        <p:grpSpPr>
          <a:xfrm>
            <a:off x="11252188" y="978402"/>
            <a:ext cx="834049" cy="223632"/>
            <a:chOff x="6683686" y="-567053"/>
            <a:chExt cx="2665867" cy="714793"/>
          </a:xfrm>
        </p:grpSpPr>
        <p:sp>
          <p:nvSpPr>
            <p:cNvPr id="20" name="Rounded Rectangle 15"/>
            <p:cNvSpPr/>
            <p:nvPr/>
          </p:nvSpPr>
          <p:spPr>
            <a:xfrm>
              <a:off x="6683686" y="-567053"/>
              <a:ext cx="2636838" cy="697559"/>
            </a:xfrm>
            <a:prstGeom prst="roundRect">
              <a:avLst/>
            </a:prstGeom>
            <a:solidFill>
              <a:srgbClr val="4FC1E9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ounded Rectangle 16"/>
            <p:cNvSpPr/>
            <p:nvPr/>
          </p:nvSpPr>
          <p:spPr>
            <a:xfrm>
              <a:off x="6712715" y="-549819"/>
              <a:ext cx="2636838" cy="697559"/>
            </a:xfrm>
            <a:prstGeom prst="roundRect">
              <a:avLst/>
            </a:prstGeom>
            <a:solidFill>
              <a:srgbClr val="4FC1E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Arial" panose="020B0604020202020204" pitchFamily="34" charset="0"/>
                </a:rPr>
                <a:t>KẾT THÚC</a:t>
              </a:r>
              <a:endPara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button: start timer"/>
          <p:cNvGrpSpPr/>
          <p:nvPr/>
        </p:nvGrpSpPr>
        <p:grpSpPr>
          <a:xfrm>
            <a:off x="11256729" y="981098"/>
            <a:ext cx="824967" cy="218240"/>
            <a:chOff x="-325613" y="9248450"/>
            <a:chExt cx="2636838" cy="697559"/>
          </a:xfrm>
        </p:grpSpPr>
        <p:sp>
          <p:nvSpPr>
            <p:cNvPr id="23" name="Rounded Rectangle 12"/>
            <p:cNvSpPr/>
            <p:nvPr/>
          </p:nvSpPr>
          <p:spPr>
            <a:xfrm>
              <a:off x="-325613" y="9248450"/>
              <a:ext cx="2636838" cy="697559"/>
            </a:xfrm>
            <a:prstGeom prst="roundRect">
              <a:avLst/>
            </a:prstGeom>
            <a:solidFill>
              <a:srgbClr val="4FC1E9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13"/>
            <p:cNvSpPr/>
            <p:nvPr/>
          </p:nvSpPr>
          <p:spPr>
            <a:xfrm>
              <a:off x="-325613" y="9248450"/>
              <a:ext cx="2636838" cy="697559"/>
            </a:xfrm>
            <a:prstGeom prst="roundRect">
              <a:avLst/>
            </a:prstGeom>
            <a:solidFill>
              <a:srgbClr val="4FC1E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Arial" panose="020B0604020202020204" pitchFamily="34" charset="0"/>
                </a:rPr>
                <a:t>BẮT ĐẦU</a:t>
              </a:r>
              <a:endPara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1338" y="808621"/>
            <a:ext cx="1315354" cy="1548658"/>
          </a:xfrm>
          <a:prstGeom prst="rect">
            <a:avLst/>
          </a:prstGeom>
        </p:spPr>
      </p:pic>
      <p:grpSp>
        <p:nvGrpSpPr>
          <p:cNvPr id="26" name="Group 3"/>
          <p:cNvGrpSpPr/>
          <p:nvPr/>
        </p:nvGrpSpPr>
        <p:grpSpPr bwMode="auto">
          <a:xfrm>
            <a:off x="417785" y="1038856"/>
            <a:ext cx="2889250" cy="509588"/>
            <a:chOff x="300039" y="1821993"/>
            <a:chExt cx="3102641" cy="537680"/>
          </a:xfrm>
        </p:grpSpPr>
        <p:sp>
          <p:nvSpPr>
            <p:cNvPr id="27" name="Rectangle: Rounded Corners 42"/>
            <p:cNvSpPr/>
            <p:nvPr/>
          </p:nvSpPr>
          <p:spPr>
            <a:xfrm>
              <a:off x="300039" y="1821993"/>
              <a:ext cx="2091297" cy="537680"/>
            </a:xfrm>
            <a:prstGeom prst="roundRect">
              <a:avLst>
                <a:gd name="adj" fmla="val 50000"/>
              </a:avLst>
            </a:prstGeom>
            <a:solidFill>
              <a:srgbClr val="3E3148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sp>
          <p:nvSpPr>
            <p:cNvPr id="28" name="TextBox 5"/>
            <p:cNvSpPr txBox="1">
              <a:spLocks noChangeArrowheads="1"/>
            </p:cNvSpPr>
            <p:nvPr/>
          </p:nvSpPr>
          <p:spPr bwMode="auto">
            <a:xfrm>
              <a:off x="876244" y="1877269"/>
              <a:ext cx="2526436" cy="422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Câu </a:t>
              </a: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hỏi</a:t>
              </a:r>
              <a:r>
                <a:rPr kumimoji="0" lang="vi-VN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vi-VN" altLang="en-US" sz="2000" b="1">
                  <a:solidFill>
                    <a:srgbClr val="FFFFFF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</a:t>
              </a:r>
              <a:endPara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pic>
          <p:nvPicPr>
            <p:cNvPr id="31" name="Picture 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90806"/>
                </a:clrFrom>
                <a:clrTo>
                  <a:srgbClr val="0908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139" y="1891240"/>
              <a:ext cx="385745" cy="385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7" name="Picture 36" descr="Icon&#10;&#10;Description automatically generated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65965" y="4301890"/>
            <a:ext cx="394661" cy="394661"/>
          </a:xfrm>
          <a:prstGeom prst="rect">
            <a:avLst/>
          </a:prstGeom>
        </p:spPr>
      </p:pic>
      <p:pic>
        <p:nvPicPr>
          <p:cNvPr id="38" name="Picture 37" descr="Icon&#10;&#10;Description automatically generated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65964" y="5254384"/>
            <a:ext cx="394661" cy="394661"/>
          </a:xfrm>
          <a:prstGeom prst="rect">
            <a:avLst/>
          </a:prstGeom>
        </p:spPr>
      </p:pic>
      <p:pic>
        <p:nvPicPr>
          <p:cNvPr id="39" name="Picture 38" descr="Icon&#10;&#10;Description automatically generated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65966" y="3306404"/>
            <a:ext cx="394661" cy="394661"/>
          </a:xfrm>
          <a:prstGeom prst="rect">
            <a:avLst/>
          </a:prstGeom>
        </p:spPr>
      </p:pic>
      <p:pic>
        <p:nvPicPr>
          <p:cNvPr id="40" name="Picture 39" descr="Icon&#10;&#10;Description automatically generated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41219" y="2276509"/>
            <a:ext cx="394662" cy="39466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860626" y="2189163"/>
            <a:ext cx="8710104" cy="496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A. </a:t>
            </a:r>
            <a:r>
              <a:rPr lang="vi-VN" sz="20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Phần rìa của thấu kính mỏng hơn phần ở giữa.</a:t>
            </a:r>
            <a:endParaRPr lang="en-US" sz="20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60626" y="3139764"/>
            <a:ext cx="8710104" cy="496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B. </a:t>
            </a:r>
            <a:r>
              <a:rPr lang="vi-VN" sz="20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Phần rìa của thấu kính dày hơn phần ở giữa</a:t>
            </a:r>
            <a:endParaRPr lang="en-US" sz="20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60626" y="4171740"/>
            <a:ext cx="8710104" cy="496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C. </a:t>
            </a:r>
            <a:r>
              <a:rPr lang="en-US" sz="20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Phần</a:t>
            </a:r>
            <a:r>
              <a:rPr lang="en-US" sz="20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0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rìa</a:t>
            </a:r>
            <a:r>
              <a:rPr lang="en-US" sz="20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0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và</a:t>
            </a:r>
            <a:r>
              <a:rPr lang="en-US" sz="20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0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phần</a:t>
            </a:r>
            <a:r>
              <a:rPr lang="en-US" sz="20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0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giữa</a:t>
            </a:r>
            <a:r>
              <a:rPr lang="en-US" sz="20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0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bằng</a:t>
            </a:r>
            <a:r>
              <a:rPr lang="en-US" sz="20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0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nhau</a:t>
            </a:r>
            <a:endParaRPr lang="en-US" sz="20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60625" y="5152371"/>
            <a:ext cx="8582967" cy="496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dạng</a:t>
            </a:r>
            <a:r>
              <a:rPr lang="en-US" sz="2000" b="1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bất</a:t>
            </a:r>
            <a:r>
              <a:rPr lang="en-US" sz="2000" b="1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kì</a:t>
            </a:r>
            <a:endParaRPr lang="en-US" sz="20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60625" y="1686495"/>
            <a:ext cx="71048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Thấu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kính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hội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tụ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là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thấu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kính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có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đặc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điểm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nào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sau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đây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? 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wi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6" presetClass="emph" presetSubtype="0" fill="hold" nodeType="withEffect" p14:presetBounceEnd="93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3000">
                                          <p:cBhvr>
                                            <p:cTn id="28" dur="1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fill="hold" nodeType="withEffect" p14:presetBounceEnd="93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93000">
                                          <p:cBhvr>
                                            <p:cTn id="36" dur="1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 p14:presetBounceEnd="93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93000">
                                          <p:cBhvr>
                                            <p:cTn id="44" dur="1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fill="hold" nodeType="withEffect" p14:presetBounceEnd="93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93000">
                                          <p:cBhvr>
                                            <p:cTn id="52" dur="100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xit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0" dur="10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10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6" presetID="22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  <p:bldP spid="14" grpId="0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7" grpId="2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wi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1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00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xit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0" dur="10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10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6" presetID="22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  <p:bldP spid="14" grpId="0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7" grpId="2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21360"/>
            <a:ext cx="12192000" cy="6136640"/>
          </a:xfrm>
          <a:prstGeom prst="rect">
            <a:avLst/>
          </a:prstGeom>
        </p:spPr>
      </p:pic>
      <p:sp>
        <p:nvSpPr>
          <p:cNvPr id="7" name="Google Shape;188;p3"/>
          <p:cNvSpPr/>
          <p:nvPr/>
        </p:nvSpPr>
        <p:spPr>
          <a:xfrm>
            <a:off x="237138" y="858266"/>
            <a:ext cx="9799554" cy="5643118"/>
          </a:xfrm>
          <a:prstGeom prst="roundRect">
            <a:avLst>
              <a:gd name="adj" fmla="val 7214"/>
            </a:avLst>
          </a:prstGeom>
          <a:solidFill>
            <a:schemeClr val="lt1"/>
          </a:solidFill>
          <a:ln w="76200" cap="flat" cmpd="sng">
            <a:solidFill>
              <a:srgbClr val="2DA345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1800"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Freeform 3"/>
          <p:cNvSpPr/>
          <p:nvPr/>
        </p:nvSpPr>
        <p:spPr bwMode="auto">
          <a:xfrm>
            <a:off x="11299543" y="1700674"/>
            <a:ext cx="692259" cy="1153765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1" name="Freeform 4"/>
          <p:cNvSpPr/>
          <p:nvPr/>
        </p:nvSpPr>
        <p:spPr bwMode="auto">
          <a:xfrm>
            <a:off x="11248121" y="1644025"/>
            <a:ext cx="795095" cy="75246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5"/>
          <p:cNvSpPr/>
          <p:nvPr/>
        </p:nvSpPr>
        <p:spPr bwMode="auto">
          <a:xfrm>
            <a:off x="11264199" y="2839709"/>
            <a:ext cx="795095" cy="76082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4" name="Freeform 6"/>
          <p:cNvSpPr/>
          <p:nvPr/>
        </p:nvSpPr>
        <p:spPr bwMode="auto">
          <a:xfrm>
            <a:off x="11261270" y="2883753"/>
            <a:ext cx="797770" cy="45719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5" name="top sand"/>
          <p:cNvSpPr/>
          <p:nvPr/>
        </p:nvSpPr>
        <p:spPr bwMode="auto">
          <a:xfrm>
            <a:off x="11330267" y="1905757"/>
            <a:ext cx="630809" cy="39378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FFCE54">
              <a:lumMod val="60000"/>
              <a:lumOff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6" name="bottom sand"/>
          <p:cNvSpPr/>
          <p:nvPr/>
        </p:nvSpPr>
        <p:spPr bwMode="auto">
          <a:xfrm>
            <a:off x="11327340" y="2560882"/>
            <a:ext cx="636661" cy="278827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FFCE54">
              <a:lumMod val="60000"/>
              <a:lumOff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7" name="straight connector"/>
          <p:cNvSpPr>
            <a:spLocks noChangeArrowheads="1"/>
          </p:cNvSpPr>
          <p:nvPr/>
        </p:nvSpPr>
        <p:spPr bwMode="auto">
          <a:xfrm>
            <a:off x="11622810" y="2275109"/>
            <a:ext cx="56027" cy="564600"/>
          </a:xfrm>
          <a:prstGeom prst="rect">
            <a:avLst/>
          </a:prstGeom>
          <a:solidFill>
            <a:srgbClr val="FFCE54">
              <a:lumMod val="60000"/>
              <a:lumOff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grpSp>
        <p:nvGrpSpPr>
          <p:cNvPr id="19" name="times up"/>
          <p:cNvGrpSpPr/>
          <p:nvPr/>
        </p:nvGrpSpPr>
        <p:grpSpPr>
          <a:xfrm>
            <a:off x="11252188" y="978402"/>
            <a:ext cx="834049" cy="223632"/>
            <a:chOff x="6683686" y="-567053"/>
            <a:chExt cx="2665867" cy="714793"/>
          </a:xfrm>
        </p:grpSpPr>
        <p:sp>
          <p:nvSpPr>
            <p:cNvPr id="20" name="Rounded Rectangle 15"/>
            <p:cNvSpPr/>
            <p:nvPr/>
          </p:nvSpPr>
          <p:spPr>
            <a:xfrm>
              <a:off x="6683686" y="-567053"/>
              <a:ext cx="2636838" cy="697559"/>
            </a:xfrm>
            <a:prstGeom prst="roundRect">
              <a:avLst/>
            </a:prstGeom>
            <a:solidFill>
              <a:srgbClr val="4FC1E9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ounded Rectangle 16"/>
            <p:cNvSpPr/>
            <p:nvPr/>
          </p:nvSpPr>
          <p:spPr>
            <a:xfrm>
              <a:off x="6712715" y="-549819"/>
              <a:ext cx="2636838" cy="697559"/>
            </a:xfrm>
            <a:prstGeom prst="roundRect">
              <a:avLst/>
            </a:prstGeom>
            <a:solidFill>
              <a:srgbClr val="4FC1E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Arial" panose="020B0604020202020204" pitchFamily="34" charset="0"/>
                </a:rPr>
                <a:t>KẾT THÚC</a:t>
              </a:r>
              <a:endPara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button: start timer"/>
          <p:cNvGrpSpPr/>
          <p:nvPr/>
        </p:nvGrpSpPr>
        <p:grpSpPr>
          <a:xfrm>
            <a:off x="11256729" y="981098"/>
            <a:ext cx="824967" cy="218240"/>
            <a:chOff x="-325613" y="9248450"/>
            <a:chExt cx="2636838" cy="697559"/>
          </a:xfrm>
        </p:grpSpPr>
        <p:sp>
          <p:nvSpPr>
            <p:cNvPr id="23" name="Rounded Rectangle 12"/>
            <p:cNvSpPr/>
            <p:nvPr/>
          </p:nvSpPr>
          <p:spPr>
            <a:xfrm>
              <a:off x="-325613" y="9248450"/>
              <a:ext cx="2636838" cy="697559"/>
            </a:xfrm>
            <a:prstGeom prst="roundRect">
              <a:avLst/>
            </a:prstGeom>
            <a:solidFill>
              <a:srgbClr val="4FC1E9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13"/>
            <p:cNvSpPr/>
            <p:nvPr/>
          </p:nvSpPr>
          <p:spPr>
            <a:xfrm>
              <a:off x="-325613" y="9248450"/>
              <a:ext cx="2636838" cy="697559"/>
            </a:xfrm>
            <a:prstGeom prst="roundRect">
              <a:avLst/>
            </a:prstGeom>
            <a:solidFill>
              <a:srgbClr val="4FC1E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Arial" panose="020B0604020202020204" pitchFamily="34" charset="0"/>
                </a:rPr>
                <a:t>BẮT ĐẦU</a:t>
              </a:r>
              <a:endPara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0738" y="858408"/>
            <a:ext cx="1268016" cy="1492923"/>
          </a:xfrm>
          <a:prstGeom prst="rect">
            <a:avLst/>
          </a:prstGeom>
        </p:spPr>
      </p:pic>
      <p:grpSp>
        <p:nvGrpSpPr>
          <p:cNvPr id="26" name="Group 3"/>
          <p:cNvGrpSpPr/>
          <p:nvPr/>
        </p:nvGrpSpPr>
        <p:grpSpPr bwMode="auto">
          <a:xfrm>
            <a:off x="417785" y="1038856"/>
            <a:ext cx="2889250" cy="509588"/>
            <a:chOff x="300039" y="1821993"/>
            <a:chExt cx="3102641" cy="537680"/>
          </a:xfrm>
        </p:grpSpPr>
        <p:sp>
          <p:nvSpPr>
            <p:cNvPr id="27" name="Rectangle: Rounded Corners 42"/>
            <p:cNvSpPr/>
            <p:nvPr/>
          </p:nvSpPr>
          <p:spPr>
            <a:xfrm>
              <a:off x="300039" y="1821993"/>
              <a:ext cx="2091297" cy="537680"/>
            </a:xfrm>
            <a:prstGeom prst="roundRect">
              <a:avLst>
                <a:gd name="adj" fmla="val 50000"/>
              </a:avLst>
            </a:prstGeom>
            <a:solidFill>
              <a:srgbClr val="3E3148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sp>
          <p:nvSpPr>
            <p:cNvPr id="28" name="TextBox 5"/>
            <p:cNvSpPr txBox="1">
              <a:spLocks noChangeArrowheads="1"/>
            </p:cNvSpPr>
            <p:nvPr/>
          </p:nvSpPr>
          <p:spPr bwMode="auto">
            <a:xfrm>
              <a:off x="876244" y="1877269"/>
              <a:ext cx="2526436" cy="422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Câu </a:t>
              </a: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hỏi</a:t>
              </a:r>
              <a:r>
                <a:rPr kumimoji="0" lang="vi-VN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vi-VN" altLang="en-US" sz="2000" b="1">
                  <a:solidFill>
                    <a:srgbClr val="FFFFFF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</a:t>
              </a:r>
              <a:endPara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pic>
          <p:nvPicPr>
            <p:cNvPr id="31" name="Picture 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90806"/>
                </a:clrFrom>
                <a:clrTo>
                  <a:srgbClr val="0908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139" y="1891240"/>
              <a:ext cx="385745" cy="385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7" name="Picture 36" descr="Icon&#10;&#10;Description automatically generated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420091" y="3437143"/>
            <a:ext cx="394661" cy="394661"/>
          </a:xfrm>
          <a:prstGeom prst="rect">
            <a:avLst/>
          </a:prstGeom>
        </p:spPr>
      </p:pic>
      <p:pic>
        <p:nvPicPr>
          <p:cNvPr id="38" name="Picture 37" descr="Icon&#10;&#10;Description automatically generated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390993" y="2597218"/>
            <a:ext cx="394661" cy="394661"/>
          </a:xfrm>
          <a:prstGeom prst="rect">
            <a:avLst/>
          </a:prstGeom>
        </p:spPr>
      </p:pic>
      <p:pic>
        <p:nvPicPr>
          <p:cNvPr id="39" name="Picture 38" descr="Icon&#10;&#10;Description automatically generated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01733" y="3569313"/>
            <a:ext cx="394661" cy="394661"/>
          </a:xfrm>
          <a:prstGeom prst="rect">
            <a:avLst/>
          </a:prstGeom>
        </p:spPr>
      </p:pic>
      <p:pic>
        <p:nvPicPr>
          <p:cNvPr id="40" name="Picture 39" descr="Icon&#10;&#10;Description automatically generated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58036" y="2680419"/>
            <a:ext cx="394662" cy="3946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98494" y="1727283"/>
            <a:ext cx="56044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Tia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sáng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qua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quang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tâm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O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có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đặc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điểm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gì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?  </a:t>
            </a:r>
            <a:endParaRPr lang="en-US" sz="2000" dirty="0"/>
          </a:p>
        </p:txBody>
      </p:sp>
      <p:sp>
        <p:nvSpPr>
          <p:cNvPr id="35" name="Rectangle 34"/>
          <p:cNvSpPr/>
          <p:nvPr/>
        </p:nvSpPr>
        <p:spPr>
          <a:xfrm>
            <a:off x="1171267" y="2667726"/>
            <a:ext cx="2619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A. </a:t>
            </a:r>
            <a:r>
              <a:rPr lang="en-US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Đều</a:t>
            </a:r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truyền</a:t>
            </a:r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thẳng</a:t>
            </a:r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. 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5895408" y="2622547"/>
            <a:ext cx="3714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B. </a:t>
            </a:r>
            <a:r>
              <a:rPr lang="en-US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Đều</a:t>
            </a:r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đi</a:t>
            </a:r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qua </a:t>
            </a:r>
            <a:r>
              <a:rPr lang="en-US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tiêu</a:t>
            </a:r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điểm</a:t>
            </a:r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chính</a:t>
            </a:r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.  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1171266" y="3615631"/>
            <a:ext cx="3440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C. </a:t>
            </a:r>
            <a:r>
              <a:rPr lang="en-US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Đều</a:t>
            </a:r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đi</a:t>
            </a:r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qua </a:t>
            </a:r>
            <a:r>
              <a:rPr lang="en-US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tiêu</a:t>
            </a:r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điểm</a:t>
            </a:r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ảnh</a:t>
            </a:r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. 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5931391" y="3462472"/>
            <a:ext cx="3300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D. </a:t>
            </a:r>
            <a:r>
              <a:rPr lang="en-US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Đều</a:t>
            </a:r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nằm</a:t>
            </a:r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trên</a:t>
            </a:r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trục</a:t>
            </a:r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chính</a:t>
            </a:r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wi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6" presetClass="emph" presetSubtype="0" fill="hold" nodeType="withEffect" p14:presetBounceEnd="93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3000">
                                          <p:cBhvr>
                                            <p:cTn id="28" dur="1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fill="hold" nodeType="withEffect" p14:presetBounceEnd="93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93000">
                                          <p:cBhvr>
                                            <p:cTn id="36" dur="1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 p14:presetBounceEnd="93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93000">
                                          <p:cBhvr>
                                            <p:cTn id="44" dur="1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fill="hold" nodeType="withEffect" p14:presetBounceEnd="93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93000">
                                          <p:cBhvr>
                                            <p:cTn id="52" dur="100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xit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0" dur="10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10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6" presetID="22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  <p:bldP spid="14" grpId="0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7" grpId="2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wi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1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00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xit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0" dur="10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10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6" presetID="22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  <p:bldP spid="14" grpId="0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7" grpId="2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21360"/>
            <a:ext cx="12192000" cy="6136640"/>
          </a:xfrm>
          <a:prstGeom prst="rect">
            <a:avLst/>
          </a:prstGeom>
        </p:spPr>
      </p:pic>
      <p:sp>
        <p:nvSpPr>
          <p:cNvPr id="7" name="Google Shape;188;p3"/>
          <p:cNvSpPr/>
          <p:nvPr/>
        </p:nvSpPr>
        <p:spPr>
          <a:xfrm>
            <a:off x="237138" y="858266"/>
            <a:ext cx="9799554" cy="5643118"/>
          </a:xfrm>
          <a:prstGeom prst="roundRect">
            <a:avLst>
              <a:gd name="adj" fmla="val 7214"/>
            </a:avLst>
          </a:prstGeom>
          <a:solidFill>
            <a:schemeClr val="lt1"/>
          </a:solidFill>
          <a:ln w="76200" cap="flat" cmpd="sng">
            <a:solidFill>
              <a:srgbClr val="2DA345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>
              <a:lnSpc>
                <a:spcPct val="200000"/>
              </a:lnSpc>
              <a:spcBef>
                <a:spcPts val="275"/>
              </a:spcBef>
              <a:spcAft>
                <a:spcPts val="0"/>
              </a:spcAft>
            </a:pPr>
            <a:endParaRPr lang="en-US" dirty="0">
              <a:latin typeface="Segoe UI Black" panose="020B0A02040204020203" pitchFamily="34" charset="0"/>
              <a:ea typeface="Segoe UI Black" panose="020B0A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0" name="Freeform 3"/>
          <p:cNvSpPr/>
          <p:nvPr/>
        </p:nvSpPr>
        <p:spPr bwMode="auto">
          <a:xfrm>
            <a:off x="11299543" y="1700674"/>
            <a:ext cx="692259" cy="1153765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1" name="Freeform 4"/>
          <p:cNvSpPr/>
          <p:nvPr/>
        </p:nvSpPr>
        <p:spPr bwMode="auto">
          <a:xfrm>
            <a:off x="11248121" y="1644025"/>
            <a:ext cx="795095" cy="75246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5"/>
          <p:cNvSpPr/>
          <p:nvPr/>
        </p:nvSpPr>
        <p:spPr bwMode="auto">
          <a:xfrm>
            <a:off x="11264199" y="2839709"/>
            <a:ext cx="795095" cy="76082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4" name="Freeform 6"/>
          <p:cNvSpPr/>
          <p:nvPr/>
        </p:nvSpPr>
        <p:spPr bwMode="auto">
          <a:xfrm>
            <a:off x="11261270" y="2883753"/>
            <a:ext cx="797770" cy="45719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5" name="top sand"/>
          <p:cNvSpPr/>
          <p:nvPr/>
        </p:nvSpPr>
        <p:spPr bwMode="auto">
          <a:xfrm>
            <a:off x="11330267" y="1905757"/>
            <a:ext cx="630809" cy="39378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FFCE54">
              <a:lumMod val="60000"/>
              <a:lumOff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6" name="bottom sand"/>
          <p:cNvSpPr/>
          <p:nvPr/>
        </p:nvSpPr>
        <p:spPr bwMode="auto">
          <a:xfrm>
            <a:off x="11327340" y="2560882"/>
            <a:ext cx="636661" cy="278827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FFCE54">
              <a:lumMod val="60000"/>
              <a:lumOff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7" name="straight connector"/>
          <p:cNvSpPr>
            <a:spLocks noChangeArrowheads="1"/>
          </p:cNvSpPr>
          <p:nvPr/>
        </p:nvSpPr>
        <p:spPr bwMode="auto">
          <a:xfrm>
            <a:off x="11622810" y="2275109"/>
            <a:ext cx="56027" cy="564600"/>
          </a:xfrm>
          <a:prstGeom prst="rect">
            <a:avLst/>
          </a:prstGeom>
          <a:solidFill>
            <a:srgbClr val="FFCE54">
              <a:lumMod val="60000"/>
              <a:lumOff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grpSp>
        <p:nvGrpSpPr>
          <p:cNvPr id="19" name="times up"/>
          <p:cNvGrpSpPr/>
          <p:nvPr/>
        </p:nvGrpSpPr>
        <p:grpSpPr>
          <a:xfrm>
            <a:off x="11252188" y="978402"/>
            <a:ext cx="834049" cy="223632"/>
            <a:chOff x="6683686" y="-567053"/>
            <a:chExt cx="2665867" cy="714793"/>
          </a:xfrm>
        </p:grpSpPr>
        <p:sp>
          <p:nvSpPr>
            <p:cNvPr id="20" name="Rounded Rectangle 15"/>
            <p:cNvSpPr/>
            <p:nvPr/>
          </p:nvSpPr>
          <p:spPr>
            <a:xfrm>
              <a:off x="6683686" y="-567053"/>
              <a:ext cx="2636838" cy="697559"/>
            </a:xfrm>
            <a:prstGeom prst="roundRect">
              <a:avLst/>
            </a:prstGeom>
            <a:solidFill>
              <a:srgbClr val="4FC1E9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ounded Rectangle 16"/>
            <p:cNvSpPr/>
            <p:nvPr/>
          </p:nvSpPr>
          <p:spPr>
            <a:xfrm>
              <a:off x="6712715" y="-549819"/>
              <a:ext cx="2636838" cy="697559"/>
            </a:xfrm>
            <a:prstGeom prst="roundRect">
              <a:avLst/>
            </a:prstGeom>
            <a:solidFill>
              <a:srgbClr val="4FC1E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Arial" panose="020B0604020202020204" pitchFamily="34" charset="0"/>
                </a:rPr>
                <a:t>KẾT THÚC</a:t>
              </a:r>
              <a:endPara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button: start timer"/>
          <p:cNvGrpSpPr/>
          <p:nvPr/>
        </p:nvGrpSpPr>
        <p:grpSpPr>
          <a:xfrm>
            <a:off x="11256729" y="981098"/>
            <a:ext cx="824967" cy="218240"/>
            <a:chOff x="-325613" y="9248450"/>
            <a:chExt cx="2636838" cy="697559"/>
          </a:xfrm>
        </p:grpSpPr>
        <p:sp>
          <p:nvSpPr>
            <p:cNvPr id="23" name="Rounded Rectangle 12"/>
            <p:cNvSpPr/>
            <p:nvPr/>
          </p:nvSpPr>
          <p:spPr>
            <a:xfrm>
              <a:off x="-325613" y="9248450"/>
              <a:ext cx="2636838" cy="697559"/>
            </a:xfrm>
            <a:prstGeom prst="roundRect">
              <a:avLst/>
            </a:prstGeom>
            <a:solidFill>
              <a:srgbClr val="4FC1E9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13"/>
            <p:cNvSpPr/>
            <p:nvPr/>
          </p:nvSpPr>
          <p:spPr>
            <a:xfrm>
              <a:off x="-325613" y="9248450"/>
              <a:ext cx="2636838" cy="697559"/>
            </a:xfrm>
            <a:prstGeom prst="roundRect">
              <a:avLst/>
            </a:prstGeom>
            <a:solidFill>
              <a:srgbClr val="4FC1E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Arial" panose="020B0604020202020204" pitchFamily="34" charset="0"/>
                </a:rPr>
                <a:t>BẮT ĐẦU</a:t>
              </a:r>
              <a:endPara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1624" y="833258"/>
            <a:ext cx="1274921" cy="1501053"/>
          </a:xfrm>
          <a:prstGeom prst="rect">
            <a:avLst/>
          </a:prstGeom>
        </p:spPr>
      </p:pic>
      <p:grpSp>
        <p:nvGrpSpPr>
          <p:cNvPr id="26" name="Group 3"/>
          <p:cNvGrpSpPr/>
          <p:nvPr/>
        </p:nvGrpSpPr>
        <p:grpSpPr bwMode="auto">
          <a:xfrm>
            <a:off x="417785" y="1038856"/>
            <a:ext cx="2889250" cy="509588"/>
            <a:chOff x="300039" y="1821993"/>
            <a:chExt cx="3102641" cy="537680"/>
          </a:xfrm>
        </p:grpSpPr>
        <p:sp>
          <p:nvSpPr>
            <p:cNvPr id="27" name="Rectangle: Rounded Corners 42"/>
            <p:cNvSpPr/>
            <p:nvPr/>
          </p:nvSpPr>
          <p:spPr>
            <a:xfrm>
              <a:off x="300039" y="1821993"/>
              <a:ext cx="2091297" cy="537680"/>
            </a:xfrm>
            <a:prstGeom prst="roundRect">
              <a:avLst>
                <a:gd name="adj" fmla="val 50000"/>
              </a:avLst>
            </a:prstGeom>
            <a:solidFill>
              <a:srgbClr val="3E3148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sp>
          <p:nvSpPr>
            <p:cNvPr id="28" name="TextBox 5"/>
            <p:cNvSpPr txBox="1">
              <a:spLocks noChangeArrowheads="1"/>
            </p:cNvSpPr>
            <p:nvPr/>
          </p:nvSpPr>
          <p:spPr bwMode="auto">
            <a:xfrm>
              <a:off x="876244" y="1877269"/>
              <a:ext cx="2526436" cy="422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Câu </a:t>
              </a: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hỏi</a:t>
              </a:r>
              <a:r>
                <a:rPr kumimoji="0" lang="vi-VN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vi-VN" altLang="en-US" sz="2000" b="1">
                  <a:solidFill>
                    <a:srgbClr val="FFFFFF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4</a:t>
              </a:r>
              <a:endPara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pic>
          <p:nvPicPr>
            <p:cNvPr id="31" name="Picture 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90806"/>
                </a:clrFrom>
                <a:clrTo>
                  <a:srgbClr val="0908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139" y="1891240"/>
              <a:ext cx="385745" cy="385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7" name="Picture 36" descr="Icon&#10;&#10;Description automatically generated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496369" y="2849349"/>
            <a:ext cx="394661" cy="394661"/>
          </a:xfrm>
          <a:prstGeom prst="rect">
            <a:avLst/>
          </a:prstGeom>
        </p:spPr>
      </p:pic>
      <p:pic>
        <p:nvPicPr>
          <p:cNvPr id="38" name="Picture 37" descr="Icon&#10;&#10;Description automatically generated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503563" y="3590302"/>
            <a:ext cx="394661" cy="394661"/>
          </a:xfrm>
          <a:prstGeom prst="rect">
            <a:avLst/>
          </a:prstGeom>
        </p:spPr>
      </p:pic>
      <p:pic>
        <p:nvPicPr>
          <p:cNvPr id="39" name="Picture 38" descr="Icon&#10;&#10;Description automatically generated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73202" y="2849349"/>
            <a:ext cx="394661" cy="394661"/>
          </a:xfrm>
          <a:prstGeom prst="rect">
            <a:avLst/>
          </a:prstGeom>
        </p:spPr>
      </p:pic>
      <p:pic>
        <p:nvPicPr>
          <p:cNvPr id="40" name="Picture 39" descr="Icon&#10;&#10;Description automatically generated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73202" y="3592349"/>
            <a:ext cx="394662" cy="394661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898495" y="1727283"/>
            <a:ext cx="77817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Khi chiếu chùm sáng tới song </a:t>
            </a:r>
            <a:r>
              <a:rPr lang="vi-VN" sz="2000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song</a:t>
            </a:r>
            <a:r>
              <a:rPr lang="vi-VN" sz="2000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tới thấu kính có phần rìa dày hơn phần giữa khi đặt trong không khí, tia ló ra có đặc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vi-VN" sz="2000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điểm gì?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endParaRPr lang="en-US" sz="2000" dirty="0"/>
          </a:p>
        </p:txBody>
      </p:sp>
      <p:sp>
        <p:nvSpPr>
          <p:cNvPr id="44" name="Rectangle 43"/>
          <p:cNvSpPr/>
          <p:nvPr/>
        </p:nvSpPr>
        <p:spPr>
          <a:xfrm>
            <a:off x="1009486" y="2899700"/>
            <a:ext cx="3324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A. </a:t>
            </a:r>
            <a:r>
              <a:rPr lang="fr-FR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Là </a:t>
            </a:r>
            <a:r>
              <a:rPr lang="fr-FR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chùm</a:t>
            </a:r>
            <a:r>
              <a:rPr lang="fr-FR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sáng</a:t>
            </a:r>
            <a:r>
              <a:rPr lang="fr-FR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song</a:t>
            </a:r>
            <a:r>
              <a:rPr lang="fr-FR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song</a:t>
            </a:r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5898224" y="2899700"/>
            <a:ext cx="2810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B. </a:t>
            </a:r>
            <a:r>
              <a:rPr lang="en-US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Là</a:t>
            </a:r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chùm</a:t>
            </a:r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sáng</a:t>
            </a:r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hội</a:t>
            </a:r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tụ</a:t>
            </a:r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1009486" y="3615631"/>
            <a:ext cx="2969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C. </a:t>
            </a:r>
            <a:r>
              <a:rPr lang="en-US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Là</a:t>
            </a:r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chùm</a:t>
            </a:r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sáng</a:t>
            </a:r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phân</a:t>
            </a:r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kì</a:t>
            </a:r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5904973" y="3615631"/>
            <a:ext cx="2265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D. </a:t>
            </a:r>
            <a:r>
              <a:rPr lang="en-US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Không</a:t>
            </a:r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có</a:t>
            </a:r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tia</a:t>
            </a:r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ló</a:t>
            </a:r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wi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6" presetClass="emph" presetSubtype="0" fill="hold" nodeType="withEffect" p14:presetBounceEnd="93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3000">
                                          <p:cBhvr>
                                            <p:cTn id="28" dur="1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fill="hold" nodeType="withEffect" p14:presetBounceEnd="93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93000">
                                          <p:cBhvr>
                                            <p:cTn id="36" dur="1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 p14:presetBounceEnd="93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93000">
                                          <p:cBhvr>
                                            <p:cTn id="44" dur="1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fill="hold" nodeType="withEffect" p14:presetBounceEnd="93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93000">
                                          <p:cBhvr>
                                            <p:cTn id="52" dur="100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xit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0" dur="10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10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6" presetID="22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  <p:bldP spid="14" grpId="0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7" grpId="2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wi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1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00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xit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0" dur="10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10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6" presetID="22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  <p:bldP spid="14" grpId="0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7" grpId="2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21360"/>
            <a:ext cx="12192000" cy="6136640"/>
          </a:xfrm>
          <a:prstGeom prst="rect">
            <a:avLst/>
          </a:prstGeom>
        </p:spPr>
      </p:pic>
      <p:sp>
        <p:nvSpPr>
          <p:cNvPr id="7" name="Google Shape;188;p3"/>
          <p:cNvSpPr/>
          <p:nvPr/>
        </p:nvSpPr>
        <p:spPr>
          <a:xfrm>
            <a:off x="237138" y="858266"/>
            <a:ext cx="9799554" cy="5643118"/>
          </a:xfrm>
          <a:prstGeom prst="roundRect">
            <a:avLst>
              <a:gd name="adj" fmla="val 7214"/>
            </a:avLst>
          </a:prstGeom>
          <a:solidFill>
            <a:schemeClr val="lt1"/>
          </a:solidFill>
          <a:ln w="76200" cap="flat" cmpd="sng">
            <a:solidFill>
              <a:srgbClr val="2DA345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Freeform 3"/>
          <p:cNvSpPr/>
          <p:nvPr/>
        </p:nvSpPr>
        <p:spPr bwMode="auto">
          <a:xfrm>
            <a:off x="11299543" y="1700674"/>
            <a:ext cx="692259" cy="1153765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1" name="Freeform 4"/>
          <p:cNvSpPr/>
          <p:nvPr/>
        </p:nvSpPr>
        <p:spPr bwMode="auto">
          <a:xfrm>
            <a:off x="11248121" y="1644025"/>
            <a:ext cx="795095" cy="75246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5"/>
          <p:cNvSpPr/>
          <p:nvPr/>
        </p:nvSpPr>
        <p:spPr bwMode="auto">
          <a:xfrm>
            <a:off x="11264199" y="2839709"/>
            <a:ext cx="795095" cy="76082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4" name="Freeform 6"/>
          <p:cNvSpPr/>
          <p:nvPr/>
        </p:nvSpPr>
        <p:spPr bwMode="auto">
          <a:xfrm>
            <a:off x="11261270" y="2883753"/>
            <a:ext cx="797770" cy="45719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5" name="top sand"/>
          <p:cNvSpPr/>
          <p:nvPr/>
        </p:nvSpPr>
        <p:spPr bwMode="auto">
          <a:xfrm>
            <a:off x="11330267" y="1905757"/>
            <a:ext cx="630809" cy="39378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FFCE54">
              <a:lumMod val="60000"/>
              <a:lumOff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6" name="bottom sand"/>
          <p:cNvSpPr/>
          <p:nvPr/>
        </p:nvSpPr>
        <p:spPr bwMode="auto">
          <a:xfrm>
            <a:off x="11327340" y="2560882"/>
            <a:ext cx="636661" cy="278827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FFCE54">
              <a:lumMod val="60000"/>
              <a:lumOff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7" name="straight connector"/>
          <p:cNvSpPr>
            <a:spLocks noChangeArrowheads="1"/>
          </p:cNvSpPr>
          <p:nvPr/>
        </p:nvSpPr>
        <p:spPr bwMode="auto">
          <a:xfrm>
            <a:off x="11622810" y="2275109"/>
            <a:ext cx="56027" cy="564600"/>
          </a:xfrm>
          <a:prstGeom prst="rect">
            <a:avLst/>
          </a:prstGeom>
          <a:solidFill>
            <a:srgbClr val="FFCE54">
              <a:lumMod val="60000"/>
              <a:lumOff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grpSp>
        <p:nvGrpSpPr>
          <p:cNvPr id="19" name="times up"/>
          <p:cNvGrpSpPr/>
          <p:nvPr/>
        </p:nvGrpSpPr>
        <p:grpSpPr>
          <a:xfrm>
            <a:off x="11252188" y="978402"/>
            <a:ext cx="834049" cy="223632"/>
            <a:chOff x="6683686" y="-567053"/>
            <a:chExt cx="2665867" cy="714793"/>
          </a:xfrm>
        </p:grpSpPr>
        <p:sp>
          <p:nvSpPr>
            <p:cNvPr id="20" name="Rounded Rectangle 15"/>
            <p:cNvSpPr/>
            <p:nvPr/>
          </p:nvSpPr>
          <p:spPr>
            <a:xfrm>
              <a:off x="6683686" y="-567053"/>
              <a:ext cx="2636838" cy="697559"/>
            </a:xfrm>
            <a:prstGeom prst="roundRect">
              <a:avLst/>
            </a:prstGeom>
            <a:solidFill>
              <a:srgbClr val="4FC1E9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ounded Rectangle 16"/>
            <p:cNvSpPr/>
            <p:nvPr/>
          </p:nvSpPr>
          <p:spPr>
            <a:xfrm>
              <a:off x="6712715" y="-549819"/>
              <a:ext cx="2636838" cy="697559"/>
            </a:xfrm>
            <a:prstGeom prst="roundRect">
              <a:avLst/>
            </a:prstGeom>
            <a:solidFill>
              <a:srgbClr val="4FC1E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Arial" panose="020B0604020202020204" pitchFamily="34" charset="0"/>
                </a:rPr>
                <a:t>KẾT THÚC</a:t>
              </a:r>
              <a:endPara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button: start timer"/>
          <p:cNvGrpSpPr/>
          <p:nvPr/>
        </p:nvGrpSpPr>
        <p:grpSpPr>
          <a:xfrm>
            <a:off x="11256729" y="981098"/>
            <a:ext cx="824967" cy="218240"/>
            <a:chOff x="-325613" y="9248450"/>
            <a:chExt cx="2636838" cy="697559"/>
          </a:xfrm>
        </p:grpSpPr>
        <p:sp>
          <p:nvSpPr>
            <p:cNvPr id="23" name="Rounded Rectangle 12"/>
            <p:cNvSpPr/>
            <p:nvPr/>
          </p:nvSpPr>
          <p:spPr>
            <a:xfrm>
              <a:off x="-325613" y="9248450"/>
              <a:ext cx="2636838" cy="697559"/>
            </a:xfrm>
            <a:prstGeom prst="roundRect">
              <a:avLst/>
            </a:prstGeom>
            <a:solidFill>
              <a:srgbClr val="4FC1E9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13"/>
            <p:cNvSpPr/>
            <p:nvPr/>
          </p:nvSpPr>
          <p:spPr>
            <a:xfrm>
              <a:off x="-325613" y="9248450"/>
              <a:ext cx="2636838" cy="697559"/>
            </a:xfrm>
            <a:prstGeom prst="roundRect">
              <a:avLst/>
            </a:prstGeom>
            <a:solidFill>
              <a:srgbClr val="4FC1E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Arial" panose="020B0604020202020204" pitchFamily="34" charset="0"/>
                </a:rPr>
                <a:t>BẮT ĐẦU</a:t>
              </a:r>
              <a:endPara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4370" y="826100"/>
            <a:ext cx="1251470" cy="1473442"/>
          </a:xfrm>
          <a:prstGeom prst="rect">
            <a:avLst/>
          </a:prstGeom>
        </p:spPr>
      </p:pic>
      <p:grpSp>
        <p:nvGrpSpPr>
          <p:cNvPr id="26" name="Group 3"/>
          <p:cNvGrpSpPr/>
          <p:nvPr/>
        </p:nvGrpSpPr>
        <p:grpSpPr bwMode="auto">
          <a:xfrm>
            <a:off x="417785" y="1038856"/>
            <a:ext cx="2889250" cy="509588"/>
            <a:chOff x="300039" y="1821993"/>
            <a:chExt cx="3102641" cy="537680"/>
          </a:xfrm>
        </p:grpSpPr>
        <p:sp>
          <p:nvSpPr>
            <p:cNvPr id="27" name="Rectangle: Rounded Corners 42"/>
            <p:cNvSpPr/>
            <p:nvPr/>
          </p:nvSpPr>
          <p:spPr>
            <a:xfrm>
              <a:off x="300039" y="1821993"/>
              <a:ext cx="2091297" cy="537680"/>
            </a:xfrm>
            <a:prstGeom prst="roundRect">
              <a:avLst>
                <a:gd name="adj" fmla="val 50000"/>
              </a:avLst>
            </a:prstGeom>
            <a:solidFill>
              <a:srgbClr val="3E3148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sp>
          <p:nvSpPr>
            <p:cNvPr id="28" name="TextBox 5"/>
            <p:cNvSpPr txBox="1">
              <a:spLocks noChangeArrowheads="1"/>
            </p:cNvSpPr>
            <p:nvPr/>
          </p:nvSpPr>
          <p:spPr bwMode="auto">
            <a:xfrm>
              <a:off x="876244" y="1877269"/>
              <a:ext cx="2526436" cy="422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Câu </a:t>
              </a: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hỏi</a:t>
              </a:r>
              <a:r>
                <a:rPr kumimoji="0" lang="vi-VN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vi-VN" altLang="en-US" sz="2000" b="1">
                  <a:solidFill>
                    <a:srgbClr val="FFFFFF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5</a:t>
              </a:r>
              <a:endPara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pic>
          <p:nvPicPr>
            <p:cNvPr id="31" name="Picture 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90806"/>
                </a:clrFrom>
                <a:clrTo>
                  <a:srgbClr val="0908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139" y="1891240"/>
              <a:ext cx="385745" cy="385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7" name="Picture 36" descr="Icon&#10;&#10;Description automatically generated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890492" y="2545714"/>
            <a:ext cx="394661" cy="394661"/>
          </a:xfrm>
          <a:prstGeom prst="rect">
            <a:avLst/>
          </a:prstGeom>
        </p:spPr>
      </p:pic>
      <p:pic>
        <p:nvPicPr>
          <p:cNvPr id="38" name="Picture 37" descr="Icon&#10;&#10;Description automatically generated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696520" y="2578230"/>
            <a:ext cx="394661" cy="394661"/>
          </a:xfrm>
          <a:prstGeom prst="rect">
            <a:avLst/>
          </a:prstGeom>
        </p:spPr>
      </p:pic>
      <p:pic>
        <p:nvPicPr>
          <p:cNvPr id="39" name="Picture 38" descr="Icon&#10;&#10;Description automatically generated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950525" y="3283109"/>
            <a:ext cx="394661" cy="394661"/>
          </a:xfrm>
          <a:prstGeom prst="rect">
            <a:avLst/>
          </a:prstGeom>
        </p:spPr>
      </p:pic>
      <p:pic>
        <p:nvPicPr>
          <p:cNvPr id="40" name="Picture 39" descr="Icon&#10;&#10;Description automatically generated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726844" y="3315044"/>
            <a:ext cx="394662" cy="3946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1979" y="1484522"/>
            <a:ext cx="7844715" cy="958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kern="100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Khoảng cách từ quang tâm đến tiêu điểm chính của thấu kính được gọi là</a:t>
            </a:r>
            <a:endParaRPr lang="en-US" sz="2000" kern="100" dirty="0">
              <a:effectLst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75656" y="2501297"/>
            <a:ext cx="7017360" cy="1208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" marR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tabLst>
                <a:tab pos="1889760" algn="l"/>
                <a:tab pos="3420110" algn="l"/>
                <a:tab pos="4949825" algn="l"/>
              </a:tabLst>
            </a:pP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A.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tiêu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điểm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ảnh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		B.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quang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tâm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.	</a:t>
            </a:r>
            <a:endParaRPr lang="en-US" sz="20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125730" marR="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tabLst>
                <a:tab pos="1889760" algn="l"/>
                <a:tab pos="3420110" algn="l"/>
                <a:tab pos="4949825" algn="l"/>
              </a:tabLst>
            </a:pP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C.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trục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chính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.			D.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tiêu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cự</a:t>
            </a: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  <a:endParaRPr lang="en-US" sz="20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wi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6" presetClass="emph" presetSubtype="0" fill="hold" nodeType="withEffect" p14:presetBounceEnd="93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3000">
                                          <p:cBhvr>
                                            <p:cTn id="28" dur="1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fill="hold" nodeType="withEffect" p14:presetBounceEnd="93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93000">
                                          <p:cBhvr>
                                            <p:cTn id="36" dur="1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 p14:presetBounceEnd="93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93000">
                                          <p:cBhvr>
                                            <p:cTn id="44" dur="1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fill="hold" nodeType="withEffect" p14:presetBounceEnd="93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93000">
                                          <p:cBhvr>
                                            <p:cTn id="52" dur="100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xit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0" dur="10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10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6" presetID="22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  <p:bldP spid="14" grpId="0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7" grpId="2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wi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1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00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xit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0" dur="10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10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6" presetID="22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  <p:bldP spid="14" grpId="0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7" grpId="2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21360"/>
            <a:ext cx="12192000" cy="6136640"/>
          </a:xfrm>
          <a:prstGeom prst="rect">
            <a:avLst/>
          </a:prstGeom>
        </p:spPr>
      </p:pic>
      <p:sp>
        <p:nvSpPr>
          <p:cNvPr id="7" name="Google Shape;188;p3"/>
          <p:cNvSpPr/>
          <p:nvPr/>
        </p:nvSpPr>
        <p:spPr>
          <a:xfrm>
            <a:off x="237138" y="858266"/>
            <a:ext cx="9799554" cy="5643118"/>
          </a:xfrm>
          <a:prstGeom prst="roundRect">
            <a:avLst>
              <a:gd name="adj" fmla="val 7214"/>
            </a:avLst>
          </a:prstGeom>
          <a:solidFill>
            <a:schemeClr val="lt1"/>
          </a:solidFill>
          <a:ln w="76200" cap="flat" cmpd="sng">
            <a:solidFill>
              <a:srgbClr val="2DA345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Freeform 3"/>
          <p:cNvSpPr/>
          <p:nvPr/>
        </p:nvSpPr>
        <p:spPr bwMode="auto">
          <a:xfrm>
            <a:off x="11299543" y="1700674"/>
            <a:ext cx="692259" cy="1153765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1" name="Freeform 4"/>
          <p:cNvSpPr/>
          <p:nvPr/>
        </p:nvSpPr>
        <p:spPr bwMode="auto">
          <a:xfrm>
            <a:off x="11248121" y="1644025"/>
            <a:ext cx="795095" cy="75246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5"/>
          <p:cNvSpPr/>
          <p:nvPr/>
        </p:nvSpPr>
        <p:spPr bwMode="auto">
          <a:xfrm>
            <a:off x="11264199" y="2839709"/>
            <a:ext cx="795095" cy="76082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4" name="Freeform 6"/>
          <p:cNvSpPr/>
          <p:nvPr/>
        </p:nvSpPr>
        <p:spPr bwMode="auto">
          <a:xfrm>
            <a:off x="11261270" y="2883753"/>
            <a:ext cx="797770" cy="45719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5" name="top sand"/>
          <p:cNvSpPr/>
          <p:nvPr/>
        </p:nvSpPr>
        <p:spPr bwMode="auto">
          <a:xfrm>
            <a:off x="11330267" y="1905757"/>
            <a:ext cx="630809" cy="39378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FFCE54">
              <a:lumMod val="60000"/>
              <a:lumOff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6" name="bottom sand"/>
          <p:cNvSpPr/>
          <p:nvPr/>
        </p:nvSpPr>
        <p:spPr bwMode="auto">
          <a:xfrm>
            <a:off x="11327340" y="2560882"/>
            <a:ext cx="636661" cy="278827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FFCE54">
              <a:lumMod val="60000"/>
              <a:lumOff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7" name="straight connector"/>
          <p:cNvSpPr>
            <a:spLocks noChangeArrowheads="1"/>
          </p:cNvSpPr>
          <p:nvPr/>
        </p:nvSpPr>
        <p:spPr bwMode="auto">
          <a:xfrm>
            <a:off x="11622810" y="2275109"/>
            <a:ext cx="56027" cy="564600"/>
          </a:xfrm>
          <a:prstGeom prst="rect">
            <a:avLst/>
          </a:prstGeom>
          <a:solidFill>
            <a:srgbClr val="FFCE54">
              <a:lumMod val="60000"/>
              <a:lumOff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grpSp>
        <p:nvGrpSpPr>
          <p:cNvPr id="19" name="times up"/>
          <p:cNvGrpSpPr/>
          <p:nvPr/>
        </p:nvGrpSpPr>
        <p:grpSpPr>
          <a:xfrm>
            <a:off x="11252188" y="978402"/>
            <a:ext cx="834049" cy="223632"/>
            <a:chOff x="6683686" y="-567053"/>
            <a:chExt cx="2665867" cy="714793"/>
          </a:xfrm>
        </p:grpSpPr>
        <p:sp>
          <p:nvSpPr>
            <p:cNvPr id="20" name="Rounded Rectangle 15"/>
            <p:cNvSpPr/>
            <p:nvPr/>
          </p:nvSpPr>
          <p:spPr>
            <a:xfrm>
              <a:off x="6683686" y="-567053"/>
              <a:ext cx="2636838" cy="697559"/>
            </a:xfrm>
            <a:prstGeom prst="roundRect">
              <a:avLst/>
            </a:prstGeom>
            <a:solidFill>
              <a:srgbClr val="4FC1E9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ounded Rectangle 16"/>
            <p:cNvSpPr/>
            <p:nvPr/>
          </p:nvSpPr>
          <p:spPr>
            <a:xfrm>
              <a:off x="6712715" y="-549819"/>
              <a:ext cx="2636838" cy="697559"/>
            </a:xfrm>
            <a:prstGeom prst="roundRect">
              <a:avLst/>
            </a:prstGeom>
            <a:solidFill>
              <a:srgbClr val="4FC1E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Arial" panose="020B0604020202020204" pitchFamily="34" charset="0"/>
                </a:rPr>
                <a:t>KẾT THÚC</a:t>
              </a:r>
              <a:endPara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button: start timer"/>
          <p:cNvGrpSpPr/>
          <p:nvPr/>
        </p:nvGrpSpPr>
        <p:grpSpPr>
          <a:xfrm>
            <a:off x="11256729" y="981098"/>
            <a:ext cx="824967" cy="218240"/>
            <a:chOff x="-325613" y="9248450"/>
            <a:chExt cx="2636838" cy="697559"/>
          </a:xfrm>
        </p:grpSpPr>
        <p:sp>
          <p:nvSpPr>
            <p:cNvPr id="23" name="Rounded Rectangle 12"/>
            <p:cNvSpPr/>
            <p:nvPr/>
          </p:nvSpPr>
          <p:spPr>
            <a:xfrm>
              <a:off x="-325613" y="9248450"/>
              <a:ext cx="2636838" cy="697559"/>
            </a:xfrm>
            <a:prstGeom prst="roundRect">
              <a:avLst/>
            </a:prstGeom>
            <a:solidFill>
              <a:srgbClr val="4FC1E9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13"/>
            <p:cNvSpPr/>
            <p:nvPr/>
          </p:nvSpPr>
          <p:spPr>
            <a:xfrm>
              <a:off x="-325613" y="9248450"/>
              <a:ext cx="2636838" cy="697559"/>
            </a:xfrm>
            <a:prstGeom prst="roundRect">
              <a:avLst/>
            </a:prstGeom>
            <a:solidFill>
              <a:srgbClr val="4FC1E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Arial" panose="020B0604020202020204" pitchFamily="34" charset="0"/>
                </a:rPr>
                <a:t>BẮT ĐẦU</a:t>
              </a:r>
              <a:endPara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646" y="792953"/>
            <a:ext cx="1245638" cy="1466576"/>
          </a:xfrm>
          <a:prstGeom prst="rect">
            <a:avLst/>
          </a:prstGeom>
        </p:spPr>
      </p:pic>
      <p:grpSp>
        <p:nvGrpSpPr>
          <p:cNvPr id="26" name="Group 3"/>
          <p:cNvGrpSpPr/>
          <p:nvPr/>
        </p:nvGrpSpPr>
        <p:grpSpPr bwMode="auto">
          <a:xfrm>
            <a:off x="417785" y="1038856"/>
            <a:ext cx="2889250" cy="509588"/>
            <a:chOff x="300039" y="1821993"/>
            <a:chExt cx="3102641" cy="537680"/>
          </a:xfrm>
        </p:grpSpPr>
        <p:sp>
          <p:nvSpPr>
            <p:cNvPr id="27" name="Rectangle: Rounded Corners 42"/>
            <p:cNvSpPr/>
            <p:nvPr/>
          </p:nvSpPr>
          <p:spPr>
            <a:xfrm>
              <a:off x="300039" y="1821993"/>
              <a:ext cx="2091297" cy="537680"/>
            </a:xfrm>
            <a:prstGeom prst="roundRect">
              <a:avLst>
                <a:gd name="adj" fmla="val 50000"/>
              </a:avLst>
            </a:prstGeom>
            <a:solidFill>
              <a:srgbClr val="3E3148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sp>
          <p:nvSpPr>
            <p:cNvPr id="28" name="TextBox 5"/>
            <p:cNvSpPr txBox="1">
              <a:spLocks noChangeArrowheads="1"/>
            </p:cNvSpPr>
            <p:nvPr/>
          </p:nvSpPr>
          <p:spPr bwMode="auto">
            <a:xfrm>
              <a:off x="876244" y="1877269"/>
              <a:ext cx="2526436" cy="422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Câu </a:t>
              </a: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hỏi</a:t>
              </a:r>
              <a:r>
                <a:rPr kumimoji="0" lang="vi-VN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vi-VN" altLang="en-US" sz="2000" b="1">
                  <a:solidFill>
                    <a:srgbClr val="FFFFFF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6</a:t>
              </a:r>
              <a:endPara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pic>
          <p:nvPicPr>
            <p:cNvPr id="31" name="Picture 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90806"/>
                </a:clrFrom>
                <a:clrTo>
                  <a:srgbClr val="0908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139" y="1891240"/>
              <a:ext cx="385745" cy="385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7" name="Picture 36" descr="Icon&#10;&#10;Description automatically generated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59623" y="2924141"/>
            <a:ext cx="394661" cy="394661"/>
          </a:xfrm>
          <a:prstGeom prst="rect">
            <a:avLst/>
          </a:prstGeom>
        </p:spPr>
      </p:pic>
      <p:pic>
        <p:nvPicPr>
          <p:cNvPr id="38" name="Picture 37" descr="Icon&#10;&#10;Description automatically generated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136915" y="3651400"/>
            <a:ext cx="394661" cy="394661"/>
          </a:xfrm>
          <a:prstGeom prst="rect">
            <a:avLst/>
          </a:prstGeom>
        </p:spPr>
      </p:pic>
      <p:pic>
        <p:nvPicPr>
          <p:cNvPr id="39" name="Picture 38" descr="Icon&#10;&#10;Description automatically generated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139845" y="2925710"/>
            <a:ext cx="394661" cy="394661"/>
          </a:xfrm>
          <a:prstGeom prst="rect">
            <a:avLst/>
          </a:prstGeom>
        </p:spPr>
      </p:pic>
      <p:pic>
        <p:nvPicPr>
          <p:cNvPr id="40" name="Picture 39" descr="Icon&#10;&#10;Description automatically generated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379755" y="3651400"/>
            <a:ext cx="394662" cy="394661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663206" y="1581082"/>
            <a:ext cx="8106440" cy="958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kern="100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Cho </a:t>
            </a:r>
            <a:r>
              <a:rPr lang="en-US" sz="2000" kern="100" dirty="0" err="1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một</a:t>
            </a:r>
            <a:r>
              <a:rPr lang="en-US" sz="2000" kern="100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thấu</a:t>
            </a:r>
            <a:r>
              <a:rPr lang="en-US" sz="2000" kern="100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kính</a:t>
            </a:r>
            <a:r>
              <a:rPr lang="en-US" sz="2000" kern="100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lang="en-US" sz="2000" kern="100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tiêu</a:t>
            </a:r>
            <a:r>
              <a:rPr lang="en-US" sz="2000" kern="100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cự</a:t>
            </a:r>
            <a:r>
              <a:rPr lang="en-US" sz="2000" kern="100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là</a:t>
            </a:r>
            <a:r>
              <a:rPr lang="en-US" sz="2000" kern="100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15 cm. </a:t>
            </a:r>
            <a:r>
              <a:rPr lang="en-US" sz="2000" kern="100" dirty="0" err="1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Độ</a:t>
            </a:r>
            <a:r>
              <a:rPr lang="en-US" sz="2000" kern="100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dài</a:t>
            </a:r>
            <a:r>
              <a:rPr lang="en-US" sz="2000" kern="100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FF’ </a:t>
            </a:r>
            <a:r>
              <a:rPr lang="en-US" sz="2000" kern="100" dirty="0" err="1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giữa</a:t>
            </a:r>
            <a:r>
              <a:rPr lang="en-US" sz="2000" kern="100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hai</a:t>
            </a:r>
            <a:r>
              <a:rPr lang="en-US" sz="2000" kern="100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tiêu</a:t>
            </a:r>
            <a:r>
              <a:rPr lang="en-US" sz="2000" kern="100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điểm</a:t>
            </a:r>
            <a:r>
              <a:rPr lang="en-US" sz="2000" kern="100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2000" kern="100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thấu</a:t>
            </a:r>
            <a:r>
              <a:rPr lang="en-US" sz="2000" kern="100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kính</a:t>
            </a:r>
            <a:r>
              <a:rPr lang="en-US" sz="2000" kern="100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là</a:t>
            </a:r>
            <a:r>
              <a:rPr lang="en-US" sz="2000" kern="100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bao </a:t>
            </a:r>
            <a:r>
              <a:rPr lang="en-US" sz="2000" kern="100" dirty="0" err="1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nhiêu</a:t>
            </a:r>
            <a:r>
              <a:rPr lang="en-US" sz="2000" kern="100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?</a:t>
            </a:r>
            <a:endParaRPr lang="en-US" sz="2000" kern="100" dirty="0">
              <a:effectLst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8306" y="2857754"/>
            <a:ext cx="7017360" cy="1208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" marR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tabLst>
                <a:tab pos="1889760" algn="l"/>
                <a:tab pos="3420110" algn="l"/>
                <a:tab pos="4949825" algn="l"/>
              </a:tabLst>
            </a:pP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A. 15 cm.	                              	B. 20 cm.</a:t>
            </a:r>
            <a:endParaRPr lang="en-US" sz="20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125730" marR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tabLst>
                <a:tab pos="1889760" algn="l"/>
                <a:tab pos="3420110" algn="l"/>
                <a:tab pos="4949825" algn="l"/>
              </a:tabLst>
            </a:pP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	</a:t>
            </a:r>
            <a:endParaRPr lang="en-US" sz="20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125730" marR="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tabLst>
                <a:tab pos="1889760" algn="l"/>
                <a:tab pos="3420110" algn="l"/>
                <a:tab pos="4949825" algn="l"/>
              </a:tabLst>
            </a:pPr>
            <a:r>
              <a:rPr lang="en-US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C. 30 cm.			D. 50 cm.</a:t>
            </a:r>
            <a:endParaRPr lang="en-US" sz="20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wi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6" presetClass="emph" presetSubtype="0" fill="hold" nodeType="withEffect" p14:presetBounceEnd="93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3000">
                                          <p:cBhvr>
                                            <p:cTn id="28" dur="1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fill="hold" nodeType="withEffect" p14:presetBounceEnd="93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93000">
                                          <p:cBhvr>
                                            <p:cTn id="36" dur="1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 p14:presetBounceEnd="93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93000">
                                          <p:cBhvr>
                                            <p:cTn id="44" dur="1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fill="hold" nodeType="withEffect" p14:presetBounceEnd="93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93000">
                                          <p:cBhvr>
                                            <p:cTn id="52" dur="100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xit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0" dur="10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10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6" presetID="22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  <p:bldP spid="14" grpId="0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7" grpId="2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wi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1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00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xit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0" dur="10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10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6" presetID="22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  <p:bldP spid="14" grpId="0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7" grpId="2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122341" y="1027190"/>
            <a:ext cx="4446471" cy="870115"/>
            <a:chOff x="3701667" y="1090940"/>
            <a:chExt cx="4446471" cy="870115"/>
          </a:xfrm>
        </p:grpSpPr>
        <p:sp>
          <p:nvSpPr>
            <p:cNvPr id="10" name="Rectangle: Rounded Corners 6"/>
            <p:cNvSpPr/>
            <p:nvPr/>
          </p:nvSpPr>
          <p:spPr>
            <a:xfrm>
              <a:off x="3701667" y="1090940"/>
              <a:ext cx="4431795" cy="870115"/>
            </a:xfrm>
            <a:prstGeom prst="roundRect">
              <a:avLst>
                <a:gd name="adj" fmla="val 8017"/>
              </a:avLst>
            </a:prstGeom>
            <a:solidFill>
              <a:srgbClr val="FE6500"/>
            </a:solidFill>
            <a:ln w="12700" cap="flat" cmpd="sng" algn="ctr">
              <a:noFill/>
              <a:prstDash val="solid"/>
              <a:miter lim="800000"/>
            </a:ln>
            <a:effectLst>
              <a:outerShdw dist="38100" dir="2700000" algn="tl" rotWithShape="0">
                <a:srgbClr val="F04F4F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08323" y="1233610"/>
              <a:ext cx="3639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Nội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 dung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bài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học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grpSp>
          <p:nvGrpSpPr>
            <p:cNvPr id="13" name="Graphic 16"/>
            <p:cNvGrpSpPr/>
            <p:nvPr/>
          </p:nvGrpSpPr>
          <p:grpSpPr>
            <a:xfrm>
              <a:off x="3813649" y="1248595"/>
              <a:ext cx="726195" cy="554805"/>
              <a:chOff x="4681537" y="2348369"/>
              <a:chExt cx="2828915" cy="2161260"/>
            </a:xfrm>
            <a:solidFill>
              <a:sysClr val="window" lastClr="FFFF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4" name="Freeform: Shape 18"/>
              <p:cNvSpPr/>
              <p:nvPr/>
            </p:nvSpPr>
            <p:spPr>
              <a:xfrm>
                <a:off x="5013321" y="2348378"/>
                <a:ext cx="1004096" cy="2055056"/>
              </a:xfrm>
              <a:custGeom>
                <a:avLst/>
                <a:gdLst>
                  <a:gd name="connsiteX0" fmla="*/ 100955 w 1004096"/>
                  <a:gd name="connsiteY0" fmla="*/ 0 h 2055056"/>
                  <a:gd name="connsiteX1" fmla="*/ 100717 w 1004096"/>
                  <a:gd name="connsiteY1" fmla="*/ 0 h 2055056"/>
                  <a:gd name="connsiteX2" fmla="*/ 29794 w 1004096"/>
                  <a:gd name="connsiteY2" fmla="*/ 29385 h 2055056"/>
                  <a:gd name="connsiteX3" fmla="*/ 0 w 1004096"/>
                  <a:gd name="connsiteY3" fmla="*/ 101232 h 2055056"/>
                  <a:gd name="connsiteX4" fmla="*/ 0 w 1004096"/>
                  <a:gd name="connsiteY4" fmla="*/ 1619183 h 2055056"/>
                  <a:gd name="connsiteX5" fmla="*/ 101356 w 1004096"/>
                  <a:gd name="connsiteY5" fmla="*/ 1720387 h 2055056"/>
                  <a:gd name="connsiteX6" fmla="*/ 1004097 w 1004096"/>
                  <a:gd name="connsiteY6" fmla="*/ 2055057 h 2055056"/>
                  <a:gd name="connsiteX7" fmla="*/ 1004097 w 1004096"/>
                  <a:gd name="connsiteY7" fmla="*/ 466477 h 2055056"/>
                  <a:gd name="connsiteX8" fmla="*/ 990181 w 1004096"/>
                  <a:gd name="connsiteY8" fmla="*/ 415214 h 2055056"/>
                  <a:gd name="connsiteX9" fmla="*/ 100955 w 1004096"/>
                  <a:gd name="connsiteY9" fmla="*/ 0 h 205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4096" h="2055056">
                    <a:moveTo>
                      <a:pt x="100955" y="0"/>
                    </a:moveTo>
                    <a:cubicBezTo>
                      <a:pt x="100879" y="0"/>
                      <a:pt x="100794" y="0"/>
                      <a:pt x="100717" y="0"/>
                    </a:cubicBezTo>
                    <a:cubicBezTo>
                      <a:pt x="73962" y="0"/>
                      <a:pt x="48797" y="10430"/>
                      <a:pt x="29794" y="29385"/>
                    </a:cubicBezTo>
                    <a:cubicBezTo>
                      <a:pt x="10582" y="48549"/>
                      <a:pt x="0" y="74066"/>
                      <a:pt x="0" y="101232"/>
                    </a:cubicBezTo>
                    <a:lnTo>
                      <a:pt x="0" y="1619183"/>
                    </a:lnTo>
                    <a:cubicBezTo>
                      <a:pt x="0" y="1674848"/>
                      <a:pt x="45463" y="1720244"/>
                      <a:pt x="101356" y="1720387"/>
                    </a:cubicBezTo>
                    <a:cubicBezTo>
                      <a:pt x="336985" y="1720948"/>
                      <a:pt x="731758" y="1770059"/>
                      <a:pt x="1004097" y="2055057"/>
                    </a:cubicBezTo>
                    <a:lnTo>
                      <a:pt x="1004097" y="466477"/>
                    </a:lnTo>
                    <a:cubicBezTo>
                      <a:pt x="1004097" y="447608"/>
                      <a:pt x="999277" y="429882"/>
                      <a:pt x="990181" y="415214"/>
                    </a:cubicBezTo>
                    <a:cubicBezTo>
                      <a:pt x="766658" y="55245"/>
                      <a:pt x="337118" y="552"/>
                      <a:pt x="100955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  <p:sp>
            <p:nvSpPr>
              <p:cNvPr id="15" name="Freeform: Shape 19"/>
              <p:cNvSpPr/>
              <p:nvPr/>
            </p:nvSpPr>
            <p:spPr>
              <a:xfrm>
                <a:off x="6174590" y="2348369"/>
                <a:ext cx="1004087" cy="2055056"/>
              </a:xfrm>
              <a:custGeom>
                <a:avLst/>
                <a:gdLst>
                  <a:gd name="connsiteX0" fmla="*/ 1004087 w 1004087"/>
                  <a:gd name="connsiteY0" fmla="*/ 1619193 h 2055056"/>
                  <a:gd name="connsiteX1" fmla="*/ 1004087 w 1004087"/>
                  <a:gd name="connsiteY1" fmla="*/ 101232 h 2055056"/>
                  <a:gd name="connsiteX2" fmla="*/ 974293 w 1004087"/>
                  <a:gd name="connsiteY2" fmla="*/ 29385 h 2055056"/>
                  <a:gd name="connsiteX3" fmla="*/ 903379 w 1004087"/>
                  <a:gd name="connsiteY3" fmla="*/ 0 h 2055056"/>
                  <a:gd name="connsiteX4" fmla="*/ 903132 w 1004087"/>
                  <a:gd name="connsiteY4" fmla="*/ 0 h 2055056"/>
                  <a:gd name="connsiteX5" fmla="*/ 13906 w 1004087"/>
                  <a:gd name="connsiteY5" fmla="*/ 415223 h 2055056"/>
                  <a:gd name="connsiteX6" fmla="*/ 0 w 1004087"/>
                  <a:gd name="connsiteY6" fmla="*/ 466487 h 2055056"/>
                  <a:gd name="connsiteX7" fmla="*/ 0 w 1004087"/>
                  <a:gd name="connsiteY7" fmla="*/ 2055057 h 2055056"/>
                  <a:gd name="connsiteX8" fmla="*/ 902741 w 1004087"/>
                  <a:gd name="connsiteY8" fmla="*/ 1720387 h 2055056"/>
                  <a:gd name="connsiteX9" fmla="*/ 1004087 w 1004087"/>
                  <a:gd name="connsiteY9" fmla="*/ 1619193 h 205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4087" h="2055056">
                    <a:moveTo>
                      <a:pt x="1004087" y="1619193"/>
                    </a:moveTo>
                    <a:lnTo>
                      <a:pt x="1004087" y="101232"/>
                    </a:lnTo>
                    <a:cubicBezTo>
                      <a:pt x="1004087" y="74066"/>
                      <a:pt x="993505" y="48549"/>
                      <a:pt x="974293" y="29385"/>
                    </a:cubicBezTo>
                    <a:cubicBezTo>
                      <a:pt x="955291" y="10430"/>
                      <a:pt x="930107" y="0"/>
                      <a:pt x="903379" y="0"/>
                    </a:cubicBezTo>
                    <a:cubicBezTo>
                      <a:pt x="903294" y="0"/>
                      <a:pt x="903208" y="0"/>
                      <a:pt x="903132" y="0"/>
                    </a:cubicBezTo>
                    <a:cubicBezTo>
                      <a:pt x="666979" y="562"/>
                      <a:pt x="237439" y="55255"/>
                      <a:pt x="13906" y="415223"/>
                    </a:cubicBezTo>
                    <a:cubicBezTo>
                      <a:pt x="4810" y="429892"/>
                      <a:pt x="0" y="447618"/>
                      <a:pt x="0" y="466487"/>
                    </a:cubicBezTo>
                    <a:lnTo>
                      <a:pt x="0" y="2055057"/>
                    </a:lnTo>
                    <a:cubicBezTo>
                      <a:pt x="272339" y="1770059"/>
                      <a:pt x="667112" y="1720949"/>
                      <a:pt x="902741" y="1720387"/>
                    </a:cubicBezTo>
                    <a:cubicBezTo>
                      <a:pt x="958625" y="1720244"/>
                      <a:pt x="1004087" y="1674847"/>
                      <a:pt x="1004087" y="161919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  <p:sp>
            <p:nvSpPr>
              <p:cNvPr id="16" name="Freeform: Shape 20"/>
              <p:cNvSpPr/>
              <p:nvPr/>
            </p:nvSpPr>
            <p:spPr>
              <a:xfrm>
                <a:off x="6314902" y="2698441"/>
                <a:ext cx="1195549" cy="1811187"/>
              </a:xfrm>
              <a:custGeom>
                <a:avLst/>
                <a:gdLst>
                  <a:gd name="connsiteX0" fmla="*/ 1094337 w 1195549"/>
                  <a:gd name="connsiteY0" fmla="*/ 0 h 1811187"/>
                  <a:gd name="connsiteX1" fmla="*/ 1020937 w 1195549"/>
                  <a:gd name="connsiteY1" fmla="*/ 0 h 1811187"/>
                  <a:gd name="connsiteX2" fmla="*/ 1020937 w 1195549"/>
                  <a:gd name="connsiteY2" fmla="*/ 1269121 h 1811187"/>
                  <a:gd name="connsiteX3" fmla="*/ 762800 w 1195549"/>
                  <a:gd name="connsiteY3" fmla="*/ 1527486 h 1811187"/>
                  <a:gd name="connsiteX4" fmla="*/ 0 w 1195549"/>
                  <a:gd name="connsiteY4" fmla="*/ 1787938 h 1811187"/>
                  <a:gd name="connsiteX5" fmla="*/ 1071677 w 1195549"/>
                  <a:gd name="connsiteY5" fmla="*/ 1808617 h 1811187"/>
                  <a:gd name="connsiteX6" fmla="*/ 1157507 w 1195549"/>
                  <a:gd name="connsiteY6" fmla="*/ 1789052 h 1811187"/>
                  <a:gd name="connsiteX7" fmla="*/ 1195549 w 1195549"/>
                  <a:gd name="connsiteY7" fmla="*/ 1709985 h 1811187"/>
                  <a:gd name="connsiteX8" fmla="*/ 1195549 w 1195549"/>
                  <a:gd name="connsiteY8" fmla="*/ 101213 h 1811187"/>
                  <a:gd name="connsiteX9" fmla="*/ 1094337 w 1195549"/>
                  <a:gd name="connsiteY9" fmla="*/ 0 h 1811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95549" h="1811187">
                    <a:moveTo>
                      <a:pt x="1094337" y="0"/>
                    </a:moveTo>
                    <a:lnTo>
                      <a:pt x="1020937" y="0"/>
                    </a:lnTo>
                    <a:lnTo>
                      <a:pt x="1020937" y="1269121"/>
                    </a:lnTo>
                    <a:cubicBezTo>
                      <a:pt x="1020937" y="1411243"/>
                      <a:pt x="905142" y="1527134"/>
                      <a:pt x="762800" y="1527486"/>
                    </a:cubicBezTo>
                    <a:cubicBezTo>
                      <a:pt x="562937" y="1527962"/>
                      <a:pt x="233391" y="1567044"/>
                      <a:pt x="0" y="1787938"/>
                    </a:cubicBezTo>
                    <a:cubicBezTo>
                      <a:pt x="403651" y="1689106"/>
                      <a:pt x="829170" y="1753353"/>
                      <a:pt x="1071677" y="1808617"/>
                    </a:cubicBezTo>
                    <a:cubicBezTo>
                      <a:pt x="1101957" y="1815513"/>
                      <a:pt x="1133247" y="1808388"/>
                      <a:pt x="1157507" y="1789052"/>
                    </a:cubicBezTo>
                    <a:cubicBezTo>
                      <a:pt x="1181681" y="1769764"/>
                      <a:pt x="1195549" y="1740932"/>
                      <a:pt x="1195549" y="1709985"/>
                    </a:cubicBezTo>
                    <a:lnTo>
                      <a:pt x="1195549" y="101213"/>
                    </a:lnTo>
                    <a:cubicBezTo>
                      <a:pt x="1195559" y="45406"/>
                      <a:pt x="1150144" y="0"/>
                      <a:pt x="1094337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  <p:sp>
            <p:nvSpPr>
              <p:cNvPr id="18" name="Freeform: Shape 21"/>
              <p:cNvSpPr/>
              <p:nvPr/>
            </p:nvSpPr>
            <p:spPr>
              <a:xfrm>
                <a:off x="4681537" y="2698441"/>
                <a:ext cx="1195539" cy="1811166"/>
              </a:xfrm>
              <a:custGeom>
                <a:avLst/>
                <a:gdLst>
                  <a:gd name="connsiteX0" fmla="*/ 174612 w 1195539"/>
                  <a:gd name="connsiteY0" fmla="*/ 1269121 h 1811166"/>
                  <a:gd name="connsiteX1" fmla="*/ 174612 w 1195539"/>
                  <a:gd name="connsiteY1" fmla="*/ 0 h 1811166"/>
                  <a:gd name="connsiteX2" fmla="*/ 101213 w 1195539"/>
                  <a:gd name="connsiteY2" fmla="*/ 0 h 1811166"/>
                  <a:gd name="connsiteX3" fmla="*/ 0 w 1195539"/>
                  <a:gd name="connsiteY3" fmla="*/ 101213 h 1811166"/>
                  <a:gd name="connsiteX4" fmla="*/ 0 w 1195539"/>
                  <a:gd name="connsiteY4" fmla="*/ 1709957 h 1811166"/>
                  <a:gd name="connsiteX5" fmla="*/ 38043 w 1195539"/>
                  <a:gd name="connsiteY5" fmla="*/ 1789024 h 1811166"/>
                  <a:gd name="connsiteX6" fmla="*/ 123873 w 1195539"/>
                  <a:gd name="connsiteY6" fmla="*/ 1808588 h 1811166"/>
                  <a:gd name="connsiteX7" fmla="*/ 1195540 w 1195539"/>
                  <a:gd name="connsiteY7" fmla="*/ 1787909 h 1811166"/>
                  <a:gd name="connsiteX8" fmla="*/ 432749 w 1195539"/>
                  <a:gd name="connsiteY8" fmla="*/ 1527477 h 1811166"/>
                  <a:gd name="connsiteX9" fmla="*/ 174612 w 1195539"/>
                  <a:gd name="connsiteY9" fmla="*/ 1269121 h 1811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95539" h="1811166">
                    <a:moveTo>
                      <a:pt x="174612" y="1269121"/>
                    </a:moveTo>
                    <a:lnTo>
                      <a:pt x="174612" y="0"/>
                    </a:lnTo>
                    <a:lnTo>
                      <a:pt x="101213" y="0"/>
                    </a:lnTo>
                    <a:cubicBezTo>
                      <a:pt x="45415" y="0"/>
                      <a:pt x="0" y="45406"/>
                      <a:pt x="0" y="101213"/>
                    </a:cubicBezTo>
                    <a:lnTo>
                      <a:pt x="0" y="1709957"/>
                    </a:lnTo>
                    <a:cubicBezTo>
                      <a:pt x="0" y="1740913"/>
                      <a:pt x="13868" y="1769736"/>
                      <a:pt x="38043" y="1789024"/>
                    </a:cubicBezTo>
                    <a:cubicBezTo>
                      <a:pt x="62284" y="1808350"/>
                      <a:pt x="93545" y="1815503"/>
                      <a:pt x="123873" y="1808588"/>
                    </a:cubicBezTo>
                    <a:cubicBezTo>
                      <a:pt x="366379" y="1753314"/>
                      <a:pt x="791909" y="1689078"/>
                      <a:pt x="1195540" y="1787909"/>
                    </a:cubicBezTo>
                    <a:cubicBezTo>
                      <a:pt x="962158" y="1567024"/>
                      <a:pt x="632612" y="1527953"/>
                      <a:pt x="432749" y="1527477"/>
                    </a:cubicBezTo>
                    <a:cubicBezTo>
                      <a:pt x="290417" y="1527134"/>
                      <a:pt x="174612" y="1411243"/>
                      <a:pt x="174612" y="12691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</p:grpSp>
      </p:grpSp>
      <p:sp>
        <p:nvSpPr>
          <p:cNvPr id="19" name="Rectangle: Rounded Corners 23"/>
          <p:cNvSpPr/>
          <p:nvPr/>
        </p:nvSpPr>
        <p:spPr>
          <a:xfrm>
            <a:off x="2325675" y="2458289"/>
            <a:ext cx="2549675" cy="675346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dist="38100" dir="2700000" algn="tl" rotWithShape="0">
              <a:srgbClr val="3E3148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76747" y="2592911"/>
            <a:ext cx="3487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Thấu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kính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E3148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21" name="Rectangle: Rounded Corners 41"/>
          <p:cNvSpPr/>
          <p:nvPr/>
        </p:nvSpPr>
        <p:spPr>
          <a:xfrm>
            <a:off x="3540089" y="4402887"/>
            <a:ext cx="2665639" cy="675346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dist="38100" dir="2700000" algn="tl" rotWithShape="0">
              <a:srgbClr val="3E3148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22247" y="4574874"/>
            <a:ext cx="3760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Luyện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tập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E3148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23" name="Rectangle: Rounded Corners 46"/>
          <p:cNvSpPr/>
          <p:nvPr/>
        </p:nvSpPr>
        <p:spPr>
          <a:xfrm>
            <a:off x="4089073" y="5366757"/>
            <a:ext cx="2474749" cy="675346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dist="38100" dir="2700000" algn="tl" rotWithShape="0">
              <a:srgbClr val="3E3148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08039" y="5501379"/>
            <a:ext cx="3760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Vận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dụng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E3148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403409" y="2489662"/>
            <a:ext cx="612598" cy="612598"/>
            <a:chOff x="2404194" y="2039207"/>
            <a:chExt cx="612598" cy="612598"/>
          </a:xfrm>
        </p:grpSpPr>
        <p:sp>
          <p:nvSpPr>
            <p:cNvPr id="26" name="Oval 25"/>
            <p:cNvSpPr/>
            <p:nvPr/>
          </p:nvSpPr>
          <p:spPr>
            <a:xfrm>
              <a:off x="2404194" y="2039207"/>
              <a:ext cx="612598" cy="612598"/>
            </a:xfrm>
            <a:prstGeom prst="ellipse">
              <a:avLst/>
            </a:prstGeom>
            <a:solidFill>
              <a:srgbClr val="3E3148"/>
            </a:solidFill>
            <a:ln w="12700" cap="flat" cmpd="sng" algn="ctr">
              <a:noFill/>
              <a:prstDash val="solid"/>
              <a:miter lim="800000"/>
            </a:ln>
            <a:effectLst>
              <a:outerShdw sx="102000" sy="102000" algn="ctr" rotWithShape="0">
                <a:srgbClr val="3E3148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591585" y="2083896"/>
              <a:ext cx="2378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I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614499" y="4434260"/>
            <a:ext cx="586409" cy="612598"/>
            <a:chOff x="2400871" y="3983804"/>
            <a:chExt cx="586409" cy="612598"/>
          </a:xfrm>
        </p:grpSpPr>
        <p:sp>
          <p:nvSpPr>
            <p:cNvPr id="29" name="Oval 28"/>
            <p:cNvSpPr/>
            <p:nvPr/>
          </p:nvSpPr>
          <p:spPr>
            <a:xfrm>
              <a:off x="2400871" y="3983804"/>
              <a:ext cx="586409" cy="612598"/>
            </a:xfrm>
            <a:prstGeom prst="ellipse">
              <a:avLst/>
            </a:prstGeom>
            <a:solidFill>
              <a:srgbClr val="3E3148"/>
            </a:solidFill>
            <a:ln w="12700" cap="flat" cmpd="sng" algn="ctr">
              <a:noFill/>
              <a:prstDash val="solid"/>
              <a:miter lim="800000"/>
            </a:ln>
            <a:effectLst>
              <a:outerShdw sx="102000" sy="102000" algn="ctr" rotWithShape="0">
                <a:srgbClr val="3E3148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22210" y="4022797"/>
              <a:ext cx="5650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III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163485" y="5398130"/>
            <a:ext cx="586409" cy="612598"/>
            <a:chOff x="2400872" y="4956103"/>
            <a:chExt cx="586409" cy="612598"/>
          </a:xfrm>
        </p:grpSpPr>
        <p:sp>
          <p:nvSpPr>
            <p:cNvPr id="32" name="Oval 31"/>
            <p:cNvSpPr/>
            <p:nvPr/>
          </p:nvSpPr>
          <p:spPr>
            <a:xfrm>
              <a:off x="2400872" y="4956103"/>
              <a:ext cx="586409" cy="612598"/>
            </a:xfrm>
            <a:prstGeom prst="ellipse">
              <a:avLst/>
            </a:prstGeom>
            <a:solidFill>
              <a:srgbClr val="3E3148"/>
            </a:solidFill>
            <a:ln w="12700" cap="flat" cmpd="sng" algn="ctr">
              <a:noFill/>
              <a:prstDash val="solid"/>
              <a:miter lim="800000"/>
            </a:ln>
            <a:effectLst>
              <a:outerShdw sx="102000" sy="102000" algn="ctr" rotWithShape="0">
                <a:srgbClr val="3E3148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22209" y="5000793"/>
              <a:ext cx="5650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IV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</p:grpSp>
      <p:sp>
        <p:nvSpPr>
          <p:cNvPr id="34" name="Rectangle: Rounded Corners 36"/>
          <p:cNvSpPr/>
          <p:nvPr/>
        </p:nvSpPr>
        <p:spPr>
          <a:xfrm>
            <a:off x="2900609" y="3430588"/>
            <a:ext cx="7803967" cy="675346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dist="38100" dir="2700000" algn="tl" rotWithShape="0">
              <a:srgbClr val="3E3148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19573" y="3565210"/>
            <a:ext cx="7159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 err="1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Sự</a:t>
            </a:r>
            <a:r>
              <a:rPr lang="en-US" sz="2400" dirty="0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khúc</a:t>
            </a:r>
            <a:r>
              <a:rPr lang="en-US" sz="2400" dirty="0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xạ</a:t>
            </a:r>
            <a:r>
              <a:rPr lang="en-US" sz="2400" dirty="0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của</a:t>
            </a:r>
            <a:r>
              <a:rPr lang="en-US" sz="2400" dirty="0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một</a:t>
            </a:r>
            <a:r>
              <a:rPr lang="en-US" sz="2400" dirty="0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số</a:t>
            </a:r>
            <a:r>
              <a:rPr lang="en-US" sz="2400" dirty="0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tia</a:t>
            </a:r>
            <a:r>
              <a:rPr lang="en-US" sz="2400" dirty="0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sáng</a:t>
            </a:r>
            <a:r>
              <a:rPr lang="en-US" sz="2400" dirty="0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qua </a:t>
            </a:r>
            <a:r>
              <a:rPr lang="en-US" sz="2400" dirty="0" err="1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thấu</a:t>
            </a:r>
            <a:r>
              <a:rPr lang="en-US" sz="2400" dirty="0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kính</a:t>
            </a:r>
            <a:endParaRPr lang="en-US" sz="2400" dirty="0">
              <a:solidFill>
                <a:srgbClr val="3E3148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2975020" y="3461961"/>
            <a:ext cx="586409" cy="612598"/>
            <a:chOff x="2400871" y="3011506"/>
            <a:chExt cx="586409" cy="612598"/>
          </a:xfrm>
        </p:grpSpPr>
        <p:sp>
          <p:nvSpPr>
            <p:cNvPr id="37" name="Oval 36"/>
            <p:cNvSpPr/>
            <p:nvPr/>
          </p:nvSpPr>
          <p:spPr>
            <a:xfrm>
              <a:off x="2400871" y="3011506"/>
              <a:ext cx="586409" cy="612598"/>
            </a:xfrm>
            <a:prstGeom prst="ellipse">
              <a:avLst/>
            </a:prstGeom>
            <a:solidFill>
              <a:srgbClr val="3E3148"/>
            </a:solidFill>
            <a:ln w="12700" cap="flat" cmpd="sng" algn="ctr">
              <a:noFill/>
              <a:prstDash val="solid"/>
              <a:miter lim="800000"/>
            </a:ln>
            <a:effectLst>
              <a:outerShdw sx="102000" sy="102000" algn="ctr" rotWithShape="0">
                <a:srgbClr val="3E3148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487311" y="3056195"/>
              <a:ext cx="4572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II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263971" y="1936988"/>
            <a:ext cx="10575535" cy="537680"/>
            <a:chOff x="263971" y="1936988"/>
            <a:chExt cx="10575535" cy="537680"/>
          </a:xfrm>
        </p:grpSpPr>
        <p:sp>
          <p:nvSpPr>
            <p:cNvPr id="42" name="Rectangle: Rounded Corners 42"/>
            <p:cNvSpPr/>
            <p:nvPr/>
          </p:nvSpPr>
          <p:spPr>
            <a:xfrm>
              <a:off x="263971" y="1936988"/>
              <a:ext cx="7916861" cy="537680"/>
            </a:xfrm>
            <a:prstGeom prst="roundRect">
              <a:avLst>
                <a:gd name="adj" fmla="val 50000"/>
              </a:avLst>
            </a:prstGeom>
            <a:solidFill>
              <a:srgbClr val="3E3148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42764" y="1953846"/>
              <a:ext cx="99967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400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Trả</a:t>
              </a:r>
              <a:r>
                <a:rPr lang="en-US" sz="24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 </a:t>
              </a:r>
              <a:r>
                <a:rPr lang="en-US" sz="2400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lời</a:t>
              </a:r>
              <a:r>
                <a:rPr lang="en-US" sz="24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 </a:t>
              </a:r>
              <a:r>
                <a:rPr lang="en-US" sz="2400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câu</a:t>
              </a:r>
              <a:r>
                <a:rPr lang="en-US" sz="24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 </a:t>
              </a:r>
              <a:r>
                <a:rPr lang="en-US" sz="2400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hỏi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" cstate="print">
              <a:clrChange>
                <a:clrFrom>
                  <a:srgbClr val="060503"/>
                </a:clrFrom>
                <a:clrTo>
                  <a:srgbClr val="06050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05" y="2022104"/>
              <a:ext cx="293890" cy="354599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-594747" y="739856"/>
            <a:ext cx="9433948" cy="877824"/>
            <a:chOff x="1975836" y="1992567"/>
            <a:chExt cx="11261142" cy="124332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010" y="2108941"/>
              <a:ext cx="1112512" cy="1093691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1975836" y="2025821"/>
              <a:ext cx="11261142" cy="1210066"/>
              <a:chOff x="1992436" y="2084532"/>
              <a:chExt cx="9730169" cy="1071522"/>
            </a:xfrm>
          </p:grpSpPr>
          <p:sp>
            <p:nvSpPr>
              <p:cNvPr id="34" name="Rectangle: Rounded Corners 2"/>
              <p:cNvSpPr/>
              <p:nvPr/>
            </p:nvSpPr>
            <p:spPr>
              <a:xfrm>
                <a:off x="1992436" y="2084532"/>
                <a:ext cx="3845151" cy="1071522"/>
              </a:xfrm>
              <a:prstGeom prst="roundRect">
                <a:avLst>
                  <a:gd name="adj" fmla="val 50000"/>
                </a:avLst>
              </a:prstGeom>
              <a:solidFill>
                <a:srgbClr val="29AAE3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717451" y="2332846"/>
                <a:ext cx="8005154" cy="598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Vận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dụng</a:t>
                </a:r>
                <a:endParaRPr lang="vi-VN" sz="25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789857" y="1992567"/>
              <a:ext cx="1196259" cy="1194335"/>
              <a:chOff x="2804034" y="1979046"/>
              <a:chExt cx="1196259" cy="1194335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7657" y="2066456"/>
                <a:ext cx="1090705" cy="1088951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1294" y="2095420"/>
                <a:ext cx="961740" cy="960194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4034" y="1979046"/>
                <a:ext cx="1196259" cy="1194335"/>
              </a:xfrm>
              <a:prstGeom prst="rect">
                <a:avLst/>
              </a:prstGeom>
            </p:spPr>
          </p:pic>
        </p:grpSp>
      </p:grpSp>
      <p:sp>
        <p:nvSpPr>
          <p:cNvPr id="6" name="Rectangle 5"/>
          <p:cNvSpPr/>
          <p:nvPr/>
        </p:nvSpPr>
        <p:spPr>
          <a:xfrm>
            <a:off x="1037018" y="2522069"/>
            <a:ext cx="9996742" cy="1552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2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Khi dọn lều trại, giáo viên yêu cầu học sinh không được để chai </a:t>
            </a:r>
            <a:r>
              <a:rPr lang="vi-VN" sz="22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thuỷ</a:t>
            </a:r>
            <a:r>
              <a:rPr lang="vi-VN" sz="22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tinh hoặc chai nhựa đựng nước trong rừng vì có thể gây </a:t>
            </a:r>
            <a:r>
              <a:rPr lang="vi-VN" sz="22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hoả</a:t>
            </a:r>
            <a:r>
              <a:rPr lang="vi-VN" sz="22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hoạn. Làm thế nào mà chai nước có thể tạo ra được ngọn lửa? </a:t>
            </a:r>
            <a:endParaRPr lang="vi-VN" sz="22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 nodePh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8512" y="1956457"/>
            <a:ext cx="99852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SỰ KHÚC XẠ ÁNH SÁNG QUA THẤU KÍNH</a:t>
            </a:r>
            <a:endParaRPr lang="vi-VN" sz="6000" b="1" dirty="0">
              <a:solidFill>
                <a:schemeClr val="accent2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943176" y="1814237"/>
            <a:ext cx="2566076" cy="28522"/>
          </a:xfrm>
          <a:prstGeom prst="line">
            <a:avLst/>
          </a:prstGeom>
          <a:noFill/>
          <a:ln w="38100" cap="flat" cmpd="sng" algn="ctr">
            <a:solidFill>
              <a:srgbClr val="3E3148"/>
            </a:solidFill>
            <a:prstDash val="solid"/>
            <a:miter lim="800000"/>
          </a:ln>
          <a:effectLst/>
        </p:spPr>
      </p:cxnSp>
      <p:cxnSp>
        <p:nvCxnSpPr>
          <p:cNvPr id="8" name="Straight Connector 7"/>
          <p:cNvCxnSpPr/>
          <p:nvPr/>
        </p:nvCxnSpPr>
        <p:spPr>
          <a:xfrm flipV="1">
            <a:off x="4340351" y="4087368"/>
            <a:ext cx="3771725" cy="3768"/>
          </a:xfrm>
          <a:prstGeom prst="line">
            <a:avLst/>
          </a:prstGeom>
          <a:noFill/>
          <a:ln w="38100" cap="flat" cmpd="sng" algn="ctr">
            <a:solidFill>
              <a:srgbClr val="3E3148"/>
            </a:solidFill>
            <a:prstDash val="solid"/>
            <a:miter lim="800000"/>
          </a:ln>
          <a:effectLst/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122341" y="1027190"/>
            <a:ext cx="4446471" cy="870115"/>
            <a:chOff x="3701667" y="1090940"/>
            <a:chExt cx="4446471" cy="870115"/>
          </a:xfrm>
        </p:grpSpPr>
        <p:sp>
          <p:nvSpPr>
            <p:cNvPr id="10" name="Rectangle: Rounded Corners 6"/>
            <p:cNvSpPr/>
            <p:nvPr/>
          </p:nvSpPr>
          <p:spPr>
            <a:xfrm>
              <a:off x="3701667" y="1090940"/>
              <a:ext cx="4431795" cy="870115"/>
            </a:xfrm>
            <a:prstGeom prst="roundRect">
              <a:avLst>
                <a:gd name="adj" fmla="val 8017"/>
              </a:avLst>
            </a:prstGeom>
            <a:solidFill>
              <a:srgbClr val="FE6500"/>
            </a:solidFill>
            <a:ln w="12700" cap="flat" cmpd="sng" algn="ctr">
              <a:noFill/>
              <a:prstDash val="solid"/>
              <a:miter lim="800000"/>
            </a:ln>
            <a:effectLst>
              <a:outerShdw dist="38100" dir="2700000" algn="tl" rotWithShape="0">
                <a:srgbClr val="F04F4F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08323" y="1233610"/>
              <a:ext cx="3639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Nội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 dung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bài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học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grpSp>
          <p:nvGrpSpPr>
            <p:cNvPr id="13" name="Graphic 16"/>
            <p:cNvGrpSpPr/>
            <p:nvPr/>
          </p:nvGrpSpPr>
          <p:grpSpPr>
            <a:xfrm>
              <a:off x="3813649" y="1248595"/>
              <a:ext cx="726195" cy="554805"/>
              <a:chOff x="4681537" y="2348369"/>
              <a:chExt cx="2828915" cy="2161260"/>
            </a:xfrm>
            <a:solidFill>
              <a:sysClr val="window" lastClr="FFFF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4" name="Freeform: Shape 18"/>
              <p:cNvSpPr/>
              <p:nvPr/>
            </p:nvSpPr>
            <p:spPr>
              <a:xfrm>
                <a:off x="5013321" y="2348378"/>
                <a:ext cx="1004096" cy="2055056"/>
              </a:xfrm>
              <a:custGeom>
                <a:avLst/>
                <a:gdLst>
                  <a:gd name="connsiteX0" fmla="*/ 100955 w 1004096"/>
                  <a:gd name="connsiteY0" fmla="*/ 0 h 2055056"/>
                  <a:gd name="connsiteX1" fmla="*/ 100717 w 1004096"/>
                  <a:gd name="connsiteY1" fmla="*/ 0 h 2055056"/>
                  <a:gd name="connsiteX2" fmla="*/ 29794 w 1004096"/>
                  <a:gd name="connsiteY2" fmla="*/ 29385 h 2055056"/>
                  <a:gd name="connsiteX3" fmla="*/ 0 w 1004096"/>
                  <a:gd name="connsiteY3" fmla="*/ 101232 h 2055056"/>
                  <a:gd name="connsiteX4" fmla="*/ 0 w 1004096"/>
                  <a:gd name="connsiteY4" fmla="*/ 1619183 h 2055056"/>
                  <a:gd name="connsiteX5" fmla="*/ 101356 w 1004096"/>
                  <a:gd name="connsiteY5" fmla="*/ 1720387 h 2055056"/>
                  <a:gd name="connsiteX6" fmla="*/ 1004097 w 1004096"/>
                  <a:gd name="connsiteY6" fmla="*/ 2055057 h 2055056"/>
                  <a:gd name="connsiteX7" fmla="*/ 1004097 w 1004096"/>
                  <a:gd name="connsiteY7" fmla="*/ 466477 h 2055056"/>
                  <a:gd name="connsiteX8" fmla="*/ 990181 w 1004096"/>
                  <a:gd name="connsiteY8" fmla="*/ 415214 h 2055056"/>
                  <a:gd name="connsiteX9" fmla="*/ 100955 w 1004096"/>
                  <a:gd name="connsiteY9" fmla="*/ 0 h 205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4096" h="2055056">
                    <a:moveTo>
                      <a:pt x="100955" y="0"/>
                    </a:moveTo>
                    <a:cubicBezTo>
                      <a:pt x="100879" y="0"/>
                      <a:pt x="100794" y="0"/>
                      <a:pt x="100717" y="0"/>
                    </a:cubicBezTo>
                    <a:cubicBezTo>
                      <a:pt x="73962" y="0"/>
                      <a:pt x="48797" y="10430"/>
                      <a:pt x="29794" y="29385"/>
                    </a:cubicBezTo>
                    <a:cubicBezTo>
                      <a:pt x="10582" y="48549"/>
                      <a:pt x="0" y="74066"/>
                      <a:pt x="0" y="101232"/>
                    </a:cubicBezTo>
                    <a:lnTo>
                      <a:pt x="0" y="1619183"/>
                    </a:lnTo>
                    <a:cubicBezTo>
                      <a:pt x="0" y="1674848"/>
                      <a:pt x="45463" y="1720244"/>
                      <a:pt x="101356" y="1720387"/>
                    </a:cubicBezTo>
                    <a:cubicBezTo>
                      <a:pt x="336985" y="1720948"/>
                      <a:pt x="731758" y="1770059"/>
                      <a:pt x="1004097" y="2055057"/>
                    </a:cubicBezTo>
                    <a:lnTo>
                      <a:pt x="1004097" y="466477"/>
                    </a:lnTo>
                    <a:cubicBezTo>
                      <a:pt x="1004097" y="447608"/>
                      <a:pt x="999277" y="429882"/>
                      <a:pt x="990181" y="415214"/>
                    </a:cubicBezTo>
                    <a:cubicBezTo>
                      <a:pt x="766658" y="55245"/>
                      <a:pt x="337118" y="552"/>
                      <a:pt x="100955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  <p:sp>
            <p:nvSpPr>
              <p:cNvPr id="15" name="Freeform: Shape 19"/>
              <p:cNvSpPr/>
              <p:nvPr/>
            </p:nvSpPr>
            <p:spPr>
              <a:xfrm>
                <a:off x="6174590" y="2348369"/>
                <a:ext cx="1004087" cy="2055056"/>
              </a:xfrm>
              <a:custGeom>
                <a:avLst/>
                <a:gdLst>
                  <a:gd name="connsiteX0" fmla="*/ 1004087 w 1004087"/>
                  <a:gd name="connsiteY0" fmla="*/ 1619193 h 2055056"/>
                  <a:gd name="connsiteX1" fmla="*/ 1004087 w 1004087"/>
                  <a:gd name="connsiteY1" fmla="*/ 101232 h 2055056"/>
                  <a:gd name="connsiteX2" fmla="*/ 974293 w 1004087"/>
                  <a:gd name="connsiteY2" fmla="*/ 29385 h 2055056"/>
                  <a:gd name="connsiteX3" fmla="*/ 903379 w 1004087"/>
                  <a:gd name="connsiteY3" fmla="*/ 0 h 2055056"/>
                  <a:gd name="connsiteX4" fmla="*/ 903132 w 1004087"/>
                  <a:gd name="connsiteY4" fmla="*/ 0 h 2055056"/>
                  <a:gd name="connsiteX5" fmla="*/ 13906 w 1004087"/>
                  <a:gd name="connsiteY5" fmla="*/ 415223 h 2055056"/>
                  <a:gd name="connsiteX6" fmla="*/ 0 w 1004087"/>
                  <a:gd name="connsiteY6" fmla="*/ 466487 h 2055056"/>
                  <a:gd name="connsiteX7" fmla="*/ 0 w 1004087"/>
                  <a:gd name="connsiteY7" fmla="*/ 2055057 h 2055056"/>
                  <a:gd name="connsiteX8" fmla="*/ 902741 w 1004087"/>
                  <a:gd name="connsiteY8" fmla="*/ 1720387 h 2055056"/>
                  <a:gd name="connsiteX9" fmla="*/ 1004087 w 1004087"/>
                  <a:gd name="connsiteY9" fmla="*/ 1619193 h 205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4087" h="2055056">
                    <a:moveTo>
                      <a:pt x="1004087" y="1619193"/>
                    </a:moveTo>
                    <a:lnTo>
                      <a:pt x="1004087" y="101232"/>
                    </a:lnTo>
                    <a:cubicBezTo>
                      <a:pt x="1004087" y="74066"/>
                      <a:pt x="993505" y="48549"/>
                      <a:pt x="974293" y="29385"/>
                    </a:cubicBezTo>
                    <a:cubicBezTo>
                      <a:pt x="955291" y="10430"/>
                      <a:pt x="930107" y="0"/>
                      <a:pt x="903379" y="0"/>
                    </a:cubicBezTo>
                    <a:cubicBezTo>
                      <a:pt x="903294" y="0"/>
                      <a:pt x="903208" y="0"/>
                      <a:pt x="903132" y="0"/>
                    </a:cubicBezTo>
                    <a:cubicBezTo>
                      <a:pt x="666979" y="562"/>
                      <a:pt x="237439" y="55255"/>
                      <a:pt x="13906" y="415223"/>
                    </a:cubicBezTo>
                    <a:cubicBezTo>
                      <a:pt x="4810" y="429892"/>
                      <a:pt x="0" y="447618"/>
                      <a:pt x="0" y="466487"/>
                    </a:cubicBezTo>
                    <a:lnTo>
                      <a:pt x="0" y="2055057"/>
                    </a:lnTo>
                    <a:cubicBezTo>
                      <a:pt x="272339" y="1770059"/>
                      <a:pt x="667112" y="1720949"/>
                      <a:pt x="902741" y="1720387"/>
                    </a:cubicBezTo>
                    <a:cubicBezTo>
                      <a:pt x="958625" y="1720244"/>
                      <a:pt x="1004087" y="1674847"/>
                      <a:pt x="1004087" y="161919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  <p:sp>
            <p:nvSpPr>
              <p:cNvPr id="16" name="Freeform: Shape 20"/>
              <p:cNvSpPr/>
              <p:nvPr/>
            </p:nvSpPr>
            <p:spPr>
              <a:xfrm>
                <a:off x="6314902" y="2698441"/>
                <a:ext cx="1195549" cy="1811187"/>
              </a:xfrm>
              <a:custGeom>
                <a:avLst/>
                <a:gdLst>
                  <a:gd name="connsiteX0" fmla="*/ 1094337 w 1195549"/>
                  <a:gd name="connsiteY0" fmla="*/ 0 h 1811187"/>
                  <a:gd name="connsiteX1" fmla="*/ 1020937 w 1195549"/>
                  <a:gd name="connsiteY1" fmla="*/ 0 h 1811187"/>
                  <a:gd name="connsiteX2" fmla="*/ 1020937 w 1195549"/>
                  <a:gd name="connsiteY2" fmla="*/ 1269121 h 1811187"/>
                  <a:gd name="connsiteX3" fmla="*/ 762800 w 1195549"/>
                  <a:gd name="connsiteY3" fmla="*/ 1527486 h 1811187"/>
                  <a:gd name="connsiteX4" fmla="*/ 0 w 1195549"/>
                  <a:gd name="connsiteY4" fmla="*/ 1787938 h 1811187"/>
                  <a:gd name="connsiteX5" fmla="*/ 1071677 w 1195549"/>
                  <a:gd name="connsiteY5" fmla="*/ 1808617 h 1811187"/>
                  <a:gd name="connsiteX6" fmla="*/ 1157507 w 1195549"/>
                  <a:gd name="connsiteY6" fmla="*/ 1789052 h 1811187"/>
                  <a:gd name="connsiteX7" fmla="*/ 1195549 w 1195549"/>
                  <a:gd name="connsiteY7" fmla="*/ 1709985 h 1811187"/>
                  <a:gd name="connsiteX8" fmla="*/ 1195549 w 1195549"/>
                  <a:gd name="connsiteY8" fmla="*/ 101213 h 1811187"/>
                  <a:gd name="connsiteX9" fmla="*/ 1094337 w 1195549"/>
                  <a:gd name="connsiteY9" fmla="*/ 0 h 1811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95549" h="1811187">
                    <a:moveTo>
                      <a:pt x="1094337" y="0"/>
                    </a:moveTo>
                    <a:lnTo>
                      <a:pt x="1020937" y="0"/>
                    </a:lnTo>
                    <a:lnTo>
                      <a:pt x="1020937" y="1269121"/>
                    </a:lnTo>
                    <a:cubicBezTo>
                      <a:pt x="1020937" y="1411243"/>
                      <a:pt x="905142" y="1527134"/>
                      <a:pt x="762800" y="1527486"/>
                    </a:cubicBezTo>
                    <a:cubicBezTo>
                      <a:pt x="562937" y="1527962"/>
                      <a:pt x="233391" y="1567044"/>
                      <a:pt x="0" y="1787938"/>
                    </a:cubicBezTo>
                    <a:cubicBezTo>
                      <a:pt x="403651" y="1689106"/>
                      <a:pt x="829170" y="1753353"/>
                      <a:pt x="1071677" y="1808617"/>
                    </a:cubicBezTo>
                    <a:cubicBezTo>
                      <a:pt x="1101957" y="1815513"/>
                      <a:pt x="1133247" y="1808388"/>
                      <a:pt x="1157507" y="1789052"/>
                    </a:cubicBezTo>
                    <a:cubicBezTo>
                      <a:pt x="1181681" y="1769764"/>
                      <a:pt x="1195549" y="1740932"/>
                      <a:pt x="1195549" y="1709985"/>
                    </a:cubicBezTo>
                    <a:lnTo>
                      <a:pt x="1195549" y="101213"/>
                    </a:lnTo>
                    <a:cubicBezTo>
                      <a:pt x="1195559" y="45406"/>
                      <a:pt x="1150144" y="0"/>
                      <a:pt x="1094337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  <p:sp>
            <p:nvSpPr>
              <p:cNvPr id="18" name="Freeform: Shape 21"/>
              <p:cNvSpPr/>
              <p:nvPr/>
            </p:nvSpPr>
            <p:spPr>
              <a:xfrm>
                <a:off x="4681537" y="2698441"/>
                <a:ext cx="1195539" cy="1811166"/>
              </a:xfrm>
              <a:custGeom>
                <a:avLst/>
                <a:gdLst>
                  <a:gd name="connsiteX0" fmla="*/ 174612 w 1195539"/>
                  <a:gd name="connsiteY0" fmla="*/ 1269121 h 1811166"/>
                  <a:gd name="connsiteX1" fmla="*/ 174612 w 1195539"/>
                  <a:gd name="connsiteY1" fmla="*/ 0 h 1811166"/>
                  <a:gd name="connsiteX2" fmla="*/ 101213 w 1195539"/>
                  <a:gd name="connsiteY2" fmla="*/ 0 h 1811166"/>
                  <a:gd name="connsiteX3" fmla="*/ 0 w 1195539"/>
                  <a:gd name="connsiteY3" fmla="*/ 101213 h 1811166"/>
                  <a:gd name="connsiteX4" fmla="*/ 0 w 1195539"/>
                  <a:gd name="connsiteY4" fmla="*/ 1709957 h 1811166"/>
                  <a:gd name="connsiteX5" fmla="*/ 38043 w 1195539"/>
                  <a:gd name="connsiteY5" fmla="*/ 1789024 h 1811166"/>
                  <a:gd name="connsiteX6" fmla="*/ 123873 w 1195539"/>
                  <a:gd name="connsiteY6" fmla="*/ 1808588 h 1811166"/>
                  <a:gd name="connsiteX7" fmla="*/ 1195540 w 1195539"/>
                  <a:gd name="connsiteY7" fmla="*/ 1787909 h 1811166"/>
                  <a:gd name="connsiteX8" fmla="*/ 432749 w 1195539"/>
                  <a:gd name="connsiteY8" fmla="*/ 1527477 h 1811166"/>
                  <a:gd name="connsiteX9" fmla="*/ 174612 w 1195539"/>
                  <a:gd name="connsiteY9" fmla="*/ 1269121 h 1811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95539" h="1811166">
                    <a:moveTo>
                      <a:pt x="174612" y="1269121"/>
                    </a:moveTo>
                    <a:lnTo>
                      <a:pt x="174612" y="0"/>
                    </a:lnTo>
                    <a:lnTo>
                      <a:pt x="101213" y="0"/>
                    </a:lnTo>
                    <a:cubicBezTo>
                      <a:pt x="45415" y="0"/>
                      <a:pt x="0" y="45406"/>
                      <a:pt x="0" y="101213"/>
                    </a:cubicBezTo>
                    <a:lnTo>
                      <a:pt x="0" y="1709957"/>
                    </a:lnTo>
                    <a:cubicBezTo>
                      <a:pt x="0" y="1740913"/>
                      <a:pt x="13868" y="1769736"/>
                      <a:pt x="38043" y="1789024"/>
                    </a:cubicBezTo>
                    <a:cubicBezTo>
                      <a:pt x="62284" y="1808350"/>
                      <a:pt x="93545" y="1815503"/>
                      <a:pt x="123873" y="1808588"/>
                    </a:cubicBezTo>
                    <a:cubicBezTo>
                      <a:pt x="366379" y="1753314"/>
                      <a:pt x="791909" y="1689078"/>
                      <a:pt x="1195540" y="1787909"/>
                    </a:cubicBezTo>
                    <a:cubicBezTo>
                      <a:pt x="962158" y="1567024"/>
                      <a:pt x="632612" y="1527953"/>
                      <a:pt x="432749" y="1527477"/>
                    </a:cubicBezTo>
                    <a:cubicBezTo>
                      <a:pt x="290417" y="1527134"/>
                      <a:pt x="174612" y="1411243"/>
                      <a:pt x="174612" y="12691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</p:grpSp>
      </p:grpSp>
      <p:sp>
        <p:nvSpPr>
          <p:cNvPr id="19" name="Rectangle: Rounded Corners 23"/>
          <p:cNvSpPr/>
          <p:nvPr/>
        </p:nvSpPr>
        <p:spPr>
          <a:xfrm>
            <a:off x="2325675" y="2458289"/>
            <a:ext cx="2782773" cy="675346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dist="38100" dir="2700000" algn="tl" rotWithShape="0">
              <a:srgbClr val="3E3148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76747" y="2592911"/>
            <a:ext cx="3487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dirty="0" err="1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Thấu</a:t>
            </a:r>
            <a:r>
              <a:rPr lang="en-US" sz="2400" dirty="0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kính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E3148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21" name="Rectangle: Rounded Corners 41"/>
          <p:cNvSpPr/>
          <p:nvPr/>
        </p:nvSpPr>
        <p:spPr>
          <a:xfrm>
            <a:off x="3540089" y="4402887"/>
            <a:ext cx="2555911" cy="675346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dist="38100" dir="2700000" algn="tl" rotWithShape="0">
              <a:srgbClr val="3E3148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22247" y="4574874"/>
            <a:ext cx="3760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 err="1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Luyện</a:t>
            </a:r>
            <a:r>
              <a:rPr lang="en-US" sz="2400" dirty="0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tập</a:t>
            </a:r>
            <a:endParaRPr lang="en-US" sz="2400" dirty="0">
              <a:solidFill>
                <a:srgbClr val="3E3148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3" name="Rectangle: Rounded Corners 46"/>
          <p:cNvSpPr/>
          <p:nvPr/>
        </p:nvSpPr>
        <p:spPr>
          <a:xfrm>
            <a:off x="4089073" y="5366757"/>
            <a:ext cx="2665295" cy="675346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dist="38100" dir="2700000" algn="tl" rotWithShape="0">
              <a:srgbClr val="3E3148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08039" y="5501379"/>
            <a:ext cx="3760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Vận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3E314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dụng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E3148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403409" y="2489662"/>
            <a:ext cx="612598" cy="612598"/>
            <a:chOff x="2404194" y="2039207"/>
            <a:chExt cx="612598" cy="612598"/>
          </a:xfrm>
        </p:grpSpPr>
        <p:sp>
          <p:nvSpPr>
            <p:cNvPr id="26" name="Oval 25"/>
            <p:cNvSpPr/>
            <p:nvPr/>
          </p:nvSpPr>
          <p:spPr>
            <a:xfrm>
              <a:off x="2404194" y="2039207"/>
              <a:ext cx="612598" cy="612598"/>
            </a:xfrm>
            <a:prstGeom prst="ellipse">
              <a:avLst/>
            </a:prstGeom>
            <a:solidFill>
              <a:srgbClr val="3E3148"/>
            </a:solidFill>
            <a:ln w="12700" cap="flat" cmpd="sng" algn="ctr">
              <a:noFill/>
              <a:prstDash val="solid"/>
              <a:miter lim="800000"/>
            </a:ln>
            <a:effectLst>
              <a:outerShdw sx="102000" sy="102000" algn="ctr" rotWithShape="0">
                <a:srgbClr val="3E3148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591585" y="2083896"/>
              <a:ext cx="2378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I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614499" y="4434260"/>
            <a:ext cx="586409" cy="612598"/>
            <a:chOff x="2400871" y="3983804"/>
            <a:chExt cx="586409" cy="612598"/>
          </a:xfrm>
        </p:grpSpPr>
        <p:sp>
          <p:nvSpPr>
            <p:cNvPr id="29" name="Oval 28"/>
            <p:cNvSpPr/>
            <p:nvPr/>
          </p:nvSpPr>
          <p:spPr>
            <a:xfrm>
              <a:off x="2400871" y="3983804"/>
              <a:ext cx="586409" cy="612598"/>
            </a:xfrm>
            <a:prstGeom prst="ellipse">
              <a:avLst/>
            </a:prstGeom>
            <a:solidFill>
              <a:srgbClr val="3E3148"/>
            </a:solidFill>
            <a:ln w="12700" cap="flat" cmpd="sng" algn="ctr">
              <a:noFill/>
              <a:prstDash val="solid"/>
              <a:miter lim="800000"/>
            </a:ln>
            <a:effectLst>
              <a:outerShdw sx="102000" sy="102000" algn="ctr" rotWithShape="0">
                <a:srgbClr val="3E3148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22210" y="4022797"/>
              <a:ext cx="5650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III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163485" y="5398130"/>
            <a:ext cx="586409" cy="612598"/>
            <a:chOff x="2400872" y="4956103"/>
            <a:chExt cx="586409" cy="612598"/>
          </a:xfrm>
        </p:grpSpPr>
        <p:sp>
          <p:nvSpPr>
            <p:cNvPr id="32" name="Oval 31"/>
            <p:cNvSpPr/>
            <p:nvPr/>
          </p:nvSpPr>
          <p:spPr>
            <a:xfrm>
              <a:off x="2400872" y="4956103"/>
              <a:ext cx="586409" cy="612598"/>
            </a:xfrm>
            <a:prstGeom prst="ellipse">
              <a:avLst/>
            </a:prstGeom>
            <a:solidFill>
              <a:srgbClr val="3E3148"/>
            </a:solidFill>
            <a:ln w="12700" cap="flat" cmpd="sng" algn="ctr">
              <a:noFill/>
              <a:prstDash val="solid"/>
              <a:miter lim="800000"/>
            </a:ln>
            <a:effectLst>
              <a:outerShdw sx="102000" sy="102000" algn="ctr" rotWithShape="0">
                <a:srgbClr val="3E3148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22209" y="5000793"/>
              <a:ext cx="5650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IV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</p:grpSp>
      <p:sp>
        <p:nvSpPr>
          <p:cNvPr id="34" name="Rectangle: Rounded Corners 36"/>
          <p:cNvSpPr/>
          <p:nvPr/>
        </p:nvSpPr>
        <p:spPr>
          <a:xfrm>
            <a:off x="2900609" y="3430588"/>
            <a:ext cx="8023423" cy="675346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dist="38100" dir="2700000" algn="tl" rotWithShape="0">
              <a:srgbClr val="3E3148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19574" y="3565210"/>
            <a:ext cx="7085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noProof="0" dirty="0" err="1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Sự</a:t>
            </a:r>
            <a:r>
              <a:rPr lang="en-US" sz="2400" noProof="0" dirty="0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noProof="0" dirty="0" err="1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khúc</a:t>
            </a:r>
            <a:r>
              <a:rPr lang="en-US" sz="2400" noProof="0" dirty="0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noProof="0" dirty="0" err="1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xạ</a:t>
            </a:r>
            <a:r>
              <a:rPr lang="en-US" sz="2400" noProof="0" dirty="0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noProof="0" dirty="0" err="1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của</a:t>
            </a:r>
            <a:r>
              <a:rPr lang="en-US" sz="2400" noProof="0" dirty="0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noProof="0" dirty="0" err="1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một</a:t>
            </a:r>
            <a:r>
              <a:rPr lang="en-US" sz="2400" noProof="0" dirty="0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noProof="0" dirty="0" err="1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số</a:t>
            </a:r>
            <a:r>
              <a:rPr lang="en-US" sz="2400" noProof="0" dirty="0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noProof="0" dirty="0" err="1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tia</a:t>
            </a:r>
            <a:r>
              <a:rPr lang="en-US" sz="2400" noProof="0" dirty="0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noProof="0" dirty="0" err="1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sáng</a:t>
            </a:r>
            <a:r>
              <a:rPr lang="en-US" sz="2400" noProof="0" dirty="0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qua </a:t>
            </a:r>
            <a:r>
              <a:rPr lang="en-US" sz="2400" noProof="0" dirty="0" err="1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thấu</a:t>
            </a:r>
            <a:r>
              <a:rPr lang="en-US" sz="2400" noProof="0" dirty="0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noProof="0" dirty="0" err="1">
                <a:solidFill>
                  <a:srgbClr val="3E314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kính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E3148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2975020" y="3461961"/>
            <a:ext cx="586409" cy="612598"/>
            <a:chOff x="2400871" y="3011506"/>
            <a:chExt cx="586409" cy="612598"/>
          </a:xfrm>
        </p:grpSpPr>
        <p:sp>
          <p:nvSpPr>
            <p:cNvPr id="37" name="Oval 36"/>
            <p:cNvSpPr/>
            <p:nvPr/>
          </p:nvSpPr>
          <p:spPr>
            <a:xfrm>
              <a:off x="2400871" y="3011506"/>
              <a:ext cx="586409" cy="612598"/>
            </a:xfrm>
            <a:prstGeom prst="ellipse">
              <a:avLst/>
            </a:prstGeom>
            <a:solidFill>
              <a:srgbClr val="3E3148"/>
            </a:solidFill>
            <a:ln w="12700" cap="flat" cmpd="sng" algn="ctr">
              <a:noFill/>
              <a:prstDash val="solid"/>
              <a:miter lim="800000"/>
            </a:ln>
            <a:effectLst>
              <a:outerShdw sx="102000" sy="102000" algn="ctr" rotWithShape="0">
                <a:srgbClr val="3E3148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487311" y="3056195"/>
              <a:ext cx="4572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II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8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8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8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19" grpId="1" animBg="1"/>
          <p:bldP spid="20" grpId="0"/>
          <p:bldP spid="20" grpId="1"/>
          <p:bldP spid="21" grpId="0" animBg="1"/>
          <p:bldP spid="22" grpId="0"/>
          <p:bldP spid="23" grpId="0" animBg="1"/>
          <p:bldP spid="24" grpId="0"/>
          <p:bldP spid="34" grpId="0" animBg="1"/>
          <p:bldP spid="3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19" grpId="1" animBg="1"/>
          <p:bldP spid="20" grpId="0"/>
          <p:bldP spid="20" grpId="1"/>
          <p:bldP spid="21" grpId="0" animBg="1"/>
          <p:bldP spid="22" grpId="0"/>
          <p:bldP spid="23" grpId="0" animBg="1"/>
          <p:bldP spid="24" grpId="0"/>
          <p:bldP spid="34" grpId="0" animBg="1"/>
          <p:bldP spid="3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263971" y="1936988"/>
            <a:ext cx="3527740" cy="537680"/>
            <a:chOff x="263971" y="1936988"/>
            <a:chExt cx="3527740" cy="537680"/>
          </a:xfrm>
        </p:grpSpPr>
        <p:sp>
          <p:nvSpPr>
            <p:cNvPr id="42" name="Rectangle: Rounded Corners 42"/>
            <p:cNvSpPr/>
            <p:nvPr/>
          </p:nvSpPr>
          <p:spPr>
            <a:xfrm>
              <a:off x="263971" y="1936988"/>
              <a:ext cx="2979101" cy="537680"/>
            </a:xfrm>
            <a:prstGeom prst="roundRect">
              <a:avLst>
                <a:gd name="adj" fmla="val 50000"/>
              </a:avLst>
            </a:prstGeom>
            <a:solidFill>
              <a:srgbClr val="3E3148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42764" y="1953846"/>
              <a:ext cx="29489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Trả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lời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câu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hỏi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" cstate="print">
              <a:clrChange>
                <a:clrFrom>
                  <a:srgbClr val="060503"/>
                </a:clrFrom>
                <a:clrTo>
                  <a:srgbClr val="06050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05" y="2022104"/>
              <a:ext cx="293890" cy="354599"/>
            </a:xfrm>
            <a:prstGeom prst="rect">
              <a:avLst/>
            </a:prstGeom>
          </p:spPr>
        </p:pic>
      </p:grpSp>
      <p:sp>
        <p:nvSpPr>
          <p:cNvPr id="45" name="Rectangle 44"/>
          <p:cNvSpPr/>
          <p:nvPr/>
        </p:nvSpPr>
        <p:spPr>
          <a:xfrm>
            <a:off x="711121" y="2488478"/>
            <a:ext cx="10322640" cy="1131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Mô tả đặc điểm về hình dạng của các thấu kính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  <a:r>
              <a:rPr lang="vi-VN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endParaRPr lang="en-US" sz="24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So </a:t>
            </a:r>
            <a:r>
              <a:rPr lang="vi-VN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sánh sự giống và khác nhau giữa lăng kính và thấu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kính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  <a:endParaRPr lang="vi-VN" sz="24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-594747" y="739856"/>
            <a:ext cx="8079484" cy="877824"/>
            <a:chOff x="1975836" y="1992567"/>
            <a:chExt cx="9644342" cy="124332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010" y="2108941"/>
              <a:ext cx="1112512" cy="1093691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1975836" y="2025821"/>
              <a:ext cx="9644342" cy="1210066"/>
              <a:chOff x="1992436" y="2084532"/>
              <a:chExt cx="8333176" cy="1071522"/>
            </a:xfrm>
          </p:grpSpPr>
          <p:sp>
            <p:nvSpPr>
              <p:cNvPr id="34" name="Rectangle: Rounded Corners 2"/>
              <p:cNvSpPr/>
              <p:nvPr/>
            </p:nvSpPr>
            <p:spPr>
              <a:xfrm>
                <a:off x="1992436" y="2084532"/>
                <a:ext cx="3958325" cy="1071522"/>
              </a:xfrm>
              <a:prstGeom prst="roundRect">
                <a:avLst>
                  <a:gd name="adj" fmla="val 50000"/>
                </a:avLst>
              </a:prstGeom>
              <a:solidFill>
                <a:srgbClr val="29AAE3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717451" y="2332846"/>
                <a:ext cx="6608161" cy="598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Thấu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kính</a:t>
                </a:r>
                <a:endParaRPr lang="vi-VN" sz="25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789857" y="1992567"/>
              <a:ext cx="1196259" cy="1194335"/>
              <a:chOff x="2804034" y="1979046"/>
              <a:chExt cx="1196259" cy="1194335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7657" y="2066456"/>
                <a:ext cx="1090705" cy="1088951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1294" y="2095420"/>
                <a:ext cx="961740" cy="960194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4034" y="1979046"/>
                <a:ext cx="1196259" cy="1194335"/>
              </a:xfrm>
              <a:prstGeom prst="rect">
                <a:avLst/>
              </a:prstGeom>
            </p:spPr>
          </p:pic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558" y="4087368"/>
            <a:ext cx="2305372" cy="15337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2441" y="4087368"/>
            <a:ext cx="4508002" cy="15003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263971" y="1936988"/>
            <a:ext cx="3527740" cy="537680"/>
            <a:chOff x="263971" y="1936988"/>
            <a:chExt cx="3527740" cy="537680"/>
          </a:xfrm>
        </p:grpSpPr>
        <p:sp>
          <p:nvSpPr>
            <p:cNvPr id="42" name="Rectangle: Rounded Corners 42"/>
            <p:cNvSpPr/>
            <p:nvPr/>
          </p:nvSpPr>
          <p:spPr>
            <a:xfrm>
              <a:off x="263971" y="1936988"/>
              <a:ext cx="2979101" cy="537680"/>
            </a:xfrm>
            <a:prstGeom prst="roundRect">
              <a:avLst>
                <a:gd name="adj" fmla="val 50000"/>
              </a:avLst>
            </a:prstGeom>
            <a:solidFill>
              <a:srgbClr val="3E3148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42764" y="1953846"/>
              <a:ext cx="29489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Trả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lời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câu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hỏi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" cstate="print">
              <a:clrChange>
                <a:clrFrom>
                  <a:srgbClr val="060503"/>
                </a:clrFrom>
                <a:clrTo>
                  <a:srgbClr val="06050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05" y="2022104"/>
              <a:ext cx="293890" cy="354599"/>
            </a:xfrm>
            <a:prstGeom prst="rect">
              <a:avLst/>
            </a:prstGeom>
          </p:spPr>
        </p:pic>
      </p:grpSp>
      <p:sp>
        <p:nvSpPr>
          <p:cNvPr id="45" name="Rectangle 44"/>
          <p:cNvSpPr/>
          <p:nvPr/>
        </p:nvSpPr>
        <p:spPr>
          <a:xfrm>
            <a:off x="711121" y="2488478"/>
            <a:ext cx="10322640" cy="577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Kể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tên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một số thấu kính được sử dụng trong đời sống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  <a:endParaRPr lang="en-US" sz="24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-594747" y="739856"/>
            <a:ext cx="8079484" cy="877824"/>
            <a:chOff x="1975836" y="1992567"/>
            <a:chExt cx="9644342" cy="124332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010" y="2108941"/>
              <a:ext cx="1112512" cy="1093691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1975836" y="2025821"/>
              <a:ext cx="9644342" cy="1210066"/>
              <a:chOff x="1992436" y="2084532"/>
              <a:chExt cx="8333176" cy="1071522"/>
            </a:xfrm>
          </p:grpSpPr>
          <p:sp>
            <p:nvSpPr>
              <p:cNvPr id="34" name="Rectangle: Rounded Corners 2"/>
              <p:cNvSpPr/>
              <p:nvPr/>
            </p:nvSpPr>
            <p:spPr>
              <a:xfrm>
                <a:off x="1992436" y="2084532"/>
                <a:ext cx="3731978" cy="1071522"/>
              </a:xfrm>
              <a:prstGeom prst="roundRect">
                <a:avLst>
                  <a:gd name="adj" fmla="val 50000"/>
                </a:avLst>
              </a:prstGeom>
              <a:solidFill>
                <a:srgbClr val="29AAE3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717451" y="2332846"/>
                <a:ext cx="6608161" cy="598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Thấu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kính</a:t>
                </a:r>
                <a:endParaRPr lang="vi-VN" sz="25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789857" y="1992567"/>
              <a:ext cx="1196259" cy="1194335"/>
              <a:chOff x="2804034" y="1979046"/>
              <a:chExt cx="1196259" cy="1194335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7657" y="2066456"/>
                <a:ext cx="1090705" cy="1088951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1294" y="2095420"/>
                <a:ext cx="961740" cy="960194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4034" y="1979046"/>
                <a:ext cx="1196259" cy="1194335"/>
              </a:xfrm>
              <a:prstGeom prst="rect">
                <a:avLst/>
              </a:prstGeom>
            </p:spPr>
          </p:pic>
        </p:grpSp>
      </p:grpSp>
      <p:sp>
        <p:nvSpPr>
          <p:cNvPr id="4" name="Rectangle: Rounded Corners 3"/>
          <p:cNvSpPr/>
          <p:nvPr/>
        </p:nvSpPr>
        <p:spPr>
          <a:xfrm>
            <a:off x="1316019" y="3428998"/>
            <a:ext cx="1798077" cy="1821893"/>
          </a:xfrm>
          <a:prstGeom prst="roundRect">
            <a:avLst/>
          </a:prstGeom>
          <a:blipFill>
            <a:blip r:embed="rId6"/>
            <a:srcRect/>
            <a:stretch>
              <a:fillRect l="-12552" t="-29320" r="-23913" b="-5360"/>
            </a:stretch>
          </a:blipFill>
          <a:ln w="12700">
            <a:solidFill>
              <a:srgbClr val="D9D9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/>
          <p:cNvSpPr/>
          <p:nvPr/>
        </p:nvSpPr>
        <p:spPr>
          <a:xfrm>
            <a:off x="3730035" y="3412098"/>
            <a:ext cx="1798077" cy="1821893"/>
          </a:xfrm>
          <a:prstGeom prst="roundRect">
            <a:avLst/>
          </a:prstGeom>
          <a:blipFill>
            <a:blip r:embed="rId7"/>
            <a:srcRect/>
            <a:stretch>
              <a:fillRect l="-663" r="-663"/>
            </a:stretch>
          </a:blipFill>
          <a:ln w="12700">
            <a:solidFill>
              <a:srgbClr val="D9D9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/>
          <p:cNvSpPr/>
          <p:nvPr/>
        </p:nvSpPr>
        <p:spPr>
          <a:xfrm>
            <a:off x="6425184" y="3428999"/>
            <a:ext cx="1798077" cy="1821893"/>
          </a:xfrm>
          <a:prstGeom prst="roundRect">
            <a:avLst/>
          </a:prstGeom>
          <a:blipFill>
            <a:blip r:embed="rId8"/>
            <a:srcRect/>
            <a:stretch>
              <a:fillRect l="-663" r="-663"/>
            </a:stretch>
          </a:blipFill>
          <a:ln w="12700">
            <a:solidFill>
              <a:srgbClr val="D9D9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/>
          <p:cNvSpPr/>
          <p:nvPr/>
        </p:nvSpPr>
        <p:spPr>
          <a:xfrm>
            <a:off x="8839200" y="3429000"/>
            <a:ext cx="1798077" cy="1821893"/>
          </a:xfrm>
          <a:prstGeom prst="roundRect">
            <a:avLst/>
          </a:prstGeom>
          <a:blipFill>
            <a:blip r:embed="rId9"/>
            <a:srcRect/>
            <a:stretch>
              <a:fillRect l="-50438" r="-50438"/>
            </a:stretch>
          </a:blipFill>
          <a:ln w="12700">
            <a:solidFill>
              <a:srgbClr val="D9D9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263971" y="1936988"/>
            <a:ext cx="4186109" cy="537680"/>
            <a:chOff x="263971" y="1936988"/>
            <a:chExt cx="4186109" cy="537680"/>
          </a:xfrm>
        </p:grpSpPr>
        <p:sp>
          <p:nvSpPr>
            <p:cNvPr id="42" name="Rectangle: Rounded Corners 42"/>
            <p:cNvSpPr/>
            <p:nvPr/>
          </p:nvSpPr>
          <p:spPr>
            <a:xfrm>
              <a:off x="263971" y="1936988"/>
              <a:ext cx="4076381" cy="537680"/>
            </a:xfrm>
            <a:prstGeom prst="roundRect">
              <a:avLst>
                <a:gd name="adj" fmla="val 50000"/>
              </a:avLst>
            </a:prstGeom>
            <a:solidFill>
              <a:srgbClr val="3E3148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42764" y="1953846"/>
              <a:ext cx="36073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Thực hành – SGK tr.29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" cstate="print">
              <a:clrChange>
                <a:clrFrom>
                  <a:srgbClr val="060503"/>
                </a:clrFrom>
                <a:clrTo>
                  <a:srgbClr val="06050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05" y="2022104"/>
              <a:ext cx="293890" cy="354599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-594747" y="739856"/>
            <a:ext cx="8079484" cy="877824"/>
            <a:chOff x="1975836" y="1992567"/>
            <a:chExt cx="9644342" cy="124332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010" y="2108941"/>
              <a:ext cx="1112512" cy="1093691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1975836" y="2025821"/>
              <a:ext cx="9644342" cy="1210066"/>
              <a:chOff x="1992436" y="2084532"/>
              <a:chExt cx="8333176" cy="1071522"/>
            </a:xfrm>
          </p:grpSpPr>
          <p:sp>
            <p:nvSpPr>
              <p:cNvPr id="34" name="Rectangle: Rounded Corners 2"/>
              <p:cNvSpPr/>
              <p:nvPr/>
            </p:nvSpPr>
            <p:spPr>
              <a:xfrm>
                <a:off x="1992436" y="2084532"/>
                <a:ext cx="3845151" cy="1071522"/>
              </a:xfrm>
              <a:prstGeom prst="roundRect">
                <a:avLst>
                  <a:gd name="adj" fmla="val 50000"/>
                </a:avLst>
              </a:prstGeom>
              <a:solidFill>
                <a:srgbClr val="29AAE3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717451" y="2332846"/>
                <a:ext cx="6608161" cy="598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Thấu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kính</a:t>
                </a:r>
                <a:endParaRPr lang="vi-VN" sz="25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789857" y="1992567"/>
              <a:ext cx="1196259" cy="1194335"/>
              <a:chOff x="2804034" y="1979046"/>
              <a:chExt cx="1196259" cy="1194335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7657" y="2066456"/>
                <a:ext cx="1090705" cy="1088951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1294" y="2095420"/>
                <a:ext cx="961740" cy="960194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4034" y="1979046"/>
                <a:ext cx="1196259" cy="1194335"/>
              </a:xfrm>
              <a:prstGeom prst="rect">
                <a:avLst/>
              </a:prstGeom>
            </p:spPr>
          </p:pic>
        </p:grpSp>
      </p:grpSp>
      <p:sp>
        <p:nvSpPr>
          <p:cNvPr id="6" name="Rectangle 5"/>
          <p:cNvSpPr/>
          <p:nvPr/>
        </p:nvSpPr>
        <p:spPr>
          <a:xfrm>
            <a:off x="1037018" y="2522069"/>
            <a:ext cx="10322640" cy="577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Hoàn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phiếu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học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tập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1</a:t>
            </a:r>
            <a:endParaRPr lang="en-US" sz="24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29092" y="3075394"/>
            <a:ext cx="10004668" cy="168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Ngoài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phân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loại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thấu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kính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thấu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kính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rìa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mỏng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thấu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kính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rìa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dày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dựa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thí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nghiệm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phân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loại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thấu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kính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? </a:t>
            </a:r>
            <a:endParaRPr lang="en-US" sz="24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59335" y="4736715"/>
            <a:ext cx="7340953" cy="1131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Theo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kính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lúp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ở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5.1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loại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thấu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kính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?</a:t>
            </a:r>
            <a:endParaRPr lang="en-US" sz="24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9007" y="4369971"/>
            <a:ext cx="2576033" cy="1521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263971" y="1936988"/>
            <a:ext cx="4186109" cy="537680"/>
            <a:chOff x="263971" y="1936988"/>
            <a:chExt cx="4186109" cy="537680"/>
          </a:xfrm>
        </p:grpSpPr>
        <p:sp>
          <p:nvSpPr>
            <p:cNvPr id="42" name="Rectangle: Rounded Corners 42"/>
            <p:cNvSpPr/>
            <p:nvPr/>
          </p:nvSpPr>
          <p:spPr>
            <a:xfrm>
              <a:off x="263971" y="1936988"/>
              <a:ext cx="4076381" cy="537680"/>
            </a:xfrm>
            <a:prstGeom prst="roundRect">
              <a:avLst>
                <a:gd name="adj" fmla="val 50000"/>
              </a:avLst>
            </a:prstGeom>
            <a:solidFill>
              <a:srgbClr val="3E3148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42764" y="1953846"/>
              <a:ext cx="36073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4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1. </a:t>
              </a:r>
              <a:r>
                <a:rPr lang="en-US" sz="2400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Các</a:t>
              </a:r>
              <a:r>
                <a:rPr lang="en-US" sz="24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 </a:t>
              </a:r>
              <a:r>
                <a:rPr lang="en-US" sz="2400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loại</a:t>
              </a:r>
              <a:r>
                <a:rPr lang="en-US" sz="24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 </a:t>
              </a:r>
              <a:r>
                <a:rPr lang="en-US" sz="2400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thấu</a:t>
              </a:r>
              <a:r>
                <a:rPr lang="en-US" sz="24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 </a:t>
              </a:r>
              <a:r>
                <a:rPr lang="en-US" sz="2400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kính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" cstate="print">
              <a:clrChange>
                <a:clrFrom>
                  <a:srgbClr val="060503"/>
                </a:clrFrom>
                <a:clrTo>
                  <a:srgbClr val="06050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05" y="2022104"/>
              <a:ext cx="293890" cy="354599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-594747" y="739856"/>
            <a:ext cx="8079484" cy="877824"/>
            <a:chOff x="1975836" y="1992567"/>
            <a:chExt cx="9644342" cy="124332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010" y="2108941"/>
              <a:ext cx="1112512" cy="1093691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1975836" y="2025821"/>
              <a:ext cx="9644342" cy="1210066"/>
              <a:chOff x="1992436" y="2084532"/>
              <a:chExt cx="8333176" cy="1071522"/>
            </a:xfrm>
          </p:grpSpPr>
          <p:sp>
            <p:nvSpPr>
              <p:cNvPr id="34" name="Rectangle: Rounded Corners 2"/>
              <p:cNvSpPr/>
              <p:nvPr/>
            </p:nvSpPr>
            <p:spPr>
              <a:xfrm>
                <a:off x="1992436" y="2084532"/>
                <a:ext cx="3845151" cy="1071522"/>
              </a:xfrm>
              <a:prstGeom prst="roundRect">
                <a:avLst>
                  <a:gd name="adj" fmla="val 50000"/>
                </a:avLst>
              </a:prstGeom>
              <a:solidFill>
                <a:srgbClr val="29AAE3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717451" y="2332846"/>
                <a:ext cx="6608161" cy="598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Thấu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kính</a:t>
                </a:r>
                <a:endParaRPr lang="vi-VN" sz="25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789857" y="1992567"/>
              <a:ext cx="1196259" cy="1194335"/>
              <a:chOff x="2804034" y="1979046"/>
              <a:chExt cx="1196259" cy="1194335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7657" y="2066456"/>
                <a:ext cx="1090705" cy="1088951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1294" y="2095420"/>
                <a:ext cx="961740" cy="960194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4034" y="1979046"/>
                <a:ext cx="1196259" cy="1194335"/>
              </a:xfrm>
              <a:prstGeom prst="rect">
                <a:avLst/>
              </a:prstGeom>
            </p:spPr>
          </p:pic>
        </p:grpSp>
      </p:grpSp>
      <p:sp>
        <p:nvSpPr>
          <p:cNvPr id="6" name="Rectangle 5"/>
          <p:cNvSpPr/>
          <p:nvPr/>
        </p:nvSpPr>
        <p:spPr>
          <a:xfrm>
            <a:off x="1037018" y="2522069"/>
            <a:ext cx="9996742" cy="3347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Thấu kính là một khối trong suốt, giới hạn bởi hai mặt cong hoặc một mặt </a:t>
            </a:r>
            <a:r>
              <a:rPr lang="vi-VN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phẳng</a:t>
            </a:r>
            <a:r>
              <a:rPr lang="vi-VN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và một mặt cong.</a:t>
            </a:r>
            <a:endParaRPr lang="vi-VN" sz="24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Xét theo hình dạng, ta có thể chia thấu kính thành hai loại: </a:t>
            </a:r>
            <a:endParaRPr lang="vi-VN" sz="24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lvl="0" algn="jus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+ Thấu kính rìa mỏng (phần rìa của thấu kính mỏng hơn phần ở giữa).</a:t>
            </a:r>
            <a:endParaRPr lang="vi-VN" sz="24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lvl="0" algn="jus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+ Thấu kính rìa dày (phần rìa của thấu kính dày hơn phần ở giữa).</a:t>
            </a:r>
            <a:r>
              <a:rPr lang="en-US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endParaRPr lang="en-US" sz="24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198" name="Picture 6" descr="Thấu kính có phần giữa mỏng hơn phần rìa là thấu kính gì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447" y="801570"/>
            <a:ext cx="2670313" cy="175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Vật lý 11 Bài 29: Thấu kính mỏ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078" y="801570"/>
            <a:ext cx="2897145" cy="175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263971" y="1936988"/>
            <a:ext cx="4186109" cy="537680"/>
            <a:chOff x="263971" y="1936988"/>
            <a:chExt cx="4186109" cy="537680"/>
          </a:xfrm>
        </p:grpSpPr>
        <p:sp>
          <p:nvSpPr>
            <p:cNvPr id="42" name="Rectangle: Rounded Corners 42"/>
            <p:cNvSpPr/>
            <p:nvPr/>
          </p:nvSpPr>
          <p:spPr>
            <a:xfrm>
              <a:off x="263971" y="1936988"/>
              <a:ext cx="4076381" cy="537680"/>
            </a:xfrm>
            <a:prstGeom prst="roundRect">
              <a:avLst>
                <a:gd name="adj" fmla="val 50000"/>
              </a:avLst>
            </a:prstGeom>
            <a:solidFill>
              <a:srgbClr val="3E3148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42764" y="1953846"/>
              <a:ext cx="36073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4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1. </a:t>
              </a:r>
              <a:r>
                <a:rPr lang="en-US" sz="2400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Các</a:t>
              </a:r>
              <a:r>
                <a:rPr lang="en-US" sz="24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 </a:t>
              </a:r>
              <a:r>
                <a:rPr lang="en-US" sz="2400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loại</a:t>
              </a:r>
              <a:r>
                <a:rPr lang="en-US" sz="24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 </a:t>
              </a:r>
              <a:r>
                <a:rPr lang="en-US" sz="2400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thấu</a:t>
              </a:r>
              <a:r>
                <a:rPr lang="en-US" sz="24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 </a:t>
              </a:r>
              <a:r>
                <a:rPr lang="en-US" sz="2400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kính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" cstate="print">
              <a:clrChange>
                <a:clrFrom>
                  <a:srgbClr val="060503"/>
                </a:clrFrom>
                <a:clrTo>
                  <a:srgbClr val="06050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05" y="2022104"/>
              <a:ext cx="293890" cy="354599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-594747" y="739856"/>
            <a:ext cx="8079484" cy="877824"/>
            <a:chOff x="1975836" y="1992567"/>
            <a:chExt cx="9644342" cy="124332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010" y="2108941"/>
              <a:ext cx="1112512" cy="1093691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1975836" y="2025821"/>
              <a:ext cx="9644342" cy="1210066"/>
              <a:chOff x="1992436" y="2084532"/>
              <a:chExt cx="8333176" cy="1071522"/>
            </a:xfrm>
          </p:grpSpPr>
          <p:sp>
            <p:nvSpPr>
              <p:cNvPr id="34" name="Rectangle: Rounded Corners 2"/>
              <p:cNvSpPr/>
              <p:nvPr/>
            </p:nvSpPr>
            <p:spPr>
              <a:xfrm>
                <a:off x="1992436" y="2084532"/>
                <a:ext cx="3845151" cy="1071522"/>
              </a:xfrm>
              <a:prstGeom prst="roundRect">
                <a:avLst>
                  <a:gd name="adj" fmla="val 50000"/>
                </a:avLst>
              </a:prstGeom>
              <a:solidFill>
                <a:srgbClr val="29AAE3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717451" y="2332846"/>
                <a:ext cx="6608161" cy="598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Thấu</a:t>
                </a:r>
                <a:r>
                  <a:rPr lang="en-US" sz="25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2500" kern="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kính</a:t>
                </a:r>
                <a:endParaRPr lang="vi-VN" sz="25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789857" y="1992567"/>
              <a:ext cx="1196259" cy="1194335"/>
              <a:chOff x="2804034" y="1979046"/>
              <a:chExt cx="1196259" cy="1194335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7657" y="2066456"/>
                <a:ext cx="1090705" cy="1088951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1294" y="2095420"/>
                <a:ext cx="961740" cy="960194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4034" y="1979046"/>
                <a:ext cx="1196259" cy="1194335"/>
              </a:xfrm>
              <a:prstGeom prst="rect">
                <a:avLst/>
              </a:prstGeom>
            </p:spPr>
          </p:pic>
        </p:grpSp>
      </p:grpSp>
      <p:sp>
        <p:nvSpPr>
          <p:cNvPr id="6" name="Rectangle 5"/>
          <p:cNvSpPr/>
          <p:nvPr/>
        </p:nvSpPr>
        <p:spPr>
          <a:xfrm>
            <a:off x="1037018" y="2522069"/>
            <a:ext cx="9996742" cy="3901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Khi chiếu chùm tia sáng song </a:t>
            </a:r>
            <a:r>
              <a:rPr lang="vi-VN" sz="24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song</a:t>
            </a:r>
            <a:r>
              <a:rPr lang="vi-VN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tới các thấu kính khác nhau đặt trong không khí, ta thấy: </a:t>
            </a:r>
            <a:endParaRPr lang="vi-VN" sz="24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lvl="0" algn="jus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+ Thấu kính có rìa mỏng cho các tia ló tập trung (hội tụ) tại một điểm. Thấu kính này được gọi là thấu kính hội tụ.</a:t>
            </a:r>
            <a:endParaRPr lang="vi-VN" sz="24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lvl="0" algn="jus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+ Thấu kính rìa dày cho các tia ló tách ra xa nhau. Thấu kính này được gọi là thấu kính phân kì.</a:t>
            </a:r>
            <a:endParaRPr lang="vi-VN" sz="24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vi-VN" sz="24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17792" r="961" b="7554"/>
          <a:stretch>
            <a:fillRect/>
          </a:stretch>
        </p:blipFill>
        <p:spPr>
          <a:xfrm>
            <a:off x="7961798" y="801570"/>
            <a:ext cx="3096678" cy="1371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504" t="19982" r="-504" b="10606"/>
          <a:stretch>
            <a:fillRect/>
          </a:stretch>
        </p:blipFill>
        <p:spPr>
          <a:xfrm>
            <a:off x="5028873" y="821395"/>
            <a:ext cx="2959710" cy="13713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4914</Words>
  <Application>WPS Slides</Application>
  <PresentationFormat>Widescreen</PresentationFormat>
  <Paragraphs>306</Paragraphs>
  <Slides>28</Slides>
  <Notes>9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4" baseType="lpstr">
      <vt:lpstr>Arial</vt:lpstr>
      <vt:lpstr>SimSun</vt:lpstr>
      <vt:lpstr>Wingdings</vt:lpstr>
      <vt:lpstr>Averta-Black</vt:lpstr>
      <vt:lpstr>Segoe Print</vt:lpstr>
      <vt:lpstr>Calibri</vt:lpstr>
      <vt:lpstr>Segoe UI Black</vt:lpstr>
      <vt:lpstr>Microsoft YaHei</vt:lpstr>
      <vt:lpstr>Arial Unicode MS</vt:lpstr>
      <vt:lpstr>Calibri Light</vt:lpstr>
      <vt:lpstr>Times New Roman</vt:lpstr>
      <vt:lpstr>Symbol</vt:lpstr>
      <vt:lpstr>Arial</vt:lpstr>
      <vt:lpstr>Calibri</vt:lpstr>
      <vt:lpstr>SF Pro Rounded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HOA HOÀNG</cp:lastModifiedBy>
  <cp:revision>1458</cp:revision>
  <dcterms:created xsi:type="dcterms:W3CDTF">2022-11-15T02:15:00Z</dcterms:created>
  <dcterms:modified xsi:type="dcterms:W3CDTF">2025-05-10T16:51:36Z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0574A26136ED45578C4E7954F33DF7FB_13</vt:lpwstr>
  </property>
  <property fmtid="{D5CDD505-2E9C-101B-9397-08002B2CF9AE}" pid="3" name="KSOProductBuildVer">
    <vt:lpwstr>1033-12.2.0.20795</vt:lpwstr>
  </property>
</Properties>
</file>