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3"/>
    <p:sldId id="258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8"/>
    <p:sldId id="275" r:id="rId19"/>
    <p:sldId id="277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3A"/>
    <a:srgbClr val="324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4685"/>
  </p:normalViewPr>
  <p:slideViewPr>
    <p:cSldViewPr snapToGrid="0" snapToObjects="1" showGuides="1">
      <p:cViewPr>
        <p:scale>
          <a:sx n="76" d="100"/>
          <a:sy n="76" d="100"/>
        </p:scale>
        <p:origin x="-396" y="1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5EDDD-62B6-3A42-80EF-C94A8ED3F323}" type="datetimeFigureOut">
              <a:rPr lang="x-none" smtClean="0"/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2BBB-4ED5-1448-9104-3B20048BC516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2BBB-4ED5-1448-9104-3B20048BC516}" type="slidenum">
              <a:rPr lang="x-none" smtClean="0"/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1DF3-39C7-7B41-80E7-7DC8F6A4DF6D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4844-0BF1-A94D-9414-CB3195813689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37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0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1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Bóng Của Hai Cối Xay Gió Trong Giờ Và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1859339"/>
            <a:ext cx="53671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6600" dirty="0">
                <a:solidFill>
                  <a:srgbClr val="324B77"/>
                </a:solidFill>
                <a:latin typeface="SignPainter-HouseScript" panose="02000006070000020004" pitchFamily="2" charset="0"/>
              </a:rPr>
              <a:t>Bài 30</a:t>
            </a:r>
            <a:endParaRPr lang="x-none" sz="6600" dirty="0">
              <a:solidFill>
                <a:srgbClr val="324B77"/>
              </a:solidFill>
              <a:latin typeface="SignPainter-HouseScript" panose="02000006070000020004" pitchFamily="2" charset="0"/>
            </a:endParaRPr>
          </a:p>
          <a:p>
            <a:pPr algn="ctr"/>
            <a:r>
              <a:rPr lang="x-none" sz="6600" dirty="0">
                <a:solidFill>
                  <a:srgbClr val="324B77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CÁC DẠNG </a:t>
            </a:r>
            <a:endParaRPr lang="x-none" sz="6600" dirty="0">
              <a:solidFill>
                <a:srgbClr val="324B77"/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  <a:p>
            <a:pPr algn="ctr"/>
            <a:r>
              <a:rPr lang="x-none" sz="6600" dirty="0">
                <a:solidFill>
                  <a:srgbClr val="324B77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NĂNG LƯỢNG</a:t>
            </a:r>
            <a:endParaRPr lang="x-none" sz="6600" dirty="0">
              <a:solidFill>
                <a:srgbClr val="324B77"/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159" y="312156"/>
            <a:ext cx="3698459" cy="643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năng đàn hồi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vật như lò xo, dây cao su, đệm hơi, cánh cung,… khi bị biến dạng sẽ có thế năng đàn hồi.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vật đó biến dạng càng nhiều thì có thế năng đàn hồi càng lớn.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🔥Dây kéo lò xo tập... - Cửa hàng dụng cụ thể thao Tâm Chính | Faceboo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42" y="3549691"/>
            <a:ext cx="4270827" cy="28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ách làm súng cao su bắn đạn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08" y="596857"/>
            <a:ext cx="5641192" cy="27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Đánh giá nệm cao su nhân tạo có tốt hay khô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/>
          <a:stretch>
            <a:fillRect/>
          </a:stretch>
        </p:blipFill>
        <p:spPr bwMode="auto">
          <a:xfrm>
            <a:off x="4487211" y="3527267"/>
            <a:ext cx="2859578" cy="28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62" y="4120572"/>
            <a:ext cx="11511497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năng hấp dẫn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ở trên cầu, cuốn sách ở trên giá sách, quả táo ở trên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cành,…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hấp dẫn được gọi là thế năng hấp dẫn.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ở càng cao so với mặt đất thì có thế năng hấp dẫn càng lớn.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green apple fruit on green grass field during daytim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2" y="325113"/>
            <a:ext cx="2530306" cy="37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ooks in brown wooden sh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31" y="308136"/>
            <a:ext cx="2615528" cy="37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ssorted colored balloons mid 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84" y="308136"/>
            <a:ext cx="5716031" cy="37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305" y="1068322"/>
            <a:ext cx="5474208" cy="434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hạt nhân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ngầm nguyên tử, Mặt Trời và các ngôi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sao,…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nhờ năng lượng hạt nhân. Đó là năng lượng lưu trữ trong tâm của nguyên tử.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 descr="Hành tinh nguyên tử – Wikipedia tiếng Việ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69" y="837571"/>
            <a:ext cx="4560915" cy="51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743" y="2445136"/>
            <a:ext cx="113085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600" dirty="0">
                <a:latin typeface="Chalkboard SE" panose="03050602040202020205" pitchFamily="66" charset="77"/>
              </a:rPr>
              <a:t>Hãy thảo luận </a:t>
            </a:r>
            <a:r>
              <a:rPr lang="x-none" sz="3600" dirty="0">
                <a:solidFill>
                  <a:schemeClr val="accent2"/>
                </a:solidFill>
                <a:latin typeface="Chalkboard SE" panose="03050602040202020205" pitchFamily="66" charset="77"/>
              </a:rPr>
              <a:t>nhóm sáu </a:t>
            </a:r>
            <a:r>
              <a:rPr lang="x-none" sz="3600" dirty="0">
                <a:latin typeface="Chalkboard SE" panose="03050602040202020205" pitchFamily="66" charset="77"/>
              </a:rPr>
              <a:t>trong </a:t>
            </a:r>
            <a:r>
              <a:rPr lang="x-none" sz="3600" dirty="0">
                <a:solidFill>
                  <a:schemeClr val="accent2"/>
                </a:solidFill>
                <a:latin typeface="Chalkboard SE" panose="03050602040202020205" pitchFamily="66" charset="77"/>
              </a:rPr>
              <a:t>4 phút </a:t>
            </a:r>
            <a:r>
              <a:rPr lang="x-none" sz="3600" dirty="0">
                <a:latin typeface="Chalkboard SE" panose="03050602040202020205" pitchFamily="66" charset="77"/>
              </a:rPr>
              <a:t>và thực hiện nhiệm vụ trong </a:t>
            </a:r>
            <a:r>
              <a:rPr lang="x-none" sz="3600" dirty="0">
                <a:solidFill>
                  <a:schemeClr val="accent2"/>
                </a:solidFill>
                <a:latin typeface="Chalkboard SE" panose="03050602040202020205" pitchFamily="66" charset="77"/>
              </a:rPr>
              <a:t>phiếu học tập số 3</a:t>
            </a:r>
            <a:r>
              <a:rPr lang="x-none" sz="3600" dirty="0">
                <a:latin typeface="Chalkboard SE" panose="03050602040202020205" pitchFamily="66" charset="77"/>
              </a:rPr>
              <a:t>.</a:t>
            </a:r>
            <a:endParaRPr lang="x-none" sz="3600" dirty="0">
              <a:latin typeface="Chalkboard SE" panose="03050602040202020205" pitchFamily="66" charset="77"/>
            </a:endParaRPr>
          </a:p>
          <a:p>
            <a:pPr algn="just"/>
            <a:r>
              <a:rPr lang="x-none" sz="3600" dirty="0">
                <a:latin typeface="Chalkboard SE" panose="03050602040202020205" pitchFamily="66" charset="77"/>
              </a:rPr>
              <a:t>Chú ý: </a:t>
            </a:r>
            <a:endParaRPr lang="x-none" sz="3600" dirty="0">
              <a:latin typeface="Chalkboard SE" panose="03050602040202020205" pitchFamily="66" charset="77"/>
            </a:endParaRPr>
          </a:p>
          <a:p>
            <a:pPr marL="571500" indent="-571500" algn="just">
              <a:buFontTx/>
              <a:buChar char="-"/>
            </a:pPr>
            <a:r>
              <a:rPr lang="x-none" sz="3600" dirty="0">
                <a:latin typeface="Chalkboard SE" panose="03050602040202020205" pitchFamily="66" charset="77"/>
              </a:rPr>
              <a:t>Các nhóm thuộc khu vực A (tổ 1 và tổ 2) thực hiện nhiệm vụ 3.1</a:t>
            </a:r>
            <a:endParaRPr lang="x-none" sz="3600" dirty="0">
              <a:latin typeface="Chalkboard SE" panose="03050602040202020205" pitchFamily="66" charset="77"/>
            </a:endParaRPr>
          </a:p>
          <a:p>
            <a:pPr marL="571500" indent="-571500" algn="just">
              <a:buFontTx/>
              <a:buChar char="-"/>
            </a:pPr>
            <a:r>
              <a:rPr lang="x-none" sz="3600" dirty="0">
                <a:latin typeface="Chalkboard SE" panose="03050602040202020205" pitchFamily="66" charset="77"/>
              </a:rPr>
              <a:t>Các nhóm thuộc khu vực B (tổ 3 và tổ 4) thực hiện nhiệm vụ 3.1</a:t>
            </a:r>
            <a:endParaRPr lang="x-none" sz="3600" dirty="0">
              <a:latin typeface="Chalkboard SE" panose="03050602040202020205" pitchFamily="66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690" y="286115"/>
            <a:ext cx="393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Chalkboard SE" panose="03050602040202020205" pitchFamily="66" charset="77"/>
              </a:rPr>
              <a:t>Hoạt động nhóm</a:t>
            </a:r>
            <a:endParaRPr lang="x-none" sz="4000" dirty="0">
              <a:latin typeface="Chalkboard SE" panose="03050602040202020205" pitchFamily="66" charset="77"/>
            </a:endParaRPr>
          </a:p>
        </p:txBody>
      </p:sp>
      <p:pic>
        <p:nvPicPr>
          <p:cNvPr id="8" name="Picture 2" descr="A set of hands symbolizing a team or teamwork flat color icon for business apps and websi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682005"/>
            <a:ext cx="1102910" cy="110291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7690" y="904164"/>
            <a:ext cx="1023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chemeClr val="accent2"/>
                </a:solidFill>
                <a:latin typeface="Chalkboard SE" panose="03050602040202020205" pitchFamily="66" charset="77"/>
              </a:rPr>
              <a:t>Tìm hiểu mối quan hệ giữa năng lượng và khả năng tác dụng lực</a:t>
            </a:r>
            <a:endParaRPr lang="x-none" sz="4000" b="1" dirty="0">
              <a:solidFill>
                <a:schemeClr val="accent2"/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set of hands symbolizing a team or teamwork flat color icon for business apps and websi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682005"/>
            <a:ext cx="1102910" cy="110291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7690" y="904164"/>
            <a:ext cx="803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latin typeface="Chalkboard SE" panose="03050602040202020205" pitchFamily="66" charset="77"/>
              </a:rPr>
              <a:t>Năng</a:t>
            </a:r>
            <a:r>
              <a:rPr lang="en-US" sz="4000" b="1" dirty="0" smtClean="0">
                <a:solidFill>
                  <a:schemeClr val="accent2"/>
                </a:solidFill>
                <a:latin typeface="Chalkboard SE" panose="03050602040202020205" pitchFamily="66" charset="77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Chalkboard SE" panose="03050602040202020205" pitchFamily="66" charset="77"/>
              </a:rPr>
              <a:t>lượng</a:t>
            </a:r>
            <a:r>
              <a:rPr lang="en-US" sz="4000" b="1" dirty="0" smtClean="0">
                <a:solidFill>
                  <a:schemeClr val="accent2"/>
                </a:solidFill>
                <a:latin typeface="Chalkboard SE" panose="03050602040202020205" pitchFamily="66" charset="77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Chalkboard SE" panose="03050602040202020205" pitchFamily="66" charset="77"/>
              </a:rPr>
              <a:t>nào</a:t>
            </a:r>
            <a:r>
              <a:rPr lang="en-US" sz="4000" b="1" dirty="0" smtClean="0">
                <a:solidFill>
                  <a:schemeClr val="accent2"/>
                </a:solidFill>
                <a:latin typeface="Chalkboard SE" panose="03050602040202020205" pitchFamily="66" charset="77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Chalkboard SE" panose="03050602040202020205" pitchFamily="66" charset="77"/>
              </a:rPr>
              <a:t>có</a:t>
            </a:r>
            <a:r>
              <a:rPr lang="en-US" sz="4000" b="1" dirty="0" smtClean="0">
                <a:solidFill>
                  <a:schemeClr val="accent2"/>
                </a:solidFill>
                <a:latin typeface="Chalkboard SE" panose="03050602040202020205" pitchFamily="66" charset="77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Chalkboard SE" panose="03050602040202020205" pitchFamily="66" charset="77"/>
              </a:rPr>
              <a:t>trong</a:t>
            </a:r>
            <a:r>
              <a:rPr lang="en-US" sz="4000" b="1" dirty="0" smtClean="0">
                <a:solidFill>
                  <a:schemeClr val="accent2"/>
                </a:solidFill>
                <a:latin typeface="Chalkboard SE" panose="03050602040202020205" pitchFamily="66" charset="77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Chalkboard SE" panose="03050602040202020205" pitchFamily="66" charset="77"/>
              </a:rPr>
              <a:t>hình</a:t>
            </a:r>
            <a:r>
              <a:rPr lang="en-US" sz="4000" b="1" smtClean="0">
                <a:solidFill>
                  <a:schemeClr val="accent2"/>
                </a:solidFill>
                <a:latin typeface="Chalkboard SE" panose="03050602040202020205" pitchFamily="66" charset="77"/>
              </a:rPr>
              <a:t>?</a:t>
            </a:r>
            <a:endParaRPr lang="x-none" sz="4000" b="1" dirty="0">
              <a:solidFill>
                <a:schemeClr val="accent2"/>
              </a:solidFill>
              <a:latin typeface="Chalkboard SE" panose="03050602040202020205" pitchFamily="66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713" y="2231759"/>
            <a:ext cx="1732192" cy="45397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13123" y="2227603"/>
            <a:ext cx="0" cy="46303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0" name="Picture 2" descr="Chụp ảnh Ba Cối Xay Gió Màu Trắ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5"/>
          <a:stretch>
            <a:fillRect/>
          </a:stretch>
        </p:blipFill>
        <p:spPr bwMode="auto">
          <a:xfrm>
            <a:off x="6405006" y="2338508"/>
            <a:ext cx="2010478" cy="43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ì sao không nên hạ kính cửa sổ khi xe đang chạy?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/>
          <a:stretch>
            <a:fillRect/>
          </a:stretch>
        </p:blipFill>
        <p:spPr bwMode="auto">
          <a:xfrm>
            <a:off x="1150568" y="646358"/>
            <a:ext cx="2347223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56"/>
          <p:cNvSpPr txBox="1"/>
          <p:nvPr/>
        </p:nvSpPr>
        <p:spPr>
          <a:xfrm>
            <a:off x="1278969" y="2115511"/>
            <a:ext cx="2090420" cy="3790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Ô tô đang chuyển động</a:t>
            </a:r>
            <a:endParaRPr lang="x-none" sz="2000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1653" y="540428"/>
            <a:ext cx="477830" cy="4778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3987316" y="540428"/>
            <a:ext cx="2117429" cy="1954178"/>
            <a:chOff x="3987316" y="540428"/>
            <a:chExt cx="2117429" cy="1954178"/>
          </a:xfrm>
        </p:grpSpPr>
        <p:pic>
          <p:nvPicPr>
            <p:cNvPr id="5" name="Picture 4" descr="ĐÁNH GIÁ] 40 Viên Pin Tiểu AA - Pin con thỏ - Pin rabbit, giá rẻ 59,000đ!  Xem đánh giá ... | CuaHangGiaRe.V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4" b="5505"/>
            <a:stretch>
              <a:fillRect/>
            </a:stretch>
          </p:blipFill>
          <p:spPr bwMode="auto">
            <a:xfrm>
              <a:off x="4226231" y="646358"/>
              <a:ext cx="1666609" cy="1440000"/>
            </a:xfrm>
            <a:prstGeom prst="rect">
              <a:avLst/>
            </a:prstGeom>
            <a:noFill/>
            <a:ln>
              <a:solidFill>
                <a:sysClr val="window" lastClr="FFFFFF">
                  <a:lumMod val="75000"/>
                </a:sysClr>
              </a:solidFill>
            </a:ln>
          </p:spPr>
        </p:pic>
        <p:sp>
          <p:nvSpPr>
            <p:cNvPr id="14" name="Text Box 78"/>
            <p:cNvSpPr txBox="1"/>
            <p:nvPr/>
          </p:nvSpPr>
          <p:spPr>
            <a:xfrm>
              <a:off x="4014325" y="2115511"/>
              <a:ext cx="2090420" cy="3790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Viên pin</a:t>
              </a:r>
              <a:endParaRPr lang="x-none" sz="2000"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87316" y="540428"/>
              <a:ext cx="477830" cy="4778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82365" y="546735"/>
            <a:ext cx="2247600" cy="1947871"/>
            <a:chOff x="6382365" y="546735"/>
            <a:chExt cx="2247600" cy="1947871"/>
          </a:xfrm>
        </p:grpSpPr>
        <p:pic>
          <p:nvPicPr>
            <p:cNvPr id="6" name="Picture 5" descr="Vì sao ngọn lửa lại bốc lên cao khi cháy? - VnExpres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280" y="646358"/>
              <a:ext cx="192695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 Box 77"/>
            <p:cNvSpPr txBox="1"/>
            <p:nvPr/>
          </p:nvSpPr>
          <p:spPr>
            <a:xfrm>
              <a:off x="6539545" y="2115511"/>
              <a:ext cx="2090420" cy="3790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Ngọn lửa</a:t>
              </a:r>
              <a:endParaRPr lang="x-none" sz="2000"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82365" y="546735"/>
              <a:ext cx="477830" cy="4778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37755" y="540428"/>
            <a:ext cx="2117085" cy="1954178"/>
            <a:chOff x="9037755" y="540428"/>
            <a:chExt cx="2117085" cy="1954178"/>
          </a:xfrm>
        </p:grpSpPr>
        <p:pic>
          <p:nvPicPr>
            <p:cNvPr id="7" name="Picture 6" descr="Why LEDs Are Better Than Any Other Light Source | REenergizeCO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35"/>
            <a:stretch>
              <a:fillRect/>
            </a:stretch>
          </p:blipFill>
          <p:spPr bwMode="auto">
            <a:xfrm>
              <a:off x="9276670" y="675511"/>
              <a:ext cx="166592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76"/>
            <p:cNvSpPr txBox="1"/>
            <p:nvPr/>
          </p:nvSpPr>
          <p:spPr>
            <a:xfrm>
              <a:off x="9064420" y="2115511"/>
              <a:ext cx="2090420" cy="3790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Bóng đèn</a:t>
              </a:r>
              <a:endParaRPr lang="x-none" sz="2000"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037755" y="540428"/>
              <a:ext cx="477830" cy="4778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11653" y="48695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7316" y="48695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6484" y="49763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51674" y="48106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40" name="Text Box 78"/>
          <p:cNvSpPr txBox="1"/>
          <p:nvPr/>
        </p:nvSpPr>
        <p:spPr>
          <a:xfrm>
            <a:off x="1278969" y="3381870"/>
            <a:ext cx="2090420" cy="4817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 năng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78"/>
          <p:cNvSpPr txBox="1"/>
          <p:nvPr/>
        </p:nvSpPr>
        <p:spPr>
          <a:xfrm>
            <a:off x="1278969" y="4750909"/>
            <a:ext cx="2090420" cy="9033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nhiệt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8"/>
          <p:cNvSpPr txBox="1"/>
          <p:nvPr/>
        </p:nvSpPr>
        <p:spPr>
          <a:xfrm>
            <a:off x="3987316" y="2993432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điện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78"/>
          <p:cNvSpPr txBox="1"/>
          <p:nvPr/>
        </p:nvSpPr>
        <p:spPr>
          <a:xfrm>
            <a:off x="3987316" y="4781007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hoá học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8"/>
          <p:cNvSpPr txBox="1"/>
          <p:nvPr/>
        </p:nvSpPr>
        <p:spPr>
          <a:xfrm>
            <a:off x="6539545" y="2993432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nhiệt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78"/>
          <p:cNvSpPr txBox="1"/>
          <p:nvPr/>
        </p:nvSpPr>
        <p:spPr>
          <a:xfrm>
            <a:off x="6539545" y="4781007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ánh sáng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78"/>
          <p:cNvSpPr txBox="1"/>
          <p:nvPr/>
        </p:nvSpPr>
        <p:spPr>
          <a:xfrm>
            <a:off x="9051674" y="4793282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nhiệt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78"/>
          <p:cNvSpPr txBox="1"/>
          <p:nvPr/>
        </p:nvSpPr>
        <p:spPr>
          <a:xfrm>
            <a:off x="9074694" y="2992616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ánh sáng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Running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30" y="3863646"/>
            <a:ext cx="680297" cy="6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Energy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92" y="3865839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hemistry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85" y="5652036"/>
            <a:ext cx="680299" cy="6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Fire fre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30" y="5652036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Fire fre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06" y="3863645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Fire fre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35" y="5696637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Sun fre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06" y="5652036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un fre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20" y="3863645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ỗi thường gặp khi tập đàn piano - Tiến Thành Music School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8" y="617887"/>
            <a:ext cx="1920715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73"/>
          <p:cNvSpPr txBox="1"/>
          <p:nvPr/>
        </p:nvSpPr>
        <p:spPr>
          <a:xfrm>
            <a:off x="536394" y="2119312"/>
            <a:ext cx="2090420" cy="3790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Tiếng đàn</a:t>
            </a:r>
            <a:endParaRPr lang="x-none" sz="200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3253" y="489265"/>
            <a:ext cx="477830" cy="4778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59859" y="489265"/>
            <a:ext cx="2033787" cy="3220913"/>
            <a:chOff x="2859859" y="489265"/>
            <a:chExt cx="2033787" cy="3220913"/>
          </a:xfrm>
        </p:grpSpPr>
        <p:pic>
          <p:nvPicPr>
            <p:cNvPr id="9" name="Picture 8" descr="3D model Book shelf books and book end | CGTrader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" r="1784"/>
            <a:stretch>
              <a:fillRect/>
            </a:stretch>
          </p:blipFill>
          <p:spPr bwMode="auto">
            <a:xfrm>
              <a:off x="3098774" y="617887"/>
              <a:ext cx="1794872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 Box 63"/>
            <p:cNvSpPr txBox="1"/>
            <p:nvPr/>
          </p:nvSpPr>
          <p:spPr>
            <a:xfrm>
              <a:off x="3098774" y="2119312"/>
              <a:ext cx="1794872" cy="159086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 Cuốn sách trên giá sách</a:t>
              </a:r>
              <a:endParaRPr lang="x-none" sz="2000" dirty="0"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859859" y="489265"/>
              <a:ext cx="477830" cy="4778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60148" y="489265"/>
            <a:ext cx="2377403" cy="3023990"/>
            <a:chOff x="5160148" y="489265"/>
            <a:chExt cx="2377403" cy="30239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1666" r="7527"/>
            <a:stretch>
              <a:fillRect/>
            </a:stretch>
          </p:blipFill>
          <p:spPr bwMode="auto">
            <a:xfrm>
              <a:off x="5439537" y="617887"/>
              <a:ext cx="1818627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 Box 71"/>
            <p:cNvSpPr txBox="1"/>
            <p:nvPr/>
          </p:nvSpPr>
          <p:spPr>
            <a:xfrm>
              <a:off x="5160148" y="2116698"/>
              <a:ext cx="2377403" cy="13965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vi-V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 Dây chun đang bị kéo giãn</a:t>
              </a:r>
              <a:endParaRPr lang="x-none" sz="2000" dirty="0"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200622" y="489265"/>
              <a:ext cx="477830" cy="4778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58717" y="489265"/>
            <a:ext cx="2090420" cy="2004912"/>
            <a:chOff x="7458717" y="489265"/>
            <a:chExt cx="2090420" cy="2004912"/>
          </a:xfrm>
        </p:grpSpPr>
        <p:pic>
          <p:nvPicPr>
            <p:cNvPr id="11" name="Picture 10" descr="Thực phẩm cho mùa dịch nên chọn những loại nào - LavenderCar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4055" y="623036"/>
              <a:ext cx="1523346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 Box 69"/>
            <p:cNvSpPr txBox="1"/>
            <p:nvPr/>
          </p:nvSpPr>
          <p:spPr>
            <a:xfrm>
              <a:off x="7458717" y="2115082"/>
              <a:ext cx="2090420" cy="3790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8. Thực phẩm</a:t>
              </a:r>
              <a:endParaRPr lang="x-none" sz="2000" dirty="0"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565140" y="489265"/>
              <a:ext cx="477830" cy="4778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34377" y="489265"/>
            <a:ext cx="2278088" cy="2004911"/>
            <a:chOff x="9634377" y="489265"/>
            <a:chExt cx="2278088" cy="2004911"/>
          </a:xfrm>
        </p:grpSpPr>
        <p:pic>
          <p:nvPicPr>
            <p:cNvPr id="12" name="Picture 11" descr="Construindo átomos - Portal de Educação do Instituto Clar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292" y="617887"/>
              <a:ext cx="1987927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 Box 60"/>
            <p:cNvSpPr txBox="1"/>
            <p:nvPr/>
          </p:nvSpPr>
          <p:spPr>
            <a:xfrm>
              <a:off x="9822045" y="2115081"/>
              <a:ext cx="2090420" cy="3790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9. Nguyên tử</a:t>
              </a:r>
              <a:endParaRPr lang="x-none" sz="2000"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634377" y="489265"/>
              <a:ext cx="477830" cy="4778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8739" y="452417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0295" y="45638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2332" y="43579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61463" y="45638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52375" y="452417"/>
            <a:ext cx="49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FF003A"/>
                </a:solidFill>
              </a:rPr>
              <a:t>✓</a:t>
            </a:r>
            <a:endParaRPr lang="x-none" sz="3200" b="1" dirty="0">
              <a:solidFill>
                <a:srgbClr val="FF003A"/>
              </a:solidFill>
            </a:endParaRPr>
          </a:p>
        </p:txBody>
      </p:sp>
      <p:sp>
        <p:nvSpPr>
          <p:cNvPr id="40" name="Text Box 78"/>
          <p:cNvSpPr txBox="1"/>
          <p:nvPr/>
        </p:nvSpPr>
        <p:spPr>
          <a:xfrm>
            <a:off x="9822045" y="3135776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hạt nhân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78"/>
          <p:cNvSpPr txBox="1"/>
          <p:nvPr/>
        </p:nvSpPr>
        <p:spPr>
          <a:xfrm>
            <a:off x="9822045" y="4923351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 năng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78"/>
          <p:cNvSpPr txBox="1"/>
          <p:nvPr/>
        </p:nvSpPr>
        <p:spPr>
          <a:xfrm>
            <a:off x="7543957" y="3135776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hoá học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78"/>
          <p:cNvSpPr txBox="1"/>
          <p:nvPr/>
        </p:nvSpPr>
        <p:spPr>
          <a:xfrm>
            <a:off x="7543957" y="4923351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nhiệt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6" descr="Chemistry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17" y="4039131"/>
            <a:ext cx="680299" cy="6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78"/>
          <p:cNvSpPr txBox="1"/>
          <p:nvPr/>
        </p:nvSpPr>
        <p:spPr>
          <a:xfrm>
            <a:off x="5173591" y="3135776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 năng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 hồi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78"/>
          <p:cNvSpPr txBox="1"/>
          <p:nvPr/>
        </p:nvSpPr>
        <p:spPr>
          <a:xfrm>
            <a:off x="5173591" y="4923351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nhiệt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78"/>
          <p:cNvSpPr txBox="1"/>
          <p:nvPr/>
        </p:nvSpPr>
        <p:spPr>
          <a:xfrm>
            <a:off x="2943198" y="3135776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 năng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 dẫn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78"/>
          <p:cNvSpPr txBox="1"/>
          <p:nvPr/>
        </p:nvSpPr>
        <p:spPr>
          <a:xfrm>
            <a:off x="2943198" y="4923351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nhiệt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78"/>
          <p:cNvSpPr txBox="1"/>
          <p:nvPr/>
        </p:nvSpPr>
        <p:spPr>
          <a:xfrm>
            <a:off x="586276" y="3135776"/>
            <a:ext cx="2090420" cy="903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âm thanh</a:t>
            </a:r>
            <a:endParaRPr lang="x-none" sz="2000" b="1" dirty="0"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8" descr="Fire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59" y="5794381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Fire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52" y="5794381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Fire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18" y="5794381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unning fre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06" y="5791864"/>
            <a:ext cx="680297" cy="6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Atom fre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06" y="4039131"/>
            <a:ext cx="680299" cy="6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peaker filled audio too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5" y="3996202"/>
            <a:ext cx="680298" cy="6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ea level fre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59" y="3996201"/>
            <a:ext cx="680299" cy="6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Spring free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63" y="3996201"/>
            <a:ext cx="680299" cy="6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2491" y="690830"/>
            <a:ext cx="1023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00B050"/>
                </a:solidFill>
                <a:latin typeface="Chalkboard SE" panose="03050602040202020205" pitchFamily="66" charset="77"/>
              </a:rPr>
              <a:t>Vận dụng – Dự án chế tạo</a:t>
            </a:r>
            <a:endParaRPr lang="x-none" sz="4000" b="1" dirty="0">
              <a:solidFill>
                <a:srgbClr val="00B050"/>
              </a:solidFill>
              <a:latin typeface="Chalkboard SE" panose="03050602040202020205" pitchFamily="66" charset="77"/>
            </a:endParaRPr>
          </a:p>
        </p:txBody>
      </p:sp>
      <p:pic>
        <p:nvPicPr>
          <p:cNvPr id="11" name="Picture 2" descr="Peop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9" y="442546"/>
            <a:ext cx="1102910" cy="110291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6848" y="2035324"/>
            <a:ext cx="4965809" cy="371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x-none" sz="3600" dirty="0">
                <a:latin typeface="Chalkboard SE" panose="03050602040202020205" pitchFamily="66" charset="77"/>
              </a:rPr>
              <a:t>Chế tạo </a:t>
            </a:r>
            <a:r>
              <a:rPr lang="x-none" sz="3600" b="1" dirty="0">
                <a:solidFill>
                  <a:srgbClr val="00B050"/>
                </a:solidFill>
                <a:latin typeface="Chalkboard SE" panose="03050602040202020205" pitchFamily="66" charset="77"/>
              </a:rPr>
              <a:t>ô tô chạy bằng phản lực </a:t>
            </a:r>
            <a:r>
              <a:rPr lang="x-none" sz="3600" dirty="0">
                <a:latin typeface="Chalkboard SE" panose="03050602040202020205" pitchFamily="66" charset="77"/>
              </a:rPr>
              <a:t>(gợi ý: bóng bay, dây cao su</a:t>
            </a:r>
            <a:r>
              <a:rPr lang="x-none" sz="3600">
                <a:latin typeface="Chalkboard SE" panose="03050602040202020205" pitchFamily="66" charset="77"/>
              </a:rPr>
              <a:t>,…). </a:t>
            </a:r>
            <a:endParaRPr lang="en-US" sz="3600">
              <a:latin typeface="Chalkboard SE" panose="03050602040202020205" pitchFamily="66" charset="77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x-none" sz="3600">
                <a:latin typeface="Chalkboard SE" panose="03050602040202020205" pitchFamily="66" charset="77"/>
              </a:rPr>
              <a:t>Hãy </a:t>
            </a:r>
            <a:r>
              <a:rPr lang="x-none" sz="3600" dirty="0">
                <a:latin typeface="Chalkboard SE" panose="03050602040202020205" pitchFamily="66" charset="77"/>
              </a:rPr>
              <a:t>tìm cách giúp ô tô đi được càng xa càng tốt.</a:t>
            </a:r>
            <a:endParaRPr lang="x-none" sz="3600" dirty="0">
              <a:latin typeface="Chalkboard SE" panose="03050602040202020205" pitchFamily="66" charset="77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25510" y="1545455"/>
          <a:ext cx="5719641" cy="4899589"/>
        </p:xfrm>
        <a:graphic>
          <a:graphicData uri="http://schemas.openxmlformats.org/drawingml/2006/table">
            <a:tbl>
              <a:tblPr firstRow="1" bandRow="1"/>
              <a:tblGrid>
                <a:gridCol w="696443"/>
                <a:gridCol w="3643534"/>
                <a:gridCol w="1379664"/>
              </a:tblGrid>
              <a:tr h="836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8F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Tiêu chí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8F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Điểm tối đa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8F39"/>
                    </a:solidFill>
                  </a:tcPr>
                </a:tc>
              </a:tr>
              <a:tr h="814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 tô sử dụng động cơ phản lực tự chế.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điểm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</a:tr>
              <a:tr h="66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 tô phải hoạt động đ</a:t>
                      </a: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ợc.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điểm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</a:tr>
              <a:tr h="951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8"/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Chỉ ra đ</a:t>
                      </a: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ợc dạng năng lượng mà ô tô sử dụng để hoạt động.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điểm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8"/>
                    </a:solidFill>
                  </a:tcPr>
                </a:tc>
              </a:tr>
              <a:tr h="951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Chế tạo từ các nguyên vật liệu tái chế, chi phí thấp.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điểm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CE"/>
                    </a:solidFill>
                  </a:tcPr>
                </a:tc>
              </a:tr>
              <a:tr h="680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Báo cáo rõ ràng mạch lạc.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điểm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op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370840"/>
            <a:ext cx="875030" cy="87503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180" y="454412"/>
            <a:ext cx="482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Chalkboard SE" panose="03050602040202020205" pitchFamily="66" charset="77"/>
              </a:rPr>
              <a:t>Hoạt động nhóm đôi</a:t>
            </a:r>
            <a:endParaRPr lang="x-none" sz="4000" dirty="0">
              <a:latin typeface="Chalkboard SE" panose="03050602040202020205" pitchFamily="66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5500" y="493356"/>
            <a:ext cx="4622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600" dirty="0">
                <a:latin typeface="Chalkboard SE" panose="03050602040202020205" pitchFamily="66" charset="77"/>
              </a:rPr>
              <a:t>Bằng hiểu biết </a:t>
            </a:r>
            <a:r>
              <a:rPr lang="x-none" sz="3600">
                <a:latin typeface="Chalkboard SE" panose="03050602040202020205" pitchFamily="66" charset="77"/>
              </a:rPr>
              <a:t>của </a:t>
            </a:r>
            <a:r>
              <a:rPr lang="x-none" sz="3600" smtClean="0">
                <a:latin typeface="Chalkboard SE" panose="03050602040202020205" pitchFamily="66" charset="77"/>
              </a:rPr>
              <a:t>mình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kết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hợp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nghiên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cứu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thông</a:t>
            </a:r>
            <a:r>
              <a:rPr lang="en-US" sz="3600" dirty="0" smtClean="0">
                <a:latin typeface="Chalkboard SE" panose="03050602040202020205" pitchFamily="66" charset="77"/>
              </a:rPr>
              <a:t> tin SGK,</a:t>
            </a:r>
            <a:r>
              <a:rPr lang="x-none" sz="3600" smtClean="0">
                <a:latin typeface="Chalkboard SE" panose="03050602040202020205" pitchFamily="66" charset="77"/>
              </a:rPr>
              <a:t> </a:t>
            </a:r>
            <a:r>
              <a:rPr lang="x-none" sz="3600" dirty="0">
                <a:latin typeface="Chalkboard SE" panose="03050602040202020205" pitchFamily="66" charset="77"/>
              </a:rPr>
              <a:t>hãy thảo luận </a:t>
            </a:r>
            <a:r>
              <a:rPr lang="x-none" sz="3600" dirty="0">
                <a:solidFill>
                  <a:srgbClr val="FF003A"/>
                </a:solidFill>
                <a:latin typeface="Chalkboard SE" panose="03050602040202020205" pitchFamily="66" charset="77"/>
              </a:rPr>
              <a:t>nhóm đôi </a:t>
            </a:r>
            <a:r>
              <a:rPr lang="x-none" sz="3600" dirty="0">
                <a:latin typeface="Chalkboard SE" panose="03050602040202020205" pitchFamily="66" charset="77"/>
              </a:rPr>
              <a:t>trong </a:t>
            </a:r>
            <a:r>
              <a:rPr lang="x-none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1 phút</a:t>
            </a:r>
            <a:r>
              <a:rPr lang="x-none" sz="3600" dirty="0">
                <a:latin typeface="Chalkboard SE" panose="03050602040202020205" pitchFamily="66" charset="77"/>
              </a:rPr>
              <a:t> </a:t>
            </a:r>
            <a:r>
              <a:rPr lang="x-none" sz="3600">
                <a:latin typeface="Chalkboard SE" panose="03050602040202020205" pitchFamily="66" charset="77"/>
              </a:rPr>
              <a:t>và </a:t>
            </a:r>
            <a:r>
              <a:rPr lang="en-US" sz="3600" dirty="0" err="1" smtClean="0">
                <a:latin typeface="Chalkboard SE" panose="03050602040202020205" pitchFamily="66" charset="77"/>
              </a:rPr>
              <a:t>kể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tên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các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dạng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năng</a:t>
            </a:r>
            <a:r>
              <a:rPr lang="en-US" sz="3600" dirty="0" smtClean="0">
                <a:latin typeface="Chalkboard SE" panose="03050602040202020205" pitchFamily="66" charset="77"/>
              </a:rPr>
              <a:t> </a:t>
            </a:r>
            <a:r>
              <a:rPr lang="en-US" sz="3600" dirty="0" err="1" smtClean="0">
                <a:latin typeface="Chalkboard SE" panose="03050602040202020205" pitchFamily="66" charset="77"/>
              </a:rPr>
              <a:t>lượng</a:t>
            </a:r>
            <a:r>
              <a:rPr lang="x-none" sz="3600" smtClean="0">
                <a:latin typeface="Chalkboard SE" panose="03050602040202020205" pitchFamily="66" charset="77"/>
              </a:rPr>
              <a:t>.</a:t>
            </a:r>
            <a:endParaRPr lang="x-none" sz="3600" dirty="0">
              <a:latin typeface="Chalkboard SE" panose="03050602040202020205" pitchFamily="66" charset="77"/>
            </a:endParaRPr>
          </a:p>
        </p:txBody>
      </p:sp>
      <p:pic>
        <p:nvPicPr>
          <p:cNvPr id="2052" name="Picture 4" descr="man holding incandescent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1542067"/>
            <a:ext cx="6166485" cy="49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 MINUET - TIMER &amp; ALARM - Full HD - COUNTDOWN" descr="1 MINUET - TIMER &amp; ALARM - Full HD - COUNTDOW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4315" y="4738369"/>
            <a:ext cx="3108961" cy="174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3273" y="220162"/>
          <a:ext cx="10698479" cy="66533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89929"/>
                <a:gridCol w="5516332"/>
                <a:gridCol w="2592218"/>
              </a:tblGrid>
              <a:tr h="3605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7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năng lượng do vật chuyển động mà có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 ra từ tất cả các vật có nhiệt độ.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 ra từ Mặt Trời, con đom đóm,… là các vật phát ra ánh sáng.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ra từ acquy, máy phát điện, pin mặt trời, thủy điện,…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lan tỏa từ các nguồn phát ra âm thanh.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lưu trữ trong các hóa chất của l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 thực thực phẩm, nhiên liệu,…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lưu trữ trong các vật có tính đàn hồi khi vật đó bị biến dạng.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lưu trữ trong các vật đang ở một độ cao xác định so với mặt đất.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lưu trữ trong tâm của nguyên tử.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7" marR="62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Box 56"/>
          <p:cNvSpPr txBox="1"/>
          <p:nvPr/>
        </p:nvSpPr>
        <p:spPr>
          <a:xfrm>
            <a:off x="1059509" y="647483"/>
            <a:ext cx="2090420" cy="541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 năng</a:t>
            </a:r>
            <a:endParaRPr lang="x-none" sz="20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56"/>
          <p:cNvSpPr txBox="1"/>
          <p:nvPr/>
        </p:nvSpPr>
        <p:spPr>
          <a:xfrm>
            <a:off x="8924544" y="647482"/>
            <a:ext cx="2520759" cy="541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 sẻ đang bay</a:t>
            </a:r>
            <a:endParaRPr lang="x-none" sz="20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6"/>
          <p:cNvSpPr txBox="1"/>
          <p:nvPr/>
        </p:nvSpPr>
        <p:spPr>
          <a:xfrm>
            <a:off x="819849" y="1117475"/>
            <a:ext cx="2520759" cy="541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nhiệt</a:t>
            </a:r>
            <a:endParaRPr lang="x-none" sz="20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56"/>
          <p:cNvSpPr txBox="1"/>
          <p:nvPr/>
        </p:nvSpPr>
        <p:spPr>
          <a:xfrm>
            <a:off x="8942959" y="1117475"/>
            <a:ext cx="2520759" cy="541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</a:t>
            </a:r>
            <a:endParaRPr lang="x-none" sz="20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56"/>
          <p:cNvSpPr txBox="1"/>
          <p:nvPr/>
        </p:nvSpPr>
        <p:spPr>
          <a:xfrm>
            <a:off x="856425" y="1545997"/>
            <a:ext cx="2520759" cy="541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 sáng</a:t>
            </a:r>
            <a:endParaRPr lang="x-none" sz="20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56"/>
          <p:cNvSpPr txBox="1"/>
          <p:nvPr/>
        </p:nvSpPr>
        <p:spPr>
          <a:xfrm>
            <a:off x="8942705" y="1714776"/>
            <a:ext cx="2520759" cy="541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đèn</a:t>
            </a:r>
            <a:endParaRPr lang="x-none" sz="20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56"/>
          <p:cNvSpPr txBox="1"/>
          <p:nvPr/>
        </p:nvSpPr>
        <p:spPr>
          <a:xfrm>
            <a:off x="844339" y="2564329"/>
            <a:ext cx="2520759" cy="541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điện</a:t>
            </a:r>
            <a:endParaRPr lang="x-none" sz="20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56"/>
          <p:cNvSpPr txBox="1"/>
          <p:nvPr/>
        </p:nvSpPr>
        <p:spPr>
          <a:xfrm>
            <a:off x="8924543" y="2402611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 máy </a:t>
            </a:r>
            <a:endParaRPr lang="vi-VN" sz="24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 điện</a:t>
            </a:r>
            <a:endParaRPr lang="x-none" sz="20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56"/>
          <p:cNvSpPr txBox="1"/>
          <p:nvPr/>
        </p:nvSpPr>
        <p:spPr>
          <a:xfrm>
            <a:off x="162839" y="3233770"/>
            <a:ext cx="3177770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endParaRPr lang="x-none" sz="22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56"/>
          <p:cNvSpPr txBox="1"/>
          <p:nvPr/>
        </p:nvSpPr>
        <p:spPr>
          <a:xfrm>
            <a:off x="8900053" y="3233769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hát</a:t>
            </a:r>
            <a:endParaRPr lang="x-none" sz="24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56"/>
          <p:cNvSpPr txBox="1"/>
          <p:nvPr/>
        </p:nvSpPr>
        <p:spPr>
          <a:xfrm>
            <a:off x="832094" y="3714755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 học</a:t>
            </a:r>
            <a:endParaRPr lang="x-none" sz="24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6"/>
          <p:cNvSpPr txBox="1"/>
          <p:nvPr/>
        </p:nvSpPr>
        <p:spPr>
          <a:xfrm>
            <a:off x="8967115" y="3868727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Xăng</a:t>
            </a:r>
            <a:endParaRPr lang="x-none" sz="24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56"/>
          <p:cNvSpPr txBox="1"/>
          <p:nvPr/>
        </p:nvSpPr>
        <p:spPr>
          <a:xfrm>
            <a:off x="861395" y="5368355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 năng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 dẫn</a:t>
            </a:r>
            <a:endParaRPr lang="x-none" sz="24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56"/>
          <p:cNvSpPr txBox="1"/>
          <p:nvPr/>
        </p:nvSpPr>
        <p:spPr>
          <a:xfrm>
            <a:off x="8924542" y="4733398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 xo bị nén</a:t>
            </a:r>
            <a:endParaRPr lang="x-none" sz="24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56"/>
          <p:cNvSpPr txBox="1"/>
          <p:nvPr/>
        </p:nvSpPr>
        <p:spPr>
          <a:xfrm>
            <a:off x="844339" y="4694235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 năng đàn hồi</a:t>
            </a:r>
            <a:endParaRPr lang="x-none" sz="24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56"/>
          <p:cNvSpPr txBox="1"/>
          <p:nvPr/>
        </p:nvSpPr>
        <p:spPr>
          <a:xfrm>
            <a:off x="8942704" y="5368356"/>
            <a:ext cx="2520759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 táo </a:t>
            </a:r>
            <a:endParaRPr lang="vi-VN" sz="24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cành</a:t>
            </a:r>
            <a:endParaRPr lang="x-none" sz="24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56"/>
          <p:cNvSpPr txBox="1"/>
          <p:nvPr/>
        </p:nvSpPr>
        <p:spPr>
          <a:xfrm>
            <a:off x="777151" y="6190239"/>
            <a:ext cx="2587947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hạt nhân</a:t>
            </a:r>
            <a:endParaRPr lang="x-none" sz="2000" b="1" dirty="0">
              <a:solidFill>
                <a:srgbClr val="FF00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56"/>
          <p:cNvSpPr txBox="1"/>
          <p:nvPr/>
        </p:nvSpPr>
        <p:spPr>
          <a:xfrm>
            <a:off x="8866458" y="6200487"/>
            <a:ext cx="2587947" cy="864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vi-V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 Urani</a:t>
            </a:r>
            <a:endParaRPr lang="x-none" sz="2400" b="1" dirty="0">
              <a:solidFill>
                <a:srgbClr val="FF6600"/>
              </a:solidFill>
              <a:effectLst/>
              <a:latin typeface="Chalkboard SE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663" y="922904"/>
            <a:ext cx="4172019" cy="50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năng</a:t>
            </a:r>
            <a:endParaRPr lang="x-non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vật chuyển động sẽ có động năng.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chuyển động càng nhanh thì động năng của vật càng lớn và ngược lại.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ray-and-black mallard ducks flying during day tim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4701" y="883171"/>
            <a:ext cx="3504801" cy="23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ning photography of gray coupe on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7056" y="3453822"/>
            <a:ext cx="4792188" cy="27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men running on track fiel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b="22203"/>
          <a:stretch>
            <a:fillRect/>
          </a:stretch>
        </p:blipFill>
        <p:spPr bwMode="auto">
          <a:xfrm flipH="1">
            <a:off x="8963521" y="883170"/>
            <a:ext cx="2257110" cy="233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7860" y="537984"/>
            <a:ext cx="4231708" cy="57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nhiệt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vật nóng như Mặt Trời, ngọn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lửa,…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đều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năng lượng nhiệt.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vật có nhiệt độ càng cao thì có năng lượng nhiệt càng lớn.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lose view of bonfi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5" y="949235"/>
            <a:ext cx="3288770" cy="49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ack and white gas st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98" y="3568280"/>
            <a:ext cx="3469559" cy="23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n setting over the horiz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/>
          <a:stretch>
            <a:fillRect/>
          </a:stretch>
        </p:blipFill>
        <p:spPr bwMode="auto">
          <a:xfrm flipH="1">
            <a:off x="3899199" y="949235"/>
            <a:ext cx="3469558" cy="24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457" y="501472"/>
            <a:ext cx="5005821" cy="57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ánh sáng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từ Mặt Trời, từ bóng đèn, từ ngọn lửa,…mang năng lượng ánh sáng.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năng lượng này mà con người cảm nhận được ánh sáng.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urned on clear glass light bul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30442"/>
            <a:ext cx="2169594" cy="28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ilhouette of mountains under orange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465"/>
            <a:ext cx="5508543" cy="31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Quà yêu có 1 không 2 của đom đóm mang lại cho con người – Mẹo hay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/>
          <a:stretch>
            <a:fillRect/>
          </a:stretch>
        </p:blipFill>
        <p:spPr bwMode="auto">
          <a:xfrm flipH="1">
            <a:off x="8418414" y="3625800"/>
            <a:ext cx="3186129" cy="28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5181" y="898082"/>
            <a:ext cx="4991308" cy="50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điện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nhà máy điện, pin,…cung cấp năng lượng điện.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điện được sử dụng rộng rãi trong sản xuất và đời sống.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áp Truyền Dẫn Dưới Bầu Trời Xá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6" y="3878744"/>
            <a:ext cx="3077765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ilt shift lens photography of clear glass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5" y="874366"/>
            <a:ext cx="4991308" cy="28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6892" r="1"/>
          <a:stretch>
            <a:fillRect/>
          </a:stretch>
        </p:blipFill>
        <p:spPr>
          <a:xfrm>
            <a:off x="3748618" y="3870031"/>
            <a:ext cx="2535806" cy="2317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60" y="898082"/>
            <a:ext cx="4641981" cy="50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âm thanh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trống, tiếng đàn, tiếng hát,…mang năng lượng.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này giúp con người nghe được âm thanh.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Ảnh lưu trữ miễn phí về âm lượng, Âm nhạc, âm trầ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12" y="3151608"/>
            <a:ext cx="4529209" cy="30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oy singing on microphone with pop fi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66" y="713411"/>
            <a:ext cx="3398479" cy="22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woman playing ukulele at day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/>
          <a:stretch>
            <a:fillRect/>
          </a:stretch>
        </p:blipFill>
        <p:spPr bwMode="auto">
          <a:xfrm>
            <a:off x="5374205" y="725785"/>
            <a:ext cx="2708797" cy="22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8758" y="213889"/>
            <a:ext cx="5425529" cy="643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hoá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lưu trữ trong lương thực – thực phẩm, trong pin, trong nhiên liệu,…được gọi là năng lượng hoá học.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trong lương thực – thực phẩm giúp con người sinh sống, phát triển; năng lượng trong nhiên liệu giúp máy móc hoạt động.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Ảnh lưu trữ miễn phí về an toàn, Chân dung, Châu Á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9"/>
          <a:stretch>
            <a:fillRect/>
          </a:stretch>
        </p:blipFill>
        <p:spPr bwMode="auto">
          <a:xfrm flipH="1">
            <a:off x="898937" y="3591641"/>
            <a:ext cx="2445791" cy="26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erson holding laboratory flas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21" y="755465"/>
            <a:ext cx="4014015" cy="26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yellow straw in clear glass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54" y="3594116"/>
            <a:ext cx="2445790" cy="26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3510</Words>
  <Application>WPS Slides</Application>
  <PresentationFormat>Custom</PresentationFormat>
  <Paragraphs>268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SignPainter-HouseScript</vt:lpstr>
      <vt:lpstr>Segoe Print</vt:lpstr>
      <vt:lpstr>Phosphate Inline</vt:lpstr>
      <vt:lpstr>Chalkboard SE</vt:lpstr>
      <vt:lpstr>Mongolian Baiti</vt:lpstr>
      <vt:lpstr>Times New Roman</vt:lpstr>
      <vt:lpstr>Calibri</vt:lpstr>
      <vt:lpstr>Yu Gothic UI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HOA HOÀNG</cp:lastModifiedBy>
  <cp:revision>243</cp:revision>
  <dcterms:created xsi:type="dcterms:W3CDTF">2021-06-15T07:05:00Z</dcterms:created>
  <dcterms:modified xsi:type="dcterms:W3CDTF">2025-05-10T16:09:32Z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2E8FEC2FCC8341D58C3E6B1620D89FF2_13</vt:lpwstr>
  </property>
  <property fmtid="{D5CDD505-2E9C-101B-9397-08002B2CF9AE}" pid="3" name="KSOProductBuildVer">
    <vt:lpwstr>1033-12.2.0.20795</vt:lpwstr>
  </property>
</Properties>
</file>