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2"/>
  </p:notesMasterIdLst>
  <p:sldIdLst>
    <p:sldId id="256" r:id="rId2"/>
    <p:sldId id="258" r:id="rId3"/>
    <p:sldId id="257" r:id="rId4"/>
    <p:sldId id="262" r:id="rId5"/>
    <p:sldId id="259" r:id="rId6"/>
    <p:sldId id="267" r:id="rId7"/>
    <p:sldId id="268" r:id="rId8"/>
    <p:sldId id="270" r:id="rId9"/>
    <p:sldId id="272" r:id="rId10"/>
    <p:sldId id="271" r:id="rId11"/>
    <p:sldId id="299" r:id="rId12"/>
    <p:sldId id="260" r:id="rId13"/>
    <p:sldId id="269" r:id="rId14"/>
    <p:sldId id="300" r:id="rId15"/>
    <p:sldId id="274" r:id="rId16"/>
    <p:sldId id="275" r:id="rId17"/>
    <p:sldId id="304" r:id="rId18"/>
    <p:sldId id="277" r:id="rId19"/>
    <p:sldId id="281" r:id="rId20"/>
    <p:sldId id="305" r:id="rId21"/>
    <p:sldId id="279" r:id="rId22"/>
    <p:sldId id="264" r:id="rId23"/>
    <p:sldId id="302" r:id="rId24"/>
    <p:sldId id="291" r:id="rId25"/>
    <p:sldId id="263" r:id="rId26"/>
    <p:sldId id="294" r:id="rId27"/>
    <p:sldId id="292" r:id="rId28"/>
    <p:sldId id="296" r:id="rId29"/>
    <p:sldId id="309" r:id="rId30"/>
    <p:sldId id="310" r:id="rId31"/>
    <p:sldId id="311" r:id="rId32"/>
    <p:sldId id="312" r:id="rId33"/>
    <p:sldId id="313" r:id="rId34"/>
    <p:sldId id="314" r:id="rId35"/>
    <p:sldId id="297" r:id="rId36"/>
    <p:sldId id="293" r:id="rId37"/>
    <p:sldId id="308" r:id="rId38"/>
    <p:sldId id="307" r:id="rId39"/>
    <p:sldId id="265" r:id="rId40"/>
    <p:sldId id="266" r:id="rId41"/>
  </p:sldIdLst>
  <p:sldSz cx="18288000" cy="10287000"/>
  <p:notesSz cx="6858000" cy="9144000"/>
  <p:embeddedFontLst>
    <p:embeddedFont>
      <p:font typeface="Cambria Math" panose="02040503050406030204" pitchFamily="18" charset="0"/>
      <p:regular r:id="rId43"/>
    </p:embeddedFont>
    <p:embeddedFont>
      <p:font typeface="StoryBook Rough" panose="020B0604020202020204" charset="0"/>
      <p:regular r:id="rId44"/>
    </p:embeddedFont>
    <p:embeddedFont>
      <p:font typeface="Calibri" panose="020F0502020204030204" pitchFamily="34" charset="0"/>
      <p:regular r:id="rId45"/>
      <p:bold r:id="rId46"/>
      <p:italic r:id="rId47"/>
      <p:boldItalic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8F79"/>
    <a:srgbClr val="4CA289"/>
    <a:srgbClr val="4EB28C"/>
    <a:srgbClr val="87CB8F"/>
    <a:srgbClr val="5AB2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0" autoAdjust="0"/>
    <p:restoredTop sz="93974" autoAdjust="0"/>
  </p:normalViewPr>
  <p:slideViewPr>
    <p:cSldViewPr>
      <p:cViewPr varScale="1">
        <p:scale>
          <a:sx n="39" d="100"/>
          <a:sy n="39" d="100"/>
        </p:scale>
        <p:origin x="196" y="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642249-6B72-430D-BAED-377440711D68}" type="datetimeFigureOut">
              <a:rPr lang="en-US" smtClean="0"/>
              <a:t>17/11/2022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A89B7A-A0D2-48BE-AF02-9069F05AEA79}" type="slidenum">
              <a:rPr lang="en-US" smtClean="0"/>
              <a:t>‹#›</a:t>
            </a:fld>
            <a:endParaRPr lang="en-US"/>
          </a:p>
        </p:txBody>
      </p:sp>
    </p:spTree>
    <p:extLst>
      <p:ext uri="{BB962C8B-B14F-4D97-AF65-F5344CB8AC3E}">
        <p14:creationId xmlns:p14="http://schemas.microsoft.com/office/powerpoint/2010/main" val="171531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89B7A-A0D2-48BE-AF02-9069F05AEA79}" type="slidenum">
              <a:rPr lang="en-US" smtClean="0"/>
              <a:t>2</a:t>
            </a:fld>
            <a:endParaRPr lang="en-US"/>
          </a:p>
        </p:txBody>
      </p:sp>
    </p:spTree>
    <p:extLst>
      <p:ext uri="{BB962C8B-B14F-4D97-AF65-F5344CB8AC3E}">
        <p14:creationId xmlns:p14="http://schemas.microsoft.com/office/powerpoint/2010/main" val="2969614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2436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3158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8935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4061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89B7A-A0D2-48BE-AF02-9069F05AEA79}" type="slidenum">
              <a:rPr lang="en-US" smtClean="0"/>
              <a:t>3</a:t>
            </a:fld>
            <a:endParaRPr lang="en-US"/>
          </a:p>
        </p:txBody>
      </p:sp>
    </p:spTree>
    <p:extLst>
      <p:ext uri="{BB962C8B-B14F-4D97-AF65-F5344CB8AC3E}">
        <p14:creationId xmlns:p14="http://schemas.microsoft.com/office/powerpoint/2010/main" val="237610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89B7A-A0D2-48BE-AF02-9069F05AEA79}" type="slidenum">
              <a:rPr lang="en-US" smtClean="0"/>
              <a:t>9</a:t>
            </a:fld>
            <a:endParaRPr lang="en-US"/>
          </a:p>
        </p:txBody>
      </p:sp>
    </p:spTree>
    <p:extLst>
      <p:ext uri="{BB962C8B-B14F-4D97-AF65-F5344CB8AC3E}">
        <p14:creationId xmlns:p14="http://schemas.microsoft.com/office/powerpoint/2010/main" val="4269683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89B7A-A0D2-48BE-AF02-9069F05AEA79}" type="slidenum">
              <a:rPr lang="en-US" smtClean="0"/>
              <a:t>14</a:t>
            </a:fld>
            <a:endParaRPr lang="en-US"/>
          </a:p>
        </p:txBody>
      </p:sp>
    </p:spTree>
    <p:extLst>
      <p:ext uri="{BB962C8B-B14F-4D97-AF65-F5344CB8AC3E}">
        <p14:creationId xmlns:p14="http://schemas.microsoft.com/office/powerpoint/2010/main" val="816418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89B7A-A0D2-48BE-AF02-9069F05AEA79}"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630545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89B7A-A0D2-48BE-AF02-9069F05AEA79}" type="slidenum">
              <a:rPr lang="en-US" smtClean="0"/>
              <a:t>25</a:t>
            </a:fld>
            <a:endParaRPr lang="en-US"/>
          </a:p>
        </p:txBody>
      </p:sp>
    </p:spTree>
    <p:extLst>
      <p:ext uri="{BB962C8B-B14F-4D97-AF65-F5344CB8AC3E}">
        <p14:creationId xmlns:p14="http://schemas.microsoft.com/office/powerpoint/2010/main" val="2526381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89B7A-A0D2-48BE-AF02-9069F05AEA79}"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3329360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4DD517-68FC-4A63-A08E-FD122F82A9CA}"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34663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7995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17/11/2022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17/11/2022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17/11/2022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17/11/2022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17/11/2022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17/11/2022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17/11/2022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17/11/2022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17/11/2022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17/11/2022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6"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microsoft.com/office/2007/relationships/hdphoto" Target="../media/hdphoto5.wdp"/><Relationship Id="rId13" Type="http://schemas.microsoft.com/office/2007/relationships/hdphoto" Target="../media/hdphoto1.wdp"/><Relationship Id="rId3" Type="http://schemas.microsoft.com/office/2007/relationships/hdphoto" Target="../media/hdphoto4.wdp"/><Relationship Id="rId21" Type="http://schemas.openxmlformats.org/officeDocument/2006/relationships/image" Target="../media/image38.png"/><Relationship Id="rId7" Type="http://schemas.openxmlformats.org/officeDocument/2006/relationships/image" Target="../media/image36.png"/><Relationship Id="rId12" Type="http://schemas.openxmlformats.org/officeDocument/2006/relationships/image" Target="../media/image20.png"/><Relationship Id="rId2" Type="http://schemas.openxmlformats.org/officeDocument/2006/relationships/image" Target="../media/image35.png"/><Relationship Id="rId20" Type="http://schemas.openxmlformats.org/officeDocument/2006/relationships/image" Target="../media/image44.svg"/><Relationship Id="rId29" Type="http://schemas.openxmlformats.org/officeDocument/2006/relationships/image" Target="../media/image10.svg"/><Relationship Id="rId1" Type="http://schemas.openxmlformats.org/officeDocument/2006/relationships/slideLayout" Target="../slideLayouts/slideLayout7.xml"/><Relationship Id="rId6" Type="http://schemas.openxmlformats.org/officeDocument/2006/relationships/image" Target="../media/image33.svg"/><Relationship Id="rId11" Type="http://schemas.microsoft.com/office/2007/relationships/hdphoto" Target="../media/hdphoto3.wdp"/><Relationship Id="rId28" Type="http://schemas.openxmlformats.org/officeDocument/2006/relationships/image" Target="../media/image5.png"/><Relationship Id="rId10" Type="http://schemas.openxmlformats.org/officeDocument/2006/relationships/image" Target="../media/image27.png"/><Relationship Id="rId9" Type="http://schemas.openxmlformats.org/officeDocument/2006/relationships/image" Target="../media/image37.png"/><Relationship Id="rId27" Type="http://schemas.openxmlformats.org/officeDocument/2006/relationships/image" Target="../media/image28.svg"/></Relationships>
</file>

<file path=ppt/slides/_rels/slide11.xml.rels><?xml version="1.0" encoding="UTF-8" standalone="yes"?>
<Relationships xmlns="http://schemas.openxmlformats.org/package/2006/relationships"><Relationship Id="rId26" Type="http://schemas.openxmlformats.org/officeDocument/2006/relationships/image" Target="../media/image41.png"/><Relationship Id="rId3" Type="http://schemas.openxmlformats.org/officeDocument/2006/relationships/image" Target="../media/image33.svg"/><Relationship Id="rId25" Type="http://schemas.openxmlformats.org/officeDocument/2006/relationships/image" Target="../media/image40.png"/><Relationship Id="rId2" Type="http://schemas.openxmlformats.org/officeDocument/2006/relationships/image" Target="../media/image18.png"/><Relationship Id="rId29"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5.png"/><Relationship Id="rId24" Type="http://schemas.openxmlformats.org/officeDocument/2006/relationships/image" Target="../media/image6.svg"/><Relationship Id="rId5" Type="http://schemas.openxmlformats.org/officeDocument/2006/relationships/image" Target="../media/image42.svg"/><Relationship Id="rId23" Type="http://schemas.openxmlformats.org/officeDocument/2006/relationships/image" Target="../media/image3.png"/><Relationship Id="rId28" Type="http://schemas.openxmlformats.org/officeDocument/2006/relationships/image" Target="../media/image43.png"/><Relationship Id="rId10" Type="http://schemas.openxmlformats.org/officeDocument/2006/relationships/image" Target="../media/image36.svg"/><Relationship Id="rId4" Type="http://schemas.openxmlformats.org/officeDocument/2006/relationships/image" Target="../media/image39.png"/><Relationship Id="rId22" Type="http://schemas.openxmlformats.org/officeDocument/2006/relationships/image" Target="../media/image10.svg"/><Relationship Id="rId27" Type="http://schemas.openxmlformats.org/officeDocument/2006/relationships/image" Target="../media/image42.png"/></Relationships>
</file>

<file path=ppt/slides/_rels/slide12.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3.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24" Type="http://schemas.microsoft.com/office/2007/relationships/hdphoto" Target="../media/hdphoto6.wdp"/><Relationship Id="rId5" Type="http://schemas.openxmlformats.org/officeDocument/2006/relationships/image" Target="../media/image42.svg"/><Relationship Id="rId23"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5.png"/><Relationship Id="rId22" Type="http://schemas.openxmlformats.org/officeDocument/2006/relationships/image" Target="../media/image10.svg"/></Relationships>
</file>

<file path=ppt/slides/_rels/slide13.xml.rels><?xml version="1.0" encoding="UTF-8" standalone="yes"?>
<Relationships xmlns="http://schemas.openxmlformats.org/package/2006/relationships"><Relationship Id="rId12" Type="http://schemas.openxmlformats.org/officeDocument/2006/relationships/image" Target="../media/image46.png"/><Relationship Id="rId33" Type="http://schemas.openxmlformats.org/officeDocument/2006/relationships/image" Target="../media/image47.png"/><Relationship Id="rId2" Type="http://schemas.openxmlformats.org/officeDocument/2006/relationships/image" Target="../media/image22.png"/><Relationship Id="rId20" Type="http://schemas.openxmlformats.org/officeDocument/2006/relationships/image" Target="../media/image4.sv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38.svg"/><Relationship Id="rId32" Type="http://schemas.openxmlformats.org/officeDocument/2006/relationships/image" Target="../media/image2.png"/><Relationship Id="rId5" Type="http://schemas.openxmlformats.org/officeDocument/2006/relationships/image" Target="../media/image36.svg"/><Relationship Id="rId31" Type="http://schemas.openxmlformats.org/officeDocument/2006/relationships/image" Target="../media/image50.svg"/></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21" Type="http://schemas.openxmlformats.org/officeDocument/2006/relationships/image" Target="../media/image49.png"/><Relationship Id="rId7" Type="http://schemas.openxmlformats.org/officeDocument/2006/relationships/image" Target="../media/image6.svg"/><Relationship Id="rId2" Type="http://schemas.openxmlformats.org/officeDocument/2006/relationships/notesSlide" Target="../notesSlides/notesSlide4.xml"/><Relationship Id="rId20" Type="http://schemas.openxmlformats.org/officeDocument/2006/relationships/image" Target="../media/image4.svg"/><Relationship Id="rId1" Type="http://schemas.openxmlformats.org/officeDocument/2006/relationships/slideLayout" Target="../slideLayouts/slideLayout7.xml"/><Relationship Id="rId11" Type="http://schemas.openxmlformats.org/officeDocument/2006/relationships/image" Target="../media/image2.png"/><Relationship Id="rId10" Type="http://schemas.openxmlformats.org/officeDocument/2006/relationships/image" Target="../media/image3.png"/><Relationship Id="rId9" Type="http://schemas.openxmlformats.org/officeDocument/2006/relationships/image" Target="../media/image36.svg"/></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3.svg"/><Relationship Id="rId7" Type="http://schemas.openxmlformats.org/officeDocument/2006/relationships/image" Target="../media/image38.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31.svg"/><Relationship Id="rId10" Type="http://schemas.openxmlformats.org/officeDocument/2006/relationships/image" Target="../media/image44.svg"/><Relationship Id="rId4" Type="http://schemas.openxmlformats.org/officeDocument/2006/relationships/image" Target="../media/image19.png"/><Relationship Id="rId9" Type="http://schemas.microsoft.com/office/2007/relationships/hdphoto" Target="../media/hdphoto1.wdp"/></Relationships>
</file>

<file path=ppt/slides/_rels/slide16.xml.rels><?xml version="1.0" encoding="UTF-8" standalone="yes"?>
<Relationships xmlns="http://schemas.openxmlformats.org/package/2006/relationships"><Relationship Id="rId13" Type="http://schemas.openxmlformats.org/officeDocument/2006/relationships/image" Target="../media/image51.png"/><Relationship Id="rId3" Type="http://schemas.microsoft.com/office/2007/relationships/hdphoto" Target="../media/hdphoto2.wdp"/><Relationship Id="rId12" Type="http://schemas.openxmlformats.org/officeDocument/2006/relationships/image" Target="../media/image50.png"/><Relationship Id="rId2" Type="http://schemas.openxmlformats.org/officeDocument/2006/relationships/image" Target="../media/image21.png"/><Relationship Id="rId16" Type="http://schemas.openxmlformats.org/officeDocument/2006/relationships/image" Target="../media/image52.png"/><Relationship Id="rId1" Type="http://schemas.openxmlformats.org/officeDocument/2006/relationships/slideLayout" Target="../slideLayouts/slideLayout7.xml"/><Relationship Id="rId11" Type="http://schemas.openxmlformats.org/officeDocument/2006/relationships/image" Target="../media/image38.svg"/><Relationship Id="rId15" Type="http://schemas.openxmlformats.org/officeDocument/2006/relationships/image" Target="../media/image29.svg"/><Relationship Id="rId10" Type="http://schemas.openxmlformats.org/officeDocument/2006/relationships/image" Target="../media/image16.png"/><Relationship Id="rId4" Type="http://schemas.openxmlformats.org/officeDocument/2006/relationships/image" Target="../media/image22.png"/><Relationship Id="rId9" Type="http://schemas.openxmlformats.org/officeDocument/2006/relationships/image" Target="../media/image36.svg"/><Relationship Id="rId1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6.svg"/><Relationship Id="rId25" Type="http://schemas.openxmlformats.org/officeDocument/2006/relationships/image" Target="../media/image53.png"/><Relationship Id="rId2" Type="http://schemas.openxmlformats.org/officeDocument/2006/relationships/image" Target="../media/image21.png"/><Relationship Id="rId20" Type="http://schemas.openxmlformats.org/officeDocument/2006/relationships/image" Target="../media/image4.svg"/><Relationship Id="rId1" Type="http://schemas.openxmlformats.org/officeDocument/2006/relationships/slideLayout" Target="../slideLayouts/slideLayout7.xml"/><Relationship Id="rId24" Type="http://schemas.openxmlformats.org/officeDocument/2006/relationships/image" Target="../media/image3.png"/><Relationship Id="rId23" Type="http://schemas.openxmlformats.org/officeDocument/2006/relationships/image" Target="../media/image2.png"/><Relationship Id="rId10" Type="http://schemas.openxmlformats.org/officeDocument/2006/relationships/image" Target="../media/image5.png"/><Relationship Id="rId4" Type="http://schemas.openxmlformats.org/officeDocument/2006/relationships/image" Target="../media/image22.png"/><Relationship Id="rId9" Type="http://schemas.openxmlformats.org/officeDocument/2006/relationships/image" Target="../media/image36.svg"/><Relationship Id="rId22" Type="http://schemas.openxmlformats.org/officeDocument/2006/relationships/image" Target="../media/image10.svg"/></Relationships>
</file>

<file path=ppt/slides/_rels/slide18.xml.rels><?xml version="1.0" encoding="UTF-8" standalone="yes"?>
<Relationships xmlns="http://schemas.openxmlformats.org/package/2006/relationships"><Relationship Id="rId13" Type="http://schemas.openxmlformats.org/officeDocument/2006/relationships/image" Target="../media/image29.svg"/><Relationship Id="rId18" Type="http://schemas.openxmlformats.org/officeDocument/2006/relationships/image" Target="../media/image30.png"/><Relationship Id="rId3" Type="http://schemas.openxmlformats.org/officeDocument/2006/relationships/image" Target="../media/image33.svg"/><Relationship Id="rId12" Type="http://schemas.openxmlformats.org/officeDocument/2006/relationships/image" Target="../media/image9.png"/><Relationship Id="rId7" Type="http://schemas.openxmlformats.org/officeDocument/2006/relationships/image" Target="../media/image38.svg"/><Relationship Id="rId17" Type="http://schemas.openxmlformats.org/officeDocument/2006/relationships/image" Target="../media/image31.svg"/><Relationship Id="rId2" Type="http://schemas.openxmlformats.org/officeDocument/2006/relationships/image" Target="../media/image18.png"/><Relationship Id="rId1" Type="http://schemas.openxmlformats.org/officeDocument/2006/relationships/slideLayout" Target="../slideLayouts/slideLayout7.xml"/><Relationship Id="rId11" Type="http://schemas.openxmlformats.org/officeDocument/2006/relationships/image" Target="../media/image42.svg"/><Relationship Id="rId15" Type="http://schemas.openxmlformats.org/officeDocument/2006/relationships/image" Target="../media/image19.png"/><Relationship Id="rId19" Type="http://schemas.openxmlformats.org/officeDocument/2006/relationships/image" Target="../media/image54.png"/><Relationship Id="rId4" Type="http://schemas.openxmlformats.org/officeDocument/2006/relationships/image" Target="../media/image26.png"/><Relationship Id="rId1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33.svg"/><Relationship Id="rId21" Type="http://schemas.openxmlformats.org/officeDocument/2006/relationships/image" Target="../media/image3.png"/><Relationship Id="rId2" Type="http://schemas.openxmlformats.org/officeDocument/2006/relationships/image" Target="../media/image18.png"/><Relationship Id="rId20" Type="http://schemas.openxmlformats.org/officeDocument/2006/relationships/image" Target="../media/image4.sv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42.svg"/><Relationship Id="rId23" Type="http://schemas.openxmlformats.org/officeDocument/2006/relationships/image" Target="../media/image55.png"/><Relationship Id="rId4" Type="http://schemas.openxmlformats.org/officeDocument/2006/relationships/image" Target="../media/image39.png"/><Relationship Id="rId22" Type="http://schemas.openxmlformats.org/officeDocument/2006/relationships/image" Target="../media/image6.svg"/></Relationships>
</file>

<file path=ppt/slides/_rels/slide2.xml.rels><?xml version="1.0" encoding="UTF-8" standalone="yes"?>
<Relationships xmlns="http://schemas.openxmlformats.org/package/2006/relationships"><Relationship Id="rId13" Type="http://schemas.openxmlformats.org/officeDocument/2006/relationships/image" Target="../media/image12.svg"/><Relationship Id="rId3" Type="http://schemas.openxmlformats.org/officeDocument/2006/relationships/image" Target="../media/image9.png"/><Relationship Id="rId12" Type="http://schemas.openxmlformats.org/officeDocument/2006/relationships/image" Target="../media/image25.svg"/><Relationship Id="rId2" Type="http://schemas.openxmlformats.org/officeDocument/2006/relationships/notesSlide" Target="../notesSlides/notesSlide1.xml"/><Relationship Id="rId16"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9.svg"/><Relationship Id="rId15" Type="http://schemas.openxmlformats.org/officeDocument/2006/relationships/image" Target="../media/image10.png"/><Relationship Id="rId14" Type="http://schemas.openxmlformats.org/officeDocument/2006/relationships/image" Target="../media/image4.png"/><Relationship Id="rId9" Type="http://schemas.openxmlformats.org/officeDocument/2006/relationships/image" Target="../media/image8.svg"/></Relationships>
</file>

<file path=ppt/slides/_rels/slide20.xml.rels><?xml version="1.0" encoding="UTF-8" standalone="yes"?>
<Relationships xmlns="http://schemas.openxmlformats.org/package/2006/relationships"><Relationship Id="rId8" Type="http://schemas.openxmlformats.org/officeDocument/2006/relationships/image" Target="../media/image27.png"/><Relationship Id="rId3" Type="http://schemas.microsoft.com/office/2007/relationships/hdphoto" Target="../media/hdphoto4.wdp"/><Relationship Id="rId21" Type="http://schemas.openxmlformats.org/officeDocument/2006/relationships/image" Target="../media/image38.png"/><Relationship Id="rId7" Type="http://schemas.openxmlformats.org/officeDocument/2006/relationships/image" Target="../media/image37.png"/><Relationship Id="rId2" Type="http://schemas.openxmlformats.org/officeDocument/2006/relationships/image" Target="../media/image35.png"/><Relationship Id="rId20" Type="http://schemas.openxmlformats.org/officeDocument/2006/relationships/image" Target="../media/image44.svg"/><Relationship Id="rId29"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33.svg"/><Relationship Id="rId11" Type="http://schemas.microsoft.com/office/2007/relationships/hdphoto" Target="../media/hdphoto1.wdp"/><Relationship Id="rId28" Type="http://schemas.openxmlformats.org/officeDocument/2006/relationships/image" Target="../media/image5.png"/><Relationship Id="rId10" Type="http://schemas.openxmlformats.org/officeDocument/2006/relationships/image" Target="../media/image20.png"/><Relationship Id="rId9" Type="http://schemas.microsoft.com/office/2007/relationships/hdphoto" Target="../media/hdphoto3.wdp"/><Relationship Id="rId27" Type="http://schemas.openxmlformats.org/officeDocument/2006/relationships/image" Target="../media/image28.svg"/><Relationship Id="rId22" Type="http://schemas.openxmlformats.org/officeDocument/2006/relationships/image" Target="../media/image10.svg"/></Relationships>
</file>

<file path=ppt/slides/_rels/slide2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8.png"/><Relationship Id="rId7" Type="http://schemas.openxmlformats.org/officeDocument/2006/relationships/image" Target="../media/image42.svg"/><Relationship Id="rId17" Type="http://schemas.openxmlformats.org/officeDocument/2006/relationships/image" Target="../media/image58.png"/><Relationship Id="rId2" Type="http://schemas.openxmlformats.org/officeDocument/2006/relationships/notesSlide" Target="../notesSlides/notesSlide5.xml"/><Relationship Id="rId16"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33.svg"/><Relationship Id="rId15" Type="http://schemas.openxmlformats.org/officeDocument/2006/relationships/image" Target="../media/image11.png"/><Relationship Id="rId14" Type="http://schemas.openxmlformats.org/officeDocument/2006/relationships/image" Target="../media/image29.svg"/></Relationships>
</file>

<file path=ppt/slides/_rels/slide22.xml.rels><?xml version="1.0" encoding="UTF-8" standalone="yes"?>
<Relationships xmlns="http://schemas.openxmlformats.org/package/2006/relationships"><Relationship Id="rId8" Type="http://schemas.openxmlformats.org/officeDocument/2006/relationships/image" Target="../media/image18.png"/><Relationship Id="rId26" Type="http://schemas.openxmlformats.org/officeDocument/2006/relationships/image" Target="NULL"/><Relationship Id="rId3" Type="http://schemas.openxmlformats.org/officeDocument/2006/relationships/image" Target="../media/image33.svg"/><Relationship Id="rId34" Type="http://schemas.openxmlformats.org/officeDocument/2006/relationships/image" Target="../media/image11.png"/><Relationship Id="rId7" Type="http://schemas.openxmlformats.org/officeDocument/2006/relationships/image" Target="../media/image38.svg"/><Relationship Id="rId33" Type="http://schemas.openxmlformats.org/officeDocument/2006/relationships/image" Target="../media/image61.png"/><Relationship Id="rId2" Type="http://schemas.openxmlformats.org/officeDocument/2006/relationships/image" Target="../media/image16.png"/><Relationship Id="rId1" Type="http://schemas.openxmlformats.org/officeDocument/2006/relationships/slideLayout" Target="../slideLayouts/slideLayout7.xml"/><Relationship Id="rId11" Type="http://schemas.openxmlformats.org/officeDocument/2006/relationships/image" Target="../media/image60.png"/><Relationship Id="rId32" Type="http://schemas.openxmlformats.org/officeDocument/2006/relationships/image" Target="../media/image23.svg"/><Relationship Id="rId10" Type="http://schemas.openxmlformats.org/officeDocument/2006/relationships/image" Target="../media/image75.svg"/><Relationship Id="rId9" Type="http://schemas.openxmlformats.org/officeDocument/2006/relationships/image" Target="../media/image59.png"/><Relationship Id="rId27" Type="http://schemas.openxmlformats.org/officeDocument/2006/relationships/image" Target="../media/image15.png"/></Relationships>
</file>

<file path=ppt/slides/_rels/slide23.xml.rels><?xml version="1.0" encoding="UTF-8" standalone="yes"?>
<Relationships xmlns="http://schemas.openxmlformats.org/package/2006/relationships"><Relationship Id="rId34" Type="http://schemas.openxmlformats.org/officeDocument/2006/relationships/image" Target="../media/image63.png"/><Relationship Id="rId12" Type="http://schemas.openxmlformats.org/officeDocument/2006/relationships/image" Target="../media/image62.png"/><Relationship Id="rId33" Type="http://schemas.openxmlformats.org/officeDocument/2006/relationships/image" Target="../media/image2.png"/><Relationship Id="rId2" Type="http://schemas.openxmlformats.org/officeDocument/2006/relationships/image" Target="../media/image22.png"/><Relationship Id="rId20" Type="http://schemas.openxmlformats.org/officeDocument/2006/relationships/image" Target="../media/image4.sv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38.svg"/><Relationship Id="rId32" Type="http://schemas.openxmlformats.org/officeDocument/2006/relationships/image" Target="../media/image46.png"/><Relationship Id="rId5" Type="http://schemas.openxmlformats.org/officeDocument/2006/relationships/image" Target="../media/image36.svg"/><Relationship Id="rId31" Type="http://schemas.openxmlformats.org/officeDocument/2006/relationships/image" Target="../media/image50.svg"/><Relationship Id="rId35" Type="http://schemas.openxmlformats.org/officeDocument/2006/relationships/image" Target="../media/image64.png"/></Relationships>
</file>

<file path=ppt/slides/_rels/slide2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3.svg"/><Relationship Id="rId7" Type="http://schemas.openxmlformats.org/officeDocument/2006/relationships/image" Target="../media/image38.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31.svg"/><Relationship Id="rId10" Type="http://schemas.openxmlformats.org/officeDocument/2006/relationships/image" Target="../media/image44.svg"/><Relationship Id="rId4" Type="http://schemas.openxmlformats.org/officeDocument/2006/relationships/image" Target="../media/image19.png"/><Relationship Id="rId9" Type="http://schemas.microsoft.com/office/2007/relationships/hdphoto" Target="../media/hdphoto1.wdp"/></Relationships>
</file>

<file path=ppt/slides/_rels/slide25.xml.rels><?xml version="1.0" encoding="UTF-8" standalone="yes"?>
<Relationships xmlns="http://schemas.openxmlformats.org/package/2006/relationships"><Relationship Id="rId8" Type="http://schemas.openxmlformats.org/officeDocument/2006/relationships/image" Target="../media/image44.svg"/><Relationship Id="rId13" Type="http://schemas.openxmlformats.org/officeDocument/2006/relationships/image" Target="../media/image66.png"/><Relationship Id="rId18" Type="http://schemas.openxmlformats.org/officeDocument/2006/relationships/image" Target="../media/image71.png"/><Relationship Id="rId26" Type="http://schemas.openxmlformats.org/officeDocument/2006/relationships/image" Target="NULL"/><Relationship Id="rId3" Type="http://schemas.openxmlformats.org/officeDocument/2006/relationships/image" Target="../media/image65.png"/><Relationship Id="rId21" Type="http://schemas.openxmlformats.org/officeDocument/2006/relationships/image" Target="../media/image74.png"/><Relationship Id="rId12" Type="http://schemas.openxmlformats.org/officeDocument/2006/relationships/image" Target="../media/image8.svg"/><Relationship Id="rId17" Type="http://schemas.openxmlformats.org/officeDocument/2006/relationships/image" Target="../media/image70.png"/><Relationship Id="rId25" Type="http://schemas.openxmlformats.org/officeDocument/2006/relationships/image" Target="../media/image78.png"/><Relationship Id="rId2" Type="http://schemas.openxmlformats.org/officeDocument/2006/relationships/notesSlide" Target="../notesSlides/notesSlide6.xml"/><Relationship Id="rId16" Type="http://schemas.openxmlformats.org/officeDocument/2006/relationships/image" Target="../media/image69.png"/><Relationship Id="rId20" Type="http://schemas.openxmlformats.org/officeDocument/2006/relationships/image" Target="../media/image73.png"/><Relationship Id="rId1" Type="http://schemas.openxmlformats.org/officeDocument/2006/relationships/slideLayout" Target="../slideLayouts/slideLayout7.xml"/><Relationship Id="rId24" Type="http://schemas.openxmlformats.org/officeDocument/2006/relationships/image" Target="../media/image77.png"/><Relationship Id="rId15" Type="http://schemas.openxmlformats.org/officeDocument/2006/relationships/image" Target="../media/image68.png"/><Relationship Id="rId23" Type="http://schemas.openxmlformats.org/officeDocument/2006/relationships/image" Target="../media/image76.png"/><Relationship Id="rId19" Type="http://schemas.openxmlformats.org/officeDocument/2006/relationships/image" Target="../media/image72.png"/><Relationship Id="rId4" Type="http://schemas.microsoft.com/office/2007/relationships/hdphoto" Target="../media/hdphoto1.wdp"/><Relationship Id="rId9" Type="http://schemas.openxmlformats.org/officeDocument/2006/relationships/image" Target="../media/image4.png"/><Relationship Id="rId14" Type="http://schemas.openxmlformats.org/officeDocument/2006/relationships/image" Target="../media/image67.png"/><Relationship Id="rId22" Type="http://schemas.openxmlformats.org/officeDocument/2006/relationships/image" Target="../media/image75.png"/></Relationships>
</file>

<file path=ppt/slides/_rels/slide26.xml.rels><?xml version="1.0" encoding="UTF-8" standalone="yes"?>
<Relationships xmlns="http://schemas.openxmlformats.org/package/2006/relationships"><Relationship Id="rId8" Type="http://schemas.openxmlformats.org/officeDocument/2006/relationships/image" Target="../media/image81.png"/><Relationship Id="rId26" Type="http://schemas.openxmlformats.org/officeDocument/2006/relationships/image" Target="../media/image85.png"/><Relationship Id="rId7" Type="http://schemas.openxmlformats.org/officeDocument/2006/relationships/image" Target="../media/image48.svg"/><Relationship Id="rId25" Type="http://schemas.openxmlformats.org/officeDocument/2006/relationships/image" Target="../media/image84.png"/><Relationship Id="rId2" Type="http://schemas.openxmlformats.org/officeDocument/2006/relationships/image" Target="../media/image79.png"/><Relationship Id="rId29" Type="http://schemas.openxmlformats.org/officeDocument/2006/relationships/image" Target="../media/image88.png"/><Relationship Id="rId1" Type="http://schemas.openxmlformats.org/officeDocument/2006/relationships/slideLayout" Target="../slideLayouts/slideLayout7.xml"/><Relationship Id="rId6" Type="http://schemas.openxmlformats.org/officeDocument/2006/relationships/image" Target="../media/image80.png"/><Relationship Id="rId24" Type="http://schemas.openxmlformats.org/officeDocument/2006/relationships/image" Target="../media/image83.png"/><Relationship Id="rId5" Type="http://schemas.openxmlformats.org/officeDocument/2006/relationships/image" Target="../media/image46.svg"/><Relationship Id="rId23" Type="http://schemas.openxmlformats.org/officeDocument/2006/relationships/image" Target="../media/image82.png"/><Relationship Id="rId28" Type="http://schemas.openxmlformats.org/officeDocument/2006/relationships/image" Target="../media/image87.png"/><Relationship Id="rId31" Type="http://schemas.openxmlformats.org/officeDocument/2006/relationships/image" Target="../media/image90.png"/><Relationship Id="rId9" Type="http://schemas.openxmlformats.org/officeDocument/2006/relationships/image" Target="../media/image5.png"/><Relationship Id="rId22" Type="http://schemas.openxmlformats.org/officeDocument/2006/relationships/image" Target="../media/image10.svg"/><Relationship Id="rId27" Type="http://schemas.openxmlformats.org/officeDocument/2006/relationships/image" Target="../media/image86.png"/><Relationship Id="rId30" Type="http://schemas.openxmlformats.org/officeDocument/2006/relationships/image" Target="../media/image89.png"/></Relationships>
</file>

<file path=ppt/slides/_rels/slide27.xml.rels><?xml version="1.0" encoding="UTF-8" standalone="yes"?>
<Relationships xmlns="http://schemas.openxmlformats.org/package/2006/relationships"><Relationship Id="rId8" Type="http://schemas.openxmlformats.org/officeDocument/2006/relationships/image" Target="../media/image93.png"/><Relationship Id="rId13" Type="http://schemas.openxmlformats.org/officeDocument/2006/relationships/image" Target="../media/image98.png"/><Relationship Id="rId3" Type="http://schemas.microsoft.com/office/2007/relationships/hdphoto" Target="../media/hdphoto1.wdp"/><Relationship Id="rId7" Type="http://schemas.openxmlformats.org/officeDocument/2006/relationships/image" Target="../media/image92.png"/><Relationship Id="rId12" Type="http://schemas.openxmlformats.org/officeDocument/2006/relationships/image" Target="../media/image97.png"/><Relationship Id="rId17" Type="http://schemas.openxmlformats.org/officeDocument/2006/relationships/image" Target="../media/image5.png"/><Relationship Id="rId2" Type="http://schemas.openxmlformats.org/officeDocument/2006/relationships/image" Target="../media/image65.png"/><Relationship Id="rId16" Type="http://schemas.openxmlformats.org/officeDocument/2006/relationships/image" Target="../media/image42.svg"/><Relationship Id="rId1" Type="http://schemas.openxmlformats.org/officeDocument/2006/relationships/slideLayout" Target="../slideLayouts/slideLayout7.xml"/><Relationship Id="rId6" Type="http://schemas.openxmlformats.org/officeDocument/2006/relationships/image" Target="../media/image91.png"/><Relationship Id="rId11" Type="http://schemas.openxmlformats.org/officeDocument/2006/relationships/image" Target="../media/image96.png"/><Relationship Id="rId5" Type="http://schemas.openxmlformats.org/officeDocument/2006/relationships/image" Target="../media/image44.svg"/><Relationship Id="rId15" Type="http://schemas.microsoft.com/office/2007/relationships/hdphoto" Target="../media/hdphoto7.wdp"/><Relationship Id="rId10" Type="http://schemas.openxmlformats.org/officeDocument/2006/relationships/image" Target="../media/image95.png"/><Relationship Id="rId9" Type="http://schemas.openxmlformats.org/officeDocument/2006/relationships/image" Target="../media/image94.png"/><Relationship Id="rId14" Type="http://schemas.openxmlformats.org/officeDocument/2006/relationships/image" Target="../media/image99.png"/><Relationship Id="rId22" Type="http://schemas.openxmlformats.org/officeDocument/2006/relationships/image" Target="../media/image10.svg"/></Relationships>
</file>

<file path=ppt/slides/_rels/slide28.xml.rels><?xml version="1.0" encoding="UTF-8" standalone="yes"?>
<Relationships xmlns="http://schemas.openxmlformats.org/package/2006/relationships"><Relationship Id="rId13" Type="http://schemas.openxmlformats.org/officeDocument/2006/relationships/image" Target="../media/image29.svg"/><Relationship Id="rId3" Type="http://schemas.openxmlformats.org/officeDocument/2006/relationships/image" Target="../media/image18.png"/><Relationship Id="rId7" Type="http://schemas.openxmlformats.org/officeDocument/2006/relationships/image" Target="../media/image9.png"/><Relationship Id="rId17" Type="http://schemas.openxmlformats.org/officeDocument/2006/relationships/image" Target="../media/image101.png"/><Relationship Id="rId2" Type="http://schemas.openxmlformats.org/officeDocument/2006/relationships/notesSlide" Target="../notesSlides/notesSlide7.xml"/><Relationship Id="rId16" Type="http://schemas.openxmlformats.org/officeDocument/2006/relationships/image" Target="../media/image6.svg"/><Relationship Id="rId1" Type="http://schemas.openxmlformats.org/officeDocument/2006/relationships/slideLayout" Target="../slideLayouts/slideLayout7.xml"/><Relationship Id="rId6" Type="http://schemas.openxmlformats.org/officeDocument/2006/relationships/image" Target="../media/image42.svg"/><Relationship Id="rId5" Type="http://schemas.openxmlformats.org/officeDocument/2006/relationships/image" Target="../media/image100.png"/><Relationship Id="rId4" Type="http://schemas.openxmlformats.org/officeDocument/2006/relationships/image" Target="../media/image33.svg"/><Relationship Id="rId1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NULL"/><Relationship Id="rId4" Type="http://schemas.openxmlformats.org/officeDocument/2006/relationships/image" Target="../media/image103.png"/></Relationships>
</file>

<file path=ppt/slides/_rels/slide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2.png"/><Relationship Id="rId7" Type="http://schemas.openxmlformats.org/officeDocument/2006/relationships/image" Target="../media/image14.png"/><Relationship Id="rId12" Type="http://schemas.openxmlformats.org/officeDocument/2006/relationships/image" Target="../media/image25.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9.svg"/><Relationship Id="rId11" Type="http://schemas.openxmlformats.org/officeDocument/2006/relationships/image" Target="../media/image10.png"/><Relationship Id="rId5" Type="http://schemas.openxmlformats.org/officeDocument/2006/relationships/image" Target="../media/image13.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15.png"/></Relationships>
</file>

<file path=ppt/slides/_rels/slide30.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NULL"/><Relationship Id="rId4" Type="http://schemas.openxmlformats.org/officeDocument/2006/relationships/image" Target="../media/image103.png"/></Relationships>
</file>

<file path=ppt/slides/_rels/slide31.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05.png"/><Relationship Id="rId4" Type="http://schemas.openxmlformats.org/officeDocument/2006/relationships/image" Target="NULL"/></Relationships>
</file>

<file path=ppt/slides/_rels/slide32.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06.png"/><Relationship Id="rId4" Type="http://schemas.openxmlformats.org/officeDocument/2006/relationships/image" Target="NULL"/></Relationships>
</file>

<file path=ppt/slides/_rels/slide33.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07.png"/><Relationship Id="rId4" Type="http://schemas.openxmlformats.org/officeDocument/2006/relationships/image" Target="NULL"/></Relationships>
</file>

<file path=ppt/slides/_rels/slide34.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09.png"/><Relationship Id="rId5" Type="http://schemas.openxmlformats.org/officeDocument/2006/relationships/image" Target="NULL"/><Relationship Id="rId4" Type="http://schemas.openxmlformats.org/officeDocument/2006/relationships/image" Target="../media/image103.png"/></Relationships>
</file>

<file path=ppt/slides/_rels/slide3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3.svg"/><Relationship Id="rId7" Type="http://schemas.openxmlformats.org/officeDocument/2006/relationships/image" Target="../media/image38.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31.svg"/><Relationship Id="rId10" Type="http://schemas.openxmlformats.org/officeDocument/2006/relationships/image" Target="../media/image44.svg"/><Relationship Id="rId4" Type="http://schemas.openxmlformats.org/officeDocument/2006/relationships/image" Target="../media/image19.png"/><Relationship Id="rId9" Type="http://schemas.microsoft.com/office/2007/relationships/hdphoto" Target="../media/hdphoto1.wdp"/></Relationships>
</file>

<file path=ppt/slides/_rels/slide36.xml.rels><?xml version="1.0" encoding="UTF-8" standalone="yes"?>
<Relationships xmlns="http://schemas.openxmlformats.org/package/2006/relationships"><Relationship Id="rId18" Type="http://schemas.microsoft.com/office/2007/relationships/hdphoto" Target="../media/hdphoto9.wdp"/><Relationship Id="rId26" Type="http://schemas.openxmlformats.org/officeDocument/2006/relationships/image" Target="../media/image1040.png"/><Relationship Id="rId3" Type="http://schemas.microsoft.com/office/2007/relationships/hdphoto" Target="../media/hdphoto1.wdp"/><Relationship Id="rId7" Type="http://schemas.microsoft.com/office/2007/relationships/hdphoto" Target="../media/hdphoto8.wdp"/><Relationship Id="rId17" Type="http://schemas.openxmlformats.org/officeDocument/2006/relationships/image" Target="../media/image111.png"/><Relationship Id="rId25" Type="http://schemas.openxmlformats.org/officeDocument/2006/relationships/image" Target="../media/image6.svg"/><Relationship Id="rId2" Type="http://schemas.openxmlformats.org/officeDocument/2006/relationships/image" Target="../media/image65.png"/><Relationship Id="rId16" Type="http://schemas.openxmlformats.org/officeDocument/2006/relationships/image" Target="../media/image42.svg"/><Relationship Id="rId20"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0.png"/><Relationship Id="rId5" Type="http://schemas.openxmlformats.org/officeDocument/2006/relationships/image" Target="../media/image44.svg"/><Relationship Id="rId28" Type="http://schemas.openxmlformats.org/officeDocument/2006/relationships/image" Target="../media/image1060.png"/><Relationship Id="rId19" Type="http://schemas.openxmlformats.org/officeDocument/2006/relationships/image" Target="../media/image46.svg"/><Relationship Id="rId27" Type="http://schemas.openxmlformats.org/officeDocument/2006/relationships/image" Target="../media/image1050.png"/></Relationships>
</file>

<file path=ppt/slides/_rels/slide37.xml.rels><?xml version="1.0" encoding="UTF-8" standalone="yes"?>
<Relationships xmlns="http://schemas.openxmlformats.org/package/2006/relationships"><Relationship Id="rId21" Type="http://schemas.openxmlformats.org/officeDocument/2006/relationships/image" Target="../media/image18.png"/><Relationship Id="rId3" Type="http://schemas.openxmlformats.org/officeDocument/2006/relationships/image" Target="../media/image33.svg"/><Relationship Id="rId12" Type="http://schemas.openxmlformats.org/officeDocument/2006/relationships/image" Target="../media/image2.png"/><Relationship Id="rId2" Type="http://schemas.openxmlformats.org/officeDocument/2006/relationships/image" Target="../media/image22.png"/><Relationship Id="rId20" Type="http://schemas.openxmlformats.org/officeDocument/2006/relationships/image" Target="../media/image4.sv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38.svg"/><Relationship Id="rId5" Type="http://schemas.openxmlformats.org/officeDocument/2006/relationships/image" Target="../media/image36.svg"/><Relationship Id="rId23" Type="http://schemas.openxmlformats.org/officeDocument/2006/relationships/image" Target="../media/image1080.png"/><Relationship Id="rId22" Type="http://schemas.openxmlformats.org/officeDocument/2006/relationships/image" Target="../media/image1070.png"/></Relationships>
</file>

<file path=ppt/slides/_rels/slide38.xml.rels><?xml version="1.0" encoding="UTF-8" standalone="yes"?>
<Relationships xmlns="http://schemas.openxmlformats.org/package/2006/relationships"><Relationship Id="rId3" Type="http://schemas.openxmlformats.org/officeDocument/2006/relationships/image" Target="../media/image33.svg"/><Relationship Id="rId42" Type="http://schemas.openxmlformats.org/officeDocument/2006/relationships/image" Target="../media/image113.png"/><Relationship Id="rId2" Type="http://schemas.openxmlformats.org/officeDocument/2006/relationships/image" Target="../media/image18.png"/><Relationship Id="rId41" Type="http://schemas.openxmlformats.org/officeDocument/2006/relationships/image" Target="../media/image1100.png"/><Relationship Id="rId1" Type="http://schemas.openxmlformats.org/officeDocument/2006/relationships/slideLayout" Target="../slideLayouts/slideLayout7.xml"/><Relationship Id="rId6" Type="http://schemas.openxmlformats.org/officeDocument/2006/relationships/image" Target="../media/image5.png"/><Relationship Id="rId40" Type="http://schemas.openxmlformats.org/officeDocument/2006/relationships/image" Target="NULL"/><Relationship Id="rId5" Type="http://schemas.openxmlformats.org/officeDocument/2006/relationships/image" Target="../media/image42.svg"/><Relationship Id="rId23" Type="http://schemas.openxmlformats.org/officeDocument/2006/relationships/image" Target="../media/image112.png"/><Relationship Id="rId4" Type="http://schemas.openxmlformats.org/officeDocument/2006/relationships/image" Target="../media/image39.png"/><Relationship Id="rId22" Type="http://schemas.openxmlformats.org/officeDocument/2006/relationships/image" Target="../media/image10.svg"/><Relationship Id="rId43" Type="http://schemas.microsoft.com/office/2007/relationships/hdphoto" Target="../media/hdphoto10.wdp"/></Relationships>
</file>

<file path=ppt/slides/_rels/slide39.xml.rels><?xml version="1.0" encoding="UTF-8" standalone="yes"?>
<Relationships xmlns="http://schemas.openxmlformats.org/package/2006/relationships"><Relationship Id="rId8" Type="http://schemas.openxmlformats.org/officeDocument/2006/relationships/image" Target="../media/image14.png"/><Relationship Id="rId7" Type="http://schemas.openxmlformats.org/officeDocument/2006/relationships/image" Target="../media/image48.svg"/><Relationship Id="rId2" Type="http://schemas.openxmlformats.org/officeDocument/2006/relationships/image" Target="../media/image79.png"/><Relationship Id="rId1" Type="http://schemas.openxmlformats.org/officeDocument/2006/relationships/slideLayout" Target="../slideLayouts/slideLayout7.xml"/><Relationship Id="rId6" Type="http://schemas.openxmlformats.org/officeDocument/2006/relationships/image" Target="../media/image81.png"/><Relationship Id="rId11" Type="http://schemas.openxmlformats.org/officeDocument/2006/relationships/image" Target="../media/image23.svg"/><Relationship Id="rId5" Type="http://schemas.openxmlformats.org/officeDocument/2006/relationships/image" Target="../media/image46.svg"/><Relationship Id="rId10" Type="http://schemas.openxmlformats.org/officeDocument/2006/relationships/image" Target="../media/image15.png"/><Relationship Id="rId9" Type="http://schemas.openxmlformats.org/officeDocument/2006/relationships/image" Target="../media/image21.svg"/></Relationships>
</file>

<file path=ppt/slides/_rels/slide4.xml.rels><?xml version="1.0" encoding="UTF-8" standalone="yes"?>
<Relationships xmlns="http://schemas.openxmlformats.org/package/2006/relationships"><Relationship Id="rId13" Type="http://schemas.openxmlformats.org/officeDocument/2006/relationships/image" Target="../media/image2.png"/><Relationship Id="rId3" Type="http://schemas.openxmlformats.org/officeDocument/2006/relationships/image" Target="../media/image38.svg"/><Relationship Id="rId12" Type="http://schemas.openxmlformats.org/officeDocument/2006/relationships/image" Target="../media/image25.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0.svg"/><Relationship Id="rId5" Type="http://schemas.openxmlformats.org/officeDocument/2006/relationships/image" Target="../media/image40.svg"/><Relationship Id="rId15" Type="http://schemas.openxmlformats.org/officeDocument/2006/relationships/image" Target="../media/image5.png"/><Relationship Id="rId4" Type="http://schemas.openxmlformats.org/officeDocument/2006/relationships/image" Target="../media/image17.png"/><Relationship Id="rId14" Type="http://schemas.openxmlformats.org/officeDocument/2006/relationships/image" Target="../media/image4.svg"/></Relationships>
</file>

<file path=ppt/slides/_rels/slide40.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10.svg"/><Relationship Id="rId3" Type="http://schemas.openxmlformats.org/officeDocument/2006/relationships/image" Target="../media/image50.svg"/><Relationship Id="rId7" Type="http://schemas.openxmlformats.org/officeDocument/2006/relationships/image" Target="../media/image2.svg"/><Relationship Id="rId12" Type="http://schemas.openxmlformats.org/officeDocument/2006/relationships/image" Target="../media/image5.pn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8.svg"/><Relationship Id="rId5" Type="http://schemas.openxmlformats.org/officeDocument/2006/relationships/image" Target="../media/image52.svg"/><Relationship Id="rId15" Type="http://schemas.openxmlformats.org/officeDocument/2006/relationships/image" Target="../media/image12.svg"/><Relationship Id="rId10" Type="http://schemas.openxmlformats.org/officeDocument/2006/relationships/image" Target="../media/image4.png"/><Relationship Id="rId4" Type="http://schemas.openxmlformats.org/officeDocument/2006/relationships/image" Target="../media/image114.png"/><Relationship Id="rId9" Type="http://schemas.openxmlformats.org/officeDocument/2006/relationships/image" Target="../media/image4.svg"/><Relationship Id="rId1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3.svg"/><Relationship Id="rId7" Type="http://schemas.openxmlformats.org/officeDocument/2006/relationships/image" Target="../media/image38.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31.svg"/><Relationship Id="rId10" Type="http://schemas.openxmlformats.org/officeDocument/2006/relationships/image" Target="../media/image44.svg"/><Relationship Id="rId4" Type="http://schemas.openxmlformats.org/officeDocument/2006/relationships/image" Target="../media/image19.png"/><Relationship Id="rId9"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1" Type="http://schemas.openxmlformats.org/officeDocument/2006/relationships/image" Target="../media/image5.png"/><Relationship Id="rId12" Type="http://schemas.openxmlformats.org/officeDocument/2006/relationships/image" Target="../media/image2.png"/><Relationship Id="rId2" Type="http://schemas.openxmlformats.org/officeDocument/2006/relationships/image" Target="../media/image21.png"/><Relationship Id="rId20" Type="http://schemas.openxmlformats.org/officeDocument/2006/relationships/image" Target="../media/image4.svg"/><Relationship Id="rId1" Type="http://schemas.openxmlformats.org/officeDocument/2006/relationships/slideLayout" Target="../slideLayouts/slideLayout7.xml"/><Relationship Id="rId11" Type="http://schemas.openxmlformats.org/officeDocument/2006/relationships/image" Target="../media/image38.svg"/><Relationship Id="rId23" Type="http://schemas.openxmlformats.org/officeDocument/2006/relationships/image" Target="../media/image23.jpg"/><Relationship Id="rId10" Type="http://schemas.openxmlformats.org/officeDocument/2006/relationships/image" Target="../media/image16.png"/><Relationship Id="rId4" Type="http://schemas.openxmlformats.org/officeDocument/2006/relationships/image" Target="../media/image22.png"/><Relationship Id="rId9" Type="http://schemas.openxmlformats.org/officeDocument/2006/relationships/image" Target="../media/image36.svg"/><Relationship Id="rId22" Type="http://schemas.openxmlformats.org/officeDocument/2006/relationships/image" Target="../media/image10.svg"/></Relationships>
</file>

<file path=ppt/slides/_rels/slide7.xml.rels><?xml version="1.0" encoding="UTF-8" standalone="yes"?>
<Relationships xmlns="http://schemas.openxmlformats.org/package/2006/relationships"><Relationship Id="rId13" Type="http://schemas.openxmlformats.org/officeDocument/2006/relationships/image" Target="../media/image38.svg"/><Relationship Id="rId7" Type="http://schemas.openxmlformats.org/officeDocument/2006/relationships/image" Target="../media/image6.svg"/><Relationship Id="rId2" Type="http://schemas.openxmlformats.org/officeDocument/2006/relationships/image" Target="../media/image16.png"/><Relationship Id="rId1" Type="http://schemas.openxmlformats.org/officeDocument/2006/relationships/slideLayout" Target="../slideLayouts/slideLayout7.xml"/><Relationship Id="rId24" Type="http://schemas.openxmlformats.org/officeDocument/2006/relationships/image" Target="../media/image3.png"/><Relationship Id="rId15" Type="http://schemas.openxmlformats.org/officeDocument/2006/relationships/image" Target="../media/image5.png"/><Relationship Id="rId23" Type="http://schemas.openxmlformats.org/officeDocument/2006/relationships/image" Target="../media/image24.png"/><Relationship Id="rId14" Type="http://schemas.openxmlformats.org/officeDocument/2006/relationships/image" Target="../media/image22.png"/><Relationship Id="rId9" Type="http://schemas.openxmlformats.org/officeDocument/2006/relationships/image" Target="../media/image36.svg"/><Relationship Id="rId22" Type="http://schemas.openxmlformats.org/officeDocument/2006/relationships/image" Target="../media/image10.svg"/></Relationships>
</file>

<file path=ppt/slides/_rels/slide8.xml.rels><?xml version="1.0" encoding="UTF-8" standalone="yes"?>
<Relationships xmlns="http://schemas.openxmlformats.org/package/2006/relationships"><Relationship Id="rId18" Type="http://schemas.openxmlformats.org/officeDocument/2006/relationships/image" Target="../media/image5.png"/><Relationship Id="rId26" Type="http://schemas.microsoft.com/office/2007/relationships/hdphoto" Target="../media/hdphoto3.wdp"/><Relationship Id="rId3" Type="http://schemas.openxmlformats.org/officeDocument/2006/relationships/image" Target="../media/image33.svg"/><Relationship Id="rId12" Type="http://schemas.openxmlformats.org/officeDocument/2006/relationships/image" Target="../media/image22.png"/><Relationship Id="rId17" Type="http://schemas.openxmlformats.org/officeDocument/2006/relationships/image" Target="../media/image380.svg"/><Relationship Id="rId7" Type="http://schemas.openxmlformats.org/officeDocument/2006/relationships/image" Target="../media/image6.svg"/><Relationship Id="rId25" Type="http://schemas.openxmlformats.org/officeDocument/2006/relationships/image" Target="../media/image27.png"/><Relationship Id="rId2" Type="http://schemas.openxmlformats.org/officeDocument/2006/relationships/image" Target="../media/image18.png"/><Relationship Id="rId16" Type="http://schemas.openxmlformats.org/officeDocument/2006/relationships/image" Target="../media/image16.png"/><Relationship Id="rId20" Type="http://schemas.openxmlformats.org/officeDocument/2006/relationships/image" Target="../media/image4.svg"/><Relationship Id="rId1" Type="http://schemas.openxmlformats.org/officeDocument/2006/relationships/slideLayout" Target="../slideLayouts/slideLayout7.xml"/><Relationship Id="rId11" Type="http://schemas.openxmlformats.org/officeDocument/2006/relationships/image" Target="../media/image42.svg"/><Relationship Id="rId24" Type="http://schemas.openxmlformats.org/officeDocument/2006/relationships/image" Target="../media/image3.png"/><Relationship Id="rId5" Type="http://schemas.openxmlformats.org/officeDocument/2006/relationships/image" Target="../media/image26.png"/><Relationship Id="rId15" Type="http://schemas.openxmlformats.org/officeDocument/2006/relationships/image" Target="../media/image360.svg"/><Relationship Id="rId23" Type="http://schemas.openxmlformats.org/officeDocument/2006/relationships/image" Target="../media/image2.png"/><Relationship Id="rId4" Type="http://schemas.openxmlformats.org/officeDocument/2006/relationships/image" Target="../media/image25.png"/><Relationship Id="rId22" Type="http://schemas.openxmlformats.org/officeDocument/2006/relationships/image" Target="../media/image10.svg"/><Relationship Id="rId27"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2.png"/><Relationship Id="rId3" Type="http://schemas.openxmlformats.org/officeDocument/2006/relationships/image" Target="../media/image18.png"/><Relationship Id="rId7" Type="http://schemas.openxmlformats.org/officeDocument/2006/relationships/image" Target="../media/image33.svg"/><Relationship Id="rId12"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7.xml"/><Relationship Id="rId11" Type="http://schemas.openxmlformats.org/officeDocument/2006/relationships/image" Target="../media/image30.png"/><Relationship Id="rId15" Type="http://schemas.openxmlformats.org/officeDocument/2006/relationships/image" Target="../media/image34.png"/><Relationship Id="rId10" Type="http://schemas.openxmlformats.org/officeDocument/2006/relationships/image" Target="../media/image29.png"/><Relationship Id="rId9" Type="http://schemas.openxmlformats.org/officeDocument/2006/relationships/image" Target="../media/image42.svg"/><Relationship Id="rId1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853995">
            <a:off x="13291279" y="-157980"/>
            <a:ext cx="5995585" cy="2660541"/>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891265">
            <a:off x="14465191" y="6882388"/>
            <a:ext cx="5588219" cy="2479772"/>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122520">
            <a:off x="1199534" y="6748697"/>
            <a:ext cx="1561043" cy="3179902"/>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891265">
            <a:off x="-1455351" y="-211186"/>
            <a:ext cx="5588219" cy="2479772"/>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022439">
            <a:off x="3234337" y="808248"/>
            <a:ext cx="1769883" cy="1879220"/>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97524" y="2799254"/>
            <a:ext cx="1805645" cy="1244253"/>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4143523" flipH="1">
            <a:off x="14684964" y="1447796"/>
            <a:ext cx="2181694" cy="1570819"/>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662805">
            <a:off x="16563673" y="8348240"/>
            <a:ext cx="1344943" cy="1512717"/>
          </a:xfrm>
          <a:prstGeom prst="rect">
            <a:avLst/>
          </a:prstGeom>
        </p:spPr>
      </p:pic>
      <p:pic>
        <p:nvPicPr>
          <p:cNvPr id="12" name="Picture 1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1656189" y="788994"/>
            <a:ext cx="506908" cy="766591"/>
          </a:xfrm>
          <a:prstGeom prst="rect">
            <a:avLst/>
          </a:prstGeom>
        </p:spPr>
      </p:pic>
      <p:pic>
        <p:nvPicPr>
          <p:cNvPr id="13" name="Picture 1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9525000" y="9059180"/>
            <a:ext cx="317697" cy="480448"/>
          </a:xfrm>
          <a:prstGeom prst="rect">
            <a:avLst/>
          </a:prstGeom>
        </p:spPr>
      </p:pic>
      <p:sp>
        <p:nvSpPr>
          <p:cNvPr id="14" name="Google Shape;7484;p29"/>
          <p:cNvSpPr txBox="1">
            <a:spLocks/>
          </p:cNvSpPr>
          <p:nvPr/>
        </p:nvSpPr>
        <p:spPr>
          <a:xfrm>
            <a:off x="2743200" y="3279300"/>
            <a:ext cx="12960896" cy="346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Kavoon"/>
              <a:buNone/>
              <a:defRPr sz="7466"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9pPr>
          </a:lstStyle>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500" b="1" i="0" u="none" strike="noStrike" kern="0" cap="none" spc="0" normalizeH="0" baseline="0" noProof="0" smtClean="0">
                <a:ln w="0"/>
                <a:solidFill>
                  <a:schemeClr val="bg1"/>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CHÀO</a:t>
            </a:r>
            <a:r>
              <a:rPr kumimoji="0" lang="en-US" sz="7500" b="1" i="0" u="none" strike="noStrike" kern="0" cap="none" spc="0" normalizeH="0" noProof="0" smtClean="0">
                <a:ln w="0"/>
                <a:solidFill>
                  <a:schemeClr val="bg1"/>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 MỪNG CÁC EM </a:t>
            </a:r>
          </a:p>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500" b="1" i="0" u="none" strike="noStrike" kern="0" cap="none" spc="0" normalizeH="0" noProof="0" smtClean="0">
                <a:ln w="0"/>
                <a:solidFill>
                  <a:schemeClr val="bg1"/>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ĐẾN TIẾT HỌC HÔM NAY</a:t>
            </a:r>
            <a:r>
              <a:rPr kumimoji="0" lang="vi-VN" sz="7500" b="1" i="0" u="none" strike="noStrike" kern="0" cap="none" spc="0" normalizeH="0" baseline="0" noProof="0" smtClean="0">
                <a:ln w="0"/>
                <a:solidFill>
                  <a:schemeClr val="bg1"/>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a:t>
            </a:r>
            <a:endParaRPr kumimoji="0" lang="vi-VN" sz="7500" b="1" i="0" u="none" strike="noStrike" kern="0" cap="none" spc="0" normalizeH="0" baseline="0" noProof="0">
              <a:ln w="0"/>
              <a:solidFill>
                <a:schemeClr val="bg1"/>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4" name="Picture 4"/>
          <p:cNvPicPr>
            <a:picLocks noChangeAspect="1"/>
          </p:cNvPicPr>
          <p:nvPr/>
        </p:nvPicPr>
        <p:blipFill>
          <a:blip r:embed="rId2">
            <a:alphaModFix amt="56000"/>
            <a:duotone>
              <a:prstClr val="black"/>
              <a:srgbClr val="00B050">
                <a:tint val="45000"/>
                <a:satMod val="400000"/>
              </a:srgbClr>
            </a:duotone>
            <a:extLst>
              <a:ext uri="{BEBA8EAE-BF5A-486C-A8C5-ECC9F3942E4B}">
                <a14:imgProps xmlns:a14="http://schemas.microsoft.com/office/drawing/2010/main">
                  <a14:imgLayer r:embed="rId3">
                    <a14:imgEffect>
                      <a14:colorTemperature colorTemp="5900"/>
                    </a14:imgEffect>
                    <a14:imgEffect>
                      <a14:saturation sat="357000"/>
                    </a14:imgEffect>
                    <a14:imgEffect>
                      <a14:brightnessContrast bright="-20000" contrast="2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2152070" y="6332684"/>
            <a:ext cx="6544433" cy="6544433"/>
          </a:xfrm>
          <a:prstGeom prst="rect">
            <a:avLst/>
          </a:prstGeom>
        </p:spPr>
      </p:pic>
      <p:pic>
        <p:nvPicPr>
          <p:cNvPr id="38" name="Picture 37"/>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Effect>
                      <a14:saturation sat="66000"/>
                    </a14:imgEffect>
                    <a14:imgEffect>
                      <a14:brightnessContrast contrast="20000"/>
                    </a14:imgEffect>
                  </a14:imgLayer>
                </a14:imgProps>
              </a:ext>
            </a:extLst>
          </a:blip>
          <a:stretch>
            <a:fillRect/>
          </a:stretch>
        </p:blipFill>
        <p:spPr>
          <a:xfrm>
            <a:off x="5486400" y="3134388"/>
            <a:ext cx="11379192" cy="3754178"/>
          </a:xfrm>
          <a:prstGeom prst="rect">
            <a:avLst/>
          </a:prstGeom>
        </p:spPr>
      </p:pic>
      <p:pic>
        <p:nvPicPr>
          <p:cNvPr id="33" name="Picture 4"/>
          <p:cNvPicPr>
            <a:picLocks noChangeAspect="1"/>
          </p:cNvPicPr>
          <p:nvPr/>
        </p:nvPicPr>
        <p:blipFill>
          <a:blip r:embed="rId9">
            <a:alphaModFix amt="56000"/>
            <a:duotone>
              <a:prstClr val="black"/>
              <a:srgbClr val="00B050">
                <a:tint val="45000"/>
                <a:satMod val="400000"/>
              </a:srgbClr>
            </a:duotone>
            <a:extLst>
              <a:ext uri="{BEBA8EAE-BF5A-486C-A8C5-ECC9F3942E4B}">
                <a14:imgProps xmlns:a14="http://schemas.microsoft.com/office/drawing/2010/main">
                  <a14:imgLayer r:embed="rId3">
                    <a14:imgEffect>
                      <a14:saturation sat="398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2180666" y="-2696333"/>
            <a:ext cx="6544433" cy="6544433"/>
          </a:xfrm>
          <a:prstGeom prst="rect">
            <a:avLst/>
          </a:prstGeom>
        </p:spPr>
      </p:pic>
      <p:pic>
        <p:nvPicPr>
          <p:cNvPr id="24" name="Picture 23"/>
          <p:cNvPicPr>
            <a:picLocks noChangeAspect="1"/>
          </p:cNvPicPr>
          <p:nvPr/>
        </p:nvPicPr>
        <p:blipFill>
          <a:blip r:embed="rId10">
            <a:extLst>
              <a:ext uri="{BEBA8EAE-BF5A-486C-A8C5-ECC9F3942E4B}">
                <a14:imgProps xmlns:a14="http://schemas.microsoft.com/office/drawing/2010/main">
                  <a14:imgLayer r:embed="rId11">
                    <a14:imgEffect>
                      <a14:colorTemperature colorTemp="11500"/>
                    </a14:imgEffect>
                    <a14:imgEffect>
                      <a14:saturation sat="400000"/>
                    </a14:imgEffect>
                  </a14:imgLayer>
                </a14:imgProps>
              </a:ext>
            </a:extLst>
          </a:blip>
          <a:stretch>
            <a:fillRect/>
          </a:stretch>
        </p:blipFill>
        <p:spPr>
          <a:xfrm>
            <a:off x="-457200" y="967603"/>
            <a:ext cx="5657578" cy="1585097"/>
          </a:xfrm>
          <a:prstGeom prst="rect">
            <a:avLst/>
          </a:prstGeom>
        </p:spPr>
      </p:pic>
      <p:sp>
        <p:nvSpPr>
          <p:cNvPr id="25" name="TextBox 9"/>
          <p:cNvSpPr txBox="1"/>
          <p:nvPr/>
        </p:nvSpPr>
        <p:spPr>
          <a:xfrm>
            <a:off x="1552349" y="849182"/>
            <a:ext cx="3413358" cy="1538883"/>
          </a:xfrm>
          <a:prstGeom prst="rect">
            <a:avLst/>
          </a:prstGeom>
        </p:spPr>
        <p:txBody>
          <a:bodyPr wrap="square" lIns="0" tIns="0" rIns="0" bIns="0" rtlCol="0" anchor="t">
            <a:spAutoFit/>
          </a:bodyPr>
          <a:lstStyle/>
          <a:p>
            <a:pPr algn="ctr">
              <a:lnSpc>
                <a:spcPts val="11950"/>
              </a:lnSpc>
            </a:pPr>
            <a:r>
              <a:rPr lang="en-US" sz="5000" b="1" dirty="0" smtClean="0">
                <a:solidFill>
                  <a:srgbClr val="5F9A80"/>
                </a:solidFill>
                <a:latin typeface="Arial" panose="020B0604020202020204" pitchFamily="34" charset="0"/>
                <a:cs typeface="Arial" panose="020B0604020202020204" pitchFamily="34" charset="0"/>
              </a:rPr>
              <a:t>* </a:t>
            </a:r>
            <a:r>
              <a:rPr lang="en-US" sz="5000" b="1" dirty="0" err="1" smtClean="0">
                <a:solidFill>
                  <a:srgbClr val="5F9A80"/>
                </a:solidFill>
                <a:latin typeface="Arial" panose="020B0604020202020204" pitchFamily="34" charset="0"/>
                <a:cs typeface="Arial" panose="020B0604020202020204" pitchFamily="34" charset="0"/>
              </a:rPr>
              <a:t>Chú</a:t>
            </a:r>
            <a:r>
              <a:rPr lang="en-US" sz="5000" b="1" dirty="0" smtClean="0">
                <a:solidFill>
                  <a:srgbClr val="5F9A80"/>
                </a:solidFill>
                <a:latin typeface="Arial" panose="020B0604020202020204" pitchFamily="34" charset="0"/>
                <a:cs typeface="Arial" panose="020B0604020202020204" pitchFamily="34" charset="0"/>
              </a:rPr>
              <a:t> ý:</a:t>
            </a:r>
            <a:endParaRPr lang="en-US" sz="5000" b="1" dirty="0">
              <a:solidFill>
                <a:srgbClr val="5F9A80"/>
              </a:solidFill>
              <a:latin typeface="Arial" panose="020B0604020202020204" pitchFamily="34" charset="0"/>
              <a:cs typeface="Arial" panose="020B0604020202020204" pitchFamily="34" charset="0"/>
            </a:endParaRPr>
          </a:p>
        </p:txBody>
      </p:sp>
      <p:sp>
        <p:nvSpPr>
          <p:cNvPr id="26" name="Isosceles Triangle 25"/>
          <p:cNvSpPr/>
          <p:nvPr/>
        </p:nvSpPr>
        <p:spPr>
          <a:xfrm>
            <a:off x="676048" y="1289920"/>
            <a:ext cx="1143000" cy="755598"/>
          </a:xfrm>
          <a:prstGeom prst="triangle">
            <a:avLst/>
          </a:prstGeom>
          <a:solidFill>
            <a:srgbClr val="87CB8F"/>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5500" b="1" smtClean="0">
                <a:latin typeface="Arial" panose="020B0604020202020204" pitchFamily="34" charset="0"/>
                <a:cs typeface="Arial" panose="020B0604020202020204" pitchFamily="34" charset="0"/>
              </a:rPr>
              <a:t>!</a:t>
            </a:r>
            <a:endParaRPr lang="en-US" sz="5500" b="1">
              <a:latin typeface="Arial" panose="020B0604020202020204" pitchFamily="34" charset="0"/>
              <a:cs typeface="Arial" panose="020B0604020202020204" pitchFamily="34" charset="0"/>
            </a:endParaRPr>
          </a:p>
        </p:txBody>
      </p:sp>
      <p:pic>
        <p:nvPicPr>
          <p:cNvPr id="37" name="Picture 23"/>
          <p:cNvPicPr>
            <a:picLocks noChangeAspect="1"/>
          </p:cNvPicPr>
          <p:nvPr/>
        </p:nvPicPr>
        <p:blipFill>
          <a:blip r:embed="rId12">
            <a:duotone>
              <a:prstClr val="black"/>
              <a:srgbClr val="438F79">
                <a:tint val="45000"/>
                <a:satMod val="400000"/>
              </a:srgbClr>
            </a:duotone>
            <a:extLst>
              <a:ext uri="{BEBA8EAE-BF5A-486C-A8C5-ECC9F3942E4B}">
                <a14:imgProps xmlns:a14="http://schemas.microsoft.com/office/drawing/2010/main">
                  <a14:imgLayer r:embed="rId13">
                    <a14:imgEffect>
                      <a14:saturation sat="300000"/>
                    </a14:imgEffect>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flipV="1">
            <a:off x="15495943" y="1195949"/>
            <a:ext cx="1859128" cy="339291"/>
          </a:xfrm>
          <a:prstGeom prst="rect">
            <a:avLst/>
          </a:prstGeom>
        </p:spPr>
      </p:pic>
      <p:pic>
        <p:nvPicPr>
          <p:cNvPr id="12" name="Picture 2"/>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1819048" y="4170417"/>
            <a:ext cx="2514239" cy="6058407"/>
          </a:xfrm>
          <a:prstGeom prst="rect">
            <a:avLst/>
          </a:prstGeom>
        </p:spPr>
      </p:pic>
      <p:pic>
        <p:nvPicPr>
          <p:cNvPr id="13" name="Picture 8"/>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rot="16988925" flipH="1">
            <a:off x="15417794" y="7492424"/>
            <a:ext cx="2333862" cy="1680380"/>
          </a:xfrm>
          <a:prstGeom prst="rect">
            <a:avLst/>
          </a:prstGeom>
        </p:spPr>
      </p:pic>
      <p:sp>
        <p:nvSpPr>
          <p:cNvPr id="4" name="Rectangle 3"/>
          <p:cNvSpPr/>
          <p:nvPr/>
        </p:nvSpPr>
        <p:spPr>
          <a:xfrm>
            <a:off x="6412992" y="3561172"/>
            <a:ext cx="9605587" cy="2862322"/>
          </a:xfrm>
          <a:prstGeom prst="rect">
            <a:avLst/>
          </a:prstGeom>
        </p:spPr>
        <p:txBody>
          <a:bodyPr wrap="square">
            <a:spAutoFit/>
          </a:bodyPr>
          <a:lstStyle/>
          <a:p>
            <a:pPr algn="just">
              <a:lnSpc>
                <a:spcPct val="150000"/>
              </a:lnSpc>
              <a:spcAft>
                <a:spcPts val="800"/>
              </a:spcAft>
            </a:pP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Ta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viết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đã</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cho</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dưới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dạng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giữa</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nguyên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để</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dễ</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so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sánh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nhận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biết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bằng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nhau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15326836"/>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randombar(horizontal)">
                                      <p:cBhvr>
                                        <p:cTn id="10" dur="500"/>
                                        <p:tgtEl>
                                          <p:spTgt spid="2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randombar(horizontal)">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barn(inVertical)">
                                      <p:cBhvr>
                                        <p:cTn id="18" dur="500"/>
                                        <p:tgtEl>
                                          <p:spTgt spid="38"/>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7"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180666" y="-2933700"/>
            <a:ext cx="6544433" cy="6544433"/>
          </a:xfrm>
          <a:prstGeom prst="rect">
            <a:avLst/>
          </a:prstGeom>
        </p:spPr>
      </p:pic>
      <p:grpSp>
        <p:nvGrpSpPr>
          <p:cNvPr id="2" name="Group 2"/>
          <p:cNvGrpSpPr/>
          <p:nvPr/>
        </p:nvGrpSpPr>
        <p:grpSpPr>
          <a:xfrm rot="-5400000">
            <a:off x="1480427" y="-1721909"/>
            <a:ext cx="1179163" cy="5461181"/>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pic>
        <p:nvPicPr>
          <p:cNvPr id="4"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152070" y="6332684"/>
            <a:ext cx="6544433" cy="6544433"/>
          </a:xfrm>
          <a:prstGeom prst="rect">
            <a:avLst/>
          </a:prstGeom>
        </p:spPr>
      </p:pic>
      <p:pic>
        <p:nvPicPr>
          <p:cNvPr id="15" name="Picture 2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9876296">
            <a:off x="272149" y="9366702"/>
            <a:ext cx="1638800" cy="923687"/>
          </a:xfrm>
          <a:prstGeom prst="rect">
            <a:avLst/>
          </a:prstGeom>
        </p:spPr>
      </p:pic>
      <p:sp>
        <p:nvSpPr>
          <p:cNvPr id="8" name="Rectangle 7"/>
          <p:cNvSpPr/>
          <p:nvPr/>
        </p:nvSpPr>
        <p:spPr>
          <a:xfrm>
            <a:off x="34218" y="427493"/>
            <a:ext cx="4741161" cy="100271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spcAft>
                <a:spcPts val="800"/>
              </a:spcAft>
            </a:pPr>
            <a:r>
              <a:rPr lang="nl-NL" sz="4500" dirty="0" smtClean="0">
                <a:ln w="0"/>
                <a:solidFill>
                  <a:prstClr val="black"/>
                </a:solidFill>
                <a:effectLst>
                  <a:outerShdw blurRad="38100" dist="19050" dir="2700000" algn="tl" rotWithShape="0">
                    <a:prstClr val="black">
                      <a:alpha val="40000"/>
                    </a:prstClr>
                  </a:outerShdw>
                </a:effectLst>
                <a:latin typeface="Arial" panose="020B0604020202020204" pitchFamily="34" charset="0"/>
                <a:ea typeface="Times New Roman" panose="02020603050405020304" pitchFamily="18" charset="0"/>
                <a:cs typeface="Arial" panose="020B0604020202020204" pitchFamily="34" charset="0"/>
              </a:rPr>
              <a:t>LUYỆN TẬP 1 </a:t>
            </a:r>
            <a:endParaRPr lang="en-US" sz="4500" dirty="0">
              <a:ln w="0"/>
              <a:solidFill>
                <a:prstClr val="black"/>
              </a:solidFill>
              <a:effectLst>
                <a:outerShdw blurRad="38100" dist="19050" dir="2700000" algn="tl" rotWithShape="0">
                  <a:prstClr val="black">
                    <a:alpha val="40000"/>
                  </a:prstClr>
                </a:outerShdw>
              </a:effectLst>
              <a:latin typeface="Arial" panose="020B0604020202020204" pitchFamily="34" charset="0"/>
              <a:ea typeface="Calibri" panose="020F0502020204030204" pitchFamily="34" charset="0"/>
              <a:cs typeface="Arial" panose="020B0604020202020204" pitchFamily="34" charset="0"/>
            </a:endParaRPr>
          </a:p>
        </p:txBody>
      </p:sp>
      <p:pic>
        <p:nvPicPr>
          <p:cNvPr id="14"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6383000" y="-196636"/>
            <a:ext cx="1905000" cy="1895475"/>
          </a:xfrm>
          <a:prstGeom prst="rect">
            <a:avLst/>
          </a:prstGeom>
        </p:spPr>
      </p:pic>
      <p:pic>
        <p:nvPicPr>
          <p:cNvPr id="12" name="Picture 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16988925" flipH="1">
            <a:off x="16758342" y="8913934"/>
            <a:ext cx="1154317" cy="1135234"/>
          </a:xfrm>
          <a:prstGeom prst="rect">
            <a:avLst/>
          </a:prstGeom>
        </p:spPr>
      </p:pic>
      <p:pic>
        <p:nvPicPr>
          <p:cNvPr id="13" name="Picture 6"/>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xmlns="" r:embed="rId24"/>
              </a:ext>
            </a:extLst>
          </a:blip>
          <a:srcRect/>
          <a:stretch>
            <a:fillRect/>
          </a:stretch>
        </p:blipFill>
        <p:spPr>
          <a:xfrm rot="14570816">
            <a:off x="15873583" y="-188509"/>
            <a:ext cx="1769883" cy="1879220"/>
          </a:xfrm>
          <a:prstGeom prst="rect">
            <a:avLst/>
          </a:prstGeom>
        </p:spPr>
      </p:pic>
      <p:sp>
        <p:nvSpPr>
          <p:cNvPr id="6" name="Rectangle 5"/>
          <p:cNvSpPr/>
          <p:nvPr/>
        </p:nvSpPr>
        <p:spPr>
          <a:xfrm>
            <a:off x="1295400" y="1790700"/>
            <a:ext cx="16535400" cy="1015663"/>
          </a:xfrm>
          <a:prstGeom prst="rect">
            <a:avLst/>
          </a:prstGeom>
        </p:spPr>
        <p:txBody>
          <a:bodyPr wrap="square">
            <a:spAutoFit/>
          </a:bodyPr>
          <a:lstStyle/>
          <a:p>
            <a:pPr algn="just">
              <a:lnSpc>
                <a:spcPct val="150000"/>
              </a:lnSpc>
              <a:spcAft>
                <a:spcPts val="800"/>
              </a:spcAft>
            </a:pP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Tìm</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bằng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nhau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sau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rồi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lập</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tương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ứng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0" name="Rectangle 9"/>
              <p:cNvSpPr/>
              <p:nvPr/>
            </p:nvSpPr>
            <p:spPr>
              <a:xfrm>
                <a:off x="6248400" y="2933700"/>
                <a:ext cx="5555623"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smtClean="0">
                          <a:solidFill>
                            <a:schemeClr val="bg1"/>
                          </a:solidFill>
                          <a:latin typeface="Cambria Math" panose="02040503050406030204" pitchFamily="18" charset="0"/>
                        </a:rPr>
                        <m:t>4</m:t>
                      </m:r>
                      <m:r>
                        <m:rPr>
                          <m:nor/>
                        </m:rPr>
                        <a:rPr lang="en-US" sz="4000" i="1">
                          <a:solidFill>
                            <a:schemeClr val="bg1"/>
                          </a:solidFill>
                          <a:latin typeface="Cambria Math" panose="02040503050406030204" pitchFamily="18" charset="0"/>
                        </a:rPr>
                        <m:t> </m:t>
                      </m:r>
                      <m:r>
                        <a:rPr lang="en-US" sz="4000" i="0">
                          <a:solidFill>
                            <a:schemeClr val="bg1"/>
                          </a:solidFill>
                          <a:latin typeface="Cambria Math" panose="02040503050406030204" pitchFamily="18" charset="0"/>
                        </a:rPr>
                        <m:t>:</m:t>
                      </m:r>
                      <m:r>
                        <m:rPr>
                          <m:nor/>
                        </m:rPr>
                        <a:rPr lang="en-US" sz="4000" i="1">
                          <a:solidFill>
                            <a:schemeClr val="bg1"/>
                          </a:solidFill>
                          <a:latin typeface="Cambria Math" panose="02040503050406030204" pitchFamily="18" charset="0"/>
                        </a:rPr>
                        <m:t> </m:t>
                      </m:r>
                      <m:r>
                        <a:rPr lang="en-US" sz="4000" i="0">
                          <a:solidFill>
                            <a:schemeClr val="bg1"/>
                          </a:solidFill>
                          <a:latin typeface="Cambria Math" panose="02040503050406030204" pitchFamily="18" charset="0"/>
                        </a:rPr>
                        <m:t>20;</m:t>
                      </m:r>
                      <m:r>
                        <m:rPr>
                          <m:nor/>
                        </m:rPr>
                        <a:rPr lang="en-US" sz="4000" i="1">
                          <a:solidFill>
                            <a:schemeClr val="bg1"/>
                          </a:solidFill>
                          <a:latin typeface="Cambria Math" panose="02040503050406030204" pitchFamily="18" charset="0"/>
                        </a:rPr>
                        <m:t>  </m:t>
                      </m:r>
                      <m:r>
                        <a:rPr lang="en-US" sz="4000" i="0">
                          <a:solidFill>
                            <a:schemeClr val="bg1"/>
                          </a:solidFill>
                          <a:latin typeface="Cambria Math" panose="02040503050406030204" pitchFamily="18" charset="0"/>
                        </a:rPr>
                        <m:t>0,5</m:t>
                      </m:r>
                      <m:r>
                        <m:rPr>
                          <m:nor/>
                        </m:rPr>
                        <a:rPr lang="en-US" sz="4000" i="1">
                          <a:solidFill>
                            <a:schemeClr val="bg1"/>
                          </a:solidFill>
                          <a:latin typeface="Cambria Math" panose="02040503050406030204" pitchFamily="18" charset="0"/>
                        </a:rPr>
                        <m:t> </m:t>
                      </m:r>
                      <m:r>
                        <a:rPr lang="en-US" sz="4000" i="0">
                          <a:solidFill>
                            <a:schemeClr val="bg1"/>
                          </a:solidFill>
                          <a:latin typeface="Cambria Math" panose="02040503050406030204" pitchFamily="18" charset="0"/>
                        </a:rPr>
                        <m:t>:</m:t>
                      </m:r>
                      <m:r>
                        <m:rPr>
                          <m:nor/>
                        </m:rPr>
                        <a:rPr lang="en-US" sz="4000" i="1">
                          <a:solidFill>
                            <a:schemeClr val="bg1"/>
                          </a:solidFill>
                          <a:latin typeface="Cambria Math" panose="02040503050406030204" pitchFamily="18" charset="0"/>
                        </a:rPr>
                        <m:t> </m:t>
                      </m:r>
                      <m:r>
                        <a:rPr lang="en-US" sz="4000" i="0">
                          <a:solidFill>
                            <a:schemeClr val="bg1"/>
                          </a:solidFill>
                          <a:latin typeface="Cambria Math" panose="02040503050406030204" pitchFamily="18" charset="0"/>
                        </a:rPr>
                        <m:t>1,25;</m:t>
                      </m:r>
                      <m:r>
                        <m:rPr>
                          <m:nor/>
                        </m:rPr>
                        <a:rPr lang="en-US" sz="4000" i="1">
                          <a:solidFill>
                            <a:schemeClr val="bg1"/>
                          </a:solidFill>
                          <a:latin typeface="Cambria Math" panose="02040503050406030204" pitchFamily="18" charset="0"/>
                        </a:rPr>
                        <m:t>  </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3</m:t>
                          </m:r>
                        </m:num>
                        <m:den>
                          <m:r>
                            <a:rPr lang="en-US" sz="4000" i="0">
                              <a:solidFill>
                                <a:schemeClr val="bg1"/>
                              </a:solidFill>
                              <a:latin typeface="Cambria Math" panose="02040503050406030204" pitchFamily="18" charset="0"/>
                            </a:rPr>
                            <m:t>5</m:t>
                          </m:r>
                        </m:den>
                      </m:f>
                      <m:r>
                        <m:rPr>
                          <m:nor/>
                        </m:rPr>
                        <a:rPr lang="en-US" sz="4000" i="1">
                          <a:solidFill>
                            <a:schemeClr val="bg1"/>
                          </a:solidFill>
                          <a:latin typeface="Cambria Math" panose="02040503050406030204" pitchFamily="18" charset="0"/>
                        </a:rPr>
                        <m:t> </m:t>
                      </m:r>
                      <m:r>
                        <a:rPr lang="en-US" sz="4000" i="0">
                          <a:solidFill>
                            <a:schemeClr val="bg1"/>
                          </a:solidFill>
                          <a:latin typeface="Cambria Math" panose="02040503050406030204" pitchFamily="18" charset="0"/>
                        </a:rPr>
                        <m:t>:</m:t>
                      </m:r>
                      <m:r>
                        <m:rPr>
                          <m:nor/>
                        </m:rPr>
                        <a:rPr lang="en-US" sz="4000" i="1">
                          <a:solidFill>
                            <a:schemeClr val="bg1"/>
                          </a:solidFill>
                          <a:latin typeface="Cambria Math" panose="02040503050406030204" pitchFamily="18" charset="0"/>
                        </a:rPr>
                        <m:t> </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3</m:t>
                          </m:r>
                        </m:num>
                        <m:den>
                          <m:r>
                            <a:rPr lang="en-US" sz="4000" i="0">
                              <a:solidFill>
                                <a:schemeClr val="bg1"/>
                              </a:solidFill>
                              <a:latin typeface="Cambria Math" panose="02040503050406030204" pitchFamily="18" charset="0"/>
                            </a:rPr>
                            <m:t>2</m:t>
                          </m:r>
                        </m:den>
                      </m:f>
                    </m:oMath>
                  </m:oMathPara>
                </a14:m>
                <a:endParaRPr lang="en-US" sz="4000" dirty="0">
                  <a:solidFill>
                    <a:schemeClr val="bg1"/>
                  </a:solidFill>
                </a:endParaRPr>
              </a:p>
            </p:txBody>
          </p:sp>
        </mc:Choice>
        <mc:Fallback xmlns="">
          <p:sp>
            <p:nvSpPr>
              <p:cNvPr id="10" name="Rectangle 9"/>
              <p:cNvSpPr>
                <a:spLocks noRot="1" noChangeAspect="1" noMove="1" noResize="1" noEditPoints="1" noAdjustHandles="1" noChangeArrowheads="1" noChangeShapeType="1" noTextEdit="1"/>
              </p:cNvSpPr>
              <p:nvPr/>
            </p:nvSpPr>
            <p:spPr>
              <a:xfrm>
                <a:off x="6248400" y="2933700"/>
                <a:ext cx="5555623" cy="1248803"/>
              </a:xfrm>
              <a:prstGeom prst="rect">
                <a:avLst/>
              </a:prstGeom>
              <a:blipFill>
                <a:blip r:embed="rId25"/>
                <a:stretch>
                  <a:fillRect/>
                </a:stretch>
              </a:blipFill>
            </p:spPr>
            <p:txBody>
              <a:bodyPr/>
              <a:lstStyle/>
              <a:p>
                <a:r>
                  <a:rPr lang="en-US">
                    <a:noFill/>
                  </a:rPr>
                  <a:t> </a:t>
                </a:r>
              </a:p>
            </p:txBody>
          </p:sp>
        </mc:Fallback>
      </mc:AlternateContent>
      <p:sp>
        <p:nvSpPr>
          <p:cNvPr id="16" name="TextBox 15"/>
          <p:cNvSpPr txBox="1"/>
          <p:nvPr/>
        </p:nvSpPr>
        <p:spPr>
          <a:xfrm>
            <a:off x="1219200" y="4610100"/>
            <a:ext cx="1524000" cy="707886"/>
          </a:xfrm>
          <a:prstGeom prst="rect">
            <a:avLst/>
          </a:prstGeom>
          <a:noFill/>
        </p:spPr>
        <p:txBody>
          <a:bodyPr wrap="square" rtlCol="0">
            <a:spAutoFit/>
          </a:bodyPr>
          <a:lstStyle/>
          <a:p>
            <a:r>
              <a:rPr lang="en-US" sz="4000" b="1" u="sng" dirty="0" err="1" smtClean="0">
                <a:solidFill>
                  <a:schemeClr val="bg1"/>
                </a:solidFill>
                <a:latin typeface="Arial" panose="020B0604020202020204" pitchFamily="34" charset="0"/>
                <a:cs typeface="Arial" panose="020B0604020202020204" pitchFamily="34" charset="0"/>
              </a:rPr>
              <a:t>Giải</a:t>
            </a:r>
            <a:r>
              <a:rPr lang="en-US" sz="4000" b="1" u="sng" dirty="0" smtClean="0">
                <a:solidFill>
                  <a:schemeClr val="bg1"/>
                </a:solidFill>
                <a:latin typeface="Arial" panose="020B0604020202020204" pitchFamily="34" charset="0"/>
                <a:cs typeface="Arial" panose="020B0604020202020204" pitchFamily="34" charset="0"/>
              </a:rPr>
              <a:t>:</a:t>
            </a:r>
            <a:endParaRPr lang="en-US" sz="4000" b="1" u="sng"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 name="Rectangle 10"/>
              <p:cNvSpPr/>
              <p:nvPr/>
            </p:nvSpPr>
            <p:spPr>
              <a:xfrm>
                <a:off x="1143000" y="5714170"/>
                <a:ext cx="3813608"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smtClean="0">
                          <a:solidFill>
                            <a:schemeClr val="bg1"/>
                          </a:solidFill>
                          <a:latin typeface="Cambria Math" panose="02040503050406030204" pitchFamily="18" charset="0"/>
                        </a:rPr>
                        <m:t>4</m:t>
                      </m:r>
                      <m:r>
                        <m:rPr>
                          <m:nor/>
                        </m:rPr>
                        <a:rPr lang="en-US" sz="4000" i="1">
                          <a:solidFill>
                            <a:schemeClr val="bg1"/>
                          </a:solidFill>
                          <a:latin typeface="Cambria Math" panose="02040503050406030204" pitchFamily="18" charset="0"/>
                        </a:rPr>
                        <m:t> </m:t>
                      </m:r>
                      <m:r>
                        <a:rPr lang="en-US" sz="4000" i="0">
                          <a:solidFill>
                            <a:schemeClr val="bg1"/>
                          </a:solidFill>
                          <a:latin typeface="Cambria Math" panose="02040503050406030204" pitchFamily="18" charset="0"/>
                        </a:rPr>
                        <m:t>:</m:t>
                      </m:r>
                      <m:r>
                        <m:rPr>
                          <m:nor/>
                        </m:rPr>
                        <a:rPr lang="en-US" sz="4000" i="1">
                          <a:solidFill>
                            <a:schemeClr val="bg1"/>
                          </a:solidFill>
                          <a:latin typeface="Cambria Math" panose="02040503050406030204" pitchFamily="18" charset="0"/>
                        </a:rPr>
                        <m:t> </m:t>
                      </m:r>
                      <m:r>
                        <a:rPr lang="en-US" sz="4000" i="0">
                          <a:solidFill>
                            <a:schemeClr val="bg1"/>
                          </a:solidFill>
                          <a:latin typeface="Cambria Math" panose="02040503050406030204" pitchFamily="18" charset="0"/>
                        </a:rPr>
                        <m:t>20</m:t>
                      </m:r>
                      <m:r>
                        <m:rPr>
                          <m:nor/>
                        </m:rPr>
                        <a:rPr lang="en-US" sz="4000" i="1">
                          <a:solidFill>
                            <a:schemeClr val="bg1"/>
                          </a:solidFill>
                          <a:latin typeface="Cambria Math" panose="02040503050406030204" pitchFamily="18" charset="0"/>
                        </a:rPr>
                        <m:t> </m:t>
                      </m:r>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4</m:t>
                          </m:r>
                        </m:num>
                        <m:den>
                          <m:r>
                            <a:rPr lang="en-US" sz="4000" i="0">
                              <a:solidFill>
                                <a:schemeClr val="bg1"/>
                              </a:solidFill>
                              <a:latin typeface="Cambria Math" panose="02040503050406030204" pitchFamily="18" charset="0"/>
                            </a:rPr>
                            <m:t>20</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1</m:t>
                          </m:r>
                        </m:num>
                        <m:den>
                          <m:r>
                            <a:rPr lang="en-US" sz="4000" i="0">
                              <a:solidFill>
                                <a:schemeClr val="bg1"/>
                              </a:solidFill>
                              <a:latin typeface="Cambria Math" panose="02040503050406030204" pitchFamily="18" charset="0"/>
                            </a:rPr>
                            <m:t>5</m:t>
                          </m:r>
                        </m:den>
                      </m:f>
                    </m:oMath>
                  </m:oMathPara>
                </a14:m>
                <a:endParaRPr lang="en-US" sz="4000" dirty="0">
                  <a:solidFill>
                    <a:schemeClr val="bg1"/>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1143000" y="5714170"/>
                <a:ext cx="3813608" cy="1248803"/>
              </a:xfrm>
              <a:prstGeom prst="rect">
                <a:avLst/>
              </a:prstGeom>
              <a:blipFill>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6083392" y="5676900"/>
                <a:ext cx="6246582" cy="13264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smtClean="0">
                          <a:solidFill>
                            <a:schemeClr val="bg1"/>
                          </a:solidFill>
                          <a:latin typeface="Cambria Math" panose="02040503050406030204" pitchFamily="18" charset="0"/>
                        </a:rPr>
                        <m:t>0</m:t>
                      </m:r>
                      <m:r>
                        <a:rPr lang="en-US" sz="4000" i="0">
                          <a:solidFill>
                            <a:schemeClr val="bg1"/>
                          </a:solidFill>
                          <a:latin typeface="Cambria Math" panose="02040503050406030204" pitchFamily="18" charset="0"/>
                        </a:rPr>
                        <m:t>,5:1,25=</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0,5</m:t>
                          </m:r>
                        </m:num>
                        <m:den>
                          <m:r>
                            <a:rPr lang="en-US" sz="4000" i="0">
                              <a:solidFill>
                                <a:schemeClr val="bg1"/>
                              </a:solidFill>
                              <a:latin typeface="Cambria Math" panose="02040503050406030204" pitchFamily="18" charset="0"/>
                            </a:rPr>
                            <m:t>1,25</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50</m:t>
                          </m:r>
                        </m:num>
                        <m:den>
                          <m:r>
                            <a:rPr lang="en-US" sz="4000" i="0">
                              <a:solidFill>
                                <a:schemeClr val="bg1"/>
                              </a:solidFill>
                              <a:latin typeface="Cambria Math" panose="02040503050406030204" pitchFamily="18" charset="0"/>
                            </a:rPr>
                            <m:t>125</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2</m:t>
                          </m:r>
                        </m:num>
                        <m:den>
                          <m:r>
                            <a:rPr lang="en-US" sz="4000" i="0">
                              <a:solidFill>
                                <a:schemeClr val="bg1"/>
                              </a:solidFill>
                              <a:latin typeface="Cambria Math" panose="02040503050406030204" pitchFamily="18" charset="0"/>
                            </a:rPr>
                            <m:t>5</m:t>
                          </m:r>
                        </m:den>
                      </m:f>
                    </m:oMath>
                  </m:oMathPara>
                </a14:m>
                <a:endParaRPr lang="en-US" sz="4000" dirty="0">
                  <a:solidFill>
                    <a:schemeClr val="bg1"/>
                  </a:solidFill>
                </a:endParaRPr>
              </a:p>
            </p:txBody>
          </p:sp>
        </mc:Choice>
        <mc:Fallback xmlns="">
          <p:sp>
            <p:nvSpPr>
              <p:cNvPr id="18" name="Rectangle 17"/>
              <p:cNvSpPr>
                <a:spLocks noRot="1" noChangeAspect="1" noMove="1" noResize="1" noEditPoints="1" noAdjustHandles="1" noChangeArrowheads="1" noChangeShapeType="1" noTextEdit="1"/>
              </p:cNvSpPr>
              <p:nvPr/>
            </p:nvSpPr>
            <p:spPr>
              <a:xfrm>
                <a:off x="6083392" y="5676900"/>
                <a:ext cx="6246582" cy="1326453"/>
              </a:xfrm>
              <a:prstGeom prst="rect">
                <a:avLst/>
              </a:prstGeom>
              <a:blipFill>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13533278" y="5758076"/>
                <a:ext cx="3637214"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smtClean="0">
                              <a:solidFill>
                                <a:schemeClr val="bg1"/>
                              </a:solidFill>
                              <a:latin typeface="Cambria Math" panose="02040503050406030204" pitchFamily="18" charset="0"/>
                            </a:rPr>
                          </m:ctrlPr>
                        </m:fPr>
                        <m:num>
                          <m:r>
                            <a:rPr lang="en-US" sz="4000">
                              <a:solidFill>
                                <a:schemeClr val="bg1"/>
                              </a:solidFill>
                              <a:latin typeface="Cambria Math" panose="02040503050406030204" pitchFamily="18" charset="0"/>
                            </a:rPr>
                            <m:t>3</m:t>
                          </m:r>
                        </m:num>
                        <m:den>
                          <m:r>
                            <a:rPr lang="en-US" sz="4000" i="0">
                              <a:solidFill>
                                <a:schemeClr val="bg1"/>
                              </a:solidFill>
                              <a:latin typeface="Cambria Math" panose="02040503050406030204" pitchFamily="18" charset="0"/>
                            </a:rPr>
                            <m:t>5</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3</m:t>
                          </m:r>
                        </m:num>
                        <m:den>
                          <m:r>
                            <a:rPr lang="en-US" sz="4000" i="0">
                              <a:solidFill>
                                <a:schemeClr val="bg1"/>
                              </a:solidFill>
                              <a:latin typeface="Cambria Math" panose="02040503050406030204" pitchFamily="18" charset="0"/>
                            </a:rPr>
                            <m:t>2</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3</m:t>
                          </m:r>
                        </m:num>
                        <m:den>
                          <m:r>
                            <a:rPr lang="en-US" sz="4000" i="0">
                              <a:solidFill>
                                <a:schemeClr val="bg1"/>
                              </a:solidFill>
                              <a:latin typeface="Cambria Math" panose="02040503050406030204" pitchFamily="18" charset="0"/>
                            </a:rPr>
                            <m:t>5</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2</m:t>
                          </m:r>
                        </m:num>
                        <m:den>
                          <m:r>
                            <a:rPr lang="en-US" sz="4000" i="0">
                              <a:solidFill>
                                <a:schemeClr val="bg1"/>
                              </a:solidFill>
                              <a:latin typeface="Cambria Math" panose="02040503050406030204" pitchFamily="18" charset="0"/>
                            </a:rPr>
                            <m:t>3</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2</m:t>
                          </m:r>
                        </m:num>
                        <m:den>
                          <m:r>
                            <a:rPr lang="en-US" sz="4000" i="0">
                              <a:solidFill>
                                <a:schemeClr val="bg1"/>
                              </a:solidFill>
                              <a:latin typeface="Cambria Math" panose="02040503050406030204" pitchFamily="18" charset="0"/>
                            </a:rPr>
                            <m:t>5</m:t>
                          </m:r>
                        </m:den>
                      </m:f>
                    </m:oMath>
                  </m:oMathPara>
                </a14:m>
                <a:endParaRPr lang="en-US" sz="4000" dirty="0">
                  <a:solidFill>
                    <a:schemeClr val="bg1"/>
                  </a:solidFill>
                </a:endParaRPr>
              </a:p>
            </p:txBody>
          </p:sp>
        </mc:Choice>
        <mc:Fallback xmlns="">
          <p:sp>
            <p:nvSpPr>
              <p:cNvPr id="19" name="Rectangle 18"/>
              <p:cNvSpPr>
                <a:spLocks noRot="1" noChangeAspect="1" noMove="1" noResize="1" noEditPoints="1" noAdjustHandles="1" noChangeArrowheads="1" noChangeShapeType="1" noTextEdit="1"/>
              </p:cNvSpPr>
              <p:nvPr/>
            </p:nvSpPr>
            <p:spPr>
              <a:xfrm>
                <a:off x="13533278" y="5758076"/>
                <a:ext cx="3637214" cy="1248803"/>
              </a:xfrm>
              <a:prstGeom prst="rect">
                <a:avLst/>
              </a:prstGeom>
              <a:blipFill>
                <a:blip r:embed="rId28"/>
                <a:stretch>
                  <a:fillRect/>
                </a:stretch>
              </a:blipFill>
            </p:spPr>
            <p:txBody>
              <a:bodyPr/>
              <a:lstStyle/>
              <a:p>
                <a:r>
                  <a:rPr lang="en-US">
                    <a:noFill/>
                  </a:rPr>
                  <a:t> </a:t>
                </a:r>
              </a:p>
            </p:txBody>
          </p:sp>
        </mc:Fallback>
      </mc:AlternateContent>
      <p:grpSp>
        <p:nvGrpSpPr>
          <p:cNvPr id="22" name="Group 21"/>
          <p:cNvGrpSpPr/>
          <p:nvPr/>
        </p:nvGrpSpPr>
        <p:grpSpPr>
          <a:xfrm>
            <a:off x="1219200" y="7505700"/>
            <a:ext cx="10955029" cy="1248803"/>
            <a:chOff x="1724313" y="7171297"/>
            <a:chExt cx="10955029" cy="1248803"/>
          </a:xfrm>
        </p:grpSpPr>
        <p:sp>
          <p:nvSpPr>
            <p:cNvPr id="20" name="Rectangle 19"/>
            <p:cNvSpPr/>
            <p:nvPr/>
          </p:nvSpPr>
          <p:spPr>
            <a:xfrm>
              <a:off x="1724313" y="7353300"/>
              <a:ext cx="9817496" cy="1015663"/>
            </a:xfrm>
            <a:prstGeom prst="rect">
              <a:avLst/>
            </a:prstGeom>
          </p:spPr>
          <p:txBody>
            <a:bodyPr wrap="none">
              <a:spAutoFit/>
            </a:bodyPr>
            <a:lstStyle/>
            <a:p>
              <a:pPr algn="just">
                <a:lnSpc>
                  <a:spcPct val="150000"/>
                </a:lnSpc>
                <a:spcAft>
                  <a:spcPts val="800"/>
                </a:spcAft>
              </a:pP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Như</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vậy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2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bằng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nhau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0,5 : 1,25 </a:t>
              </a:r>
              <a:r>
                <a:rPr lang="en-US" sz="4000" dirty="0" err="1" smtClean="0">
                  <a:solidFill>
                    <a:schemeClr val="bg1"/>
                  </a:solidFill>
                  <a:latin typeface="Arial" panose="020B0604020202020204" pitchFamily="34" charset="0"/>
                  <a:ea typeface="Calibri" panose="020F0502020204030204" pitchFamily="34" charset="0"/>
                  <a:cs typeface="Arial" panose="020B0604020202020204" pitchFamily="34" charset="0"/>
                </a:rPr>
                <a:t>và</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1" name="Rectangle 20"/>
                <p:cNvSpPr/>
                <p:nvPr/>
              </p:nvSpPr>
              <p:spPr>
                <a:xfrm>
                  <a:off x="11506200" y="7171297"/>
                  <a:ext cx="1173142"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solidFill>
                                  <a:prstClr val="white"/>
                                </a:solidFill>
                                <a:latin typeface="Cambria Math" panose="02040503050406030204" pitchFamily="18" charset="0"/>
                              </a:rPr>
                            </m:ctrlPr>
                          </m:fPr>
                          <m:num>
                            <m:r>
                              <a:rPr lang="en-US" sz="4000">
                                <a:solidFill>
                                  <a:prstClr val="white"/>
                                </a:solidFill>
                                <a:latin typeface="Cambria Math" panose="02040503050406030204" pitchFamily="18" charset="0"/>
                              </a:rPr>
                              <m:t>3</m:t>
                            </m:r>
                          </m:num>
                          <m:den>
                            <m:r>
                              <a:rPr lang="en-US" sz="4000">
                                <a:solidFill>
                                  <a:prstClr val="white"/>
                                </a:solidFill>
                                <a:latin typeface="Cambria Math" panose="02040503050406030204" pitchFamily="18" charset="0"/>
                              </a:rPr>
                              <m:t>5</m:t>
                            </m:r>
                          </m:den>
                        </m:f>
                        <m:r>
                          <a:rPr lang="en-US" sz="4000">
                            <a:solidFill>
                              <a:prstClr val="white"/>
                            </a:solidFill>
                            <a:latin typeface="Cambria Math" panose="02040503050406030204" pitchFamily="18" charset="0"/>
                          </a:rPr>
                          <m:t>:</m:t>
                        </m:r>
                        <m:f>
                          <m:fPr>
                            <m:ctrlPr>
                              <a:rPr lang="en-US" sz="4000" i="1">
                                <a:solidFill>
                                  <a:prstClr val="white"/>
                                </a:solidFill>
                                <a:latin typeface="Cambria Math" panose="02040503050406030204" pitchFamily="18" charset="0"/>
                              </a:rPr>
                            </m:ctrlPr>
                          </m:fPr>
                          <m:num>
                            <m:r>
                              <a:rPr lang="en-US" sz="4000">
                                <a:solidFill>
                                  <a:prstClr val="white"/>
                                </a:solidFill>
                                <a:latin typeface="Cambria Math" panose="02040503050406030204" pitchFamily="18" charset="0"/>
                              </a:rPr>
                              <m:t>3</m:t>
                            </m:r>
                          </m:num>
                          <m:den>
                            <m:r>
                              <a:rPr lang="en-US" sz="4000">
                                <a:solidFill>
                                  <a:prstClr val="white"/>
                                </a:solidFill>
                                <a:latin typeface="Cambria Math" panose="02040503050406030204" pitchFamily="18" charset="0"/>
                              </a:rPr>
                              <m:t>2</m:t>
                            </m:r>
                          </m:den>
                        </m:f>
                      </m:oMath>
                    </m:oMathPara>
                  </a14:m>
                  <a:endParaRPr lang="en-US" dirty="0"/>
                </a:p>
              </p:txBody>
            </p:sp>
          </mc:Choice>
          <mc:Fallback xmlns="">
            <p:sp>
              <p:nvSpPr>
                <p:cNvPr id="21" name="Rectangle 20"/>
                <p:cNvSpPr>
                  <a:spLocks noRot="1" noChangeAspect="1" noMove="1" noResize="1" noEditPoints="1" noAdjustHandles="1" noChangeArrowheads="1" noChangeShapeType="1" noTextEdit="1"/>
                </p:cNvSpPr>
                <p:nvPr/>
              </p:nvSpPr>
              <p:spPr>
                <a:xfrm>
                  <a:off x="11506200" y="7171297"/>
                  <a:ext cx="1173142" cy="1248803"/>
                </a:xfrm>
                <a:prstGeom prst="rect">
                  <a:avLst/>
                </a:prstGeom>
                <a:blipFill>
                  <a:blip r:embed="rId29"/>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827939539"/>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right)">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up)">
                                      <p:cBhvr>
                                        <p:cTn id="4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P spid="10" grpId="0"/>
      <p:bldP spid="16" grpId="0"/>
      <p:bldP spid="11" grpId="0"/>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7"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180666" y="-2933700"/>
            <a:ext cx="6544433" cy="6544433"/>
          </a:xfrm>
          <a:prstGeom prst="rect">
            <a:avLst/>
          </a:prstGeom>
        </p:spPr>
      </p:pic>
      <p:grpSp>
        <p:nvGrpSpPr>
          <p:cNvPr id="2" name="Group 2"/>
          <p:cNvGrpSpPr/>
          <p:nvPr/>
        </p:nvGrpSpPr>
        <p:grpSpPr>
          <a:xfrm rot="-5400000">
            <a:off x="1276965" y="-1428134"/>
            <a:ext cx="1586086" cy="5461181"/>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pic>
        <p:nvPicPr>
          <p:cNvPr id="4"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039600" y="6362700"/>
            <a:ext cx="6544433" cy="6544433"/>
          </a:xfrm>
          <a:prstGeom prst="rect">
            <a:avLst/>
          </a:prstGeom>
        </p:spPr>
      </p:pic>
      <p:pic>
        <p:nvPicPr>
          <p:cNvPr id="15" name="Picture 2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1769974">
            <a:off x="363276" y="9101234"/>
            <a:ext cx="1075007" cy="661536"/>
          </a:xfrm>
          <a:prstGeom prst="rect">
            <a:avLst/>
          </a:prstGeom>
        </p:spPr>
      </p:pic>
      <p:sp>
        <p:nvSpPr>
          <p:cNvPr id="8" name="Rectangle 7"/>
          <p:cNvSpPr/>
          <p:nvPr/>
        </p:nvSpPr>
        <p:spPr>
          <a:xfrm>
            <a:off x="0" y="687415"/>
            <a:ext cx="4741161" cy="100271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lvl="0" algn="ctr">
              <a:lnSpc>
                <a:spcPct val="150000"/>
              </a:lnSpc>
              <a:spcAft>
                <a:spcPts val="800"/>
              </a:spcAft>
            </a:pPr>
            <a:r>
              <a:rPr lang="nl-NL" sz="45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ea typeface="Times New Roman" panose="02020603050405020304" pitchFamily="18" charset="0"/>
                <a:cs typeface="Arial" panose="020B0604020202020204" pitchFamily="34" charset="0"/>
              </a:rPr>
              <a:t>TRANH LUẬN</a:t>
            </a:r>
            <a:endParaRPr lang="en-US" sz="450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Arial" panose="020B0604020202020204" pitchFamily="34" charset="0"/>
            </a:endParaRPr>
          </a:p>
        </p:txBody>
      </p:sp>
      <p:pic>
        <p:nvPicPr>
          <p:cNvPr id="2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143060">
            <a:off x="17021180" y="-58969"/>
            <a:ext cx="1905000" cy="1895475"/>
          </a:xfrm>
          <a:prstGeom prst="rect">
            <a:avLst/>
          </a:prstGeom>
        </p:spPr>
      </p:pic>
      <p:pic>
        <p:nvPicPr>
          <p:cNvPr id="13"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16988925" flipH="1">
            <a:off x="16582630" y="149381"/>
            <a:ext cx="1395872" cy="1372796"/>
          </a:xfrm>
          <a:prstGeom prst="rect">
            <a:avLst/>
          </a:prstGeom>
        </p:spPr>
      </p:pic>
      <p:sp>
        <p:nvSpPr>
          <p:cNvPr id="14" name="Oval Callout 13"/>
          <p:cNvSpPr/>
          <p:nvPr/>
        </p:nvSpPr>
        <p:spPr>
          <a:xfrm>
            <a:off x="14124111" y="7593431"/>
            <a:ext cx="3778631" cy="2305605"/>
          </a:xfrm>
          <a:prstGeom prst="wedgeEllipseCallout">
            <a:avLst>
              <a:gd name="adj1" fmla="val 50853"/>
              <a:gd name="adj2" fmla="val 39230"/>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dirty="0" err="1" smtClean="0">
                <a:solidFill>
                  <a:schemeClr val="tx1"/>
                </a:solidFill>
                <a:latin typeface="Arial" panose="020B0604020202020204" pitchFamily="34" charset="0"/>
                <a:cs typeface="Arial" panose="020B0604020202020204" pitchFamily="34" charset="0"/>
              </a:rPr>
              <a:t>Làm</a:t>
            </a:r>
            <a:r>
              <a:rPr lang="en-US" sz="4000" dirty="0" smtClean="0">
                <a:solidFill>
                  <a:schemeClr val="tx1"/>
                </a:solidFill>
                <a:latin typeface="Arial" panose="020B0604020202020204" pitchFamily="34" charset="0"/>
                <a:cs typeface="Arial" panose="020B0604020202020204" pitchFamily="34" charset="0"/>
              </a:rPr>
              <a:t> </a:t>
            </a:r>
            <a:r>
              <a:rPr lang="en-US" sz="4000" dirty="0" err="1" smtClean="0">
                <a:solidFill>
                  <a:schemeClr val="tx1"/>
                </a:solidFill>
                <a:latin typeface="Arial" panose="020B0604020202020204" pitchFamily="34" charset="0"/>
                <a:cs typeface="Arial" panose="020B0604020202020204" pitchFamily="34" charset="0"/>
              </a:rPr>
              <a:t>việc</a:t>
            </a:r>
            <a:r>
              <a:rPr lang="en-US" sz="4000" dirty="0" smtClean="0">
                <a:solidFill>
                  <a:schemeClr val="tx1"/>
                </a:solidFill>
                <a:latin typeface="Arial" panose="020B0604020202020204" pitchFamily="34" charset="0"/>
                <a:cs typeface="Arial" panose="020B0604020202020204" pitchFamily="34" charset="0"/>
              </a:rPr>
              <a:t> </a:t>
            </a:r>
            <a:r>
              <a:rPr lang="en-US" sz="4000" dirty="0" err="1" smtClean="0">
                <a:solidFill>
                  <a:schemeClr val="tx1"/>
                </a:solidFill>
                <a:latin typeface="Arial" panose="020B0604020202020204" pitchFamily="34" charset="0"/>
                <a:cs typeface="Arial" panose="020B0604020202020204" pitchFamily="34" charset="0"/>
              </a:rPr>
              <a:t>nhóm</a:t>
            </a:r>
            <a:r>
              <a:rPr lang="en-US" sz="4000" dirty="0" smtClean="0">
                <a:solidFill>
                  <a:schemeClr val="tx1"/>
                </a:solidFill>
                <a:latin typeface="Arial" panose="020B0604020202020204" pitchFamily="34" charset="0"/>
                <a:cs typeface="Arial" panose="020B0604020202020204" pitchFamily="34" charset="0"/>
              </a:rPr>
              <a:t> </a:t>
            </a:r>
            <a:r>
              <a:rPr lang="en-US" sz="4000" dirty="0" err="1" smtClean="0">
                <a:solidFill>
                  <a:schemeClr val="tx1"/>
                </a:solidFill>
                <a:latin typeface="Arial" panose="020B0604020202020204" pitchFamily="34" charset="0"/>
                <a:cs typeface="Arial" panose="020B0604020202020204" pitchFamily="34" charset="0"/>
              </a:rPr>
              <a:t>đôi</a:t>
            </a:r>
            <a:endParaRPr lang="en-US" sz="4000" dirty="0">
              <a:solidFill>
                <a:schemeClr val="tx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3">
            <a:extLst>
              <a:ext uri="{BEBA8EAE-BF5A-486C-A8C5-ECC9F3942E4B}">
                <a14:imgProps xmlns:a14="http://schemas.microsoft.com/office/drawing/2010/main">
                  <a14:imgLayer r:embed="rId24">
                    <a14:imgEffect>
                      <a14:sharpenSoften amount="5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5486399" y="509413"/>
            <a:ext cx="10591800" cy="4148016"/>
          </a:xfrm>
          <a:prstGeom prst="rect">
            <a:avLst/>
          </a:prstGeom>
        </p:spPr>
      </p:pic>
      <p:sp>
        <p:nvSpPr>
          <p:cNvPr id="6" name="Rectangle 5"/>
          <p:cNvSpPr/>
          <p:nvPr/>
        </p:nvSpPr>
        <p:spPr>
          <a:xfrm>
            <a:off x="5655131" y="5059268"/>
            <a:ext cx="10057753" cy="901593"/>
          </a:xfrm>
          <a:prstGeom prst="rect">
            <a:avLst/>
          </a:prstGeom>
        </p:spPr>
        <p:txBody>
          <a:bodyPr wrap="none">
            <a:spAutoFit/>
          </a:bodyPr>
          <a:lstStyle/>
          <a:p>
            <a:pPr algn="just">
              <a:lnSpc>
                <a:spcPct val="150000"/>
              </a:lnSpc>
              <a:spcAft>
                <a:spcPts val="800"/>
              </a:spcAft>
            </a:pP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Em</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hãy</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giúp</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Vuông</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trả</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lời</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câu</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hỏi</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trên</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nhé</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1674784" y="7048500"/>
            <a:ext cx="11812616" cy="2850845"/>
          </a:xfrm>
          <a:prstGeom prst="rect">
            <a:avLst/>
          </a:prstGeom>
        </p:spPr>
        <p:txBody>
          <a:bodyPr wrap="square">
            <a:spAutoFit/>
          </a:bodyPr>
          <a:lstStyle/>
          <a:p>
            <a:pPr algn="just">
              <a:lnSpc>
                <a:spcPct val="150000"/>
              </a:lnSpc>
              <a:spcAft>
                <a:spcPts val="800"/>
              </a:spcAft>
            </a:pP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Bạn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Tròn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nói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chưa</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đúng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vì</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đẳng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endPar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4000" dirty="0" err="1" smtClean="0">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thể</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không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phải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phân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8" name="TextBox 17"/>
          <p:cNvSpPr txBox="1"/>
          <p:nvPr/>
        </p:nvSpPr>
        <p:spPr>
          <a:xfrm>
            <a:off x="1629282" y="6134100"/>
            <a:ext cx="2667000" cy="707886"/>
          </a:xfrm>
          <a:prstGeom prst="rect">
            <a:avLst/>
          </a:prstGeom>
          <a:noFill/>
        </p:spPr>
        <p:txBody>
          <a:bodyPr wrap="square" rtlCol="0">
            <a:spAutoFit/>
          </a:bodyPr>
          <a:lstStyle/>
          <a:p>
            <a:r>
              <a:rPr lang="en-US" sz="4000" b="1" u="sng" dirty="0" err="1" smtClean="0">
                <a:solidFill>
                  <a:schemeClr val="bg1"/>
                </a:solidFill>
                <a:latin typeface="Arial" panose="020B0604020202020204" pitchFamily="34" charset="0"/>
                <a:cs typeface="Arial" panose="020B0604020202020204" pitchFamily="34" charset="0"/>
              </a:rPr>
              <a:t>Trả</a:t>
            </a:r>
            <a:r>
              <a:rPr lang="en-US" sz="4000" b="1" u="sng" dirty="0" smtClean="0">
                <a:solidFill>
                  <a:schemeClr val="bg1"/>
                </a:solidFill>
                <a:latin typeface="Arial" panose="020B0604020202020204" pitchFamily="34" charset="0"/>
                <a:cs typeface="Arial" panose="020B0604020202020204" pitchFamily="34" charset="0"/>
              </a:rPr>
              <a:t> </a:t>
            </a:r>
            <a:r>
              <a:rPr lang="en-US" sz="4000" b="1" u="sng" dirty="0" err="1" smtClean="0">
                <a:solidFill>
                  <a:schemeClr val="bg1"/>
                </a:solidFill>
                <a:latin typeface="Arial" panose="020B0604020202020204" pitchFamily="34" charset="0"/>
                <a:cs typeface="Arial" panose="020B0604020202020204" pitchFamily="34" charset="0"/>
              </a:rPr>
              <a:t>lời</a:t>
            </a:r>
            <a:endParaRPr lang="en-US" sz="4000" b="1" u="sng" dirty="0">
              <a:solidFill>
                <a:schemeClr val="bg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6"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1+#ppt_w/2"/>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right)">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6" grpId="0"/>
      <p:bldP spid="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969566" y="-1188547"/>
            <a:ext cx="1371601" cy="4586896"/>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pic>
        <p:nvPicPr>
          <p:cNvPr id="2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849600" y="-1058992"/>
            <a:ext cx="3124200" cy="3108579"/>
          </a:xfrm>
          <a:prstGeom prst="rect">
            <a:avLst/>
          </a:prstGeom>
        </p:spPr>
      </p:pic>
      <p:pic>
        <p:nvPicPr>
          <p:cNvPr id="32"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533400" y="9241544"/>
            <a:ext cx="8659085" cy="2902946"/>
          </a:xfrm>
          <a:prstGeom prst="rect">
            <a:avLst/>
          </a:prstGeom>
        </p:spPr>
      </p:pic>
      <p:pic>
        <p:nvPicPr>
          <p:cNvPr id="33"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896192" y="9258856"/>
            <a:ext cx="9534701" cy="2868322"/>
          </a:xfrm>
          <a:prstGeom prst="rect">
            <a:avLst/>
          </a:prstGeom>
        </p:spPr>
      </p:pic>
      <p:pic>
        <p:nvPicPr>
          <p:cNvPr id="34"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0972800" y="9241544"/>
            <a:ext cx="8659085" cy="2868322"/>
          </a:xfrm>
          <a:prstGeom prst="rect">
            <a:avLst/>
          </a:prstGeom>
        </p:spPr>
      </p:pic>
      <p:sp>
        <p:nvSpPr>
          <p:cNvPr id="19" name="Rectangle 18"/>
          <p:cNvSpPr/>
          <p:nvPr/>
        </p:nvSpPr>
        <p:spPr>
          <a:xfrm>
            <a:off x="586021" y="519813"/>
            <a:ext cx="4004382" cy="1131079"/>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lvl="0" algn="ctr">
              <a:lnSpc>
                <a:spcPct val="150000"/>
              </a:lnSpc>
              <a:spcAft>
                <a:spcPts val="800"/>
              </a:spcAft>
            </a:pPr>
            <a:r>
              <a:rPr lang="nl-NL" sz="45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ea typeface="Times New Roman" panose="02020603050405020304" pitchFamily="18" charset="0"/>
                <a:cs typeface="Arial" panose="020B0604020202020204" pitchFamily="34" charset="0"/>
              </a:rPr>
              <a:t>VẬN DỤNG 1 </a:t>
            </a:r>
            <a:endParaRPr lang="en-US" sz="450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Arial" panose="020B0604020202020204" pitchFamily="34" charset="0"/>
            </a:endParaRPr>
          </a:p>
        </p:txBody>
      </p:sp>
      <p:sp>
        <p:nvSpPr>
          <p:cNvPr id="4" name="Rectangle 3"/>
          <p:cNvSpPr/>
          <p:nvPr/>
        </p:nvSpPr>
        <p:spPr>
          <a:xfrm>
            <a:off x="762000" y="2043648"/>
            <a:ext cx="16916400" cy="3785652"/>
          </a:xfrm>
          <a:prstGeom prst="rect">
            <a:avLst/>
          </a:prstGeom>
        </p:spPr>
        <p:txBody>
          <a:bodyPr wrap="square">
            <a:spAutoFit/>
          </a:bodyPr>
          <a:lstStyle/>
          <a:p>
            <a:pPr algn="just">
              <a:lnSpc>
                <a:spcPct val="150000"/>
              </a:lnSpc>
            </a:pPr>
            <a:r>
              <a:rPr lang="vi-VN" sz="4000" dirty="0">
                <a:solidFill>
                  <a:schemeClr val="bg1"/>
                </a:solidFill>
                <a:cs typeface="Arial" panose="020B0604020202020204" pitchFamily="34" charset="0"/>
              </a:rPr>
              <a:t>Mặt sân cỏ trong sân vận động Quốc gia Mỹ Đình có dạng hình chữ nhật có chiều dài 105 m và chiều rộng 68 m. Nam vẽ mô phỏng mặt sân cỏ này bằng một hình chữ nhật có chiều dài 21 cm và chiều rộng 13,6 cm. Hỏi Nam đã và mô phỏng mặt sân cố đúng tỉ lệ thực tế hay chưa?</a:t>
            </a:r>
            <a:endParaRPr lang="en-US" sz="4000" dirty="0">
              <a:solidFill>
                <a:schemeClr val="bg1"/>
              </a:solidFill>
              <a:latin typeface="Arial" panose="020B0604020202020204" pitchFamily="34" charset="0"/>
              <a:cs typeface="Arial" panose="020B0604020202020204" pitchFamily="34" charset="0"/>
            </a:endParaRPr>
          </a:p>
        </p:txBody>
      </p:sp>
      <p:pic>
        <p:nvPicPr>
          <p:cNvPr id="23" name="Picture 5"/>
          <p:cNvPicPr>
            <a:picLocks noChangeAspect="1"/>
          </p:cNvPicPr>
          <p:nvPr/>
        </p:nvPicPr>
        <p:blipFill>
          <a:blip r:embed="rId12" cstate="print">
            <a:biLevel thresh="25000"/>
            <a:extLst>
              <a:ext uri="{28A0092B-C50C-407E-A947-70E740481C1C}">
                <a14:useLocalDpi xmlns:a14="http://schemas.microsoft.com/office/drawing/2010/main" val="0"/>
              </a:ext>
              <a:ext uri="{96DAC541-7B7A-43D3-8B79-37D633B846F1}">
                <asvg:svgBlip xmlns:asvg="http://schemas.microsoft.com/office/drawing/2016/SVG/main" xmlns="" r:embed="rId31"/>
              </a:ext>
            </a:extLst>
          </a:blip>
          <a:srcRect/>
          <a:stretch>
            <a:fillRect/>
          </a:stretch>
        </p:blipFill>
        <p:spPr>
          <a:xfrm rot="-7574598">
            <a:off x="16422400" y="8687405"/>
            <a:ext cx="612187" cy="645640"/>
          </a:xfrm>
          <a:prstGeom prst="rect">
            <a:avLst/>
          </a:prstGeom>
        </p:spPr>
      </p:pic>
      <p:pic>
        <p:nvPicPr>
          <p:cNvPr id="24" name="Picture 8"/>
          <p:cNvPicPr>
            <a:picLocks noChangeAspect="1"/>
          </p:cNvPicPr>
          <p:nvPr/>
        </p:nvPicPr>
        <p:blipFill>
          <a:blip r:embed="rId12" cstate="print">
            <a:biLevel thresh="25000"/>
            <a:extLst>
              <a:ext uri="{28A0092B-C50C-407E-A947-70E740481C1C}">
                <a14:useLocalDpi xmlns:a14="http://schemas.microsoft.com/office/drawing/2010/main" val="0"/>
              </a:ext>
              <a:ext uri="{96DAC541-7B7A-43D3-8B79-37D633B846F1}">
                <asvg:svgBlip xmlns:asvg="http://schemas.microsoft.com/office/drawing/2016/SVG/main" xmlns="" r:embed="rId31"/>
              </a:ext>
            </a:extLst>
          </a:blip>
          <a:srcRect/>
          <a:stretch>
            <a:fillRect/>
          </a:stretch>
        </p:blipFill>
        <p:spPr>
          <a:xfrm rot="-7574598">
            <a:off x="17012172" y="8878925"/>
            <a:ext cx="920163" cy="970445"/>
          </a:xfrm>
          <a:prstGeom prst="rect">
            <a:avLst/>
          </a:prstGeom>
        </p:spPr>
      </p:pic>
      <p:pic>
        <p:nvPicPr>
          <p:cNvPr id="15" name="Picture 4"/>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2220005">
            <a:off x="-67506" y="8845484"/>
            <a:ext cx="753606" cy="1535123"/>
          </a:xfrm>
          <a:prstGeom prst="rect">
            <a:avLst/>
          </a:prstGeom>
        </p:spPr>
      </p:pic>
      <p:pic>
        <p:nvPicPr>
          <p:cNvPr id="5" name="Picture 4"/>
          <p:cNvPicPr>
            <a:picLocks noChangeAspect="1"/>
          </p:cNvPicPr>
          <p:nvPr/>
        </p:nvPicPr>
        <p:blipFill>
          <a:blip r:embed="rId33"/>
          <a:stretch>
            <a:fillRect/>
          </a:stretch>
        </p:blipFill>
        <p:spPr>
          <a:xfrm>
            <a:off x="5943600" y="6334897"/>
            <a:ext cx="6280894" cy="3533003"/>
          </a:xfrm>
          <a:prstGeom prst="rect">
            <a:avLst/>
          </a:prstGeom>
        </p:spPr>
      </p:pic>
    </p:spTree>
    <p:extLst>
      <p:ext uri="{BB962C8B-B14F-4D97-AF65-F5344CB8AC3E}">
        <p14:creationId xmlns:p14="http://schemas.microsoft.com/office/powerpoint/2010/main" val="2461455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0" name="Picture 10"/>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1044511">
            <a:off x="-422477" y="9310176"/>
            <a:ext cx="1513500" cy="1505932"/>
          </a:xfrm>
          <a:prstGeom prst="rect">
            <a:avLst/>
          </a:prstGeom>
        </p:spPr>
      </p:pic>
      <p:sp>
        <p:nvSpPr>
          <p:cNvPr id="13" name="Oval Callout 12"/>
          <p:cNvSpPr/>
          <p:nvPr/>
        </p:nvSpPr>
        <p:spPr>
          <a:xfrm>
            <a:off x="8534400" y="571500"/>
            <a:ext cx="1752600" cy="90087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smtClean="0">
                <a:solidFill>
                  <a:prstClr val="black"/>
                </a:solidFill>
              </a:rPr>
              <a:t>Giải</a:t>
            </a:r>
            <a:endParaRPr lang="en-US" sz="4000" b="1" dirty="0">
              <a:solidFill>
                <a:prstClr val="black"/>
              </a:solidFill>
            </a:endParaRPr>
          </a:p>
        </p:txBody>
      </p:sp>
      <p:pic>
        <p:nvPicPr>
          <p:cNvPr id="15"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3131271">
            <a:off x="625311" y="22456"/>
            <a:ext cx="1439038" cy="1527936"/>
          </a:xfrm>
          <a:prstGeom prst="rect">
            <a:avLst/>
          </a:prstGeom>
        </p:spPr>
      </p:pic>
      <p:pic>
        <p:nvPicPr>
          <p:cNvPr id="50"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2019295" flipH="1">
            <a:off x="16518530" y="7399556"/>
            <a:ext cx="1180284" cy="2441315"/>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1142620" y="1943100"/>
                <a:ext cx="15690033" cy="6505435"/>
              </a:xfrm>
              <a:prstGeom prst="rect">
                <a:avLst/>
              </a:prstGeom>
            </p:spPr>
            <p:txBody>
              <a:bodyPr wrap="square">
                <a:spAutoFit/>
              </a:bodyPr>
              <a:lstStyle/>
              <a:p>
                <a:pPr algn="just">
                  <a:lnSpc>
                    <a:spcPct val="150000"/>
                  </a:lnSpc>
                </a:pP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Ta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FontTx/>
                  <a:buChar char="-"/>
                </a:pPr>
                <a:r>
                  <a:rPr lang="en-US" sz="4000" dirty="0" err="1" smtClean="0">
                    <a:solidFill>
                      <a:schemeClr val="bg1"/>
                    </a:solidFill>
                    <a:effectLst/>
                    <a:latin typeface="Arial" panose="020B0604020202020204" pitchFamily="34" charset="0"/>
                    <a:ea typeface="Calibri" panose="020F0502020204030204" pitchFamily="34" charset="0"/>
                    <a:cs typeface="Arial" panose="020B0604020202020204" pitchFamily="34" charset="0"/>
                  </a:rPr>
                  <a:t>Tỉ</a:t>
                </a:r>
                <a:r>
                  <a:rPr lang="en-US" sz="40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chiều</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dài</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chiều</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rộng</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sân</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cỏ</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trong</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sân</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vận</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động</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Quốc</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gia</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Mỹ</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Đình</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105</m:t>
                        </m:r>
                      </m:num>
                      <m:den>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68</m:t>
                        </m:r>
                      </m:den>
                    </m:f>
                  </m:oMath>
                </a14:m>
                <a:endParaRPr lang="en-US" sz="40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FontTx/>
                  <a:buChar char="-"/>
                </a:pPr>
                <a:r>
                  <a:rPr lang="en-US" sz="4000" dirty="0" err="1" smtClean="0">
                    <a:solidFill>
                      <a:schemeClr val="bg1"/>
                    </a:solidFill>
                    <a:effectLst/>
                    <a:latin typeface="Arial" panose="020B0604020202020204" pitchFamily="34" charset="0"/>
                    <a:ea typeface="Calibri" panose="020F0502020204030204" pitchFamily="34" charset="0"/>
                    <a:cs typeface="Arial" panose="020B0604020202020204" pitchFamily="34" charset="0"/>
                  </a:rPr>
                  <a:t>Tỉ</a:t>
                </a:r>
                <a:r>
                  <a:rPr lang="en-US" sz="40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Nam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mô</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phỏng</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21:13,6=</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21</m:t>
                        </m:r>
                      </m:num>
                      <m:den>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13,6</m:t>
                        </m:r>
                      </m:den>
                    </m:f>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105</m:t>
                        </m:r>
                      </m:num>
                      <m:den>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68</m:t>
                        </m:r>
                      </m:den>
                    </m:f>
                  </m:oMath>
                </a14:m>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pPr>
                <a:r>
                  <a:rPr lang="en-US" sz="40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Ta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được</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105 : 68 = 21:13,6 </a:t>
                </a:r>
              </a:p>
              <a:p>
                <a:pPr algn="just">
                  <a:lnSpc>
                    <a:spcPct val="150000"/>
                  </a:lnSpc>
                </a:pPr>
                <a:r>
                  <a:rPr lang="en-US" sz="40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smtClean="0">
                    <a:solidFill>
                      <a:schemeClr val="bg1"/>
                    </a:solidFill>
                    <a:effectLst/>
                    <a:latin typeface="Arial" panose="020B0604020202020204" pitchFamily="34" charset="0"/>
                    <a:ea typeface="Calibri" panose="020F0502020204030204" pitchFamily="34" charset="0"/>
                    <a:cs typeface="Arial" panose="020B0604020202020204" pitchFamily="34" charset="0"/>
                  </a:rPr>
                  <a:t>Vậy</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Nam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đã</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vẽ</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mô</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phỏng</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mặt</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sân</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cỏ</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đúng</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thực</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tế</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1142620" y="1943100"/>
                <a:ext cx="15690033" cy="6505435"/>
              </a:xfrm>
              <a:prstGeom prst="rect">
                <a:avLst/>
              </a:prstGeom>
              <a:blipFill>
                <a:blip r:embed="rId21"/>
                <a:stretch>
                  <a:fillRect l="-1360" r="-1399" b="-1312"/>
                </a:stretch>
              </a:blipFill>
            </p:spPr>
            <p:txBody>
              <a:bodyPr/>
              <a:lstStyle/>
              <a:p>
                <a:r>
                  <a:rPr lang="en-US">
                    <a:noFill/>
                  </a:rPr>
                  <a:t> </a:t>
                </a:r>
              </a:p>
            </p:txBody>
          </p:sp>
        </mc:Fallback>
      </mc:AlternateContent>
    </p:spTree>
    <p:extLst>
      <p:ext uri="{BB962C8B-B14F-4D97-AF65-F5344CB8AC3E}">
        <p14:creationId xmlns:p14="http://schemas.microsoft.com/office/powerpoint/2010/main" val="439056975"/>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down)">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4"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474849" y="419100"/>
            <a:ext cx="6544433" cy="6544433"/>
          </a:xfrm>
          <a:prstGeom prst="rect">
            <a:avLst/>
          </a:prstGeom>
        </p:spPr>
      </p:pic>
      <p:grpSp>
        <p:nvGrpSpPr>
          <p:cNvPr id="2" name="Group 2"/>
          <p:cNvGrpSpPr/>
          <p:nvPr/>
        </p:nvGrpSpPr>
        <p:grpSpPr>
          <a:xfrm>
            <a:off x="1361345" y="1873624"/>
            <a:ext cx="15565309" cy="4599679"/>
            <a:chOff x="0" y="0"/>
            <a:chExt cx="5678267" cy="1677975"/>
          </a:xfrm>
        </p:grpSpPr>
        <p:sp>
          <p:nvSpPr>
            <p:cNvPr id="3" name="Freeform 3"/>
            <p:cNvSpPr/>
            <p:nvPr/>
          </p:nvSpPr>
          <p:spPr>
            <a:xfrm>
              <a:off x="0" y="0"/>
              <a:ext cx="5678267" cy="1677975"/>
            </a:xfrm>
            <a:custGeom>
              <a:avLst/>
              <a:gdLst/>
              <a:ahLst/>
              <a:cxnLst/>
              <a:rect l="l" t="t" r="r" b="b"/>
              <a:pathLst>
                <a:path w="5678267" h="1677975">
                  <a:moveTo>
                    <a:pt x="5553807" y="1677975"/>
                  </a:moveTo>
                  <a:lnTo>
                    <a:pt x="124460" y="1677975"/>
                  </a:lnTo>
                  <a:cubicBezTo>
                    <a:pt x="55880" y="1677975"/>
                    <a:pt x="0" y="1622095"/>
                    <a:pt x="0" y="1553515"/>
                  </a:cubicBezTo>
                  <a:lnTo>
                    <a:pt x="0" y="124460"/>
                  </a:lnTo>
                  <a:cubicBezTo>
                    <a:pt x="0" y="55880"/>
                    <a:pt x="55880" y="0"/>
                    <a:pt x="124460" y="0"/>
                  </a:cubicBezTo>
                  <a:lnTo>
                    <a:pt x="5553807" y="0"/>
                  </a:lnTo>
                  <a:cubicBezTo>
                    <a:pt x="5622387" y="0"/>
                    <a:pt x="5678267" y="55880"/>
                    <a:pt x="5678267" y="124460"/>
                  </a:cubicBezTo>
                  <a:lnTo>
                    <a:pt x="5678267" y="1553515"/>
                  </a:lnTo>
                  <a:cubicBezTo>
                    <a:pt x="5678267" y="1622095"/>
                    <a:pt x="5622387" y="1677975"/>
                    <a:pt x="5553807" y="1677975"/>
                  </a:cubicBezTo>
                  <a:close/>
                </a:path>
              </a:pathLst>
            </a:custGeom>
            <a:solidFill>
              <a:srgbClr val="FFFFFF"/>
            </a:solidFill>
          </p:spPr>
        </p:sp>
      </p:gr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427894" y="1028700"/>
            <a:ext cx="2464832" cy="5744312"/>
          </a:xfrm>
          <a:prstGeom prst="rect">
            <a:avLst/>
          </a:prstGeom>
        </p:spPr>
      </p:pic>
      <p:pic>
        <p:nvPicPr>
          <p:cNvPr id="7"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295400" y="8221808"/>
            <a:ext cx="12469085" cy="4130384"/>
          </a:xfrm>
          <a:prstGeom prst="rect">
            <a:avLst/>
          </a:prstGeom>
        </p:spPr>
      </p:pic>
      <p:pic>
        <p:nvPicPr>
          <p:cNvPr id="8"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315200" y="8648700"/>
            <a:ext cx="12469085" cy="4130384"/>
          </a:xfrm>
          <a:prstGeom prst="rect">
            <a:avLst/>
          </a:prstGeom>
        </p:spPr>
      </p:pic>
      <p:grpSp>
        <p:nvGrpSpPr>
          <p:cNvPr id="9" name="Group 8"/>
          <p:cNvGrpSpPr/>
          <p:nvPr/>
        </p:nvGrpSpPr>
        <p:grpSpPr>
          <a:xfrm>
            <a:off x="1273734" y="1573915"/>
            <a:ext cx="1918410" cy="1752699"/>
            <a:chOff x="3352800" y="3102142"/>
            <a:chExt cx="1412687" cy="1285465"/>
          </a:xfrm>
          <a:solidFill>
            <a:srgbClr val="87CB8F"/>
          </a:solidFill>
        </p:grpSpPr>
        <p:grpSp>
          <p:nvGrpSpPr>
            <p:cNvPr id="10" name="Group 4"/>
            <p:cNvGrpSpPr/>
            <p:nvPr/>
          </p:nvGrpSpPr>
          <p:grpSpPr>
            <a:xfrm>
              <a:off x="3352800" y="3102142"/>
              <a:ext cx="1412687" cy="1285465"/>
              <a:chOff x="0" y="0"/>
              <a:chExt cx="6350000" cy="6350000"/>
            </a:xfrm>
            <a:grpFill/>
          </p:grpSpPr>
          <p:sp>
            <p:nvSpPr>
              <p:cNvPr id="12"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sp>
          <p:nvSpPr>
            <p:cNvPr id="11" name="TextBox 15"/>
            <p:cNvSpPr txBox="1"/>
            <p:nvPr/>
          </p:nvSpPr>
          <p:spPr>
            <a:xfrm>
              <a:off x="3534358" y="3661082"/>
              <a:ext cx="1043391" cy="460253"/>
            </a:xfrm>
            <a:prstGeom prst="rect">
              <a:avLst/>
            </a:prstGeom>
            <a:noFill/>
          </p:spPr>
          <p:txBody>
            <a:bodyPr lIns="0" tIns="0" rIns="0" bIns="0" rtlCol="0" anchor="t">
              <a:spAutoFit/>
            </a:bodyPr>
            <a:lstStyle/>
            <a:p>
              <a:pPr algn="ctr">
                <a:lnSpc>
                  <a:spcPts val="4368"/>
                </a:lnSpc>
              </a:pPr>
              <a:r>
                <a:rPr lang="en-US" sz="7000" b="1" smtClean="0">
                  <a:solidFill>
                    <a:prstClr val="black"/>
                  </a:solidFill>
                  <a:latin typeface="Arial" panose="020B0604020202020204" pitchFamily="34" charset="0"/>
                  <a:cs typeface="Arial" panose="020B0604020202020204" pitchFamily="34" charset="0"/>
                </a:rPr>
                <a:t>02</a:t>
              </a:r>
              <a:endParaRPr lang="en-US" sz="7000" b="1">
                <a:solidFill>
                  <a:prstClr val="black"/>
                </a:solidFill>
                <a:latin typeface="Arial" panose="020B0604020202020204" pitchFamily="34" charset="0"/>
                <a:cs typeface="Arial" panose="020B0604020202020204" pitchFamily="34" charset="0"/>
              </a:endParaRPr>
            </a:p>
          </p:txBody>
        </p:sp>
      </p:grpSp>
      <p:sp>
        <p:nvSpPr>
          <p:cNvPr id="13" name="Rectangle 12"/>
          <p:cNvSpPr/>
          <p:nvPr/>
        </p:nvSpPr>
        <p:spPr>
          <a:xfrm>
            <a:off x="3463879" y="3206740"/>
            <a:ext cx="11014121" cy="1708160"/>
          </a:xfrm>
          <a:prstGeom prst="rect">
            <a:avLst/>
          </a:prstGeom>
        </p:spPr>
        <p:txBody>
          <a:bodyPr wrap="square">
            <a:spAutoFit/>
          </a:bodyPr>
          <a:lstStyle/>
          <a:p>
            <a:pPr algn="ctr">
              <a:lnSpc>
                <a:spcPct val="150000"/>
              </a:lnSpc>
              <a:tabLst>
                <a:tab pos="360045" algn="l"/>
                <a:tab pos="720090" algn="l"/>
              </a:tabLst>
            </a:pPr>
            <a:r>
              <a:rPr lang="en-US" sz="7000" b="1" dirty="0" err="1">
                <a:solidFill>
                  <a:prstClr val="black"/>
                </a:solidFill>
                <a:latin typeface="Arial" panose="020B0604020202020204" pitchFamily="34" charset="0"/>
                <a:ea typeface="Calibri" panose="020F0502020204030204" pitchFamily="34" charset="0"/>
                <a:cs typeface="Arial" panose="020B0604020202020204" pitchFamily="34" charset="0"/>
              </a:rPr>
              <a:t>Tính</a:t>
            </a:r>
            <a:r>
              <a:rPr lang="en-US" sz="7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7000" b="1" dirty="0" err="1">
                <a:solidFill>
                  <a:prstClr val="black"/>
                </a:solidFill>
                <a:latin typeface="Arial" panose="020B0604020202020204" pitchFamily="34" charset="0"/>
                <a:ea typeface="Calibri" panose="020F0502020204030204" pitchFamily="34" charset="0"/>
                <a:cs typeface="Arial" panose="020B0604020202020204" pitchFamily="34" charset="0"/>
              </a:rPr>
              <a:t>chất</a:t>
            </a:r>
            <a:r>
              <a:rPr lang="en-US" sz="7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7000" b="1"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7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7000" b="1"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7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7000" b="1"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7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7000" b="1" dirty="0" err="1">
                <a:solidFill>
                  <a:prstClr val="black"/>
                </a:solidFill>
                <a:latin typeface="Arial" panose="020B0604020202020204" pitchFamily="34" charset="0"/>
                <a:ea typeface="Calibri" panose="020F0502020204030204" pitchFamily="34" charset="0"/>
                <a:cs typeface="Arial" panose="020B0604020202020204" pitchFamily="34" charset="0"/>
              </a:rPr>
              <a:t>thức</a:t>
            </a:r>
            <a:endParaRPr lang="vi-VN" sz="7000" b="1"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pic>
        <p:nvPicPr>
          <p:cNvPr id="15" name="Picture 23"/>
          <p:cNvPicPr>
            <a:picLocks noChangeAspect="1"/>
          </p:cNvPicPr>
          <p:nvPr/>
        </p:nvPicPr>
        <p:blipFill>
          <a:blip r:embed="rId8">
            <a:lum bright="70000" contrast="-70000"/>
            <a:extLst>
              <a:ext uri="{BEBA8EAE-BF5A-486C-A8C5-ECC9F3942E4B}">
                <a14:imgProps xmlns:a14="http://schemas.microsoft.com/office/drawing/2010/main">
                  <a14:imgLayer r:embed="rId9">
                    <a14:imgEffect>
                      <a14:saturation sat="300000"/>
                    </a14:imgEffect>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flipV="1">
            <a:off x="8542839" y="7471209"/>
            <a:ext cx="1859128" cy="339291"/>
          </a:xfrm>
          <a:prstGeom prst="rect">
            <a:avLst/>
          </a:prstGeom>
        </p:spPr>
      </p:pic>
    </p:spTree>
    <p:extLst>
      <p:ext uri="{BB962C8B-B14F-4D97-AF65-F5344CB8AC3E}">
        <p14:creationId xmlns:p14="http://schemas.microsoft.com/office/powerpoint/2010/main" val="32913136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641938" y="-1941680"/>
            <a:ext cx="1371600" cy="5562600"/>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pic>
        <p:nvPicPr>
          <p:cNvPr id="7" name="Picture 6"/>
          <p:cNvPicPr>
            <a:picLocks noChangeAspect="1"/>
          </p:cNvPicPr>
          <p:nvPr/>
        </p:nvPicPr>
        <p:blipFill>
          <a:blip r:embed="rId2" cstate="print">
            <a:duotone>
              <a:prstClr val="black"/>
              <a:schemeClr val="tx1">
                <a:tint val="45000"/>
                <a:satMod val="400000"/>
              </a:schemeClr>
            </a:duotone>
            <a:extLst>
              <a:ext uri="{BEBA8EAE-BF5A-486C-A8C5-ECC9F3942E4B}">
                <a14:imgProps xmlns:a14="http://schemas.microsoft.com/office/drawing/2010/main">
                  <a14:imgLayer r:embed="rId3">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99140" y="230021"/>
            <a:ext cx="1224738" cy="1143000"/>
          </a:xfrm>
          <a:prstGeom prst="rect">
            <a:avLst/>
          </a:prstGeom>
        </p:spPr>
      </p:pic>
      <p:sp>
        <p:nvSpPr>
          <p:cNvPr id="10" name="TextBox 9"/>
          <p:cNvSpPr txBox="1"/>
          <p:nvPr/>
        </p:nvSpPr>
        <p:spPr>
          <a:xfrm>
            <a:off x="2076278" y="435791"/>
            <a:ext cx="3581400" cy="784830"/>
          </a:xfrm>
          <a:prstGeom prst="rect">
            <a:avLst/>
          </a:prstGeom>
          <a:noFill/>
        </p:spPr>
        <p:txBody>
          <a:bodyPr wrap="square" rtlCol="0">
            <a:spAutoFit/>
          </a:bodyPr>
          <a:lstStyle/>
          <a:p>
            <a:r>
              <a:rPr lang="nl-NL" sz="4500" b="1" dirty="0" smtClean="0">
                <a:solidFill>
                  <a:prstClr val="black"/>
                </a:solidFill>
                <a:latin typeface="Arial" panose="020B0604020202020204" pitchFamily="34" charset="0"/>
                <a:cs typeface="Arial" panose="020B0604020202020204" pitchFamily="34" charset="0"/>
              </a:rPr>
              <a:t>HĐ 2:</a:t>
            </a:r>
            <a:endParaRPr lang="en-US" sz="4500" dirty="0">
              <a:solidFill>
                <a:prstClr val="black"/>
              </a:solidFill>
              <a:latin typeface="Arial" panose="020B0604020202020204" pitchFamily="34" charset="0"/>
              <a:cs typeface="Arial" panose="020B0604020202020204" pitchFamily="34" charset="0"/>
            </a:endParaRPr>
          </a:p>
        </p:txBody>
      </p:sp>
      <p:pic>
        <p:nvPicPr>
          <p:cNvPr id="2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451466" y="-996671"/>
            <a:ext cx="2312542" cy="2300979"/>
          </a:xfrm>
          <a:prstGeom prst="rect">
            <a:avLst/>
          </a:prstGeom>
        </p:spPr>
      </p:pic>
      <p:pic>
        <p:nvPicPr>
          <p:cNvPr id="22" name="Picture 12"/>
          <p:cNvPicPr>
            <a:picLocks noChangeAspect="1"/>
          </p:cNvPicPr>
          <p:nvPr/>
        </p:nvPicPr>
        <p:blipFill>
          <a:blip r:embed="rId10">
            <a:alphaModFix amt="21999"/>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552792" y="9631954"/>
            <a:ext cx="8659085" cy="2902946"/>
          </a:xfrm>
          <a:prstGeom prst="rect">
            <a:avLst/>
          </a:prstGeom>
        </p:spPr>
      </p:pic>
      <p:pic>
        <p:nvPicPr>
          <p:cNvPr id="23" name="Picture 12"/>
          <p:cNvPicPr>
            <a:picLocks noChangeAspect="1"/>
          </p:cNvPicPr>
          <p:nvPr/>
        </p:nvPicPr>
        <p:blipFill>
          <a:blip r:embed="rId10">
            <a:alphaModFix amt="21999"/>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876800" y="9649266"/>
            <a:ext cx="9534701" cy="2868322"/>
          </a:xfrm>
          <a:prstGeom prst="rect">
            <a:avLst/>
          </a:prstGeom>
        </p:spPr>
      </p:pic>
      <p:pic>
        <p:nvPicPr>
          <p:cNvPr id="24" name="Picture 12"/>
          <p:cNvPicPr>
            <a:picLocks noChangeAspect="1"/>
          </p:cNvPicPr>
          <p:nvPr/>
        </p:nvPicPr>
        <p:blipFill>
          <a:blip r:embed="rId10">
            <a:alphaModFix amt="21999"/>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0953408" y="9631954"/>
            <a:ext cx="8659085" cy="2868322"/>
          </a:xfrm>
          <a:prstGeom prst="rect">
            <a:avLst/>
          </a:prstGeom>
        </p:spPr>
      </p:pic>
      <mc:AlternateContent xmlns:mc="http://schemas.openxmlformats.org/markup-compatibility/2006" xmlns:a14="http://schemas.microsoft.com/office/drawing/2010/main">
        <mc:Choice Requires="a14">
          <p:sp>
            <p:nvSpPr>
              <p:cNvPr id="9" name="Rectangle 8"/>
              <p:cNvSpPr/>
              <p:nvPr/>
            </p:nvSpPr>
            <p:spPr>
              <a:xfrm>
                <a:off x="632699" y="1714500"/>
                <a:ext cx="16906165" cy="2397131"/>
              </a:xfrm>
              <a:prstGeom prst="rect">
                <a:avLst/>
              </a:prstGeom>
            </p:spPr>
            <p:txBody>
              <a:bodyPr wrap="square">
                <a:spAutoFit/>
              </a:bodyPr>
              <a:lstStyle/>
              <a:p>
                <a:pPr algn="just">
                  <a:lnSpc>
                    <a:spcPct val="150000"/>
                  </a:lnSpc>
                  <a:spcAft>
                    <a:spcPts val="800"/>
                  </a:spcAft>
                </a:pP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Quay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trở</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lại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tìm</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được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ở HĐ1: </a:t>
                </a:r>
                <a14:m>
                  <m:oMath xmlns:m="http://schemas.openxmlformats.org/officeDocument/2006/math">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6</m:t>
                        </m:r>
                      </m:num>
                      <m:den>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9</m:t>
                        </m:r>
                      </m:den>
                    </m:f>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0,8</m:t>
                        </m:r>
                      </m:num>
                      <m:den>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1,2</m:t>
                        </m:r>
                      </m:den>
                    </m:f>
                  </m:oMath>
                </a14:m>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em</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hãy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tính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tích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chéo</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6 . 1,2 </a:t>
                </a:r>
                <a:r>
                  <a:rPr lang="en-US" sz="4000" dirty="0" err="1" smtClean="0">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9 . 0,8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rồi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so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sánh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kết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quả</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9" name="Rectangle 8"/>
              <p:cNvSpPr>
                <a:spLocks noRot="1" noChangeAspect="1" noMove="1" noResize="1" noEditPoints="1" noAdjustHandles="1" noChangeArrowheads="1" noChangeShapeType="1" noTextEdit="1"/>
              </p:cNvSpPr>
              <p:nvPr/>
            </p:nvSpPr>
            <p:spPr>
              <a:xfrm>
                <a:off x="632699" y="1714500"/>
                <a:ext cx="16906165" cy="2397131"/>
              </a:xfrm>
              <a:prstGeom prst="rect">
                <a:avLst/>
              </a:prstGeom>
              <a:blipFill>
                <a:blip r:embed="rId12"/>
                <a:stretch>
                  <a:fillRect l="-1298" r="-1262" b="-5344"/>
                </a:stretch>
              </a:blipFill>
            </p:spPr>
            <p:txBody>
              <a:bodyPr/>
              <a:lstStyle/>
              <a:p>
                <a:r>
                  <a:rPr lang="en-US">
                    <a:noFill/>
                  </a:rPr>
                  <a:t> </a:t>
                </a:r>
              </a:p>
            </p:txBody>
          </p:sp>
        </mc:Fallback>
      </mc:AlternateContent>
      <p:sp>
        <p:nvSpPr>
          <p:cNvPr id="19" name="Oval Callout 18"/>
          <p:cNvSpPr/>
          <p:nvPr/>
        </p:nvSpPr>
        <p:spPr>
          <a:xfrm>
            <a:off x="8209481" y="4395025"/>
            <a:ext cx="1752600" cy="90087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mc:AlternateContent xmlns:mc="http://schemas.openxmlformats.org/markup-compatibility/2006" xmlns:a14="http://schemas.microsoft.com/office/drawing/2010/main">
        <mc:Choice Requires="a14">
          <p:sp>
            <p:nvSpPr>
              <p:cNvPr id="11" name="Rectangle 10"/>
              <p:cNvSpPr/>
              <p:nvPr/>
            </p:nvSpPr>
            <p:spPr>
              <a:xfrm>
                <a:off x="699140" y="5396448"/>
                <a:ext cx="12450207" cy="3785652"/>
              </a:xfrm>
              <a:prstGeom prst="rect">
                <a:avLst/>
              </a:prstGeom>
            </p:spPr>
            <p:txBody>
              <a:bodyPr wrap="square">
                <a:spAutoFit/>
              </a:bodyPr>
              <a:lstStyle/>
              <a:p>
                <a:pPr algn="just">
                  <a:lnSpc>
                    <a:spcPct val="150000"/>
                  </a:lnSpc>
                </a:pPr>
                <a:r>
                  <a:rPr lang="nl-NL"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Ta có: </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14:m>
                  <m:oMath xmlns:m="http://schemas.openxmlformats.org/officeDocument/2006/math">
                    <m:r>
                      <a:rPr lang="nl-NL"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6 .1,2=7,2 </m:t>
                    </m:r>
                  </m:oMath>
                </a14:m>
                <a:r>
                  <a:rPr lang="nl-NL"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14:m>
                  <m:oMath xmlns:m="http://schemas.openxmlformats.org/officeDocument/2006/math">
                    <m:r>
                      <a:rPr lang="nl-NL"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9 . 0,8=7,2</m:t>
                    </m:r>
                  </m:oMath>
                </a14:m>
                <a:r>
                  <a:rPr lang="nl-NL"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Vậy 2 tích chéo bằng nhau: </a:t>
                </a:r>
                <a:r>
                  <a:rPr lang="nl-NL" sz="40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6 </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1,2 = 9 . 0,8</a:t>
                </a:r>
              </a:p>
            </p:txBody>
          </p:sp>
        </mc:Choice>
        <mc:Fallback xmlns="">
          <p:sp>
            <p:nvSpPr>
              <p:cNvPr id="11" name="Rectangle 10"/>
              <p:cNvSpPr>
                <a:spLocks noRot="1" noChangeAspect="1" noMove="1" noResize="1" noEditPoints="1" noAdjustHandles="1" noChangeArrowheads="1" noChangeShapeType="1" noTextEdit="1"/>
              </p:cNvSpPr>
              <p:nvPr/>
            </p:nvSpPr>
            <p:spPr>
              <a:xfrm>
                <a:off x="699140" y="5396448"/>
                <a:ext cx="12450207" cy="3785652"/>
              </a:xfrm>
              <a:prstGeom prst="rect">
                <a:avLst/>
              </a:prstGeom>
              <a:blipFill>
                <a:blip r:embed="rId13"/>
                <a:stretch>
                  <a:fillRect l="-1763" b="-3060"/>
                </a:stretch>
              </a:blipFill>
            </p:spPr>
            <p:txBody>
              <a:bodyPr/>
              <a:lstStyle/>
              <a:p>
                <a:r>
                  <a:rPr lang="en-US">
                    <a:noFill/>
                  </a:rPr>
                  <a:t> </a:t>
                </a:r>
              </a:p>
            </p:txBody>
          </p:sp>
        </mc:Fallback>
      </mc:AlternateContent>
      <p:pic>
        <p:nvPicPr>
          <p:cNvPr id="21" name="Picture 6"/>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6642594">
            <a:off x="15935638" y="-45181"/>
            <a:ext cx="1356898" cy="1996667"/>
          </a:xfrm>
          <a:prstGeom prst="rect">
            <a:avLst/>
          </a:prstGeom>
        </p:spPr>
      </p:pic>
      <p:sp>
        <p:nvSpPr>
          <p:cNvPr id="25" name="Oval Callout 24"/>
          <p:cNvSpPr/>
          <p:nvPr/>
        </p:nvSpPr>
        <p:spPr>
          <a:xfrm>
            <a:off x="12624238" y="7522022"/>
            <a:ext cx="4495800" cy="2092620"/>
          </a:xfrm>
          <a:prstGeom prst="wedgeEllipseCallout">
            <a:avLst>
              <a:gd name="adj1" fmla="val 50853"/>
              <a:gd name="adj2" fmla="val 39230"/>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dirty="0" err="1" smtClean="0">
                <a:solidFill>
                  <a:schemeClr val="tx1"/>
                </a:solidFill>
                <a:latin typeface="Arial" panose="020B0604020202020204" pitchFamily="34" charset="0"/>
                <a:cs typeface="Arial" panose="020B0604020202020204" pitchFamily="34" charset="0"/>
              </a:rPr>
              <a:t>Thảo</a:t>
            </a:r>
            <a:r>
              <a:rPr lang="en-US" sz="4000" dirty="0" smtClean="0">
                <a:solidFill>
                  <a:schemeClr val="tx1"/>
                </a:solidFill>
                <a:latin typeface="Arial" panose="020B0604020202020204" pitchFamily="34" charset="0"/>
                <a:cs typeface="Arial" panose="020B0604020202020204" pitchFamily="34" charset="0"/>
              </a:rPr>
              <a:t> </a:t>
            </a:r>
            <a:r>
              <a:rPr lang="en-US" sz="4000" dirty="0" err="1" smtClean="0">
                <a:solidFill>
                  <a:schemeClr val="tx1"/>
                </a:solidFill>
                <a:latin typeface="Arial" panose="020B0604020202020204" pitchFamily="34" charset="0"/>
                <a:cs typeface="Arial" panose="020B0604020202020204" pitchFamily="34" charset="0"/>
              </a:rPr>
              <a:t>luận</a:t>
            </a:r>
            <a:r>
              <a:rPr lang="en-US" sz="4000" dirty="0" smtClean="0">
                <a:solidFill>
                  <a:schemeClr val="tx1"/>
                </a:solidFill>
                <a:latin typeface="Arial" panose="020B0604020202020204" pitchFamily="34" charset="0"/>
                <a:cs typeface="Arial" panose="020B0604020202020204" pitchFamily="34" charset="0"/>
              </a:rPr>
              <a:t> </a:t>
            </a:r>
            <a:r>
              <a:rPr lang="en-US" sz="4000" dirty="0" err="1" smtClean="0">
                <a:solidFill>
                  <a:schemeClr val="tx1"/>
                </a:solidFill>
                <a:latin typeface="Arial" panose="020B0604020202020204" pitchFamily="34" charset="0"/>
                <a:cs typeface="Arial" panose="020B0604020202020204" pitchFamily="34" charset="0"/>
              </a:rPr>
              <a:t>nhóm</a:t>
            </a:r>
            <a:r>
              <a:rPr lang="en-US" sz="4000" dirty="0" smtClean="0">
                <a:solidFill>
                  <a:schemeClr val="tx1"/>
                </a:solidFill>
                <a:latin typeface="Arial" panose="020B0604020202020204" pitchFamily="34" charset="0"/>
                <a:cs typeface="Arial" panose="020B0604020202020204" pitchFamily="34" charset="0"/>
              </a:rPr>
              <a:t> </a:t>
            </a:r>
            <a:r>
              <a:rPr lang="en-US" sz="4000" dirty="0" err="1" smtClean="0">
                <a:solidFill>
                  <a:schemeClr val="tx1"/>
                </a:solidFill>
                <a:latin typeface="Arial" panose="020B0604020202020204" pitchFamily="34" charset="0"/>
                <a:cs typeface="Arial" panose="020B0604020202020204" pitchFamily="34" charset="0"/>
              </a:rPr>
              <a:t>đôi</a:t>
            </a:r>
            <a:endParaRPr lang="en-US" sz="4000" dirty="0">
              <a:solidFill>
                <a:schemeClr val="tx1"/>
              </a:solidFill>
              <a:latin typeface="Arial" panose="020B0604020202020204" pitchFamily="34" charset="0"/>
              <a:cs typeface="Arial" panose="020B0604020202020204" pitchFamily="34" charset="0"/>
            </a:endParaRPr>
          </a:p>
        </p:txBody>
      </p:sp>
      <p:pic>
        <p:nvPicPr>
          <p:cNvPr id="139" name="图片 23">
            <a:extLst>
              <a:ext uri="{FF2B5EF4-FFF2-40B4-BE49-F238E27FC236}">
                <a16:creationId xmlns:a16="http://schemas.microsoft.com/office/drawing/2014/main" id="{6BB479CA-2689-4B73-9A76-C8A6196057C4}"/>
              </a:ext>
            </a:extLst>
          </p:cNvPr>
          <p:cNvPicPr>
            <a:picLocks noChangeAspect="1"/>
          </p:cNvPicPr>
          <p:nvPr/>
        </p:nvPicPr>
        <p:blipFill rotWithShape="1">
          <a:blip r:embed="rId16">
            <a:extLst>
              <a:ext uri="{28A0092B-C50C-407E-A947-70E740481C1C}">
                <a14:useLocalDpi xmlns:a14="http://schemas.microsoft.com/office/drawing/2010/main" val="0"/>
              </a:ext>
            </a:extLst>
          </a:blip>
          <a:srcRect l="3522" t="72885" r="51708" b="5978"/>
          <a:stretch/>
        </p:blipFill>
        <p:spPr>
          <a:xfrm>
            <a:off x="13411200" y="5901095"/>
            <a:ext cx="2971482" cy="1875526"/>
          </a:xfrm>
          <a:prstGeom prst="rect">
            <a:avLst/>
          </a:prstGeom>
        </p:spPr>
      </p:pic>
    </p:spTree>
    <p:extLst>
      <p:ext uri="{BB962C8B-B14F-4D97-AF65-F5344CB8AC3E}">
        <p14:creationId xmlns:p14="http://schemas.microsoft.com/office/powerpoint/2010/main" val="1893975780"/>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par>
                                <p:cTn id="11" presetID="22" presetClass="entr" presetSubtype="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nodeType="withEffect">
                                  <p:stCondLst>
                                    <p:cond delay="0"/>
                                  </p:stCondLst>
                                  <p:childTnLst>
                                    <p:set>
                                      <p:cBhvr>
                                        <p:cTn id="25" dur="1" fill="hold">
                                          <p:stCondLst>
                                            <p:cond delay="0"/>
                                          </p:stCondLst>
                                        </p:cTn>
                                        <p:tgtEl>
                                          <p:spTgt spid="139"/>
                                        </p:tgtEl>
                                        <p:attrNameLst>
                                          <p:attrName>style.visibility</p:attrName>
                                        </p:attrNameLst>
                                      </p:cBhvr>
                                      <p:to>
                                        <p:strVal val="visible"/>
                                      </p:to>
                                    </p:set>
                                    <p:animEffect transition="in" filter="fade">
                                      <p:cBhvr>
                                        <p:cTn id="26" dur="500"/>
                                        <p:tgtEl>
                                          <p:spTgt spid="13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1">
                                            <p:txEl>
                                              <p:pRg st="0" end="0"/>
                                            </p:txEl>
                                          </p:spTgt>
                                        </p:tgtEl>
                                        <p:attrNameLst>
                                          <p:attrName>style.visibility</p:attrName>
                                        </p:attrNameLst>
                                      </p:cBhvr>
                                      <p:to>
                                        <p:strVal val="visible"/>
                                      </p:to>
                                    </p:set>
                                    <p:animEffect transition="in" filter="fade">
                                      <p:cBhvr>
                                        <p:cTn id="36" dur="500"/>
                                        <p:tgtEl>
                                          <p:spTgt spid="11">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1">
                                            <p:txEl>
                                              <p:pRg st="1" end="1"/>
                                            </p:txEl>
                                          </p:spTgt>
                                        </p:tgtEl>
                                        <p:attrNameLst>
                                          <p:attrName>style.visibility</p:attrName>
                                        </p:attrNameLst>
                                      </p:cBhvr>
                                      <p:to>
                                        <p:strVal val="visible"/>
                                      </p:to>
                                    </p:set>
                                    <p:animEffect transition="in" filter="fade">
                                      <p:cBhvr>
                                        <p:cTn id="41" dur="500"/>
                                        <p:tgtEl>
                                          <p:spTgt spid="11">
                                            <p:txEl>
                                              <p:pRg st="1" end="1"/>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11">
                                            <p:txEl>
                                              <p:pRg st="2" end="2"/>
                                            </p:txEl>
                                          </p:spTgt>
                                        </p:tgtEl>
                                        <p:attrNameLst>
                                          <p:attrName>style.visibility</p:attrName>
                                        </p:attrNameLst>
                                      </p:cBhvr>
                                      <p:to>
                                        <p:strVal val="visible"/>
                                      </p:to>
                                    </p:set>
                                    <p:animEffect transition="in" filter="fade">
                                      <p:cBhvr>
                                        <p:cTn id="44" dur="500"/>
                                        <p:tgtEl>
                                          <p:spTgt spid="11">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1">
                                            <p:txEl>
                                              <p:pRg st="3" end="3"/>
                                            </p:txEl>
                                          </p:spTgt>
                                        </p:tgtEl>
                                        <p:attrNameLst>
                                          <p:attrName>style.visibility</p:attrName>
                                        </p:attrNameLst>
                                      </p:cBhvr>
                                      <p:to>
                                        <p:strVal val="visible"/>
                                      </p:to>
                                    </p:set>
                                    <p:animEffect transition="in" filter="wipe(down)">
                                      <p:cBhvr>
                                        <p:cTn id="49"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19" grpId="0" animBg="1"/>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641938" y="-1524000"/>
            <a:ext cx="1371600" cy="5562600"/>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pic>
        <p:nvPicPr>
          <p:cNvPr id="7" name="Picture 6"/>
          <p:cNvPicPr>
            <a:picLocks noChangeAspect="1"/>
          </p:cNvPicPr>
          <p:nvPr/>
        </p:nvPicPr>
        <p:blipFill>
          <a:blip r:embed="rId2" cstate="print">
            <a:duotone>
              <a:prstClr val="black"/>
              <a:schemeClr val="tx1">
                <a:tint val="45000"/>
                <a:satMod val="400000"/>
              </a:schemeClr>
            </a:duotone>
            <a:extLst>
              <a:ext uri="{BEBA8EAE-BF5A-486C-A8C5-ECC9F3942E4B}">
                <a14:imgProps xmlns:a14="http://schemas.microsoft.com/office/drawing/2010/main">
                  <a14:imgLayer r:embed="rId3">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99140" y="647701"/>
            <a:ext cx="1224738" cy="1143000"/>
          </a:xfrm>
          <a:prstGeom prst="rect">
            <a:avLst/>
          </a:prstGeom>
        </p:spPr>
      </p:pic>
      <p:sp>
        <p:nvSpPr>
          <p:cNvPr id="10" name="TextBox 9"/>
          <p:cNvSpPr txBox="1"/>
          <p:nvPr/>
        </p:nvSpPr>
        <p:spPr>
          <a:xfrm>
            <a:off x="2076278" y="853471"/>
            <a:ext cx="3581400" cy="784830"/>
          </a:xfrm>
          <a:prstGeom prst="rect">
            <a:avLst/>
          </a:prstGeom>
          <a:noFill/>
        </p:spPr>
        <p:txBody>
          <a:bodyPr wrap="square" rtlCol="0">
            <a:spAutoFit/>
          </a:bodyPr>
          <a:lstStyle/>
          <a:p>
            <a:r>
              <a:rPr lang="nl-NL" sz="4500" b="1" dirty="0" smtClean="0">
                <a:solidFill>
                  <a:prstClr val="black"/>
                </a:solidFill>
                <a:latin typeface="Arial" panose="020B0604020202020204" pitchFamily="34" charset="0"/>
                <a:cs typeface="Arial" panose="020B0604020202020204" pitchFamily="34" charset="0"/>
              </a:rPr>
              <a:t>HĐ </a:t>
            </a:r>
            <a:r>
              <a:rPr lang="nl-NL" sz="4500" b="1" dirty="0">
                <a:solidFill>
                  <a:prstClr val="black"/>
                </a:solidFill>
                <a:latin typeface="Arial" panose="020B0604020202020204" pitchFamily="34" charset="0"/>
                <a:cs typeface="Arial" panose="020B0604020202020204" pitchFamily="34" charset="0"/>
              </a:rPr>
              <a:t>3</a:t>
            </a:r>
            <a:r>
              <a:rPr lang="nl-NL" sz="4500" b="1" dirty="0" smtClean="0">
                <a:solidFill>
                  <a:prstClr val="black"/>
                </a:solidFill>
                <a:latin typeface="Arial" panose="020B0604020202020204" pitchFamily="34" charset="0"/>
                <a:cs typeface="Arial" panose="020B0604020202020204" pitchFamily="34" charset="0"/>
              </a:rPr>
              <a:t>:</a:t>
            </a:r>
            <a:endParaRPr lang="en-US" sz="4500" dirty="0">
              <a:solidFill>
                <a:prstClr val="black"/>
              </a:solidFill>
              <a:latin typeface="Arial" panose="020B0604020202020204" pitchFamily="34" charset="0"/>
              <a:cs typeface="Arial" panose="020B0604020202020204" pitchFamily="34" charset="0"/>
            </a:endParaRPr>
          </a:p>
        </p:txBody>
      </p:sp>
      <p:pic>
        <p:nvPicPr>
          <p:cNvPr id="2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451466" y="-996671"/>
            <a:ext cx="2312542" cy="2300979"/>
          </a:xfrm>
          <a:prstGeom prst="rect">
            <a:avLst/>
          </a:prstGeom>
        </p:spPr>
      </p:pic>
      <p:pic>
        <p:nvPicPr>
          <p:cNvPr id="13"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9417830" flipH="1">
            <a:off x="16630799" y="537575"/>
            <a:ext cx="1122987" cy="1104422"/>
          </a:xfrm>
          <a:prstGeom prst="rect">
            <a:avLst/>
          </a:prstGeom>
        </p:spPr>
      </p:pic>
      <p:pic>
        <p:nvPicPr>
          <p:cNvPr id="14" name="Picture 4"/>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2220005">
            <a:off x="17094099" y="8528294"/>
            <a:ext cx="753606" cy="1535123"/>
          </a:xfrm>
          <a:prstGeom prst="rect">
            <a:avLst/>
          </a:prstGeom>
        </p:spPr>
      </p:pic>
      <p:pic>
        <p:nvPicPr>
          <p:cNvPr id="25" name="Picture 6"/>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6395877">
            <a:off x="228069" y="8521239"/>
            <a:ext cx="1664165" cy="1549232"/>
          </a:xfrm>
          <a:prstGeom prst="rect">
            <a:avLst/>
          </a:prstGeom>
        </p:spPr>
      </p:pic>
      <p:sp>
        <p:nvSpPr>
          <p:cNvPr id="4" name="Rectangle 3"/>
          <p:cNvSpPr/>
          <p:nvPr/>
        </p:nvSpPr>
        <p:spPr>
          <a:xfrm>
            <a:off x="1699287" y="2247900"/>
            <a:ext cx="14836113" cy="901593"/>
          </a:xfrm>
          <a:prstGeom prst="rect">
            <a:avLst/>
          </a:prstGeom>
        </p:spPr>
        <p:txBody>
          <a:bodyPr wrap="none">
            <a:spAutoFit/>
          </a:bodyPr>
          <a:lstStyle/>
          <a:p>
            <a:pPr algn="just">
              <a:lnSpc>
                <a:spcPct val="150000"/>
              </a:lnSpc>
              <a:spcAft>
                <a:spcPts val="800"/>
              </a:spcAft>
            </a:pP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Từ</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đẳng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2 . 6 = 3 . 4, ta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thể</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suy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ra</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những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nào</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1775486" y="5138921"/>
                <a:ext cx="14302714" cy="2955553"/>
              </a:xfrm>
              <a:prstGeom prst="rect">
                <a:avLst/>
              </a:prstGeom>
            </p:spPr>
            <p:txBody>
              <a:bodyPr wrap="square">
                <a:spAutoFit/>
              </a:bodyPr>
              <a:lstStyle/>
              <a:p>
                <a:pPr algn="just">
                  <a:lnSpc>
                    <a:spcPct val="150000"/>
                  </a:lnSpc>
                  <a:spcAft>
                    <a:spcPts val="800"/>
                  </a:spcAft>
                </a:pP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Từ</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đẳng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2 . 6 = 3 . 4, ta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thể</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suy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ra</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những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2</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3</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4</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6</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   </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2</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4</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3</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6</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    </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6</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3</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4</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2</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     </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6</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4</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3</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2</m:t>
                          </m:r>
                        </m:den>
                      </m:f>
                    </m:oMath>
                  </m:oMathPara>
                </a14:m>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775486" y="5138921"/>
                <a:ext cx="14302714" cy="2955553"/>
              </a:xfrm>
              <a:prstGeom prst="rect">
                <a:avLst/>
              </a:prstGeom>
              <a:blipFill>
                <a:blip r:embed="rId25"/>
                <a:stretch>
                  <a:fillRect l="-1491"/>
                </a:stretch>
              </a:blipFill>
            </p:spPr>
            <p:txBody>
              <a:bodyPr/>
              <a:lstStyle/>
              <a:p>
                <a:r>
                  <a:rPr lang="en-US">
                    <a:noFill/>
                  </a:rPr>
                  <a:t> </a:t>
                </a:r>
              </a:p>
            </p:txBody>
          </p:sp>
        </mc:Fallback>
      </mc:AlternateContent>
      <p:sp>
        <p:nvSpPr>
          <p:cNvPr id="22" name="Oval Callout 21"/>
          <p:cNvSpPr/>
          <p:nvPr/>
        </p:nvSpPr>
        <p:spPr>
          <a:xfrm>
            <a:off x="8317242" y="3835293"/>
            <a:ext cx="1752600" cy="90087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spTree>
    <p:extLst>
      <p:ext uri="{BB962C8B-B14F-4D97-AF65-F5344CB8AC3E}">
        <p14:creationId xmlns:p14="http://schemas.microsoft.com/office/powerpoint/2010/main" val="401503592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par>
                                <p:cTn id="11" presetID="22" presetClass="entr" presetSubtype="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fade">
                                      <p:cBhvr>
                                        <p:cTn id="28" dur="500"/>
                                        <p:tgtEl>
                                          <p:spTgt spid="5">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Effect transition="in" filter="barn(inVertical)">
                                      <p:cBhvr>
                                        <p:cTn id="33"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0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46231" y="-1120629"/>
            <a:ext cx="11141563" cy="11141563"/>
          </a:xfrm>
          <a:prstGeom prst="rect">
            <a:avLst/>
          </a:prstGeom>
        </p:spPr>
      </p:pic>
      <p:pic>
        <p:nvPicPr>
          <p:cNvPr id="3" name="Picture 3"/>
          <p:cNvPicPr>
            <a:picLocks noChangeAspect="1"/>
          </p:cNvPicPr>
          <p:nvPr/>
        </p:nvPicPr>
        <p:blipFill>
          <a:blip r:embed="rId2">
            <a:alphaModFix amt="20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067800" y="-293726"/>
            <a:ext cx="11860181" cy="11141563"/>
          </a:xfrm>
          <a:prstGeom prst="rect">
            <a:avLst/>
          </a:prstGeom>
        </p:spPr>
      </p:pic>
      <p:grpSp>
        <p:nvGrpSpPr>
          <p:cNvPr id="4" name="Group 4"/>
          <p:cNvGrpSpPr/>
          <p:nvPr/>
        </p:nvGrpSpPr>
        <p:grpSpPr>
          <a:xfrm>
            <a:off x="1641879" y="2095500"/>
            <a:ext cx="15045921" cy="4644243"/>
            <a:chOff x="0" y="0"/>
            <a:chExt cx="5678267" cy="2467777"/>
          </a:xfrm>
        </p:grpSpPr>
        <p:sp>
          <p:nvSpPr>
            <p:cNvPr id="5" name="Freeform 5"/>
            <p:cNvSpPr/>
            <p:nvPr/>
          </p:nvSpPr>
          <p:spPr>
            <a:xfrm>
              <a:off x="0" y="0"/>
              <a:ext cx="5678267" cy="2467777"/>
            </a:xfrm>
            <a:custGeom>
              <a:avLst/>
              <a:gdLst/>
              <a:ahLst/>
              <a:cxnLst/>
              <a:rect l="l" t="t" r="r" b="b"/>
              <a:pathLst>
                <a:path w="5678267" h="2467777">
                  <a:moveTo>
                    <a:pt x="5553807" y="2467777"/>
                  </a:moveTo>
                  <a:lnTo>
                    <a:pt x="124460" y="2467777"/>
                  </a:lnTo>
                  <a:cubicBezTo>
                    <a:pt x="55880" y="2467777"/>
                    <a:pt x="0" y="2411897"/>
                    <a:pt x="0" y="2343316"/>
                  </a:cubicBezTo>
                  <a:lnTo>
                    <a:pt x="0" y="124460"/>
                  </a:lnTo>
                  <a:cubicBezTo>
                    <a:pt x="0" y="55880"/>
                    <a:pt x="55880" y="0"/>
                    <a:pt x="124460" y="0"/>
                  </a:cubicBezTo>
                  <a:lnTo>
                    <a:pt x="5553807" y="0"/>
                  </a:lnTo>
                  <a:cubicBezTo>
                    <a:pt x="5622387" y="0"/>
                    <a:pt x="5678267" y="55880"/>
                    <a:pt x="5678267" y="124460"/>
                  </a:cubicBezTo>
                  <a:lnTo>
                    <a:pt x="5678267" y="2343317"/>
                  </a:lnTo>
                  <a:cubicBezTo>
                    <a:pt x="5678267" y="2411897"/>
                    <a:pt x="5622387" y="2467777"/>
                    <a:pt x="5553807" y="2467777"/>
                  </a:cubicBezTo>
                  <a:close/>
                </a:path>
              </a:pathLst>
            </a:custGeom>
            <a:solidFill>
              <a:srgbClr val="FFFFFF"/>
            </a:solidFill>
          </p:spPr>
        </p:sp>
      </p:grpSp>
      <p:sp>
        <p:nvSpPr>
          <p:cNvPr id="7" name="TextBox 6"/>
          <p:cNvSpPr txBox="1"/>
          <p:nvPr/>
        </p:nvSpPr>
        <p:spPr>
          <a:xfrm>
            <a:off x="7363685" y="585276"/>
            <a:ext cx="4038600" cy="861774"/>
          </a:xfrm>
          <a:prstGeom prst="rect">
            <a:avLst/>
          </a:prstGeom>
          <a:noFill/>
        </p:spPr>
        <p:txBody>
          <a:bodyPr wrap="square" rtlCol="0">
            <a:spAutoFit/>
          </a:bodyPr>
          <a:lstStyle/>
          <a:p>
            <a:r>
              <a:rPr lang="en-US" sz="5000" b="1" dirty="0" smtClean="0">
                <a:solidFill>
                  <a:prstClr val="white"/>
                </a:solidFill>
                <a:latin typeface="Arial" panose="020B0604020202020204" pitchFamily="34" charset="0"/>
                <a:cs typeface="Arial" panose="020B0604020202020204" pitchFamily="34" charset="0"/>
              </a:rPr>
              <a:t>KẾT LUẬN</a:t>
            </a:r>
            <a:endParaRPr lang="en-US" sz="5000" b="1" dirty="0">
              <a:solidFill>
                <a:prstClr val="white"/>
              </a:solidFill>
              <a:latin typeface="Arial" panose="020B0604020202020204" pitchFamily="34" charset="0"/>
              <a:cs typeface="Arial" panose="020B0604020202020204" pitchFamily="34" charset="0"/>
            </a:endParaRPr>
          </a:p>
        </p:txBody>
      </p:sp>
      <p:pic>
        <p:nvPicPr>
          <p:cNvPr id="13" name="Picture 2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1052434">
            <a:off x="15694096" y="376194"/>
            <a:ext cx="2186277" cy="1232265"/>
          </a:xfrm>
          <a:prstGeom prst="rect">
            <a:avLst/>
          </a:prstGeom>
        </p:spPr>
      </p:pic>
      <p:pic>
        <p:nvPicPr>
          <p:cNvPr id="14" name="Picture 6"/>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20713088">
            <a:off x="15792808" y="5529211"/>
            <a:ext cx="570219" cy="839074"/>
          </a:xfrm>
          <a:prstGeom prst="rect">
            <a:avLst/>
          </a:prstGeom>
        </p:spPr>
      </p:pic>
      <p:pic>
        <p:nvPicPr>
          <p:cNvPr id="15" name="Picture 12"/>
          <p:cNvPicPr>
            <a:picLocks noChangeAspect="1"/>
          </p:cNvPicPr>
          <p:nvPr/>
        </p:nvPicPr>
        <p:blipFill>
          <a:blip r:embed="rId14">
            <a:alphaModFix amt="21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048000" y="9432990"/>
            <a:ext cx="12469085" cy="4130384"/>
          </a:xfrm>
          <a:prstGeom prst="rect">
            <a:avLst/>
          </a:prstGeom>
        </p:spPr>
      </p:pic>
      <p:pic>
        <p:nvPicPr>
          <p:cNvPr id="16" name="Picture 12"/>
          <p:cNvPicPr>
            <a:picLocks noChangeAspect="1"/>
          </p:cNvPicPr>
          <p:nvPr/>
        </p:nvPicPr>
        <p:blipFill>
          <a:blip r:embed="rId14">
            <a:alphaModFix amt="21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866357" y="9410700"/>
            <a:ext cx="12469085" cy="4130384"/>
          </a:xfrm>
          <a:prstGeom prst="rect">
            <a:avLst/>
          </a:prstGeom>
        </p:spPr>
      </p:pic>
      <p:pic>
        <p:nvPicPr>
          <p:cNvPr id="18" name="Picture 4"/>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304800" y="302550"/>
            <a:ext cx="982189" cy="2289000"/>
          </a:xfrm>
          <a:prstGeom prst="rect">
            <a:avLst/>
          </a:prstGeom>
        </p:spPr>
      </p:pic>
      <p:pic>
        <p:nvPicPr>
          <p:cNvPr id="22" name="Picture 12"/>
          <p:cNvPicPr>
            <a:picLocks noChangeAspect="1"/>
          </p:cNvPicPr>
          <p:nvPr/>
        </p:nvPicPr>
        <p:blipFill>
          <a:blip r:embed="rId14">
            <a:alphaModFix amt="21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2788972" y="9420494"/>
            <a:ext cx="12469085" cy="4130384"/>
          </a:xfrm>
          <a:prstGeom prst="rect">
            <a:avLst/>
          </a:prstGeom>
        </p:spPr>
      </p:pic>
      <p:pic>
        <p:nvPicPr>
          <p:cNvPr id="6" name="Picture 5"/>
          <p:cNvPicPr>
            <a:picLocks noChangeAspect="1"/>
          </p:cNvPicPr>
          <p:nvPr/>
        </p:nvPicPr>
        <p:blipFill>
          <a:blip r:embed="rId18"/>
          <a:stretch>
            <a:fillRect/>
          </a:stretch>
        </p:blipFill>
        <p:spPr>
          <a:xfrm>
            <a:off x="16383000" y="8330248"/>
            <a:ext cx="1540404" cy="1994852"/>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2514600" y="2324100"/>
                <a:ext cx="13056969" cy="4004686"/>
              </a:xfrm>
              <a:prstGeom prst="rect">
                <a:avLst/>
              </a:prstGeom>
            </p:spPr>
            <p:txBody>
              <a:bodyPr wrap="square">
                <a:spAutoFit/>
              </a:bodyPr>
              <a:lstStyle/>
              <a:p>
                <a:pPr marL="571500" indent="-571500" algn="just">
                  <a:lnSpc>
                    <a:spcPct val="150000"/>
                  </a:lnSpc>
                  <a:buFontTx/>
                  <a:buChar char="-"/>
                </a:pPr>
                <a:r>
                  <a:rPr lang="nl-NL" sz="4000" dirty="0" smtClean="0">
                    <a:latin typeface="Arial" panose="020B0604020202020204" pitchFamily="34" charset="0"/>
                    <a:ea typeface="Calibri" panose="020F0502020204030204" pitchFamily="34" charset="0"/>
                    <a:cs typeface="Arial" panose="020B0604020202020204" pitchFamily="34" charset="0"/>
                  </a:rPr>
                  <a:t>Nếu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nl-NL" sz="4000" i="1">
                            <a:effectLst/>
                            <a:latin typeface="Cambria Math" panose="02040503050406030204" pitchFamily="18" charset="0"/>
                            <a:ea typeface="Calibri" panose="020F0502020204030204" pitchFamily="34" charset="0"/>
                            <a:cs typeface="Arial" panose="020B0604020202020204" pitchFamily="34" charset="0"/>
                          </a:rPr>
                          <m:t>𝑎</m:t>
                        </m:r>
                      </m:num>
                      <m:den>
                        <m:r>
                          <a:rPr lang="nl-NL" sz="4000" i="1">
                            <a:effectLst/>
                            <a:latin typeface="Cambria Math" panose="02040503050406030204" pitchFamily="18" charset="0"/>
                            <a:ea typeface="Calibri" panose="020F0502020204030204" pitchFamily="34" charset="0"/>
                            <a:cs typeface="Arial" panose="020B0604020202020204" pitchFamily="34" charset="0"/>
                          </a:rPr>
                          <m:t>𝑏</m:t>
                        </m:r>
                      </m:den>
                    </m:f>
                    <m:r>
                      <a:rPr lang="nl-NL"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nl-NL" sz="4000" i="1">
                            <a:effectLst/>
                            <a:latin typeface="Cambria Math" panose="02040503050406030204" pitchFamily="18" charset="0"/>
                            <a:ea typeface="Calibri" panose="020F0502020204030204" pitchFamily="34" charset="0"/>
                            <a:cs typeface="Arial" panose="020B0604020202020204" pitchFamily="34" charset="0"/>
                          </a:rPr>
                          <m:t>𝑐</m:t>
                        </m:r>
                      </m:num>
                      <m:den>
                        <m:r>
                          <a:rPr lang="nl-NL" sz="4000" i="1">
                            <a:effectLst/>
                            <a:latin typeface="Cambria Math" panose="02040503050406030204" pitchFamily="18" charset="0"/>
                            <a:ea typeface="Calibri" panose="020F0502020204030204" pitchFamily="34" charset="0"/>
                            <a:cs typeface="Arial" panose="020B0604020202020204" pitchFamily="34" charset="0"/>
                          </a:rPr>
                          <m:t>𝑑</m:t>
                        </m:r>
                      </m:den>
                    </m:f>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thì </a:t>
                </a:r>
                <a14:m>
                  <m:oMath xmlns:m="http://schemas.openxmlformats.org/officeDocument/2006/math">
                    <m:r>
                      <a:rPr lang="nl-NL" sz="4000" i="1">
                        <a:effectLst/>
                        <a:latin typeface="Cambria Math" panose="02040503050406030204" pitchFamily="18" charset="0"/>
                        <a:ea typeface="Times New Roman" panose="02020603050405020304" pitchFamily="18" charset="0"/>
                        <a:cs typeface="Arial" panose="020B0604020202020204" pitchFamily="34" charset="0"/>
                      </a:rPr>
                      <m:t>𝑎𝑑</m:t>
                    </m:r>
                    <m:r>
                      <a:rPr lang="nl-NL" sz="4000">
                        <a:effectLst/>
                        <a:latin typeface="Cambria Math" panose="02040503050406030204" pitchFamily="18" charset="0"/>
                        <a:ea typeface="Times New Roman" panose="02020603050405020304" pitchFamily="18" charset="0"/>
                        <a:cs typeface="Arial" panose="020B0604020202020204" pitchFamily="34" charset="0"/>
                      </a:rPr>
                      <m:t>=</m:t>
                    </m:r>
                    <m:r>
                      <a:rPr lang="nl-NL" sz="4000" i="1">
                        <a:effectLst/>
                        <a:latin typeface="Cambria Math" panose="02040503050406030204" pitchFamily="18" charset="0"/>
                        <a:ea typeface="Times New Roman" panose="02020603050405020304" pitchFamily="18" charset="0"/>
                        <a:cs typeface="Arial" panose="020B0604020202020204" pitchFamily="34" charset="0"/>
                      </a:rPr>
                      <m:t>𝑏𝑐</m:t>
                    </m:r>
                  </m:oMath>
                </a14:m>
                <a:endParaRPr lang="en-US" sz="4000" dirty="0" smtClean="0">
                  <a:effectLst/>
                  <a:latin typeface="Arial" panose="020B0604020202020204" pitchFamily="34" charset="0"/>
                  <a:ea typeface="Times New Roman" panose="02020603050405020304" pitchFamily="18" charset="0"/>
                  <a:cs typeface="Arial" panose="020B0604020202020204" pitchFamily="34" charset="0"/>
                </a:endParaRPr>
              </a:p>
              <a:p>
                <a:pPr marL="571500" indent="-571500" algn="just">
                  <a:lnSpc>
                    <a:spcPct val="150000"/>
                  </a:lnSpc>
                  <a:buFontTx/>
                  <a:buChar char="-"/>
                </a:pPr>
                <a:r>
                  <a:rPr lang="nl-NL" sz="4000" dirty="0" smtClean="0">
                    <a:effectLst/>
                    <a:latin typeface="Arial" panose="020B0604020202020204" pitchFamily="34" charset="0"/>
                    <a:ea typeface="Calibri" panose="020F0502020204030204" pitchFamily="34" charset="0"/>
                    <a:cs typeface="Arial" panose="020B0604020202020204" pitchFamily="34" charset="0"/>
                  </a:rPr>
                  <a:t>Nếu </a:t>
                </a:r>
                <a14:m>
                  <m:oMath xmlns:m="http://schemas.openxmlformats.org/officeDocument/2006/math">
                    <m:r>
                      <a:rPr lang="nl-NL" sz="4000" i="1">
                        <a:effectLst/>
                        <a:latin typeface="Cambria Math" panose="02040503050406030204" pitchFamily="18" charset="0"/>
                        <a:ea typeface="Calibri" panose="020F0502020204030204" pitchFamily="34" charset="0"/>
                        <a:cs typeface="Arial" panose="020B0604020202020204" pitchFamily="34" charset="0"/>
                      </a:rPr>
                      <m:t>𝑎𝑑</m:t>
                    </m:r>
                    <m:r>
                      <a:rPr lang="nl-NL" sz="4000">
                        <a:effectLst/>
                        <a:latin typeface="Cambria Math" panose="02040503050406030204" pitchFamily="18" charset="0"/>
                        <a:ea typeface="Calibri" panose="020F0502020204030204" pitchFamily="34" charset="0"/>
                        <a:cs typeface="Arial" panose="020B0604020202020204" pitchFamily="34" charset="0"/>
                      </a:rPr>
                      <m:t>=</m:t>
                    </m:r>
                    <m:r>
                      <a:rPr lang="nl-NL" sz="4000" i="1">
                        <a:effectLst/>
                        <a:latin typeface="Cambria Math" panose="02040503050406030204" pitchFamily="18" charset="0"/>
                        <a:ea typeface="Calibri" panose="020F0502020204030204" pitchFamily="34" charset="0"/>
                        <a:cs typeface="Arial" panose="020B0604020202020204" pitchFamily="34" charset="0"/>
                      </a:rPr>
                      <m:t>𝑏𝑐</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(với a, b, c, d </a:t>
                </a:r>
                <a14:m>
                  <m:oMath xmlns:m="http://schemas.openxmlformats.org/officeDocument/2006/math">
                    <m:r>
                      <a:rPr lang="nl-NL" sz="400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0 thì ta có các tỉ lệ thức: </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14:m>
                  <m:oMathPara xmlns:m="http://schemas.openxmlformats.org/officeDocument/2006/math">
                    <m:oMathParaPr>
                      <m:jc m:val="centerGroup"/>
                    </m:oMathParaPr>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nl-NL" sz="4000" i="1">
                              <a:effectLst/>
                              <a:latin typeface="Cambria Math" panose="02040503050406030204" pitchFamily="18" charset="0"/>
                              <a:ea typeface="Calibri" panose="020F0502020204030204" pitchFamily="34" charset="0"/>
                              <a:cs typeface="Arial" panose="020B0604020202020204" pitchFamily="34" charset="0"/>
                            </a:rPr>
                            <m:t>𝑎</m:t>
                          </m:r>
                        </m:num>
                        <m:den>
                          <m:r>
                            <a:rPr lang="nl-NL" sz="4000" i="1">
                              <a:effectLst/>
                              <a:latin typeface="Cambria Math" panose="02040503050406030204" pitchFamily="18" charset="0"/>
                              <a:ea typeface="Calibri" panose="020F0502020204030204" pitchFamily="34" charset="0"/>
                              <a:cs typeface="Arial" panose="020B0604020202020204" pitchFamily="34" charset="0"/>
                            </a:rPr>
                            <m:t>𝑏</m:t>
                          </m:r>
                        </m:den>
                      </m:f>
                      <m:r>
                        <a:rPr lang="nl-NL"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nl-NL" sz="4000" i="1">
                              <a:effectLst/>
                              <a:latin typeface="Cambria Math" panose="02040503050406030204" pitchFamily="18" charset="0"/>
                              <a:ea typeface="Calibri" panose="020F0502020204030204" pitchFamily="34" charset="0"/>
                              <a:cs typeface="Arial" panose="020B0604020202020204" pitchFamily="34" charset="0"/>
                            </a:rPr>
                            <m:t>𝑐</m:t>
                          </m:r>
                        </m:num>
                        <m:den>
                          <m:r>
                            <a:rPr lang="nl-NL" sz="4000" i="1">
                              <a:effectLst/>
                              <a:latin typeface="Cambria Math" panose="02040503050406030204" pitchFamily="18" charset="0"/>
                              <a:ea typeface="Calibri" panose="020F0502020204030204" pitchFamily="34" charset="0"/>
                              <a:cs typeface="Arial" panose="020B0604020202020204" pitchFamily="34" charset="0"/>
                            </a:rPr>
                            <m:t>𝑑</m:t>
                          </m:r>
                        </m:den>
                      </m:f>
                      <m:r>
                        <a:rPr lang="nl-NL" sz="4000">
                          <a:effectLst/>
                          <a:latin typeface="Cambria Math" panose="02040503050406030204" pitchFamily="18" charset="0"/>
                          <a:ea typeface="Calibri" panose="020F0502020204030204" pitchFamily="34" charset="0"/>
                          <a:cs typeface="Arial" panose="020B0604020202020204" pitchFamily="34" charset="0"/>
                        </a:rPr>
                        <m:t>;</m:t>
                      </m:r>
                      <m:r>
                        <a:rPr lang="nl-NL" sz="4000">
                          <a:effectLst/>
                          <a:latin typeface="Cambria Math" panose="02040503050406030204" pitchFamily="18" charset="0"/>
                          <a:ea typeface="Times New Roman" panose="02020603050405020304" pitchFamily="18" charset="0"/>
                          <a:cs typeface="Arial" panose="020B0604020202020204" pitchFamily="34" charset="0"/>
                        </a:rPr>
                        <m:t>     </m:t>
                      </m:r>
                      <m:f>
                        <m:f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fPr>
                        <m:num>
                          <m:r>
                            <a:rPr lang="nl-NL" sz="4000" i="1">
                              <a:effectLst/>
                              <a:latin typeface="Cambria Math" panose="02040503050406030204" pitchFamily="18" charset="0"/>
                              <a:ea typeface="Times New Roman" panose="02020603050405020304" pitchFamily="18" charset="0"/>
                              <a:cs typeface="Arial" panose="020B0604020202020204" pitchFamily="34" charset="0"/>
                            </a:rPr>
                            <m:t>𝑎</m:t>
                          </m:r>
                        </m:num>
                        <m:den>
                          <m:r>
                            <a:rPr lang="nl-NL" sz="4000" i="1">
                              <a:effectLst/>
                              <a:latin typeface="Cambria Math" panose="02040503050406030204" pitchFamily="18" charset="0"/>
                              <a:ea typeface="Times New Roman" panose="02020603050405020304" pitchFamily="18" charset="0"/>
                              <a:cs typeface="Arial" panose="020B0604020202020204" pitchFamily="34" charset="0"/>
                            </a:rPr>
                            <m:t>𝑐</m:t>
                          </m:r>
                        </m:den>
                      </m:f>
                      <m:r>
                        <a:rPr lang="nl-NL" sz="4000">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fPr>
                        <m:num>
                          <m:r>
                            <a:rPr lang="nl-NL" sz="4000" i="1">
                              <a:effectLst/>
                              <a:latin typeface="Cambria Math" panose="02040503050406030204" pitchFamily="18" charset="0"/>
                              <a:ea typeface="Times New Roman" panose="02020603050405020304" pitchFamily="18" charset="0"/>
                              <a:cs typeface="Arial" panose="020B0604020202020204" pitchFamily="34" charset="0"/>
                            </a:rPr>
                            <m:t>𝑏</m:t>
                          </m:r>
                        </m:num>
                        <m:den>
                          <m:r>
                            <a:rPr lang="nl-NL" sz="4000" i="1">
                              <a:effectLst/>
                              <a:latin typeface="Cambria Math" panose="02040503050406030204" pitchFamily="18" charset="0"/>
                              <a:ea typeface="Times New Roman" panose="02020603050405020304" pitchFamily="18" charset="0"/>
                              <a:cs typeface="Arial" panose="020B0604020202020204" pitchFamily="34" charset="0"/>
                            </a:rPr>
                            <m:t>𝑑</m:t>
                          </m:r>
                        </m:den>
                      </m:f>
                      <m:r>
                        <a:rPr lang="nl-NL" sz="4000">
                          <a:effectLst/>
                          <a:latin typeface="Cambria Math" panose="02040503050406030204" pitchFamily="18" charset="0"/>
                          <a:ea typeface="Times New Roman" panose="02020603050405020304" pitchFamily="18" charset="0"/>
                          <a:cs typeface="Arial" panose="020B0604020202020204" pitchFamily="34" charset="0"/>
                        </a:rPr>
                        <m:t>;     </m:t>
                      </m:r>
                      <m:f>
                        <m:f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fPr>
                        <m:num>
                          <m:r>
                            <a:rPr lang="nl-NL" sz="4000" i="1">
                              <a:effectLst/>
                              <a:latin typeface="Cambria Math" panose="02040503050406030204" pitchFamily="18" charset="0"/>
                              <a:ea typeface="Times New Roman" panose="02020603050405020304" pitchFamily="18" charset="0"/>
                              <a:cs typeface="Arial" panose="020B0604020202020204" pitchFamily="34" charset="0"/>
                            </a:rPr>
                            <m:t>𝑑</m:t>
                          </m:r>
                        </m:num>
                        <m:den>
                          <m:r>
                            <a:rPr lang="nl-NL" sz="4000" i="1">
                              <a:effectLst/>
                              <a:latin typeface="Cambria Math" panose="02040503050406030204" pitchFamily="18" charset="0"/>
                              <a:ea typeface="Times New Roman" panose="02020603050405020304" pitchFamily="18" charset="0"/>
                              <a:cs typeface="Arial" panose="020B0604020202020204" pitchFamily="34" charset="0"/>
                            </a:rPr>
                            <m:t>𝑏</m:t>
                          </m:r>
                        </m:den>
                      </m:f>
                      <m:r>
                        <a:rPr lang="nl-NL" sz="4000">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fPr>
                        <m:num>
                          <m:r>
                            <a:rPr lang="nl-NL" sz="4000" i="1">
                              <a:effectLst/>
                              <a:latin typeface="Cambria Math" panose="02040503050406030204" pitchFamily="18" charset="0"/>
                              <a:ea typeface="Times New Roman" panose="02020603050405020304" pitchFamily="18" charset="0"/>
                              <a:cs typeface="Arial" panose="020B0604020202020204" pitchFamily="34" charset="0"/>
                            </a:rPr>
                            <m:t>𝑐</m:t>
                          </m:r>
                        </m:num>
                        <m:den>
                          <m:r>
                            <a:rPr lang="nl-NL" sz="4000" i="1">
                              <a:effectLst/>
                              <a:latin typeface="Cambria Math" panose="02040503050406030204" pitchFamily="18" charset="0"/>
                              <a:ea typeface="Times New Roman" panose="02020603050405020304" pitchFamily="18" charset="0"/>
                              <a:cs typeface="Arial" panose="020B0604020202020204" pitchFamily="34" charset="0"/>
                            </a:rPr>
                            <m:t>𝑎</m:t>
                          </m:r>
                        </m:den>
                      </m:f>
                      <m:r>
                        <a:rPr lang="nl-NL" sz="4000">
                          <a:effectLst/>
                          <a:latin typeface="Cambria Math" panose="02040503050406030204" pitchFamily="18" charset="0"/>
                          <a:ea typeface="Times New Roman" panose="02020603050405020304" pitchFamily="18" charset="0"/>
                          <a:cs typeface="Arial" panose="020B0604020202020204" pitchFamily="34" charset="0"/>
                        </a:rPr>
                        <m:t>;      </m:t>
                      </m:r>
                      <m:f>
                        <m:f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fPr>
                        <m:num>
                          <m:r>
                            <a:rPr lang="nl-NL" sz="4000" i="1">
                              <a:effectLst/>
                              <a:latin typeface="Cambria Math" panose="02040503050406030204" pitchFamily="18" charset="0"/>
                              <a:ea typeface="Times New Roman" panose="02020603050405020304" pitchFamily="18" charset="0"/>
                              <a:cs typeface="Arial" panose="020B0604020202020204" pitchFamily="34" charset="0"/>
                            </a:rPr>
                            <m:t>𝑑</m:t>
                          </m:r>
                        </m:num>
                        <m:den>
                          <m:r>
                            <a:rPr lang="nl-NL" sz="4000" i="1">
                              <a:effectLst/>
                              <a:latin typeface="Cambria Math" panose="02040503050406030204" pitchFamily="18" charset="0"/>
                              <a:ea typeface="Times New Roman" panose="02020603050405020304" pitchFamily="18" charset="0"/>
                              <a:cs typeface="Arial" panose="020B0604020202020204" pitchFamily="34" charset="0"/>
                            </a:rPr>
                            <m:t>𝑐</m:t>
                          </m:r>
                        </m:den>
                      </m:f>
                      <m:r>
                        <a:rPr lang="nl-NL" sz="4000">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fPr>
                        <m:num>
                          <m:r>
                            <a:rPr lang="nl-NL" sz="4000" i="1">
                              <a:effectLst/>
                              <a:latin typeface="Cambria Math" panose="02040503050406030204" pitchFamily="18" charset="0"/>
                              <a:ea typeface="Times New Roman" panose="02020603050405020304" pitchFamily="18" charset="0"/>
                              <a:cs typeface="Arial" panose="020B0604020202020204" pitchFamily="34" charset="0"/>
                            </a:rPr>
                            <m:t>𝑏</m:t>
                          </m:r>
                        </m:num>
                        <m:den>
                          <m:r>
                            <a:rPr lang="nl-NL" sz="4000" i="1">
                              <a:effectLst/>
                              <a:latin typeface="Cambria Math" panose="02040503050406030204" pitchFamily="18" charset="0"/>
                              <a:ea typeface="Times New Roman" panose="02020603050405020304" pitchFamily="18" charset="0"/>
                              <a:cs typeface="Arial" panose="020B0604020202020204" pitchFamily="34" charset="0"/>
                            </a:rPr>
                            <m:t>𝑎</m:t>
                          </m:r>
                        </m:den>
                      </m:f>
                    </m:oMath>
                  </m:oMathPara>
                </a14:m>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2514600" y="2324100"/>
                <a:ext cx="13056969" cy="4004686"/>
              </a:xfrm>
              <a:prstGeom prst="rect">
                <a:avLst/>
              </a:prstGeom>
              <a:blipFill>
                <a:blip r:embed="rId19"/>
                <a:stretch>
                  <a:fillRect l="-1495"/>
                </a:stretch>
              </a:blipFill>
            </p:spPr>
            <p:txBody>
              <a:bodyPr/>
              <a:lstStyle/>
              <a:p>
                <a:r>
                  <a:rPr lang="en-US">
                    <a:noFill/>
                  </a:rPr>
                  <a:t> </a:t>
                </a:r>
              </a:p>
            </p:txBody>
          </p:sp>
        </mc:Fallback>
      </mc:AlternateContent>
      <p:sp>
        <p:nvSpPr>
          <p:cNvPr id="10" name="Rectangle 9"/>
          <p:cNvSpPr/>
          <p:nvPr/>
        </p:nvSpPr>
        <p:spPr>
          <a:xfrm>
            <a:off x="1641879" y="7143625"/>
            <a:ext cx="15045921" cy="1938992"/>
          </a:xfrm>
          <a:prstGeom prst="rect">
            <a:avLst/>
          </a:prstGeom>
        </p:spPr>
        <p:txBody>
          <a:bodyPr wrap="square">
            <a:spAutoFit/>
          </a:bodyPr>
          <a:lstStyle/>
          <a:p>
            <a:pPr algn="just">
              <a:lnSpc>
                <a:spcPct val="150000"/>
              </a:lnSpc>
              <a:spcAft>
                <a:spcPts val="800"/>
              </a:spcAft>
            </a:pPr>
            <a:r>
              <a:rPr lang="en-US" sz="4000" dirty="0" err="1" smtClean="0">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smtClean="0">
                <a:solidFill>
                  <a:schemeClr val="bg1"/>
                </a:solidFill>
                <a:latin typeface="Arial" panose="020B0604020202020204" pitchFamily="34" charset="0"/>
                <a:ea typeface="Calibri" panose="020F0502020204030204" pitchFamily="34" charset="0"/>
                <a:cs typeface="Arial" panose="020B0604020202020204" pitchFamily="34" charset="0"/>
              </a:rPr>
              <a:t>em</a:t>
            </a: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smtClean="0">
                <a:solidFill>
                  <a:schemeClr val="bg1"/>
                </a:solidFill>
                <a:latin typeface="Arial" panose="020B0604020202020204" pitchFamily="34" charset="0"/>
                <a:ea typeface="Calibri" panose="020F0502020204030204" pitchFamily="34" charset="0"/>
                <a:cs typeface="Arial" panose="020B0604020202020204" pitchFamily="34" charset="0"/>
              </a:rPr>
              <a:t>trao</a:t>
            </a: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đổi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lấy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ví</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dụ</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về</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đẳng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ad =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lập</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4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từ</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đẳng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vừa</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lấy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ví</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dụ</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89816853"/>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randombar(horizont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7"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180666" y="-2933700"/>
            <a:ext cx="6544433" cy="6544433"/>
          </a:xfrm>
          <a:prstGeom prst="rect">
            <a:avLst/>
          </a:prstGeom>
        </p:spPr>
      </p:pic>
      <p:pic>
        <p:nvPicPr>
          <p:cNvPr id="4"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134126" y="6914129"/>
            <a:ext cx="6544433" cy="6544433"/>
          </a:xfrm>
          <a:prstGeom prst="rect">
            <a:avLst/>
          </a:prstGeom>
        </p:spPr>
      </p:pic>
      <p:pic>
        <p:nvPicPr>
          <p:cNvPr id="15" name="Picture 2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8595528">
            <a:off x="15574119" y="8877938"/>
            <a:ext cx="2850633" cy="1606720"/>
          </a:xfrm>
          <a:prstGeom prst="rect">
            <a:avLst/>
          </a:prstGeom>
        </p:spPr>
      </p:pic>
      <p:grpSp>
        <p:nvGrpSpPr>
          <p:cNvPr id="28" name="Group 27"/>
          <p:cNvGrpSpPr/>
          <p:nvPr/>
        </p:nvGrpSpPr>
        <p:grpSpPr>
          <a:xfrm>
            <a:off x="6302317" y="417972"/>
            <a:ext cx="4876800" cy="1144128"/>
            <a:chOff x="6121217" y="865045"/>
            <a:chExt cx="4876800" cy="1144128"/>
          </a:xfrm>
        </p:grpSpPr>
        <p:grpSp>
          <p:nvGrpSpPr>
            <p:cNvPr id="2" name="Group 2"/>
            <p:cNvGrpSpPr/>
            <p:nvPr/>
          </p:nvGrpSpPr>
          <p:grpSpPr>
            <a:xfrm rot="-5400000">
              <a:off x="8041513" y="-947331"/>
              <a:ext cx="1112408" cy="4800600"/>
              <a:chOff x="633346" y="21451654"/>
              <a:chExt cx="1943550" cy="15016159"/>
            </a:xfrm>
          </p:grpSpPr>
          <p:sp>
            <p:nvSpPr>
              <p:cNvPr id="3" name="Freeform 3"/>
              <p:cNvSpPr/>
              <p:nvPr/>
            </p:nvSpPr>
            <p:spPr>
              <a:xfrm>
                <a:off x="633346" y="21451654"/>
                <a:ext cx="1943550" cy="1501615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sp>
          <p:nvSpPr>
            <p:cNvPr id="8" name="Rectangle 7"/>
            <p:cNvSpPr/>
            <p:nvPr/>
          </p:nvSpPr>
          <p:spPr>
            <a:xfrm>
              <a:off x="6121217" y="865045"/>
              <a:ext cx="4741161" cy="100271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spcAft>
                  <a:spcPts val="800"/>
                </a:spcAft>
              </a:pPr>
              <a:r>
                <a:rPr lang="nl-NL" sz="4500" dirty="0" smtClean="0">
                  <a:ln w="0"/>
                  <a:solidFill>
                    <a:prstClr val="black"/>
                  </a:solidFill>
                  <a:effectLst>
                    <a:outerShdw blurRad="38100" dist="19050" dir="2700000" algn="tl" rotWithShape="0">
                      <a:prstClr val="black">
                        <a:alpha val="40000"/>
                      </a:prstClr>
                    </a:outerShdw>
                  </a:effectLst>
                  <a:latin typeface="Arial" panose="020B0604020202020204" pitchFamily="34" charset="0"/>
                  <a:ea typeface="Times New Roman" panose="02020603050405020304" pitchFamily="18" charset="0"/>
                  <a:cs typeface="Arial" panose="020B0604020202020204" pitchFamily="34" charset="0"/>
                </a:rPr>
                <a:t>LUYỆN TẬP 2 </a:t>
              </a:r>
              <a:endParaRPr lang="en-US" sz="4500" dirty="0">
                <a:ln w="0"/>
                <a:solidFill>
                  <a:prstClr val="black"/>
                </a:solidFill>
                <a:effectLst>
                  <a:outerShdw blurRad="38100" dist="19050" dir="2700000" algn="tl" rotWithShape="0">
                    <a:prstClr val="black">
                      <a:alpha val="40000"/>
                    </a:prstClr>
                  </a:outerShdw>
                </a:effectLst>
                <a:latin typeface="Arial" panose="020B0604020202020204" pitchFamily="34" charset="0"/>
                <a:ea typeface="Calibri" panose="020F0502020204030204" pitchFamily="34" charset="0"/>
                <a:cs typeface="Arial" panose="020B0604020202020204" pitchFamily="34" charset="0"/>
              </a:endParaRPr>
            </a:p>
          </p:txBody>
        </p:sp>
      </p:grpSp>
      <p:pic>
        <p:nvPicPr>
          <p:cNvPr id="18"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2019295">
            <a:off x="17141696" y="3145"/>
            <a:ext cx="753606" cy="1535123"/>
          </a:xfrm>
          <a:prstGeom prst="rect">
            <a:avLst/>
          </a:prstGeom>
        </p:spPr>
      </p:pic>
      <p:pic>
        <p:nvPicPr>
          <p:cNvPr id="19" name="Picture 6"/>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15680712">
            <a:off x="468280" y="8706967"/>
            <a:ext cx="1338703" cy="1421403"/>
          </a:xfrm>
          <a:prstGeom prst="rect">
            <a:avLst/>
          </a:prstGeom>
        </p:spPr>
      </p:pic>
      <p:sp>
        <p:nvSpPr>
          <p:cNvPr id="6" name="Rectangle 5"/>
          <p:cNvSpPr/>
          <p:nvPr/>
        </p:nvSpPr>
        <p:spPr>
          <a:xfrm>
            <a:off x="1077666" y="1875379"/>
            <a:ext cx="15914934" cy="901593"/>
          </a:xfrm>
          <a:prstGeom prst="rect">
            <a:avLst/>
          </a:prstGeom>
        </p:spPr>
        <p:txBody>
          <a:bodyPr wrap="none">
            <a:spAutoFit/>
          </a:bodyPr>
          <a:lstStyle/>
          <a:p>
            <a:pPr algn="just">
              <a:lnSpc>
                <a:spcPct val="150000"/>
              </a:lnSpc>
              <a:spcAft>
                <a:spcPts val="800"/>
              </a:spcAft>
            </a:pPr>
            <a:r>
              <a:rPr lang="en-US" sz="4000" dirty="0" err="1" smtClean="0">
                <a:solidFill>
                  <a:schemeClr val="bg1"/>
                </a:solidFill>
                <a:latin typeface="Arial" panose="020B0604020202020204" pitchFamily="34" charset="0"/>
                <a:ea typeface="Calibri" panose="020F0502020204030204" pitchFamily="34" charset="0"/>
                <a:cs typeface="Arial" panose="020B0604020202020204" pitchFamily="34" charset="0"/>
              </a:rPr>
              <a:t>Lập</a:t>
            </a: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tất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cả</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thể</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được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từ</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đẳng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0,2 . 4,5 = 0,6 . 1,5</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4" name="Oval Callout 13"/>
          <p:cNvSpPr/>
          <p:nvPr/>
        </p:nvSpPr>
        <p:spPr>
          <a:xfrm>
            <a:off x="8016995" y="3162300"/>
            <a:ext cx="1752600" cy="90087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smtClean="0">
                <a:solidFill>
                  <a:prstClr val="black"/>
                </a:solidFill>
              </a:rPr>
              <a:t>Giải</a:t>
            </a:r>
            <a:endParaRPr lang="en-US" sz="4000" b="1" dirty="0">
              <a:solidFill>
                <a:prstClr val="black"/>
              </a:solidFill>
            </a:endParaRPr>
          </a:p>
        </p:txBody>
      </p:sp>
      <mc:AlternateContent xmlns:mc="http://schemas.openxmlformats.org/markup-compatibility/2006" xmlns:a14="http://schemas.microsoft.com/office/drawing/2010/main">
        <mc:Choice Requires="a14">
          <p:sp>
            <p:nvSpPr>
              <p:cNvPr id="7" name="Rectangle 6"/>
              <p:cNvSpPr/>
              <p:nvPr/>
            </p:nvSpPr>
            <p:spPr>
              <a:xfrm>
                <a:off x="1137632" y="4533900"/>
                <a:ext cx="13873768" cy="4974567"/>
              </a:xfrm>
              <a:prstGeom prst="rect">
                <a:avLst/>
              </a:prstGeom>
            </p:spPr>
            <p:txBody>
              <a:bodyPr wrap="square">
                <a:spAutoFit/>
              </a:bodyPr>
              <a:lstStyle/>
              <a:p>
                <a:pPr algn="just">
                  <a:lnSpc>
                    <a:spcPct val="150000"/>
                  </a:lnSpc>
                  <a:spcAft>
                    <a:spcPts val="800"/>
                  </a:spcAft>
                </a:pP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lập</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được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từ</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đẳng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0,2 . 4,5 = 0,6 . 1,5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600"/>
                  </a:spcAft>
                </a:pPr>
                <a14:m>
                  <m:oMathPara xmlns:m="http://schemas.openxmlformats.org/officeDocument/2006/math">
                    <m:oMathParaPr>
                      <m:jc m:val="centerGroup"/>
                    </m:oMathParaPr>
                    <m:oMath xmlns:m="http://schemas.openxmlformats.org/officeDocument/2006/math">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0,2</m:t>
                          </m:r>
                        </m:num>
                        <m:den>
                          <m:r>
                            <a:rPr lang="nl-NL"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0,6</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1,5</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4,5</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   </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0,2</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1,5</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0,6</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4,5</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oMath>
                  </m:oMathPara>
                </a14:m>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600"/>
                  </a:spcAft>
                </a:pPr>
                <a14:m>
                  <m:oMathPara xmlns:m="http://schemas.openxmlformats.org/officeDocument/2006/math">
                    <m:oMathParaPr>
                      <m:jc m:val="centerGroup"/>
                    </m:oMathParaPr>
                    <m:oMath xmlns:m="http://schemas.openxmlformats.org/officeDocument/2006/math">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4,5</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0,6</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1,5</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0,2</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    </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4,5</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1,5</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0,6</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0,2</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   </m:t>
                      </m:r>
                    </m:oMath>
                  </m:oMathPara>
                </a14:m>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137632" y="4533900"/>
                <a:ext cx="13873768" cy="4974567"/>
              </a:xfrm>
              <a:prstGeom prst="rect">
                <a:avLst/>
              </a:prstGeom>
              <a:blipFill>
                <a:blip r:embed="rId23"/>
                <a:stretch>
                  <a:fillRect l="-1582"/>
                </a:stretch>
              </a:blipFill>
            </p:spPr>
            <p:txBody>
              <a:bodyPr/>
              <a:lstStyle/>
              <a:p>
                <a:r>
                  <a:rPr lang="en-US">
                    <a:noFill/>
                  </a:rPr>
                  <a:t> </a:t>
                </a:r>
              </a:p>
            </p:txBody>
          </p:sp>
        </mc:Fallback>
      </mc:AlternateContent>
    </p:spTree>
    <p:extLst>
      <p:ext uri="{BB962C8B-B14F-4D97-AF65-F5344CB8AC3E}">
        <p14:creationId xmlns:p14="http://schemas.microsoft.com/office/powerpoint/2010/main" val="2341718072"/>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randombar(horizontal)">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 calcmode="lin" valueType="num">
                                      <p:cBhvr>
                                        <p:cTn id="32"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34"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9896553">
            <a:off x="515916" y="329562"/>
            <a:ext cx="1015571" cy="1461253"/>
          </a:xfrm>
          <a:prstGeom prst="rect">
            <a:avLst/>
          </a:prstGeom>
        </p:spPr>
      </p:pic>
      <p:sp>
        <p:nvSpPr>
          <p:cNvPr id="10" name="TextBox 10"/>
          <p:cNvSpPr txBox="1"/>
          <p:nvPr/>
        </p:nvSpPr>
        <p:spPr>
          <a:xfrm>
            <a:off x="14341942" y="5964024"/>
            <a:ext cx="3059645" cy="688975"/>
          </a:xfrm>
          <a:prstGeom prst="rect">
            <a:avLst/>
          </a:prstGeom>
        </p:spPr>
        <p:txBody>
          <a:bodyPr lIns="0" tIns="0" rIns="0" bIns="0" rtlCol="0" anchor="t">
            <a:spAutoFit/>
          </a:bodyPr>
          <a:lstStyle/>
          <a:p>
            <a:pPr algn="ctr">
              <a:lnSpc>
                <a:spcPts val="5599"/>
              </a:lnSpc>
            </a:pPr>
            <a:r>
              <a:rPr lang="en-US" sz="3999">
                <a:solidFill>
                  <a:srgbClr val="5F9A80"/>
                </a:solidFill>
                <a:latin typeface="StoryBook Rough"/>
              </a:rPr>
              <a:t>Requirements</a:t>
            </a:r>
          </a:p>
        </p:txBody>
      </p:sp>
      <p:sp>
        <p:nvSpPr>
          <p:cNvPr id="12" name="Google Shape;7771;p33"/>
          <p:cNvSpPr txBox="1">
            <a:spLocks/>
          </p:cNvSpPr>
          <p:nvPr/>
        </p:nvSpPr>
        <p:spPr>
          <a:xfrm>
            <a:off x="4129800" y="800100"/>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vi-VN" sz="6000" b="1" kern="0" dirty="0" smtClean="0">
                <a:solidFill>
                  <a:srgbClr val="FFFF00"/>
                </a:solidFill>
                <a:latin typeface="Arial" panose="020B0604020202020204" pitchFamily="34" charset="0"/>
              </a:rPr>
              <a:t>KHỞI ĐỘNG</a:t>
            </a:r>
            <a:endParaRPr lang="vi-VN" sz="6000" b="1" kern="0" dirty="0">
              <a:solidFill>
                <a:srgbClr val="FFFF00"/>
              </a:solidFill>
              <a:latin typeface="Arial" panose="020B0604020202020204" pitchFamily="34" charset="0"/>
            </a:endParaRPr>
          </a:p>
        </p:txBody>
      </p:sp>
      <p:pic>
        <p:nvPicPr>
          <p:cNvPr id="16"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9903607">
            <a:off x="16940511" y="196988"/>
            <a:ext cx="1096703" cy="1233510"/>
          </a:xfrm>
          <a:prstGeom prst="rect">
            <a:avLst/>
          </a:prstGeom>
        </p:spPr>
      </p:pic>
      <p:sp>
        <p:nvSpPr>
          <p:cNvPr id="17" name="Rectangle 16"/>
          <p:cNvSpPr/>
          <p:nvPr/>
        </p:nvSpPr>
        <p:spPr>
          <a:xfrm>
            <a:off x="597170" y="2019300"/>
            <a:ext cx="17081230" cy="2748253"/>
          </a:xfrm>
          <a:prstGeom prst="rect">
            <a:avLst/>
          </a:prstGeom>
        </p:spPr>
        <p:txBody>
          <a:bodyPr wrap="square">
            <a:spAutoFit/>
          </a:bodyPr>
          <a:lstStyle/>
          <a:p>
            <a:pPr algn="just">
              <a:lnSpc>
                <a:spcPct val="150000"/>
              </a:lnSpc>
            </a:pPr>
            <a:r>
              <a:rPr lang="vi-VN" sz="4000" dirty="0">
                <a:solidFill>
                  <a:schemeClr val="bg1"/>
                </a:solidFill>
                <a:ea typeface="Calibri" panose="020F0502020204030204" pitchFamily="34" charset="0"/>
                <a:cs typeface="Arial" panose="020B0604020202020204" pitchFamily="34" charset="0"/>
              </a:rPr>
              <a:t>Cờ đỏ sao vàng là quốc kì của nước Cộng hoà xã hội chủ nghĩa Việt Nam. Lá cờ có dạng một hình chữ nhật màu đỏ với hình ngôi sao năm cánh màu vàng nằm ở chính giữa</a:t>
            </a:r>
            <a:r>
              <a:rPr lang="vi-VN" sz="4000" dirty="0" smtClean="0">
                <a:solidFill>
                  <a:schemeClr val="bg1"/>
                </a:solidFill>
                <a:ea typeface="Calibri" panose="020F0502020204030204" pitchFamily="34" charset="0"/>
                <a:cs typeface="Arial" panose="020B0604020202020204" pitchFamily="34" charset="0"/>
              </a:rPr>
              <a:t>.</a:t>
            </a:r>
            <a:endParaRPr lang="vi-VN" sz="4000" dirty="0">
              <a:solidFill>
                <a:schemeClr val="bg1"/>
              </a:solidFill>
              <a:ea typeface="Calibri" panose="020F0502020204030204" pitchFamily="34" charset="0"/>
              <a:cs typeface="Arial" panose="020B0604020202020204" pitchFamily="34" charset="0"/>
            </a:endParaRPr>
          </a:p>
        </p:txBody>
      </p:sp>
      <p:pic>
        <p:nvPicPr>
          <p:cNvPr id="13" name="Picture 7"/>
          <p:cNvPicPr>
            <a:picLocks noChangeAspect="1"/>
          </p:cNvPicPr>
          <p:nvPr/>
        </p:nvPicPr>
        <p:blipFill>
          <a:blip r:embed="rId14">
            <a:biLevel thresh="25000"/>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1751578">
            <a:off x="16636939" y="9109527"/>
            <a:ext cx="1156870" cy="797188"/>
          </a:xfrm>
          <a:prstGeom prst="rect">
            <a:avLst/>
          </a:prstGeom>
        </p:spPr>
      </p:pic>
      <p:pic>
        <p:nvPicPr>
          <p:cNvPr id="15" name="Picture 8"/>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19076113">
            <a:off x="605337" y="8429833"/>
            <a:ext cx="2142963" cy="2401079"/>
          </a:xfrm>
          <a:prstGeom prst="rect">
            <a:avLst/>
          </a:prstGeom>
        </p:spPr>
      </p:pic>
      <p:sp>
        <p:nvSpPr>
          <p:cNvPr id="3" name="Rectangle 2"/>
          <p:cNvSpPr/>
          <p:nvPr/>
        </p:nvSpPr>
        <p:spPr>
          <a:xfrm>
            <a:off x="609600" y="4786848"/>
            <a:ext cx="8927830" cy="3785652"/>
          </a:xfrm>
          <a:prstGeom prst="rect">
            <a:avLst/>
          </a:prstGeom>
        </p:spPr>
        <p:txBody>
          <a:bodyPr wrap="square">
            <a:spAutoFit/>
          </a:bodyPr>
          <a:lstStyle/>
          <a:p>
            <a:pPr lvl="0" algn="just">
              <a:lnSpc>
                <a:spcPct val="150000"/>
              </a:lnSpc>
            </a:pPr>
            <a:r>
              <a:rPr lang="vi-VN" sz="4000" dirty="0">
                <a:solidFill>
                  <a:prstClr val="white"/>
                </a:solidFill>
                <a:ea typeface="Calibri" panose="020F0502020204030204" pitchFamily="34" charset="0"/>
                <a:cs typeface="Arial" panose="020B0604020202020204" pitchFamily="34" charset="0"/>
              </a:rPr>
              <a:t>Nếu tìm hiểu kĩ hơn em sẽ thấy dù lớn hay nhỏ thì các lá cờ đều có một điểm chung về kích thước. Điểm chung đó là gì nhỉ?</a:t>
            </a:r>
          </a:p>
        </p:txBody>
      </p:sp>
      <p:pic>
        <p:nvPicPr>
          <p:cNvPr id="5" name="Picture 4"/>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256815" y="3848100"/>
            <a:ext cx="6888185" cy="67125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4"/>
          <p:cNvPicPr>
            <a:picLocks noChangeAspect="1"/>
          </p:cNvPicPr>
          <p:nvPr/>
        </p:nvPicPr>
        <p:blipFill>
          <a:blip r:embed="rId2">
            <a:alphaModFix amt="56000"/>
            <a:duotone>
              <a:prstClr val="black"/>
              <a:srgbClr val="00B050">
                <a:tint val="45000"/>
                <a:satMod val="400000"/>
              </a:srgbClr>
            </a:duotone>
            <a:extLst>
              <a:ext uri="{BEBA8EAE-BF5A-486C-A8C5-ECC9F3942E4B}">
                <a14:imgProps xmlns:a14="http://schemas.microsoft.com/office/drawing/2010/main">
                  <a14:imgLayer r:embed="rId3">
                    <a14:imgEffect>
                      <a14:colorTemperature colorTemp="5900"/>
                    </a14:imgEffect>
                    <a14:imgEffect>
                      <a14:saturation sat="357000"/>
                    </a14:imgEffect>
                    <a14:imgEffect>
                      <a14:brightnessContrast bright="-20000" contrast="2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2152070" y="6332684"/>
            <a:ext cx="6544433" cy="6544433"/>
          </a:xfrm>
          <a:prstGeom prst="rect">
            <a:avLst/>
          </a:prstGeom>
        </p:spPr>
      </p:pic>
      <p:pic>
        <p:nvPicPr>
          <p:cNvPr id="33" name="Picture 4"/>
          <p:cNvPicPr>
            <a:picLocks noChangeAspect="1"/>
          </p:cNvPicPr>
          <p:nvPr/>
        </p:nvPicPr>
        <p:blipFill>
          <a:blip r:embed="rId7">
            <a:alphaModFix amt="56000"/>
            <a:duotone>
              <a:prstClr val="black"/>
              <a:srgbClr val="00B050">
                <a:tint val="45000"/>
                <a:satMod val="400000"/>
              </a:srgbClr>
            </a:duotone>
            <a:extLst>
              <a:ext uri="{BEBA8EAE-BF5A-486C-A8C5-ECC9F3942E4B}">
                <a14:imgProps xmlns:a14="http://schemas.microsoft.com/office/drawing/2010/main">
                  <a14:imgLayer r:embed="rId3">
                    <a14:imgEffect>
                      <a14:saturation sat="398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447800" y="-2620133"/>
            <a:ext cx="6544433" cy="6544433"/>
          </a:xfrm>
          <a:prstGeom prst="rect">
            <a:avLst/>
          </a:prstGeom>
        </p:spPr>
      </p:pic>
      <p:pic>
        <p:nvPicPr>
          <p:cNvPr id="24" name="Picture 23"/>
          <p:cNvPicPr>
            <a:picLocks noChangeAspect="1"/>
          </p:cNvPicPr>
          <p:nvPr/>
        </p:nvPicPr>
        <p:blipFill>
          <a:blip r:embed="rId8">
            <a:extLst>
              <a:ext uri="{BEBA8EAE-BF5A-486C-A8C5-ECC9F3942E4B}">
                <a14:imgProps xmlns:a14="http://schemas.microsoft.com/office/drawing/2010/main">
                  <a14:imgLayer r:embed="rId9">
                    <a14:imgEffect>
                      <a14:colorTemperature colorTemp="11500"/>
                    </a14:imgEffect>
                    <a14:imgEffect>
                      <a14:saturation sat="400000"/>
                    </a14:imgEffect>
                  </a14:imgLayer>
                </a14:imgProps>
              </a:ext>
            </a:extLst>
          </a:blip>
          <a:stretch>
            <a:fillRect/>
          </a:stretch>
        </p:blipFill>
        <p:spPr>
          <a:xfrm>
            <a:off x="-490293" y="696443"/>
            <a:ext cx="5657578" cy="1585097"/>
          </a:xfrm>
          <a:prstGeom prst="rect">
            <a:avLst/>
          </a:prstGeom>
        </p:spPr>
      </p:pic>
      <p:sp>
        <p:nvSpPr>
          <p:cNvPr id="25" name="TextBox 9"/>
          <p:cNvSpPr txBox="1"/>
          <p:nvPr/>
        </p:nvSpPr>
        <p:spPr>
          <a:xfrm>
            <a:off x="728907" y="605140"/>
            <a:ext cx="3413358" cy="1300099"/>
          </a:xfrm>
          <a:prstGeom prst="rect">
            <a:avLst/>
          </a:prstGeom>
        </p:spPr>
        <p:txBody>
          <a:bodyPr wrap="square" lIns="0" tIns="0" rIns="0" bIns="0" rtlCol="0" anchor="t">
            <a:spAutoFit/>
          </a:bodyPr>
          <a:lstStyle/>
          <a:p>
            <a:pPr algn="ctr">
              <a:lnSpc>
                <a:spcPts val="11950"/>
              </a:lnSpc>
            </a:pPr>
            <a:r>
              <a:rPr lang="en-US" sz="5000" b="1" dirty="0" smtClean="0">
                <a:solidFill>
                  <a:srgbClr val="5F9A80"/>
                </a:solidFill>
                <a:latin typeface="Arial" panose="020B0604020202020204" pitchFamily="34" charset="0"/>
                <a:cs typeface="Arial" panose="020B0604020202020204" pitchFamily="34" charset="0"/>
              </a:rPr>
              <a:t>NHẬN XÉT</a:t>
            </a:r>
            <a:endParaRPr lang="en-US" sz="5000" b="1" dirty="0">
              <a:solidFill>
                <a:srgbClr val="5F9A80"/>
              </a:solidFill>
              <a:latin typeface="Arial" panose="020B0604020202020204" pitchFamily="34" charset="0"/>
              <a:cs typeface="Arial" panose="020B0604020202020204" pitchFamily="34" charset="0"/>
            </a:endParaRPr>
          </a:p>
        </p:txBody>
      </p:sp>
      <p:pic>
        <p:nvPicPr>
          <p:cNvPr id="37" name="Picture 23"/>
          <p:cNvPicPr>
            <a:picLocks noChangeAspect="1"/>
          </p:cNvPicPr>
          <p:nvPr/>
        </p:nvPicPr>
        <p:blipFill>
          <a:blip r:embed="rId10">
            <a:duotone>
              <a:prstClr val="black"/>
              <a:srgbClr val="438F79">
                <a:tint val="45000"/>
                <a:satMod val="400000"/>
              </a:srgbClr>
            </a:duotone>
            <a:extLst>
              <a:ext uri="{BEBA8EAE-BF5A-486C-A8C5-ECC9F3942E4B}">
                <a14:imgProps xmlns:a14="http://schemas.microsoft.com/office/drawing/2010/main">
                  <a14:imgLayer r:embed="rId11">
                    <a14:imgEffect>
                      <a14:saturation sat="300000"/>
                    </a14:imgEffect>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flipV="1">
            <a:off x="15544800" y="232209"/>
            <a:ext cx="1859128" cy="339291"/>
          </a:xfrm>
          <a:prstGeom prst="rect">
            <a:avLst/>
          </a:prstGeom>
        </p:spPr>
      </p:pic>
      <p:pic>
        <p:nvPicPr>
          <p:cNvPr id="12" name="Picture 2"/>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1828800" y="3543300"/>
            <a:ext cx="2904420" cy="6362700"/>
          </a:xfrm>
          <a:prstGeom prst="rect">
            <a:avLst/>
          </a:prstGeom>
        </p:spPr>
      </p:pic>
      <p:pic>
        <p:nvPicPr>
          <p:cNvPr id="13" name="Picture 8"/>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16988925" flipH="1">
            <a:off x="15613885" y="7737450"/>
            <a:ext cx="2333862" cy="1680380"/>
          </a:xfrm>
          <a:prstGeom prst="rect">
            <a:avLst/>
          </a:prstGeom>
        </p:spPr>
      </p:pic>
      <p:sp>
        <p:nvSpPr>
          <p:cNvPr id="5" name="Oval Callout 4"/>
          <p:cNvSpPr/>
          <p:nvPr/>
        </p:nvSpPr>
        <p:spPr>
          <a:xfrm>
            <a:off x="6477000" y="1527091"/>
            <a:ext cx="10273973" cy="6664409"/>
          </a:xfrm>
          <a:prstGeom prst="wedgeEllipseCallout">
            <a:avLst>
              <a:gd name="adj1" fmla="val -53025"/>
              <a:gd name="adj2" fmla="val 30644"/>
            </a:avLst>
          </a:prstGeom>
          <a:solidFill>
            <a:srgbClr val="438F79"/>
          </a:solidFill>
          <a:ln>
            <a:solidFill>
              <a:srgbClr val="4CA2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Rectangle 2"/>
              <p:cNvSpPr/>
              <p:nvPr/>
            </p:nvSpPr>
            <p:spPr>
              <a:xfrm>
                <a:off x="7162800" y="3182015"/>
                <a:ext cx="9144000" cy="3286541"/>
              </a:xfrm>
              <a:prstGeom prst="rect">
                <a:avLst/>
              </a:prstGeom>
            </p:spPr>
            <p:txBody>
              <a:bodyPr>
                <a:spAutoFit/>
              </a:bodyPr>
              <a:lstStyle/>
              <a:p>
                <a:pPr algn="just">
                  <a:lnSpc>
                    <a:spcPct val="150000"/>
                  </a:lnSpc>
                  <a:spcAft>
                    <a:spcPts val="800"/>
                  </a:spcAft>
                </a:pPr>
                <a:r>
                  <a:rPr lang="nl-NL"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Từ tỉ lệ thức </a:t>
                </a:r>
                <a14:m>
                  <m:oMath xmlns:m="http://schemas.openxmlformats.org/officeDocument/2006/math">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𝑎</m:t>
                        </m:r>
                      </m:num>
                      <m:den>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𝑏</m:t>
                        </m:r>
                      </m:den>
                    </m:f>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𝑐</m:t>
                        </m:r>
                      </m:num>
                      <m:den>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𝑑</m:t>
                        </m:r>
                      </m:den>
                    </m:f>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 (</m:t>
                    </m:r>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𝑎</m:t>
                    </m:r>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m:t>
                    </m:r>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𝑏</m:t>
                    </m:r>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m:t>
                    </m:r>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𝑐</m:t>
                    </m:r>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m:t>
                    </m:r>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𝑑</m:t>
                    </m:r>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≠0)</m:t>
                    </m:r>
                  </m:oMath>
                </a14:m>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suy ra</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𝑎</m:t>
                      </m:r>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𝑏𝑐</m:t>
                          </m:r>
                        </m:num>
                        <m:den>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𝑑</m:t>
                          </m:r>
                        </m:den>
                      </m:f>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    </m:t>
                      </m:r>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𝑏</m:t>
                      </m:r>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𝑎𝑑</m:t>
                          </m:r>
                        </m:num>
                        <m:den>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𝑐</m:t>
                          </m:r>
                        </m:den>
                      </m:f>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    </m:t>
                      </m:r>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𝑐</m:t>
                      </m:r>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𝑎𝑑</m:t>
                          </m:r>
                        </m:num>
                        <m:den>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𝑏</m:t>
                          </m:r>
                        </m:den>
                      </m:f>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     </m:t>
                      </m:r>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𝑑</m:t>
                      </m:r>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𝑏𝑐</m:t>
                          </m:r>
                        </m:num>
                        <m:den>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𝑎</m:t>
                          </m:r>
                        </m:den>
                      </m:f>
                    </m:oMath>
                  </m:oMathPara>
                </a14:m>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7162800" y="3182015"/>
                <a:ext cx="9144000" cy="3286541"/>
              </a:xfrm>
              <a:prstGeom prst="rect">
                <a:avLst/>
              </a:prstGeom>
              <a:blipFill>
                <a:blip r:embed="rId29"/>
                <a:stretch>
                  <a:fillRect l="-2333" r="-867"/>
                </a:stretch>
              </a:blipFill>
            </p:spPr>
            <p:txBody>
              <a:bodyPr/>
              <a:lstStyle/>
              <a:p>
                <a:r>
                  <a:rPr lang="en-US">
                    <a:noFill/>
                  </a:rPr>
                  <a:t> </a:t>
                </a:r>
              </a:p>
            </p:txBody>
          </p:sp>
        </mc:Fallback>
      </mc:AlternateContent>
    </p:spTree>
    <p:extLst>
      <p:ext uri="{BB962C8B-B14F-4D97-AF65-F5344CB8AC3E}">
        <p14:creationId xmlns:p14="http://schemas.microsoft.com/office/powerpoint/2010/main" val="922712727"/>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randombar(horizontal)">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5" grpId="0" animBg="1"/>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mt="20999"/>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15745" y="-427282"/>
            <a:ext cx="11141563" cy="11141563"/>
          </a:xfrm>
          <a:prstGeom prst="rect">
            <a:avLst/>
          </a:prstGeom>
        </p:spPr>
      </p:pic>
      <p:pic>
        <p:nvPicPr>
          <p:cNvPr id="3" name="Picture 3"/>
          <p:cNvPicPr>
            <a:picLocks noChangeAspect="1"/>
          </p:cNvPicPr>
          <p:nvPr/>
        </p:nvPicPr>
        <p:blipFill>
          <a:blip r:embed="rId3">
            <a:alphaModFix amt="20999"/>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439400" y="-342900"/>
            <a:ext cx="11141563" cy="11141563"/>
          </a:xfrm>
          <a:prstGeom prst="rect">
            <a:avLst/>
          </a:prstGeom>
        </p:spPr>
      </p:pic>
      <p:grpSp>
        <p:nvGrpSpPr>
          <p:cNvPr id="4" name="Group 4"/>
          <p:cNvGrpSpPr/>
          <p:nvPr/>
        </p:nvGrpSpPr>
        <p:grpSpPr>
          <a:xfrm>
            <a:off x="381000" y="1714500"/>
            <a:ext cx="17526000" cy="8153400"/>
            <a:chOff x="0" y="0"/>
            <a:chExt cx="5678267" cy="2467777"/>
          </a:xfrm>
        </p:grpSpPr>
        <p:sp>
          <p:nvSpPr>
            <p:cNvPr id="5" name="Freeform 5"/>
            <p:cNvSpPr/>
            <p:nvPr/>
          </p:nvSpPr>
          <p:spPr>
            <a:xfrm>
              <a:off x="0" y="0"/>
              <a:ext cx="5678267" cy="2467777"/>
            </a:xfrm>
            <a:custGeom>
              <a:avLst/>
              <a:gdLst/>
              <a:ahLst/>
              <a:cxnLst/>
              <a:rect l="l" t="t" r="r" b="b"/>
              <a:pathLst>
                <a:path w="5678267" h="2467777">
                  <a:moveTo>
                    <a:pt x="5553807" y="2467777"/>
                  </a:moveTo>
                  <a:lnTo>
                    <a:pt x="124460" y="2467777"/>
                  </a:lnTo>
                  <a:cubicBezTo>
                    <a:pt x="55880" y="2467777"/>
                    <a:pt x="0" y="2411897"/>
                    <a:pt x="0" y="2343316"/>
                  </a:cubicBezTo>
                  <a:lnTo>
                    <a:pt x="0" y="124460"/>
                  </a:lnTo>
                  <a:cubicBezTo>
                    <a:pt x="0" y="55880"/>
                    <a:pt x="55880" y="0"/>
                    <a:pt x="124460" y="0"/>
                  </a:cubicBezTo>
                  <a:lnTo>
                    <a:pt x="5553807" y="0"/>
                  </a:lnTo>
                  <a:cubicBezTo>
                    <a:pt x="5622387" y="0"/>
                    <a:pt x="5678267" y="55880"/>
                    <a:pt x="5678267" y="124460"/>
                  </a:cubicBezTo>
                  <a:lnTo>
                    <a:pt x="5678267" y="2343317"/>
                  </a:lnTo>
                  <a:cubicBezTo>
                    <a:pt x="5678267" y="2411897"/>
                    <a:pt x="5622387" y="2467777"/>
                    <a:pt x="5553807" y="2467777"/>
                  </a:cubicBezTo>
                  <a:close/>
                </a:path>
              </a:pathLst>
            </a:custGeom>
            <a:solidFill>
              <a:srgbClr val="FFFFFF"/>
            </a:solidFill>
          </p:spPr>
        </p:sp>
      </p:grpSp>
      <p:grpSp>
        <p:nvGrpSpPr>
          <p:cNvPr id="7" name="Group 2"/>
          <p:cNvGrpSpPr/>
          <p:nvPr/>
        </p:nvGrpSpPr>
        <p:grpSpPr>
          <a:xfrm rot="-5400000">
            <a:off x="2169565" y="-1917831"/>
            <a:ext cx="1132304" cy="5653767"/>
            <a:chOff x="0" y="0"/>
            <a:chExt cx="2771140" cy="17082440"/>
          </a:xfrm>
        </p:grpSpPr>
        <p:sp>
          <p:nvSpPr>
            <p:cNvPr id="8"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sp>
        <p:nvSpPr>
          <p:cNvPr id="10" name="Rectangle 9"/>
          <p:cNvSpPr/>
          <p:nvPr/>
        </p:nvSpPr>
        <p:spPr>
          <a:xfrm>
            <a:off x="304799" y="343312"/>
            <a:ext cx="4938032" cy="1015663"/>
          </a:xfrm>
          <a:prstGeom prst="rect">
            <a:avLst/>
          </a:prstGeom>
        </p:spPr>
        <p:txBody>
          <a:bodyPr wrap="square">
            <a:spAutoFit/>
          </a:bodyPr>
          <a:lstStyle/>
          <a:p>
            <a:pPr algn="just">
              <a:lnSpc>
                <a:spcPct val="150000"/>
              </a:lnSpc>
              <a:spcAft>
                <a:spcPts val="800"/>
              </a:spcAft>
            </a:pPr>
            <a:r>
              <a:rPr lang="nl-NL" sz="4000" b="1" dirty="0">
                <a:solidFill>
                  <a:prstClr val="black"/>
                </a:solidFill>
                <a:latin typeface="Arial" panose="020B0604020202020204" pitchFamily="34" charset="0"/>
                <a:ea typeface="Times New Roman" panose="02020603050405020304" pitchFamily="18" charset="0"/>
                <a:cs typeface="Arial" panose="020B0604020202020204" pitchFamily="34" charset="0"/>
              </a:rPr>
              <a:t>Ví dụ </a:t>
            </a:r>
            <a:r>
              <a:rPr lang="en-US" sz="4000" b="1"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2</a:t>
            </a:r>
            <a:r>
              <a:rPr lang="nl-NL" sz="4000" b="1"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nl-NL" sz="4000" b="1" dirty="0">
                <a:solidFill>
                  <a:prstClr val="black"/>
                </a:solidFill>
                <a:latin typeface="Arial" panose="020B0604020202020204" pitchFamily="34" charset="0"/>
                <a:ea typeface="Times New Roman" panose="02020603050405020304" pitchFamily="18" charset="0"/>
                <a:cs typeface="Arial" panose="020B0604020202020204" pitchFamily="34" charset="0"/>
              </a:rPr>
              <a:t>(SGK – </a:t>
            </a:r>
            <a:r>
              <a:rPr lang="nl-NL" sz="4000" b="1"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tr</a:t>
            </a:r>
            <a:r>
              <a:rPr lang="en-US" sz="4000" b="1"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6</a:t>
            </a:r>
            <a:r>
              <a:rPr lang="nl-NL" sz="4000" b="1"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pic>
        <p:nvPicPr>
          <p:cNvPr id="12" name="Picture 2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1067308">
            <a:off x="16129727" y="589117"/>
            <a:ext cx="1713028" cy="965525"/>
          </a:xfrm>
          <a:prstGeom prst="rect">
            <a:avLst/>
          </a:prstGeom>
        </p:spPr>
      </p:pic>
      <p:pic>
        <p:nvPicPr>
          <p:cNvPr id="2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20182679">
            <a:off x="17082544" y="8809750"/>
            <a:ext cx="1003100" cy="1476056"/>
          </a:xfrm>
          <a:prstGeom prst="rect">
            <a:avLst/>
          </a:prstGeom>
        </p:spPr>
      </p:pic>
      <p:sp>
        <p:nvSpPr>
          <p:cNvPr id="6" name="Rectangle 5"/>
          <p:cNvSpPr/>
          <p:nvPr/>
        </p:nvSpPr>
        <p:spPr>
          <a:xfrm>
            <a:off x="685800" y="1714500"/>
            <a:ext cx="16840200" cy="2862322"/>
          </a:xfrm>
          <a:prstGeom prst="rect">
            <a:avLst/>
          </a:prstGeom>
        </p:spPr>
        <p:txBody>
          <a:bodyPr wrap="square">
            <a:spAutoFit/>
          </a:bodyPr>
          <a:lstStyle/>
          <a:p>
            <a:pPr algn="just">
              <a:lnSpc>
                <a:spcPct val="150000"/>
              </a:lnSpc>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Phương cùng các bạn dự định làm các lá quốc kì Việt Nam bằng giấy đảm bảo tỉ lệ quy định, chiều rộng 14 cm để tham gia Hội khoẻ Phù Đổng. Tính chiều dài của lá cờ.</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9" name="Oval Callout 18"/>
          <p:cNvSpPr/>
          <p:nvPr/>
        </p:nvSpPr>
        <p:spPr>
          <a:xfrm>
            <a:off x="8153400" y="4457700"/>
            <a:ext cx="1752600" cy="90087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smtClean="0">
                <a:solidFill>
                  <a:prstClr val="black"/>
                </a:solidFill>
              </a:rPr>
              <a:t>Giải</a:t>
            </a:r>
            <a:endParaRPr lang="en-US" sz="4000" b="1" dirty="0">
              <a:solidFill>
                <a:prstClr val="black"/>
              </a:solidFill>
            </a:endParaRPr>
          </a:p>
        </p:txBody>
      </p:sp>
      <p:pic>
        <p:nvPicPr>
          <p:cNvPr id="20" name="Picture 1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8831" y="5295900"/>
            <a:ext cx="6516119" cy="6350017"/>
          </a:xfrm>
          <a:prstGeom prst="rect">
            <a:avLst/>
          </a:prstGeom>
        </p:spPr>
      </p:pic>
      <mc:AlternateContent xmlns:mc="http://schemas.openxmlformats.org/markup-compatibility/2006" xmlns:a14="http://schemas.microsoft.com/office/drawing/2010/main">
        <mc:Choice Requires="a14">
          <p:sp>
            <p:nvSpPr>
              <p:cNvPr id="9" name="Rectangle 8"/>
              <p:cNvSpPr/>
              <p:nvPr/>
            </p:nvSpPr>
            <p:spPr>
              <a:xfrm>
                <a:off x="6334570" y="5618635"/>
                <a:ext cx="10625245" cy="4173065"/>
              </a:xfrm>
              <a:prstGeom prst="rect">
                <a:avLst/>
              </a:prstGeom>
            </p:spPr>
            <p:txBody>
              <a:bodyPr wrap="square">
                <a:spAutoFit/>
              </a:bodyPr>
              <a:lstStyle/>
              <a:p>
                <a:pPr algn="just">
                  <a:lnSpc>
                    <a:spcPct val="150000"/>
                  </a:lnSpc>
                </a:pPr>
                <a:r>
                  <a:rPr lang="nl-NL" sz="4000" dirty="0">
                    <a:latin typeface="Arial" panose="020B0604020202020204" pitchFamily="34" charset="0"/>
                    <a:ea typeface="Calibri" panose="020F0502020204030204" pitchFamily="34" charset="0"/>
                    <a:cs typeface="Arial" panose="020B0604020202020204" pitchFamily="34" charset="0"/>
                  </a:rPr>
                  <a:t>Gọi x (cm) là chiều dài của lá cờ Phương và các bạn dự định làm.</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dirty="0">
                    <a:effectLst/>
                    <a:latin typeface="Arial" panose="020B0604020202020204" pitchFamily="34" charset="0"/>
                    <a:ea typeface="Calibri" panose="020F0502020204030204" pitchFamily="34" charset="0"/>
                    <a:cs typeface="Arial" panose="020B0604020202020204" pitchFamily="34" charset="0"/>
                  </a:rPr>
                  <a:t>Ta có tỉ lệ thức </a:t>
                </a:r>
                <a:r>
                  <a:rPr lang="nl-NL" sz="4000" dirty="0" smtClean="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nl-NL" sz="4000" i="1">
                            <a:effectLst/>
                            <a:latin typeface="Cambria Math" panose="02040503050406030204" pitchFamily="18" charset="0"/>
                            <a:ea typeface="Calibri" panose="020F0502020204030204" pitchFamily="34" charset="0"/>
                            <a:cs typeface="Arial" panose="020B0604020202020204" pitchFamily="34" charset="0"/>
                          </a:rPr>
                          <m:t>14</m:t>
                        </m:r>
                      </m:num>
                      <m:den>
                        <m:r>
                          <a:rPr lang="nl-NL" sz="4000" i="1">
                            <a:effectLst/>
                            <a:latin typeface="Cambria Math" panose="02040503050406030204" pitchFamily="18" charset="0"/>
                            <a:ea typeface="Calibri" panose="020F0502020204030204" pitchFamily="34" charset="0"/>
                            <a:cs typeface="Arial" panose="020B0604020202020204" pitchFamily="34" charset="0"/>
                          </a:rPr>
                          <m:t>𝑥</m:t>
                        </m:r>
                      </m:den>
                    </m:f>
                    <m:r>
                      <a:rPr lang="nl-NL" sz="4000" i="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nl-NL" sz="4000" i="1">
                            <a:effectLst/>
                            <a:latin typeface="Cambria Math" panose="02040503050406030204" pitchFamily="18" charset="0"/>
                            <a:ea typeface="Calibri" panose="020F0502020204030204" pitchFamily="34" charset="0"/>
                            <a:cs typeface="Arial" panose="020B0604020202020204" pitchFamily="34" charset="0"/>
                          </a:rPr>
                          <m:t>2</m:t>
                        </m:r>
                      </m:num>
                      <m:den>
                        <m:r>
                          <a:rPr lang="nl-NL" sz="4000" i="1">
                            <a:effectLst/>
                            <a:latin typeface="Cambria Math" panose="02040503050406030204" pitchFamily="18" charset="0"/>
                            <a:ea typeface="Calibri" panose="020F0502020204030204" pitchFamily="34" charset="0"/>
                            <a:cs typeface="Arial" panose="020B0604020202020204" pitchFamily="34" charset="0"/>
                          </a:rPr>
                          <m:t>3</m:t>
                        </m:r>
                      </m:den>
                    </m:f>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dirty="0" smtClean="0">
                    <a:effectLst/>
                    <a:latin typeface="Arial" panose="020B0604020202020204" pitchFamily="34" charset="0"/>
                    <a:ea typeface="Calibri" panose="020F0502020204030204" pitchFamily="34" charset="0"/>
                    <a:cs typeface="Arial" panose="020B0604020202020204" pitchFamily="34" charset="0"/>
                  </a:rPr>
                  <a:t>Vậy </a:t>
                </a:r>
                <a:r>
                  <a:rPr lang="nl-NL" sz="4000" dirty="0">
                    <a:effectLst/>
                    <a:latin typeface="Arial" panose="020B0604020202020204" pitchFamily="34" charset="0"/>
                    <a:ea typeface="Calibri" panose="020F0502020204030204" pitchFamily="34" charset="0"/>
                    <a:cs typeface="Arial" panose="020B0604020202020204" pitchFamily="34" charset="0"/>
                  </a:rPr>
                  <a:t>chiều dài của lá cờ là 21 cm.</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6334570" y="5618635"/>
                <a:ext cx="10625245" cy="4173065"/>
              </a:xfrm>
              <a:prstGeom prst="rect">
                <a:avLst/>
              </a:prstGeom>
              <a:blipFill>
                <a:blip r:embed="rId16"/>
                <a:stretch>
                  <a:fillRect l="-2008" r="-2065" b="-2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11705105" y="7429500"/>
                <a:ext cx="4857035" cy="1398075"/>
              </a:xfrm>
              <a:prstGeom prst="rect">
                <a:avLst/>
              </a:prstGeom>
            </p:spPr>
            <p:txBody>
              <a:bodyPr wrap="none">
                <a:spAutoFit/>
              </a:bodyPr>
              <a:lstStyle/>
              <a:p>
                <a:pPr lvl="0" algn="just">
                  <a:lnSpc>
                    <a:spcPct val="150000"/>
                  </a:lnSpc>
                </a:pPr>
                <a14:m>
                  <m:oMath xmlns:m="http://schemas.openxmlformats.org/officeDocument/2006/math">
                    <m:r>
                      <a:rPr lang="en-US" sz="4000" i="1">
                        <a:solidFill>
                          <a:prstClr val="black"/>
                        </a:solidFill>
                        <a:latin typeface="Cambria Math" panose="02040503050406030204" pitchFamily="18" charset="0"/>
                        <a:ea typeface="Times New Roman" panose="02020603050405020304" pitchFamily="18" charset="0"/>
                      </a:rPr>
                      <m:t>⇒ </m:t>
                    </m:r>
                  </m:oMath>
                </a14:m>
                <a:r>
                  <a:rPr lang="nl-NL" sz="4000" dirty="0">
                    <a:solidFill>
                      <a:prstClr val="black"/>
                    </a:solidFill>
                    <a:latin typeface="Arial" panose="020B0604020202020204" pitchFamily="34" charset="0"/>
                    <a:ea typeface="Calibri" panose="020F0502020204030204" pitchFamily="34" charset="0"/>
                    <a:cs typeface="Arial" panose="020B0604020202020204" pitchFamily="34" charset="0"/>
                  </a:rPr>
                  <a:t>x = </a:t>
                </a:r>
                <a14:m>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nl-NL" sz="4000" i="1">
                            <a:solidFill>
                              <a:prstClr val="black"/>
                            </a:solidFill>
                            <a:latin typeface="Cambria Math" panose="02040503050406030204" pitchFamily="18" charset="0"/>
                            <a:ea typeface="Calibri" panose="020F0502020204030204" pitchFamily="34" charset="0"/>
                            <a:cs typeface="Arial" panose="020B0604020202020204" pitchFamily="34" charset="0"/>
                          </a:rPr>
                          <m:t>14.3</m:t>
                        </m:r>
                      </m:num>
                      <m:den>
                        <m:r>
                          <a:rPr lang="nl-NL" sz="4000" i="1">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r>
                      <a:rPr lang="nl-NL" sz="4000" i="1">
                        <a:solidFill>
                          <a:prstClr val="black"/>
                        </a:solidFill>
                        <a:latin typeface="Cambria Math" panose="02040503050406030204" pitchFamily="18" charset="0"/>
                        <a:ea typeface="Calibri" panose="020F0502020204030204" pitchFamily="34" charset="0"/>
                        <a:cs typeface="Arial" panose="020B0604020202020204" pitchFamily="34" charset="0"/>
                      </a:rPr>
                      <m:t>=21</m:t>
                    </m:r>
                  </m:oMath>
                </a14:m>
                <a:r>
                  <a:rPr lang="nl-NL"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(cm).</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11705105" y="7429500"/>
                <a:ext cx="4857035" cy="1398075"/>
              </a:xfrm>
              <a:prstGeom prst="rect">
                <a:avLst/>
              </a:prstGeom>
              <a:blipFill>
                <a:blip r:embed="rId17"/>
                <a:stretch>
                  <a:fillRect r="-3764" b="-437"/>
                </a:stretch>
              </a:blipFill>
            </p:spPr>
            <p:txBody>
              <a:bodyPr/>
              <a:lstStyle/>
              <a:p>
                <a:r>
                  <a:rPr lang="en-US">
                    <a:noFill/>
                  </a:rPr>
                  <a:t> </a:t>
                </a:r>
              </a:p>
            </p:txBody>
          </p:sp>
        </mc:Fallback>
      </mc:AlternateContent>
    </p:spTree>
    <p:extLst>
      <p:ext uri="{BB962C8B-B14F-4D97-AF65-F5344CB8AC3E}">
        <p14:creationId xmlns:p14="http://schemas.microsoft.com/office/powerpoint/2010/main" val="3488988161"/>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barn(inVertical)">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Effect transition="in" filter="fade">
                                      <p:cBhvr>
                                        <p:cTn id="30" dur="500"/>
                                        <p:tgtEl>
                                          <p:spTgt spid="9">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
                                            <p:txEl>
                                              <p:pRg st="1" end="1"/>
                                            </p:txEl>
                                          </p:spTgt>
                                        </p:tgtEl>
                                        <p:attrNameLst>
                                          <p:attrName>style.visibility</p:attrName>
                                        </p:attrNameLst>
                                      </p:cBhvr>
                                      <p:to>
                                        <p:strVal val="visible"/>
                                      </p:to>
                                    </p:set>
                                    <p:animEffect transition="in" filter="fade">
                                      <p:cBhvr>
                                        <p:cTn id="35" dur="500"/>
                                        <p:tgtEl>
                                          <p:spTgt spid="9">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down)">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9">
                                            <p:txEl>
                                              <p:pRg st="2" end="2"/>
                                            </p:txEl>
                                          </p:spTgt>
                                        </p:tgtEl>
                                        <p:attrNameLst>
                                          <p:attrName>style.visibility</p:attrName>
                                        </p:attrNameLst>
                                      </p:cBhvr>
                                      <p:to>
                                        <p:strVal val="visible"/>
                                      </p:to>
                                    </p:set>
                                    <p:animEffect transition="in" filter="randombar(horizontal)">
                                      <p:cBhvr>
                                        <p:cTn id="45"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19" grpId="0" animBg="1"/>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0" name="Picture 12"/>
          <p:cNvPicPr>
            <a:picLocks noChangeAspect="1"/>
          </p:cNvPicPr>
          <p:nvPr/>
        </p:nvPicPr>
        <p:blipFill>
          <a:blip r:embed="rId2">
            <a:alphaModFix amt="21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87073" y="8296401"/>
            <a:ext cx="12469085" cy="4130384"/>
          </a:xfrm>
          <a:prstGeom prst="rect">
            <a:avLst/>
          </a:prstGeom>
        </p:spPr>
      </p:pic>
      <p:pic>
        <p:nvPicPr>
          <p:cNvPr id="21" name="Picture 12"/>
          <p:cNvPicPr>
            <a:picLocks noChangeAspect="1"/>
          </p:cNvPicPr>
          <p:nvPr/>
        </p:nvPicPr>
        <p:blipFill>
          <a:blip r:embed="rId2">
            <a:alphaModFix amt="21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223527" y="8723293"/>
            <a:ext cx="12469085" cy="4130384"/>
          </a:xfrm>
          <a:prstGeom prst="rect">
            <a:avLst/>
          </a:prstGeom>
        </p:spPr>
      </p:pic>
      <p:pic>
        <p:nvPicPr>
          <p:cNvPr id="2" name="Picture 2"/>
          <p:cNvPicPr>
            <a:picLocks noChangeAspect="1"/>
          </p:cNvPicPr>
          <p:nvPr/>
        </p:nvPicPr>
        <p:blipFill>
          <a:blip r:embed="rId8">
            <a:alphaModFix amt="20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09600" y="-293726"/>
            <a:ext cx="11141563" cy="11141563"/>
          </a:xfrm>
          <a:prstGeom prst="rect">
            <a:avLst/>
          </a:prstGeom>
        </p:spPr>
      </p:pic>
      <p:pic>
        <p:nvPicPr>
          <p:cNvPr id="3" name="Picture 3"/>
          <p:cNvPicPr>
            <a:picLocks noChangeAspect="1"/>
          </p:cNvPicPr>
          <p:nvPr/>
        </p:nvPicPr>
        <p:blipFill>
          <a:blip r:embed="rId8">
            <a:alphaModFix amt="20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594237" y="-293726"/>
            <a:ext cx="11141563" cy="11141563"/>
          </a:xfrm>
          <a:prstGeom prst="rect">
            <a:avLst/>
          </a:prstGeom>
        </p:spPr>
      </p:pic>
      <p:grpSp>
        <p:nvGrpSpPr>
          <p:cNvPr id="8" name="Group 7"/>
          <p:cNvGrpSpPr/>
          <p:nvPr/>
        </p:nvGrpSpPr>
        <p:grpSpPr>
          <a:xfrm>
            <a:off x="1600200" y="904121"/>
            <a:ext cx="15087601" cy="8951860"/>
            <a:chOff x="5599155" y="2104014"/>
            <a:chExt cx="11658600" cy="4455281"/>
          </a:xfrm>
        </p:grpSpPr>
        <p:grpSp>
          <p:nvGrpSpPr>
            <p:cNvPr id="9" name="Group 8"/>
            <p:cNvGrpSpPr/>
            <p:nvPr/>
          </p:nvGrpSpPr>
          <p:grpSpPr>
            <a:xfrm>
              <a:off x="5599155" y="2247897"/>
              <a:ext cx="11658600" cy="4311398"/>
              <a:chOff x="8458200" y="1405641"/>
              <a:chExt cx="7086600" cy="5306091"/>
            </a:xfrm>
          </p:grpSpPr>
          <p:pic>
            <p:nvPicPr>
              <p:cNvPr id="12" name="Picture 2"/>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8458200" y="1405641"/>
                <a:ext cx="7086600" cy="5306091"/>
              </a:xfrm>
              <a:prstGeom prst="rect">
                <a:avLst/>
              </a:prstGeom>
            </p:spPr>
          </p:pic>
          <p:sp>
            <p:nvSpPr>
              <p:cNvPr id="13" name="Rectangle 12"/>
              <p:cNvSpPr/>
              <p:nvPr/>
            </p:nvSpPr>
            <p:spPr>
              <a:xfrm>
                <a:off x="8632386" y="1657556"/>
                <a:ext cx="6743899" cy="4802259"/>
              </a:xfrm>
              <a:prstGeom prst="rect">
                <a:avLst/>
              </a:prstGeom>
              <a:solidFill>
                <a:srgbClr val="FFE89F"/>
              </a:solidFill>
              <a:ln>
                <a:solidFill>
                  <a:srgbClr val="FFE0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5"/>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rot="21367064">
              <a:off x="16054963" y="2104014"/>
              <a:ext cx="680367" cy="862085"/>
            </a:xfrm>
            <a:prstGeom prst="rect">
              <a:avLst/>
            </a:prstGeom>
          </p:spPr>
        </p:pic>
      </p:grpSp>
      <p:pic>
        <p:nvPicPr>
          <p:cNvPr id="22" name="Picture 7"/>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32"/>
              </a:ext>
            </a:extLst>
          </a:blip>
          <a:srcRect/>
          <a:stretch>
            <a:fillRect/>
          </a:stretch>
        </p:blipFill>
        <p:spPr>
          <a:xfrm rot="19883798">
            <a:off x="378486" y="368187"/>
            <a:ext cx="1262025" cy="789986"/>
          </a:xfrm>
          <a:prstGeom prst="rect">
            <a:avLst/>
          </a:prstGeom>
        </p:spPr>
      </p:pic>
      <p:sp>
        <p:nvSpPr>
          <p:cNvPr id="23" name="TextBox 22"/>
          <p:cNvSpPr txBox="1"/>
          <p:nvPr/>
        </p:nvSpPr>
        <p:spPr>
          <a:xfrm>
            <a:off x="6248400" y="723900"/>
            <a:ext cx="6229449" cy="113107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lnSpc>
                <a:spcPct val="150000"/>
              </a:lnSpc>
            </a:pPr>
            <a:r>
              <a:rPr lang="en-US" sz="4500" b="1" dirty="0">
                <a:latin typeface="Arial" panose="020B0604020202020204" pitchFamily="34" charset="0"/>
                <a:cs typeface="Arial" panose="020B0604020202020204" pitchFamily="34" charset="0"/>
              </a:rPr>
              <a:t>THẢO LUẬN NHÓM</a:t>
            </a:r>
          </a:p>
        </p:txBody>
      </p:sp>
      <p:pic>
        <p:nvPicPr>
          <p:cNvPr id="17" name="Picture 18"/>
          <p:cNvPicPr>
            <a:picLocks noChangeAspect="1"/>
          </p:cNvPicPr>
          <p:nvPr/>
        </p:nvPicPr>
        <p:blipFill>
          <a:blip r:embed="rId33"/>
          <a:srcRect/>
          <a:stretch>
            <a:fillRect/>
          </a:stretch>
        </p:blipFill>
        <p:spPr>
          <a:xfrm>
            <a:off x="3008882" y="5829300"/>
            <a:ext cx="5982718" cy="3148405"/>
          </a:xfrm>
          <a:prstGeom prst="rect">
            <a:avLst/>
          </a:prstGeom>
        </p:spPr>
      </p:pic>
      <p:sp>
        <p:nvSpPr>
          <p:cNvPr id="7" name="Rectangle 6"/>
          <p:cNvSpPr/>
          <p:nvPr/>
        </p:nvSpPr>
        <p:spPr>
          <a:xfrm>
            <a:off x="2286000" y="2552700"/>
            <a:ext cx="14052723" cy="1938992"/>
          </a:xfrm>
          <a:prstGeom prst="rect">
            <a:avLst/>
          </a:prstGeom>
        </p:spPr>
        <p:txBody>
          <a:bodyPr wrap="square">
            <a:spAutoFit/>
          </a:bodyPr>
          <a:lstStyle/>
          <a:p>
            <a:pPr>
              <a:lnSpc>
                <a:spcPct val="150000"/>
              </a:lnSpc>
            </a:pPr>
            <a:r>
              <a:rPr lang="en-US" sz="4000" dirty="0" err="1" smtClean="0">
                <a:latin typeface="Arial" panose="020B0604020202020204" pitchFamily="34" charset="0"/>
                <a:ea typeface="Calibri" panose="020F0502020204030204" pitchFamily="34" charset="0"/>
              </a:rPr>
              <a:t>Trả</a:t>
            </a:r>
            <a:r>
              <a:rPr lang="en-US" sz="4000" dirty="0" smtClean="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lời</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câu</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hỏi</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mở</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đầu</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Đ</a:t>
            </a:r>
            <a:r>
              <a:rPr lang="en-US" sz="4000" dirty="0" err="1" smtClean="0">
                <a:latin typeface="Arial" panose="020B0604020202020204" pitchFamily="34" charset="0"/>
                <a:ea typeface="Calibri" panose="020F0502020204030204" pitchFamily="34" charset="0"/>
              </a:rPr>
              <a:t>ặc</a:t>
            </a:r>
            <a:r>
              <a:rPr lang="en-US" sz="4000" dirty="0" smtClean="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điểm</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chung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về</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kích</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thước</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giữa</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các</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lá</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quốc</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kì</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Việt</a:t>
            </a:r>
            <a:r>
              <a:rPr lang="en-US" sz="4000" dirty="0">
                <a:latin typeface="Arial" panose="020B0604020202020204" pitchFamily="34" charset="0"/>
                <a:ea typeface="Calibri" panose="020F0502020204030204" pitchFamily="34" charset="0"/>
              </a:rPr>
              <a:t> Nam. </a:t>
            </a:r>
            <a:endParaRPr lang="en-US" sz="4000" dirty="0"/>
          </a:p>
        </p:txBody>
      </p:sp>
      <p:pic>
        <p:nvPicPr>
          <p:cNvPr id="19" name="Picture 18"/>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9448800" y="4076700"/>
            <a:ext cx="6516119" cy="635001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2058553" y="-1347244"/>
            <a:ext cx="1231791" cy="4586896"/>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pic>
        <p:nvPicPr>
          <p:cNvPr id="2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230600" y="-1377051"/>
            <a:ext cx="2767942" cy="2754102"/>
          </a:xfrm>
          <a:prstGeom prst="rect">
            <a:avLst/>
          </a:prstGeom>
        </p:spPr>
      </p:pic>
      <p:pic>
        <p:nvPicPr>
          <p:cNvPr id="32"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533400" y="9860554"/>
            <a:ext cx="8659085" cy="2902946"/>
          </a:xfrm>
          <a:prstGeom prst="rect">
            <a:avLst/>
          </a:prstGeom>
        </p:spPr>
      </p:pic>
      <p:pic>
        <p:nvPicPr>
          <p:cNvPr id="33"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896192" y="9877866"/>
            <a:ext cx="9534701" cy="2868322"/>
          </a:xfrm>
          <a:prstGeom prst="rect">
            <a:avLst/>
          </a:prstGeom>
        </p:spPr>
      </p:pic>
      <p:pic>
        <p:nvPicPr>
          <p:cNvPr id="34"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0972800" y="9860554"/>
            <a:ext cx="8659085" cy="2868322"/>
          </a:xfrm>
          <a:prstGeom prst="rect">
            <a:avLst/>
          </a:prstGeom>
        </p:spPr>
      </p:pic>
      <p:sp>
        <p:nvSpPr>
          <p:cNvPr id="19" name="Rectangle 18"/>
          <p:cNvSpPr/>
          <p:nvPr/>
        </p:nvSpPr>
        <p:spPr>
          <a:xfrm>
            <a:off x="605103" y="354819"/>
            <a:ext cx="4004382" cy="1131079"/>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spcAft>
                <a:spcPts val="800"/>
              </a:spcAft>
            </a:pPr>
            <a:r>
              <a:rPr lang="nl-NL" sz="4500" dirty="0" smtClean="0">
                <a:ln w="0"/>
                <a:solidFill>
                  <a:prstClr val="black"/>
                </a:solidFill>
                <a:effectLst>
                  <a:outerShdw blurRad="38100" dist="19050" dir="2700000" algn="tl" rotWithShape="0">
                    <a:prstClr val="black">
                      <a:alpha val="40000"/>
                    </a:prstClr>
                  </a:outerShdw>
                </a:effectLst>
                <a:latin typeface="Arial" panose="020B0604020202020204" pitchFamily="34" charset="0"/>
                <a:ea typeface="Times New Roman" panose="02020603050405020304" pitchFamily="18" charset="0"/>
                <a:cs typeface="Arial" panose="020B0604020202020204" pitchFamily="34" charset="0"/>
              </a:rPr>
              <a:t>VẬN DỤNG 2 </a:t>
            </a:r>
            <a:endParaRPr lang="en-US" sz="4500" dirty="0">
              <a:ln w="0"/>
              <a:solidFill>
                <a:prstClr val="black"/>
              </a:solidFill>
              <a:effectLst>
                <a:outerShdw blurRad="38100" dist="19050" dir="2700000" algn="tl" rotWithShape="0">
                  <a:prstClr val="black">
                    <a:alpha val="40000"/>
                  </a:prstClr>
                </a:outerShdw>
              </a:effectLst>
              <a:latin typeface="Arial" panose="020B0604020202020204" pitchFamily="34" charset="0"/>
              <a:ea typeface="Calibri" panose="020F0502020204030204" pitchFamily="34" charset="0"/>
              <a:cs typeface="Arial" panose="020B0604020202020204" pitchFamily="34" charset="0"/>
            </a:endParaRPr>
          </a:p>
        </p:txBody>
      </p:sp>
      <p:sp>
        <p:nvSpPr>
          <p:cNvPr id="4" name="Rectangle 3"/>
          <p:cNvSpPr/>
          <p:nvPr/>
        </p:nvSpPr>
        <p:spPr>
          <a:xfrm>
            <a:off x="351907" y="1595378"/>
            <a:ext cx="13211693" cy="2862322"/>
          </a:xfrm>
          <a:prstGeom prst="rect">
            <a:avLst/>
          </a:prstGeom>
        </p:spPr>
        <p:txBody>
          <a:bodyPr wrap="square">
            <a:spAutoFit/>
          </a:bodyPr>
          <a:lstStyle/>
          <a:p>
            <a:pPr algn="just">
              <a:lnSpc>
                <a:spcPct val="150000"/>
              </a:lnSpc>
            </a:pPr>
            <a:r>
              <a:rPr lang="vi-VN" sz="4000" dirty="0">
                <a:solidFill>
                  <a:prstClr val="white"/>
                </a:solidFill>
                <a:cs typeface="Arial" panose="020B0604020202020204" pitchFamily="34" charset="0"/>
              </a:rPr>
              <a:t>Để gói 10 chiếc bánh chưng, bà Nam cần 5 kg gạo nếp. Nếu bà muốn gói 45 chiếc bánh chưng cùng loại gửi cho người dân vùng lũ thì bà cần bao nhiêu kilôgam gạo nếp?</a:t>
            </a:r>
          </a:p>
        </p:txBody>
      </p:sp>
      <p:pic>
        <p:nvPicPr>
          <p:cNvPr id="23" name="Picture 5"/>
          <p:cNvPicPr>
            <a:picLocks noChangeAspect="1"/>
          </p:cNvPicPr>
          <p:nvPr/>
        </p:nvPicPr>
        <p:blipFill>
          <a:blip r:embed="rId12" cstate="print">
            <a:biLevel thresh="25000"/>
            <a:extLst>
              <a:ext uri="{28A0092B-C50C-407E-A947-70E740481C1C}">
                <a14:useLocalDpi xmlns:a14="http://schemas.microsoft.com/office/drawing/2010/main" val="0"/>
              </a:ext>
              <a:ext uri="{96DAC541-7B7A-43D3-8B79-37D633B846F1}">
                <asvg:svgBlip xmlns:asvg="http://schemas.microsoft.com/office/drawing/2016/SVG/main" xmlns="" r:embed="rId31"/>
              </a:ext>
            </a:extLst>
          </a:blip>
          <a:srcRect/>
          <a:stretch>
            <a:fillRect/>
          </a:stretch>
        </p:blipFill>
        <p:spPr>
          <a:xfrm rot="16422106">
            <a:off x="17422113" y="8758969"/>
            <a:ext cx="410671" cy="433112"/>
          </a:xfrm>
          <a:prstGeom prst="rect">
            <a:avLst/>
          </a:prstGeom>
        </p:spPr>
      </p:pic>
      <p:pic>
        <p:nvPicPr>
          <p:cNvPr id="24" name="Picture 8"/>
          <p:cNvPicPr>
            <a:picLocks noChangeAspect="1"/>
          </p:cNvPicPr>
          <p:nvPr/>
        </p:nvPicPr>
        <p:blipFill>
          <a:blip r:embed="rId32" cstate="print">
            <a:biLevel thresh="25000"/>
            <a:extLst>
              <a:ext uri="{28A0092B-C50C-407E-A947-70E740481C1C}">
                <a14:useLocalDpi xmlns:a14="http://schemas.microsoft.com/office/drawing/2010/main" val="0"/>
              </a:ext>
              <a:ext uri="{96DAC541-7B7A-43D3-8B79-37D633B846F1}">
                <asvg:svgBlip xmlns:asvg="http://schemas.microsoft.com/office/drawing/2016/SVG/main" xmlns="" r:embed="rId31"/>
              </a:ext>
            </a:extLst>
          </a:blip>
          <a:srcRect/>
          <a:stretch>
            <a:fillRect/>
          </a:stretch>
        </p:blipFill>
        <p:spPr>
          <a:xfrm rot="16422106">
            <a:off x="17057911" y="9246631"/>
            <a:ext cx="777477" cy="819962"/>
          </a:xfrm>
          <a:prstGeom prst="rect">
            <a:avLst/>
          </a:prstGeom>
        </p:spPr>
      </p:pic>
      <p:pic>
        <p:nvPicPr>
          <p:cNvPr id="15" name="Picture 4"/>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2220005">
            <a:off x="138312" y="8154359"/>
            <a:ext cx="969744" cy="1975403"/>
          </a:xfrm>
          <a:prstGeom prst="rect">
            <a:avLst/>
          </a:prstGeom>
        </p:spPr>
      </p:pic>
      <p:pic>
        <p:nvPicPr>
          <p:cNvPr id="5" name="Picture 4"/>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13868400" y="1790700"/>
            <a:ext cx="4012473" cy="2606568"/>
          </a:xfrm>
          <a:prstGeom prst="rect">
            <a:avLst/>
          </a:prstGeom>
        </p:spPr>
      </p:pic>
      <p:sp>
        <p:nvSpPr>
          <p:cNvPr id="11" name="Rectangle 10"/>
          <p:cNvSpPr/>
          <p:nvPr/>
        </p:nvSpPr>
        <p:spPr>
          <a:xfrm>
            <a:off x="2826704" y="5448300"/>
            <a:ext cx="13673676" cy="1015663"/>
          </a:xfrm>
          <a:prstGeom prst="rect">
            <a:avLst/>
          </a:prstGeom>
        </p:spPr>
        <p:txBody>
          <a:bodyPr wrap="square">
            <a:spAutoFit/>
          </a:bodyPr>
          <a:lstStyle/>
          <a:p>
            <a:pPr>
              <a:lnSpc>
                <a:spcPct val="150000"/>
              </a:lnSpc>
            </a:pP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Gọi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x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kilogam</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gạo</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nếp</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cần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dùng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(x &gt; 0</a:t>
            </a: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21" name="Oval Callout 20"/>
          <p:cNvSpPr/>
          <p:nvPr/>
        </p:nvSpPr>
        <p:spPr>
          <a:xfrm>
            <a:off x="6986167" y="4471225"/>
            <a:ext cx="1752600" cy="90087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smtClean="0">
                <a:solidFill>
                  <a:prstClr val="black"/>
                </a:solidFill>
              </a:rPr>
              <a:t>Giải</a:t>
            </a:r>
            <a:endParaRPr lang="en-US" sz="4000" b="1" dirty="0">
              <a:solidFill>
                <a:prstClr val="black"/>
              </a:solidFill>
            </a:endParaRPr>
          </a:p>
        </p:txBody>
      </p:sp>
      <mc:AlternateContent xmlns:mc="http://schemas.openxmlformats.org/markup-compatibility/2006" xmlns:a14="http://schemas.microsoft.com/office/drawing/2010/main">
        <mc:Choice Requires="a14">
          <p:sp>
            <p:nvSpPr>
              <p:cNvPr id="12" name="Rectangle 11"/>
              <p:cNvSpPr/>
              <p:nvPr/>
            </p:nvSpPr>
            <p:spPr>
              <a:xfrm>
                <a:off x="4671478" y="6989070"/>
                <a:ext cx="9144000" cy="1845826"/>
              </a:xfrm>
              <a:prstGeom prst="rect">
                <a:avLst/>
              </a:prstGeom>
            </p:spPr>
            <p:txBody>
              <a:bodyPr>
                <a:spAutoFit/>
              </a:bodyPr>
              <a:lstStyle/>
              <a:p>
                <a:pPr lvl="0" algn="just">
                  <a:lnSpc>
                    <a:spcPct val="150000"/>
                  </a:lnSpc>
                </a:pPr>
                <a14:m>
                  <m:oMathPara xmlns:m="http://schemas.openxmlformats.org/officeDocument/2006/math">
                    <m:oMathParaPr>
                      <m:jc m:val="centerGroup"/>
                    </m:oMathParaPr>
                    <m:oMath xmlns:m="http://schemas.openxmlformats.org/officeDocument/2006/math">
                      <m:f>
                        <m:fPr>
                          <m:ctrlP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ctrlPr>
                        </m:fPr>
                        <m:num>
                          <m:r>
                            <a:rPr lang="nl-NL" sz="4000" i="1">
                              <a:solidFill>
                                <a:prstClr val="white"/>
                              </a:solidFill>
                              <a:latin typeface="Cambria Math" panose="02040503050406030204" pitchFamily="18" charset="0"/>
                              <a:ea typeface="Calibri" panose="020F0502020204030204" pitchFamily="34" charset="0"/>
                              <a:cs typeface="Arial" panose="020B0604020202020204" pitchFamily="34" charset="0"/>
                            </a:rPr>
                            <m:t>5</m:t>
                          </m:r>
                        </m:num>
                        <m:den>
                          <m:r>
                            <a:rPr lang="nl-NL" sz="4000" i="1">
                              <a:solidFill>
                                <a:prstClr val="white"/>
                              </a:solidFill>
                              <a:latin typeface="Cambria Math" panose="02040503050406030204" pitchFamily="18" charset="0"/>
                              <a:ea typeface="Calibri" panose="020F0502020204030204" pitchFamily="34" charset="0"/>
                              <a:cs typeface="Arial" panose="020B0604020202020204" pitchFamily="34" charset="0"/>
                            </a:rPr>
                            <m:t>10</m:t>
                          </m:r>
                        </m:den>
                      </m:f>
                      <m:r>
                        <a:rPr lang="nl-NL" sz="4000" i="1">
                          <a:solidFill>
                            <a:prstClr val="white"/>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ctrlPr>
                        </m:fPr>
                        <m:num>
                          <m:r>
                            <a:rPr lang="nl-NL" sz="4000" i="1">
                              <a:solidFill>
                                <a:prstClr val="white"/>
                              </a:solidFill>
                              <a:latin typeface="Cambria Math" panose="02040503050406030204" pitchFamily="18" charset="0"/>
                              <a:ea typeface="Calibri" panose="020F0502020204030204" pitchFamily="34" charset="0"/>
                              <a:cs typeface="Arial" panose="020B0604020202020204" pitchFamily="34" charset="0"/>
                            </a:rPr>
                            <m:t>𝑥</m:t>
                          </m:r>
                        </m:num>
                        <m:den>
                          <m:r>
                            <a:rPr lang="nl-NL" sz="4000" i="1">
                              <a:solidFill>
                                <a:prstClr val="white"/>
                              </a:solidFill>
                              <a:latin typeface="Cambria Math" panose="02040503050406030204" pitchFamily="18" charset="0"/>
                              <a:ea typeface="Calibri" panose="020F0502020204030204" pitchFamily="34" charset="0"/>
                              <a:cs typeface="Arial" panose="020B0604020202020204" pitchFamily="34" charset="0"/>
                            </a:rPr>
                            <m:t>45</m:t>
                          </m:r>
                        </m:den>
                      </m:f>
                      <m:r>
                        <a:rPr lang="nl-NL" sz="4000" i="1">
                          <a:solidFill>
                            <a:prstClr val="white"/>
                          </a:solidFill>
                          <a:latin typeface="Cambria Math" panose="02040503050406030204" pitchFamily="18" charset="0"/>
                          <a:ea typeface="Calibri" panose="020F0502020204030204" pitchFamily="34" charset="0"/>
                          <a:cs typeface="Arial" panose="020B0604020202020204" pitchFamily="34" charset="0"/>
                        </a:rPr>
                        <m:t>⟹</m:t>
                      </m:r>
                      <m:r>
                        <a:rPr lang="nl-NL" sz="4000" i="1">
                          <a:solidFill>
                            <a:prstClr val="white"/>
                          </a:solidFill>
                          <a:latin typeface="Cambria Math" panose="02040503050406030204" pitchFamily="18" charset="0"/>
                          <a:ea typeface="Calibri" panose="020F0502020204030204" pitchFamily="34" charset="0"/>
                          <a:cs typeface="Arial" panose="020B0604020202020204" pitchFamily="34" charset="0"/>
                        </a:rPr>
                        <m:t>𝑥</m:t>
                      </m:r>
                      <m:r>
                        <a:rPr lang="nl-NL" sz="4000" i="1">
                          <a:solidFill>
                            <a:prstClr val="white"/>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ctrlPr>
                        </m:fPr>
                        <m:num>
                          <m:r>
                            <a:rPr lang="nl-NL" sz="4000" i="1">
                              <a:solidFill>
                                <a:prstClr val="white"/>
                              </a:solidFill>
                              <a:latin typeface="Cambria Math" panose="02040503050406030204" pitchFamily="18" charset="0"/>
                              <a:ea typeface="Calibri" panose="020F0502020204030204" pitchFamily="34" charset="0"/>
                              <a:cs typeface="Arial" panose="020B0604020202020204" pitchFamily="34" charset="0"/>
                            </a:rPr>
                            <m:t>5.45</m:t>
                          </m:r>
                        </m:num>
                        <m:den>
                          <m:r>
                            <a:rPr lang="nl-NL" sz="4000" i="1">
                              <a:solidFill>
                                <a:prstClr val="white"/>
                              </a:solidFill>
                              <a:latin typeface="Cambria Math" panose="02040503050406030204" pitchFamily="18" charset="0"/>
                              <a:ea typeface="Calibri" panose="020F0502020204030204" pitchFamily="34" charset="0"/>
                              <a:cs typeface="Arial" panose="020B0604020202020204" pitchFamily="34" charset="0"/>
                            </a:rPr>
                            <m:t>10</m:t>
                          </m:r>
                        </m:den>
                      </m:f>
                      <m:r>
                        <a:rPr lang="nl-NL" sz="4000" i="1">
                          <a:solidFill>
                            <a:prstClr val="white"/>
                          </a:solidFill>
                          <a:latin typeface="Cambria Math" panose="02040503050406030204" pitchFamily="18" charset="0"/>
                          <a:ea typeface="Calibri" panose="020F0502020204030204" pitchFamily="34" charset="0"/>
                          <a:cs typeface="Arial" panose="020B0604020202020204" pitchFamily="34" charset="0"/>
                        </a:rPr>
                        <m:t>=22,5 </m:t>
                      </m:r>
                    </m:oMath>
                  </m:oMathPara>
                </a14:m>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4671478" y="6989070"/>
                <a:ext cx="9144000" cy="1845826"/>
              </a:xfrm>
              <a:prstGeom prst="rect">
                <a:avLst/>
              </a:prstGeom>
              <a:blipFill>
                <a:blip r:embed="rId35"/>
                <a:stretch>
                  <a:fillRect/>
                </a:stretch>
              </a:blipFill>
            </p:spPr>
            <p:txBody>
              <a:bodyPr/>
              <a:lstStyle/>
              <a:p>
                <a:r>
                  <a:rPr lang="en-US">
                    <a:noFill/>
                  </a:rPr>
                  <a:t> </a:t>
                </a:r>
              </a:p>
            </p:txBody>
          </p:sp>
        </mc:Fallback>
      </mc:AlternateContent>
      <p:sp>
        <p:nvSpPr>
          <p:cNvPr id="13" name="Rectangle 12"/>
          <p:cNvSpPr/>
          <p:nvPr/>
        </p:nvSpPr>
        <p:spPr>
          <a:xfrm>
            <a:off x="2895600" y="8797223"/>
            <a:ext cx="13258800" cy="1015663"/>
          </a:xfrm>
          <a:prstGeom prst="rect">
            <a:avLst/>
          </a:prstGeom>
        </p:spPr>
        <p:txBody>
          <a:bodyPr wrap="square">
            <a:spAutoFit/>
          </a:bodyPr>
          <a:lstStyle/>
          <a:p>
            <a:pPr lvl="0" algn="just">
              <a:lnSpc>
                <a:spcPct val="150000"/>
              </a:lnSpc>
            </a:pP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Vậy</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bà</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cần</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22,5 kg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gạo</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nếp</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để</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gói</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45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chiếc</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bánh</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chưng</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a:t>
            </a:r>
          </a:p>
        </p:txBody>
      </p:sp>
      <p:sp>
        <p:nvSpPr>
          <p:cNvPr id="6" name="Rectangle 5"/>
          <p:cNvSpPr/>
          <p:nvPr/>
        </p:nvSpPr>
        <p:spPr>
          <a:xfrm>
            <a:off x="2895600" y="6355014"/>
            <a:ext cx="6402715" cy="1015663"/>
          </a:xfrm>
          <a:prstGeom prst="rect">
            <a:avLst/>
          </a:prstGeom>
        </p:spPr>
        <p:txBody>
          <a:bodyPr wrap="none">
            <a:spAutoFit/>
          </a:bodyPr>
          <a:lstStyle/>
          <a:p>
            <a:pPr lvl="0">
              <a:lnSpc>
                <a:spcPct val="150000"/>
              </a:lnSpc>
            </a:pPr>
            <a:r>
              <a:rPr lang="nl-NL" sz="4000" dirty="0">
                <a:solidFill>
                  <a:prstClr val="white"/>
                </a:solidFill>
                <a:latin typeface="Arial" panose="020B0604020202020204" pitchFamily="34" charset="0"/>
                <a:ea typeface="Calibri" panose="020F0502020204030204" pitchFamily="34" charset="0"/>
                <a:cs typeface="Arial" panose="020B0604020202020204" pitchFamily="34" charset="0"/>
              </a:rPr>
              <a:t>Theo đề bài ta có tỉ lệ thức:</a:t>
            </a:r>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02406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xEl>
                                              <p:pRg st="0" end="0"/>
                                            </p:txEl>
                                          </p:spTgt>
                                        </p:tgtEl>
                                        <p:attrNameLst>
                                          <p:attrName>style.visibility</p:attrName>
                                        </p:attrNameLst>
                                      </p:cBhvr>
                                      <p:to>
                                        <p:strVal val="visible"/>
                                      </p:to>
                                    </p:set>
                                    <p:animEffect transition="in" filter="fade">
                                      <p:cBhvr>
                                        <p:cTn id="28" dur="500"/>
                                        <p:tgtEl>
                                          <p:spTgt spid="11">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arn(inVertical)">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randombar(horizontal)">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 grpId="0"/>
      <p:bldP spid="21" grpId="0" animBg="1"/>
      <p:bldP spid="12" grpId="0"/>
      <p:bldP spid="13"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4"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474849" y="419100"/>
            <a:ext cx="6544433" cy="6544433"/>
          </a:xfrm>
          <a:prstGeom prst="rect">
            <a:avLst/>
          </a:prstGeom>
        </p:spPr>
      </p:pic>
      <p:grpSp>
        <p:nvGrpSpPr>
          <p:cNvPr id="2" name="Group 2"/>
          <p:cNvGrpSpPr/>
          <p:nvPr/>
        </p:nvGrpSpPr>
        <p:grpSpPr>
          <a:xfrm>
            <a:off x="2047146" y="2019300"/>
            <a:ext cx="13878654" cy="4108076"/>
            <a:chOff x="0" y="0"/>
            <a:chExt cx="5678267" cy="1677975"/>
          </a:xfrm>
        </p:grpSpPr>
        <p:sp>
          <p:nvSpPr>
            <p:cNvPr id="3" name="Freeform 3"/>
            <p:cNvSpPr/>
            <p:nvPr/>
          </p:nvSpPr>
          <p:spPr>
            <a:xfrm>
              <a:off x="0" y="0"/>
              <a:ext cx="5678267" cy="1677975"/>
            </a:xfrm>
            <a:custGeom>
              <a:avLst/>
              <a:gdLst/>
              <a:ahLst/>
              <a:cxnLst/>
              <a:rect l="l" t="t" r="r" b="b"/>
              <a:pathLst>
                <a:path w="5678267" h="1677975">
                  <a:moveTo>
                    <a:pt x="5553807" y="1677975"/>
                  </a:moveTo>
                  <a:lnTo>
                    <a:pt x="124460" y="1677975"/>
                  </a:lnTo>
                  <a:cubicBezTo>
                    <a:pt x="55880" y="1677975"/>
                    <a:pt x="0" y="1622095"/>
                    <a:pt x="0" y="1553515"/>
                  </a:cubicBezTo>
                  <a:lnTo>
                    <a:pt x="0" y="124460"/>
                  </a:lnTo>
                  <a:cubicBezTo>
                    <a:pt x="0" y="55880"/>
                    <a:pt x="55880" y="0"/>
                    <a:pt x="124460" y="0"/>
                  </a:cubicBezTo>
                  <a:lnTo>
                    <a:pt x="5553807" y="0"/>
                  </a:lnTo>
                  <a:cubicBezTo>
                    <a:pt x="5622387" y="0"/>
                    <a:pt x="5678267" y="55880"/>
                    <a:pt x="5678267" y="124460"/>
                  </a:cubicBezTo>
                  <a:lnTo>
                    <a:pt x="5678267" y="1553515"/>
                  </a:lnTo>
                  <a:cubicBezTo>
                    <a:pt x="5678267" y="1622095"/>
                    <a:pt x="5622387" y="1677975"/>
                    <a:pt x="5553807" y="1677975"/>
                  </a:cubicBezTo>
                  <a:close/>
                </a:path>
              </a:pathLst>
            </a:custGeom>
            <a:solidFill>
              <a:srgbClr val="FFFFFF"/>
            </a:solidFill>
          </p:spPr>
        </p:sp>
      </p:gr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365114" y="1207906"/>
            <a:ext cx="2464832" cy="5744312"/>
          </a:xfrm>
          <a:prstGeom prst="rect">
            <a:avLst/>
          </a:prstGeom>
        </p:spPr>
      </p:pic>
      <p:pic>
        <p:nvPicPr>
          <p:cNvPr id="7"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295400" y="8221808"/>
            <a:ext cx="12469085" cy="4130384"/>
          </a:xfrm>
          <a:prstGeom prst="rect">
            <a:avLst/>
          </a:prstGeom>
        </p:spPr>
      </p:pic>
      <p:pic>
        <p:nvPicPr>
          <p:cNvPr id="8"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315200" y="8648700"/>
            <a:ext cx="12469085" cy="4130384"/>
          </a:xfrm>
          <a:prstGeom prst="rect">
            <a:avLst/>
          </a:prstGeom>
        </p:spPr>
      </p:pic>
      <p:grpSp>
        <p:nvGrpSpPr>
          <p:cNvPr id="10" name="Group 4"/>
          <p:cNvGrpSpPr/>
          <p:nvPr/>
        </p:nvGrpSpPr>
        <p:grpSpPr>
          <a:xfrm>
            <a:off x="1600200" y="1409700"/>
            <a:ext cx="2466580" cy="2297914"/>
            <a:chOff x="0" y="0"/>
            <a:chExt cx="6350000" cy="6350000"/>
          </a:xfrm>
          <a:solidFill>
            <a:srgbClr val="87CB8F"/>
          </a:solidFill>
        </p:grpSpPr>
        <p:sp>
          <p:nvSpPr>
            <p:cNvPr id="12"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pic>
        <p:nvPicPr>
          <p:cNvPr id="15" name="Picture 23"/>
          <p:cNvPicPr>
            <a:picLocks noChangeAspect="1"/>
          </p:cNvPicPr>
          <p:nvPr/>
        </p:nvPicPr>
        <p:blipFill>
          <a:blip r:embed="rId8">
            <a:lum bright="70000" contrast="-70000"/>
            <a:extLst>
              <a:ext uri="{BEBA8EAE-BF5A-486C-A8C5-ECC9F3942E4B}">
                <a14:imgProps xmlns:a14="http://schemas.microsoft.com/office/drawing/2010/main">
                  <a14:imgLayer r:embed="rId9">
                    <a14:imgEffect>
                      <a14:saturation sat="300000"/>
                    </a14:imgEffect>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flipV="1">
            <a:off x="7454627" y="7168452"/>
            <a:ext cx="3063692" cy="559124"/>
          </a:xfrm>
          <a:prstGeom prst="rect">
            <a:avLst/>
          </a:prstGeom>
        </p:spPr>
      </p:pic>
      <p:sp>
        <p:nvSpPr>
          <p:cNvPr id="17" name="Rectangle 16"/>
          <p:cNvSpPr/>
          <p:nvPr/>
        </p:nvSpPr>
        <p:spPr>
          <a:xfrm>
            <a:off x="5399946" y="3162300"/>
            <a:ext cx="7010400" cy="1508555"/>
          </a:xfrm>
          <a:prstGeom prst="rect">
            <a:avLst/>
          </a:prstGeom>
        </p:spPr>
        <p:txBody>
          <a:bodyPr wrap="square">
            <a:spAutoFit/>
          </a:bodyPr>
          <a:lstStyle/>
          <a:p>
            <a:pPr algn="ctr">
              <a:lnSpc>
                <a:spcPct val="150000"/>
              </a:lnSpc>
              <a:tabLst>
                <a:tab pos="360045" algn="l"/>
                <a:tab pos="720090" algn="l"/>
              </a:tabLst>
            </a:pPr>
            <a:r>
              <a:rPr lang="en-US" sz="7000" b="1" smtClean="0">
                <a:solidFill>
                  <a:prstClr val="black"/>
                </a:solidFill>
                <a:latin typeface="Arial" panose="020B0604020202020204" pitchFamily="34" charset="0"/>
                <a:ea typeface="Calibri" panose="020F0502020204030204" pitchFamily="34" charset="0"/>
                <a:cs typeface="Arial" panose="020B0604020202020204" pitchFamily="34" charset="0"/>
              </a:rPr>
              <a:t>LUYỆN TẬP</a:t>
            </a:r>
            <a:endParaRPr lang="vi-VN" sz="7000" b="1">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357128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2063688" y="-2101788"/>
            <a:ext cx="1297790" cy="6187166"/>
            <a:chOff x="0" y="0"/>
            <a:chExt cx="2771140" cy="17082440"/>
          </a:xfrm>
          <a:solidFill>
            <a:srgbClr val="438F79"/>
          </a:solidFill>
        </p:grpSpPr>
        <p:sp>
          <p:nvSpPr>
            <p:cNvPr id="3" name="Freeform 3"/>
            <p:cNvSpPr/>
            <p:nvPr/>
          </p:nvSpPr>
          <p:spPr>
            <a:xfrm>
              <a:off x="0" y="0"/>
              <a:ext cx="2771140" cy="17082440"/>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grpFill/>
            <a:ln>
              <a:solidFill>
                <a:srgbClr val="438F79"/>
              </a:solidFill>
            </a:ln>
          </p:spPr>
        </p:sp>
      </p:grpSp>
      <p:pic>
        <p:nvPicPr>
          <p:cNvPr id="23" name="Picture 23"/>
          <p:cNvPicPr>
            <a:picLocks noChangeAspect="1"/>
          </p:cNvPicPr>
          <p:nvPr/>
        </p:nvPicPr>
        <p:blipFill>
          <a:blip r:embed="rId3">
            <a:duotone>
              <a:prstClr val="black"/>
              <a:srgbClr val="4CA289">
                <a:tint val="45000"/>
                <a:satMod val="400000"/>
              </a:srgbClr>
            </a:duotone>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4528282" y="9460970"/>
            <a:ext cx="2621128" cy="478356"/>
          </a:xfrm>
          <a:prstGeom prst="rect">
            <a:avLst/>
          </a:prstGeom>
        </p:spPr>
      </p:pic>
      <p:sp>
        <p:nvSpPr>
          <p:cNvPr id="24" name="TextBox 23"/>
          <p:cNvSpPr txBox="1"/>
          <p:nvPr/>
        </p:nvSpPr>
        <p:spPr>
          <a:xfrm>
            <a:off x="441702" y="628005"/>
            <a:ext cx="5715000" cy="707886"/>
          </a:xfrm>
          <a:prstGeom prst="rect">
            <a:avLst/>
          </a:prstGeom>
          <a:noFill/>
        </p:spPr>
        <p:txBody>
          <a:bodyPr wrap="square" rtlCol="0">
            <a:spAutoFit/>
          </a:bodyPr>
          <a:lstStyle/>
          <a:p>
            <a:r>
              <a:rPr lang="en-US" sz="4000" b="1" dirty="0" err="1" smtClean="0">
                <a:solidFill>
                  <a:schemeClr val="bg1"/>
                </a:solidFill>
                <a:latin typeface="Arial" panose="020B0604020202020204" pitchFamily="34" charset="0"/>
                <a:cs typeface="Arial" panose="020B0604020202020204" pitchFamily="34" charset="0"/>
              </a:rPr>
              <a:t>Bài</a:t>
            </a:r>
            <a:r>
              <a:rPr lang="en-US" sz="4000" b="1" dirty="0" smtClean="0">
                <a:solidFill>
                  <a:schemeClr val="bg1"/>
                </a:solidFill>
                <a:latin typeface="Arial" panose="020B0604020202020204" pitchFamily="34" charset="0"/>
                <a:cs typeface="Arial" panose="020B0604020202020204" pitchFamily="34" charset="0"/>
              </a:rPr>
              <a:t> 6.1: (SGK – tr.7)</a:t>
            </a:r>
            <a:endParaRPr lang="en-US" sz="4000" b="1" dirty="0">
              <a:solidFill>
                <a:schemeClr val="bg1"/>
              </a:solidFill>
              <a:latin typeface="Arial" panose="020B0604020202020204" pitchFamily="34" charset="0"/>
              <a:cs typeface="Arial" panose="020B0604020202020204" pitchFamily="34" charset="0"/>
            </a:endParaRPr>
          </a:p>
        </p:txBody>
      </p:sp>
      <p:sp>
        <p:nvSpPr>
          <p:cNvPr id="27" name="Oval Callout 26"/>
          <p:cNvSpPr/>
          <p:nvPr/>
        </p:nvSpPr>
        <p:spPr>
          <a:xfrm>
            <a:off x="8299157" y="3607534"/>
            <a:ext cx="1683043" cy="78864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pic>
        <p:nvPicPr>
          <p:cNvPr id="19"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2747344">
            <a:off x="17541368" y="-14272"/>
            <a:ext cx="1754651" cy="1209114"/>
          </a:xfrm>
          <a:prstGeom prst="rect">
            <a:avLst/>
          </a:prstGeom>
        </p:spPr>
      </p:pic>
      <p:sp>
        <p:nvSpPr>
          <p:cNvPr id="6" name="Rectangle 5"/>
          <p:cNvSpPr/>
          <p:nvPr/>
        </p:nvSpPr>
        <p:spPr>
          <a:xfrm>
            <a:off x="6048800" y="628005"/>
            <a:ext cx="11479425" cy="707886"/>
          </a:xfrm>
          <a:prstGeom prst="rect">
            <a:avLst/>
          </a:prstGeom>
        </p:spPr>
        <p:txBody>
          <a:bodyPr wrap="none">
            <a:spAutoFit/>
          </a:bodyPr>
          <a:lstStyle/>
          <a:p>
            <a:r>
              <a:rPr lang="en-US" sz="4000" dirty="0" err="1">
                <a:solidFill>
                  <a:srgbClr val="333333"/>
                </a:solidFill>
                <a:latin typeface="Arial" panose="020B0604020202020204" pitchFamily="34" charset="0"/>
                <a:ea typeface="Calibri" panose="020F0502020204030204" pitchFamily="34" charset="0"/>
              </a:rPr>
              <a:t>Thay</a:t>
            </a:r>
            <a:r>
              <a:rPr lang="en-US" sz="4000" dirty="0">
                <a:solidFill>
                  <a:srgbClr val="333333"/>
                </a:solidFill>
                <a:latin typeface="Arial" panose="020B0604020202020204" pitchFamily="34" charset="0"/>
                <a:ea typeface="Calibri" panose="020F0502020204030204" pitchFamily="34" charset="0"/>
              </a:rPr>
              <a:t> </a:t>
            </a:r>
            <a:r>
              <a:rPr lang="en-US" sz="4000" dirty="0" err="1">
                <a:solidFill>
                  <a:srgbClr val="333333"/>
                </a:solidFill>
                <a:latin typeface="Arial" panose="020B0604020202020204" pitchFamily="34" charset="0"/>
                <a:ea typeface="Calibri" panose="020F0502020204030204" pitchFamily="34" charset="0"/>
              </a:rPr>
              <a:t>tỉ</a:t>
            </a:r>
            <a:r>
              <a:rPr lang="en-US" sz="4000" dirty="0">
                <a:solidFill>
                  <a:srgbClr val="333333"/>
                </a:solidFill>
                <a:latin typeface="Arial" panose="020B0604020202020204" pitchFamily="34" charset="0"/>
                <a:ea typeface="Calibri" panose="020F0502020204030204" pitchFamily="34" charset="0"/>
              </a:rPr>
              <a:t> </a:t>
            </a:r>
            <a:r>
              <a:rPr lang="en-US" sz="4000" dirty="0" err="1">
                <a:solidFill>
                  <a:srgbClr val="333333"/>
                </a:solidFill>
                <a:latin typeface="Arial" panose="020B0604020202020204" pitchFamily="34" charset="0"/>
                <a:ea typeface="Calibri" panose="020F0502020204030204" pitchFamily="34" charset="0"/>
              </a:rPr>
              <a:t>số</a:t>
            </a:r>
            <a:r>
              <a:rPr lang="en-US" sz="4000" dirty="0">
                <a:solidFill>
                  <a:srgbClr val="333333"/>
                </a:solidFill>
                <a:latin typeface="Arial" panose="020B0604020202020204" pitchFamily="34" charset="0"/>
                <a:ea typeface="Calibri" panose="020F0502020204030204" pitchFamily="34" charset="0"/>
              </a:rPr>
              <a:t> </a:t>
            </a:r>
            <a:r>
              <a:rPr lang="en-US" sz="4000" dirty="0" err="1">
                <a:solidFill>
                  <a:srgbClr val="333333"/>
                </a:solidFill>
                <a:latin typeface="Arial" panose="020B0604020202020204" pitchFamily="34" charset="0"/>
                <a:ea typeface="Calibri" panose="020F0502020204030204" pitchFamily="34" charset="0"/>
              </a:rPr>
              <a:t>sau</a:t>
            </a:r>
            <a:r>
              <a:rPr lang="en-US" sz="4000" dirty="0">
                <a:solidFill>
                  <a:srgbClr val="333333"/>
                </a:solidFill>
                <a:latin typeface="Arial" panose="020B0604020202020204" pitchFamily="34" charset="0"/>
                <a:ea typeface="Calibri" panose="020F0502020204030204" pitchFamily="34" charset="0"/>
              </a:rPr>
              <a:t> </a:t>
            </a:r>
            <a:r>
              <a:rPr lang="en-US" sz="4000" dirty="0" err="1">
                <a:solidFill>
                  <a:srgbClr val="333333"/>
                </a:solidFill>
                <a:latin typeface="Arial" panose="020B0604020202020204" pitchFamily="34" charset="0"/>
                <a:ea typeface="Calibri" panose="020F0502020204030204" pitchFamily="34" charset="0"/>
              </a:rPr>
              <a:t>đây</a:t>
            </a:r>
            <a:r>
              <a:rPr lang="en-US" sz="4000" dirty="0">
                <a:solidFill>
                  <a:srgbClr val="333333"/>
                </a:solidFill>
                <a:latin typeface="Arial" panose="020B0604020202020204" pitchFamily="34" charset="0"/>
                <a:ea typeface="Calibri" panose="020F0502020204030204" pitchFamily="34" charset="0"/>
              </a:rPr>
              <a:t> </a:t>
            </a:r>
            <a:r>
              <a:rPr lang="en-US" sz="4000" dirty="0" err="1">
                <a:solidFill>
                  <a:srgbClr val="333333"/>
                </a:solidFill>
                <a:latin typeface="Arial" panose="020B0604020202020204" pitchFamily="34" charset="0"/>
                <a:ea typeface="Calibri" panose="020F0502020204030204" pitchFamily="34" charset="0"/>
              </a:rPr>
              <a:t>bằng</a:t>
            </a:r>
            <a:r>
              <a:rPr lang="en-US" sz="4000" dirty="0">
                <a:solidFill>
                  <a:srgbClr val="333333"/>
                </a:solidFill>
                <a:latin typeface="Arial" panose="020B0604020202020204" pitchFamily="34" charset="0"/>
                <a:ea typeface="Calibri" panose="020F0502020204030204" pitchFamily="34" charset="0"/>
              </a:rPr>
              <a:t> </a:t>
            </a:r>
            <a:r>
              <a:rPr lang="en-US" sz="4000" dirty="0" err="1">
                <a:solidFill>
                  <a:srgbClr val="333333"/>
                </a:solidFill>
                <a:latin typeface="Arial" panose="020B0604020202020204" pitchFamily="34" charset="0"/>
                <a:ea typeface="Calibri" panose="020F0502020204030204" pitchFamily="34" charset="0"/>
              </a:rPr>
              <a:t>tỉ</a:t>
            </a:r>
            <a:r>
              <a:rPr lang="en-US" sz="4000" dirty="0">
                <a:solidFill>
                  <a:srgbClr val="333333"/>
                </a:solidFill>
                <a:latin typeface="Arial" panose="020B0604020202020204" pitchFamily="34" charset="0"/>
                <a:ea typeface="Calibri" panose="020F0502020204030204" pitchFamily="34" charset="0"/>
              </a:rPr>
              <a:t> </a:t>
            </a:r>
            <a:r>
              <a:rPr lang="en-US" sz="4000" dirty="0" err="1">
                <a:solidFill>
                  <a:srgbClr val="333333"/>
                </a:solidFill>
                <a:latin typeface="Arial" panose="020B0604020202020204" pitchFamily="34" charset="0"/>
                <a:ea typeface="Calibri" panose="020F0502020204030204" pitchFamily="34" charset="0"/>
              </a:rPr>
              <a:t>số</a:t>
            </a:r>
            <a:r>
              <a:rPr lang="en-US" sz="4000" dirty="0">
                <a:solidFill>
                  <a:srgbClr val="333333"/>
                </a:solidFill>
                <a:latin typeface="Arial" panose="020B0604020202020204" pitchFamily="34" charset="0"/>
                <a:ea typeface="Calibri" panose="020F0502020204030204" pitchFamily="34" charset="0"/>
              </a:rPr>
              <a:t> </a:t>
            </a:r>
            <a:r>
              <a:rPr lang="en-US" sz="4000" dirty="0" err="1">
                <a:solidFill>
                  <a:srgbClr val="333333"/>
                </a:solidFill>
                <a:latin typeface="Arial" panose="020B0604020202020204" pitchFamily="34" charset="0"/>
                <a:ea typeface="Calibri" panose="020F0502020204030204" pitchFamily="34" charset="0"/>
              </a:rPr>
              <a:t>giữa</a:t>
            </a:r>
            <a:r>
              <a:rPr lang="en-US" sz="4000" dirty="0">
                <a:solidFill>
                  <a:srgbClr val="333333"/>
                </a:solidFill>
                <a:latin typeface="Arial" panose="020B0604020202020204" pitchFamily="34" charset="0"/>
                <a:ea typeface="Calibri" panose="020F0502020204030204" pitchFamily="34" charset="0"/>
              </a:rPr>
              <a:t> </a:t>
            </a:r>
            <a:r>
              <a:rPr lang="en-US" sz="4000" dirty="0" err="1">
                <a:solidFill>
                  <a:srgbClr val="333333"/>
                </a:solidFill>
                <a:latin typeface="Arial" panose="020B0604020202020204" pitchFamily="34" charset="0"/>
                <a:ea typeface="Calibri" panose="020F0502020204030204" pitchFamily="34" charset="0"/>
              </a:rPr>
              <a:t>các</a:t>
            </a:r>
            <a:r>
              <a:rPr lang="en-US" sz="4000" dirty="0">
                <a:solidFill>
                  <a:srgbClr val="333333"/>
                </a:solidFill>
                <a:latin typeface="Arial" panose="020B0604020202020204" pitchFamily="34" charset="0"/>
                <a:ea typeface="Calibri" panose="020F0502020204030204" pitchFamily="34" charset="0"/>
              </a:rPr>
              <a:t> </a:t>
            </a:r>
            <a:r>
              <a:rPr lang="en-US" sz="4000" dirty="0" err="1">
                <a:solidFill>
                  <a:srgbClr val="333333"/>
                </a:solidFill>
                <a:latin typeface="Arial" panose="020B0604020202020204" pitchFamily="34" charset="0"/>
                <a:ea typeface="Calibri" panose="020F0502020204030204" pitchFamily="34" charset="0"/>
              </a:rPr>
              <a:t>số</a:t>
            </a:r>
            <a:r>
              <a:rPr lang="en-US" sz="4000" dirty="0">
                <a:solidFill>
                  <a:srgbClr val="333333"/>
                </a:solidFill>
                <a:latin typeface="Arial" panose="020B0604020202020204" pitchFamily="34" charset="0"/>
                <a:ea typeface="Calibri" panose="020F0502020204030204" pitchFamily="34" charset="0"/>
              </a:rPr>
              <a:t> </a:t>
            </a:r>
            <a:r>
              <a:rPr lang="en-US" sz="4000" dirty="0" err="1">
                <a:solidFill>
                  <a:srgbClr val="333333"/>
                </a:solidFill>
                <a:latin typeface="Arial" panose="020B0604020202020204" pitchFamily="34" charset="0"/>
                <a:ea typeface="Calibri" panose="020F0502020204030204" pitchFamily="34" charset="0"/>
              </a:rPr>
              <a:t>nguyên</a:t>
            </a:r>
            <a:r>
              <a:rPr lang="en-US" sz="4000" dirty="0">
                <a:solidFill>
                  <a:srgbClr val="333333"/>
                </a:solidFill>
                <a:latin typeface="Arial" panose="020B0604020202020204" pitchFamily="34" charset="0"/>
                <a:ea typeface="Calibri" panose="020F0502020204030204" pitchFamily="34" charset="0"/>
              </a:rPr>
              <a:t>:</a:t>
            </a:r>
            <a:endParaRPr lang="en-US" sz="4000" dirty="0"/>
          </a:p>
        </p:txBody>
      </p:sp>
      <mc:AlternateContent xmlns:mc="http://schemas.openxmlformats.org/markup-compatibility/2006" xmlns:a14="http://schemas.microsoft.com/office/drawing/2010/main">
        <mc:Choice Requires="a14">
          <p:sp>
            <p:nvSpPr>
              <p:cNvPr id="13" name="Rectangle 12"/>
              <p:cNvSpPr/>
              <p:nvPr/>
            </p:nvSpPr>
            <p:spPr>
              <a:xfrm>
                <a:off x="6048800" y="1806198"/>
                <a:ext cx="2677464"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𝑎</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10</m:t>
                          </m:r>
                        </m:num>
                        <m:den>
                          <m:r>
                            <a:rPr lang="en-US" sz="4000" i="0">
                              <a:latin typeface="Cambria Math" panose="02040503050406030204" pitchFamily="18" charset="0"/>
                            </a:rPr>
                            <m:t>16</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4</m:t>
                          </m:r>
                        </m:num>
                        <m:den>
                          <m:r>
                            <a:rPr lang="en-US" sz="4000" i="0">
                              <a:latin typeface="Cambria Math" panose="02040503050406030204" pitchFamily="18" charset="0"/>
                            </a:rPr>
                            <m:t>21</m:t>
                          </m:r>
                        </m:den>
                      </m:f>
                    </m:oMath>
                  </m:oMathPara>
                </a14:m>
                <a:endParaRPr lang="en-US" sz="4000" dirty="0"/>
              </a:p>
            </p:txBody>
          </p:sp>
        </mc:Choice>
        <mc:Fallback xmlns="">
          <p:sp>
            <p:nvSpPr>
              <p:cNvPr id="13" name="Rectangle 12"/>
              <p:cNvSpPr>
                <a:spLocks noRot="1" noChangeAspect="1" noMove="1" noResize="1" noEditPoints="1" noAdjustHandles="1" noChangeArrowheads="1" noChangeShapeType="1" noTextEdit="1"/>
              </p:cNvSpPr>
              <p:nvPr/>
            </p:nvSpPr>
            <p:spPr>
              <a:xfrm>
                <a:off x="6048800" y="1806198"/>
                <a:ext cx="2677464" cy="1248803"/>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10058400" y="2140704"/>
                <a:ext cx="2907142"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𝑏</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1,3</m:t>
                      </m:r>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2,75</m:t>
                      </m:r>
                    </m:oMath>
                  </m:oMathPara>
                </a14:m>
                <a:endParaRPr lang="en-US" sz="4000" dirty="0"/>
              </a:p>
            </p:txBody>
          </p:sp>
        </mc:Choice>
        <mc:Fallback xmlns="">
          <p:sp>
            <p:nvSpPr>
              <p:cNvPr id="14" name="Rectangle 13"/>
              <p:cNvSpPr>
                <a:spLocks noRot="1" noChangeAspect="1" noMove="1" noResize="1" noEditPoints="1" noAdjustHandles="1" noChangeArrowheads="1" noChangeShapeType="1" noTextEdit="1"/>
              </p:cNvSpPr>
              <p:nvPr/>
            </p:nvSpPr>
            <p:spPr>
              <a:xfrm>
                <a:off x="10058400" y="2140704"/>
                <a:ext cx="2907142" cy="707886"/>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14097000" y="1775305"/>
                <a:ext cx="3034998"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𝑐</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5</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0,25</m:t>
                      </m:r>
                    </m:oMath>
                  </m:oMathPara>
                </a14:m>
                <a:endParaRPr lang="en-US" sz="4000" dirty="0"/>
              </a:p>
            </p:txBody>
          </p:sp>
        </mc:Choice>
        <mc:Fallback xmlns="">
          <p:sp>
            <p:nvSpPr>
              <p:cNvPr id="15" name="Rectangle 14"/>
              <p:cNvSpPr>
                <a:spLocks noRot="1" noChangeAspect="1" noMove="1" noResize="1" noEditPoints="1" noAdjustHandles="1" noChangeArrowheads="1" noChangeShapeType="1" noTextEdit="1"/>
              </p:cNvSpPr>
              <p:nvPr/>
            </p:nvSpPr>
            <p:spPr>
              <a:xfrm>
                <a:off x="14097000" y="1775305"/>
                <a:ext cx="3034998" cy="1248803"/>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621738" y="5031423"/>
                <a:ext cx="2677464"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𝑎</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10</m:t>
                          </m:r>
                        </m:num>
                        <m:den>
                          <m:r>
                            <a:rPr lang="en-US" sz="4000" i="0">
                              <a:latin typeface="Cambria Math" panose="02040503050406030204" pitchFamily="18" charset="0"/>
                            </a:rPr>
                            <m:t>16</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4</m:t>
                          </m:r>
                        </m:num>
                        <m:den>
                          <m:r>
                            <a:rPr lang="en-US" sz="4000" i="0">
                              <a:latin typeface="Cambria Math" panose="02040503050406030204" pitchFamily="18" charset="0"/>
                            </a:rPr>
                            <m:t>21</m:t>
                          </m:r>
                        </m:den>
                      </m:f>
                    </m:oMath>
                  </m:oMathPara>
                </a14:m>
                <a:endParaRPr lang="en-US" sz="4000" dirty="0"/>
              </a:p>
            </p:txBody>
          </p:sp>
        </mc:Choice>
        <mc:Fallback xmlns="">
          <p:sp>
            <p:nvSpPr>
              <p:cNvPr id="25" name="Rectangle 24"/>
              <p:cNvSpPr>
                <a:spLocks noRot="1" noChangeAspect="1" noMove="1" noResize="1" noEditPoints="1" noAdjustHandles="1" noChangeArrowheads="1" noChangeShapeType="1" noTextEdit="1"/>
              </p:cNvSpPr>
              <p:nvPr/>
            </p:nvSpPr>
            <p:spPr>
              <a:xfrm>
                <a:off x="621738" y="5031423"/>
                <a:ext cx="2677464" cy="1248803"/>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3299202" y="5031423"/>
                <a:ext cx="2663165"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10</m:t>
                          </m:r>
                        </m:num>
                        <m:den>
                          <m:r>
                            <a:rPr lang="en-US" sz="4000" i="0">
                              <a:latin typeface="Cambria Math" panose="02040503050406030204" pitchFamily="18" charset="0"/>
                            </a:rPr>
                            <m:t>16</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21</m:t>
                          </m:r>
                        </m:num>
                        <m:den>
                          <m:r>
                            <a:rPr lang="en-US" sz="4000" i="0">
                              <a:latin typeface="Cambria Math" panose="02040503050406030204" pitchFamily="18" charset="0"/>
                            </a:rPr>
                            <m:t>4</m:t>
                          </m:r>
                        </m:den>
                      </m:f>
                    </m:oMath>
                  </m:oMathPara>
                </a14:m>
                <a:endParaRPr lang="en-US" sz="4000" dirty="0"/>
              </a:p>
            </p:txBody>
          </p:sp>
        </mc:Choice>
        <mc:Fallback xmlns="">
          <p:sp>
            <p:nvSpPr>
              <p:cNvPr id="17" name="Rectangle 16"/>
              <p:cNvSpPr>
                <a:spLocks noRot="1" noChangeAspect="1" noMove="1" noResize="1" noEditPoints="1" noAdjustHandles="1" noChangeArrowheads="1" noChangeShapeType="1" noTextEdit="1"/>
              </p:cNvSpPr>
              <p:nvPr/>
            </p:nvSpPr>
            <p:spPr>
              <a:xfrm>
                <a:off x="3299202" y="5031423"/>
                <a:ext cx="2663165" cy="1248803"/>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5826830" y="5025170"/>
                <a:ext cx="3983719" cy="12613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105</m:t>
                          </m:r>
                        </m:num>
                        <m:den>
                          <m:r>
                            <a:rPr lang="en-US" sz="4000" i="0">
                              <a:latin typeface="Cambria Math" panose="02040503050406030204" pitchFamily="18" charset="0"/>
                            </a:rPr>
                            <m:t>32</m:t>
                          </m:r>
                        </m:den>
                      </m:f>
                      <m:r>
                        <a:rPr lang="en-US" sz="4000" i="0">
                          <a:latin typeface="Cambria Math" panose="02040503050406030204" pitchFamily="18" charset="0"/>
                        </a:rPr>
                        <m:t>=105:32</m:t>
                      </m:r>
                    </m:oMath>
                  </m:oMathPara>
                </a14:m>
                <a:endParaRPr lang="en-US" sz="4000" dirty="0"/>
              </a:p>
            </p:txBody>
          </p:sp>
        </mc:Choice>
        <mc:Fallback xmlns="">
          <p:sp>
            <p:nvSpPr>
              <p:cNvPr id="18" name="Rectangle 17"/>
              <p:cNvSpPr>
                <a:spLocks noRot="1" noChangeAspect="1" noMove="1" noResize="1" noEditPoints="1" noAdjustHandles="1" noChangeArrowheads="1" noChangeShapeType="1" noTextEdit="1"/>
              </p:cNvSpPr>
              <p:nvPr/>
            </p:nvSpPr>
            <p:spPr>
              <a:xfrm>
                <a:off x="5826830" y="5025170"/>
                <a:ext cx="3983719" cy="1261307"/>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621738" y="7099477"/>
                <a:ext cx="2907142"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𝑏</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1,3</m:t>
                      </m:r>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2,75</m:t>
                      </m:r>
                    </m:oMath>
                  </m:oMathPara>
                </a14:m>
                <a:endParaRPr lang="en-US" sz="4000" dirty="0"/>
              </a:p>
            </p:txBody>
          </p:sp>
        </mc:Choice>
        <mc:Fallback xmlns="">
          <p:sp>
            <p:nvSpPr>
              <p:cNvPr id="26" name="Rectangle 25"/>
              <p:cNvSpPr>
                <a:spLocks noRot="1" noChangeAspect="1" noMove="1" noResize="1" noEditPoints="1" noAdjustHandles="1" noChangeArrowheads="1" noChangeShapeType="1" noTextEdit="1"/>
              </p:cNvSpPr>
              <p:nvPr/>
            </p:nvSpPr>
            <p:spPr>
              <a:xfrm>
                <a:off x="621738" y="7099477"/>
                <a:ext cx="2907142" cy="707886"/>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3319866" y="6796445"/>
                <a:ext cx="1782667" cy="13139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1,3</m:t>
                          </m:r>
                        </m:num>
                        <m:den>
                          <m:r>
                            <a:rPr lang="en-US" sz="4000" i="0">
                              <a:latin typeface="Cambria Math" panose="02040503050406030204" pitchFamily="18" charset="0"/>
                            </a:rPr>
                            <m:t>2,75</m:t>
                          </m:r>
                        </m:den>
                      </m:f>
                    </m:oMath>
                  </m:oMathPara>
                </a14:m>
                <a:endParaRPr lang="en-US" sz="4000" dirty="0"/>
              </a:p>
            </p:txBody>
          </p:sp>
        </mc:Choice>
        <mc:Fallback xmlns="">
          <p:sp>
            <p:nvSpPr>
              <p:cNvPr id="20" name="Rectangle 19"/>
              <p:cNvSpPr>
                <a:spLocks noRot="1" noChangeAspect="1" noMove="1" noResize="1" noEditPoints="1" noAdjustHandles="1" noChangeArrowheads="1" noChangeShapeType="1" noTextEdit="1"/>
              </p:cNvSpPr>
              <p:nvPr/>
            </p:nvSpPr>
            <p:spPr>
              <a:xfrm>
                <a:off x="3319866" y="6796445"/>
                <a:ext cx="1782667" cy="1313949"/>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5046682" y="6800856"/>
                <a:ext cx="4935518"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130</m:t>
                          </m:r>
                        </m:num>
                        <m:den>
                          <m:r>
                            <a:rPr lang="en-US" sz="4000" i="0">
                              <a:latin typeface="Cambria Math" panose="02040503050406030204" pitchFamily="18" charset="0"/>
                            </a:rPr>
                            <m:t>275</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26</m:t>
                          </m:r>
                        </m:num>
                        <m:den>
                          <m:r>
                            <a:rPr lang="en-US" sz="4000" i="0">
                              <a:latin typeface="Cambria Math" panose="02040503050406030204" pitchFamily="18" charset="0"/>
                            </a:rPr>
                            <m:t>55</m:t>
                          </m:r>
                        </m:den>
                      </m:f>
                      <m:r>
                        <a:rPr lang="en-US" sz="4000" i="0">
                          <a:latin typeface="Cambria Math" panose="02040503050406030204" pitchFamily="18" charset="0"/>
                        </a:rPr>
                        <m:t>=26:55</m:t>
                      </m:r>
                    </m:oMath>
                  </m:oMathPara>
                </a14:m>
                <a:endParaRPr lang="en-US" sz="4000" dirty="0"/>
              </a:p>
            </p:txBody>
          </p:sp>
        </mc:Choice>
        <mc:Fallback xmlns="">
          <p:sp>
            <p:nvSpPr>
              <p:cNvPr id="21" name="Rectangle 20"/>
              <p:cNvSpPr>
                <a:spLocks noRot="1" noChangeAspect="1" noMove="1" noResize="1" noEditPoints="1" noAdjustHandles="1" noChangeArrowheads="1" noChangeShapeType="1" noTextEdit="1"/>
              </p:cNvSpPr>
              <p:nvPr/>
            </p:nvSpPr>
            <p:spPr>
              <a:xfrm>
                <a:off x="5046682" y="6800856"/>
                <a:ext cx="4935518" cy="1248803"/>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621738" y="8542897"/>
                <a:ext cx="3034998"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𝑐</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5</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0,25</m:t>
                      </m:r>
                    </m:oMath>
                  </m:oMathPara>
                </a14:m>
                <a:endParaRPr lang="en-US" sz="4000" dirty="0"/>
              </a:p>
            </p:txBody>
          </p:sp>
        </mc:Choice>
        <mc:Fallback xmlns="">
          <p:sp>
            <p:nvSpPr>
              <p:cNvPr id="28" name="Rectangle 27"/>
              <p:cNvSpPr>
                <a:spLocks noRot="1" noChangeAspect="1" noMove="1" noResize="1" noEditPoints="1" noAdjustHandles="1" noChangeArrowheads="1" noChangeShapeType="1" noTextEdit="1"/>
              </p:cNvSpPr>
              <p:nvPr/>
            </p:nvSpPr>
            <p:spPr>
              <a:xfrm>
                <a:off x="621738" y="8542897"/>
                <a:ext cx="3034998" cy="1248803"/>
              </a:xfrm>
              <a:prstGeom prst="rect">
                <a:avLst/>
              </a:prstGeom>
              <a:blipFill>
                <a:blip r:embed="rId2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3504642" y="8568632"/>
                <a:ext cx="2252283"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5</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4</m:t>
                          </m:r>
                        </m:den>
                      </m:f>
                      <m:r>
                        <m:rPr>
                          <m:nor/>
                        </m:rPr>
                        <a:rPr lang="en-US" sz="4000" i="1">
                          <a:latin typeface="Cambria Math" panose="02040503050406030204" pitchFamily="18" charset="0"/>
                        </a:rPr>
                        <m:t> </m:t>
                      </m:r>
                    </m:oMath>
                  </m:oMathPara>
                </a14:m>
                <a:endParaRPr lang="en-US" sz="4000" dirty="0"/>
              </a:p>
            </p:txBody>
          </p:sp>
        </mc:Choice>
        <mc:Fallback xmlns="">
          <p:sp>
            <p:nvSpPr>
              <p:cNvPr id="29" name="Rectangle 28"/>
              <p:cNvSpPr>
                <a:spLocks noRot="1" noChangeAspect="1" noMove="1" noResize="1" noEditPoints="1" noAdjustHandles="1" noChangeArrowheads="1" noChangeShapeType="1" noTextEdit="1"/>
              </p:cNvSpPr>
              <p:nvPr/>
            </p:nvSpPr>
            <p:spPr>
              <a:xfrm>
                <a:off x="3504642" y="8568632"/>
                <a:ext cx="2252283" cy="1248803"/>
              </a:xfrm>
              <a:prstGeom prst="rect">
                <a:avLst/>
              </a:prstGeom>
              <a:blipFill>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5491150" y="8572500"/>
                <a:ext cx="5738046"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5</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4</m:t>
                          </m:r>
                        </m:num>
                        <m:den>
                          <m:r>
                            <a:rPr lang="en-US" sz="4000" i="0">
                              <a:latin typeface="Cambria Math" panose="02040503050406030204" pitchFamily="18" charset="0"/>
                            </a:rPr>
                            <m:t>1</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−8</m:t>
                          </m:r>
                        </m:num>
                        <m:den>
                          <m:r>
                            <a:rPr lang="en-US" sz="4000" i="0">
                              <a:latin typeface="Cambria Math" panose="02040503050406030204" pitchFamily="18" charset="0"/>
                            </a:rPr>
                            <m:t>5</m:t>
                          </m:r>
                        </m:den>
                      </m:f>
                      <m:r>
                        <a:rPr lang="en-US" sz="4000" i="0">
                          <a:latin typeface="Cambria Math" panose="02040503050406030204" pitchFamily="18" charset="0"/>
                        </a:rPr>
                        <m:t>=(−8):5</m:t>
                      </m:r>
                      <m:r>
                        <m:rPr>
                          <m:nor/>
                        </m:rPr>
                        <a:rPr lang="en-US" sz="4000" i="1">
                          <a:latin typeface="Cambria Math" panose="02040503050406030204" pitchFamily="18" charset="0"/>
                        </a:rPr>
                        <m:t> </m:t>
                      </m:r>
                    </m:oMath>
                  </m:oMathPara>
                </a14:m>
                <a:endParaRPr lang="en-US" sz="4000" dirty="0"/>
              </a:p>
            </p:txBody>
          </p:sp>
        </mc:Choice>
        <mc:Fallback xmlns="">
          <p:sp>
            <p:nvSpPr>
              <p:cNvPr id="30" name="Rectangle 29"/>
              <p:cNvSpPr>
                <a:spLocks noRot="1" noChangeAspect="1" noMove="1" noResize="1" noEditPoints="1" noAdjustHandles="1" noChangeArrowheads="1" noChangeShapeType="1" noTextEdit="1"/>
              </p:cNvSpPr>
              <p:nvPr/>
            </p:nvSpPr>
            <p:spPr>
              <a:xfrm>
                <a:off x="5491150" y="8572500"/>
                <a:ext cx="5738046" cy="1248803"/>
              </a:xfrm>
              <a:prstGeom prst="rect">
                <a:avLst/>
              </a:prstGeom>
              <a:blipFill>
                <a:blip r:embed="rId24"/>
                <a:stretch>
                  <a:fillRect/>
                </a:stretch>
              </a:blipFill>
            </p:spPr>
            <p:txBody>
              <a:bodyPr/>
              <a:lstStyle/>
              <a:p>
                <a:r>
                  <a:rPr lang="en-US">
                    <a:noFill/>
                  </a:rPr>
                  <a:t> </a:t>
                </a:r>
              </a:p>
            </p:txBody>
          </p:sp>
        </mc:Fallback>
      </mc:AlternateContent>
      <p:pic>
        <p:nvPicPr>
          <p:cNvPr id="31" name="Picture 5"/>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26"/>
              </a:ext>
            </a:extLst>
          </a:blip>
          <a:srcRect/>
          <a:stretch>
            <a:fillRect/>
          </a:stretch>
        </p:blipFill>
        <p:spPr>
          <a:xfrm>
            <a:off x="14138052" y="5600700"/>
            <a:ext cx="3235547" cy="343902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ipe(left)">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500"/>
                                        <p:tgtEl>
                                          <p:spTgt spid="2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500"/>
                                        <p:tgtEl>
                                          <p:spTgt spid="2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500"/>
                                        <p:tgtEl>
                                          <p:spTgt spid="29"/>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animBg="1"/>
      <p:bldP spid="6" grpId="0"/>
      <p:bldP spid="13" grpId="0"/>
      <p:bldP spid="14" grpId="0"/>
      <p:bldP spid="15" grpId="0"/>
      <p:bldP spid="25" grpId="0"/>
      <p:bldP spid="17" grpId="0"/>
      <p:bldP spid="18" grpId="0"/>
      <p:bldP spid="26" grpId="0"/>
      <p:bldP spid="20" grpId="0"/>
      <p:bldP spid="21" grpId="0"/>
      <p:bldP spid="28" grpId="0"/>
      <p:bldP spid="29" grpId="0"/>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86935">
            <a:off x="-111125" y="8876551"/>
            <a:ext cx="1928747" cy="1928747"/>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08659">
            <a:off x="17703516" y="311455"/>
            <a:ext cx="381794" cy="417832"/>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08659">
            <a:off x="17003036" y="334180"/>
            <a:ext cx="665059" cy="727835"/>
          </a:xfrm>
          <a:prstGeom prst="rect">
            <a:avLst/>
          </a:prstGeom>
        </p:spPr>
      </p:pic>
      <p:sp>
        <p:nvSpPr>
          <p:cNvPr id="12" name="TextBox 11"/>
          <p:cNvSpPr txBox="1"/>
          <p:nvPr/>
        </p:nvSpPr>
        <p:spPr>
          <a:xfrm>
            <a:off x="594360" y="384991"/>
            <a:ext cx="17465040" cy="1015663"/>
          </a:xfrm>
          <a:prstGeom prst="rect">
            <a:avLst/>
          </a:prstGeom>
          <a:noFill/>
        </p:spPr>
        <p:txBody>
          <a:bodyPr wrap="square" rtlCol="0">
            <a:spAutoFit/>
          </a:bodyPr>
          <a:lstStyle/>
          <a:p>
            <a:pPr lvl="0">
              <a:lnSpc>
                <a:spcPct val="150000"/>
              </a:lnSpc>
            </a:pPr>
            <a:r>
              <a:rPr lang="en-US" sz="4000" b="1" dirty="0" err="1" smtClean="0">
                <a:solidFill>
                  <a:prstClr val="white"/>
                </a:solidFill>
                <a:latin typeface="Arial" panose="020B0604020202020204" pitchFamily="34" charset="0"/>
                <a:cs typeface="Arial" panose="020B0604020202020204" pitchFamily="34" charset="0"/>
              </a:rPr>
              <a:t>Bài</a:t>
            </a:r>
            <a:r>
              <a:rPr lang="en-US" sz="4000" b="1" dirty="0" smtClean="0">
                <a:solidFill>
                  <a:prstClr val="white"/>
                </a:solidFill>
                <a:latin typeface="Arial" panose="020B0604020202020204" pitchFamily="34" charset="0"/>
                <a:cs typeface="Arial" panose="020B0604020202020204" pitchFamily="34" charset="0"/>
              </a:rPr>
              <a:t> 6.2: (SGK – tr.7)</a:t>
            </a:r>
            <a:endParaRPr lang="vi-VN" sz="4000" dirty="0">
              <a:solidFill>
                <a:prstClr val="white"/>
              </a:solidFill>
            </a:endParaRPr>
          </a:p>
        </p:txBody>
      </p:sp>
      <p:sp>
        <p:nvSpPr>
          <p:cNvPr id="14" name="Oval Callout 13"/>
          <p:cNvSpPr/>
          <p:nvPr/>
        </p:nvSpPr>
        <p:spPr>
          <a:xfrm>
            <a:off x="8485358" y="2957122"/>
            <a:ext cx="1683043" cy="78864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smtClean="0">
                <a:solidFill>
                  <a:prstClr val="black"/>
                </a:solidFill>
              </a:rPr>
              <a:t>Giải</a:t>
            </a:r>
            <a:endParaRPr lang="en-US" sz="4000" b="1" dirty="0">
              <a:solidFill>
                <a:prstClr val="black"/>
              </a:solidFill>
            </a:endParaRPr>
          </a:p>
        </p:txBody>
      </p:sp>
      <p:pic>
        <p:nvPicPr>
          <p:cNvPr id="13"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16988925" flipH="1">
            <a:off x="16765532" y="8854511"/>
            <a:ext cx="963961" cy="1237383"/>
          </a:xfrm>
          <a:prstGeom prst="rect">
            <a:avLst/>
          </a:prstGeom>
        </p:spPr>
      </p:pic>
      <p:sp>
        <p:nvSpPr>
          <p:cNvPr id="6" name="Rectangle 5"/>
          <p:cNvSpPr/>
          <p:nvPr/>
        </p:nvSpPr>
        <p:spPr>
          <a:xfrm>
            <a:off x="5653239" y="429788"/>
            <a:ext cx="10329388" cy="1015663"/>
          </a:xfrm>
          <a:prstGeom prst="rect">
            <a:avLst/>
          </a:prstGeom>
        </p:spPr>
        <p:txBody>
          <a:bodyPr wrap="square">
            <a:spAutoFit/>
          </a:bodyPr>
          <a:lstStyle/>
          <a:p>
            <a:pPr algn="just">
              <a:lnSpc>
                <a:spcPct val="150000"/>
              </a:lnSpc>
            </a:pP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Tìm</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bằng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nhau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smtClean="0">
                <a:solidFill>
                  <a:schemeClr val="bg1"/>
                </a:solidFill>
                <a:latin typeface="Arial" panose="020B0604020202020204" pitchFamily="34" charset="0"/>
                <a:ea typeface="Calibri" panose="020F0502020204030204" pitchFamily="34" charset="0"/>
                <a:cs typeface="Arial" panose="020B0604020202020204" pitchFamily="34" charset="0"/>
              </a:rPr>
              <a:t>sau</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Rectangle 6"/>
              <p:cNvSpPr/>
              <p:nvPr/>
            </p:nvSpPr>
            <p:spPr>
              <a:xfrm>
                <a:off x="1676400" y="4252522"/>
                <a:ext cx="3842462"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smtClean="0">
                          <a:solidFill>
                            <a:schemeClr val="bg1"/>
                          </a:solidFill>
                          <a:latin typeface="Cambria Math" panose="02040503050406030204" pitchFamily="18" charset="0"/>
                        </a:rPr>
                        <m:t>12</m:t>
                      </m:r>
                      <m:r>
                        <a:rPr lang="en-US" sz="4000" i="0">
                          <a:solidFill>
                            <a:schemeClr val="bg1"/>
                          </a:solidFill>
                          <a:latin typeface="Cambria Math" panose="02040503050406030204" pitchFamily="18" charset="0"/>
                        </a:rPr>
                        <m:t>:30=</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12</m:t>
                          </m:r>
                        </m:num>
                        <m:den>
                          <m:r>
                            <a:rPr lang="en-US" sz="4000" i="0">
                              <a:solidFill>
                                <a:schemeClr val="bg1"/>
                              </a:solidFill>
                              <a:latin typeface="Cambria Math" panose="02040503050406030204" pitchFamily="18" charset="0"/>
                            </a:rPr>
                            <m:t>30</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2</m:t>
                          </m:r>
                        </m:num>
                        <m:den>
                          <m:r>
                            <a:rPr lang="en-US" sz="4000" i="0">
                              <a:solidFill>
                                <a:schemeClr val="bg1"/>
                              </a:solidFill>
                              <a:latin typeface="Cambria Math" panose="02040503050406030204" pitchFamily="18" charset="0"/>
                            </a:rPr>
                            <m:t>5</m:t>
                          </m:r>
                        </m:den>
                      </m:f>
                    </m:oMath>
                  </m:oMathPara>
                </a14:m>
                <a:endParaRPr lang="en-US" sz="4000" dirty="0">
                  <a:solidFill>
                    <a:schemeClr val="bg1"/>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1676400" y="4252522"/>
                <a:ext cx="3842462" cy="1248803"/>
              </a:xfrm>
              <a:prstGeom prst="rect">
                <a:avLst/>
              </a:prstGeom>
              <a:blipFill>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676400" y="6166547"/>
                <a:ext cx="4488408"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smtClean="0">
                              <a:solidFill>
                                <a:schemeClr val="bg1"/>
                              </a:solidFill>
                              <a:latin typeface="Cambria Math" panose="02040503050406030204" pitchFamily="18" charset="0"/>
                            </a:rPr>
                          </m:ctrlPr>
                        </m:fPr>
                        <m:num>
                          <m:r>
                            <a:rPr lang="en-US" sz="4000">
                              <a:solidFill>
                                <a:schemeClr val="bg1"/>
                              </a:solidFill>
                              <a:latin typeface="Cambria Math" panose="02040503050406030204" pitchFamily="18" charset="0"/>
                            </a:rPr>
                            <m:t>3</m:t>
                          </m:r>
                        </m:num>
                        <m:den>
                          <m:r>
                            <a:rPr lang="en-US" sz="4000" i="0">
                              <a:solidFill>
                                <a:schemeClr val="bg1"/>
                              </a:solidFill>
                              <a:latin typeface="Cambria Math" panose="02040503050406030204" pitchFamily="18" charset="0"/>
                            </a:rPr>
                            <m:t>7</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18</m:t>
                          </m:r>
                        </m:num>
                        <m:den>
                          <m:r>
                            <a:rPr lang="en-US" sz="4000" i="0">
                              <a:solidFill>
                                <a:schemeClr val="bg1"/>
                              </a:solidFill>
                              <a:latin typeface="Cambria Math" panose="02040503050406030204" pitchFamily="18" charset="0"/>
                            </a:rPr>
                            <m:t>24</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3</m:t>
                          </m:r>
                        </m:num>
                        <m:den>
                          <m:r>
                            <a:rPr lang="en-US" sz="4000" i="0">
                              <a:solidFill>
                                <a:schemeClr val="bg1"/>
                              </a:solidFill>
                              <a:latin typeface="Cambria Math" panose="02040503050406030204" pitchFamily="18" charset="0"/>
                            </a:rPr>
                            <m:t>7</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24</m:t>
                          </m:r>
                        </m:num>
                        <m:den>
                          <m:r>
                            <a:rPr lang="en-US" sz="4000" i="0">
                              <a:solidFill>
                                <a:schemeClr val="bg1"/>
                              </a:solidFill>
                              <a:latin typeface="Cambria Math" panose="02040503050406030204" pitchFamily="18" charset="0"/>
                            </a:rPr>
                            <m:t>18</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9</m:t>
                          </m:r>
                        </m:num>
                        <m:den>
                          <m:r>
                            <a:rPr lang="en-US" sz="4000" i="0">
                              <a:solidFill>
                                <a:schemeClr val="bg1"/>
                              </a:solidFill>
                              <a:latin typeface="Cambria Math" panose="02040503050406030204" pitchFamily="18" charset="0"/>
                            </a:rPr>
                            <m:t>14</m:t>
                          </m:r>
                        </m:den>
                      </m:f>
                    </m:oMath>
                  </m:oMathPara>
                </a14:m>
                <a:endParaRPr lang="en-US" sz="4000" dirty="0">
                  <a:solidFill>
                    <a:schemeClr val="bg1"/>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1676400" y="6166547"/>
                <a:ext cx="4488408" cy="1248803"/>
              </a:xfrm>
              <a:prstGeom prst="rect">
                <a:avLst/>
              </a:prstGeom>
              <a:blipFill>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676400" y="8413450"/>
                <a:ext cx="2177711" cy="1118255"/>
              </a:xfrm>
              <a:prstGeom prst="rect">
                <a:avLst/>
              </a:prstGeom>
            </p:spPr>
            <p:txBody>
              <a:bodyPr wrap="none">
                <a:spAutoFit/>
              </a:bodyPr>
              <a:lstStyle/>
              <a:p>
                <a:pPr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4000" smtClean="0">
                          <a:solidFill>
                            <a:schemeClr val="bg1"/>
                          </a:solidFill>
                          <a:latin typeface="Cambria Math" panose="02040503050406030204" pitchFamily="18" charset="0"/>
                          <a:ea typeface="Calibri" panose="020F0502020204030204" pitchFamily="34" charset="0"/>
                          <a:cs typeface="Arial" panose="020B0604020202020204" pitchFamily="34" charset="0"/>
                        </a:rPr>
                        <m:t>2,5:6,25</m:t>
                      </m:r>
                    </m:oMath>
                  </m:oMathPara>
                </a14:m>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676400" y="8413450"/>
                <a:ext cx="2177711" cy="1118255"/>
              </a:xfrm>
              <a:prstGeom prst="rect">
                <a:avLst/>
              </a:prstGeom>
              <a:blipFill>
                <a:blip r:embed="rId2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3680189" y="7840049"/>
                <a:ext cx="1809919" cy="2046138"/>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2,5</m:t>
                          </m:r>
                        </m:num>
                        <m:den>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6,25</m:t>
                          </m:r>
                        </m:den>
                      </m:f>
                    </m:oMath>
                  </m:oMathPara>
                </a14:m>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3680189" y="7840049"/>
                <a:ext cx="1809919" cy="2046138"/>
              </a:xfrm>
              <a:prstGeom prst="rect">
                <a:avLst/>
              </a:prstGeom>
              <a:blipFill>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5379130" y="7840049"/>
                <a:ext cx="1704121" cy="1948419"/>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250</m:t>
                          </m:r>
                        </m:num>
                        <m:den>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625</m:t>
                          </m:r>
                        </m:den>
                      </m:f>
                    </m:oMath>
                  </m:oMathPara>
                </a14:m>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5379130" y="7840049"/>
                <a:ext cx="1704121" cy="1948419"/>
              </a:xfrm>
              <a:prstGeom prst="rect">
                <a:avLst/>
              </a:prstGeom>
              <a:blipFill>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7173551" y="8176693"/>
                <a:ext cx="1069332" cy="1403846"/>
              </a:xfrm>
              <a:prstGeom prst="rect">
                <a:avLst/>
              </a:prstGeom>
            </p:spPr>
            <p:txBody>
              <a:bodyPr wrap="none">
                <a:spAutoFit/>
              </a:bodyPr>
              <a:lstStyle/>
              <a:p>
                <a:pPr lvl="0" algn="just">
                  <a:lnSpc>
                    <a:spcPct val="150000"/>
                  </a:lnSpc>
                  <a:spcAft>
                    <a:spcPts val="800"/>
                  </a:spcAft>
                </a:pPr>
                <a14:m>
                  <m:oMath xmlns:m="http://schemas.openxmlformats.org/officeDocument/2006/math">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2</m:t>
                        </m:r>
                      </m:num>
                      <m:den>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5</m:t>
                        </m:r>
                      </m:den>
                    </m:f>
                  </m:oMath>
                </a14:m>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p>
            </p:txBody>
          </p:sp>
        </mc:Choice>
        <mc:Fallback xmlns="">
          <p:sp>
            <p:nvSpPr>
              <p:cNvPr id="17" name="Rectangle 16"/>
              <p:cNvSpPr>
                <a:spLocks noRot="1" noChangeAspect="1" noMove="1" noResize="1" noEditPoints="1" noAdjustHandles="1" noChangeArrowheads="1" noChangeShapeType="1" noTextEdit="1"/>
              </p:cNvSpPr>
              <p:nvPr/>
            </p:nvSpPr>
            <p:spPr>
              <a:xfrm>
                <a:off x="7173551" y="8176693"/>
                <a:ext cx="1069332" cy="1403846"/>
              </a:xfrm>
              <a:prstGeom prst="rect">
                <a:avLst/>
              </a:prstGeom>
              <a:blipFill>
                <a:blip r:embed="rId2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4531762" y="1585522"/>
                <a:ext cx="1789785"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smtClean="0">
                          <a:solidFill>
                            <a:prstClr val="white"/>
                          </a:solidFill>
                          <a:latin typeface="Cambria Math" panose="02040503050406030204" pitchFamily="18" charset="0"/>
                          <a:ea typeface="Calibri" panose="020F0502020204030204" pitchFamily="34" charset="0"/>
                          <a:cs typeface="Arial" panose="020B0604020202020204" pitchFamily="34" charset="0"/>
                        </a:rPr>
                        <m:t>12:30</m:t>
                      </m:r>
                      <m:r>
                        <a:rPr lang="en-US" sz="4000" b="0" i="0" smtClean="0">
                          <a:solidFill>
                            <a:prstClr val="white"/>
                          </a:solidFill>
                          <a:latin typeface="Cambria Math" panose="02040503050406030204" pitchFamily="18" charset="0"/>
                          <a:ea typeface="Calibri" panose="020F0502020204030204" pitchFamily="34" charset="0"/>
                          <a:cs typeface="Arial" panose="020B0604020202020204" pitchFamily="34" charset="0"/>
                        </a:rPr>
                        <m:t>;</m:t>
                      </m:r>
                    </m:oMath>
                  </m:oMathPara>
                </a14:m>
                <a:endParaRPr lang="en-US" dirty="0"/>
              </a:p>
            </p:txBody>
          </p:sp>
        </mc:Choice>
        <mc:Fallback xmlns="">
          <p:sp>
            <p:nvSpPr>
              <p:cNvPr id="18" name="Rectangle 17"/>
              <p:cNvSpPr>
                <a:spLocks noRot="1" noChangeAspect="1" noMove="1" noResize="1" noEditPoints="1" noAdjustHandles="1" noChangeArrowheads="1" noChangeShapeType="1" noTextEdit="1"/>
              </p:cNvSpPr>
              <p:nvPr/>
            </p:nvSpPr>
            <p:spPr>
              <a:xfrm>
                <a:off x="4531762" y="1585522"/>
                <a:ext cx="1789785" cy="707886"/>
              </a:xfrm>
              <a:prstGeom prst="rect">
                <a:avLst/>
              </a:prstGeom>
              <a:blipFill>
                <a:blip r:embed="rId2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7585621" y="1392561"/>
                <a:ext cx="2320379" cy="1015663"/>
              </a:xfrm>
              <a:prstGeom prst="rect">
                <a:avLst/>
              </a:prstGeom>
            </p:spPr>
            <p:txBody>
              <a:bodyPr wrap="none">
                <a:spAutoFit/>
              </a:bodyPr>
              <a:lstStyle/>
              <a:p>
                <a:pPr lvl="0" algn="ctr">
                  <a:lnSpc>
                    <a:spcPct val="150000"/>
                  </a:lnSpc>
                </a:pPr>
                <a:r>
                  <a:rPr lang="en-US" sz="4000"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2,5:6,25</m:t>
                    </m:r>
                  </m:oMath>
                </a14:m>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7585621" y="1392561"/>
                <a:ext cx="2320379" cy="1015663"/>
              </a:xfrm>
              <a:prstGeom prst="rect">
                <a:avLst/>
              </a:prstGeom>
              <a:blipFill>
                <a:blip r:embed="rId30"/>
                <a:stretch>
                  <a:fillRect l="-8661" b="-137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6297800" y="904818"/>
                <a:ext cx="1484124" cy="1823704"/>
              </a:xfrm>
              <a:prstGeom prst="rect">
                <a:avLst/>
              </a:prstGeom>
            </p:spPr>
            <p:txBody>
              <a:bodyPr wrap="none">
                <a:spAutoFit/>
              </a:bodyPr>
              <a:lstStyle/>
              <a:p>
                <a:pPr lvl="0" algn="ctr">
                  <a:lnSpc>
                    <a:spcPct val="150000"/>
                  </a:lnSpc>
                </a:pPr>
                <a14:m>
                  <m:oMathPara xmlns:m="http://schemas.openxmlformats.org/officeDocument/2006/math">
                    <m:oMathParaPr>
                      <m:jc m:val="centerGroup"/>
                    </m:oMathParaPr>
                    <m:oMath xmlns:m="http://schemas.openxmlformats.org/officeDocument/2006/math">
                      <m:f>
                        <m:fPr>
                          <m:ctrlP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3</m:t>
                          </m:r>
                        </m:num>
                        <m:den>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7</m:t>
                          </m:r>
                        </m:den>
                      </m:f>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18</m:t>
                          </m:r>
                        </m:num>
                        <m:den>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24</m:t>
                          </m:r>
                        </m:den>
                      </m:f>
                    </m:oMath>
                  </m:oMathPara>
                </a14:m>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6297800" y="904818"/>
                <a:ext cx="1484124" cy="1823704"/>
              </a:xfrm>
              <a:prstGeom prst="rect">
                <a:avLst/>
              </a:prstGeom>
              <a:blipFill>
                <a:blip r:embed="rId31"/>
                <a:stretch>
                  <a:fillRect/>
                </a:stretch>
              </a:blipFill>
            </p:spPr>
            <p:txBody>
              <a:bodyPr/>
              <a:lstStyle/>
              <a:p>
                <a:r>
                  <a:rPr lang="en-US">
                    <a:noFill/>
                  </a:rPr>
                  <a:t> </a:t>
                </a:r>
              </a:p>
            </p:txBody>
          </p:sp>
        </mc:Fallback>
      </mc:AlternateContent>
      <p:sp>
        <p:nvSpPr>
          <p:cNvPr id="22" name="Rectangle 21"/>
          <p:cNvSpPr/>
          <p:nvPr/>
        </p:nvSpPr>
        <p:spPr>
          <a:xfrm>
            <a:off x="594360" y="1356922"/>
            <a:ext cx="3836307" cy="1015663"/>
          </a:xfrm>
          <a:prstGeom prst="rect">
            <a:avLst/>
          </a:prstGeom>
        </p:spPr>
        <p:txBody>
          <a:bodyPr wrap="none">
            <a:spAutoFit/>
          </a:bodyPr>
          <a:lstStyle/>
          <a:p>
            <a:pPr lvl="0" algn="just">
              <a:lnSpc>
                <a:spcPct val="150000"/>
              </a:lnSpc>
            </a:pP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rồi</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lập</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a:t>
            </a:r>
          </a:p>
        </p:txBody>
      </p:sp>
      <p:sp>
        <p:nvSpPr>
          <p:cNvPr id="23" name="Right Brace 22"/>
          <p:cNvSpPr/>
          <p:nvPr/>
        </p:nvSpPr>
        <p:spPr>
          <a:xfrm>
            <a:off x="8672191" y="4411049"/>
            <a:ext cx="929009" cy="4959127"/>
          </a:xfrm>
          <a:prstGeom prst="rightBrace">
            <a:avLst>
              <a:gd name="adj1" fmla="val 8333"/>
              <a:gd name="adj2" fmla="val 48750"/>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Rectangle 23"/>
          <p:cNvSpPr/>
          <p:nvPr/>
        </p:nvSpPr>
        <p:spPr>
          <a:xfrm>
            <a:off x="10074085" y="4968797"/>
            <a:ext cx="7223315" cy="3785652"/>
          </a:xfrm>
          <a:prstGeom prst="rect">
            <a:avLst/>
          </a:prstGeom>
        </p:spPr>
        <p:txBody>
          <a:bodyPr wrap="square">
            <a:spAutoFit/>
          </a:bodyPr>
          <a:lstStyle/>
          <a:p>
            <a:pPr>
              <a:lnSpc>
                <a:spcPct val="150000"/>
              </a:lnSpc>
            </a:pP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Như</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vậy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bằng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nhau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12:30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2,5 : 6,25.</a:t>
            </a:r>
            <a:endPar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Ta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được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endPar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12:30 </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2,5 : 6,25</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21313706"/>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randombar(horizontal)">
                                      <p:cBhvr>
                                        <p:cTn id="62" dur="500"/>
                                        <p:tgtEl>
                                          <p:spTgt spid="23"/>
                                        </p:tgtEl>
                                      </p:cBhvr>
                                    </p:animEffect>
                                  </p:childTnLst>
                                </p:cTn>
                              </p:par>
                              <p:par>
                                <p:cTn id="63" presetID="14" presetClass="entr" presetSubtype="10" fill="hold" nodeType="withEffect">
                                  <p:stCondLst>
                                    <p:cond delay="0"/>
                                  </p:stCondLst>
                                  <p:childTnLst>
                                    <p:set>
                                      <p:cBhvr>
                                        <p:cTn id="64" dur="1" fill="hold">
                                          <p:stCondLst>
                                            <p:cond delay="0"/>
                                          </p:stCondLst>
                                        </p:cTn>
                                        <p:tgtEl>
                                          <p:spTgt spid="24">
                                            <p:txEl>
                                              <p:pRg st="0" end="0"/>
                                            </p:txEl>
                                          </p:spTgt>
                                        </p:tgtEl>
                                        <p:attrNameLst>
                                          <p:attrName>style.visibility</p:attrName>
                                        </p:attrNameLst>
                                      </p:cBhvr>
                                      <p:to>
                                        <p:strVal val="visible"/>
                                      </p:to>
                                    </p:set>
                                    <p:animEffect transition="in" filter="randombar(horizontal)">
                                      <p:cBhvr>
                                        <p:cTn id="65" dur="500"/>
                                        <p:tgtEl>
                                          <p:spTgt spid="24">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4">
                                            <p:txEl>
                                              <p:pRg st="1" end="1"/>
                                            </p:txEl>
                                          </p:spTgt>
                                        </p:tgtEl>
                                        <p:attrNameLst>
                                          <p:attrName>style.visibility</p:attrName>
                                        </p:attrNameLst>
                                      </p:cBhvr>
                                      <p:to>
                                        <p:strVal val="visible"/>
                                      </p:to>
                                    </p:set>
                                    <p:animEffect transition="in" filter="fade">
                                      <p:cBhvr>
                                        <p:cTn id="70" dur="500"/>
                                        <p:tgtEl>
                                          <p:spTgt spid="24">
                                            <p:txEl>
                                              <p:pRg st="1" end="1"/>
                                            </p:txEl>
                                          </p:spTgt>
                                        </p:tgtEl>
                                      </p:cBhvr>
                                    </p:animEffect>
                                  </p:childTnLst>
                                </p:cTn>
                              </p:par>
                              <p:par>
                                <p:cTn id="71" presetID="10" presetClass="entr" presetSubtype="0" fill="hold" nodeType="withEffect">
                                  <p:stCondLst>
                                    <p:cond delay="0"/>
                                  </p:stCondLst>
                                  <p:childTnLst>
                                    <p:set>
                                      <p:cBhvr>
                                        <p:cTn id="72" dur="1" fill="hold">
                                          <p:stCondLst>
                                            <p:cond delay="0"/>
                                          </p:stCondLst>
                                        </p:cTn>
                                        <p:tgtEl>
                                          <p:spTgt spid="24">
                                            <p:txEl>
                                              <p:pRg st="2" end="2"/>
                                            </p:txEl>
                                          </p:spTgt>
                                        </p:tgtEl>
                                        <p:attrNameLst>
                                          <p:attrName>style.visibility</p:attrName>
                                        </p:attrNameLst>
                                      </p:cBhvr>
                                      <p:to>
                                        <p:strVal val="visible"/>
                                      </p:to>
                                    </p:set>
                                    <p:animEffect transition="in" filter="fade">
                                      <p:cBhvr>
                                        <p:cTn id="73" dur="500"/>
                                        <p:tgtEl>
                                          <p:spTgt spid="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6" grpId="0"/>
      <p:bldP spid="7" grpId="0"/>
      <p:bldP spid="8" grpId="0"/>
      <p:bldP spid="9" grpId="0"/>
      <p:bldP spid="15" grpId="0"/>
      <p:bldP spid="16" grpId="0"/>
      <p:bldP spid="17" grpId="0"/>
      <p:bldP spid="18" grpId="0"/>
      <p:bldP spid="20" grpId="0"/>
      <p:bldP spid="21" grpId="0"/>
      <p:bldP spid="22" grpId="0"/>
      <p:bldP spid="2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23"/>
          <p:cNvPicPr>
            <a:picLocks noChangeAspect="1"/>
          </p:cNvPicPr>
          <p:nvPr/>
        </p:nvPicPr>
        <p:blipFill>
          <a:blip r:embed="rId2">
            <a:duotone>
              <a:prstClr val="black"/>
              <a:srgbClr val="4CA289">
                <a:tint val="45000"/>
                <a:satMod val="400000"/>
              </a:srgbClr>
            </a:duotone>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773400" y="8969852"/>
            <a:ext cx="2109416" cy="384968"/>
          </a:xfrm>
          <a:prstGeom prst="rect">
            <a:avLst/>
          </a:prstGeom>
        </p:spPr>
      </p:pic>
      <p:sp>
        <p:nvSpPr>
          <p:cNvPr id="27" name="Oval Callout 26"/>
          <p:cNvSpPr/>
          <p:nvPr/>
        </p:nvSpPr>
        <p:spPr>
          <a:xfrm>
            <a:off x="785974" y="2907221"/>
            <a:ext cx="1683043" cy="78864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grpSp>
        <p:nvGrpSpPr>
          <p:cNvPr id="16" name="Group 2"/>
          <p:cNvGrpSpPr/>
          <p:nvPr/>
        </p:nvGrpSpPr>
        <p:grpSpPr>
          <a:xfrm rot="-5400000">
            <a:off x="9017189" y="71147"/>
            <a:ext cx="1486106" cy="20969969"/>
            <a:chOff x="0" y="0"/>
            <a:chExt cx="2771140" cy="17082440"/>
          </a:xfrm>
          <a:solidFill>
            <a:srgbClr val="438F79"/>
          </a:solidFill>
        </p:grpSpPr>
        <p:sp>
          <p:nvSpPr>
            <p:cNvPr id="17" name="Freeform 3"/>
            <p:cNvSpPr/>
            <p:nvPr/>
          </p:nvSpPr>
          <p:spPr>
            <a:xfrm>
              <a:off x="0" y="0"/>
              <a:ext cx="2771140" cy="17082440"/>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grpFill/>
            <a:ln>
              <a:solidFill>
                <a:srgbClr val="438F79"/>
              </a:solidFill>
            </a:ln>
          </p:spPr>
        </p:sp>
      </p:grpSp>
      <p:grpSp>
        <p:nvGrpSpPr>
          <p:cNvPr id="30" name="Group 2"/>
          <p:cNvGrpSpPr/>
          <p:nvPr/>
        </p:nvGrpSpPr>
        <p:grpSpPr>
          <a:xfrm rot="-5400000">
            <a:off x="1802164" y="-1855229"/>
            <a:ext cx="1333706" cy="5882365"/>
            <a:chOff x="0" y="0"/>
            <a:chExt cx="2771140" cy="17082440"/>
          </a:xfrm>
          <a:solidFill>
            <a:srgbClr val="438F79"/>
          </a:solidFill>
        </p:grpSpPr>
        <p:sp>
          <p:nvSpPr>
            <p:cNvPr id="31" name="Freeform 3"/>
            <p:cNvSpPr/>
            <p:nvPr/>
          </p:nvSpPr>
          <p:spPr>
            <a:xfrm>
              <a:off x="0" y="0"/>
              <a:ext cx="2771140" cy="17082440"/>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grpFill/>
            <a:ln>
              <a:solidFill>
                <a:srgbClr val="438F79"/>
              </a:solidFill>
            </a:ln>
          </p:spPr>
        </p:sp>
      </p:grpSp>
      <p:sp>
        <p:nvSpPr>
          <p:cNvPr id="32" name="TextBox 31"/>
          <p:cNvSpPr txBox="1"/>
          <p:nvPr/>
        </p:nvSpPr>
        <p:spPr>
          <a:xfrm>
            <a:off x="228600" y="736174"/>
            <a:ext cx="5715000" cy="707886"/>
          </a:xfrm>
          <a:prstGeom prst="rect">
            <a:avLst/>
          </a:prstGeom>
          <a:noFill/>
        </p:spPr>
        <p:txBody>
          <a:bodyPr wrap="square" rtlCol="0">
            <a:spAutoFit/>
          </a:bodyPr>
          <a:lstStyle/>
          <a:p>
            <a:r>
              <a:rPr lang="en-US" sz="4000" b="1" dirty="0" err="1" smtClean="0">
                <a:solidFill>
                  <a:schemeClr val="bg1"/>
                </a:solidFill>
                <a:latin typeface="Arial" panose="020B0604020202020204" pitchFamily="34" charset="0"/>
                <a:cs typeface="Arial" panose="020B0604020202020204" pitchFamily="34" charset="0"/>
              </a:rPr>
              <a:t>Bài</a:t>
            </a:r>
            <a:r>
              <a:rPr lang="en-US" sz="4000" b="1" dirty="0" smtClean="0">
                <a:solidFill>
                  <a:schemeClr val="bg1"/>
                </a:solidFill>
                <a:latin typeface="Arial" panose="020B0604020202020204" pitchFamily="34" charset="0"/>
                <a:cs typeface="Arial" panose="020B0604020202020204" pitchFamily="34" charset="0"/>
              </a:rPr>
              <a:t> 6.3: (SGK – tr.7)</a:t>
            </a:r>
            <a:endParaRPr lang="en-US" sz="4000" b="1" dirty="0">
              <a:solidFill>
                <a:schemeClr val="bg1"/>
              </a:solidFill>
              <a:latin typeface="Arial" panose="020B0604020202020204" pitchFamily="34" charset="0"/>
              <a:cs typeface="Arial" panose="020B0604020202020204" pitchFamily="34" charset="0"/>
            </a:endParaRPr>
          </a:p>
        </p:txBody>
      </p:sp>
      <p:sp>
        <p:nvSpPr>
          <p:cNvPr id="5" name="Rectangle 4"/>
          <p:cNvSpPr/>
          <p:nvPr/>
        </p:nvSpPr>
        <p:spPr>
          <a:xfrm>
            <a:off x="8305800" y="266700"/>
            <a:ext cx="7006085" cy="904415"/>
          </a:xfrm>
          <a:prstGeom prst="rect">
            <a:avLst/>
          </a:prstGeom>
        </p:spPr>
        <p:txBody>
          <a:bodyPr wrap="none">
            <a:spAutoFit/>
          </a:bodyPr>
          <a:lstStyle/>
          <a:p>
            <a:pPr marL="30480" marR="30480" algn="just">
              <a:lnSpc>
                <a:spcPct val="150000"/>
              </a:lnSpc>
              <a:spcAft>
                <a:spcPts val="1200"/>
              </a:spcAft>
            </a:pPr>
            <a:r>
              <a:rPr lang="en-US" sz="4000" dirty="0" err="1">
                <a:solidFill>
                  <a:srgbClr val="333333"/>
                </a:solidFill>
                <a:latin typeface="Arial" panose="020B0604020202020204" pitchFamily="34" charset="0"/>
                <a:ea typeface="Times New Roman" panose="02020603050405020304" pitchFamily="18" charset="0"/>
              </a:rPr>
              <a:t>Tìm</a:t>
            </a:r>
            <a:r>
              <a:rPr lang="en-US" sz="4000" dirty="0">
                <a:solidFill>
                  <a:srgbClr val="333333"/>
                </a:solidFill>
                <a:latin typeface="Arial" panose="020B0604020202020204" pitchFamily="34" charset="0"/>
                <a:ea typeface="Times New Roman" panose="02020603050405020304" pitchFamily="18" charset="0"/>
              </a:rPr>
              <a:t> x </a:t>
            </a:r>
            <a:r>
              <a:rPr lang="en-US" sz="4000" dirty="0" err="1">
                <a:solidFill>
                  <a:srgbClr val="333333"/>
                </a:solidFill>
                <a:latin typeface="Arial" panose="020B0604020202020204" pitchFamily="34" charset="0"/>
                <a:ea typeface="Times New Roman" panose="02020603050405020304" pitchFamily="18" charset="0"/>
              </a:rPr>
              <a:t>trong</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các</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tỉ</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lệ</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thức</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sau</a:t>
            </a:r>
            <a:r>
              <a:rPr lang="en-US" sz="4000" dirty="0">
                <a:solidFill>
                  <a:srgbClr val="333333"/>
                </a:solidFill>
                <a:latin typeface="Arial" panose="020B0604020202020204" pitchFamily="34" charset="0"/>
                <a:ea typeface="Times New Roman" panose="02020603050405020304" pitchFamily="18" charset="0"/>
              </a:rPr>
              <a:t>:</a:t>
            </a:r>
            <a:endParaRPr lang="en-US" sz="4000" dirty="0">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8305800" y="1455843"/>
                <a:ext cx="2945358"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𝑎</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1">
                              <a:latin typeface="Cambria Math" panose="02040503050406030204" pitchFamily="18" charset="0"/>
                            </a:rPr>
                            <m:t>𝑥</m:t>
                          </m:r>
                        </m:num>
                        <m:den>
                          <m:r>
                            <a:rPr lang="en-US" sz="4000" i="0">
                              <a:latin typeface="Cambria Math" panose="02040503050406030204" pitchFamily="18" charset="0"/>
                            </a:rPr>
                            <m:t>6</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−3</m:t>
                          </m:r>
                        </m:num>
                        <m:den>
                          <m:r>
                            <a:rPr lang="en-US" sz="4000" i="0">
                              <a:latin typeface="Cambria Math" panose="02040503050406030204" pitchFamily="18" charset="0"/>
                            </a:rPr>
                            <m:t>4</m:t>
                          </m:r>
                        </m:den>
                      </m:f>
                    </m:oMath>
                  </m:oMathPara>
                </a14:m>
                <a:endParaRPr lang="en-US" sz="4000" dirty="0"/>
              </a:p>
            </p:txBody>
          </p:sp>
        </mc:Choice>
        <mc:Fallback xmlns="">
          <p:sp>
            <p:nvSpPr>
              <p:cNvPr id="7" name="Rectangle 6"/>
              <p:cNvSpPr>
                <a:spLocks noRot="1" noChangeAspect="1" noMove="1" noResize="1" noEditPoints="1" noAdjustHandles="1" noChangeArrowheads="1" noChangeShapeType="1" noTextEdit="1"/>
              </p:cNvSpPr>
              <p:nvPr/>
            </p:nvSpPr>
            <p:spPr>
              <a:xfrm>
                <a:off x="8305800" y="1455843"/>
                <a:ext cx="2945358" cy="124880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2553544" y="1438638"/>
                <a:ext cx="3219856" cy="12613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𝑏</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5</m:t>
                          </m:r>
                        </m:num>
                        <m:den>
                          <m:r>
                            <a:rPr lang="en-US" sz="4000" i="1">
                              <a:latin typeface="Cambria Math" panose="02040503050406030204" pitchFamily="18" charset="0"/>
                            </a:rPr>
                            <m:t>𝑥</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15</m:t>
                          </m:r>
                        </m:num>
                        <m:den>
                          <m:r>
                            <a:rPr lang="en-US" sz="4000" i="0">
                              <a:latin typeface="Cambria Math" panose="02040503050406030204" pitchFamily="18" charset="0"/>
                            </a:rPr>
                            <m:t>−20</m:t>
                          </m:r>
                        </m:den>
                      </m:f>
                    </m:oMath>
                  </m:oMathPara>
                </a14:m>
                <a:endParaRPr lang="en-US" sz="4000" dirty="0"/>
              </a:p>
            </p:txBody>
          </p:sp>
        </mc:Choice>
        <mc:Fallback xmlns="">
          <p:sp>
            <p:nvSpPr>
              <p:cNvPr id="8" name="Rectangle 7"/>
              <p:cNvSpPr>
                <a:spLocks noRot="1" noChangeAspect="1" noMove="1" noResize="1" noEditPoints="1" noAdjustHandles="1" noChangeArrowheads="1" noChangeShapeType="1" noTextEdit="1"/>
              </p:cNvSpPr>
              <p:nvPr/>
            </p:nvSpPr>
            <p:spPr>
              <a:xfrm>
                <a:off x="12553544" y="1438638"/>
                <a:ext cx="3219856" cy="1261307"/>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 name="Rectangle 17"/>
              <p:cNvSpPr/>
              <p:nvPr/>
            </p:nvSpPr>
            <p:spPr>
              <a:xfrm>
                <a:off x="2815527" y="4762500"/>
                <a:ext cx="2945358"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𝑎</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1">
                              <a:latin typeface="Cambria Math" panose="02040503050406030204" pitchFamily="18" charset="0"/>
                            </a:rPr>
                            <m:t>𝑥</m:t>
                          </m:r>
                        </m:num>
                        <m:den>
                          <m:r>
                            <a:rPr lang="en-US" sz="4000" i="0">
                              <a:latin typeface="Cambria Math" panose="02040503050406030204" pitchFamily="18" charset="0"/>
                            </a:rPr>
                            <m:t>6</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−3</m:t>
                          </m:r>
                        </m:num>
                        <m:den>
                          <m:r>
                            <a:rPr lang="en-US" sz="4000" i="0">
                              <a:latin typeface="Cambria Math" panose="02040503050406030204" pitchFamily="18" charset="0"/>
                            </a:rPr>
                            <m:t>4</m:t>
                          </m:r>
                        </m:den>
                      </m:f>
                    </m:oMath>
                  </m:oMathPara>
                </a14:m>
                <a:endParaRPr lang="en-US" sz="4000" dirty="0"/>
              </a:p>
            </p:txBody>
          </p:sp>
        </mc:Choice>
        <mc:Fallback>
          <p:sp>
            <p:nvSpPr>
              <p:cNvPr id="18" name="Rectangle 17"/>
              <p:cNvSpPr>
                <a:spLocks noRot="1" noChangeAspect="1" noMove="1" noResize="1" noEditPoints="1" noAdjustHandles="1" noChangeArrowheads="1" noChangeShapeType="1" noTextEdit="1"/>
              </p:cNvSpPr>
              <p:nvPr/>
            </p:nvSpPr>
            <p:spPr>
              <a:xfrm>
                <a:off x="2815527" y="4762500"/>
                <a:ext cx="2945358" cy="1248803"/>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Rectangle 9"/>
              <p:cNvSpPr/>
              <p:nvPr/>
            </p:nvSpPr>
            <p:spPr>
              <a:xfrm>
                <a:off x="3653727" y="6398923"/>
                <a:ext cx="2823273" cy="128298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𝑥</m:t>
                      </m:r>
                      <m:r>
                        <a:rPr lang="en-US" sz="4000" i="0">
                          <a:latin typeface="Cambria Math" panose="02040503050406030204" pitchFamily="18" charset="0"/>
                        </a:rPr>
                        <m:t>=</m:t>
                      </m:r>
                      <m:f>
                        <m:fPr>
                          <m:ctrlPr>
                            <a:rPr lang="en-US" sz="4000" i="1">
                              <a:latin typeface="Cambria Math" panose="02040503050406030204" pitchFamily="18" charset="0"/>
                            </a:rPr>
                          </m:ctrlPr>
                        </m:fPr>
                        <m:num>
                          <m:d>
                            <m:dPr>
                              <m:ctrlPr>
                                <a:rPr lang="en-US" sz="4000" i="1">
                                  <a:latin typeface="Cambria Math" panose="02040503050406030204" pitchFamily="18" charset="0"/>
                                </a:rPr>
                              </m:ctrlPr>
                            </m:dPr>
                            <m:e>
                              <m:r>
                                <a:rPr lang="en-US" sz="4000" i="0">
                                  <a:latin typeface="Cambria Math" panose="02040503050406030204" pitchFamily="18" charset="0"/>
                                </a:rPr>
                                <m:t>−3</m:t>
                              </m:r>
                            </m:e>
                          </m:d>
                          <m:r>
                            <m:rPr>
                              <m:nor/>
                            </m:rPr>
                            <a:rPr lang="en-US" sz="4000" i="1">
                              <a:latin typeface="Cambria Math" panose="02040503050406030204" pitchFamily="18" charset="0"/>
                            </a:rPr>
                            <m:t> </m:t>
                          </m:r>
                          <m:r>
                            <a:rPr lang="en-US" sz="4000" i="0">
                              <a:latin typeface="Cambria Math" panose="02040503050406030204" pitchFamily="18" charset="0"/>
                            </a:rPr>
                            <m:t>.6</m:t>
                          </m:r>
                        </m:num>
                        <m:den>
                          <m:r>
                            <a:rPr lang="en-US" sz="4000" i="0">
                              <a:latin typeface="Cambria Math" panose="02040503050406030204" pitchFamily="18" charset="0"/>
                            </a:rPr>
                            <m:t>4</m:t>
                          </m:r>
                        </m:den>
                      </m:f>
                    </m:oMath>
                  </m:oMathPara>
                </a14:m>
                <a:endParaRPr lang="en-US" sz="4000" dirty="0"/>
              </a:p>
            </p:txBody>
          </p:sp>
        </mc:Choice>
        <mc:Fallback>
          <p:sp>
            <p:nvSpPr>
              <p:cNvPr id="10" name="Rectangle 9"/>
              <p:cNvSpPr>
                <a:spLocks noRot="1" noChangeAspect="1" noMove="1" noResize="1" noEditPoints="1" noAdjustHandles="1" noChangeArrowheads="1" noChangeShapeType="1" noTextEdit="1"/>
              </p:cNvSpPr>
              <p:nvPr/>
            </p:nvSpPr>
            <p:spPr>
              <a:xfrm>
                <a:off x="3653727" y="6398923"/>
                <a:ext cx="2823273" cy="128298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3729927" y="8004070"/>
                <a:ext cx="1837491" cy="11871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800" i="1">
                          <a:latin typeface="Cambria Math" panose="02040503050406030204" pitchFamily="18" charset="0"/>
                        </a:rPr>
                        <m:t>𝑥</m:t>
                      </m:r>
                      <m:r>
                        <a:rPr lang="en-US" sz="3800" i="0">
                          <a:latin typeface="Cambria Math" panose="02040503050406030204" pitchFamily="18" charset="0"/>
                        </a:rPr>
                        <m:t>=</m:t>
                      </m:r>
                      <m:f>
                        <m:fPr>
                          <m:ctrlPr>
                            <a:rPr lang="en-US" sz="3800" i="1">
                              <a:latin typeface="Cambria Math" panose="02040503050406030204" pitchFamily="18" charset="0"/>
                            </a:rPr>
                          </m:ctrlPr>
                        </m:fPr>
                        <m:num>
                          <m:r>
                            <a:rPr lang="en-US" sz="3800" i="0">
                              <a:latin typeface="Cambria Math" panose="02040503050406030204" pitchFamily="18" charset="0"/>
                            </a:rPr>
                            <m:t>−9</m:t>
                          </m:r>
                        </m:num>
                        <m:den>
                          <m:r>
                            <a:rPr lang="en-US" sz="3800" i="0">
                              <a:latin typeface="Cambria Math" panose="02040503050406030204" pitchFamily="18" charset="0"/>
                            </a:rPr>
                            <m:t>2</m:t>
                          </m:r>
                        </m:den>
                      </m:f>
                    </m:oMath>
                  </m:oMathPara>
                </a14:m>
                <a:endParaRPr lang="en-US" sz="3800" dirty="0"/>
              </a:p>
            </p:txBody>
          </p:sp>
        </mc:Choice>
        <mc:Fallback xmlns="">
          <p:sp>
            <p:nvSpPr>
              <p:cNvPr id="11" name="Rectangle 10"/>
              <p:cNvSpPr>
                <a:spLocks noRot="1" noChangeAspect="1" noMove="1" noResize="1" noEditPoints="1" noAdjustHandles="1" noChangeArrowheads="1" noChangeShapeType="1" noTextEdit="1"/>
              </p:cNvSpPr>
              <p:nvPr/>
            </p:nvSpPr>
            <p:spPr>
              <a:xfrm>
                <a:off x="3729927" y="8004070"/>
                <a:ext cx="1837491" cy="118712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10943616" y="4592360"/>
                <a:ext cx="3219856" cy="12613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𝑏</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5</m:t>
                          </m:r>
                        </m:num>
                        <m:den>
                          <m:r>
                            <a:rPr lang="en-US" sz="4000" i="1">
                              <a:latin typeface="Cambria Math" panose="02040503050406030204" pitchFamily="18" charset="0"/>
                            </a:rPr>
                            <m:t>𝑥</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15</m:t>
                          </m:r>
                        </m:num>
                        <m:den>
                          <m:r>
                            <a:rPr lang="en-US" sz="4000" i="0">
                              <a:latin typeface="Cambria Math" panose="02040503050406030204" pitchFamily="18" charset="0"/>
                            </a:rPr>
                            <m:t>−20</m:t>
                          </m:r>
                        </m:den>
                      </m:f>
                    </m:oMath>
                  </m:oMathPara>
                </a14:m>
                <a:endParaRPr lang="en-US" sz="4000" dirty="0"/>
              </a:p>
            </p:txBody>
          </p:sp>
        </mc:Choice>
        <mc:Fallback xmlns="">
          <p:sp>
            <p:nvSpPr>
              <p:cNvPr id="22" name="Rectangle 21"/>
              <p:cNvSpPr>
                <a:spLocks noRot="1" noChangeAspect="1" noMove="1" noResize="1" noEditPoints="1" noAdjustHandles="1" noChangeArrowheads="1" noChangeShapeType="1" noTextEdit="1"/>
              </p:cNvSpPr>
              <p:nvPr/>
            </p:nvSpPr>
            <p:spPr>
              <a:xfrm>
                <a:off x="10943616" y="4592360"/>
                <a:ext cx="3219856" cy="1261307"/>
              </a:xfrm>
              <a:prstGeom prst="rect">
                <a:avLst/>
              </a:prstGeom>
              <a:blipFill>
                <a:blip r:embed="rId11"/>
                <a:stretch>
                  <a:fillRect/>
                </a:stretch>
              </a:blipFill>
            </p:spPr>
            <p:txBody>
              <a:bodyPr/>
              <a:lstStyle/>
              <a:p>
                <a:r>
                  <a:rPr lang="en-US">
                    <a:noFill/>
                  </a:rPr>
                  <a:t> </a:t>
                </a:r>
              </a:p>
            </p:txBody>
          </p:sp>
        </mc:Fallback>
      </mc:AlternateContent>
      <p:cxnSp>
        <p:nvCxnSpPr>
          <p:cNvPr id="20" name="Straight Connector 19"/>
          <p:cNvCxnSpPr/>
          <p:nvPr/>
        </p:nvCxnSpPr>
        <p:spPr>
          <a:xfrm>
            <a:off x="9067800" y="3471184"/>
            <a:ext cx="0" cy="6738409"/>
          </a:xfrm>
          <a:prstGeom prst="line">
            <a:avLst/>
          </a:prstGeom>
          <a:ln>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Rectangle 20"/>
              <p:cNvSpPr/>
              <p:nvPr/>
            </p:nvSpPr>
            <p:spPr>
              <a:xfrm>
                <a:off x="11806183" y="6274317"/>
                <a:ext cx="3107517" cy="128695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𝑥</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5.</m:t>
                          </m:r>
                          <m:d>
                            <m:dPr>
                              <m:ctrlPr>
                                <a:rPr lang="en-US" sz="4000" i="1">
                                  <a:latin typeface="Cambria Math" panose="02040503050406030204" pitchFamily="18" charset="0"/>
                                </a:rPr>
                              </m:ctrlPr>
                            </m:dPr>
                            <m:e>
                              <m:r>
                                <a:rPr lang="en-US" sz="4000" i="0">
                                  <a:latin typeface="Cambria Math" panose="02040503050406030204" pitchFamily="18" charset="0"/>
                                </a:rPr>
                                <m:t>−20</m:t>
                              </m:r>
                            </m:e>
                          </m:d>
                        </m:num>
                        <m:den>
                          <m:r>
                            <a:rPr lang="en-US" sz="4000" i="0">
                              <a:latin typeface="Cambria Math" panose="02040503050406030204" pitchFamily="18" charset="0"/>
                            </a:rPr>
                            <m:t>15</m:t>
                          </m:r>
                        </m:den>
                      </m:f>
                    </m:oMath>
                  </m:oMathPara>
                </a14:m>
                <a:endParaRPr lang="en-US" sz="4000" dirty="0"/>
              </a:p>
            </p:txBody>
          </p:sp>
        </mc:Choice>
        <mc:Fallback xmlns="">
          <p:sp>
            <p:nvSpPr>
              <p:cNvPr id="21" name="Rectangle 20"/>
              <p:cNvSpPr>
                <a:spLocks noRot="1" noChangeAspect="1" noMove="1" noResize="1" noEditPoints="1" noAdjustHandles="1" noChangeArrowheads="1" noChangeShapeType="1" noTextEdit="1"/>
              </p:cNvSpPr>
              <p:nvPr/>
            </p:nvSpPr>
            <p:spPr>
              <a:xfrm>
                <a:off x="11806183" y="6274317"/>
                <a:ext cx="3107517" cy="1286955"/>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11855260" y="8004070"/>
                <a:ext cx="2206758"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𝑥</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−20</m:t>
                          </m:r>
                        </m:num>
                        <m:den>
                          <m:r>
                            <a:rPr lang="en-US" sz="4000" i="0">
                              <a:latin typeface="Cambria Math" panose="02040503050406030204" pitchFamily="18" charset="0"/>
                            </a:rPr>
                            <m:t>3</m:t>
                          </m:r>
                        </m:den>
                      </m:f>
                    </m:oMath>
                  </m:oMathPara>
                </a14:m>
                <a:endParaRPr lang="en-US" sz="4000" dirty="0"/>
              </a:p>
            </p:txBody>
          </p:sp>
        </mc:Choice>
        <mc:Fallback xmlns="">
          <p:sp>
            <p:nvSpPr>
              <p:cNvPr id="24" name="Rectangle 23"/>
              <p:cNvSpPr>
                <a:spLocks noRot="1" noChangeAspect="1" noMove="1" noResize="1" noEditPoints="1" noAdjustHandles="1" noChangeArrowheads="1" noChangeShapeType="1" noTextEdit="1"/>
              </p:cNvSpPr>
              <p:nvPr/>
            </p:nvSpPr>
            <p:spPr>
              <a:xfrm>
                <a:off x="11855260" y="8004070"/>
                <a:ext cx="2206758" cy="1248803"/>
              </a:xfrm>
              <a:prstGeom prst="rect">
                <a:avLst/>
              </a:prstGeom>
              <a:blipFill>
                <a:blip r:embed="rId13"/>
                <a:stretch>
                  <a:fillRect/>
                </a:stretch>
              </a:blipFill>
            </p:spPr>
            <p:txBody>
              <a:bodyPr/>
              <a:lstStyle/>
              <a:p>
                <a:r>
                  <a:rPr lang="en-US">
                    <a:noFill/>
                  </a:rPr>
                  <a:t> </a:t>
                </a:r>
              </a:p>
            </p:txBody>
          </p:sp>
        </mc:Fallback>
      </mc:AlternateContent>
      <p:pic>
        <p:nvPicPr>
          <p:cNvPr id="29" name="Picture 22"/>
          <p:cNvPicPr>
            <a:picLocks noChangeAspect="1"/>
          </p:cNvPicPr>
          <p:nvPr/>
        </p:nvPicPr>
        <p:blipFill>
          <a:blip r:embed="rId14" cstate="print">
            <a:duotone>
              <a:prstClr val="black"/>
              <a:schemeClr val="tx2">
                <a:tint val="45000"/>
                <a:satMod val="400000"/>
              </a:schemeClr>
            </a:duotone>
            <a:extLst>
              <a:ext uri="{BEBA8EAE-BF5A-486C-A8C5-ECC9F3942E4B}">
                <a14:imgProps xmlns:a14="http://schemas.microsoft.com/office/drawing/2010/main">
                  <a14:imgLayer r:embed="rId15">
                    <a14:imgEffect>
                      <a14:saturation sat="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10538599">
            <a:off x="16353503" y="232183"/>
            <a:ext cx="1493184" cy="1007984"/>
          </a:xfrm>
          <a:prstGeom prst="rect">
            <a:avLst/>
          </a:prstGeom>
        </p:spPr>
      </p:pic>
      <p:pic>
        <p:nvPicPr>
          <p:cNvPr id="33" name="Picture 8"/>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16988925" flipH="1">
            <a:off x="-352684" y="8899303"/>
            <a:ext cx="914113" cy="1053719"/>
          </a:xfrm>
          <a:prstGeom prst="rect">
            <a:avLst/>
          </a:prstGeom>
        </p:spPr>
      </p:pic>
    </p:spTree>
    <p:extLst>
      <p:ext uri="{BB962C8B-B14F-4D97-AF65-F5344CB8AC3E}">
        <p14:creationId xmlns:p14="http://schemas.microsoft.com/office/powerpoint/2010/main" val="4022636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left)">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randombar(horizontal)">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randombar(horizontal)">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randombar(horizontal)">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P spid="5" grpId="0"/>
      <p:bldP spid="7" grpId="0"/>
      <p:bldP spid="8" grpId="0"/>
      <p:bldP spid="18" grpId="0"/>
      <p:bldP spid="10" grpId="0"/>
      <p:bldP spid="11" grpId="0"/>
      <p:bldP spid="22" grpId="0"/>
      <p:bldP spid="21" grpId="0"/>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mt="20999"/>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515718" y="-327815"/>
            <a:ext cx="11141563" cy="11141563"/>
          </a:xfrm>
          <a:prstGeom prst="rect">
            <a:avLst/>
          </a:prstGeom>
        </p:spPr>
      </p:pic>
      <p:pic>
        <p:nvPicPr>
          <p:cNvPr id="3" name="Picture 3"/>
          <p:cNvPicPr>
            <a:picLocks noChangeAspect="1"/>
          </p:cNvPicPr>
          <p:nvPr/>
        </p:nvPicPr>
        <p:blipFill>
          <a:blip r:embed="rId3">
            <a:alphaModFix amt="20999"/>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8458200" y="-286051"/>
            <a:ext cx="11141563" cy="11141563"/>
          </a:xfrm>
          <a:prstGeom prst="rect">
            <a:avLst/>
          </a:prstGeom>
        </p:spPr>
      </p:pic>
      <p:grpSp>
        <p:nvGrpSpPr>
          <p:cNvPr id="4" name="Group 4"/>
          <p:cNvGrpSpPr/>
          <p:nvPr/>
        </p:nvGrpSpPr>
        <p:grpSpPr>
          <a:xfrm>
            <a:off x="152400" y="2324100"/>
            <a:ext cx="17927872" cy="7012921"/>
            <a:chOff x="0" y="0"/>
            <a:chExt cx="5678267" cy="2467777"/>
          </a:xfrm>
        </p:grpSpPr>
        <p:sp>
          <p:nvSpPr>
            <p:cNvPr id="5" name="Freeform 5"/>
            <p:cNvSpPr/>
            <p:nvPr/>
          </p:nvSpPr>
          <p:spPr>
            <a:xfrm>
              <a:off x="0" y="0"/>
              <a:ext cx="5678267" cy="2467777"/>
            </a:xfrm>
            <a:custGeom>
              <a:avLst/>
              <a:gdLst/>
              <a:ahLst/>
              <a:cxnLst/>
              <a:rect l="l" t="t" r="r" b="b"/>
              <a:pathLst>
                <a:path w="5678267" h="2467777">
                  <a:moveTo>
                    <a:pt x="5553807" y="2467777"/>
                  </a:moveTo>
                  <a:lnTo>
                    <a:pt x="124460" y="2467777"/>
                  </a:lnTo>
                  <a:cubicBezTo>
                    <a:pt x="55880" y="2467777"/>
                    <a:pt x="0" y="2411897"/>
                    <a:pt x="0" y="2343316"/>
                  </a:cubicBezTo>
                  <a:lnTo>
                    <a:pt x="0" y="124460"/>
                  </a:lnTo>
                  <a:cubicBezTo>
                    <a:pt x="0" y="55880"/>
                    <a:pt x="55880" y="0"/>
                    <a:pt x="124460" y="0"/>
                  </a:cubicBezTo>
                  <a:lnTo>
                    <a:pt x="5553807" y="0"/>
                  </a:lnTo>
                  <a:cubicBezTo>
                    <a:pt x="5622387" y="0"/>
                    <a:pt x="5678267" y="55880"/>
                    <a:pt x="5678267" y="124460"/>
                  </a:cubicBezTo>
                  <a:lnTo>
                    <a:pt x="5678267" y="2343317"/>
                  </a:lnTo>
                  <a:cubicBezTo>
                    <a:pt x="5678267" y="2411897"/>
                    <a:pt x="5622387" y="2467777"/>
                    <a:pt x="5553807" y="2467777"/>
                  </a:cubicBezTo>
                  <a:close/>
                </a:path>
              </a:pathLst>
            </a:custGeom>
            <a:solidFill>
              <a:srgbClr val="FFFFFF"/>
            </a:solidFill>
          </p:spPr>
        </p:sp>
      </p:grpSp>
      <p:grpSp>
        <p:nvGrpSpPr>
          <p:cNvPr id="7" name="Group 2"/>
          <p:cNvGrpSpPr/>
          <p:nvPr/>
        </p:nvGrpSpPr>
        <p:grpSpPr>
          <a:xfrm rot="-5400000">
            <a:off x="2309435" y="-1919669"/>
            <a:ext cx="1172334" cy="6096003"/>
            <a:chOff x="0" y="0"/>
            <a:chExt cx="2771140" cy="17082440"/>
          </a:xfrm>
        </p:grpSpPr>
        <p:sp>
          <p:nvSpPr>
            <p:cNvPr id="8"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pic>
        <p:nvPicPr>
          <p:cNvPr id="12" name="Picture 2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21067308">
            <a:off x="15810441" y="285956"/>
            <a:ext cx="2241109" cy="1263171"/>
          </a:xfrm>
          <a:prstGeom prst="rect">
            <a:avLst/>
          </a:prstGeom>
        </p:spPr>
      </p:pic>
      <p:pic>
        <p:nvPicPr>
          <p:cNvPr id="2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202731" y="3897530"/>
            <a:ext cx="902190" cy="1327568"/>
          </a:xfrm>
          <a:prstGeom prst="rect">
            <a:avLst/>
          </a:prstGeom>
        </p:spPr>
      </p:pic>
      <p:pic>
        <p:nvPicPr>
          <p:cNvPr id="31" name="Picture 6"/>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20429202">
            <a:off x="16592686" y="7452802"/>
            <a:ext cx="1636907" cy="1738029"/>
          </a:xfrm>
          <a:prstGeom prst="rect">
            <a:avLst/>
          </a:prstGeom>
        </p:spPr>
      </p:pic>
      <p:sp>
        <p:nvSpPr>
          <p:cNvPr id="14" name="Rectangle 13"/>
          <p:cNvSpPr/>
          <p:nvPr/>
        </p:nvSpPr>
        <p:spPr>
          <a:xfrm>
            <a:off x="248364" y="771083"/>
            <a:ext cx="5092035" cy="707886"/>
          </a:xfrm>
          <a:prstGeom prst="rect">
            <a:avLst/>
          </a:prstGeom>
        </p:spPr>
        <p:txBody>
          <a:bodyPr wrap="none">
            <a:spAutoFit/>
          </a:bodyPr>
          <a:lstStyle/>
          <a:p>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a:t>
            </a:r>
            <a:r>
              <a:rPr lang="en-US" sz="4000" b="1" dirty="0" smtClean="0">
                <a:latin typeface="Arial" panose="020B0604020202020204" pitchFamily="34" charset="0"/>
                <a:cs typeface="Arial" panose="020B0604020202020204" pitchFamily="34" charset="0"/>
              </a:rPr>
              <a:t>6.4: (</a:t>
            </a:r>
            <a:r>
              <a:rPr lang="en-US" sz="4000" b="1" dirty="0">
                <a:latin typeface="Arial" panose="020B0604020202020204" pitchFamily="34" charset="0"/>
                <a:cs typeface="Arial" panose="020B0604020202020204" pitchFamily="34" charset="0"/>
              </a:rPr>
              <a:t>SGK – </a:t>
            </a:r>
            <a:r>
              <a:rPr lang="en-US" sz="4000" b="1" dirty="0" smtClean="0">
                <a:latin typeface="Arial" panose="020B0604020202020204" pitchFamily="34" charset="0"/>
                <a:cs typeface="Arial" panose="020B0604020202020204" pitchFamily="34" charset="0"/>
              </a:rPr>
              <a:t>tr.7) </a:t>
            </a:r>
            <a:endParaRPr lang="en-US" sz="4000" dirty="0"/>
          </a:p>
        </p:txBody>
      </p:sp>
      <p:sp>
        <p:nvSpPr>
          <p:cNvPr id="13" name="Rectangle 12"/>
          <p:cNvSpPr/>
          <p:nvPr/>
        </p:nvSpPr>
        <p:spPr>
          <a:xfrm>
            <a:off x="795985" y="2707621"/>
            <a:ext cx="16577615" cy="1015663"/>
          </a:xfrm>
          <a:prstGeom prst="rect">
            <a:avLst/>
          </a:prstGeom>
        </p:spPr>
        <p:txBody>
          <a:bodyPr wrap="none">
            <a:spAutoFit/>
          </a:bodyPr>
          <a:lstStyle/>
          <a:p>
            <a:pPr marL="30480" marR="30480" algn="just">
              <a:lnSpc>
                <a:spcPct val="150000"/>
              </a:lnSpc>
              <a:spcAft>
                <a:spcPts val="1200"/>
              </a:spcAft>
            </a:pPr>
            <a:r>
              <a:rPr lang="en-US" sz="4000" dirty="0" err="1">
                <a:latin typeface="Arial" panose="020B0604020202020204" pitchFamily="34" charset="0"/>
                <a:ea typeface="Times New Roman" panose="02020603050405020304" pitchFamily="18" charset="0"/>
              </a:rPr>
              <a:t>Lập</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tất</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cả</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các</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tỉ</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lệ</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thức</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có</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thể</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được</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từ</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đẳng</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thức</a:t>
            </a:r>
            <a:r>
              <a:rPr lang="en-US" sz="4000" dirty="0">
                <a:latin typeface="Arial" panose="020B0604020202020204" pitchFamily="34" charset="0"/>
                <a:ea typeface="Times New Roman" panose="02020603050405020304" pitchFamily="18" charset="0"/>
              </a:rPr>
              <a:t> 14 . (- 15) = (-10) . </a:t>
            </a:r>
            <a:r>
              <a:rPr lang="en-US" sz="4000" dirty="0" smtClean="0">
                <a:latin typeface="Arial" panose="020B0604020202020204" pitchFamily="34" charset="0"/>
                <a:ea typeface="Times New Roman" panose="02020603050405020304" pitchFamily="18" charset="0"/>
              </a:rPr>
              <a:t>21</a:t>
            </a:r>
            <a:endParaRPr lang="en-US" sz="4000" dirty="0">
              <a:effectLst/>
              <a:latin typeface="Times New Roman" panose="02020603050405020304" pitchFamily="18" charset="0"/>
              <a:ea typeface="Times New Roman" panose="02020603050405020304" pitchFamily="18" charset="0"/>
            </a:endParaRPr>
          </a:p>
        </p:txBody>
      </p:sp>
      <p:sp>
        <p:nvSpPr>
          <p:cNvPr id="19" name="Oval Callout 18"/>
          <p:cNvSpPr/>
          <p:nvPr/>
        </p:nvSpPr>
        <p:spPr>
          <a:xfrm>
            <a:off x="8274814" y="4065307"/>
            <a:ext cx="1683043" cy="873988"/>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smtClean="0">
                <a:solidFill>
                  <a:prstClr val="black"/>
                </a:solidFill>
              </a:rPr>
              <a:t>Giải</a:t>
            </a:r>
            <a:endParaRPr lang="en-US" sz="4000" b="1" dirty="0">
              <a:solidFill>
                <a:prstClr val="black"/>
              </a:solidFill>
            </a:endParaRPr>
          </a:p>
        </p:txBody>
      </p:sp>
      <mc:AlternateContent xmlns:mc="http://schemas.openxmlformats.org/markup-compatibility/2006" xmlns:a14="http://schemas.microsoft.com/office/drawing/2010/main">
        <mc:Choice Requires="a14">
          <p:sp>
            <p:nvSpPr>
              <p:cNvPr id="15" name="Rectangle 14"/>
              <p:cNvSpPr/>
              <p:nvPr/>
            </p:nvSpPr>
            <p:spPr>
              <a:xfrm>
                <a:off x="685800" y="5347177"/>
                <a:ext cx="17318272" cy="2923044"/>
              </a:xfrm>
              <a:prstGeom prst="rect">
                <a:avLst/>
              </a:prstGeom>
            </p:spPr>
            <p:txBody>
              <a:bodyPr wrap="square">
                <a:spAutoFit/>
              </a:bodyPr>
              <a:lstStyle/>
              <a:p>
                <a:pPr algn="just">
                  <a:lnSpc>
                    <a:spcPct val="150000"/>
                  </a:lnSpc>
                  <a:spcAft>
                    <a:spcPts val="600"/>
                  </a:spcAft>
                </a:pP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thức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được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600"/>
                  </a:spcAft>
                </a:pPr>
                <a14:m>
                  <m:oMathPara xmlns:m="http://schemas.openxmlformats.org/officeDocument/2006/math">
                    <m:oMathParaPr>
                      <m:jc m:val="centerGroup"/>
                    </m:oMathParaPr>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14</m:t>
                          </m:r>
                        </m:num>
                        <m:den>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10</m:t>
                          </m:r>
                        </m:den>
                      </m:f>
                      <m:r>
                        <a:rPr lang="en-US"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21</m:t>
                          </m:r>
                        </m:num>
                        <m:den>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15</m:t>
                          </m:r>
                        </m:den>
                      </m:f>
                      <m:r>
                        <a:rPr lang="en-US" sz="4000">
                          <a:effectLst/>
                          <a:latin typeface="Cambria Math" panose="02040503050406030204" pitchFamily="18" charset="0"/>
                          <a:ea typeface="Calibri" panose="020F0502020204030204" pitchFamily="34" charset="0"/>
                          <a:cs typeface="Arial" panose="020B0604020202020204" pitchFamily="34" charset="0"/>
                        </a:rPr>
                        <m:t>;    </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14</m:t>
                          </m:r>
                        </m:num>
                        <m:den>
                          <m:r>
                            <a:rPr lang="en-US" sz="4000">
                              <a:effectLst/>
                              <a:latin typeface="Cambria Math" panose="02040503050406030204" pitchFamily="18" charset="0"/>
                              <a:ea typeface="Calibri" panose="020F0502020204030204" pitchFamily="34" charset="0"/>
                              <a:cs typeface="Arial" panose="020B0604020202020204" pitchFamily="34" charset="0"/>
                            </a:rPr>
                            <m:t>21</m:t>
                          </m:r>
                        </m:den>
                      </m:f>
                      <m:r>
                        <a:rPr lang="en-US"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10</m:t>
                          </m:r>
                        </m:num>
                        <m:den>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15</m:t>
                          </m:r>
                        </m:den>
                      </m:f>
                      <m:r>
                        <a:rPr lang="en-US" sz="4000">
                          <a:effectLst/>
                          <a:latin typeface="Cambria Math" panose="02040503050406030204" pitchFamily="18" charset="0"/>
                          <a:ea typeface="Calibri" panose="020F0502020204030204" pitchFamily="34" charset="0"/>
                          <a:cs typeface="Arial" panose="020B0604020202020204" pitchFamily="34" charset="0"/>
                        </a:rPr>
                        <m:t>;      </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15</m:t>
                          </m:r>
                        </m:num>
                        <m:den>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10</m:t>
                          </m:r>
                        </m:den>
                      </m:f>
                      <m:r>
                        <a:rPr lang="en-US"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21</m:t>
                          </m:r>
                        </m:num>
                        <m:den>
                          <m:r>
                            <a:rPr lang="en-US" sz="4000">
                              <a:effectLst/>
                              <a:latin typeface="Cambria Math" panose="02040503050406030204" pitchFamily="18" charset="0"/>
                              <a:ea typeface="Calibri" panose="020F0502020204030204" pitchFamily="34" charset="0"/>
                              <a:cs typeface="Arial" panose="020B0604020202020204" pitchFamily="34" charset="0"/>
                            </a:rPr>
                            <m:t>14</m:t>
                          </m:r>
                        </m:den>
                      </m:f>
                      <m:r>
                        <a:rPr lang="en-US" sz="4000">
                          <a:effectLst/>
                          <a:latin typeface="Cambria Math" panose="02040503050406030204" pitchFamily="18" charset="0"/>
                          <a:ea typeface="Calibri" panose="020F0502020204030204" pitchFamily="34" charset="0"/>
                          <a:cs typeface="Arial" panose="020B0604020202020204" pitchFamily="34" charset="0"/>
                        </a:rPr>
                        <m:t>;       </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15</m:t>
                          </m:r>
                        </m:num>
                        <m:den>
                          <m:r>
                            <a:rPr lang="en-US" sz="4000">
                              <a:effectLst/>
                              <a:latin typeface="Cambria Math" panose="02040503050406030204" pitchFamily="18" charset="0"/>
                              <a:ea typeface="Calibri" panose="020F0502020204030204" pitchFamily="34" charset="0"/>
                              <a:cs typeface="Arial" panose="020B0604020202020204" pitchFamily="34" charset="0"/>
                            </a:rPr>
                            <m:t>21</m:t>
                          </m:r>
                        </m:den>
                      </m:f>
                      <m:r>
                        <a:rPr lang="en-US"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10</m:t>
                          </m:r>
                        </m:num>
                        <m:den>
                          <m:r>
                            <a:rPr lang="en-US" sz="4000">
                              <a:effectLst/>
                              <a:latin typeface="Cambria Math" panose="02040503050406030204" pitchFamily="18" charset="0"/>
                              <a:ea typeface="Calibri" panose="020F0502020204030204" pitchFamily="34" charset="0"/>
                              <a:cs typeface="Arial" panose="020B0604020202020204" pitchFamily="34" charset="0"/>
                            </a:rPr>
                            <m:t>14</m:t>
                          </m:r>
                        </m:den>
                      </m:f>
                    </m:oMath>
                  </m:oMathPara>
                </a14:m>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685800" y="5347177"/>
                <a:ext cx="17318272" cy="2923044"/>
              </a:xfrm>
              <a:prstGeom prst="rect">
                <a:avLst/>
              </a:prstGeom>
              <a:blipFill>
                <a:blip r:embed="rId17"/>
                <a:stretch>
                  <a:fillRect l="-1268"/>
                </a:stretch>
              </a:blipFill>
            </p:spPr>
            <p:txBody>
              <a:bodyPr/>
              <a:lstStyle/>
              <a:p>
                <a:r>
                  <a:rPr lang="en-US">
                    <a:noFill/>
                  </a:rPr>
                  <a:t> </a:t>
                </a:r>
              </a:p>
            </p:txBody>
          </p:sp>
        </mc:Fallback>
      </mc:AlternateContent>
    </p:spTree>
    <p:extLst>
      <p:ext uri="{BB962C8B-B14F-4D97-AF65-F5344CB8AC3E}">
        <p14:creationId xmlns:p14="http://schemas.microsoft.com/office/powerpoint/2010/main" val="2441922047"/>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 grpId="0"/>
      <p:bldP spid="19" grpId="0" animBg="1"/>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a:defRPr/>
              </a:pPr>
              <a:r>
                <a:rPr lang="en-US" sz="4500" b="1" kern="0" dirty="0" smtClean="0">
                  <a:solidFill>
                    <a:prstClr val="black"/>
                  </a:solidFill>
                  <a:latin typeface="Arial" panose="020B0604020202020204" pitchFamily="34" charset="0"/>
                  <a:cs typeface="Arial" panose="020B0604020202020204" pitchFamily="34" charset="0"/>
                  <a:sym typeface="Arial"/>
                </a:rPr>
                <a:t>BÀI TẬP TRẮC NGHIỆM</a:t>
              </a:r>
            </a:p>
          </p:txBody>
        </p:sp>
      </p:grpSp>
      <mc:AlternateContent xmlns:mc="http://schemas.openxmlformats.org/markup-compatibility/2006">
        <mc:Choice xmlns:a14="http://schemas.microsoft.com/office/drawing/2010/main" Requires="a14">
          <p:sp>
            <p:nvSpPr>
              <p:cNvPr id="3" name="Rectangle 2"/>
              <p:cNvSpPr/>
              <p:nvPr/>
            </p:nvSpPr>
            <p:spPr>
              <a:xfrm>
                <a:off x="1295400" y="1901203"/>
                <a:ext cx="15544800" cy="1221168"/>
              </a:xfrm>
              <a:prstGeom prst="rect">
                <a:avLst/>
              </a:prstGeom>
            </p:spPr>
            <p:txBody>
              <a:bodyPr wrap="square">
                <a:spAutoFit/>
              </a:bodyPr>
              <a:lstStyle/>
              <a:p>
                <a:pPr marL="30480" marR="30480" algn="just">
                  <a:lnSpc>
                    <a:spcPct val="150000"/>
                  </a:lnSpc>
                  <a:spcAft>
                    <a:spcPts val="1200"/>
                  </a:spcAft>
                </a:pPr>
                <a:r>
                  <a:rPr lang="en-US" sz="4000" b="1" dirty="0" err="1">
                    <a:latin typeface="Arial" panose="020B0604020202020204" pitchFamily="34" charset="0"/>
                    <a:ea typeface="Times New Roman" panose="02020603050405020304" pitchFamily="18" charset="0"/>
                  </a:rPr>
                  <a:t>Câu</a:t>
                </a:r>
                <a:r>
                  <a:rPr lang="en-US" sz="4000" b="1" dirty="0">
                    <a:latin typeface="Arial" panose="020B0604020202020204" pitchFamily="34" charset="0"/>
                    <a:ea typeface="Times New Roman" panose="02020603050405020304" pitchFamily="18" charset="0"/>
                  </a:rPr>
                  <a:t> 1:</a:t>
                </a:r>
                <a:r>
                  <a:rPr lang="en-US" sz="4000" dirty="0">
                    <a:effectLst/>
                    <a:latin typeface="Arial" panose="020B0604020202020204" pitchFamily="34" charset="0"/>
                    <a:ea typeface="Times New Roman" panose="02020603050405020304" pitchFamily="18" charset="0"/>
                  </a:rPr>
                  <a:t> </a:t>
                </a:r>
                <a:r>
                  <a:rPr lang="en-US" sz="4000" b="1" dirty="0" err="1">
                    <a:solidFill>
                      <a:srgbClr val="000000"/>
                    </a:solidFill>
                    <a:effectLst/>
                    <a:latin typeface="Arial" panose="020B0604020202020204" pitchFamily="34" charset="0"/>
                    <a:ea typeface="Times New Roman" panose="02020603050405020304" pitchFamily="18" charset="0"/>
                  </a:rPr>
                  <a:t>Chọn</a:t>
                </a:r>
                <a:r>
                  <a:rPr lang="en-US" sz="4000" b="1" dirty="0">
                    <a:solidFill>
                      <a:srgbClr val="000000"/>
                    </a:solidFill>
                    <a:effectLst/>
                    <a:latin typeface="Arial" panose="020B0604020202020204" pitchFamily="34" charset="0"/>
                    <a:ea typeface="Times New Roman" panose="02020603050405020304" pitchFamily="18" charset="0"/>
                  </a:rPr>
                  <a:t> </a:t>
                </a:r>
                <a:r>
                  <a:rPr lang="en-US" sz="4000" b="1" dirty="0" err="1">
                    <a:solidFill>
                      <a:srgbClr val="000000"/>
                    </a:solidFill>
                    <a:effectLst/>
                    <a:latin typeface="Arial" panose="020B0604020202020204" pitchFamily="34" charset="0"/>
                    <a:ea typeface="Times New Roman" panose="02020603050405020304" pitchFamily="18" charset="0"/>
                  </a:rPr>
                  <a:t>câu</a:t>
                </a:r>
                <a:r>
                  <a:rPr lang="en-US" sz="4000" b="1" dirty="0">
                    <a:solidFill>
                      <a:srgbClr val="000000"/>
                    </a:solidFill>
                    <a:effectLst/>
                    <a:latin typeface="Arial" panose="020B0604020202020204" pitchFamily="34" charset="0"/>
                    <a:ea typeface="Times New Roman" panose="02020603050405020304" pitchFamily="18" charset="0"/>
                  </a:rPr>
                  <a:t> </a:t>
                </a:r>
                <a:r>
                  <a:rPr lang="en-US" sz="4000" b="1" dirty="0" err="1">
                    <a:solidFill>
                      <a:srgbClr val="000000"/>
                    </a:solidFill>
                    <a:effectLst/>
                    <a:latin typeface="Arial" panose="020B0604020202020204" pitchFamily="34" charset="0"/>
                    <a:ea typeface="Times New Roman" panose="02020603050405020304" pitchFamily="18" charset="0"/>
                  </a:rPr>
                  <a:t>đúng</a:t>
                </a:r>
                <a:r>
                  <a:rPr lang="en-US" sz="4000" b="1" dirty="0">
                    <a:solidFill>
                      <a:srgbClr val="000000"/>
                    </a:solidFill>
                    <a:effectLst/>
                    <a:latin typeface="Arial" panose="020B0604020202020204" pitchFamily="34" charset="0"/>
                    <a:ea typeface="Times New Roman" panose="02020603050405020304" pitchFamily="18" charset="0"/>
                  </a:rPr>
                  <a:t>. </a:t>
                </a:r>
                <a:r>
                  <a:rPr lang="en-US" sz="4000" b="1" dirty="0" err="1">
                    <a:solidFill>
                      <a:srgbClr val="000000"/>
                    </a:solidFill>
                    <a:effectLst/>
                    <a:latin typeface="Arial" panose="020B0604020202020204" pitchFamily="34" charset="0"/>
                    <a:ea typeface="Times New Roman" panose="02020603050405020304" pitchFamily="18" charset="0"/>
                  </a:rPr>
                  <a:t>Nếu</a:t>
                </a:r>
                <a:r>
                  <a:rPr lang="en-US" sz="4000" b="1" dirty="0">
                    <a:solidFill>
                      <a:srgbClr val="000000"/>
                    </a:solidFill>
                    <a:effectLst/>
                    <a:latin typeface="Arial" panose="020B0604020202020204" pitchFamily="34" charset="0"/>
                    <a:ea typeface="Times New Roman" panose="02020603050405020304" pitchFamily="18" charset="0"/>
                  </a:rPr>
                  <a:t> </a:t>
                </a:r>
                <a14:m>
                  <m:oMath xmlns:m="http://schemas.openxmlformats.org/officeDocument/2006/math">
                    <m:f>
                      <m:fPr>
                        <m:ctrlPr>
                          <a:rPr lang="en-US" sz="40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en-US" sz="40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𝒂</m:t>
                        </m:r>
                      </m:num>
                      <m:den>
                        <m:r>
                          <a:rPr lang="en-US" sz="40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𝒃</m:t>
                        </m:r>
                      </m:den>
                    </m:f>
                    <m:r>
                      <a:rPr lang="en-US" sz="40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40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en-US" sz="40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𝒄</m:t>
                        </m:r>
                      </m:num>
                      <m:den>
                        <m:r>
                          <a:rPr lang="en-US" sz="40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𝒅</m:t>
                        </m:r>
                      </m:den>
                    </m:f>
                  </m:oMath>
                </a14:m>
                <a:r>
                  <a:rPr lang="en-US" sz="4000" b="1" dirty="0">
                    <a:solidFill>
                      <a:srgbClr val="000000"/>
                    </a:solidFill>
                    <a:effectLst/>
                    <a:latin typeface="Arial" panose="020B0604020202020204" pitchFamily="34" charset="0"/>
                    <a:ea typeface="Times New Roman" panose="02020603050405020304" pitchFamily="18" charset="0"/>
                  </a:rPr>
                  <a:t> </a:t>
                </a:r>
                <a:r>
                  <a:rPr lang="en-US" sz="4000" b="1" dirty="0" err="1">
                    <a:solidFill>
                      <a:srgbClr val="000000"/>
                    </a:solidFill>
                    <a:effectLst/>
                    <a:latin typeface="Arial" panose="020B0604020202020204" pitchFamily="34" charset="0"/>
                    <a:ea typeface="Times New Roman" panose="02020603050405020304" pitchFamily="18" charset="0"/>
                  </a:rPr>
                  <a:t>thì</a:t>
                </a:r>
                <a:r>
                  <a:rPr lang="en-US" sz="4000" b="1" dirty="0" smtClean="0">
                    <a:solidFill>
                      <a:srgbClr val="000000"/>
                    </a:solidFill>
                    <a:effectLst/>
                    <a:latin typeface="Arial" panose="020B0604020202020204" pitchFamily="34" charset="0"/>
                    <a:ea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1295400" y="1901203"/>
                <a:ext cx="15544800" cy="1221168"/>
              </a:xfrm>
              <a:prstGeom prst="rect">
                <a:avLst/>
              </a:prstGeom>
              <a:blipFill>
                <a:blip r:embed="rId3"/>
                <a:stretch>
                  <a:fillRect l="-1216" b="-9000"/>
                </a:stretch>
              </a:blipFill>
            </p:spPr>
            <p:txBody>
              <a:bodyPr/>
              <a:lstStyle/>
              <a:p>
                <a:r>
                  <a:rPr lang="en-US">
                    <a:noFill/>
                  </a:rPr>
                  <a:t> </a:t>
                </a:r>
              </a:p>
            </p:txBody>
          </p:sp>
        </mc:Fallback>
      </mc:AlternateContent>
      <p:pic>
        <p:nvPicPr>
          <p:cNvPr id="14"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1801479" y="6134100"/>
            <a:ext cx="3219442" cy="3191273"/>
          </a:xfrm>
          <a:prstGeom prst="rect">
            <a:avLst/>
          </a:prstGeom>
        </p:spPr>
      </p:pic>
      <p:sp>
        <p:nvSpPr>
          <p:cNvPr id="8" name="Oval 7"/>
          <p:cNvSpPr/>
          <p:nvPr/>
        </p:nvSpPr>
        <p:spPr>
          <a:xfrm>
            <a:off x="3993396" y="6695871"/>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267200" y="3591828"/>
            <a:ext cx="9144000" cy="5287409"/>
          </a:xfrm>
          <a:prstGeom prst="rect">
            <a:avLst/>
          </a:prstGeom>
        </p:spPr>
        <p:txBody>
          <a:bodyPr>
            <a:spAutoFit/>
          </a:bodyPr>
          <a:lstStyle/>
          <a:p>
            <a:pPr marL="30480" marR="30480" algn="just">
              <a:lnSpc>
                <a:spcPct val="200000"/>
              </a:lnSpc>
              <a:spcAft>
                <a:spcPts val="1200"/>
              </a:spcAft>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 a = c</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marL="30480" marR="30480" algn="just">
              <a:lnSpc>
                <a:spcPct val="200000"/>
              </a:lnSpc>
              <a:spcAft>
                <a:spcPts val="1200"/>
              </a:spcAft>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B.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a.c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b.d</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marL="30480" marR="30480" algn="just">
              <a:lnSpc>
                <a:spcPct val="200000"/>
              </a:lnSpc>
              <a:spcAft>
                <a:spcPts val="1200"/>
              </a:spcAft>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C.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a.d</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b.c</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marL="30480" marR="30480" algn="just">
              <a:lnSpc>
                <a:spcPct val="200000"/>
              </a:lnSpc>
              <a:spcAft>
                <a:spcPts val="1200"/>
              </a:spcAft>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D. b = d</a:t>
            </a:r>
            <a:endParaRPr lang="en-US" sz="40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9837006"/>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5002108" y="8245441"/>
            <a:ext cx="1835902" cy="1438680"/>
          </a:xfrm>
          <a:prstGeom prst="rect">
            <a:avLst/>
          </a:prstGeom>
        </p:spPr>
      </p:pic>
      <p:pic>
        <p:nvPicPr>
          <p:cNvPr id="5" name="Picture 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731372" flipH="1">
            <a:off x="15900521" y="5715368"/>
            <a:ext cx="1617647" cy="1269853"/>
          </a:xfrm>
          <a:prstGeom prst="rect">
            <a:avLst/>
          </a:prstGeom>
        </p:spPr>
      </p:pic>
      <p:pic>
        <p:nvPicPr>
          <p:cNvPr id="6" name="Picture 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316543">
            <a:off x="867499" y="7229465"/>
            <a:ext cx="2522151" cy="1286117"/>
          </a:xfrm>
          <a:prstGeom prst="rect">
            <a:avLst/>
          </a:prstGeom>
        </p:spPr>
      </p:pic>
      <p:pic>
        <p:nvPicPr>
          <p:cNvPr id="7" name="Picture 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9087330">
            <a:off x="3258948" y="989215"/>
            <a:ext cx="1351605" cy="858269"/>
          </a:xfrm>
          <a:prstGeom prst="rect">
            <a:avLst/>
          </a:prstGeom>
        </p:spPr>
      </p:pic>
      <p:pic>
        <p:nvPicPr>
          <p:cNvPr id="8" name="Picture 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5741990" y="287449"/>
            <a:ext cx="2142963" cy="2401079"/>
          </a:xfrm>
          <a:prstGeom prst="rect">
            <a:avLst/>
          </a:prstGeom>
        </p:spPr>
      </p:pic>
      <p:sp>
        <p:nvSpPr>
          <p:cNvPr id="11" name="Rectangle 10"/>
          <p:cNvSpPr/>
          <p:nvPr/>
        </p:nvSpPr>
        <p:spPr>
          <a:xfrm>
            <a:off x="1828800" y="1643891"/>
            <a:ext cx="14614898" cy="3124381"/>
          </a:xfrm>
          <a:prstGeom prst="rect">
            <a:avLst/>
          </a:prstGeom>
        </p:spPr>
        <p:txBody>
          <a:bodyPr wrap="none">
            <a:spAutoFit/>
          </a:bodyPr>
          <a:lstStyle/>
          <a:p>
            <a:pPr lvl="0" algn="ctr">
              <a:lnSpc>
                <a:spcPct val="150000"/>
              </a:lnSpc>
              <a:defRPr/>
            </a:pPr>
            <a:r>
              <a:rPr lang="nn-NO" sz="7000" b="1" kern="0" dirty="0">
                <a:solidFill>
                  <a:schemeClr val="bg1"/>
                </a:solidFill>
                <a:latin typeface="Arial" panose="020B0604020202020204" pitchFamily="34" charset="0"/>
                <a:cs typeface="Arial" panose="020B0604020202020204" pitchFamily="34" charset="0"/>
              </a:rPr>
              <a:t>CHƯƠNG </a:t>
            </a:r>
            <a:r>
              <a:rPr lang="nn-NO" sz="7000" b="1" kern="0" dirty="0" smtClean="0">
                <a:solidFill>
                  <a:schemeClr val="bg1"/>
                </a:solidFill>
                <a:latin typeface="Arial" panose="020B0604020202020204" pitchFamily="34" charset="0"/>
                <a:cs typeface="Arial" panose="020B0604020202020204" pitchFamily="34" charset="0"/>
              </a:rPr>
              <a:t>VI: </a:t>
            </a:r>
          </a:p>
          <a:p>
            <a:pPr lvl="0" algn="ctr">
              <a:lnSpc>
                <a:spcPct val="150000"/>
              </a:lnSpc>
              <a:defRPr/>
            </a:pPr>
            <a:r>
              <a:rPr lang="vi-VN" sz="7000" b="1" kern="0" dirty="0" smtClean="0">
                <a:solidFill>
                  <a:schemeClr val="bg1"/>
                </a:solidFill>
                <a:cs typeface="Arial" panose="020B0604020202020204" pitchFamily="34" charset="0"/>
              </a:rPr>
              <a:t>TỈ </a:t>
            </a:r>
            <a:r>
              <a:rPr lang="vi-VN" sz="7000" b="1" kern="0" dirty="0">
                <a:solidFill>
                  <a:schemeClr val="bg1"/>
                </a:solidFill>
                <a:cs typeface="Arial" panose="020B0604020202020204" pitchFamily="34" charset="0"/>
              </a:rPr>
              <a:t>LỆ THỨC VÀ ĐẠI LƯỢNG TỈ LỆ</a:t>
            </a:r>
            <a:endParaRPr lang="en-US" sz="7000" b="1" kern="0" dirty="0">
              <a:solidFill>
                <a:schemeClr val="bg1"/>
              </a:solidFill>
              <a:latin typeface="Arial" panose="020B0604020202020204" pitchFamily="34" charset="0"/>
              <a:cs typeface="Arial" panose="020B0604020202020204" pitchFamily="34" charset="0"/>
            </a:endParaRPr>
          </a:p>
        </p:txBody>
      </p:sp>
      <p:sp>
        <p:nvSpPr>
          <p:cNvPr id="12" name="Rectangle 11"/>
          <p:cNvSpPr/>
          <p:nvPr/>
        </p:nvSpPr>
        <p:spPr>
          <a:xfrm>
            <a:off x="3962400" y="5600700"/>
            <a:ext cx="10668000" cy="1508555"/>
          </a:xfrm>
          <a:prstGeom prst="rect">
            <a:avLst/>
          </a:prstGeom>
        </p:spPr>
        <p:txBody>
          <a:bodyPr wrap="square">
            <a:spAutoFit/>
          </a:bodyPr>
          <a:lstStyle/>
          <a:p>
            <a:pPr lvl="0" algn="ctr">
              <a:lnSpc>
                <a:spcPct val="150000"/>
              </a:lnSpc>
              <a:defRPr/>
            </a:pPr>
            <a:r>
              <a:rPr lang="vi-VN" sz="7000" b="1" kern="0" dirty="0">
                <a:solidFill>
                  <a:srgbClr val="FFFF00"/>
                </a:solidFill>
                <a:ea typeface="Calibri" panose="020F0502020204030204" pitchFamily="34" charset="0"/>
                <a:cs typeface="Arial" panose="020B0604020202020204" pitchFamily="34" charset="0"/>
              </a:rPr>
              <a:t>BÀI 20: TỈ LỆ THỨC</a:t>
            </a:r>
            <a:endParaRPr kumimoji="0" lang="en-US" sz="7000" b="1" i="0" u="none" strike="noStrike" kern="0" cap="none" spc="0" normalizeH="0" baseline="0" noProof="0" dirty="0" smtClean="0">
              <a:ln>
                <a:noFill/>
              </a:ln>
              <a:solidFill>
                <a:srgbClr val="FFFF00"/>
              </a:solidFill>
              <a:effectLst/>
              <a:uLnTx/>
              <a:uFillTx/>
              <a:latin typeface="Arial" panose="020B0604020202020204" pitchFamily="34" charset="0"/>
              <a:cs typeface="Arial" panose="020B0604020202020204" pitchFamily="34" charset="0"/>
            </a:endParaRPr>
          </a:p>
        </p:txBody>
      </p:sp>
      <p:sp>
        <p:nvSpPr>
          <p:cNvPr id="13" name="Rectangle 12"/>
          <p:cNvSpPr/>
          <p:nvPr/>
        </p:nvSpPr>
        <p:spPr>
          <a:xfrm>
            <a:off x="15195001" y="8420100"/>
            <a:ext cx="14478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14:warp dir="in"/>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3" name="Rectangle 2"/>
          <p:cNvSpPr/>
          <p:nvPr/>
        </p:nvSpPr>
        <p:spPr>
          <a:xfrm>
            <a:off x="1743691" y="2269873"/>
            <a:ext cx="15544800" cy="901593"/>
          </a:xfrm>
          <a:prstGeom prst="rect">
            <a:avLst/>
          </a:prstGeom>
        </p:spPr>
        <p:txBody>
          <a:bodyPr wrap="square">
            <a:spAutoFit/>
          </a:bodyPr>
          <a:lstStyle/>
          <a:p>
            <a:pPr marL="30480" marR="30480" lvl="0" algn="just">
              <a:lnSpc>
                <a:spcPct val="150000"/>
              </a:lnSpc>
            </a:pPr>
            <a:r>
              <a:rPr lang="vi-VN" sz="4000" b="1" dirty="0">
                <a:solidFill>
                  <a:prstClr val="black"/>
                </a:solidFill>
                <a:ea typeface="Times New Roman" panose="02020603050405020304" pitchFamily="18" charset="0"/>
                <a:cs typeface="Arial" panose="020B0604020202020204" pitchFamily="34" charset="0"/>
              </a:rPr>
              <a:t>Câu 2: Chọn câu sai. Nếu a.d = b.c và a, b, c, d ≠ 0 thì:</a:t>
            </a:r>
            <a:endParaRPr lang="vi-VN" sz="4000" b="1" dirty="0">
              <a:solidFill>
                <a:prstClr val="black"/>
              </a:solidFill>
              <a:ea typeface="Times New Roman" panose="02020603050405020304" pitchFamily="18" charset="0"/>
              <a:cs typeface="Arial" panose="020B0604020202020204" pitchFamily="34" charset="0"/>
            </a:endParaRPr>
          </a:p>
        </p:txBody>
      </p:sp>
      <mc:AlternateContent xmlns:mc="http://schemas.openxmlformats.org/markup-compatibility/2006">
        <mc:Choice xmlns:a14="http://schemas.microsoft.com/office/drawing/2010/main" Requires="a14">
          <p:sp>
            <p:nvSpPr>
              <p:cNvPr id="2" name="Rectangle 1"/>
              <p:cNvSpPr/>
              <p:nvPr/>
            </p:nvSpPr>
            <p:spPr>
              <a:xfrm>
                <a:off x="3888858" y="3697503"/>
                <a:ext cx="9144000" cy="5514587"/>
              </a:xfrm>
              <a:prstGeom prst="rect">
                <a:avLst/>
              </a:prstGeom>
            </p:spPr>
            <p:txBody>
              <a:bodyPr>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𝑎</m:t>
                        </m:r>
                      </m:num>
                      <m:den>
                        <m:r>
                          <a:rPr lang="en-US" sz="4000" i="1">
                            <a:effectLst/>
                            <a:latin typeface="Cambria Math" panose="02040503050406030204" pitchFamily="18" charset="0"/>
                            <a:ea typeface="Calibri" panose="020F0502020204030204" pitchFamily="34" charset="0"/>
                            <a:cs typeface="Arial" panose="020B0604020202020204" pitchFamily="34" charset="0"/>
                          </a:rPr>
                          <m:t>𝑐</m:t>
                        </m:r>
                      </m:den>
                    </m:f>
                    <m:r>
                      <a:rPr lang="en-US" sz="4000" i="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𝑏</m:t>
                        </m:r>
                      </m:num>
                      <m:den>
                        <m:r>
                          <a:rPr lang="en-US" sz="4000" i="1">
                            <a:effectLst/>
                            <a:latin typeface="Cambria Math" panose="02040503050406030204" pitchFamily="18" charset="0"/>
                            <a:ea typeface="Calibri" panose="020F0502020204030204" pitchFamily="34" charset="0"/>
                            <a:cs typeface="Arial" panose="020B0604020202020204" pitchFamily="34" charset="0"/>
                          </a:rPr>
                          <m:t>𝑑</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effectLst/>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𝑎</m:t>
                        </m:r>
                      </m:num>
                      <m:den>
                        <m:r>
                          <a:rPr lang="en-US" sz="4000" i="1">
                            <a:effectLst/>
                            <a:latin typeface="Cambria Math" panose="02040503050406030204" pitchFamily="18" charset="0"/>
                            <a:ea typeface="Calibri" panose="020F0502020204030204" pitchFamily="34" charset="0"/>
                            <a:cs typeface="Arial" panose="020B0604020202020204" pitchFamily="34" charset="0"/>
                          </a:rPr>
                          <m:t>𝑏</m:t>
                        </m:r>
                      </m:den>
                    </m:f>
                    <m:r>
                      <a:rPr lang="en-US" sz="4000" i="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𝑐</m:t>
                        </m:r>
                      </m:num>
                      <m:den>
                        <m:r>
                          <a:rPr lang="en-US" sz="4000" i="1">
                            <a:effectLst/>
                            <a:latin typeface="Cambria Math" panose="02040503050406030204" pitchFamily="18" charset="0"/>
                            <a:ea typeface="Calibri" panose="020F0502020204030204" pitchFamily="34" charset="0"/>
                            <a:cs typeface="Arial" panose="020B0604020202020204" pitchFamily="34" charset="0"/>
                          </a:rPr>
                          <m:t>𝑑</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effectLst/>
                    <a:latin typeface="Arial" panose="020B0604020202020204" pitchFamily="34" charset="0"/>
                    <a:ea typeface="Times New Roman" panose="02020603050405020304" pitchFamily="18" charset="0"/>
                    <a:cs typeface="Arial" panose="020B0604020202020204" pitchFamily="34" charset="0"/>
                  </a:rPr>
                  <a:t>C.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𝑎</m:t>
                        </m:r>
                      </m:num>
                      <m:den>
                        <m:r>
                          <a:rPr lang="en-US" sz="4000" i="1">
                            <a:effectLst/>
                            <a:latin typeface="Cambria Math" panose="02040503050406030204" pitchFamily="18" charset="0"/>
                            <a:ea typeface="Calibri" panose="020F0502020204030204" pitchFamily="34" charset="0"/>
                            <a:cs typeface="Arial" panose="020B0604020202020204" pitchFamily="34" charset="0"/>
                          </a:rPr>
                          <m:t>𝑏</m:t>
                        </m:r>
                      </m:den>
                    </m:f>
                    <m:r>
                      <a:rPr lang="en-US" sz="4000" i="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𝑑</m:t>
                        </m:r>
                      </m:num>
                      <m:den>
                        <m:r>
                          <a:rPr lang="en-US" sz="4000" i="1">
                            <a:effectLst/>
                            <a:latin typeface="Cambria Math" panose="02040503050406030204" pitchFamily="18" charset="0"/>
                            <a:ea typeface="Calibri" panose="020F0502020204030204" pitchFamily="34" charset="0"/>
                            <a:cs typeface="Arial" panose="020B0604020202020204" pitchFamily="34" charset="0"/>
                          </a:rPr>
                          <m:t>𝑐</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effectLst/>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𝑑</m:t>
                        </m:r>
                      </m:num>
                      <m:den>
                        <m:r>
                          <a:rPr lang="en-US" sz="4000" i="1">
                            <a:effectLst/>
                            <a:latin typeface="Cambria Math" panose="02040503050406030204" pitchFamily="18" charset="0"/>
                            <a:ea typeface="Calibri" panose="020F0502020204030204" pitchFamily="34" charset="0"/>
                            <a:cs typeface="Arial" panose="020B0604020202020204" pitchFamily="34" charset="0"/>
                          </a:rPr>
                          <m:t>𝑐</m:t>
                        </m:r>
                      </m:den>
                    </m:f>
                    <m:r>
                      <a:rPr lang="en-US" sz="4000" i="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𝑎</m:t>
                        </m:r>
                      </m:num>
                      <m:den>
                        <m:r>
                          <a:rPr lang="en-US" sz="4000" i="1">
                            <a:effectLst/>
                            <a:latin typeface="Cambria Math" panose="02040503050406030204" pitchFamily="18" charset="0"/>
                            <a:ea typeface="Calibri" panose="020F0502020204030204" pitchFamily="34" charset="0"/>
                            <a:cs typeface="Arial" panose="020B0604020202020204" pitchFamily="34" charset="0"/>
                          </a:rPr>
                          <m:t>𝑏</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3888858" y="3697503"/>
                <a:ext cx="9144000" cy="5514587"/>
              </a:xfrm>
              <a:prstGeom prst="rect">
                <a:avLst/>
              </a:prstGeom>
              <a:blipFill>
                <a:blip r:embed="rId3"/>
                <a:stretch>
                  <a:fillRect l="-2400" b="-1217"/>
                </a:stretch>
              </a:blipFill>
            </p:spPr>
            <p:txBody>
              <a:bodyPr/>
              <a:lstStyle/>
              <a:p>
                <a:r>
                  <a:rPr lang="en-US">
                    <a:noFill/>
                  </a:rPr>
                  <a:t> </a:t>
                </a:r>
              </a:p>
            </p:txBody>
          </p:sp>
        </mc:Fallback>
      </mc:AlternateContent>
      <p:pic>
        <p:nvPicPr>
          <p:cNvPr id="14"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1277600" y="5939619"/>
            <a:ext cx="3225752" cy="3197527"/>
          </a:xfrm>
          <a:prstGeom prst="rect">
            <a:avLst/>
          </a:prstGeom>
        </p:spPr>
      </p:pic>
      <p:sp>
        <p:nvSpPr>
          <p:cNvPr id="15" name="Oval 14"/>
          <p:cNvSpPr/>
          <p:nvPr/>
        </p:nvSpPr>
        <p:spPr>
          <a:xfrm>
            <a:off x="3657600" y="6819900"/>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1022181"/>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1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3" name="Rectangle 2"/>
          <p:cNvSpPr/>
          <p:nvPr/>
        </p:nvSpPr>
        <p:spPr>
          <a:xfrm>
            <a:off x="1861123" y="2303124"/>
            <a:ext cx="15544800" cy="901593"/>
          </a:xfrm>
          <a:prstGeom prst="rect">
            <a:avLst/>
          </a:prstGeom>
        </p:spPr>
        <p:txBody>
          <a:bodyPr wrap="square">
            <a:spAutoFit/>
          </a:bodyPr>
          <a:lstStyle/>
          <a:p>
            <a:pPr marL="30480" marR="30480" lvl="0" algn="just">
              <a:lnSpc>
                <a:spcPct val="150000"/>
              </a:lnSpc>
            </a:pPr>
            <a:r>
              <a:rPr lang="vi-VN" sz="4000" b="1" dirty="0">
                <a:solidFill>
                  <a:prstClr val="black"/>
                </a:solidFill>
                <a:ea typeface="Times New Roman" panose="02020603050405020304" pitchFamily="18" charset="0"/>
                <a:cs typeface="Arial" panose="020B0604020202020204" pitchFamily="34" charset="0"/>
              </a:rPr>
              <a:t>Câu 3. Các tỉ số nào sau đây lập thành một tỉ lệ thức:</a:t>
            </a:r>
            <a:endParaRPr lang="vi-VN" sz="4000" b="1" dirty="0">
              <a:solidFill>
                <a:prstClr val="black"/>
              </a:solidFill>
              <a:ea typeface="Times New Roman" panose="02020603050405020304" pitchFamily="18" charset="0"/>
              <a:cs typeface="Arial" panose="020B0604020202020204" pitchFamily="34" charset="0"/>
            </a:endParaRPr>
          </a:p>
        </p:txBody>
      </p:sp>
      <p:pic>
        <p:nvPicPr>
          <p:cNvPr id="14"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2567295" y="6096000"/>
            <a:ext cx="3225752" cy="3197527"/>
          </a:xfrm>
          <a:prstGeom prst="rect">
            <a:avLst/>
          </a:prstGeom>
        </p:spPr>
      </p:pic>
      <p:sp>
        <p:nvSpPr>
          <p:cNvPr id="15" name="Oval 14"/>
          <p:cNvSpPr/>
          <p:nvPr/>
        </p:nvSpPr>
        <p:spPr>
          <a:xfrm>
            <a:off x="3810000" y="4193158"/>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7" name="Rectangle 6"/>
              <p:cNvSpPr/>
              <p:nvPr/>
            </p:nvSpPr>
            <p:spPr>
              <a:xfrm>
                <a:off x="4114800" y="3755921"/>
                <a:ext cx="9144000" cy="5537606"/>
              </a:xfrm>
              <a:prstGeom prst="rect">
                <a:avLst/>
              </a:prstGeom>
            </p:spPr>
            <p:txBody>
              <a:bodyPr>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1</m:t>
                        </m:r>
                      </m:num>
                      <m:den>
                        <m:r>
                          <a:rPr lang="en-US" sz="4000">
                            <a:effectLst/>
                            <a:latin typeface="Cambria Math" panose="02040503050406030204" pitchFamily="18" charset="0"/>
                            <a:ea typeface="Calibri" panose="020F0502020204030204" pitchFamily="34" charset="0"/>
                            <a:cs typeface="Arial" panose="020B0604020202020204" pitchFamily="34" charset="0"/>
                          </a:rPr>
                          <m:t>4</m:t>
                        </m:r>
                      </m:den>
                    </m:f>
                    <m:r>
                      <a:rPr lang="en-US"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1</m:t>
                        </m:r>
                      </m:num>
                      <m:den>
                        <m:r>
                          <a:rPr lang="en-US" sz="4000">
                            <a:effectLst/>
                            <a:latin typeface="Cambria Math" panose="02040503050406030204" pitchFamily="18" charset="0"/>
                            <a:ea typeface="Calibri" panose="020F0502020204030204" pitchFamily="34" charset="0"/>
                            <a:cs typeface="Arial" panose="020B0604020202020204" pitchFamily="34" charset="0"/>
                          </a:rPr>
                          <m:t>9</m:t>
                        </m:r>
                      </m:den>
                    </m:f>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1</m:t>
                        </m:r>
                      </m:num>
                      <m:den>
                        <m:r>
                          <a:rPr lang="en-US" sz="4000">
                            <a:effectLst/>
                            <a:latin typeface="Cambria Math" panose="02040503050406030204" pitchFamily="18" charset="0"/>
                            <a:ea typeface="Calibri" panose="020F0502020204030204" pitchFamily="34" charset="0"/>
                            <a:cs typeface="Arial" panose="020B0604020202020204" pitchFamily="34" charset="0"/>
                          </a:rPr>
                          <m:t>2</m:t>
                        </m:r>
                      </m:den>
                    </m:f>
                    <m:r>
                      <a:rPr lang="en-US"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2</m:t>
                        </m:r>
                      </m:num>
                      <m:den>
                        <m:r>
                          <a:rPr lang="en-US" sz="4000">
                            <a:effectLst/>
                            <a:latin typeface="Cambria Math" panose="02040503050406030204" pitchFamily="18" charset="0"/>
                            <a:ea typeface="Calibri" panose="020F0502020204030204" pitchFamily="34" charset="0"/>
                            <a:cs typeface="Arial" panose="020B0604020202020204" pitchFamily="34" charset="0"/>
                          </a:rPr>
                          <m:t>9</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effectLst/>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1</m:t>
                        </m:r>
                      </m:num>
                      <m:den>
                        <m:r>
                          <a:rPr lang="en-US" sz="4000">
                            <a:effectLst/>
                            <a:latin typeface="Cambria Math" panose="02040503050406030204" pitchFamily="18" charset="0"/>
                            <a:ea typeface="Calibri" panose="020F0502020204030204" pitchFamily="34" charset="0"/>
                            <a:cs typeface="Arial" panose="020B0604020202020204" pitchFamily="34" charset="0"/>
                          </a:rPr>
                          <m:t>4</m:t>
                        </m:r>
                      </m:den>
                    </m:f>
                    <m:r>
                      <a:rPr lang="en-US"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1</m:t>
                        </m:r>
                      </m:num>
                      <m:den>
                        <m:r>
                          <a:rPr lang="en-US" sz="4000">
                            <a:effectLst/>
                            <a:latin typeface="Cambria Math" panose="02040503050406030204" pitchFamily="18" charset="0"/>
                            <a:ea typeface="Calibri" panose="020F0502020204030204" pitchFamily="34" charset="0"/>
                            <a:cs typeface="Arial" panose="020B0604020202020204" pitchFamily="34" charset="0"/>
                          </a:rPr>
                          <m:t>9</m:t>
                        </m:r>
                      </m:den>
                    </m:f>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1</m:t>
                        </m:r>
                      </m:num>
                      <m:den>
                        <m:r>
                          <a:rPr lang="en-US" sz="4000">
                            <a:effectLst/>
                            <a:latin typeface="Cambria Math" panose="02040503050406030204" pitchFamily="18" charset="0"/>
                            <a:ea typeface="Calibri" panose="020F0502020204030204" pitchFamily="34" charset="0"/>
                            <a:cs typeface="Arial" panose="020B0604020202020204" pitchFamily="34" charset="0"/>
                          </a:rPr>
                          <m:t>2</m:t>
                        </m:r>
                      </m:den>
                    </m:f>
                    <m:r>
                      <a:rPr lang="en-US"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2</m:t>
                        </m:r>
                      </m:num>
                      <m:den>
                        <m:r>
                          <a:rPr lang="en-US" sz="4000">
                            <a:effectLst/>
                            <a:latin typeface="Cambria Math" panose="02040503050406030204" pitchFamily="18" charset="0"/>
                            <a:ea typeface="Calibri" panose="020F0502020204030204" pitchFamily="34" charset="0"/>
                            <a:cs typeface="Arial" panose="020B0604020202020204" pitchFamily="34" charset="0"/>
                          </a:rPr>
                          <m:t>9</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2</m:t>
                        </m:r>
                      </m:num>
                      <m:den>
                        <m:r>
                          <a:rPr lang="en-US" sz="4000" i="1">
                            <a:effectLst/>
                            <a:latin typeface="Cambria Math" panose="02040503050406030204" pitchFamily="18" charset="0"/>
                            <a:ea typeface="Calibri" panose="020F0502020204030204" pitchFamily="34" charset="0"/>
                            <a:cs typeface="Arial" panose="020B0604020202020204" pitchFamily="34" charset="0"/>
                          </a:rPr>
                          <m:t>7</m:t>
                        </m:r>
                      </m:den>
                    </m:f>
                    <m:r>
                      <a:rPr lang="en-US" sz="4000" i="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4</m:t>
                        </m:r>
                      </m:num>
                      <m:den>
                        <m:r>
                          <a:rPr lang="en-US" sz="4000" i="1">
                            <a:effectLst/>
                            <a:latin typeface="Cambria Math" panose="02040503050406030204" pitchFamily="18" charset="0"/>
                            <a:ea typeface="Calibri" panose="020F0502020204030204" pitchFamily="34" charset="0"/>
                            <a:cs typeface="Arial" panose="020B0604020202020204" pitchFamily="34" charset="0"/>
                          </a:rPr>
                          <m:t>11</m:t>
                        </m:r>
                      </m:den>
                    </m:f>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và</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7</m:t>
                        </m:r>
                      </m:num>
                      <m:den>
                        <m:r>
                          <a:rPr lang="en-US" sz="4000" i="1">
                            <a:effectLst/>
                            <a:latin typeface="Cambria Math" panose="02040503050406030204" pitchFamily="18" charset="0"/>
                            <a:ea typeface="Calibri" panose="020F0502020204030204" pitchFamily="34" charset="0"/>
                            <a:cs typeface="Arial" panose="020B0604020202020204" pitchFamily="34" charset="0"/>
                          </a:rPr>
                          <m:t>2</m:t>
                        </m:r>
                      </m:den>
                    </m:f>
                    <m:r>
                      <a:rPr lang="en-US" sz="4000" i="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4</m:t>
                        </m:r>
                      </m:num>
                      <m:den>
                        <m:r>
                          <a:rPr lang="en-US" sz="4000" i="1">
                            <a:effectLst/>
                            <a:latin typeface="Cambria Math" panose="02040503050406030204" pitchFamily="18" charset="0"/>
                            <a:ea typeface="Calibri" panose="020F0502020204030204" pitchFamily="34" charset="0"/>
                            <a:cs typeface="Arial" panose="020B0604020202020204" pitchFamily="34" charset="0"/>
                          </a:rPr>
                          <m:t>11</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effectLst/>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f>
                      <m:f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fPr>
                      <m:num>
                        <m:r>
                          <a:rPr lang="en-US" sz="4000" i="1">
                            <a:effectLst/>
                            <a:latin typeface="Cambria Math" panose="02040503050406030204" pitchFamily="18" charset="0"/>
                            <a:ea typeface="Times New Roman" panose="02020603050405020304" pitchFamily="18" charset="0"/>
                            <a:cs typeface="Arial" panose="020B0604020202020204" pitchFamily="34" charset="0"/>
                          </a:rPr>
                          <m:t>5</m:t>
                        </m:r>
                      </m:num>
                      <m:den>
                        <m:r>
                          <a:rPr lang="en-US" sz="4000" i="1">
                            <a:effectLst/>
                            <a:latin typeface="Cambria Math" panose="02040503050406030204" pitchFamily="18" charset="0"/>
                            <a:ea typeface="Calibri" panose="020F0502020204030204" pitchFamily="34" charset="0"/>
                            <a:cs typeface="Arial" panose="020B0604020202020204" pitchFamily="34" charset="0"/>
                          </a:rPr>
                          <m:t>4</m:t>
                        </m:r>
                      </m:den>
                    </m:f>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và</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fPr>
                      <m:num>
                        <m:r>
                          <a:rPr lang="en-US" sz="4000" i="1">
                            <a:effectLst/>
                            <a:latin typeface="Cambria Math" panose="02040503050406030204" pitchFamily="18" charset="0"/>
                            <a:ea typeface="Times New Roman" panose="02020603050405020304" pitchFamily="18" charset="0"/>
                            <a:cs typeface="Arial" panose="020B0604020202020204" pitchFamily="34" charset="0"/>
                          </a:rPr>
                          <m:t>−10</m:t>
                        </m:r>
                      </m:num>
                      <m:den>
                        <m:r>
                          <a:rPr lang="en-US" sz="4000" i="1">
                            <a:effectLst/>
                            <a:latin typeface="Cambria Math" panose="02040503050406030204" pitchFamily="18" charset="0"/>
                            <a:ea typeface="Calibri" panose="020F0502020204030204" pitchFamily="34" charset="0"/>
                            <a:cs typeface="Arial" panose="020B0604020202020204" pitchFamily="34" charset="0"/>
                          </a:rPr>
                          <m:t>12</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p:sp>
            <p:nvSpPr>
              <p:cNvPr id="7" name="Rectangle 6"/>
              <p:cNvSpPr>
                <a:spLocks noRot="1" noChangeAspect="1" noMove="1" noResize="1" noEditPoints="1" noAdjustHandles="1" noChangeArrowheads="1" noChangeShapeType="1" noTextEdit="1"/>
              </p:cNvSpPr>
              <p:nvPr/>
            </p:nvSpPr>
            <p:spPr>
              <a:xfrm>
                <a:off x="4114800" y="3755921"/>
                <a:ext cx="9144000" cy="5537606"/>
              </a:xfrm>
              <a:prstGeom prst="rect">
                <a:avLst/>
              </a:prstGeom>
              <a:blipFill>
                <a:blip r:embed="rId5"/>
                <a:stretch>
                  <a:fillRect l="-2333" b="-1210"/>
                </a:stretch>
              </a:blipFill>
            </p:spPr>
            <p:txBody>
              <a:bodyPr/>
              <a:lstStyle/>
              <a:p>
                <a:r>
                  <a:rPr lang="en-US">
                    <a:noFill/>
                  </a:rPr>
                  <a:t> </a:t>
                </a:r>
              </a:p>
            </p:txBody>
          </p:sp>
        </mc:Fallback>
      </mc:AlternateContent>
    </p:spTree>
    <p:extLst>
      <p:ext uri="{BB962C8B-B14F-4D97-AF65-F5344CB8AC3E}">
        <p14:creationId xmlns:p14="http://schemas.microsoft.com/office/powerpoint/2010/main" val="2189033300"/>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animBg="1"/>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3" name="Rectangle 2"/>
          <p:cNvSpPr/>
          <p:nvPr/>
        </p:nvSpPr>
        <p:spPr>
          <a:xfrm>
            <a:off x="1295400" y="1901203"/>
            <a:ext cx="15544800" cy="1824923"/>
          </a:xfrm>
          <a:prstGeom prst="rect">
            <a:avLst/>
          </a:prstGeom>
        </p:spPr>
        <p:txBody>
          <a:bodyPr wrap="square">
            <a:spAutoFit/>
          </a:bodyPr>
          <a:lstStyle/>
          <a:p>
            <a:pPr marL="30480" marR="30480" lvl="0" algn="just">
              <a:lnSpc>
                <a:spcPct val="150000"/>
              </a:lnSpc>
            </a:pPr>
            <a:r>
              <a:rPr lang="vi-VN" sz="4000" b="1" dirty="0">
                <a:solidFill>
                  <a:prstClr val="black"/>
                </a:solidFill>
                <a:ea typeface="Times New Roman" panose="02020603050405020304" pitchFamily="18" charset="0"/>
                <a:cs typeface="Arial" panose="020B0604020202020204" pitchFamily="34" charset="0"/>
              </a:rPr>
              <a:t>Câu 4. Cho bốn số 2 ; 5 ; a ; b với a, b ≠ 0 và 2a + 5b, một tỉ lệ thức đúng được thiết lập từ bốn số trên là:</a:t>
            </a:r>
            <a:endParaRPr lang="vi-VN" sz="4000" b="1" dirty="0">
              <a:solidFill>
                <a:prstClr val="black"/>
              </a:solidFill>
              <a:ea typeface="Times New Roman" panose="02020603050405020304" pitchFamily="18" charset="0"/>
              <a:cs typeface="Arial" panose="020B0604020202020204" pitchFamily="34" charset="0"/>
            </a:endParaRPr>
          </a:p>
        </p:txBody>
      </p:sp>
      <p:pic>
        <p:nvPicPr>
          <p:cNvPr id="14"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1277600" y="6092771"/>
            <a:ext cx="3225752" cy="3197527"/>
          </a:xfrm>
          <a:prstGeom prst="rect">
            <a:avLst/>
          </a:prstGeom>
        </p:spPr>
      </p:pic>
      <p:sp>
        <p:nvSpPr>
          <p:cNvPr id="15" name="Oval 14"/>
          <p:cNvSpPr/>
          <p:nvPr/>
        </p:nvSpPr>
        <p:spPr>
          <a:xfrm>
            <a:off x="4038600" y="8688950"/>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8" name="Rectangle 7"/>
              <p:cNvSpPr/>
              <p:nvPr/>
            </p:nvSpPr>
            <p:spPr>
              <a:xfrm>
                <a:off x="4267200" y="3931466"/>
                <a:ext cx="9144000" cy="5682518"/>
              </a:xfrm>
              <a:prstGeom prst="rect">
                <a:avLst/>
              </a:prstGeom>
            </p:spPr>
            <p:txBody>
              <a:bodyPr>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f>
                      <m:fPr>
                        <m:ctrlPr>
                          <a:rPr lang="en-US" sz="4000" i="1">
                            <a:latin typeface="Cambria Math" panose="02040503050406030204" pitchFamily="18" charset="0"/>
                            <a:ea typeface="Calibri" panose="020F0502020204030204" pitchFamily="34" charset="0"/>
                            <a:cs typeface="Arial" panose="020B0604020202020204" pitchFamily="34" charset="0"/>
                          </a:rPr>
                        </m:ctrlPr>
                      </m:fPr>
                      <m:num>
                        <m:r>
                          <a:rPr lang="en-US" sz="4000">
                            <a:latin typeface="Cambria Math" panose="02040503050406030204" pitchFamily="18" charset="0"/>
                            <a:ea typeface="Calibri" panose="020F0502020204030204" pitchFamily="34" charset="0"/>
                            <a:cs typeface="Arial" panose="020B0604020202020204" pitchFamily="34" charset="0"/>
                          </a:rPr>
                          <m:t>2</m:t>
                        </m:r>
                      </m:num>
                      <m:den>
                        <m:r>
                          <a:rPr lang="en-US" sz="4000" i="1">
                            <a:latin typeface="Cambria Math" panose="02040503050406030204" pitchFamily="18" charset="0"/>
                            <a:ea typeface="Calibri" panose="020F0502020204030204" pitchFamily="34" charset="0"/>
                            <a:cs typeface="Arial" panose="020B0604020202020204" pitchFamily="34" charset="0"/>
                          </a:rPr>
                          <m:t>𝑎</m:t>
                        </m:r>
                      </m:den>
                    </m:f>
                    <m:r>
                      <a:rPr lang="en-US" sz="4000">
                        <a:latin typeface="Cambria Math" panose="02040503050406030204" pitchFamily="18" charset="0"/>
                        <a:ea typeface="Calibri" panose="020F0502020204030204" pitchFamily="34" charset="0"/>
                        <a:cs typeface="Arial" panose="020B0604020202020204" pitchFamily="34" charset="0"/>
                      </a:rPr>
                      <m:t>=</m:t>
                    </m:r>
                    <m:f>
                      <m:fPr>
                        <m:ctrlPr>
                          <a:rPr lang="en-US" sz="4000" i="1">
                            <a:latin typeface="Cambria Math" panose="02040503050406030204" pitchFamily="18" charset="0"/>
                            <a:ea typeface="Calibri" panose="020F0502020204030204" pitchFamily="34" charset="0"/>
                            <a:cs typeface="Arial" panose="020B0604020202020204" pitchFamily="34" charset="0"/>
                          </a:rPr>
                        </m:ctrlPr>
                      </m:fPr>
                      <m:num>
                        <m:r>
                          <a:rPr lang="en-US" sz="4000">
                            <a:latin typeface="Cambria Math" panose="02040503050406030204" pitchFamily="18" charset="0"/>
                            <a:ea typeface="Calibri" panose="020F0502020204030204" pitchFamily="34" charset="0"/>
                            <a:cs typeface="Arial" panose="020B0604020202020204" pitchFamily="34" charset="0"/>
                          </a:rPr>
                          <m:t>5</m:t>
                        </m:r>
                      </m:num>
                      <m:den>
                        <m:r>
                          <a:rPr lang="en-US" sz="4000" i="1">
                            <a:latin typeface="Cambria Math" panose="02040503050406030204" pitchFamily="18" charset="0"/>
                            <a:ea typeface="Calibri" panose="020F0502020204030204" pitchFamily="34" charset="0"/>
                            <a:cs typeface="Arial" panose="020B0604020202020204" pitchFamily="34" charset="0"/>
                          </a:rPr>
                          <m:t>𝑏</m:t>
                        </m:r>
                      </m:den>
                    </m:f>
                  </m:oMath>
                </a14:m>
                <a:endParaRPr lang="en-US" sz="4000" dirty="0">
                  <a:latin typeface="Arial" panose="020B0604020202020204" pitchFamily="34" charset="0"/>
                  <a:ea typeface="Calibri" panose="020F0502020204030204" pitchFamily="34" charset="0"/>
                  <a:cs typeface="Times New Roman" panose="02020603050405020304" pitchFamily="18" charset="0"/>
                </a:endParaRPr>
              </a:p>
              <a:p>
                <a:pPr marR="30480" algn="just">
                  <a:lnSpc>
                    <a:spcPct val="150000"/>
                  </a:lnSpc>
                  <a:spcAft>
                    <a:spcPts val="1200"/>
                  </a:spcAft>
                </a:pPr>
                <a:r>
                  <a:rPr lang="en-US" sz="4000" dirty="0">
                    <a:solidFill>
                      <a:srgbClr val="000000"/>
                    </a:solidFill>
                    <a:latin typeface="Arial" panose="020B0604020202020204" pitchFamily="34" charset="0"/>
                    <a:ea typeface="Times New Roman" panose="02020603050405020304" pitchFamily="18" charset="0"/>
                  </a:rPr>
                  <a:t>B. </a:t>
                </a:r>
                <a14:m>
                  <m:oMath xmlns:m="http://schemas.openxmlformats.org/officeDocument/2006/math">
                    <m:f>
                      <m:f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𝑏</m:t>
                        </m:r>
                      </m:num>
                      <m:den>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5</m:t>
                        </m:r>
                      </m:den>
                    </m:f>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num>
                      <m:den>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𝑎</m:t>
                        </m:r>
                      </m:den>
                    </m:f>
                  </m:oMath>
                </a14:m>
                <a:endParaRPr lang="en-US" sz="4000" dirty="0">
                  <a:effectLst/>
                  <a:latin typeface="Times New Roman" panose="02020603050405020304" pitchFamily="18" charset="0"/>
                  <a:ea typeface="Times New Roman" panose="02020603050405020304" pitchFamily="18" charset="0"/>
                </a:endParaRPr>
              </a:p>
              <a:p>
                <a:pPr marR="30480" algn="just">
                  <a:lnSpc>
                    <a:spcPct val="150000"/>
                  </a:lnSpc>
                  <a:spcAft>
                    <a:spcPts val="1200"/>
                  </a:spcAft>
                </a:pPr>
                <a:r>
                  <a:rPr lang="en-US" sz="4000" dirty="0">
                    <a:solidFill>
                      <a:srgbClr val="000000"/>
                    </a:solidFill>
                    <a:latin typeface="Arial" panose="020B0604020202020204" pitchFamily="34" charset="0"/>
                    <a:ea typeface="Times New Roman" panose="02020603050405020304" pitchFamily="18" charset="0"/>
                  </a:rPr>
                  <a:t>C. </a:t>
                </a:r>
                <a14:m>
                  <m:oMath xmlns:m="http://schemas.openxmlformats.org/officeDocument/2006/math">
                    <m:f>
                      <m:f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num>
                      <m:den>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5</m:t>
                        </m:r>
                      </m:den>
                    </m:f>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𝑎</m:t>
                        </m:r>
                      </m:num>
                      <m:den>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𝑏</m:t>
                        </m:r>
                      </m:den>
                    </m:f>
                  </m:oMath>
                </a14:m>
                <a:endParaRPr lang="en-US" sz="4000" dirty="0">
                  <a:effectLst/>
                  <a:latin typeface="Times New Roman" panose="02020603050405020304" pitchFamily="18" charset="0"/>
                  <a:ea typeface="Times New Roman" panose="02020603050405020304" pitchFamily="18" charset="0"/>
                </a:endParaRPr>
              </a:p>
              <a:p>
                <a:pPr marR="30480" algn="just">
                  <a:lnSpc>
                    <a:spcPct val="150000"/>
                  </a:lnSpc>
                  <a:spcAft>
                    <a:spcPts val="1200"/>
                  </a:spcAft>
                </a:pPr>
                <a:r>
                  <a:rPr lang="en-US" sz="4000" dirty="0">
                    <a:solidFill>
                      <a:srgbClr val="000000"/>
                    </a:solidFill>
                    <a:latin typeface="Arial" panose="020B0604020202020204" pitchFamily="34" charset="0"/>
                    <a:ea typeface="Times New Roman" panose="02020603050405020304" pitchFamily="18" charset="0"/>
                  </a:rPr>
                  <a:t>D. </a:t>
                </a:r>
                <a14:m>
                  <m:oMath xmlns:m="http://schemas.openxmlformats.org/officeDocument/2006/math">
                    <m:f>
                      <m:f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num>
                      <m:den>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𝑏</m:t>
                        </m:r>
                      </m:den>
                    </m:f>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5</m:t>
                        </m:r>
                      </m:num>
                      <m:den>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𝑎</m:t>
                        </m:r>
                      </m:den>
                    </m:f>
                  </m:oMath>
                </a14:m>
                <a:endParaRPr lang="en-US" sz="4000" dirty="0">
                  <a:effectLst/>
                  <a:latin typeface="Times New Roman" panose="02020603050405020304" pitchFamily="18" charset="0"/>
                  <a:ea typeface="Times New Roman" panose="02020603050405020304" pitchFamily="18" charset="0"/>
                </a:endParaRPr>
              </a:p>
            </p:txBody>
          </p:sp>
        </mc:Choice>
        <mc:Fallback>
          <p:sp>
            <p:nvSpPr>
              <p:cNvPr id="8" name="Rectangle 7"/>
              <p:cNvSpPr>
                <a:spLocks noRot="1" noChangeAspect="1" noMove="1" noResize="1" noEditPoints="1" noAdjustHandles="1" noChangeArrowheads="1" noChangeShapeType="1" noTextEdit="1"/>
              </p:cNvSpPr>
              <p:nvPr/>
            </p:nvSpPr>
            <p:spPr>
              <a:xfrm>
                <a:off x="4267200" y="3931466"/>
                <a:ext cx="9144000" cy="5682518"/>
              </a:xfrm>
              <a:prstGeom prst="rect">
                <a:avLst/>
              </a:prstGeom>
              <a:blipFill>
                <a:blip r:embed="rId5"/>
                <a:stretch>
                  <a:fillRect l="-2333" b="-1180"/>
                </a:stretch>
              </a:blipFill>
            </p:spPr>
            <p:txBody>
              <a:bodyPr/>
              <a:lstStyle/>
              <a:p>
                <a:r>
                  <a:rPr lang="en-US">
                    <a:noFill/>
                  </a:rPr>
                  <a:t> </a:t>
                </a:r>
              </a:p>
            </p:txBody>
          </p:sp>
        </mc:Fallback>
      </mc:AlternateContent>
    </p:spTree>
    <p:extLst>
      <p:ext uri="{BB962C8B-B14F-4D97-AF65-F5344CB8AC3E}">
        <p14:creationId xmlns:p14="http://schemas.microsoft.com/office/powerpoint/2010/main" val="2222326636"/>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animBg="1"/>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3" name="Rectangle 2"/>
          <p:cNvSpPr/>
          <p:nvPr/>
        </p:nvSpPr>
        <p:spPr>
          <a:xfrm>
            <a:off x="1295400" y="1901203"/>
            <a:ext cx="15544800" cy="1824923"/>
          </a:xfrm>
          <a:prstGeom prst="rect">
            <a:avLst/>
          </a:prstGeom>
        </p:spPr>
        <p:txBody>
          <a:bodyPr wrap="square">
            <a:spAutoFit/>
          </a:bodyPr>
          <a:lstStyle/>
          <a:p>
            <a:pPr marL="30480" marR="30480" lvl="0" algn="just">
              <a:lnSpc>
                <a:spcPct val="150000"/>
              </a:lnSpc>
            </a:pPr>
            <a:r>
              <a:rPr lang="vi-VN" sz="4000" b="1" dirty="0">
                <a:solidFill>
                  <a:prstClr val="black"/>
                </a:solidFill>
                <a:ea typeface="Times New Roman" panose="02020603050405020304" pitchFamily="18" charset="0"/>
                <a:cs typeface="Arial" panose="020B0604020202020204" pitchFamily="34" charset="0"/>
              </a:rPr>
              <a:t>Câu 5. Giá trị nào dưới đây của x thỏa mãn 12,5 : x = 16 : 32 với x ≠ 0</a:t>
            </a:r>
            <a:endParaRPr lang="vi-VN" sz="4000" b="1" dirty="0">
              <a:solidFill>
                <a:prstClr val="black"/>
              </a:solidFill>
              <a:ea typeface="Times New Roman" panose="02020603050405020304" pitchFamily="18" charset="0"/>
              <a:cs typeface="Arial" panose="020B0604020202020204" pitchFamily="34" charset="0"/>
            </a:endParaRPr>
          </a:p>
        </p:txBody>
      </p:sp>
      <p:pic>
        <p:nvPicPr>
          <p:cNvPr id="14"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1201400" y="5846023"/>
            <a:ext cx="3225752" cy="3197527"/>
          </a:xfrm>
          <a:prstGeom prst="rect">
            <a:avLst/>
          </a:prstGeom>
        </p:spPr>
      </p:pic>
      <p:sp>
        <p:nvSpPr>
          <p:cNvPr id="15" name="Oval 14"/>
          <p:cNvSpPr/>
          <p:nvPr/>
        </p:nvSpPr>
        <p:spPr>
          <a:xfrm>
            <a:off x="4419600" y="4012900"/>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7" name="Rectangle 6"/>
              <p:cNvSpPr/>
              <p:nvPr/>
            </p:nvSpPr>
            <p:spPr>
              <a:xfrm>
                <a:off x="4736556" y="3693192"/>
                <a:ext cx="9144000" cy="5648534"/>
              </a:xfrm>
              <a:prstGeom prst="rect">
                <a:avLst/>
              </a:prstGeom>
            </p:spPr>
            <p:txBody>
              <a:bodyPr>
                <a:spAutoFit/>
              </a:bodyPr>
              <a:lstStyle/>
              <a:p>
                <a:pPr algn="just">
                  <a:lnSpc>
                    <a:spcPct val="20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A. x = 25</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B. x = 5</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C. x=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1</m:t>
                        </m:r>
                      </m:num>
                      <m:den>
                        <m:r>
                          <a:rPr lang="en-US" sz="4000" i="1">
                            <a:effectLst/>
                            <a:latin typeface="Cambria Math" panose="02040503050406030204" pitchFamily="18" charset="0"/>
                            <a:ea typeface="Calibri" panose="020F0502020204030204" pitchFamily="34" charset="0"/>
                            <a:cs typeface="Arial" panose="020B0604020202020204" pitchFamily="34" charset="0"/>
                          </a:rPr>
                          <m:t>25</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D. x = 35</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p:sp>
            <p:nvSpPr>
              <p:cNvPr id="7" name="Rectangle 6"/>
              <p:cNvSpPr>
                <a:spLocks noRot="1" noChangeAspect="1" noMove="1" noResize="1" noEditPoints="1" noAdjustHandles="1" noChangeArrowheads="1" noChangeShapeType="1" noTextEdit="1"/>
              </p:cNvSpPr>
              <p:nvPr/>
            </p:nvSpPr>
            <p:spPr>
              <a:xfrm>
                <a:off x="4736556" y="3693192"/>
                <a:ext cx="9144000" cy="5648534"/>
              </a:xfrm>
              <a:prstGeom prst="rect">
                <a:avLst/>
              </a:prstGeom>
              <a:blipFill>
                <a:blip r:embed="rId5"/>
                <a:stretch>
                  <a:fillRect l="-2400" b="-3780"/>
                </a:stretch>
              </a:blipFill>
            </p:spPr>
            <p:txBody>
              <a:bodyPr/>
              <a:lstStyle/>
              <a:p>
                <a:r>
                  <a:rPr lang="en-US">
                    <a:noFill/>
                  </a:rPr>
                  <a:t> </a:t>
                </a:r>
              </a:p>
            </p:txBody>
          </p:sp>
        </mc:Fallback>
      </mc:AlternateContent>
    </p:spTree>
    <p:extLst>
      <p:ext uri="{BB962C8B-B14F-4D97-AF65-F5344CB8AC3E}">
        <p14:creationId xmlns:p14="http://schemas.microsoft.com/office/powerpoint/2010/main" val="1731327699"/>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animBg="1"/>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mc:AlternateContent xmlns:mc="http://schemas.openxmlformats.org/markup-compatibility/2006">
        <mc:Choice xmlns:a14="http://schemas.microsoft.com/office/drawing/2010/main" Requires="a14">
          <p:sp>
            <p:nvSpPr>
              <p:cNvPr id="3" name="Rectangle 2"/>
              <p:cNvSpPr/>
              <p:nvPr/>
            </p:nvSpPr>
            <p:spPr>
              <a:xfrm>
                <a:off x="2209800" y="2273681"/>
                <a:ext cx="15849600" cy="1420838"/>
              </a:xfrm>
              <a:prstGeom prst="rect">
                <a:avLst/>
              </a:prstGeom>
            </p:spPr>
            <p:txBody>
              <a:bodyPr wrap="square">
                <a:spAutoFit/>
              </a:bodyPr>
              <a:lstStyle/>
              <a:p>
                <a:pPr algn="just">
                  <a:lnSpc>
                    <a:spcPct val="150000"/>
                  </a:lnSpc>
                  <a:spcAft>
                    <a:spcPts val="800"/>
                  </a:spcAft>
                </a:pP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Câu</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 6. </a:t>
                </a:r>
                <a:r>
                  <a:rPr lang="en-US" sz="40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Biết</a:t>
                </a:r>
                <a:r>
                  <a:rPr lang="en-US" sz="4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rằng</a:t>
                </a:r>
                <a:r>
                  <a:rPr lang="en-US" sz="4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𝟐</m:t>
                        </m:r>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𝒙</m:t>
                        </m:r>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𝒚</m:t>
                        </m:r>
                      </m:num>
                      <m:den>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𝒙</m:t>
                        </m:r>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𝒚</m:t>
                        </m:r>
                      </m:den>
                    </m:f>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𝟐</m:t>
                        </m:r>
                      </m:num>
                      <m:den>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𝟑</m:t>
                        </m:r>
                      </m:den>
                    </m:f>
                  </m:oMath>
                </a14:m>
                <a:r>
                  <a:rPr lang="en-US" sz="4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Khi</a:t>
                </a:r>
                <a:r>
                  <a:rPr lang="en-US" sz="4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đó</a:t>
                </a:r>
                <a:r>
                  <a:rPr lang="en-US" sz="4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tỉ</a:t>
                </a:r>
                <a:r>
                  <a:rPr lang="en-US" sz="4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số</a:t>
                </a:r>
                <a:r>
                  <a:rPr lang="en-US" sz="4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𝒙</m:t>
                        </m:r>
                      </m:num>
                      <m:den>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𝒚</m:t>
                        </m:r>
                      </m:den>
                    </m:f>
                  </m:oMath>
                </a14:m>
                <a:r>
                  <a:rPr lang="en-US" sz="4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(y ≠ 0) </a:t>
                </a:r>
                <a:r>
                  <a:rPr lang="en-US" sz="40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bằng</a:t>
                </a:r>
                <a:r>
                  <a:rPr lang="en-US" sz="4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4000" b="1"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2209800" y="2273681"/>
                <a:ext cx="15849600" cy="1420838"/>
              </a:xfrm>
              <a:prstGeom prst="rect">
                <a:avLst/>
              </a:prstGeom>
              <a:blipFill>
                <a:blip r:embed="rId3"/>
                <a:stretch>
                  <a:fillRect l="-1385" b="-2146"/>
                </a:stretch>
              </a:blipFill>
            </p:spPr>
            <p:txBody>
              <a:bodyPr/>
              <a:lstStyle/>
              <a:p>
                <a:r>
                  <a:rPr lang="en-US">
                    <a:noFill/>
                  </a:rPr>
                  <a:t> </a:t>
                </a:r>
              </a:p>
            </p:txBody>
          </p:sp>
        </mc:Fallback>
      </mc:AlternateContent>
      <p:pic>
        <p:nvPicPr>
          <p:cNvPr id="14"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0894358" y="5984573"/>
            <a:ext cx="3225752" cy="3197527"/>
          </a:xfrm>
          <a:prstGeom prst="rect">
            <a:avLst/>
          </a:prstGeom>
        </p:spPr>
      </p:pic>
      <p:sp>
        <p:nvSpPr>
          <p:cNvPr id="15" name="Oval 14"/>
          <p:cNvSpPr/>
          <p:nvPr/>
        </p:nvSpPr>
        <p:spPr>
          <a:xfrm>
            <a:off x="4038600" y="8672958"/>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7" name="Rectangle 6"/>
              <p:cNvSpPr/>
              <p:nvPr/>
            </p:nvSpPr>
            <p:spPr>
              <a:xfrm>
                <a:off x="4267200" y="3741104"/>
                <a:ext cx="9144000" cy="5945987"/>
              </a:xfrm>
              <a:prstGeom prst="rect">
                <a:avLst/>
              </a:prstGeom>
            </p:spPr>
            <p:txBody>
              <a:bodyPr>
                <a:spAutoFit/>
              </a:bodyPr>
              <a:lstStyle/>
              <a:p>
                <a:pPr algn="just">
                  <a:lnSpc>
                    <a:spcPct val="150000"/>
                  </a:lnSpc>
                  <a:spcAft>
                    <a:spcPts val="800"/>
                  </a:spcAft>
                </a:pPr>
                <a:r>
                  <a:rPr lang="fr-FR" sz="4000" dirty="0">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fr-FR" sz="4000" i="1">
                            <a:effectLst/>
                            <a:latin typeface="Cambria Math" panose="02040503050406030204" pitchFamily="18" charset="0"/>
                            <a:ea typeface="Calibri" panose="020F0502020204030204" pitchFamily="34" charset="0"/>
                            <a:cs typeface="Arial" panose="020B0604020202020204" pitchFamily="34" charset="0"/>
                          </a:rPr>
                          <m:t>𝑥</m:t>
                        </m:r>
                      </m:num>
                      <m:den>
                        <m:r>
                          <a:rPr lang="fr-FR" sz="4000" i="1">
                            <a:effectLst/>
                            <a:latin typeface="Cambria Math" panose="02040503050406030204" pitchFamily="18" charset="0"/>
                            <a:ea typeface="Calibri" panose="020F0502020204030204" pitchFamily="34" charset="0"/>
                            <a:cs typeface="Arial" panose="020B0604020202020204" pitchFamily="34" charset="0"/>
                          </a:rPr>
                          <m:t>𝑦</m:t>
                        </m:r>
                      </m:den>
                    </m:f>
                    <m:r>
                      <a:rPr lang="fr-FR"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fr-FR" sz="4000">
                            <a:effectLst/>
                            <a:latin typeface="Cambria Math" panose="02040503050406030204" pitchFamily="18" charset="0"/>
                            <a:ea typeface="Calibri" panose="020F0502020204030204" pitchFamily="34" charset="0"/>
                            <a:cs typeface="Arial" panose="020B0604020202020204" pitchFamily="34" charset="0"/>
                          </a:rPr>
                          <m:t>3</m:t>
                        </m:r>
                      </m:num>
                      <m:den>
                        <m:r>
                          <a:rPr lang="fr-FR" sz="4000">
                            <a:effectLst/>
                            <a:latin typeface="Cambria Math" panose="02040503050406030204" pitchFamily="18" charset="0"/>
                            <a:ea typeface="Calibri" panose="020F0502020204030204" pitchFamily="34" charset="0"/>
                            <a:cs typeface="Arial" panose="020B0604020202020204" pitchFamily="34" charset="0"/>
                          </a:rPr>
                          <m:t>2</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fr-FR" sz="4000" dirty="0">
                    <a:effectLst/>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fr-FR" sz="4000" i="1">
                            <a:effectLst/>
                            <a:latin typeface="Cambria Math" panose="02040503050406030204" pitchFamily="18" charset="0"/>
                            <a:ea typeface="Calibri" panose="020F0502020204030204" pitchFamily="34" charset="0"/>
                            <a:cs typeface="Arial" panose="020B0604020202020204" pitchFamily="34" charset="0"/>
                          </a:rPr>
                          <m:t>𝑥</m:t>
                        </m:r>
                      </m:num>
                      <m:den>
                        <m:r>
                          <a:rPr lang="fr-FR" sz="4000" i="1">
                            <a:effectLst/>
                            <a:latin typeface="Cambria Math" panose="02040503050406030204" pitchFamily="18" charset="0"/>
                            <a:ea typeface="Calibri" panose="020F0502020204030204" pitchFamily="34" charset="0"/>
                            <a:cs typeface="Arial" panose="020B0604020202020204" pitchFamily="34" charset="0"/>
                          </a:rPr>
                          <m:t>𝑦</m:t>
                        </m:r>
                      </m:den>
                    </m:f>
                    <m:r>
                      <a:rPr lang="fr-FR"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fr-FR" sz="4000">
                            <a:effectLst/>
                            <a:latin typeface="Cambria Math" panose="02040503050406030204" pitchFamily="18" charset="0"/>
                            <a:ea typeface="Calibri" panose="020F0502020204030204" pitchFamily="34" charset="0"/>
                            <a:cs typeface="Arial" panose="020B0604020202020204" pitchFamily="34" charset="0"/>
                          </a:rPr>
                          <m:t>3</m:t>
                        </m:r>
                      </m:num>
                      <m:den>
                        <m:r>
                          <a:rPr lang="fr-FR" sz="4000">
                            <a:effectLst/>
                            <a:latin typeface="Cambria Math" panose="02040503050406030204" pitchFamily="18" charset="0"/>
                            <a:ea typeface="Calibri" panose="020F0502020204030204" pitchFamily="34" charset="0"/>
                            <a:cs typeface="Arial" panose="020B0604020202020204" pitchFamily="34" charset="0"/>
                          </a:rPr>
                          <m:t>2</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fr-FR" sz="4000" dirty="0">
                    <a:effectLst/>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fr-FR" sz="4000" i="1">
                            <a:effectLst/>
                            <a:latin typeface="Cambria Math" panose="02040503050406030204" pitchFamily="18" charset="0"/>
                            <a:ea typeface="Calibri" panose="020F0502020204030204" pitchFamily="34" charset="0"/>
                            <a:cs typeface="Arial" panose="020B0604020202020204" pitchFamily="34" charset="0"/>
                          </a:rPr>
                          <m:t>𝑥</m:t>
                        </m:r>
                      </m:num>
                      <m:den>
                        <m:r>
                          <a:rPr lang="fr-FR" sz="4000" i="1">
                            <a:effectLst/>
                            <a:latin typeface="Cambria Math" panose="02040503050406030204" pitchFamily="18" charset="0"/>
                            <a:ea typeface="Calibri" panose="020F0502020204030204" pitchFamily="34" charset="0"/>
                            <a:cs typeface="Arial" panose="020B0604020202020204" pitchFamily="34" charset="0"/>
                          </a:rPr>
                          <m:t>𝑦</m:t>
                        </m:r>
                      </m:den>
                    </m:f>
                    <m:r>
                      <a:rPr lang="fr-FR"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fr-FR" sz="4000">
                            <a:effectLst/>
                            <a:latin typeface="Cambria Math" panose="02040503050406030204" pitchFamily="18" charset="0"/>
                            <a:ea typeface="Calibri" panose="020F0502020204030204" pitchFamily="34" charset="0"/>
                            <a:cs typeface="Arial" panose="020B0604020202020204" pitchFamily="34" charset="0"/>
                          </a:rPr>
                          <m:t>4</m:t>
                        </m:r>
                      </m:num>
                      <m:den>
                        <m:r>
                          <a:rPr lang="fr-FR" sz="4000">
                            <a:effectLst/>
                            <a:latin typeface="Cambria Math" panose="02040503050406030204" pitchFamily="18" charset="0"/>
                            <a:ea typeface="Calibri" panose="020F0502020204030204" pitchFamily="34" charset="0"/>
                            <a:cs typeface="Arial" panose="020B0604020202020204" pitchFamily="34" charset="0"/>
                          </a:rPr>
                          <m:t>5</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fr-FR" sz="4000" dirty="0">
                    <a:effectLst/>
                    <a:latin typeface="Arial" panose="020B0604020202020204" pitchFamily="34" charset="0"/>
                    <a:ea typeface="Calibri" panose="020F0502020204030204" pitchFamily="34" charset="0"/>
                    <a:cs typeface="Arial" panose="020B0604020202020204" pitchFamily="34" charset="0"/>
                  </a:rPr>
                  <a:t>D.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fr-FR" sz="4000" i="1">
                            <a:effectLst/>
                            <a:latin typeface="Cambria Math" panose="02040503050406030204" pitchFamily="18" charset="0"/>
                            <a:ea typeface="Calibri" panose="020F0502020204030204" pitchFamily="34" charset="0"/>
                            <a:cs typeface="Arial" panose="020B0604020202020204" pitchFamily="34" charset="0"/>
                          </a:rPr>
                          <m:t>𝑥</m:t>
                        </m:r>
                      </m:num>
                      <m:den>
                        <m:r>
                          <a:rPr lang="fr-FR" sz="4000" i="1">
                            <a:effectLst/>
                            <a:latin typeface="Cambria Math" panose="02040503050406030204" pitchFamily="18" charset="0"/>
                            <a:ea typeface="Calibri" panose="020F0502020204030204" pitchFamily="34" charset="0"/>
                            <a:cs typeface="Arial" panose="020B0604020202020204" pitchFamily="34" charset="0"/>
                          </a:rPr>
                          <m:t>𝑦</m:t>
                        </m:r>
                      </m:den>
                    </m:f>
                    <m:r>
                      <a:rPr lang="fr-FR"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fr-FR" sz="4000">
                            <a:effectLst/>
                            <a:latin typeface="Cambria Math" panose="02040503050406030204" pitchFamily="18" charset="0"/>
                            <a:ea typeface="Calibri" panose="020F0502020204030204" pitchFamily="34" charset="0"/>
                            <a:cs typeface="Arial" panose="020B0604020202020204" pitchFamily="34" charset="0"/>
                          </a:rPr>
                          <m:t>5</m:t>
                        </m:r>
                      </m:num>
                      <m:den>
                        <m:r>
                          <a:rPr lang="fr-FR" sz="4000">
                            <a:effectLst/>
                            <a:latin typeface="Cambria Math" panose="02040503050406030204" pitchFamily="18" charset="0"/>
                            <a:ea typeface="Calibri" panose="020F0502020204030204" pitchFamily="34" charset="0"/>
                            <a:cs typeface="Arial" panose="020B0604020202020204" pitchFamily="34" charset="0"/>
                          </a:rPr>
                          <m:t>4</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p:sp>
            <p:nvSpPr>
              <p:cNvPr id="7" name="Rectangle 6"/>
              <p:cNvSpPr>
                <a:spLocks noRot="1" noChangeAspect="1" noMove="1" noResize="1" noEditPoints="1" noAdjustHandles="1" noChangeArrowheads="1" noChangeShapeType="1" noTextEdit="1"/>
              </p:cNvSpPr>
              <p:nvPr/>
            </p:nvSpPr>
            <p:spPr>
              <a:xfrm>
                <a:off x="4267200" y="3741104"/>
                <a:ext cx="9144000" cy="5945987"/>
              </a:xfrm>
              <a:prstGeom prst="rect">
                <a:avLst/>
              </a:prstGeom>
              <a:blipFill>
                <a:blip r:embed="rId6"/>
                <a:stretch>
                  <a:fillRect l="-2333"/>
                </a:stretch>
              </a:blipFill>
            </p:spPr>
            <p:txBody>
              <a:bodyPr/>
              <a:lstStyle/>
              <a:p>
                <a:r>
                  <a:rPr lang="en-US">
                    <a:noFill/>
                  </a:rPr>
                  <a:t> </a:t>
                </a:r>
              </a:p>
            </p:txBody>
          </p:sp>
        </mc:Fallback>
      </mc:AlternateContent>
    </p:spTree>
    <p:extLst>
      <p:ext uri="{BB962C8B-B14F-4D97-AF65-F5344CB8AC3E}">
        <p14:creationId xmlns:p14="http://schemas.microsoft.com/office/powerpoint/2010/main" val="2261021464"/>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animBg="1"/>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4"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474849" y="419100"/>
            <a:ext cx="6544433" cy="6544433"/>
          </a:xfrm>
          <a:prstGeom prst="rect">
            <a:avLst/>
          </a:prstGeom>
        </p:spPr>
      </p:pic>
      <p:grpSp>
        <p:nvGrpSpPr>
          <p:cNvPr id="2" name="Group 2"/>
          <p:cNvGrpSpPr/>
          <p:nvPr/>
        </p:nvGrpSpPr>
        <p:grpSpPr>
          <a:xfrm>
            <a:off x="2047146" y="2019300"/>
            <a:ext cx="13878654" cy="4108076"/>
            <a:chOff x="0" y="0"/>
            <a:chExt cx="5678267" cy="1677975"/>
          </a:xfrm>
        </p:grpSpPr>
        <p:sp>
          <p:nvSpPr>
            <p:cNvPr id="3" name="Freeform 3"/>
            <p:cNvSpPr/>
            <p:nvPr/>
          </p:nvSpPr>
          <p:spPr>
            <a:xfrm>
              <a:off x="0" y="0"/>
              <a:ext cx="5678267" cy="1677975"/>
            </a:xfrm>
            <a:custGeom>
              <a:avLst/>
              <a:gdLst/>
              <a:ahLst/>
              <a:cxnLst/>
              <a:rect l="l" t="t" r="r" b="b"/>
              <a:pathLst>
                <a:path w="5678267" h="1677975">
                  <a:moveTo>
                    <a:pt x="5553807" y="1677975"/>
                  </a:moveTo>
                  <a:lnTo>
                    <a:pt x="124460" y="1677975"/>
                  </a:lnTo>
                  <a:cubicBezTo>
                    <a:pt x="55880" y="1677975"/>
                    <a:pt x="0" y="1622095"/>
                    <a:pt x="0" y="1553515"/>
                  </a:cubicBezTo>
                  <a:lnTo>
                    <a:pt x="0" y="124460"/>
                  </a:lnTo>
                  <a:cubicBezTo>
                    <a:pt x="0" y="55880"/>
                    <a:pt x="55880" y="0"/>
                    <a:pt x="124460" y="0"/>
                  </a:cubicBezTo>
                  <a:lnTo>
                    <a:pt x="5553807" y="0"/>
                  </a:lnTo>
                  <a:cubicBezTo>
                    <a:pt x="5622387" y="0"/>
                    <a:pt x="5678267" y="55880"/>
                    <a:pt x="5678267" y="124460"/>
                  </a:cubicBezTo>
                  <a:lnTo>
                    <a:pt x="5678267" y="1553515"/>
                  </a:lnTo>
                  <a:cubicBezTo>
                    <a:pt x="5678267" y="1622095"/>
                    <a:pt x="5622387" y="1677975"/>
                    <a:pt x="5553807" y="1677975"/>
                  </a:cubicBezTo>
                  <a:close/>
                </a:path>
              </a:pathLst>
            </a:custGeom>
            <a:solidFill>
              <a:srgbClr val="FFFFFF"/>
            </a:solidFill>
          </p:spPr>
        </p:sp>
      </p:gr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365114" y="1207906"/>
            <a:ext cx="2464832" cy="5744312"/>
          </a:xfrm>
          <a:prstGeom prst="rect">
            <a:avLst/>
          </a:prstGeom>
        </p:spPr>
      </p:pic>
      <p:pic>
        <p:nvPicPr>
          <p:cNvPr id="7"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295400" y="8221808"/>
            <a:ext cx="12469085" cy="4130384"/>
          </a:xfrm>
          <a:prstGeom prst="rect">
            <a:avLst/>
          </a:prstGeom>
        </p:spPr>
      </p:pic>
      <p:pic>
        <p:nvPicPr>
          <p:cNvPr id="8"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315200" y="8648700"/>
            <a:ext cx="12469085" cy="4130384"/>
          </a:xfrm>
          <a:prstGeom prst="rect">
            <a:avLst/>
          </a:prstGeom>
        </p:spPr>
      </p:pic>
      <p:grpSp>
        <p:nvGrpSpPr>
          <p:cNvPr id="10" name="Group 4"/>
          <p:cNvGrpSpPr/>
          <p:nvPr/>
        </p:nvGrpSpPr>
        <p:grpSpPr>
          <a:xfrm>
            <a:off x="1524000" y="1401022"/>
            <a:ext cx="2466580" cy="2297914"/>
            <a:chOff x="0" y="0"/>
            <a:chExt cx="6350000" cy="6350000"/>
          </a:xfrm>
          <a:solidFill>
            <a:srgbClr val="87CB8F"/>
          </a:solidFill>
        </p:grpSpPr>
        <p:sp>
          <p:nvSpPr>
            <p:cNvPr id="12"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pic>
        <p:nvPicPr>
          <p:cNvPr id="15" name="Picture 23"/>
          <p:cNvPicPr>
            <a:picLocks noChangeAspect="1"/>
          </p:cNvPicPr>
          <p:nvPr/>
        </p:nvPicPr>
        <p:blipFill>
          <a:blip r:embed="rId8">
            <a:lum bright="70000" contrast="-70000"/>
            <a:extLst>
              <a:ext uri="{BEBA8EAE-BF5A-486C-A8C5-ECC9F3942E4B}">
                <a14:imgProps xmlns:a14="http://schemas.microsoft.com/office/drawing/2010/main">
                  <a14:imgLayer r:embed="rId9">
                    <a14:imgEffect>
                      <a14:saturation sat="300000"/>
                    </a14:imgEffect>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flipV="1">
            <a:off x="7454627" y="7168452"/>
            <a:ext cx="3063692" cy="559124"/>
          </a:xfrm>
          <a:prstGeom prst="rect">
            <a:avLst/>
          </a:prstGeom>
        </p:spPr>
      </p:pic>
      <p:sp>
        <p:nvSpPr>
          <p:cNvPr id="17" name="Rectangle 16"/>
          <p:cNvSpPr/>
          <p:nvPr/>
        </p:nvSpPr>
        <p:spPr>
          <a:xfrm>
            <a:off x="5430426" y="3116580"/>
            <a:ext cx="7010400" cy="1508555"/>
          </a:xfrm>
          <a:prstGeom prst="rect">
            <a:avLst/>
          </a:prstGeom>
        </p:spPr>
        <p:txBody>
          <a:bodyPr wrap="square">
            <a:spAutoFit/>
          </a:bodyPr>
          <a:lstStyle/>
          <a:p>
            <a:pPr algn="ctr">
              <a:lnSpc>
                <a:spcPct val="150000"/>
              </a:lnSpc>
              <a:tabLst>
                <a:tab pos="360045" algn="l"/>
                <a:tab pos="720090" algn="l"/>
              </a:tabLst>
            </a:pPr>
            <a:r>
              <a:rPr lang="en-US" sz="7000" b="1" smtClean="0">
                <a:solidFill>
                  <a:prstClr val="black"/>
                </a:solidFill>
                <a:latin typeface="Arial" panose="020B0604020202020204" pitchFamily="34" charset="0"/>
                <a:ea typeface="Calibri" panose="020F0502020204030204" pitchFamily="34" charset="0"/>
                <a:cs typeface="Arial" panose="020B0604020202020204" pitchFamily="34" charset="0"/>
              </a:rPr>
              <a:t>VẬN DỤNG</a:t>
            </a:r>
            <a:endParaRPr lang="vi-VN" sz="7000" b="1">
              <a:solidFill>
                <a:prstClr val="black"/>
              </a:solidFil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649841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23"/>
          <p:cNvPicPr>
            <a:picLocks noChangeAspect="1"/>
          </p:cNvPicPr>
          <p:nvPr/>
        </p:nvPicPr>
        <p:blipFill>
          <a:blip r:embed="rId2">
            <a:duotone>
              <a:prstClr val="black"/>
              <a:srgbClr val="4CA289">
                <a:tint val="45000"/>
                <a:satMod val="400000"/>
              </a:srgbClr>
            </a:duotone>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90134" y="9258300"/>
            <a:ext cx="2109416" cy="384968"/>
          </a:xfrm>
          <a:prstGeom prst="rect">
            <a:avLst/>
          </a:prstGeom>
        </p:spPr>
      </p:pic>
      <p:sp>
        <p:nvSpPr>
          <p:cNvPr id="24" name="TextBox 23"/>
          <p:cNvSpPr txBox="1"/>
          <p:nvPr/>
        </p:nvSpPr>
        <p:spPr>
          <a:xfrm>
            <a:off x="6781800" y="571500"/>
            <a:ext cx="5715000" cy="707886"/>
          </a:xfrm>
          <a:prstGeom prst="rect">
            <a:avLst/>
          </a:prstGeom>
          <a:noFill/>
        </p:spPr>
        <p:txBody>
          <a:bodyPr wrap="square" rtlCol="0">
            <a:spAutoFit/>
          </a:bodyPr>
          <a:lstStyle/>
          <a:p>
            <a:r>
              <a:rPr lang="en-US" sz="4000" b="1" dirty="0" err="1" smtClean="0">
                <a:latin typeface="Arial" panose="020B0604020202020204" pitchFamily="34" charset="0"/>
                <a:cs typeface="Arial" panose="020B0604020202020204" pitchFamily="34" charset="0"/>
              </a:rPr>
              <a:t>Bài</a:t>
            </a:r>
            <a:r>
              <a:rPr lang="en-US" sz="4000" b="1" dirty="0" smtClean="0">
                <a:latin typeface="Arial" panose="020B0604020202020204" pitchFamily="34" charset="0"/>
                <a:cs typeface="Arial" panose="020B0604020202020204" pitchFamily="34" charset="0"/>
              </a:rPr>
              <a:t> 6.5: (SGK – tr.7)</a:t>
            </a:r>
            <a:endParaRPr lang="en-US" sz="4000" b="1" dirty="0">
              <a:latin typeface="Arial" panose="020B0604020202020204" pitchFamily="34" charset="0"/>
              <a:cs typeface="Arial" panose="020B0604020202020204" pitchFamily="34" charset="0"/>
            </a:endParaRPr>
          </a:p>
        </p:txBody>
      </p:sp>
      <p:sp>
        <p:nvSpPr>
          <p:cNvPr id="27" name="Oval Callout 26"/>
          <p:cNvSpPr/>
          <p:nvPr/>
        </p:nvSpPr>
        <p:spPr>
          <a:xfrm>
            <a:off x="8302477" y="4457700"/>
            <a:ext cx="1683043" cy="78864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grpSp>
        <p:nvGrpSpPr>
          <p:cNvPr id="16" name="Group 2"/>
          <p:cNvGrpSpPr/>
          <p:nvPr/>
        </p:nvGrpSpPr>
        <p:grpSpPr>
          <a:xfrm rot="-5400000">
            <a:off x="9097120" y="148826"/>
            <a:ext cx="1486106" cy="20969969"/>
            <a:chOff x="0" y="0"/>
            <a:chExt cx="2771140" cy="17082440"/>
          </a:xfrm>
          <a:solidFill>
            <a:srgbClr val="438F79"/>
          </a:solidFill>
        </p:grpSpPr>
        <p:sp>
          <p:nvSpPr>
            <p:cNvPr id="17" name="Freeform 3"/>
            <p:cNvSpPr/>
            <p:nvPr/>
          </p:nvSpPr>
          <p:spPr>
            <a:xfrm>
              <a:off x="0" y="0"/>
              <a:ext cx="2771140" cy="17082440"/>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grpFill/>
            <a:ln>
              <a:solidFill>
                <a:srgbClr val="438F79"/>
              </a:solidFill>
            </a:ln>
          </p:spPr>
        </p:sp>
      </p:grpSp>
      <p:sp>
        <p:nvSpPr>
          <p:cNvPr id="14" name="Rectangle 13"/>
          <p:cNvSpPr/>
          <p:nvPr/>
        </p:nvSpPr>
        <p:spPr>
          <a:xfrm>
            <a:off x="7948768" y="5223914"/>
            <a:ext cx="2390463" cy="369332"/>
          </a:xfrm>
          <a:prstGeom prst="rect">
            <a:avLst/>
          </a:prstGeom>
        </p:spPr>
        <p:txBody>
          <a:bodyPr wrap="none">
            <a:spAutoFit/>
          </a:bodyPr>
          <a:lstStyle/>
          <a:p>
            <a:r>
              <a:rPr lang="en-US" b="1">
                <a:solidFill>
                  <a:prstClr val="white"/>
                </a:solidFill>
                <a:latin typeface="Arial" panose="020B0604020202020204" pitchFamily="34" charset="0"/>
                <a:cs typeface="Arial" panose="020B0604020202020204" pitchFamily="34" charset="0"/>
              </a:rPr>
              <a:t>Bài 3:(SGK – tr.101) </a:t>
            </a:r>
            <a:endParaRPr lang="en-US"/>
          </a:p>
        </p:txBody>
      </p:sp>
      <p:pic>
        <p:nvPicPr>
          <p:cNvPr id="31" name="Picture 22"/>
          <p:cNvPicPr>
            <a:picLocks noChangeAspect="1"/>
          </p:cNvPicPr>
          <p:nvPr/>
        </p:nvPicPr>
        <p:blipFill>
          <a:blip r:embed="rId6" cstate="print">
            <a:duotone>
              <a:prstClr val="black"/>
              <a:srgbClr val="438F79">
                <a:tint val="45000"/>
                <a:satMod val="400000"/>
              </a:srgbClr>
            </a:duotone>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21067308">
            <a:off x="16142445" y="386184"/>
            <a:ext cx="1713028" cy="965525"/>
          </a:xfrm>
          <a:prstGeom prst="rect">
            <a:avLst/>
          </a:prstGeom>
        </p:spPr>
      </p:pic>
      <p:pic>
        <p:nvPicPr>
          <p:cNvPr id="32" name="Picture 5"/>
          <p:cNvPicPr>
            <a:picLocks noChangeAspect="1"/>
          </p:cNvPicPr>
          <p:nvPr/>
        </p:nvPicPr>
        <p:blipFill>
          <a:blip r:embed="rId17">
            <a:duotone>
              <a:prstClr val="black"/>
              <a:srgbClr val="438F79">
                <a:tint val="45000"/>
                <a:satMod val="400000"/>
              </a:srgbClr>
            </a:duotone>
            <a:extLst>
              <a:ext uri="{BEBA8EAE-BF5A-486C-A8C5-ECC9F3942E4B}">
                <a14:imgProps xmlns:a14="http://schemas.microsoft.com/office/drawing/2010/main">
                  <a14:imgLayer r:embed="rId18">
                    <a14:imgEffect>
                      <a14:brightnessContrast bright="-40000" contras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786935">
            <a:off x="-281568" y="137532"/>
            <a:ext cx="1640806" cy="1640806"/>
          </a:xfrm>
          <a:prstGeom prst="rect">
            <a:avLst/>
          </a:prstGeom>
        </p:spPr>
      </p:pic>
      <p:pic>
        <p:nvPicPr>
          <p:cNvPr id="22" name="Picture 6"/>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a:off x="16326546" y="7850196"/>
            <a:ext cx="1636907" cy="1738029"/>
          </a:xfrm>
          <a:prstGeom prst="rect">
            <a:avLst/>
          </a:prstGeom>
        </p:spPr>
      </p:pic>
      <p:sp>
        <p:nvSpPr>
          <p:cNvPr id="6" name="Rectangle 5"/>
          <p:cNvSpPr/>
          <p:nvPr/>
        </p:nvSpPr>
        <p:spPr>
          <a:xfrm>
            <a:off x="990600" y="1442978"/>
            <a:ext cx="16154400" cy="2862322"/>
          </a:xfrm>
          <a:prstGeom prst="rect">
            <a:avLst/>
          </a:prstGeom>
        </p:spPr>
        <p:txBody>
          <a:bodyPr wrap="square">
            <a:spAutoFit/>
          </a:bodyPr>
          <a:lstStyle/>
          <a:p>
            <a:pPr algn="just">
              <a:lnSpc>
                <a:spcPct val="150000"/>
              </a:lnSpc>
              <a:spcAft>
                <a:spcPts val="0"/>
              </a:spcAft>
            </a:pP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Để</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pha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nước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muối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sinh</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lí</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người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ta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cần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pha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theo</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đúng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Biết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rằng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cứ</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3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lít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nước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tinh</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khiết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thì</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pha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với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27 g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muối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Hỏi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nếu</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45 g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muối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thì</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cần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pha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với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bao</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nhiêu</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lít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nước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tinh</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khiết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để</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được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nước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muối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sinh</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lí</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1280092" y="5524500"/>
                <a:ext cx="14044769" cy="1938992"/>
              </a:xfrm>
              <a:prstGeom prst="rect">
                <a:avLst/>
              </a:prstGeom>
            </p:spPr>
            <p:txBody>
              <a:bodyPr wrap="square">
                <a:spAutoFit/>
              </a:bodyPr>
              <a:lstStyle/>
              <a:p>
                <a:pPr algn="just">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lít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nước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tinh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khiết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cần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𝑥</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lít</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&gt;0)</m:t>
                    </m:r>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4000" dirty="0">
                    <a:effectLst/>
                    <a:latin typeface="Arial" panose="020B0604020202020204" pitchFamily="34" charset="0"/>
                    <a:ea typeface="Calibri" panose="020F0502020204030204" pitchFamily="34" charset="0"/>
                    <a:cs typeface="Arial" panose="020B0604020202020204" pitchFamily="34" charset="0"/>
                  </a:rPr>
                  <a:t>Ta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lệ</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thức</a:t>
                </a:r>
                <a:r>
                  <a:rPr lang="en-US" sz="4000" dirty="0" smtClean="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280092" y="5524500"/>
                <a:ext cx="14044769" cy="1938992"/>
              </a:xfrm>
              <a:prstGeom prst="rect">
                <a:avLst/>
              </a:prstGeom>
              <a:blipFill>
                <a:blip r:embed="rId26"/>
                <a:stretch>
                  <a:fillRect l="-1563" b="-6918"/>
                </a:stretch>
              </a:blipFill>
            </p:spPr>
            <p:txBody>
              <a:bodyPr/>
              <a:lstStyle/>
              <a:p>
                <a:r>
                  <a:rPr lang="en-US">
                    <a:noFill/>
                  </a:rPr>
                  <a:t> </a:t>
                </a:r>
              </a:p>
            </p:txBody>
          </p:sp>
        </mc:Fallback>
      </mc:AlternateContent>
      <p:sp>
        <p:nvSpPr>
          <p:cNvPr id="8" name="Rectangle 7"/>
          <p:cNvSpPr/>
          <p:nvPr/>
        </p:nvSpPr>
        <p:spPr>
          <a:xfrm>
            <a:off x="3607516" y="8719211"/>
            <a:ext cx="4976968" cy="1015663"/>
          </a:xfrm>
          <a:prstGeom prst="rect">
            <a:avLst/>
          </a:prstGeom>
        </p:spPr>
        <p:txBody>
          <a:bodyPr wrap="square">
            <a:spAutoFit/>
          </a:bodyPr>
          <a:lstStyle/>
          <a:p>
            <a:pPr lvl="0" algn="just">
              <a:lnSpc>
                <a:spcPct val="150000"/>
              </a:lnSpc>
            </a:pPr>
            <a:r>
              <a:rPr lang="en-US"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Vậy</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cần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5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lít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nước</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Rectangle 8"/>
              <p:cNvSpPr/>
              <p:nvPr/>
            </p:nvSpPr>
            <p:spPr>
              <a:xfrm>
                <a:off x="6096000" y="7182676"/>
                <a:ext cx="2103076"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3</m:t>
                          </m:r>
                        </m:num>
                        <m:den>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27</m:t>
                          </m:r>
                        </m:den>
                      </m:f>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num>
                        <m:den>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45</m:t>
                          </m:r>
                        </m:den>
                      </m:f>
                    </m:oMath>
                  </m:oMathPara>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6096000" y="7182676"/>
                <a:ext cx="2103076" cy="1248803"/>
              </a:xfrm>
              <a:prstGeom prst="rect">
                <a:avLst/>
              </a:prstGeom>
              <a:blipFill>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8273341" y="7145539"/>
                <a:ext cx="3751476" cy="125906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3.45</m:t>
                          </m:r>
                        </m:num>
                        <m:den>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27</m:t>
                          </m:r>
                        </m:den>
                      </m:f>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=5</m:t>
                      </m:r>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8273341" y="7145539"/>
                <a:ext cx="3751476" cy="1259063"/>
              </a:xfrm>
              <a:prstGeom prst="rect">
                <a:avLst/>
              </a:prstGeom>
              <a:blipFill>
                <a:blip r:embed="rId2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3270810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fade">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randombar(horizont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ppt_w</p:attrName>
                                        </p:attrNameLst>
                                      </p:cBhvr>
                                      <p:tavLst>
                                        <p:tav tm="0">
                                          <p:val>
                                            <p:fltVal val="0"/>
                                          </p:val>
                                        </p:tav>
                                        <p:tav tm="100000">
                                          <p:val>
                                            <p:strVal val="#ppt_w"/>
                                          </p:val>
                                        </p:tav>
                                      </p:tavLst>
                                    </p:anim>
                                    <p:anim calcmode="lin" valueType="num">
                                      <p:cBhvr>
                                        <p:cTn id="43" dur="500" fill="hold"/>
                                        <p:tgtEl>
                                          <p:spTgt spid="8"/>
                                        </p:tgtEl>
                                        <p:attrNameLst>
                                          <p:attrName>ppt_h</p:attrName>
                                        </p:attrNameLst>
                                      </p:cBhvr>
                                      <p:tavLst>
                                        <p:tav tm="0">
                                          <p:val>
                                            <p:fltVal val="0"/>
                                          </p:val>
                                        </p:tav>
                                        <p:tav tm="100000">
                                          <p:val>
                                            <p:strVal val="#ppt_h"/>
                                          </p:val>
                                        </p:tav>
                                      </p:tavLst>
                                    </p:anim>
                                    <p:animEffect transition="in" filter="fade">
                                      <p:cBhvr>
                                        <p:cTn id="4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animBg="1"/>
      <p:bldP spid="6" grpId="0"/>
      <p:bldP spid="8" grpId="0"/>
      <p:bldP spid="9" grpId="0"/>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053459" y="-1485900"/>
            <a:ext cx="2767942" cy="2754102"/>
          </a:xfrm>
          <a:prstGeom prst="rect">
            <a:avLst/>
          </a:prstGeom>
        </p:spPr>
      </p:pic>
      <p:pic>
        <p:nvPicPr>
          <p:cNvPr id="32"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581885" y="9631954"/>
            <a:ext cx="8659085" cy="2902946"/>
          </a:xfrm>
          <a:prstGeom prst="rect">
            <a:avLst/>
          </a:prstGeom>
        </p:spPr>
      </p:pic>
      <p:pic>
        <p:nvPicPr>
          <p:cNvPr id="33"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855999" y="9639300"/>
            <a:ext cx="9534701" cy="2868322"/>
          </a:xfrm>
          <a:prstGeom prst="rect">
            <a:avLst/>
          </a:prstGeom>
        </p:spPr>
      </p:pic>
      <p:pic>
        <p:nvPicPr>
          <p:cNvPr id="34"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0972800" y="9615198"/>
            <a:ext cx="8659085" cy="2868322"/>
          </a:xfrm>
          <a:prstGeom prst="rect">
            <a:avLst/>
          </a:prstGeom>
        </p:spPr>
      </p:pic>
      <p:pic>
        <p:nvPicPr>
          <p:cNvPr id="21" name="Picture 4"/>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1276047">
            <a:off x="17069935" y="8083135"/>
            <a:ext cx="936870" cy="1908438"/>
          </a:xfrm>
          <a:prstGeom prst="rect">
            <a:avLst/>
          </a:prstGeom>
        </p:spPr>
      </p:pic>
      <p:pic>
        <p:nvPicPr>
          <p:cNvPr id="14" name="Picture 4"/>
          <p:cNvPicPr>
            <a:picLocks noChangeAspect="1"/>
          </p:cNvPicPr>
          <p:nvPr/>
        </p:nvPicPr>
        <p:blipFill>
          <a:blip r:embed="rId21">
            <a:alphaModFix amt="56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236924" y="-3025030"/>
            <a:ext cx="6544433" cy="6544433"/>
          </a:xfrm>
          <a:prstGeom prst="rect">
            <a:avLst/>
          </a:prstGeom>
        </p:spPr>
      </p:pic>
      <p:sp>
        <p:nvSpPr>
          <p:cNvPr id="18" name="Oval Callout 17"/>
          <p:cNvSpPr/>
          <p:nvPr/>
        </p:nvSpPr>
        <p:spPr>
          <a:xfrm>
            <a:off x="8419350" y="4340370"/>
            <a:ext cx="1683043" cy="873988"/>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sp>
        <p:nvSpPr>
          <p:cNvPr id="22" name="TextBox 21"/>
          <p:cNvSpPr txBox="1"/>
          <p:nvPr/>
        </p:nvSpPr>
        <p:spPr>
          <a:xfrm>
            <a:off x="533400" y="414047"/>
            <a:ext cx="5715000" cy="707886"/>
          </a:xfrm>
          <a:prstGeom prst="rect">
            <a:avLst/>
          </a:prstGeom>
          <a:noFill/>
        </p:spPr>
        <p:txBody>
          <a:bodyPr wrap="square" rtlCol="0">
            <a:spAutoFit/>
          </a:bodyPr>
          <a:lstStyle/>
          <a:p>
            <a:r>
              <a:rPr lang="en-US" sz="4000" b="1" dirty="0" err="1" smtClean="0">
                <a:solidFill>
                  <a:schemeClr val="bg1"/>
                </a:solidFill>
                <a:latin typeface="Arial" panose="020B0604020202020204" pitchFamily="34" charset="0"/>
                <a:cs typeface="Arial" panose="020B0604020202020204" pitchFamily="34" charset="0"/>
              </a:rPr>
              <a:t>Bài</a:t>
            </a:r>
            <a:r>
              <a:rPr lang="en-US" sz="4000" b="1" dirty="0" smtClean="0">
                <a:solidFill>
                  <a:schemeClr val="bg1"/>
                </a:solidFill>
                <a:latin typeface="Arial" panose="020B0604020202020204" pitchFamily="34" charset="0"/>
                <a:cs typeface="Arial" panose="020B0604020202020204" pitchFamily="34" charset="0"/>
              </a:rPr>
              <a:t> 6.6: (SGK – tr.7)</a:t>
            </a:r>
            <a:endParaRPr lang="en-US" sz="4000" b="1" dirty="0">
              <a:solidFill>
                <a:schemeClr val="bg1"/>
              </a:solidFill>
              <a:latin typeface="Arial" panose="020B0604020202020204" pitchFamily="34" charset="0"/>
              <a:cs typeface="Arial" panose="020B0604020202020204" pitchFamily="34" charset="0"/>
            </a:endParaRPr>
          </a:p>
        </p:txBody>
      </p:sp>
      <p:sp>
        <p:nvSpPr>
          <p:cNvPr id="23" name="Rectangle 22"/>
          <p:cNvSpPr/>
          <p:nvPr/>
        </p:nvSpPr>
        <p:spPr>
          <a:xfrm>
            <a:off x="533400" y="1176047"/>
            <a:ext cx="16904030" cy="2748253"/>
          </a:xfrm>
          <a:prstGeom prst="rect">
            <a:avLst/>
          </a:prstGeom>
        </p:spPr>
        <p:txBody>
          <a:bodyPr wrap="square">
            <a:spAutoFit/>
          </a:bodyPr>
          <a:lstStyle/>
          <a:p>
            <a:pPr algn="just">
              <a:lnSpc>
                <a:spcPct val="150000"/>
              </a:lnSpc>
              <a:spcAft>
                <a:spcPts val="0"/>
              </a:spcAft>
            </a:pP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Để</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cày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hết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một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cánh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đồng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14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ngày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phải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sử</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dụng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18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cày</a:t>
            </a: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smtClean="0">
                <a:solidFill>
                  <a:schemeClr val="bg1"/>
                </a:solidFill>
                <a:latin typeface="Arial" panose="020B0604020202020204" pitchFamily="34" charset="0"/>
                <a:ea typeface="Calibri" panose="020F0502020204030204" pitchFamily="34" charset="0"/>
                <a:cs typeface="Arial" panose="020B0604020202020204" pitchFamily="34" charset="0"/>
              </a:rPr>
              <a:t>Hỏi</a:t>
            </a: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muốn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cày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hết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cánh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đồng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đó</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12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ngày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thì</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phải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sử</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dụng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bao</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nhiêu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cày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biết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năng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suất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cày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như</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nhau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4" name="Rectangle 23"/>
              <p:cNvSpPr/>
              <p:nvPr/>
            </p:nvSpPr>
            <p:spPr>
              <a:xfrm>
                <a:off x="1219200" y="5349188"/>
                <a:ext cx="15621000" cy="3785652"/>
              </a:xfrm>
              <a:prstGeom prst="rect">
                <a:avLst/>
              </a:prstGeom>
            </p:spPr>
            <p:txBody>
              <a:bodyPr wrap="square">
                <a:spAutoFit/>
              </a:bodyPr>
              <a:lstStyle/>
              <a:p>
                <a:pPr algn="just">
                  <a:lnSpc>
                    <a:spcPct val="150000"/>
                  </a:lnSpc>
                </a:pP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Gọi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cày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cần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dùng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để</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cày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hết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cánh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đồng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đó</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12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ngày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𝑥</m:t>
                    </m:r>
                  </m:oMath>
                </a14:m>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máy</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dPr>
                      <m:e>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𝑥</m:t>
                        </m:r>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sSup>
                          <m:sSup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𝑁</m:t>
                            </m:r>
                          </m:e>
                          <m:sup>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sup>
                        </m:sSup>
                      </m:e>
                    </m:d>
                  </m:oMath>
                </a14:m>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Vì</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tích</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máy</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cày</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thời</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gian</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hoàn</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thành</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không</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đổi</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nên</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p>
              <a:p>
                <a:pPr algn="just">
                  <a:lnSpc>
                    <a:spcPct val="150000"/>
                  </a:lnSpc>
                </a:pPr>
                <a14:m>
                  <m:oMathPara xmlns:m="http://schemas.openxmlformats.org/officeDocument/2006/math">
                    <m:oMathParaPr>
                      <m:jc m:val="centerGroup"/>
                    </m:oMathParaPr>
                    <m:oMath xmlns:m="http://schemas.openxmlformats.org/officeDocument/2006/math">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14.18=12.</m:t>
                      </m:r>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𝑥</m:t>
                      </m:r>
                    </m:oMath>
                  </m:oMathPara>
                </a14:m>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1219200" y="5349188"/>
                <a:ext cx="15621000" cy="3785652"/>
              </a:xfrm>
              <a:prstGeom prst="rect">
                <a:avLst/>
              </a:prstGeom>
              <a:blipFill>
                <a:blip r:embed="rId22"/>
                <a:stretch>
                  <a:fillRect l="-1366" r="-1327"/>
                </a:stretch>
              </a:blipFill>
            </p:spPr>
            <p:txBody>
              <a:bodyPr/>
              <a:lstStyle/>
              <a:p>
                <a:r>
                  <a:rPr lang="en-US">
                    <a:noFill/>
                  </a:rPr>
                  <a:t> </a:t>
                </a:r>
              </a:p>
            </p:txBody>
          </p:sp>
        </mc:Fallback>
      </mc:AlternateContent>
      <p:sp>
        <p:nvSpPr>
          <p:cNvPr id="6" name="Rectangle 5"/>
          <p:cNvSpPr/>
          <p:nvPr/>
        </p:nvSpPr>
        <p:spPr>
          <a:xfrm>
            <a:off x="1219200" y="8924223"/>
            <a:ext cx="9144000" cy="901593"/>
          </a:xfrm>
          <a:prstGeom prst="rect">
            <a:avLst/>
          </a:prstGeom>
        </p:spPr>
        <p:txBody>
          <a:bodyPr>
            <a:spAutoFit/>
          </a:bodyPr>
          <a:lstStyle/>
          <a:p>
            <a:pPr lvl="0" algn="just">
              <a:lnSpc>
                <a:spcPct val="150000"/>
              </a:lnSpc>
            </a:pPr>
            <a:r>
              <a:rPr lang="en-US" sz="4000" dirty="0" err="1" smtClean="0">
                <a:solidFill>
                  <a:prstClr val="white"/>
                </a:solidFill>
                <a:latin typeface="Arial" panose="020B0604020202020204" pitchFamily="34" charset="0"/>
                <a:ea typeface="Calibri" panose="020F0502020204030204" pitchFamily="34" charset="0"/>
                <a:cs typeface="Arial" panose="020B0604020202020204" pitchFamily="34" charset="0"/>
              </a:rPr>
              <a:t>Vậy</a:t>
            </a:r>
            <a:r>
              <a:rPr lang="en-US" sz="4000" dirty="0" smtClean="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cần</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21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cày</a:t>
            </a:r>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Rectangle 6"/>
              <p:cNvSpPr/>
              <p:nvPr/>
            </p:nvSpPr>
            <p:spPr>
              <a:xfrm>
                <a:off x="10591800" y="8089885"/>
                <a:ext cx="2437399" cy="1015663"/>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t>𝑥</m:t>
                      </m:r>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=21</m:t>
                      </m:r>
                    </m:oMath>
                  </m:oMathPara>
                </a14:m>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0591800" y="8089885"/>
                <a:ext cx="2437399" cy="1015663"/>
              </a:xfrm>
              <a:prstGeom prst="rect">
                <a:avLst/>
              </a:prstGeom>
              <a:blipFill>
                <a:blip r:embed="rId2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61822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xEl>
                                              <p:pRg st="0" end="0"/>
                                            </p:txEl>
                                          </p:spTgt>
                                        </p:tgtEl>
                                        <p:attrNameLst>
                                          <p:attrName>style.visibility</p:attrName>
                                        </p:attrNameLst>
                                      </p:cBhvr>
                                      <p:to>
                                        <p:strVal val="visible"/>
                                      </p:to>
                                    </p:set>
                                    <p:animEffect transition="in" filter="fade">
                                      <p:cBhvr>
                                        <p:cTn id="22" dur="500"/>
                                        <p:tgtEl>
                                          <p:spTgt spid="2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xEl>
                                              <p:pRg st="1" end="1"/>
                                            </p:txEl>
                                          </p:spTgt>
                                        </p:tgtEl>
                                        <p:attrNameLst>
                                          <p:attrName>style.visibility</p:attrName>
                                        </p:attrNameLst>
                                      </p:cBhvr>
                                      <p:to>
                                        <p:strVal val="visible"/>
                                      </p:to>
                                    </p:set>
                                    <p:animEffect transition="in" filter="fade">
                                      <p:cBhvr>
                                        <p:cTn id="27" dur="500"/>
                                        <p:tgtEl>
                                          <p:spTgt spid="24">
                                            <p:txEl>
                                              <p:pRg st="1" end="1"/>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4">
                                            <p:txEl>
                                              <p:pRg st="2" end="2"/>
                                            </p:txEl>
                                          </p:spTgt>
                                        </p:tgtEl>
                                        <p:attrNameLst>
                                          <p:attrName>style.visibility</p:attrName>
                                        </p:attrNameLst>
                                      </p:cBhvr>
                                      <p:to>
                                        <p:strVal val="visible"/>
                                      </p:to>
                                    </p:set>
                                    <p:animEffect transition="in" filter="fade">
                                      <p:cBhvr>
                                        <p:cTn id="30" dur="500"/>
                                        <p:tgtEl>
                                          <p:spTgt spid="24">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arn(inVertical)">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6">
                                            <p:txEl>
                                              <p:pRg st="0" end="0"/>
                                            </p:txEl>
                                          </p:spTgt>
                                        </p:tgtEl>
                                        <p:attrNameLst>
                                          <p:attrName>style.visibility</p:attrName>
                                        </p:attrNameLst>
                                      </p:cBhvr>
                                      <p:to>
                                        <p:strVal val="visible"/>
                                      </p:to>
                                    </p:set>
                                    <p:animEffect transition="in" filter="randombar(horizontal)">
                                      <p:cBhvr>
                                        <p:cTn id="4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2" grpId="0"/>
      <p:bldP spid="23"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7"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236924" y="-3025030"/>
            <a:ext cx="6544433" cy="6544433"/>
          </a:xfrm>
          <a:prstGeom prst="rect">
            <a:avLst/>
          </a:prstGeom>
        </p:spPr>
      </p:pic>
      <p:sp>
        <p:nvSpPr>
          <p:cNvPr id="7" name="Rounded Rectangle 6"/>
          <p:cNvSpPr/>
          <p:nvPr/>
        </p:nvSpPr>
        <p:spPr>
          <a:xfrm>
            <a:off x="-1787766" y="2163411"/>
            <a:ext cx="22285566" cy="812358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 name="Group 2"/>
          <p:cNvGrpSpPr/>
          <p:nvPr/>
        </p:nvGrpSpPr>
        <p:grpSpPr>
          <a:xfrm rot="-5400000">
            <a:off x="1099804" y="-1493686"/>
            <a:ext cx="1447321" cy="4968093"/>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pic>
        <p:nvPicPr>
          <p:cNvPr id="15" name="Picture 2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8448492">
            <a:off x="3998670" y="188624"/>
            <a:ext cx="1493184" cy="1002313"/>
          </a:xfrm>
          <a:prstGeom prst="rect">
            <a:avLst/>
          </a:prstGeom>
        </p:spPr>
      </p:pic>
      <p:pic>
        <p:nvPicPr>
          <p:cNvPr id="13"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16988925" flipH="1">
            <a:off x="16923962" y="248055"/>
            <a:ext cx="914113" cy="1053719"/>
          </a:xfrm>
          <a:prstGeom prst="rect">
            <a:avLst/>
          </a:prstGeom>
        </p:spPr>
      </p:pic>
      <p:sp>
        <p:nvSpPr>
          <p:cNvPr id="20" name="TextBox 19"/>
          <p:cNvSpPr txBox="1"/>
          <p:nvPr/>
        </p:nvSpPr>
        <p:spPr>
          <a:xfrm>
            <a:off x="304800" y="701814"/>
            <a:ext cx="5715000" cy="707886"/>
          </a:xfrm>
          <a:prstGeom prst="rect">
            <a:avLst/>
          </a:prstGeom>
          <a:noFill/>
        </p:spPr>
        <p:txBody>
          <a:bodyPr wrap="square" rtlCol="0">
            <a:spAutoFit/>
          </a:bodyPr>
          <a:lstStyle/>
          <a:p>
            <a:r>
              <a:rPr lang="en-US" sz="4000" b="1" dirty="0" smtClean="0">
                <a:latin typeface="Arial" panose="020B0604020202020204" pitchFamily="34" charset="0"/>
                <a:cs typeface="Arial" panose="020B0604020202020204" pitchFamily="34" charset="0"/>
              </a:rPr>
              <a:t>EM CÓ BIẾT?</a:t>
            </a:r>
            <a:endParaRPr lang="en-US" sz="4000" b="1" dirty="0">
              <a:latin typeface="Arial" panose="020B0604020202020204" pitchFamily="34" charset="0"/>
              <a:cs typeface="Arial" panose="020B0604020202020204" pitchFamily="34" charset="0"/>
            </a:endParaRPr>
          </a:p>
        </p:txBody>
      </p:sp>
      <p:pic>
        <p:nvPicPr>
          <p:cNvPr id="21" name="Picture 21"/>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 xmlns:asvg="http://schemas.microsoft.com/office/drawing/2016/SVG/main" r:embed="rId40"/>
              </a:ext>
            </a:extLst>
          </a:blip>
          <a:srcRect/>
          <a:stretch>
            <a:fillRect/>
          </a:stretch>
        </p:blipFill>
        <p:spPr>
          <a:xfrm flipH="1">
            <a:off x="14935200" y="7462640"/>
            <a:ext cx="2908513" cy="2525920"/>
          </a:xfrm>
          <a:prstGeom prst="rect">
            <a:avLst/>
          </a:prstGeom>
        </p:spPr>
      </p:pic>
      <mc:AlternateContent xmlns:mc="http://schemas.openxmlformats.org/markup-compatibility/2006" xmlns:a14="http://schemas.microsoft.com/office/drawing/2010/main">
        <mc:Choice Requires="a14">
          <p:sp>
            <p:nvSpPr>
              <p:cNvPr id="22" name="Rectangle 21"/>
              <p:cNvSpPr/>
              <p:nvPr/>
            </p:nvSpPr>
            <p:spPr>
              <a:xfrm>
                <a:off x="414580" y="2095500"/>
                <a:ext cx="16535400" cy="2143215"/>
              </a:xfrm>
              <a:prstGeom prst="rect">
                <a:avLst/>
              </a:prstGeom>
            </p:spPr>
            <p:txBody>
              <a:bodyPr wrap="square">
                <a:spAutoFit/>
              </a:bodyPr>
              <a:lstStyle/>
              <a:p>
                <a:pPr algn="just">
                  <a:lnSpc>
                    <a:spcPct val="150000"/>
                  </a:lnSpc>
                  <a:spcAft>
                    <a:spcPts val="800"/>
                  </a:spcAft>
                </a:pPr>
                <a:r>
                  <a:rPr lang="fr-FR" sz="3800" dirty="0" err="1">
                    <a:latin typeface="Arial" panose="020B0604020202020204" pitchFamily="34" charset="0"/>
                    <a:ea typeface="Calibri" panose="020F0502020204030204" pitchFamily="34" charset="0"/>
                    <a:cs typeface="Arial" panose="020B0604020202020204" pitchFamily="34" charset="0"/>
                  </a:rPr>
                  <a:t>Áp</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dụng</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tính</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chất</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của</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tỉ</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lệ</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thức</a:t>
                </a:r>
                <a:r>
                  <a:rPr lang="fr-FR" sz="3800" dirty="0">
                    <a:latin typeface="Arial" panose="020B0604020202020204" pitchFamily="34" charset="0"/>
                    <a:ea typeface="Calibri" panose="020F0502020204030204" pitchFamily="34" charset="0"/>
                    <a:cs typeface="Arial" panose="020B0604020202020204" pitchFamily="34" charset="0"/>
                  </a:rPr>
                  <a:t>, a ta </a:t>
                </a:r>
                <a:r>
                  <a:rPr lang="fr-FR" sz="3800" dirty="0" err="1">
                    <a:latin typeface="Arial" panose="020B0604020202020204" pitchFamily="34" charset="0"/>
                    <a:ea typeface="Calibri" panose="020F0502020204030204" pitchFamily="34" charset="0"/>
                    <a:cs typeface="Arial" panose="020B0604020202020204" pitchFamily="34" charset="0"/>
                  </a:rPr>
                  <a:t>thấy</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từ</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tỉ</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lệ</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thức</a:t>
                </a:r>
                <a:r>
                  <a:rPr lang="fr-FR" sz="38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3800" i="1">
                            <a:effectLst/>
                            <a:latin typeface="Cambria Math" panose="02040503050406030204" pitchFamily="18" charset="0"/>
                            <a:ea typeface="Calibri" panose="020F0502020204030204" pitchFamily="34" charset="0"/>
                            <a:cs typeface="Arial" panose="020B0604020202020204" pitchFamily="34" charset="0"/>
                          </a:rPr>
                        </m:ctrlPr>
                      </m:fPr>
                      <m:num>
                        <m:r>
                          <a:rPr lang="fr-FR" sz="3800" i="1">
                            <a:effectLst/>
                            <a:latin typeface="Cambria Math" panose="02040503050406030204" pitchFamily="18" charset="0"/>
                            <a:ea typeface="Calibri" panose="020F0502020204030204" pitchFamily="34" charset="0"/>
                            <a:cs typeface="Arial" panose="020B0604020202020204" pitchFamily="34" charset="0"/>
                          </a:rPr>
                          <m:t>𝑎</m:t>
                        </m:r>
                      </m:num>
                      <m:den>
                        <m:r>
                          <a:rPr lang="fr-FR" sz="3800" i="1">
                            <a:effectLst/>
                            <a:latin typeface="Cambria Math" panose="02040503050406030204" pitchFamily="18" charset="0"/>
                            <a:ea typeface="Calibri" panose="020F0502020204030204" pitchFamily="34" charset="0"/>
                            <a:cs typeface="Arial" panose="020B0604020202020204" pitchFamily="34" charset="0"/>
                          </a:rPr>
                          <m:t>𝑏</m:t>
                        </m:r>
                      </m:den>
                    </m:f>
                    <m:r>
                      <a:rPr lang="fr-FR" sz="3800" i="1">
                        <a:effectLst/>
                        <a:latin typeface="Cambria Math" panose="02040503050406030204" pitchFamily="18" charset="0"/>
                        <a:ea typeface="Calibri" panose="020F0502020204030204" pitchFamily="34" charset="0"/>
                        <a:cs typeface="Arial" panose="020B0604020202020204" pitchFamily="34" charset="0"/>
                      </a:rPr>
                      <m:t>=</m:t>
                    </m:r>
                    <m:f>
                      <m:fPr>
                        <m:ctrlPr>
                          <a:rPr lang="en-US" sz="3800" i="1">
                            <a:effectLst/>
                            <a:latin typeface="Cambria Math" panose="02040503050406030204" pitchFamily="18" charset="0"/>
                            <a:ea typeface="Calibri" panose="020F0502020204030204" pitchFamily="34" charset="0"/>
                            <a:cs typeface="Arial" panose="020B0604020202020204" pitchFamily="34" charset="0"/>
                          </a:rPr>
                        </m:ctrlPr>
                      </m:fPr>
                      <m:num>
                        <m:r>
                          <a:rPr lang="fr-FR" sz="3800" i="1">
                            <a:effectLst/>
                            <a:latin typeface="Cambria Math" panose="02040503050406030204" pitchFamily="18" charset="0"/>
                            <a:ea typeface="Calibri" panose="020F0502020204030204" pitchFamily="34" charset="0"/>
                            <a:cs typeface="Arial" panose="020B0604020202020204" pitchFamily="34" charset="0"/>
                          </a:rPr>
                          <m:t>𝑐</m:t>
                        </m:r>
                      </m:num>
                      <m:den>
                        <m:r>
                          <a:rPr lang="fr-FR" sz="3800" i="1">
                            <a:effectLst/>
                            <a:latin typeface="Cambria Math" panose="02040503050406030204" pitchFamily="18" charset="0"/>
                            <a:ea typeface="Calibri" panose="020F0502020204030204" pitchFamily="34" charset="0"/>
                            <a:cs typeface="Arial" panose="020B0604020202020204" pitchFamily="34" charset="0"/>
                          </a:rPr>
                          <m:t>𝑑</m:t>
                        </m:r>
                      </m:den>
                    </m:f>
                    <m:r>
                      <a:rPr lang="fr-FR" sz="3800" i="1">
                        <a:effectLst/>
                        <a:latin typeface="Cambria Math" panose="02040503050406030204" pitchFamily="18" charset="0"/>
                        <a:ea typeface="Calibri" panose="020F0502020204030204" pitchFamily="34" charset="0"/>
                        <a:cs typeface="Arial" panose="020B0604020202020204" pitchFamily="34" charset="0"/>
                      </a:rPr>
                      <m:t> </m:t>
                    </m:r>
                  </m:oMath>
                </a14:m>
                <a:r>
                  <a:rPr lang="fr-FR" sz="3800" dirty="0" err="1">
                    <a:effectLst/>
                    <a:latin typeface="Arial" panose="020B0604020202020204" pitchFamily="34" charset="0"/>
                    <a:ea typeface="Calibri" panose="020F0502020204030204" pitchFamily="34" charset="0"/>
                    <a:cs typeface="Arial" panose="020B0604020202020204" pitchFamily="34" charset="0"/>
                  </a:rPr>
                  <a:t>có</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thể</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đổi</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chỗ</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các</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thành</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phần</a:t>
                </a:r>
                <a:r>
                  <a:rPr lang="fr-FR" sz="3800" dirty="0">
                    <a:effectLst/>
                    <a:latin typeface="Arial" panose="020B0604020202020204" pitchFamily="34" charset="0"/>
                    <a:ea typeface="Calibri" panose="020F0502020204030204" pitchFamily="34" charset="0"/>
                    <a:cs typeface="Arial" panose="020B0604020202020204" pitchFamily="34" charset="0"/>
                  </a:rPr>
                  <a:t> a </a:t>
                </a:r>
                <a:r>
                  <a:rPr lang="fr-FR" sz="3800" dirty="0" err="1">
                    <a:effectLst/>
                    <a:latin typeface="Arial" panose="020B0604020202020204" pitchFamily="34" charset="0"/>
                    <a:ea typeface="Calibri" panose="020F0502020204030204" pitchFamily="34" charset="0"/>
                    <a:cs typeface="Arial" panose="020B0604020202020204" pitchFamily="34" charset="0"/>
                  </a:rPr>
                  <a:t>với</a:t>
                </a:r>
                <a:r>
                  <a:rPr lang="fr-FR" sz="3800" dirty="0">
                    <a:effectLst/>
                    <a:latin typeface="Arial" panose="020B0604020202020204" pitchFamily="34" charset="0"/>
                    <a:ea typeface="Calibri" panose="020F0502020204030204" pitchFamily="34" charset="0"/>
                    <a:cs typeface="Arial" panose="020B0604020202020204" pitchFamily="34" charset="0"/>
                  </a:rPr>
                  <a:t> d, b </a:t>
                </a:r>
                <a:r>
                  <a:rPr lang="fr-FR" sz="3800" dirty="0" err="1">
                    <a:effectLst/>
                    <a:latin typeface="Arial" panose="020B0604020202020204" pitchFamily="34" charset="0"/>
                    <a:ea typeface="Calibri" panose="020F0502020204030204" pitchFamily="34" charset="0"/>
                    <a:cs typeface="Arial" panose="020B0604020202020204" pitchFamily="34" charset="0"/>
                  </a:rPr>
                  <a:t>với</a:t>
                </a:r>
                <a:r>
                  <a:rPr lang="fr-FR" sz="3800" dirty="0">
                    <a:effectLst/>
                    <a:latin typeface="Arial" panose="020B0604020202020204" pitchFamily="34" charset="0"/>
                    <a:ea typeface="Calibri" panose="020F0502020204030204" pitchFamily="34" charset="0"/>
                    <a:cs typeface="Arial" panose="020B0604020202020204" pitchFamily="34" charset="0"/>
                  </a:rPr>
                  <a:t> c </a:t>
                </a:r>
                <a:r>
                  <a:rPr lang="fr-FR" sz="3800" dirty="0" err="1">
                    <a:effectLst/>
                    <a:latin typeface="Arial" panose="020B0604020202020204" pitchFamily="34" charset="0"/>
                    <a:ea typeface="Calibri" panose="020F0502020204030204" pitchFamily="34" charset="0"/>
                    <a:cs typeface="Arial" panose="020B0604020202020204" pitchFamily="34" charset="0"/>
                  </a:rPr>
                  <a:t>cho</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nhau</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để</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tạo</a:t>
                </a:r>
                <a:r>
                  <a:rPr lang="fr-FR" sz="3800" dirty="0">
                    <a:effectLst/>
                    <a:latin typeface="Arial" panose="020B0604020202020204" pitchFamily="34" charset="0"/>
                    <a:ea typeface="Calibri" panose="020F0502020204030204" pitchFamily="34" charset="0"/>
                    <a:cs typeface="Arial" panose="020B0604020202020204" pitchFamily="34" charset="0"/>
                  </a:rPr>
                  <a:t> ra </a:t>
                </a:r>
                <a:r>
                  <a:rPr lang="fr-FR" sz="3800" dirty="0" err="1">
                    <a:effectLst/>
                    <a:latin typeface="Arial" panose="020B0604020202020204" pitchFamily="34" charset="0"/>
                    <a:ea typeface="Calibri" panose="020F0502020204030204" pitchFamily="34" charset="0"/>
                    <a:cs typeface="Arial" panose="020B0604020202020204" pitchFamily="34" charset="0"/>
                  </a:rPr>
                  <a:t>các</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tỉ</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lệ</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thức</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mới</a:t>
                </a:r>
                <a:r>
                  <a:rPr lang="fr-FR" sz="3800" dirty="0">
                    <a:effectLst/>
                    <a:latin typeface="Arial" panose="020B0604020202020204" pitchFamily="34" charset="0"/>
                    <a:ea typeface="Calibri" panose="020F0502020204030204" pitchFamily="34" charset="0"/>
                    <a:cs typeface="Arial" panose="020B0604020202020204" pitchFamily="34" charset="0"/>
                  </a:rPr>
                  <a:t>.</a:t>
                </a:r>
                <a:endParaRPr lang="en-US" sz="38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414580" y="2095500"/>
                <a:ext cx="16535400" cy="2143215"/>
              </a:xfrm>
              <a:prstGeom prst="rect">
                <a:avLst/>
              </a:prstGeom>
              <a:blipFill>
                <a:blip r:embed="rId41"/>
                <a:stretch>
                  <a:fillRect l="-1216" r="-1180" b="-5698"/>
                </a:stretch>
              </a:blipFill>
            </p:spPr>
            <p:txBody>
              <a:bodyPr/>
              <a:lstStyle/>
              <a:p>
                <a:r>
                  <a:rPr lang="en-US">
                    <a:noFill/>
                  </a:rPr>
                  <a:t> </a:t>
                </a:r>
              </a:p>
            </p:txBody>
          </p:sp>
        </mc:Fallback>
      </mc:AlternateContent>
      <p:pic>
        <p:nvPicPr>
          <p:cNvPr id="24" name="Picture 23"/>
          <p:cNvPicPr>
            <a:picLocks noChangeAspect="1"/>
          </p:cNvPicPr>
          <p:nvPr/>
        </p:nvPicPr>
        <p:blipFill>
          <a:blip r:embed="rId42">
            <a:extLst>
              <a:ext uri="{BEBA8EAE-BF5A-486C-A8C5-ECC9F3942E4B}">
                <a14:imgProps xmlns:a14="http://schemas.microsoft.com/office/drawing/2010/main">
                  <a14:imgLayer r:embed="rId4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200400" y="4457700"/>
            <a:ext cx="10820400" cy="5486302"/>
          </a:xfrm>
          <a:prstGeom prst="rect">
            <a:avLst/>
          </a:prstGeom>
        </p:spPr>
      </p:pic>
    </p:spTree>
    <p:extLst>
      <p:ext uri="{BB962C8B-B14F-4D97-AF65-F5344CB8AC3E}">
        <p14:creationId xmlns:p14="http://schemas.microsoft.com/office/powerpoint/2010/main" val="906787717"/>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anim calcmode="lin" valueType="num">
                                      <p:cBhvr>
                                        <p:cTn id="21" dur="500" fill="hold"/>
                                        <p:tgtEl>
                                          <p:spTgt spid="24"/>
                                        </p:tgtEl>
                                        <p:attrNameLst>
                                          <p:attrName>ppt_x</p:attrName>
                                        </p:attrNameLst>
                                      </p:cBhvr>
                                      <p:tavLst>
                                        <p:tav tm="0">
                                          <p:val>
                                            <p:strVal val="#ppt_x"/>
                                          </p:val>
                                        </p:tav>
                                        <p:tav tm="100000">
                                          <p:val>
                                            <p:strVal val="#ppt_x"/>
                                          </p:val>
                                        </p:tav>
                                      </p:tavLst>
                                    </p:anim>
                                    <p:anim calcmode="lin" valueType="num">
                                      <p:cBhvr>
                                        <p:cTn id="22"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86935">
            <a:off x="15109792" y="771310"/>
            <a:ext cx="2242053" cy="2242053"/>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08659">
            <a:off x="16403992" y="8897118"/>
            <a:ext cx="870569" cy="952743"/>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08659">
            <a:off x="17300594" y="9498067"/>
            <a:ext cx="552774" cy="604951"/>
          </a:xfrm>
          <a:prstGeom prst="rect">
            <a:avLst/>
          </a:prstGeom>
        </p:spPr>
      </p:pic>
      <p:sp>
        <p:nvSpPr>
          <p:cNvPr id="12" name="Google Shape;7771;p33"/>
          <p:cNvSpPr txBox="1">
            <a:spLocks/>
          </p:cNvSpPr>
          <p:nvPr/>
        </p:nvSpPr>
        <p:spPr>
          <a:xfrm>
            <a:off x="4038600" y="1418143"/>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en-US" sz="6000" b="1" kern="0" smtClean="0">
                <a:solidFill>
                  <a:schemeClr val="bg1"/>
                </a:solidFill>
                <a:latin typeface="Arial" panose="020B0604020202020204" pitchFamily="34" charset="0"/>
              </a:rPr>
              <a:t>HƯỚNG DẪN VỀ NHÀ</a:t>
            </a:r>
            <a:endParaRPr lang="vi-VN" sz="6000" b="1" kern="0">
              <a:solidFill>
                <a:schemeClr val="bg1"/>
              </a:solidFill>
              <a:latin typeface="Arial" panose="020B0604020202020204" pitchFamily="34" charset="0"/>
            </a:endParaRPr>
          </a:p>
        </p:txBody>
      </p:sp>
      <p:grpSp>
        <p:nvGrpSpPr>
          <p:cNvPr id="13" name="Group 12"/>
          <p:cNvGrpSpPr/>
          <p:nvPr/>
        </p:nvGrpSpPr>
        <p:grpSpPr>
          <a:xfrm>
            <a:off x="1066800" y="3771900"/>
            <a:ext cx="5130550" cy="3657600"/>
            <a:chOff x="609600" y="3867574"/>
            <a:chExt cx="5562600" cy="3657600"/>
          </a:xfrm>
        </p:grpSpPr>
        <p:grpSp>
          <p:nvGrpSpPr>
            <p:cNvPr id="14" name="Group 4"/>
            <p:cNvGrpSpPr/>
            <p:nvPr/>
          </p:nvGrpSpPr>
          <p:grpSpPr>
            <a:xfrm>
              <a:off x="609600" y="3867574"/>
              <a:ext cx="5562600" cy="3657600"/>
              <a:chOff x="0" y="0"/>
              <a:chExt cx="1669403" cy="2066396"/>
            </a:xfrm>
          </p:grpSpPr>
          <p:sp>
            <p:nvSpPr>
              <p:cNvPr id="16" name="Freeform 5"/>
              <p:cNvSpPr/>
              <p:nvPr/>
            </p:nvSpPr>
            <p:spPr>
              <a:xfrm>
                <a:off x="0" y="0"/>
                <a:ext cx="1669403" cy="2066396"/>
              </a:xfrm>
              <a:custGeom>
                <a:avLst/>
                <a:gdLst/>
                <a:ahLst/>
                <a:cxnLst/>
                <a:rect l="l" t="t" r="r" b="b"/>
                <a:pathLst>
                  <a:path w="1669403" h="2066396">
                    <a:moveTo>
                      <a:pt x="0" y="0"/>
                    </a:moveTo>
                    <a:lnTo>
                      <a:pt x="1669403" y="0"/>
                    </a:lnTo>
                    <a:lnTo>
                      <a:pt x="1669403" y="2066396"/>
                    </a:lnTo>
                    <a:lnTo>
                      <a:pt x="0" y="2066396"/>
                    </a:lnTo>
                    <a:close/>
                  </a:path>
                </a:pathLst>
              </a:custGeom>
              <a:solidFill>
                <a:srgbClr val="F7DE9A"/>
              </a:solidFill>
            </p:spPr>
          </p:sp>
        </p:grpSp>
        <p:sp>
          <p:nvSpPr>
            <p:cNvPr id="15" name="Rectangle 14"/>
            <p:cNvSpPr/>
            <p:nvPr/>
          </p:nvSpPr>
          <p:spPr>
            <a:xfrm>
              <a:off x="785317" y="4649932"/>
              <a:ext cx="5200127" cy="1824923"/>
            </a:xfrm>
            <a:prstGeom prst="rect">
              <a:avLst/>
            </a:prstGeom>
          </p:spPr>
          <p:txBody>
            <a:bodyPr wrap="square">
              <a:spAutoFit/>
            </a:bodyPr>
            <a:lstStyle/>
            <a:p>
              <a:pPr algn="ctr">
                <a:lnSpc>
                  <a:spcPct val="150000"/>
                </a:lnSpc>
                <a:buClr>
                  <a:srgbClr val="000000"/>
                </a:buClr>
                <a:buFont typeface="Arial"/>
                <a:buNone/>
              </a:pPr>
              <a:r>
                <a:rPr lang="pt-BR" sz="4000" kern="0" smtClean="0">
                  <a:latin typeface="Arial"/>
                  <a:ea typeface="Calibri" panose="020F0502020204030204" pitchFamily="34" charset="0"/>
                  <a:cs typeface="Times New Roman" panose="02020603050405020304" pitchFamily="18" charset="0"/>
                  <a:sym typeface="Arial"/>
                </a:rPr>
                <a:t>* Ghi </a:t>
              </a:r>
              <a:r>
                <a:rPr lang="pt-BR" sz="4000" kern="0">
                  <a:latin typeface="Arial"/>
                  <a:ea typeface="Calibri" panose="020F0502020204030204" pitchFamily="34" charset="0"/>
                  <a:cs typeface="Times New Roman" panose="02020603050405020304" pitchFamily="18" charset="0"/>
                  <a:sym typeface="Arial"/>
                </a:rPr>
                <a:t>nhớ </a:t>
              </a:r>
              <a:endParaRPr lang="pt-BR" sz="4000" kern="0" smtClean="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pt-BR" sz="4000" kern="0" smtClean="0">
                  <a:latin typeface="Arial"/>
                  <a:ea typeface="Calibri" panose="020F0502020204030204" pitchFamily="34" charset="0"/>
                  <a:cs typeface="Times New Roman" panose="02020603050405020304" pitchFamily="18" charset="0"/>
                  <a:sym typeface="Arial"/>
                </a:rPr>
                <a:t>kiến </a:t>
              </a:r>
              <a:r>
                <a:rPr lang="pt-BR" sz="4000" kern="0">
                  <a:latin typeface="Arial"/>
                  <a:ea typeface="Calibri" panose="020F0502020204030204" pitchFamily="34" charset="0"/>
                  <a:cs typeface="Times New Roman" panose="02020603050405020304" pitchFamily="18" charset="0"/>
                  <a:sym typeface="Arial"/>
                </a:rPr>
                <a:t>thức trong bài. </a:t>
              </a:r>
            </a:p>
          </p:txBody>
        </p:sp>
      </p:grpSp>
      <p:grpSp>
        <p:nvGrpSpPr>
          <p:cNvPr id="17" name="Group 16"/>
          <p:cNvGrpSpPr/>
          <p:nvPr/>
        </p:nvGrpSpPr>
        <p:grpSpPr>
          <a:xfrm>
            <a:off x="6564629" y="3774280"/>
            <a:ext cx="4865371" cy="3657600"/>
            <a:chOff x="6699571" y="3867574"/>
            <a:chExt cx="5562600" cy="3657600"/>
          </a:xfrm>
        </p:grpSpPr>
        <p:grpSp>
          <p:nvGrpSpPr>
            <p:cNvPr id="18" name="Group 4"/>
            <p:cNvGrpSpPr/>
            <p:nvPr/>
          </p:nvGrpSpPr>
          <p:grpSpPr>
            <a:xfrm>
              <a:off x="6699571" y="3867574"/>
              <a:ext cx="5562600" cy="3657600"/>
              <a:chOff x="0" y="0"/>
              <a:chExt cx="1669403" cy="2066396"/>
            </a:xfrm>
          </p:grpSpPr>
          <p:sp>
            <p:nvSpPr>
              <p:cNvPr id="20" name="Freeform 5"/>
              <p:cNvSpPr/>
              <p:nvPr/>
            </p:nvSpPr>
            <p:spPr>
              <a:xfrm>
                <a:off x="0" y="0"/>
                <a:ext cx="1669403" cy="2066396"/>
              </a:xfrm>
              <a:custGeom>
                <a:avLst/>
                <a:gdLst/>
                <a:ahLst/>
                <a:cxnLst/>
                <a:rect l="l" t="t" r="r" b="b"/>
                <a:pathLst>
                  <a:path w="1669403" h="2066396">
                    <a:moveTo>
                      <a:pt x="0" y="0"/>
                    </a:moveTo>
                    <a:lnTo>
                      <a:pt x="1669403" y="0"/>
                    </a:lnTo>
                    <a:lnTo>
                      <a:pt x="1669403" y="2066396"/>
                    </a:lnTo>
                    <a:lnTo>
                      <a:pt x="0" y="2066396"/>
                    </a:lnTo>
                    <a:close/>
                  </a:path>
                </a:pathLst>
              </a:custGeom>
              <a:solidFill>
                <a:srgbClr val="F7DE9A"/>
              </a:solidFill>
            </p:spPr>
          </p:sp>
        </p:grpSp>
        <p:sp>
          <p:nvSpPr>
            <p:cNvPr id="19" name="Rectangle 18"/>
            <p:cNvSpPr/>
            <p:nvPr/>
          </p:nvSpPr>
          <p:spPr>
            <a:xfrm>
              <a:off x="6860744" y="4649933"/>
              <a:ext cx="5008230" cy="1938992"/>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dirty="0">
                  <a:latin typeface="Arial"/>
                  <a:ea typeface="Calibri" panose="020F0502020204030204" pitchFamily="34" charset="0"/>
                  <a:cs typeface="Times New Roman" panose="02020603050405020304" pitchFamily="18" charset="0"/>
                  <a:sym typeface="Arial"/>
                </a:rPr>
                <a:t>* Hoàn thành các bài tập trong SBT. </a:t>
              </a:r>
            </a:p>
          </p:txBody>
        </p:sp>
      </p:grpSp>
      <p:grpSp>
        <p:nvGrpSpPr>
          <p:cNvPr id="21" name="Group 20"/>
          <p:cNvGrpSpPr/>
          <p:nvPr/>
        </p:nvGrpSpPr>
        <p:grpSpPr>
          <a:xfrm>
            <a:off x="11804087" y="3771900"/>
            <a:ext cx="5340913" cy="3657600"/>
            <a:chOff x="12418779" y="3527258"/>
            <a:chExt cx="5904567" cy="3657600"/>
          </a:xfrm>
        </p:grpSpPr>
        <p:grpSp>
          <p:nvGrpSpPr>
            <p:cNvPr id="22" name="Group 4"/>
            <p:cNvGrpSpPr/>
            <p:nvPr/>
          </p:nvGrpSpPr>
          <p:grpSpPr>
            <a:xfrm>
              <a:off x="12448416" y="3527258"/>
              <a:ext cx="5839584" cy="3657600"/>
              <a:chOff x="0" y="0"/>
              <a:chExt cx="1669403" cy="2066396"/>
            </a:xfrm>
          </p:grpSpPr>
          <p:sp>
            <p:nvSpPr>
              <p:cNvPr id="24" name="Freeform 5"/>
              <p:cNvSpPr/>
              <p:nvPr/>
            </p:nvSpPr>
            <p:spPr>
              <a:xfrm>
                <a:off x="0" y="0"/>
                <a:ext cx="1669403" cy="2066396"/>
              </a:xfrm>
              <a:custGeom>
                <a:avLst/>
                <a:gdLst/>
                <a:ahLst/>
                <a:cxnLst/>
                <a:rect l="l" t="t" r="r" b="b"/>
                <a:pathLst>
                  <a:path w="1669403" h="2066396">
                    <a:moveTo>
                      <a:pt x="0" y="0"/>
                    </a:moveTo>
                    <a:lnTo>
                      <a:pt x="1669403" y="0"/>
                    </a:lnTo>
                    <a:lnTo>
                      <a:pt x="1669403" y="2066396"/>
                    </a:lnTo>
                    <a:lnTo>
                      <a:pt x="0" y="2066396"/>
                    </a:lnTo>
                    <a:close/>
                  </a:path>
                </a:pathLst>
              </a:custGeom>
              <a:solidFill>
                <a:srgbClr val="F7DE9A"/>
              </a:solidFill>
            </p:spPr>
          </p:sp>
        </p:grpSp>
        <p:sp>
          <p:nvSpPr>
            <p:cNvPr id="23" name="Rectangle 22"/>
            <p:cNvSpPr/>
            <p:nvPr/>
          </p:nvSpPr>
          <p:spPr>
            <a:xfrm>
              <a:off x="12418779" y="3865336"/>
              <a:ext cx="5904567" cy="2862322"/>
            </a:xfrm>
            <a:prstGeom prst="rect">
              <a:avLst/>
            </a:prstGeom>
          </p:spPr>
          <p:txBody>
            <a:bodyPr wrap="square">
              <a:spAutoFit/>
            </a:bodyPr>
            <a:lstStyle/>
            <a:p>
              <a:pPr algn="ctr">
                <a:lnSpc>
                  <a:spcPct val="150000"/>
                </a:lnSpc>
                <a:buClr>
                  <a:srgbClr val="000000"/>
                </a:buClr>
                <a:buFont typeface="Arial"/>
                <a:buNone/>
              </a:pPr>
              <a:r>
                <a:rPr lang="pt-BR" sz="4000" kern="0" dirty="0" smtClean="0">
                  <a:latin typeface="Arial"/>
                  <a:ea typeface="Calibri" panose="020F0502020204030204" pitchFamily="34" charset="0"/>
                  <a:cs typeface="Times New Roman" panose="02020603050405020304" pitchFamily="18" charset="0"/>
                  <a:sym typeface="Arial"/>
                </a:rPr>
                <a:t>* </a:t>
              </a:r>
              <a:r>
                <a:rPr lang="vi-VN" sz="4000" kern="0" dirty="0" smtClean="0">
                  <a:latin typeface="Arial"/>
                  <a:ea typeface="Calibri" panose="020F0502020204030204" pitchFamily="34" charset="0"/>
                  <a:cs typeface="Times New Roman" panose="02020603050405020304" pitchFamily="18" charset="0"/>
                  <a:sym typeface="Arial"/>
                </a:rPr>
                <a:t>Chuẩn </a:t>
              </a:r>
              <a:r>
                <a:rPr lang="vi-VN" sz="4000" kern="0" dirty="0">
                  <a:latin typeface="Arial"/>
                  <a:ea typeface="Calibri" panose="020F0502020204030204" pitchFamily="34" charset="0"/>
                  <a:cs typeface="Times New Roman" panose="02020603050405020304" pitchFamily="18" charset="0"/>
                  <a:sym typeface="Arial"/>
                </a:rPr>
                <a:t>bị trước </a:t>
              </a:r>
              <a:endParaRPr lang="en-US" sz="4000" kern="0" dirty="0" smtClean="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vi-VN" sz="4000" b="1" kern="0" dirty="0">
                  <a:latin typeface="Arial"/>
                  <a:ea typeface="Calibri" panose="020F0502020204030204" pitchFamily="34" charset="0"/>
                  <a:cs typeface="Times New Roman" panose="02020603050405020304" pitchFamily="18" charset="0"/>
                  <a:sym typeface="Arial"/>
                </a:rPr>
                <a:t>Bài 21. Tính chất của dãy tỉ số bằng nhau.</a:t>
              </a:r>
              <a:endParaRPr lang="pt-BR" sz="4000" b="1" kern="0" dirty="0">
                <a:latin typeface="Arial"/>
                <a:ea typeface="Calibri" panose="020F0502020204030204" pitchFamily="34" charset="0"/>
                <a:cs typeface="Times New Roman" panose="02020603050405020304" pitchFamily="18" charset="0"/>
                <a:sym typeface="Arial"/>
              </a:endParaRPr>
            </a:p>
          </p:txBody>
        </p:sp>
      </p:grpSp>
      <p:pic>
        <p:nvPicPr>
          <p:cNvPr id="25"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316543">
            <a:off x="606142" y="8235148"/>
            <a:ext cx="2522151" cy="1286117"/>
          </a:xfrm>
          <a:prstGeom prst="rect">
            <a:avLst/>
          </a:prstGeom>
        </p:spPr>
      </p:pic>
      <p:pic>
        <p:nvPicPr>
          <p:cNvPr id="26"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8587542">
            <a:off x="3813490" y="693167"/>
            <a:ext cx="1245923" cy="79116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randombar(horizont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3699631" y="-3468156"/>
            <a:ext cx="1586086" cy="9777282"/>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pic>
        <p:nvPicPr>
          <p:cNvPr id="12" name="Picture 12"/>
          <p:cNvPicPr>
            <a:picLocks noChangeAspect="1"/>
          </p:cNvPicPr>
          <p:nvPr/>
        </p:nvPicPr>
        <p:blipFill>
          <a:blip r:embed="rId2">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12040280" y="2955209"/>
            <a:ext cx="12469085" cy="4130384"/>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0494110">
            <a:off x="14003857" y="6446525"/>
            <a:ext cx="4029885" cy="3042563"/>
          </a:xfrm>
          <a:prstGeom prst="rect">
            <a:avLst/>
          </a:prstGeom>
        </p:spPr>
      </p:pic>
      <p:grpSp>
        <p:nvGrpSpPr>
          <p:cNvPr id="24" name="Group 23"/>
          <p:cNvGrpSpPr/>
          <p:nvPr/>
        </p:nvGrpSpPr>
        <p:grpSpPr>
          <a:xfrm>
            <a:off x="2798027" y="3400835"/>
            <a:ext cx="1412687" cy="1285465"/>
            <a:chOff x="3352800" y="3102142"/>
            <a:chExt cx="1412687" cy="1285465"/>
          </a:xfrm>
        </p:grpSpPr>
        <p:grpSp>
          <p:nvGrpSpPr>
            <p:cNvPr id="4" name="Group 4"/>
            <p:cNvGrpSpPr/>
            <p:nvPr/>
          </p:nvGrpSpPr>
          <p:grpSpPr>
            <a:xfrm>
              <a:off x="3352800" y="3102142"/>
              <a:ext cx="1412687" cy="1285465"/>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sp>
          <p:nvSpPr>
            <p:cNvPr id="15" name="TextBox 15"/>
            <p:cNvSpPr txBox="1"/>
            <p:nvPr/>
          </p:nvSpPr>
          <p:spPr>
            <a:xfrm>
              <a:off x="3534358" y="3563850"/>
              <a:ext cx="1043391" cy="564257"/>
            </a:xfrm>
            <a:prstGeom prst="rect">
              <a:avLst/>
            </a:prstGeom>
          </p:spPr>
          <p:txBody>
            <a:bodyPr lIns="0" tIns="0" rIns="0" bIns="0" rtlCol="0" anchor="t">
              <a:spAutoFit/>
            </a:bodyPr>
            <a:lstStyle/>
            <a:p>
              <a:pPr algn="ctr">
                <a:lnSpc>
                  <a:spcPts val="4368"/>
                </a:lnSpc>
              </a:pPr>
              <a:r>
                <a:rPr lang="en-US" sz="5000" b="1">
                  <a:solidFill>
                    <a:srgbClr val="5F9A80"/>
                  </a:solidFill>
                  <a:latin typeface="Arial" panose="020B0604020202020204" pitchFamily="34" charset="0"/>
                  <a:cs typeface="Arial" panose="020B0604020202020204" pitchFamily="34" charset="0"/>
                </a:rPr>
                <a:t>01</a:t>
              </a:r>
            </a:p>
          </p:txBody>
        </p:sp>
      </p:grpSp>
      <p:sp>
        <p:nvSpPr>
          <p:cNvPr id="23" name="TextBox 8"/>
          <p:cNvSpPr txBox="1"/>
          <p:nvPr/>
        </p:nvSpPr>
        <p:spPr>
          <a:xfrm>
            <a:off x="902986" y="583749"/>
            <a:ext cx="8151570" cy="1564531"/>
          </a:xfrm>
          <a:prstGeom prst="rect">
            <a:avLst/>
          </a:prstGeom>
        </p:spPr>
        <p:txBody>
          <a:bodyPr lIns="0" tIns="0" rIns="0" bIns="0" rtlCol="0" anchor="t">
            <a:spAutoFit/>
          </a:bodyPr>
          <a:lstStyle/>
          <a:p>
            <a:pPr>
              <a:lnSpc>
                <a:spcPts val="12191"/>
              </a:lnSpc>
              <a:spcBef>
                <a:spcPct val="0"/>
              </a:spcBef>
            </a:pPr>
            <a:r>
              <a:rPr lang="en-US" sz="6000" b="1" dirty="0">
                <a:latin typeface="Arial" panose="020B0604020202020204" pitchFamily="34" charset="0"/>
                <a:cs typeface="Arial" panose="020B0604020202020204" pitchFamily="34" charset="0"/>
              </a:rPr>
              <a:t>NỘI DUNG BÀI HỌC</a:t>
            </a:r>
          </a:p>
        </p:txBody>
      </p:sp>
      <p:sp>
        <p:nvSpPr>
          <p:cNvPr id="25" name="Rectangle 24"/>
          <p:cNvSpPr/>
          <p:nvPr/>
        </p:nvSpPr>
        <p:spPr>
          <a:xfrm>
            <a:off x="4559018" y="3424090"/>
            <a:ext cx="9553994" cy="1002710"/>
          </a:xfrm>
          <a:prstGeom prst="rect">
            <a:avLst/>
          </a:prstGeom>
        </p:spPr>
        <p:txBody>
          <a:bodyPr wrap="square">
            <a:spAutoFit/>
          </a:bodyPr>
          <a:lstStyle/>
          <a:p>
            <a:pPr algn="just">
              <a:lnSpc>
                <a:spcPct val="150000"/>
              </a:lnSpc>
              <a:tabLst>
                <a:tab pos="360045" algn="l"/>
                <a:tab pos="720090" algn="l"/>
              </a:tabLst>
            </a:pPr>
            <a:r>
              <a:rPr lang="en-US" sz="4500" b="1" dirty="0" err="1" smtClean="0">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500" b="1" dirty="0" smtClean="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500" b="1"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5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500" b="1"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endParaRPr lang="vi-VN" sz="4500" b="1"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grpSp>
        <p:nvGrpSpPr>
          <p:cNvPr id="27" name="Group 26"/>
          <p:cNvGrpSpPr/>
          <p:nvPr/>
        </p:nvGrpSpPr>
        <p:grpSpPr>
          <a:xfrm>
            <a:off x="2794875" y="5829358"/>
            <a:ext cx="1412687" cy="1285465"/>
            <a:chOff x="3352800" y="3102142"/>
            <a:chExt cx="1412687" cy="1285465"/>
          </a:xfrm>
        </p:grpSpPr>
        <p:grpSp>
          <p:nvGrpSpPr>
            <p:cNvPr id="28" name="Group 4"/>
            <p:cNvGrpSpPr/>
            <p:nvPr/>
          </p:nvGrpSpPr>
          <p:grpSpPr>
            <a:xfrm>
              <a:off x="3352800" y="3102142"/>
              <a:ext cx="1412687" cy="1285465"/>
              <a:chOff x="0" y="0"/>
              <a:chExt cx="6350000" cy="6350000"/>
            </a:xfrm>
          </p:grpSpPr>
          <p:sp>
            <p:nvSpPr>
              <p:cNvPr id="30"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sp>
          <p:nvSpPr>
            <p:cNvPr id="29" name="TextBox 15"/>
            <p:cNvSpPr txBox="1"/>
            <p:nvPr/>
          </p:nvSpPr>
          <p:spPr>
            <a:xfrm>
              <a:off x="3534358" y="3563850"/>
              <a:ext cx="1043391" cy="564257"/>
            </a:xfrm>
            <a:prstGeom prst="rect">
              <a:avLst/>
            </a:prstGeom>
          </p:spPr>
          <p:txBody>
            <a:bodyPr lIns="0" tIns="0" rIns="0" bIns="0" rtlCol="0" anchor="t">
              <a:spAutoFit/>
            </a:bodyPr>
            <a:lstStyle/>
            <a:p>
              <a:pPr algn="ctr">
                <a:lnSpc>
                  <a:spcPts val="4368"/>
                </a:lnSpc>
              </a:pPr>
              <a:r>
                <a:rPr lang="en-US" sz="5000" b="1" smtClean="0">
                  <a:solidFill>
                    <a:srgbClr val="5F9A80"/>
                  </a:solidFill>
                  <a:latin typeface="Arial" panose="020B0604020202020204" pitchFamily="34" charset="0"/>
                  <a:cs typeface="Arial" panose="020B0604020202020204" pitchFamily="34" charset="0"/>
                </a:rPr>
                <a:t>02</a:t>
              </a:r>
              <a:endParaRPr lang="en-US" sz="5000" b="1">
                <a:solidFill>
                  <a:srgbClr val="5F9A80"/>
                </a:solidFill>
                <a:latin typeface="Arial" panose="020B0604020202020204" pitchFamily="34" charset="0"/>
                <a:cs typeface="Arial" panose="020B0604020202020204" pitchFamily="34" charset="0"/>
              </a:endParaRPr>
            </a:p>
          </p:txBody>
        </p:sp>
      </p:grpSp>
      <p:sp>
        <p:nvSpPr>
          <p:cNvPr id="31" name="Rectangle 30"/>
          <p:cNvSpPr/>
          <p:nvPr/>
        </p:nvSpPr>
        <p:spPr>
          <a:xfrm>
            <a:off x="4572000" y="5869659"/>
            <a:ext cx="9553994" cy="1002710"/>
          </a:xfrm>
          <a:prstGeom prst="rect">
            <a:avLst/>
          </a:prstGeom>
        </p:spPr>
        <p:txBody>
          <a:bodyPr wrap="square">
            <a:spAutoFit/>
          </a:bodyPr>
          <a:lstStyle/>
          <a:p>
            <a:pPr algn="just">
              <a:lnSpc>
                <a:spcPct val="150000"/>
              </a:lnSpc>
              <a:tabLst>
                <a:tab pos="360045" algn="l"/>
                <a:tab pos="720090" algn="l"/>
              </a:tabLst>
            </a:pPr>
            <a:r>
              <a:rPr lang="en-US" sz="4500" b="1" dirty="0" err="1">
                <a:solidFill>
                  <a:schemeClr val="bg1"/>
                </a:solidFill>
                <a:latin typeface="Arial" panose="020B0604020202020204" pitchFamily="34" charset="0"/>
                <a:ea typeface="Calibri" panose="020F0502020204030204" pitchFamily="34" charset="0"/>
                <a:cs typeface="Arial" panose="020B0604020202020204" pitchFamily="34" charset="0"/>
              </a:rPr>
              <a:t>Tính</a:t>
            </a:r>
            <a:r>
              <a:rPr lang="en-US" sz="45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500" b="1" dirty="0" err="1">
                <a:solidFill>
                  <a:schemeClr val="bg1"/>
                </a:solidFill>
                <a:latin typeface="Arial" panose="020B0604020202020204" pitchFamily="34" charset="0"/>
                <a:ea typeface="Calibri" panose="020F0502020204030204" pitchFamily="34" charset="0"/>
                <a:cs typeface="Arial" panose="020B0604020202020204" pitchFamily="34" charset="0"/>
              </a:rPr>
              <a:t>chất</a:t>
            </a:r>
            <a:r>
              <a:rPr lang="en-US" sz="45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500" b="1" dirty="0" err="1">
                <a:solidFill>
                  <a:schemeClr val="bg1"/>
                </a:solidFill>
                <a:latin typeface="Arial" panose="020B0604020202020204" pitchFamily="34" charset="0"/>
                <a:ea typeface="Calibri" panose="020F0502020204030204" pitchFamily="34" charset="0"/>
                <a:cs typeface="Arial" panose="020B0604020202020204" pitchFamily="34" charset="0"/>
              </a:rPr>
              <a:t>của</a:t>
            </a:r>
            <a:r>
              <a:rPr lang="en-US" sz="45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500" b="1"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5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500" b="1"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5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500" b="1"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endParaRPr lang="en-US" sz="45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42"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19964311">
            <a:off x="15248227" y="49916"/>
            <a:ext cx="2142963" cy="2401079"/>
          </a:xfrm>
          <a:prstGeom prst="rect">
            <a:avLst/>
          </a:prstGeom>
        </p:spPr>
      </p:pic>
      <p:pic>
        <p:nvPicPr>
          <p:cNvPr id="26" name="Picture 4"/>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20008654">
            <a:off x="896103" y="7403779"/>
            <a:ext cx="1091264" cy="2222944"/>
          </a:xfrm>
          <a:prstGeom prst="rect">
            <a:avLst/>
          </a:prstGeom>
        </p:spPr>
      </p:pic>
      <p:pic>
        <p:nvPicPr>
          <p:cNvPr id="34" name="Picture 8"/>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4143523" flipH="1">
            <a:off x="16352273" y="635073"/>
            <a:ext cx="2181694" cy="15708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10" presetClass="entr" presetSubtype="0"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barn(inVertical)">
                                      <p:cBhvr>
                                        <p:cTn id="23" dur="500"/>
                                        <p:tgtEl>
                                          <p:spTgt spid="31"/>
                                        </p:tgtEl>
                                      </p:cBhvr>
                                    </p:animEffect>
                                  </p:childTnLst>
                                </p:cTn>
                              </p:par>
                              <p:par>
                                <p:cTn id="24" presetID="16" presetClass="entr" presetSubtype="21" fill="hold"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barn(inVertical)">
                                      <p:cBhvr>
                                        <p:cTn id="2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3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2" name="Group 2"/>
          <p:cNvGrpSpPr/>
          <p:nvPr/>
        </p:nvGrpSpPr>
        <p:grpSpPr>
          <a:xfrm>
            <a:off x="-1295711" y="2815544"/>
            <a:ext cx="20879423" cy="4655913"/>
            <a:chOff x="0" y="0"/>
            <a:chExt cx="7616870" cy="1698490"/>
          </a:xfrm>
        </p:grpSpPr>
        <p:sp>
          <p:nvSpPr>
            <p:cNvPr id="3" name="Freeform 3"/>
            <p:cNvSpPr/>
            <p:nvPr/>
          </p:nvSpPr>
          <p:spPr>
            <a:xfrm>
              <a:off x="0" y="0"/>
              <a:ext cx="7616870" cy="1698490"/>
            </a:xfrm>
            <a:custGeom>
              <a:avLst/>
              <a:gdLst/>
              <a:ahLst/>
              <a:cxnLst/>
              <a:rect l="l" t="t" r="r" b="b"/>
              <a:pathLst>
                <a:path w="7616870" h="1698490">
                  <a:moveTo>
                    <a:pt x="7492410" y="1698490"/>
                  </a:moveTo>
                  <a:lnTo>
                    <a:pt x="124460" y="1698490"/>
                  </a:lnTo>
                  <a:cubicBezTo>
                    <a:pt x="55880" y="1698490"/>
                    <a:pt x="0" y="1642610"/>
                    <a:pt x="0" y="1574030"/>
                  </a:cubicBezTo>
                  <a:lnTo>
                    <a:pt x="0" y="124460"/>
                  </a:lnTo>
                  <a:cubicBezTo>
                    <a:pt x="0" y="55880"/>
                    <a:pt x="55880" y="0"/>
                    <a:pt x="124460" y="0"/>
                  </a:cubicBezTo>
                  <a:lnTo>
                    <a:pt x="7492410" y="0"/>
                  </a:lnTo>
                  <a:cubicBezTo>
                    <a:pt x="7560990" y="0"/>
                    <a:pt x="7616870" y="55880"/>
                    <a:pt x="7616870" y="124460"/>
                  </a:cubicBezTo>
                  <a:lnTo>
                    <a:pt x="7616870" y="1574030"/>
                  </a:lnTo>
                  <a:cubicBezTo>
                    <a:pt x="7616870" y="1642610"/>
                    <a:pt x="7560990" y="1698490"/>
                    <a:pt x="7492410" y="1698490"/>
                  </a:cubicBezTo>
                  <a:close/>
                </a:path>
              </a:pathLst>
            </a:custGeom>
            <a:solidFill>
              <a:srgbClr val="FFFFFF"/>
            </a:solidFill>
          </p:spPr>
        </p:sp>
      </p:grpSp>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574598">
            <a:off x="14684534" y="4079903"/>
            <a:ext cx="612187" cy="645640"/>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574598">
            <a:off x="16195855" y="1595266"/>
            <a:ext cx="612187" cy="645640"/>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574598">
            <a:off x="399690" y="9219502"/>
            <a:ext cx="612187" cy="645640"/>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574598">
            <a:off x="2102919" y="6368837"/>
            <a:ext cx="612187" cy="645640"/>
          </a:xfrm>
          <a:prstGeom prst="rect">
            <a:avLst/>
          </a:prstGeom>
        </p:spPr>
      </p:pic>
      <p:pic>
        <p:nvPicPr>
          <p:cNvPr id="9"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853995">
            <a:off x="13291279" y="-157980"/>
            <a:ext cx="5995585" cy="2660541"/>
          </a:xfrm>
          <a:prstGeom prst="rect">
            <a:avLst/>
          </a:prstGeom>
        </p:spPr>
      </p:pic>
      <p:pic>
        <p:nvPicPr>
          <p:cNvPr id="10" name="Picture 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7891265">
            <a:off x="14465191" y="6882388"/>
            <a:ext cx="5588219" cy="2479772"/>
          </a:xfrm>
          <a:prstGeom prst="rect">
            <a:avLst/>
          </a:prstGeom>
        </p:spPr>
      </p:pic>
      <p:pic>
        <p:nvPicPr>
          <p:cNvPr id="11" name="Picture 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122520">
            <a:off x="1923479" y="6641820"/>
            <a:ext cx="1561043" cy="3179902"/>
          </a:xfrm>
          <a:prstGeom prst="rect">
            <a:avLst/>
          </a:prstGeom>
        </p:spPr>
      </p:pic>
      <p:pic>
        <p:nvPicPr>
          <p:cNvPr id="12"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7891265">
            <a:off x="-323482" y="-267443"/>
            <a:ext cx="5588219" cy="2479772"/>
          </a:xfrm>
          <a:prstGeom prst="rect">
            <a:avLst/>
          </a:prstGeom>
        </p:spPr>
      </p:pic>
      <p:pic>
        <p:nvPicPr>
          <p:cNvPr id="14"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27798" y="2176948"/>
            <a:ext cx="1805645" cy="1244253"/>
          </a:xfrm>
          <a:prstGeom prst="rect">
            <a:avLst/>
          </a:prstGeom>
        </p:spPr>
      </p:pic>
      <p:pic>
        <p:nvPicPr>
          <p:cNvPr id="15"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4143523" flipH="1">
            <a:off x="14684964" y="1447796"/>
            <a:ext cx="2181694" cy="1570819"/>
          </a:xfrm>
          <a:prstGeom prst="rect">
            <a:avLst/>
          </a:prstGeom>
        </p:spPr>
      </p:pic>
      <p:pic>
        <p:nvPicPr>
          <p:cNvPr id="16"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662805">
            <a:off x="16563673" y="8348240"/>
            <a:ext cx="1344943" cy="1512717"/>
          </a:xfrm>
          <a:prstGeom prst="rect">
            <a:avLst/>
          </a:prstGeom>
        </p:spPr>
      </p:pic>
      <p:sp>
        <p:nvSpPr>
          <p:cNvPr id="17" name="Google Shape;7484;p29"/>
          <p:cNvSpPr txBox="1">
            <a:spLocks/>
          </p:cNvSpPr>
          <p:nvPr/>
        </p:nvSpPr>
        <p:spPr>
          <a:xfrm>
            <a:off x="3810000" y="3314700"/>
            <a:ext cx="10972800" cy="346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Kavoon"/>
              <a:buNone/>
              <a:defRPr sz="7466"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9pPr>
          </a:lstStyle>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000" b="1" i="0" u="none" strike="noStrike" kern="0" cap="none" spc="0" normalizeH="0" baseline="0" noProof="0" smtClean="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CẢM</a:t>
            </a:r>
            <a:r>
              <a:rPr kumimoji="0" lang="en-US" sz="7000" b="1" i="0" u="none" strike="noStrike" kern="0" cap="none" spc="0" normalizeH="0" noProof="0" smtClean="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 ƠN CÁC EM </a:t>
            </a:r>
          </a:p>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lang="en-US" sz="7000" b="1" kern="0" noProof="0" smtClean="0">
                <a:ln w="0"/>
                <a:solidFill>
                  <a:srgbClr val="04596F"/>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rPr>
              <a:t>ĐÃ </a:t>
            </a:r>
            <a:r>
              <a:rPr lang="en-US" sz="7000" b="1" kern="0" smtClean="0">
                <a:ln w="0"/>
                <a:solidFill>
                  <a:srgbClr val="04596F"/>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rPr>
              <a:t>THAM GIA BÀI HỌC</a:t>
            </a:r>
            <a:r>
              <a:rPr kumimoji="0" lang="vi-VN" sz="7000" b="1" i="0" u="none" strike="noStrike" kern="0" cap="none" spc="0" normalizeH="0" baseline="0" noProof="0" smtClean="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a:t>
            </a:r>
            <a:endParaRPr kumimoji="0" lang="vi-VN" sz="7000" b="1" i="0" u="none" strike="noStrike" kern="0" cap="none" spc="0" normalizeH="0" baseline="0" noProof="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endParaRPr>
          </a:p>
        </p:txBody>
      </p:sp>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4"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474849" y="419100"/>
            <a:ext cx="6544433" cy="6544433"/>
          </a:xfrm>
          <a:prstGeom prst="rect">
            <a:avLst/>
          </a:prstGeom>
        </p:spPr>
      </p:pic>
      <p:grpSp>
        <p:nvGrpSpPr>
          <p:cNvPr id="2" name="Group 2"/>
          <p:cNvGrpSpPr/>
          <p:nvPr/>
        </p:nvGrpSpPr>
        <p:grpSpPr>
          <a:xfrm>
            <a:off x="1371600" y="1866900"/>
            <a:ext cx="15565309" cy="4599679"/>
            <a:chOff x="0" y="0"/>
            <a:chExt cx="5678267" cy="1677975"/>
          </a:xfrm>
        </p:grpSpPr>
        <p:sp>
          <p:nvSpPr>
            <p:cNvPr id="3" name="Freeform 3"/>
            <p:cNvSpPr/>
            <p:nvPr/>
          </p:nvSpPr>
          <p:spPr>
            <a:xfrm>
              <a:off x="0" y="0"/>
              <a:ext cx="5678267" cy="1677975"/>
            </a:xfrm>
            <a:custGeom>
              <a:avLst/>
              <a:gdLst/>
              <a:ahLst/>
              <a:cxnLst/>
              <a:rect l="l" t="t" r="r" b="b"/>
              <a:pathLst>
                <a:path w="5678267" h="1677975">
                  <a:moveTo>
                    <a:pt x="5553807" y="1677975"/>
                  </a:moveTo>
                  <a:lnTo>
                    <a:pt x="124460" y="1677975"/>
                  </a:lnTo>
                  <a:cubicBezTo>
                    <a:pt x="55880" y="1677975"/>
                    <a:pt x="0" y="1622095"/>
                    <a:pt x="0" y="1553515"/>
                  </a:cubicBezTo>
                  <a:lnTo>
                    <a:pt x="0" y="124460"/>
                  </a:lnTo>
                  <a:cubicBezTo>
                    <a:pt x="0" y="55880"/>
                    <a:pt x="55880" y="0"/>
                    <a:pt x="124460" y="0"/>
                  </a:cubicBezTo>
                  <a:lnTo>
                    <a:pt x="5553807" y="0"/>
                  </a:lnTo>
                  <a:cubicBezTo>
                    <a:pt x="5622387" y="0"/>
                    <a:pt x="5678267" y="55880"/>
                    <a:pt x="5678267" y="124460"/>
                  </a:cubicBezTo>
                  <a:lnTo>
                    <a:pt x="5678267" y="1553515"/>
                  </a:lnTo>
                  <a:cubicBezTo>
                    <a:pt x="5678267" y="1622095"/>
                    <a:pt x="5622387" y="1677975"/>
                    <a:pt x="5553807" y="1677975"/>
                  </a:cubicBezTo>
                  <a:close/>
                </a:path>
              </a:pathLst>
            </a:custGeom>
            <a:solidFill>
              <a:srgbClr val="FFFFFF"/>
            </a:solidFill>
          </p:spPr>
        </p:sp>
      </p:gr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427894" y="1028700"/>
            <a:ext cx="2464832" cy="5744312"/>
          </a:xfrm>
          <a:prstGeom prst="rect">
            <a:avLst/>
          </a:prstGeom>
        </p:spPr>
      </p:pic>
      <p:pic>
        <p:nvPicPr>
          <p:cNvPr id="7"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295400" y="8221808"/>
            <a:ext cx="12469085" cy="4130384"/>
          </a:xfrm>
          <a:prstGeom prst="rect">
            <a:avLst/>
          </a:prstGeom>
        </p:spPr>
      </p:pic>
      <p:pic>
        <p:nvPicPr>
          <p:cNvPr id="8"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315200" y="8648700"/>
            <a:ext cx="12469085" cy="4130384"/>
          </a:xfrm>
          <a:prstGeom prst="rect">
            <a:avLst/>
          </a:prstGeom>
        </p:spPr>
      </p:pic>
      <p:grpSp>
        <p:nvGrpSpPr>
          <p:cNvPr id="9" name="Group 8"/>
          <p:cNvGrpSpPr/>
          <p:nvPr/>
        </p:nvGrpSpPr>
        <p:grpSpPr>
          <a:xfrm>
            <a:off x="4495800" y="3162201"/>
            <a:ext cx="1918410" cy="1752699"/>
            <a:chOff x="3352800" y="3102142"/>
            <a:chExt cx="1412687" cy="1285465"/>
          </a:xfrm>
          <a:solidFill>
            <a:srgbClr val="87CB8F"/>
          </a:solidFill>
        </p:grpSpPr>
        <p:grpSp>
          <p:nvGrpSpPr>
            <p:cNvPr id="10" name="Group 4"/>
            <p:cNvGrpSpPr/>
            <p:nvPr/>
          </p:nvGrpSpPr>
          <p:grpSpPr>
            <a:xfrm>
              <a:off x="3352800" y="3102142"/>
              <a:ext cx="1412687" cy="1285465"/>
              <a:chOff x="0" y="0"/>
              <a:chExt cx="6350000" cy="6350000"/>
            </a:xfrm>
            <a:grpFill/>
          </p:grpSpPr>
          <p:sp>
            <p:nvSpPr>
              <p:cNvPr id="12"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sp>
          <p:nvSpPr>
            <p:cNvPr id="11" name="TextBox 15"/>
            <p:cNvSpPr txBox="1"/>
            <p:nvPr/>
          </p:nvSpPr>
          <p:spPr>
            <a:xfrm>
              <a:off x="3534358" y="3661082"/>
              <a:ext cx="1043391" cy="627544"/>
            </a:xfrm>
            <a:prstGeom prst="rect">
              <a:avLst/>
            </a:prstGeom>
            <a:noFill/>
          </p:spPr>
          <p:txBody>
            <a:bodyPr lIns="0" tIns="0" rIns="0" bIns="0" rtlCol="0" anchor="t">
              <a:spAutoFit/>
            </a:bodyPr>
            <a:lstStyle/>
            <a:p>
              <a:pPr algn="ctr">
                <a:lnSpc>
                  <a:spcPts val="4368"/>
                </a:lnSpc>
              </a:pPr>
              <a:r>
                <a:rPr lang="en-US" sz="7000" b="1" smtClean="0">
                  <a:latin typeface="Arial" panose="020B0604020202020204" pitchFamily="34" charset="0"/>
                  <a:cs typeface="Arial" panose="020B0604020202020204" pitchFamily="34" charset="0"/>
                </a:rPr>
                <a:t>01</a:t>
              </a:r>
              <a:endParaRPr lang="en-US" sz="7000" b="1">
                <a:latin typeface="Arial" panose="020B0604020202020204" pitchFamily="34" charset="0"/>
                <a:cs typeface="Arial" panose="020B0604020202020204" pitchFamily="34" charset="0"/>
              </a:endParaRPr>
            </a:p>
          </p:txBody>
        </p:sp>
      </p:grpSp>
      <p:sp>
        <p:nvSpPr>
          <p:cNvPr id="13" name="Rectangle 12"/>
          <p:cNvSpPr/>
          <p:nvPr/>
        </p:nvSpPr>
        <p:spPr>
          <a:xfrm>
            <a:off x="7362406" y="3146578"/>
            <a:ext cx="6963194" cy="1508555"/>
          </a:xfrm>
          <a:prstGeom prst="rect">
            <a:avLst/>
          </a:prstGeom>
        </p:spPr>
        <p:txBody>
          <a:bodyPr wrap="square">
            <a:spAutoFit/>
          </a:bodyPr>
          <a:lstStyle/>
          <a:p>
            <a:pPr algn="just">
              <a:lnSpc>
                <a:spcPct val="150000"/>
              </a:lnSpc>
              <a:tabLst>
                <a:tab pos="360045" algn="l"/>
                <a:tab pos="720090" algn="l"/>
              </a:tabLst>
            </a:pPr>
            <a:r>
              <a:rPr lang="en-US" sz="7000" b="1" dirty="0" err="1">
                <a:latin typeface="Arial" panose="020B0604020202020204" pitchFamily="34" charset="0"/>
                <a:ea typeface="Calibri" panose="020F0502020204030204" pitchFamily="34" charset="0"/>
                <a:cs typeface="Arial" panose="020B0604020202020204" pitchFamily="34" charset="0"/>
              </a:rPr>
              <a:t>Tỉ</a:t>
            </a:r>
            <a:r>
              <a:rPr lang="en-US" sz="7000" b="1" dirty="0">
                <a:latin typeface="Arial" panose="020B0604020202020204" pitchFamily="34" charset="0"/>
                <a:ea typeface="Calibri" panose="020F0502020204030204" pitchFamily="34" charset="0"/>
                <a:cs typeface="Arial" panose="020B0604020202020204" pitchFamily="34" charset="0"/>
              </a:rPr>
              <a:t> </a:t>
            </a:r>
            <a:r>
              <a:rPr lang="en-US" sz="7000" b="1" dirty="0" err="1">
                <a:latin typeface="Arial" panose="020B0604020202020204" pitchFamily="34" charset="0"/>
                <a:ea typeface="Calibri" panose="020F0502020204030204" pitchFamily="34" charset="0"/>
                <a:cs typeface="Arial" panose="020B0604020202020204" pitchFamily="34" charset="0"/>
              </a:rPr>
              <a:t>lệ</a:t>
            </a:r>
            <a:r>
              <a:rPr lang="en-US" sz="7000" b="1" dirty="0">
                <a:latin typeface="Arial" panose="020B0604020202020204" pitchFamily="34" charset="0"/>
                <a:ea typeface="Calibri" panose="020F0502020204030204" pitchFamily="34" charset="0"/>
                <a:cs typeface="Arial" panose="020B0604020202020204" pitchFamily="34" charset="0"/>
              </a:rPr>
              <a:t> </a:t>
            </a:r>
            <a:r>
              <a:rPr lang="en-US" sz="7000" b="1" dirty="0" err="1">
                <a:latin typeface="Arial" panose="020B0604020202020204" pitchFamily="34" charset="0"/>
                <a:ea typeface="Calibri" panose="020F0502020204030204" pitchFamily="34" charset="0"/>
                <a:cs typeface="Arial" panose="020B0604020202020204" pitchFamily="34" charset="0"/>
              </a:rPr>
              <a:t>thức</a:t>
            </a:r>
            <a:endParaRPr lang="en-US" sz="7000" b="1" dirty="0">
              <a:latin typeface="Arial" panose="020B0604020202020204" pitchFamily="34" charset="0"/>
              <a:ea typeface="Calibri" panose="020F0502020204030204" pitchFamily="34" charset="0"/>
              <a:cs typeface="Arial" panose="020B0604020202020204" pitchFamily="34" charset="0"/>
            </a:endParaRPr>
          </a:p>
        </p:txBody>
      </p:sp>
      <p:pic>
        <p:nvPicPr>
          <p:cNvPr id="15" name="Picture 23"/>
          <p:cNvPicPr>
            <a:picLocks noChangeAspect="1"/>
          </p:cNvPicPr>
          <p:nvPr/>
        </p:nvPicPr>
        <p:blipFill>
          <a:blip r:embed="rId8">
            <a:lum bright="70000" contrast="-70000"/>
            <a:extLst>
              <a:ext uri="{BEBA8EAE-BF5A-486C-A8C5-ECC9F3942E4B}">
                <a14:imgProps xmlns:a14="http://schemas.microsoft.com/office/drawing/2010/main">
                  <a14:imgLayer r:embed="rId9">
                    <a14:imgEffect>
                      <a14:saturation sat="300000"/>
                    </a14:imgEffect>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flipV="1">
            <a:off x="8542839" y="7471209"/>
            <a:ext cx="1859128" cy="33929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508761" y="-1562101"/>
            <a:ext cx="1600200" cy="5562600"/>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pic>
        <p:nvPicPr>
          <p:cNvPr id="7" name="Picture 6"/>
          <p:cNvPicPr>
            <a:picLocks noChangeAspect="1"/>
          </p:cNvPicPr>
          <p:nvPr/>
        </p:nvPicPr>
        <p:blipFill>
          <a:blip r:embed="rId2" cstate="print">
            <a:duotone>
              <a:prstClr val="black"/>
              <a:schemeClr val="tx1">
                <a:tint val="45000"/>
                <a:satMod val="400000"/>
              </a:schemeClr>
            </a:duotone>
            <a:extLst>
              <a:ext uri="{BEBA8EAE-BF5A-486C-A8C5-ECC9F3942E4B}">
                <a14:imgProps xmlns:a14="http://schemas.microsoft.com/office/drawing/2010/main">
                  <a14:imgLayer r:embed="rId3">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80263" y="647699"/>
            <a:ext cx="1224738" cy="1143000"/>
          </a:xfrm>
          <a:prstGeom prst="rect">
            <a:avLst/>
          </a:prstGeom>
        </p:spPr>
      </p:pic>
      <p:sp>
        <p:nvSpPr>
          <p:cNvPr id="10" name="TextBox 9"/>
          <p:cNvSpPr txBox="1"/>
          <p:nvPr/>
        </p:nvSpPr>
        <p:spPr>
          <a:xfrm>
            <a:off x="2057401" y="826784"/>
            <a:ext cx="3581400" cy="784830"/>
          </a:xfrm>
          <a:prstGeom prst="rect">
            <a:avLst/>
          </a:prstGeom>
          <a:noFill/>
        </p:spPr>
        <p:txBody>
          <a:bodyPr wrap="square" rtlCol="0">
            <a:spAutoFit/>
          </a:bodyPr>
          <a:lstStyle/>
          <a:p>
            <a:r>
              <a:rPr lang="nl-NL" sz="4500" b="1" dirty="0" smtClean="0">
                <a:latin typeface="Arial" panose="020B0604020202020204" pitchFamily="34" charset="0"/>
                <a:cs typeface="Arial" panose="020B0604020202020204" pitchFamily="34" charset="0"/>
              </a:rPr>
              <a:t>HĐ </a:t>
            </a:r>
            <a:r>
              <a:rPr lang="nl-NL" sz="4500" b="1" dirty="0">
                <a:latin typeface="Arial" panose="020B0604020202020204" pitchFamily="34" charset="0"/>
                <a:cs typeface="Arial" panose="020B0604020202020204" pitchFamily="34" charset="0"/>
              </a:rPr>
              <a:t>1</a:t>
            </a:r>
            <a:r>
              <a:rPr lang="nl-NL" sz="4500" b="1" dirty="0" smtClean="0">
                <a:latin typeface="Arial" panose="020B0604020202020204" pitchFamily="34" charset="0"/>
                <a:cs typeface="Arial" panose="020B0604020202020204" pitchFamily="34" charset="0"/>
              </a:rPr>
              <a:t>:</a:t>
            </a:r>
            <a:endParaRPr lang="en-US" sz="4500" dirty="0">
              <a:latin typeface="Arial" panose="020B0604020202020204" pitchFamily="34" charset="0"/>
              <a:cs typeface="Arial" panose="020B0604020202020204" pitchFamily="34" charset="0"/>
            </a:endParaRPr>
          </a:p>
        </p:txBody>
      </p:sp>
      <p:pic>
        <p:nvPicPr>
          <p:cNvPr id="2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272465" y="-1880758"/>
            <a:ext cx="3124200" cy="3108579"/>
          </a:xfrm>
          <a:prstGeom prst="rect">
            <a:avLst/>
          </a:prstGeom>
        </p:spPr>
      </p:pic>
      <p:pic>
        <p:nvPicPr>
          <p:cNvPr id="22" name="Picture 12"/>
          <p:cNvPicPr>
            <a:picLocks noChangeAspect="1"/>
          </p:cNvPicPr>
          <p:nvPr/>
        </p:nvPicPr>
        <p:blipFill>
          <a:blip r:embed="rId10">
            <a:alphaModFix amt="21999"/>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552792" y="9498958"/>
            <a:ext cx="8659085" cy="2902946"/>
          </a:xfrm>
          <a:prstGeom prst="rect">
            <a:avLst/>
          </a:prstGeom>
        </p:spPr>
      </p:pic>
      <p:pic>
        <p:nvPicPr>
          <p:cNvPr id="23" name="Picture 12"/>
          <p:cNvPicPr>
            <a:picLocks noChangeAspect="1"/>
          </p:cNvPicPr>
          <p:nvPr/>
        </p:nvPicPr>
        <p:blipFill>
          <a:blip r:embed="rId10">
            <a:alphaModFix amt="21999"/>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876800" y="9516270"/>
            <a:ext cx="9534701" cy="2868322"/>
          </a:xfrm>
          <a:prstGeom prst="rect">
            <a:avLst/>
          </a:prstGeom>
        </p:spPr>
      </p:pic>
      <p:pic>
        <p:nvPicPr>
          <p:cNvPr id="24" name="Picture 12"/>
          <p:cNvPicPr>
            <a:picLocks noChangeAspect="1"/>
          </p:cNvPicPr>
          <p:nvPr/>
        </p:nvPicPr>
        <p:blipFill>
          <a:blip r:embed="rId10">
            <a:alphaModFix amt="21999"/>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0953408" y="9498958"/>
            <a:ext cx="8659085" cy="2868322"/>
          </a:xfrm>
          <a:prstGeom prst="rect">
            <a:avLst/>
          </a:prstGeom>
        </p:spPr>
      </p:pic>
      <p:sp>
        <p:nvSpPr>
          <p:cNvPr id="8" name="Rectangle 7"/>
          <p:cNvSpPr/>
          <p:nvPr/>
        </p:nvSpPr>
        <p:spPr>
          <a:xfrm>
            <a:off x="680263" y="2225386"/>
            <a:ext cx="17154302" cy="2862322"/>
          </a:xfrm>
          <a:prstGeom prst="rect">
            <a:avLst/>
          </a:prstGeom>
        </p:spPr>
        <p:txBody>
          <a:bodyPr wrap="square">
            <a:spAutoFit/>
          </a:bodyPr>
          <a:lstStyle/>
          <a:p>
            <a:pPr algn="just">
              <a:lnSpc>
                <a:spcPct val="150000"/>
              </a:lnSpc>
            </a:pPr>
            <a:r>
              <a:rPr lang="en-US" sz="4000" dirty="0" err="1" smtClean="0">
                <a:solidFill>
                  <a:schemeClr val="bg1"/>
                </a:solidFill>
                <a:latin typeface="Arial" panose="020B0604020202020204" pitchFamily="34" charset="0"/>
                <a:cs typeface="Arial" panose="020B0604020202020204" pitchFamily="34" charset="0"/>
              </a:rPr>
              <a:t>Lá</a:t>
            </a:r>
            <a:r>
              <a:rPr lang="en-US" sz="4000" dirty="0" smtClean="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quốc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kì</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cắm</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trên</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đỉnh</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cột</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cờ</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Lũng</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Cú</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Hà</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Giang</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có</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chiều</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rộng</a:t>
            </a:r>
            <a:r>
              <a:rPr lang="en-US" sz="4000" dirty="0">
                <a:solidFill>
                  <a:schemeClr val="bg1"/>
                </a:solidFill>
                <a:latin typeface="Arial" panose="020B0604020202020204" pitchFamily="34" charset="0"/>
                <a:cs typeface="Arial" panose="020B0604020202020204" pitchFamily="34" charset="0"/>
              </a:rPr>
              <a:t> 6m, </a:t>
            </a:r>
            <a:r>
              <a:rPr lang="en-US" sz="4000" dirty="0" err="1">
                <a:solidFill>
                  <a:schemeClr val="bg1"/>
                </a:solidFill>
                <a:latin typeface="Arial" panose="020B0604020202020204" pitchFamily="34" charset="0"/>
                <a:cs typeface="Arial" panose="020B0604020202020204" pitchFamily="34" charset="0"/>
              </a:rPr>
              <a:t>chiều</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dài</a:t>
            </a:r>
            <a:r>
              <a:rPr lang="en-US" sz="4000" dirty="0">
                <a:solidFill>
                  <a:schemeClr val="bg1"/>
                </a:solidFill>
                <a:latin typeface="Arial" panose="020B0604020202020204" pitchFamily="34" charset="0"/>
                <a:cs typeface="Arial" panose="020B0604020202020204" pitchFamily="34" charset="0"/>
              </a:rPr>
              <a:t> 9m. </a:t>
            </a:r>
            <a:r>
              <a:rPr lang="en-US" sz="4000" dirty="0" err="1">
                <a:solidFill>
                  <a:schemeClr val="bg1"/>
                </a:solidFill>
                <a:latin typeface="Arial" panose="020B0604020202020204" pitchFamily="34" charset="0"/>
                <a:cs typeface="Arial" panose="020B0604020202020204" pitchFamily="34" charset="0"/>
              </a:rPr>
              <a:t>Lá</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quốc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kì</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bố</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Linh</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treo</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tại</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nhà</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mỗi</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dịp</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lễ</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có</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chiều</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rộng</a:t>
            </a:r>
            <a:r>
              <a:rPr lang="en-US" sz="4000" dirty="0">
                <a:solidFill>
                  <a:schemeClr val="bg1"/>
                </a:solidFill>
                <a:latin typeface="Arial" panose="020B0604020202020204" pitchFamily="34" charset="0"/>
                <a:cs typeface="Arial" panose="020B0604020202020204" pitchFamily="34" charset="0"/>
              </a:rPr>
              <a:t> </a:t>
            </a:r>
            <a:r>
              <a:rPr lang="en-US" sz="4000" dirty="0" smtClean="0">
                <a:solidFill>
                  <a:schemeClr val="bg1"/>
                </a:solidFill>
                <a:latin typeface="Arial" panose="020B0604020202020204" pitchFamily="34" charset="0"/>
                <a:cs typeface="Arial" panose="020B0604020202020204" pitchFamily="34" charset="0"/>
              </a:rPr>
              <a:t>0,8m; </a:t>
            </a:r>
            <a:r>
              <a:rPr lang="en-US" sz="4000" dirty="0" err="1">
                <a:solidFill>
                  <a:schemeClr val="bg1"/>
                </a:solidFill>
                <a:latin typeface="Arial" panose="020B0604020202020204" pitchFamily="34" charset="0"/>
                <a:cs typeface="Arial" panose="020B0604020202020204" pitchFamily="34" charset="0"/>
              </a:rPr>
              <a:t>chiều</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dài</a:t>
            </a:r>
            <a:r>
              <a:rPr lang="en-US" sz="4000" dirty="0">
                <a:solidFill>
                  <a:schemeClr val="bg1"/>
                </a:solidFill>
                <a:latin typeface="Arial" panose="020B0604020202020204" pitchFamily="34" charset="0"/>
                <a:cs typeface="Arial" panose="020B0604020202020204" pitchFamily="34" charset="0"/>
              </a:rPr>
              <a:t> 1,2m.</a:t>
            </a:r>
            <a:endParaRPr lang="en-US" sz="4000" b="0" i="0" dirty="0">
              <a:solidFill>
                <a:schemeClr val="bg1"/>
              </a:solidFill>
              <a:effectLst/>
              <a:latin typeface="Arial" panose="020B0604020202020204" pitchFamily="34" charset="0"/>
              <a:cs typeface="Arial" panose="020B0604020202020204" pitchFamily="34" charset="0"/>
            </a:endParaRPr>
          </a:p>
        </p:txBody>
      </p:sp>
      <p:pic>
        <p:nvPicPr>
          <p:cNvPr id="21" name="Picture 4"/>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1006402">
            <a:off x="9146504" y="8713930"/>
            <a:ext cx="896152" cy="1825495"/>
          </a:xfrm>
          <a:prstGeom prst="rect">
            <a:avLst/>
          </a:prstGeom>
        </p:spPr>
      </p:pic>
      <p:pic>
        <p:nvPicPr>
          <p:cNvPr id="30" name="Picture 8"/>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10088099" flipH="1">
            <a:off x="16198132" y="328968"/>
            <a:ext cx="1793290" cy="1291168"/>
          </a:xfrm>
          <a:prstGeom prst="rect">
            <a:avLst/>
          </a:prstGeom>
        </p:spPr>
      </p:pic>
      <p:sp>
        <p:nvSpPr>
          <p:cNvPr id="6" name="Rectangle 5"/>
          <p:cNvSpPr/>
          <p:nvPr/>
        </p:nvSpPr>
        <p:spPr>
          <a:xfrm>
            <a:off x="685800" y="5141456"/>
            <a:ext cx="9601200" cy="3888244"/>
          </a:xfrm>
          <a:prstGeom prst="rect">
            <a:avLst/>
          </a:prstGeom>
        </p:spPr>
        <p:txBody>
          <a:bodyPr wrap="square">
            <a:spAutoFit/>
          </a:bodyPr>
          <a:lstStyle/>
          <a:p>
            <a:pPr algn="just">
              <a:lnSpc>
                <a:spcPct val="150000"/>
              </a:lnSpc>
              <a:spcAft>
                <a:spcPts val="800"/>
              </a:spcAft>
            </a:pPr>
            <a:r>
              <a:rPr lang="nl-NL" sz="4000" dirty="0">
                <a:solidFill>
                  <a:schemeClr val="bg1"/>
                </a:solidFill>
                <a:latin typeface="Arial" panose="020B0604020202020204" pitchFamily="34" charset="0"/>
                <a:ea typeface="Calibri" panose="020F0502020204030204" pitchFamily="34" charset="0"/>
                <a:cs typeface="Arial" panose="020B0604020202020204" pitchFamily="34" charset="0"/>
              </a:rPr>
              <a:t>a) Tính tỉ số giữa chiều rộng và chiều dài của mỗi lá cờ. Viết kết quả này dưới dạng phân số tối giản.</a:t>
            </a:r>
            <a:endPar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nl-NL" sz="4000" dirty="0">
                <a:solidFill>
                  <a:schemeClr val="bg1"/>
                </a:solidFill>
                <a:latin typeface="Arial" panose="020B0604020202020204" pitchFamily="34" charset="0"/>
                <a:ea typeface="Calibri" panose="020F0502020204030204" pitchFamily="34" charset="0"/>
                <a:cs typeface="Arial" panose="020B0604020202020204" pitchFamily="34" charset="0"/>
              </a:rPr>
              <a:t>b) So sánh hai tỉ số nhận được.</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4" name="Rectangle 13"/>
          <p:cNvSpPr/>
          <p:nvPr/>
        </p:nvSpPr>
        <p:spPr>
          <a:xfrm>
            <a:off x="8153400" y="698837"/>
            <a:ext cx="6161463" cy="1015663"/>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lvl="0" algn="ctr">
              <a:lnSpc>
                <a:spcPct val="150000"/>
              </a:lnSpc>
            </a:pPr>
            <a:r>
              <a:rPr lang="en-US" sz="4000" dirty="0">
                <a:solidFill>
                  <a:schemeClr val="bg1"/>
                </a:solidFill>
                <a:latin typeface="Arial" panose="020B0604020202020204" pitchFamily="34" charset="0"/>
                <a:cs typeface="Arial" panose="020B0604020202020204" pitchFamily="34" charset="0"/>
              </a:rPr>
              <a:t>THẢO LUẬN NHÓM ĐÔI</a:t>
            </a:r>
          </a:p>
        </p:txBody>
      </p:sp>
      <p:pic>
        <p:nvPicPr>
          <p:cNvPr id="16" name="Picture 15"/>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0974042" y="4911519"/>
            <a:ext cx="6704358" cy="4114800"/>
          </a:xfrm>
          <a:prstGeom prst="rect">
            <a:avLst/>
          </a:prstGeom>
        </p:spPr>
      </p:pic>
    </p:spTree>
    <p:extLst>
      <p:ext uri="{BB962C8B-B14F-4D97-AF65-F5344CB8AC3E}">
        <p14:creationId xmlns:p14="http://schemas.microsoft.com/office/powerpoint/2010/main" val="52917770"/>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10"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P spid="6" grpId="0"/>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571500" y="-381002"/>
            <a:ext cx="1371601" cy="3124202"/>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sp>
        <p:nvSpPr>
          <p:cNvPr id="17" name="TextBox 16"/>
          <p:cNvSpPr txBox="1"/>
          <p:nvPr/>
        </p:nvSpPr>
        <p:spPr>
          <a:xfrm>
            <a:off x="990600" y="800100"/>
            <a:ext cx="1524000" cy="707886"/>
          </a:xfrm>
          <a:prstGeom prst="rect">
            <a:avLst/>
          </a:prstGeom>
          <a:noFill/>
        </p:spPr>
        <p:txBody>
          <a:bodyPr wrap="square" rtlCol="0">
            <a:spAutoFit/>
          </a:bodyPr>
          <a:lstStyle/>
          <a:p>
            <a:r>
              <a:rPr lang="en-US" sz="4000" b="1" u="sng" dirty="0" err="1" smtClean="0">
                <a:latin typeface="Arial" panose="020B0604020202020204" pitchFamily="34" charset="0"/>
                <a:cs typeface="Arial" panose="020B0604020202020204" pitchFamily="34" charset="0"/>
              </a:rPr>
              <a:t>Giải</a:t>
            </a:r>
            <a:r>
              <a:rPr lang="en-US" sz="4000" b="1" u="sng" dirty="0" smtClean="0">
                <a:latin typeface="Arial" panose="020B0604020202020204" pitchFamily="34" charset="0"/>
                <a:cs typeface="Arial" panose="020B0604020202020204" pitchFamily="34" charset="0"/>
              </a:rPr>
              <a:t>:</a:t>
            </a:r>
            <a:endParaRPr lang="en-US" sz="4000" b="1" u="sng" dirty="0">
              <a:latin typeface="Arial" panose="020B0604020202020204" pitchFamily="34" charset="0"/>
              <a:cs typeface="Arial" panose="020B0604020202020204" pitchFamily="34" charset="0"/>
            </a:endParaRPr>
          </a:p>
        </p:txBody>
      </p:sp>
      <p:pic>
        <p:nvPicPr>
          <p:cNvPr id="30" name="Picture 12"/>
          <p:cNvPicPr>
            <a:picLocks noChangeAspect="1"/>
          </p:cNvPicPr>
          <p:nvPr/>
        </p:nvPicPr>
        <p:blipFill>
          <a:blip r:embed="rId2">
            <a:alphaModFix amt="21999"/>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530625" y="9502660"/>
            <a:ext cx="8659085" cy="2902946"/>
          </a:xfrm>
          <a:prstGeom prst="rect">
            <a:avLst/>
          </a:prstGeom>
        </p:spPr>
      </p:pic>
      <p:pic>
        <p:nvPicPr>
          <p:cNvPr id="31" name="Picture 12"/>
          <p:cNvPicPr>
            <a:picLocks noChangeAspect="1"/>
          </p:cNvPicPr>
          <p:nvPr/>
        </p:nvPicPr>
        <p:blipFill>
          <a:blip r:embed="rId2">
            <a:alphaModFix amt="21999"/>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4979321" y="9519972"/>
            <a:ext cx="9534701" cy="2868322"/>
          </a:xfrm>
          <a:prstGeom prst="rect">
            <a:avLst/>
          </a:prstGeom>
        </p:spPr>
      </p:pic>
      <p:pic>
        <p:nvPicPr>
          <p:cNvPr id="32" name="Picture 12"/>
          <p:cNvPicPr>
            <a:picLocks noChangeAspect="1"/>
          </p:cNvPicPr>
          <p:nvPr/>
        </p:nvPicPr>
        <p:blipFill>
          <a:blip r:embed="rId2">
            <a:alphaModFix amt="21999"/>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1277600" y="9590378"/>
            <a:ext cx="8659085" cy="2868322"/>
          </a:xfrm>
          <a:prstGeom prst="rect">
            <a:avLst/>
          </a:prstGeom>
        </p:spPr>
      </p:pic>
      <p:pic>
        <p:nvPicPr>
          <p:cNvPr id="27"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192890" y="-1600593"/>
            <a:ext cx="3124200" cy="3108579"/>
          </a:xfrm>
          <a:prstGeom prst="rect">
            <a:avLst/>
          </a:prstGeom>
        </p:spPr>
      </p:pic>
      <p:pic>
        <p:nvPicPr>
          <p:cNvPr id="28" name="Picture 8"/>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10088099" flipH="1">
            <a:off x="16231706" y="609133"/>
            <a:ext cx="1793290" cy="1291168"/>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1054337" y="2247900"/>
                <a:ext cx="16090663" cy="5941627"/>
              </a:xfrm>
              <a:prstGeom prst="rect">
                <a:avLst/>
              </a:prstGeom>
            </p:spPr>
            <p:txBody>
              <a:bodyPr wrap="square">
                <a:spAutoFit/>
              </a:bodyPr>
              <a:lstStyle/>
              <a:p>
                <a:pPr marL="571500" indent="-571500" algn="just">
                  <a:lnSpc>
                    <a:spcPct val="150000"/>
                  </a:lnSpc>
                  <a:buFontTx/>
                  <a:buChar char="-"/>
                </a:pP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Tỉ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giữa</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chiều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rộng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chiều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dài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lá</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cờ</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trên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đỉnh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cột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cờ</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Lũng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Cú</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Giang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6</m:t>
                        </m:r>
                      </m:num>
                      <m:den>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9</m:t>
                        </m:r>
                      </m:den>
                    </m:f>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2</m:t>
                        </m:r>
                      </m:num>
                      <m:den>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3</m:t>
                        </m:r>
                      </m:den>
                    </m:f>
                  </m:oMath>
                </a14:m>
                <a:endPar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FontTx/>
                  <a:buChar char="-"/>
                </a:pPr>
                <a:r>
                  <a:rPr lang="en-US" sz="4000" dirty="0" err="1" smtClean="0">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giữa</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chiều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rộng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chiều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dài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lá</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cờ</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Linh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0,8</m:t>
                        </m:r>
                      </m:num>
                      <m:den>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1,2</m:t>
                        </m:r>
                      </m:den>
                    </m:f>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8</m:t>
                        </m:r>
                      </m:num>
                      <m:den>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12</m:t>
                        </m:r>
                      </m:den>
                    </m:f>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2</m:t>
                        </m:r>
                      </m:num>
                      <m:den>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3</m:t>
                        </m:r>
                      </m:den>
                    </m:f>
                  </m:oMath>
                </a14:m>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   </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4000" dirty="0" smtClean="0">
                    <a:solidFill>
                      <a:schemeClr val="bg1"/>
                    </a:solidFill>
                    <a:ea typeface="Times New Roman" panose="02020603050405020304" pitchFamily="18" charset="0"/>
                    <a:cs typeface="Arial" panose="020B0604020202020204" pitchFamily="34" charset="0"/>
                  </a:rPr>
                  <a:t>      </a:t>
                </a:r>
                <a14:m>
                  <m:oMath xmlns:m="http://schemas.openxmlformats.org/officeDocument/2006/math">
                    <m:r>
                      <a:rPr lang="en-US"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 </m:t>
                    </m:r>
                  </m:oMath>
                </a14:m>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Ta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được</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2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tỉ</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trên</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bằng</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nhau</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ctr">
                  <a:lnSpc>
                    <a:spcPct val="150000"/>
                  </a:lnSpc>
                </a:pPr>
                <a14:m>
                  <m:oMath xmlns:m="http://schemas.openxmlformats.org/officeDocument/2006/math">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6</m:t>
                        </m:r>
                      </m:num>
                      <m:den>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9</m:t>
                        </m:r>
                      </m:den>
                    </m:f>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0,8</m:t>
                        </m:r>
                      </m:num>
                      <m:den>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1,2</m:t>
                        </m:r>
                      </m:den>
                    </m:f>
                    <m:d>
                      <m:dPr>
                        <m:ctrlPr>
                          <a:rPr lang="en-US"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ctrlPr>
                      </m:dPr>
                      <m:e>
                        <m:r>
                          <a:rPr lang="en-US"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2</m:t>
                            </m:r>
                          </m:num>
                          <m:den>
                            <m:r>
                              <a:rPr lang="en-US"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3</m:t>
                            </m:r>
                          </m:den>
                        </m:f>
                      </m:e>
                    </m:d>
                  </m:oMath>
                </a14:m>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054337" y="2247900"/>
                <a:ext cx="16090663" cy="5941627"/>
              </a:xfrm>
              <a:prstGeom prst="rect">
                <a:avLst/>
              </a:prstGeom>
              <a:blipFill>
                <a:blip r:embed="rId23"/>
                <a:stretch>
                  <a:fillRect l="-1212" r="-1288"/>
                </a:stretch>
              </a:blipFill>
            </p:spPr>
            <p:txBody>
              <a:bodyPr/>
              <a:lstStyle/>
              <a:p>
                <a:r>
                  <a:rPr lang="en-US">
                    <a:noFill/>
                  </a:rPr>
                  <a:t> </a:t>
                </a:r>
              </a:p>
            </p:txBody>
          </p:sp>
        </mc:Fallback>
      </mc:AlternateContent>
      <p:pic>
        <p:nvPicPr>
          <p:cNvPr id="29" name="Picture 6"/>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1759766">
            <a:off x="15668614" y="7789383"/>
            <a:ext cx="1769883" cy="1879220"/>
          </a:xfrm>
          <a:prstGeom prst="rect">
            <a:avLst/>
          </a:prstGeom>
        </p:spPr>
      </p:pic>
    </p:spTree>
    <p:extLst>
      <p:ext uri="{BB962C8B-B14F-4D97-AF65-F5344CB8AC3E}">
        <p14:creationId xmlns:p14="http://schemas.microsoft.com/office/powerpoint/2010/main" val="2461390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500"/>
                                        <p:tgtEl>
                                          <p:spTgt spid="17"/>
                                        </p:tgtEl>
                                      </p:cBhvr>
                                    </p:animEffect>
                                  </p:childTnLst>
                                </p:cTn>
                              </p:par>
                              <p:par>
                                <p:cTn id="8" presetID="22" presetClass="entr" presetSubtype="2"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righ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fade">
                                      <p:cBhvr>
                                        <p:cTn id="20" dur="500"/>
                                        <p:tgtEl>
                                          <p:spTgt spid="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Effect transition="in" filter="fade">
                                      <p:cBhvr>
                                        <p:cTn id="25" dur="500"/>
                                        <p:tgtEl>
                                          <p:spTgt spid="7">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0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36891" y="-293726"/>
            <a:ext cx="11141563" cy="11141563"/>
          </a:xfrm>
          <a:prstGeom prst="rect">
            <a:avLst/>
          </a:prstGeom>
        </p:spPr>
      </p:pic>
      <p:pic>
        <p:nvPicPr>
          <p:cNvPr id="3" name="Picture 3"/>
          <p:cNvPicPr>
            <a:picLocks noChangeAspect="1"/>
          </p:cNvPicPr>
          <p:nvPr/>
        </p:nvPicPr>
        <p:blipFill>
          <a:blip r:embed="rId2">
            <a:alphaModFix amt="20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551049" y="-293726"/>
            <a:ext cx="11141563" cy="11141563"/>
          </a:xfrm>
          <a:prstGeom prst="rect">
            <a:avLst/>
          </a:prstGeom>
        </p:spPr>
      </p:pic>
      <p:sp>
        <p:nvSpPr>
          <p:cNvPr id="7" name="TextBox 6"/>
          <p:cNvSpPr txBox="1"/>
          <p:nvPr/>
        </p:nvSpPr>
        <p:spPr>
          <a:xfrm>
            <a:off x="7467600" y="800100"/>
            <a:ext cx="4038600" cy="861774"/>
          </a:xfrm>
          <a:prstGeom prst="rect">
            <a:avLst/>
          </a:prstGeom>
          <a:noFill/>
        </p:spPr>
        <p:txBody>
          <a:bodyPr wrap="square" rtlCol="0">
            <a:spAutoFit/>
          </a:bodyPr>
          <a:lstStyle/>
          <a:p>
            <a:r>
              <a:rPr lang="en-US" sz="5000" b="1" dirty="0" smtClean="0">
                <a:solidFill>
                  <a:prstClr val="white"/>
                </a:solidFill>
                <a:latin typeface="Arial" panose="020B0604020202020204" pitchFamily="34" charset="0"/>
                <a:cs typeface="Arial" panose="020B0604020202020204" pitchFamily="34" charset="0"/>
              </a:rPr>
              <a:t>KẾT LUẬN</a:t>
            </a:r>
            <a:endParaRPr lang="en-US" sz="5000" b="1" dirty="0">
              <a:solidFill>
                <a:prstClr val="white"/>
              </a:solidFill>
              <a:latin typeface="Arial" panose="020B0604020202020204" pitchFamily="34" charset="0"/>
              <a:cs typeface="Arial" panose="020B0604020202020204" pitchFamily="34" charset="0"/>
            </a:endParaRPr>
          </a:p>
        </p:txBody>
      </p:sp>
      <p:grpSp>
        <p:nvGrpSpPr>
          <p:cNvPr id="6" name="Group 5"/>
          <p:cNvGrpSpPr/>
          <p:nvPr/>
        </p:nvGrpSpPr>
        <p:grpSpPr>
          <a:xfrm>
            <a:off x="3479232" y="2178999"/>
            <a:ext cx="11377562" cy="1556464"/>
            <a:chOff x="3429000" y="2476500"/>
            <a:chExt cx="11377562" cy="1556464"/>
          </a:xfrm>
        </p:grpSpPr>
        <p:grpSp>
          <p:nvGrpSpPr>
            <p:cNvPr id="4" name="Group 4"/>
            <p:cNvGrpSpPr/>
            <p:nvPr/>
          </p:nvGrpSpPr>
          <p:grpSpPr>
            <a:xfrm>
              <a:off x="3429000" y="2476500"/>
              <a:ext cx="11377562" cy="1556464"/>
              <a:chOff x="0" y="0"/>
              <a:chExt cx="5678267" cy="2467777"/>
            </a:xfrm>
          </p:grpSpPr>
          <p:sp>
            <p:nvSpPr>
              <p:cNvPr id="5" name="Freeform 5"/>
              <p:cNvSpPr/>
              <p:nvPr/>
            </p:nvSpPr>
            <p:spPr>
              <a:xfrm>
                <a:off x="0" y="0"/>
                <a:ext cx="5678267" cy="2467777"/>
              </a:xfrm>
              <a:custGeom>
                <a:avLst/>
                <a:gdLst/>
                <a:ahLst/>
                <a:cxnLst/>
                <a:rect l="l" t="t" r="r" b="b"/>
                <a:pathLst>
                  <a:path w="5678267" h="2467777">
                    <a:moveTo>
                      <a:pt x="5553807" y="2467777"/>
                    </a:moveTo>
                    <a:lnTo>
                      <a:pt x="124460" y="2467777"/>
                    </a:lnTo>
                    <a:cubicBezTo>
                      <a:pt x="55880" y="2467777"/>
                      <a:pt x="0" y="2411897"/>
                      <a:pt x="0" y="2343316"/>
                    </a:cubicBezTo>
                    <a:lnTo>
                      <a:pt x="0" y="124460"/>
                    </a:lnTo>
                    <a:cubicBezTo>
                      <a:pt x="0" y="55880"/>
                      <a:pt x="55880" y="0"/>
                      <a:pt x="124460" y="0"/>
                    </a:cubicBezTo>
                    <a:lnTo>
                      <a:pt x="5553807" y="0"/>
                    </a:lnTo>
                    <a:cubicBezTo>
                      <a:pt x="5622387" y="0"/>
                      <a:pt x="5678267" y="55880"/>
                      <a:pt x="5678267" y="124460"/>
                    </a:cubicBezTo>
                    <a:lnTo>
                      <a:pt x="5678267" y="2343317"/>
                    </a:lnTo>
                    <a:cubicBezTo>
                      <a:pt x="5678267" y="2411897"/>
                      <a:pt x="5622387" y="2467777"/>
                      <a:pt x="5553807" y="2467777"/>
                    </a:cubicBezTo>
                    <a:close/>
                  </a:path>
                </a:pathLst>
              </a:custGeom>
              <a:solidFill>
                <a:srgbClr val="FFFFFF"/>
              </a:solidFill>
            </p:spPr>
          </p:sp>
        </p:grpSp>
        <mc:AlternateContent xmlns:mc="http://schemas.openxmlformats.org/markup-compatibility/2006" xmlns:a14="http://schemas.microsoft.com/office/drawing/2010/main">
          <mc:Choice Requires="a14">
            <p:sp>
              <p:nvSpPr>
                <p:cNvPr id="8" name="Rectangle 7"/>
                <p:cNvSpPr/>
                <p:nvPr/>
              </p:nvSpPr>
              <p:spPr>
                <a:xfrm>
                  <a:off x="4367162" y="2552700"/>
                  <a:ext cx="9982200" cy="1327864"/>
                </a:xfrm>
                <a:prstGeom prst="rect">
                  <a:avLst/>
                </a:prstGeom>
              </p:spPr>
              <p:txBody>
                <a:bodyPr wrap="square">
                  <a:spAutoFit/>
                </a:bodyPr>
                <a:lstStyle/>
                <a:p>
                  <a:pPr algn="just">
                    <a:lnSpc>
                      <a:spcPct val="150000"/>
                    </a:lnSpc>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Tỉ lệ thức</a:t>
                  </a:r>
                  <a:r>
                    <a:rPr lang="nl-NL" sz="4000" b="1" dirty="0">
                      <a:effectLst/>
                      <a:latin typeface="Arial" panose="020B0604020202020204" pitchFamily="34" charset="0"/>
                      <a:ea typeface="Calibri" panose="020F0502020204030204" pitchFamily="34" charset="0"/>
                      <a:cs typeface="Arial" panose="020B0604020202020204" pitchFamily="34" charset="0"/>
                    </a:rPr>
                    <a:t> </a:t>
                  </a:r>
                  <a:r>
                    <a:rPr lang="nl-NL" sz="4000" dirty="0">
                      <a:effectLst/>
                      <a:latin typeface="Arial" panose="020B0604020202020204" pitchFamily="34" charset="0"/>
                      <a:ea typeface="Calibri" panose="020F0502020204030204" pitchFamily="34" charset="0"/>
                      <a:cs typeface="Arial" panose="020B0604020202020204" pitchFamily="34" charset="0"/>
                    </a:rPr>
                    <a:t>là đẳng thức của hai tỉ số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nl-NL" sz="4000" i="1">
                              <a:effectLst/>
                              <a:latin typeface="Cambria Math" panose="02040503050406030204" pitchFamily="18" charset="0"/>
                              <a:ea typeface="Calibri" panose="020F0502020204030204" pitchFamily="34" charset="0"/>
                              <a:cs typeface="Arial" panose="020B0604020202020204" pitchFamily="34" charset="0"/>
                            </a:rPr>
                            <m:t>𝑎</m:t>
                          </m:r>
                        </m:num>
                        <m:den>
                          <m:r>
                            <a:rPr lang="nl-NL" sz="4000" i="1">
                              <a:effectLst/>
                              <a:latin typeface="Cambria Math" panose="02040503050406030204" pitchFamily="18" charset="0"/>
                              <a:ea typeface="Calibri" panose="020F0502020204030204" pitchFamily="34" charset="0"/>
                              <a:cs typeface="Arial" panose="020B0604020202020204" pitchFamily="34" charset="0"/>
                            </a:rPr>
                            <m:t>𝑏</m:t>
                          </m:r>
                        </m:den>
                      </m:f>
                      <m:r>
                        <a:rPr lang="nl-NL"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nl-NL" sz="4000" i="1">
                              <a:effectLst/>
                              <a:latin typeface="Cambria Math" panose="02040503050406030204" pitchFamily="18" charset="0"/>
                              <a:ea typeface="Calibri" panose="020F0502020204030204" pitchFamily="34" charset="0"/>
                              <a:cs typeface="Arial" panose="020B0604020202020204" pitchFamily="34" charset="0"/>
                            </a:rPr>
                            <m:t>𝑐</m:t>
                          </m:r>
                        </m:num>
                        <m:den>
                          <m:r>
                            <a:rPr lang="nl-NL" sz="4000" i="1">
                              <a:effectLst/>
                              <a:latin typeface="Cambria Math" panose="02040503050406030204" pitchFamily="18" charset="0"/>
                              <a:ea typeface="Calibri" panose="020F0502020204030204" pitchFamily="34" charset="0"/>
                              <a:cs typeface="Arial" panose="020B0604020202020204" pitchFamily="34" charset="0"/>
                            </a:rPr>
                            <m:t>𝑑</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4367162" y="2552700"/>
                  <a:ext cx="9982200" cy="1327864"/>
                </a:xfrm>
                <a:prstGeom prst="rect">
                  <a:avLst/>
                </a:prstGeom>
                <a:blipFill>
                  <a:blip r:embed="rId4"/>
                  <a:stretch>
                    <a:fillRect l="-2199" b="-459"/>
                  </a:stretch>
                </a:blipFill>
              </p:spPr>
              <p:txBody>
                <a:bodyPr/>
                <a:lstStyle/>
                <a:p>
                  <a:r>
                    <a:rPr lang="en-US">
                      <a:noFill/>
                    </a:rPr>
                    <a:t> </a:t>
                  </a:r>
                </a:p>
              </p:txBody>
            </p:sp>
          </mc:Fallback>
        </mc:AlternateContent>
      </p:grpSp>
      <p:pic>
        <p:nvPicPr>
          <p:cNvPr id="13" name="Picture 2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9145859">
            <a:off x="136511" y="330866"/>
            <a:ext cx="2186277" cy="1232265"/>
          </a:xfrm>
          <a:prstGeom prst="rect">
            <a:avLst/>
          </a:prstGeom>
        </p:spPr>
      </p:pic>
      <p:pic>
        <p:nvPicPr>
          <p:cNvPr id="14"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6265279" y="-399540"/>
            <a:ext cx="2404550" cy="2392527"/>
          </a:xfrm>
          <a:prstGeom prst="rect">
            <a:avLst/>
          </a:prstGeom>
        </p:spPr>
      </p:pic>
      <p:pic>
        <p:nvPicPr>
          <p:cNvPr id="15" name="Picture 12"/>
          <p:cNvPicPr>
            <a:picLocks noChangeAspect="1"/>
          </p:cNvPicPr>
          <p:nvPr/>
        </p:nvPicPr>
        <p:blipFill>
          <a:blip r:embed="rId16">
            <a:alphaModFix amt="21999"/>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328346" y="8420100"/>
            <a:ext cx="8659085" cy="2902946"/>
          </a:xfrm>
          <a:prstGeom prst="rect">
            <a:avLst/>
          </a:prstGeom>
        </p:spPr>
      </p:pic>
      <p:pic>
        <p:nvPicPr>
          <p:cNvPr id="16" name="Picture 12"/>
          <p:cNvPicPr>
            <a:picLocks noChangeAspect="1"/>
          </p:cNvPicPr>
          <p:nvPr/>
        </p:nvPicPr>
        <p:blipFill>
          <a:blip r:embed="rId16">
            <a:alphaModFix amt="21999"/>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5181600" y="8437412"/>
            <a:ext cx="9534701" cy="2868322"/>
          </a:xfrm>
          <a:prstGeom prst="rect">
            <a:avLst/>
          </a:prstGeom>
        </p:spPr>
      </p:pic>
      <p:pic>
        <p:nvPicPr>
          <p:cNvPr id="17" name="Picture 12"/>
          <p:cNvPicPr>
            <a:picLocks noChangeAspect="1"/>
          </p:cNvPicPr>
          <p:nvPr/>
        </p:nvPicPr>
        <p:blipFill>
          <a:blip r:embed="rId16">
            <a:alphaModFix amt="21999"/>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1479879" y="8507818"/>
            <a:ext cx="8659085" cy="2868322"/>
          </a:xfrm>
          <a:prstGeom prst="rect">
            <a:avLst/>
          </a:prstGeom>
        </p:spPr>
      </p:pic>
      <p:pic>
        <p:nvPicPr>
          <p:cNvPr id="18" name="Picture 8"/>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10088099" flipH="1">
            <a:off x="15468451" y="560028"/>
            <a:ext cx="2609968" cy="1879176"/>
          </a:xfrm>
          <a:prstGeom prst="rect">
            <a:avLst/>
          </a:prstGeom>
        </p:spPr>
      </p:pic>
      <p:pic>
        <p:nvPicPr>
          <p:cNvPr id="19" name="Picture 4"/>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1814577">
            <a:off x="16087643" y="7167795"/>
            <a:ext cx="1390289" cy="2832070"/>
          </a:xfrm>
          <a:prstGeom prst="rect">
            <a:avLst/>
          </a:prstGeom>
        </p:spPr>
      </p:pic>
      <p:pic>
        <p:nvPicPr>
          <p:cNvPr id="20" name="Picture 6"/>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4728357">
            <a:off x="648442" y="7837436"/>
            <a:ext cx="1769883" cy="1879220"/>
          </a:xfrm>
          <a:prstGeom prst="rect">
            <a:avLst/>
          </a:prstGeom>
        </p:spPr>
      </p:pic>
      <p:pic>
        <p:nvPicPr>
          <p:cNvPr id="21" name="Picture 20"/>
          <p:cNvPicPr>
            <a:picLocks noChangeAspect="1"/>
          </p:cNvPicPr>
          <p:nvPr/>
        </p:nvPicPr>
        <p:blipFill>
          <a:blip r:embed="rId25">
            <a:extLst>
              <a:ext uri="{BEBA8EAE-BF5A-486C-A8C5-ECC9F3942E4B}">
                <a14:imgProps xmlns:a14="http://schemas.microsoft.com/office/drawing/2010/main">
                  <a14:imgLayer r:embed="rId26">
                    <a14:imgEffect>
                      <a14:colorTemperature colorTemp="11500"/>
                    </a14:imgEffect>
                    <a14:imgEffect>
                      <a14:saturation sat="400000"/>
                    </a14:imgEffect>
                  </a14:imgLayer>
                </a14:imgProps>
              </a:ext>
            </a:extLst>
          </a:blip>
          <a:stretch>
            <a:fillRect/>
          </a:stretch>
        </p:blipFill>
        <p:spPr>
          <a:xfrm>
            <a:off x="-618810" y="4947836"/>
            <a:ext cx="5657578" cy="1585097"/>
          </a:xfrm>
          <a:prstGeom prst="rect">
            <a:avLst/>
          </a:prstGeom>
        </p:spPr>
      </p:pic>
      <p:sp>
        <p:nvSpPr>
          <p:cNvPr id="22" name="TextBox 9"/>
          <p:cNvSpPr txBox="1"/>
          <p:nvPr/>
        </p:nvSpPr>
        <p:spPr>
          <a:xfrm>
            <a:off x="1390739" y="4838700"/>
            <a:ext cx="3413358" cy="1538883"/>
          </a:xfrm>
          <a:prstGeom prst="rect">
            <a:avLst/>
          </a:prstGeom>
        </p:spPr>
        <p:txBody>
          <a:bodyPr wrap="square" lIns="0" tIns="0" rIns="0" bIns="0" rtlCol="0" anchor="t">
            <a:spAutoFit/>
          </a:bodyPr>
          <a:lstStyle/>
          <a:p>
            <a:pPr algn="ctr">
              <a:lnSpc>
                <a:spcPts val="11950"/>
              </a:lnSpc>
            </a:pPr>
            <a:r>
              <a:rPr lang="en-US" sz="5000" b="1" smtClean="0">
                <a:solidFill>
                  <a:srgbClr val="5F9A80"/>
                </a:solidFill>
                <a:latin typeface="Arial" panose="020B0604020202020204" pitchFamily="34" charset="0"/>
                <a:cs typeface="Arial" panose="020B0604020202020204" pitchFamily="34" charset="0"/>
              </a:rPr>
              <a:t>* Chú ý:</a:t>
            </a:r>
            <a:endParaRPr lang="en-US" sz="5000" b="1">
              <a:solidFill>
                <a:srgbClr val="5F9A80"/>
              </a:solidFill>
              <a:latin typeface="Arial" panose="020B0604020202020204" pitchFamily="34" charset="0"/>
              <a:cs typeface="Arial" panose="020B0604020202020204" pitchFamily="34" charset="0"/>
            </a:endParaRPr>
          </a:p>
        </p:txBody>
      </p:sp>
      <p:sp>
        <p:nvSpPr>
          <p:cNvPr id="23" name="Isosceles Triangle 22"/>
          <p:cNvSpPr/>
          <p:nvPr/>
        </p:nvSpPr>
        <p:spPr>
          <a:xfrm>
            <a:off x="514438" y="5279438"/>
            <a:ext cx="1143000" cy="755598"/>
          </a:xfrm>
          <a:prstGeom prst="triangle">
            <a:avLst/>
          </a:prstGeom>
          <a:solidFill>
            <a:srgbClr val="87CB8F"/>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5500" b="1" smtClean="0">
                <a:latin typeface="Arial" panose="020B0604020202020204" pitchFamily="34" charset="0"/>
                <a:cs typeface="Arial" panose="020B0604020202020204" pitchFamily="34" charset="0"/>
              </a:rPr>
              <a:t>!</a:t>
            </a:r>
            <a:endParaRPr lang="en-US" sz="5500" b="1">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Rectangle 8"/>
              <p:cNvSpPr/>
              <p:nvPr/>
            </p:nvSpPr>
            <p:spPr>
              <a:xfrm>
                <a:off x="5405322" y="5044761"/>
                <a:ext cx="12254188" cy="1224951"/>
              </a:xfrm>
              <a:prstGeom prst="rect">
                <a:avLst/>
              </a:prstGeom>
            </p:spPr>
            <p:txBody>
              <a:bodyPr wrap="none">
                <a:spAutoFit/>
              </a:bodyPr>
              <a:lstStyle/>
              <a:p>
                <a:pPr algn="just">
                  <a:lnSpc>
                    <a:spcPct val="150000"/>
                  </a:lnSpc>
                  <a:spcAft>
                    <a:spcPts val="800"/>
                  </a:spcAft>
                </a:pP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𝑎</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𝑏</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𝑐</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𝑑</m:t>
                        </m:r>
                      </m:den>
                    </m:f>
                  </m:oMath>
                </a14:m>
                <a:r>
                  <a:rPr lang="nl-NL"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còn được viết dưới dạng </a:t>
                </a:r>
                <a14:m>
                  <m:oMath xmlns:m="http://schemas.openxmlformats.org/officeDocument/2006/math">
                    <m:r>
                      <a:rPr lang="nl-NL"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𝑎</m:t>
                    </m:r>
                    <m:r>
                      <a:rPr lang="en-US" sz="4000" b="0" i="1" smtClean="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 </m:t>
                    </m:r>
                    <m:r>
                      <a:rPr lang="nl-NL"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m:t>
                    </m:r>
                    <m:r>
                      <a:rPr lang="nl-NL"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𝑏</m:t>
                    </m:r>
                    <m:r>
                      <a:rPr lang="nl-NL"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m:t>
                    </m:r>
                    <m:r>
                      <a:rPr lang="nl-NL"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𝑐</m:t>
                    </m:r>
                    <m:r>
                      <a:rPr lang="en-US" sz="4000" b="0" i="1" smtClean="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 </m:t>
                    </m:r>
                    <m:r>
                      <a:rPr lang="nl-NL"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m:t>
                    </m:r>
                    <m:r>
                      <a:rPr lang="nl-NL"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𝑑</m:t>
                    </m:r>
                  </m:oMath>
                </a14:m>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5405322" y="5044761"/>
                <a:ext cx="12254188" cy="1224951"/>
              </a:xfrm>
              <a:prstGeom prst="rect">
                <a:avLst/>
              </a:prstGeom>
              <a:blipFill>
                <a:blip r:embed="rId27"/>
                <a:stretch>
                  <a:fillRect l="-1791" b="-9500"/>
                </a:stretch>
              </a:blipFill>
            </p:spPr>
            <p:txBody>
              <a:bodyPr/>
              <a:lstStyle/>
              <a:p>
                <a:r>
                  <a:rPr lang="en-US">
                    <a:noFill/>
                  </a:rPr>
                  <a:t> </a:t>
                </a:r>
              </a:p>
            </p:txBody>
          </p:sp>
        </mc:Fallback>
      </mc:AlternateContent>
    </p:spTree>
    <p:extLst>
      <p:ext uri="{BB962C8B-B14F-4D97-AF65-F5344CB8AC3E}">
        <p14:creationId xmlns:p14="http://schemas.microsoft.com/office/powerpoint/2010/main" val="1337522915"/>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randombar(horizontal)">
                                      <p:cBhvr>
                                        <p:cTn id="17" dur="500"/>
                                        <p:tgtEl>
                                          <p:spTgt spid="21"/>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randombar(horizontal)">
                                      <p:cBhvr>
                                        <p:cTn id="20" dur="500"/>
                                        <p:tgtEl>
                                          <p:spTgt spid="22"/>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randombar(horizontal)">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p:bldP spid="23" grpId="0"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3">
            <a:alphaModFix amt="20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8551049" y="-293726"/>
            <a:ext cx="11141563" cy="11141563"/>
          </a:xfrm>
          <a:prstGeom prst="rect">
            <a:avLst/>
          </a:prstGeom>
        </p:spPr>
      </p:pic>
      <p:pic>
        <p:nvPicPr>
          <p:cNvPr id="2" name="Picture 2"/>
          <p:cNvPicPr>
            <a:picLocks noChangeAspect="1"/>
          </p:cNvPicPr>
          <p:nvPr/>
        </p:nvPicPr>
        <p:blipFill>
          <a:blip r:embed="rId3">
            <a:alphaModFix amt="20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854563" y="-293726"/>
            <a:ext cx="11141563" cy="11141563"/>
          </a:xfrm>
          <a:prstGeom prst="rect">
            <a:avLst/>
          </a:prstGeom>
        </p:spPr>
      </p:pic>
      <p:grpSp>
        <p:nvGrpSpPr>
          <p:cNvPr id="35" name="Group 34"/>
          <p:cNvGrpSpPr/>
          <p:nvPr/>
        </p:nvGrpSpPr>
        <p:grpSpPr>
          <a:xfrm>
            <a:off x="609600" y="2247900"/>
            <a:ext cx="17068800" cy="7467600"/>
            <a:chOff x="609600" y="2019300"/>
            <a:chExt cx="17068800" cy="7924800"/>
          </a:xfrm>
        </p:grpSpPr>
        <p:grpSp>
          <p:nvGrpSpPr>
            <p:cNvPr id="4" name="Group 4"/>
            <p:cNvGrpSpPr/>
            <p:nvPr/>
          </p:nvGrpSpPr>
          <p:grpSpPr>
            <a:xfrm>
              <a:off x="609600" y="2019300"/>
              <a:ext cx="17068800" cy="7924800"/>
              <a:chOff x="0" y="0"/>
              <a:chExt cx="5678267" cy="2467777"/>
            </a:xfrm>
          </p:grpSpPr>
          <p:sp>
            <p:nvSpPr>
              <p:cNvPr id="5" name="Freeform 5"/>
              <p:cNvSpPr/>
              <p:nvPr/>
            </p:nvSpPr>
            <p:spPr>
              <a:xfrm>
                <a:off x="0" y="0"/>
                <a:ext cx="5678267" cy="2467777"/>
              </a:xfrm>
              <a:custGeom>
                <a:avLst/>
                <a:gdLst/>
                <a:ahLst/>
                <a:cxnLst/>
                <a:rect l="l" t="t" r="r" b="b"/>
                <a:pathLst>
                  <a:path w="5678267" h="2467777">
                    <a:moveTo>
                      <a:pt x="5553807" y="2467777"/>
                    </a:moveTo>
                    <a:lnTo>
                      <a:pt x="124460" y="2467777"/>
                    </a:lnTo>
                    <a:cubicBezTo>
                      <a:pt x="55880" y="2467777"/>
                      <a:pt x="0" y="2411897"/>
                      <a:pt x="0" y="2343316"/>
                    </a:cubicBezTo>
                    <a:lnTo>
                      <a:pt x="0" y="124460"/>
                    </a:lnTo>
                    <a:cubicBezTo>
                      <a:pt x="0" y="55880"/>
                      <a:pt x="55880" y="0"/>
                      <a:pt x="124460" y="0"/>
                    </a:cubicBezTo>
                    <a:lnTo>
                      <a:pt x="5553807" y="0"/>
                    </a:lnTo>
                    <a:cubicBezTo>
                      <a:pt x="5622387" y="0"/>
                      <a:pt x="5678267" y="55880"/>
                      <a:pt x="5678267" y="124460"/>
                    </a:cubicBezTo>
                    <a:lnTo>
                      <a:pt x="5678267" y="2343317"/>
                    </a:lnTo>
                    <a:cubicBezTo>
                      <a:pt x="5678267" y="2411897"/>
                      <a:pt x="5622387" y="2467777"/>
                      <a:pt x="5553807" y="2467777"/>
                    </a:cubicBezTo>
                    <a:close/>
                  </a:path>
                </a:pathLst>
              </a:custGeom>
              <a:solidFill>
                <a:srgbClr val="FFFFFF"/>
              </a:solidFill>
            </p:spPr>
          </p:sp>
        </p:grpSp>
        <p:grpSp>
          <p:nvGrpSpPr>
            <p:cNvPr id="9" name="Group 8"/>
            <p:cNvGrpSpPr/>
            <p:nvPr/>
          </p:nvGrpSpPr>
          <p:grpSpPr>
            <a:xfrm>
              <a:off x="1506860" y="7355977"/>
              <a:ext cx="2420185" cy="2545903"/>
              <a:chOff x="1463066" y="7417807"/>
              <a:chExt cx="2336512" cy="2526292"/>
            </a:xfrm>
          </p:grpSpPr>
          <p:sp>
            <p:nvSpPr>
              <p:cNvPr id="6" name="Rectangle 5"/>
              <p:cNvSpPr/>
              <p:nvPr/>
            </p:nvSpPr>
            <p:spPr>
              <a:xfrm rot="19198171">
                <a:off x="1463066" y="7417807"/>
                <a:ext cx="762000" cy="24575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rot="16200000">
                <a:off x="2748458" y="8892980"/>
                <a:ext cx="660143" cy="1442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7566884" y="6037364"/>
              <a:ext cx="2324619" cy="3092635"/>
              <a:chOff x="7488853" y="6037364"/>
              <a:chExt cx="2324619" cy="3092635"/>
            </a:xfrm>
          </p:grpSpPr>
          <p:sp>
            <p:nvSpPr>
              <p:cNvPr id="25" name="Rectangle 24"/>
              <p:cNvSpPr/>
              <p:nvPr/>
            </p:nvSpPr>
            <p:spPr>
              <a:xfrm>
                <a:off x="8182446" y="6037364"/>
                <a:ext cx="1631026"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488853" y="8596599"/>
                <a:ext cx="1631026"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12801600" y="5290984"/>
              <a:ext cx="3347590" cy="4008255"/>
              <a:chOff x="12450737" y="5290984"/>
              <a:chExt cx="3347590" cy="4008255"/>
            </a:xfrm>
          </p:grpSpPr>
          <p:sp>
            <p:nvSpPr>
              <p:cNvPr id="30" name="Rectangle 29"/>
              <p:cNvSpPr/>
              <p:nvPr/>
            </p:nvSpPr>
            <p:spPr>
              <a:xfrm>
                <a:off x="14401800" y="8699270"/>
                <a:ext cx="1396527" cy="5999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12450737" y="6846676"/>
                <a:ext cx="1396527" cy="5999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2586172" y="5290984"/>
                <a:ext cx="1396527" cy="5999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2"/>
          <p:cNvGrpSpPr/>
          <p:nvPr/>
        </p:nvGrpSpPr>
        <p:grpSpPr>
          <a:xfrm rot="-5400000">
            <a:off x="2012115" y="-1745416"/>
            <a:ext cx="1324734" cy="5653767"/>
            <a:chOff x="0" y="0"/>
            <a:chExt cx="2771140" cy="17082440"/>
          </a:xfrm>
        </p:grpSpPr>
        <p:sp>
          <p:nvSpPr>
            <p:cNvPr id="8"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sp>
        <p:nvSpPr>
          <p:cNvPr id="10" name="Rectangle 9"/>
          <p:cNvSpPr/>
          <p:nvPr/>
        </p:nvSpPr>
        <p:spPr>
          <a:xfrm>
            <a:off x="243565" y="535742"/>
            <a:ext cx="4938032" cy="1015663"/>
          </a:xfrm>
          <a:prstGeom prst="rect">
            <a:avLst/>
          </a:prstGeom>
        </p:spPr>
        <p:txBody>
          <a:bodyPr wrap="square">
            <a:spAutoFit/>
          </a:bodyPr>
          <a:lstStyle/>
          <a:p>
            <a:pPr lvl="0" algn="just">
              <a:lnSpc>
                <a:spcPct val="150000"/>
              </a:lnSpc>
              <a:spcAft>
                <a:spcPts val="800"/>
              </a:spcAft>
            </a:pPr>
            <a:r>
              <a:rPr lang="nl-NL" sz="4000" b="1" dirty="0">
                <a:latin typeface="Arial" panose="020B0604020202020204" pitchFamily="34" charset="0"/>
                <a:ea typeface="Times New Roman" panose="02020603050405020304" pitchFamily="18" charset="0"/>
                <a:cs typeface="Arial" panose="020B0604020202020204" pitchFamily="34" charset="0"/>
              </a:rPr>
              <a:t>Ví dụ </a:t>
            </a:r>
            <a:r>
              <a:rPr lang="en-US" sz="4000" b="1" dirty="0" smtClean="0">
                <a:latin typeface="Arial" panose="020B0604020202020204" pitchFamily="34" charset="0"/>
                <a:ea typeface="Times New Roman" panose="02020603050405020304" pitchFamily="18" charset="0"/>
                <a:cs typeface="Arial" panose="020B0604020202020204" pitchFamily="34" charset="0"/>
              </a:rPr>
              <a:t>1</a:t>
            </a:r>
            <a:r>
              <a:rPr lang="nl-NL" sz="4000" b="1" dirty="0" smtClean="0">
                <a:latin typeface="Arial" panose="020B0604020202020204" pitchFamily="34" charset="0"/>
                <a:ea typeface="Times New Roman" panose="02020603050405020304" pitchFamily="18" charset="0"/>
                <a:cs typeface="Arial" panose="020B0604020202020204" pitchFamily="34" charset="0"/>
              </a:rPr>
              <a:t> </a:t>
            </a:r>
            <a:r>
              <a:rPr lang="nl-NL" sz="4000" b="1" dirty="0">
                <a:latin typeface="Arial" panose="020B0604020202020204" pitchFamily="34" charset="0"/>
                <a:ea typeface="Times New Roman" panose="02020603050405020304" pitchFamily="18" charset="0"/>
                <a:cs typeface="Arial" panose="020B0604020202020204" pitchFamily="34" charset="0"/>
              </a:rPr>
              <a:t>(SGK – </a:t>
            </a:r>
            <a:r>
              <a:rPr lang="nl-NL" sz="4000" b="1" dirty="0" smtClean="0">
                <a:latin typeface="Arial" panose="020B0604020202020204" pitchFamily="34" charset="0"/>
                <a:ea typeface="Times New Roman" panose="02020603050405020304" pitchFamily="18" charset="0"/>
                <a:cs typeface="Arial" panose="020B0604020202020204" pitchFamily="34" charset="0"/>
              </a:rPr>
              <a:t>tr</a:t>
            </a:r>
            <a:r>
              <a:rPr lang="en-US" sz="4000" b="1" dirty="0">
                <a:latin typeface="Arial" panose="020B0604020202020204" pitchFamily="34" charset="0"/>
                <a:ea typeface="Times New Roman" panose="02020603050405020304" pitchFamily="18" charset="0"/>
                <a:cs typeface="Arial" panose="020B0604020202020204" pitchFamily="34" charset="0"/>
              </a:rPr>
              <a:t>5</a:t>
            </a:r>
            <a:r>
              <a:rPr lang="nl-NL" sz="4000" b="1" dirty="0" smtClean="0">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ea typeface="Calibri" panose="020F0502020204030204" pitchFamily="34" charset="0"/>
              <a:cs typeface="Arial" panose="020B0604020202020204" pitchFamily="34" charset="0"/>
            </a:endParaRPr>
          </a:p>
        </p:txBody>
      </p:sp>
      <p:pic>
        <p:nvPicPr>
          <p:cNvPr id="12" name="Picture 2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1067308">
            <a:off x="16129727" y="589117"/>
            <a:ext cx="1713028" cy="965525"/>
          </a:xfrm>
          <a:prstGeom prst="rect">
            <a:avLst/>
          </a:prstGeom>
        </p:spPr>
      </p:pic>
      <p:sp>
        <p:nvSpPr>
          <p:cNvPr id="11" name="Rectangle 10"/>
          <p:cNvSpPr/>
          <p:nvPr/>
        </p:nvSpPr>
        <p:spPr>
          <a:xfrm>
            <a:off x="1131933" y="2641956"/>
            <a:ext cx="13953953" cy="901593"/>
          </a:xfrm>
          <a:prstGeom prst="rect">
            <a:avLst/>
          </a:prstGeom>
        </p:spPr>
        <p:txBody>
          <a:bodyPr wrap="square">
            <a:spAutoFit/>
          </a:bodyPr>
          <a:lstStyle/>
          <a:p>
            <a:pPr algn="just">
              <a:lnSpc>
                <a:spcPct val="150000"/>
              </a:lnSpc>
            </a:pPr>
            <a:r>
              <a:rPr lang="en-US" sz="4000" dirty="0">
                <a:latin typeface="Arial" panose="020B0604020202020204" pitchFamily="34" charset="0"/>
                <a:ea typeface="Calibri" panose="020F0502020204030204" pitchFamily="34" charset="0"/>
                <a:cs typeface="Arial" panose="020B0604020202020204" pitchFamily="34" charset="0"/>
              </a:rPr>
              <a:t>Hai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sau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lập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thành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thức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không</a:t>
            </a:r>
            <a:r>
              <a:rPr lang="en-US" sz="4000" dirty="0" smtClean="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Rectangle 12"/>
              <p:cNvSpPr/>
              <p:nvPr/>
            </p:nvSpPr>
            <p:spPr>
              <a:xfrm>
                <a:off x="7022522" y="3924300"/>
                <a:ext cx="4242956" cy="12465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10</m:t>
                      </m:r>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15</m:t>
                      </m:r>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7</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3</m:t>
                          </m:r>
                        </m:num>
                        <m:den>
                          <m:r>
                            <a:rPr lang="en-US" sz="4000" i="0">
                              <a:latin typeface="Cambria Math" panose="02040503050406030204" pitchFamily="18" charset="0"/>
                            </a:rPr>
                            <m:t>7</m:t>
                          </m:r>
                        </m:den>
                      </m:f>
                      <m:r>
                        <m:rPr>
                          <m:nor/>
                        </m:rPr>
                        <a:rPr lang="en-US" sz="4000" i="1">
                          <a:latin typeface="Cambria Math" panose="02040503050406030204" pitchFamily="18" charset="0"/>
                        </a:rPr>
                        <m:t> </m:t>
                      </m:r>
                    </m:oMath>
                  </m:oMathPara>
                </a14:m>
                <a:endParaRPr lang="en-US" sz="4000" dirty="0"/>
              </a:p>
            </p:txBody>
          </p:sp>
        </mc:Choice>
        <mc:Fallback xmlns="">
          <p:sp>
            <p:nvSpPr>
              <p:cNvPr id="13" name="Rectangle 12"/>
              <p:cNvSpPr>
                <a:spLocks noRot="1" noChangeAspect="1" noMove="1" noResize="1" noEditPoints="1" noAdjustHandles="1" noChangeArrowheads="1" noChangeShapeType="1" noTextEdit="1"/>
              </p:cNvSpPr>
              <p:nvPr/>
            </p:nvSpPr>
            <p:spPr>
              <a:xfrm>
                <a:off x="7022522" y="3924300"/>
                <a:ext cx="4242956" cy="1246560"/>
              </a:xfrm>
              <a:prstGeom prst="rect">
                <a:avLst/>
              </a:prstGeom>
              <a:blipFill>
                <a:blip r:embed="rId10"/>
                <a:stretch>
                  <a:fillRect/>
                </a:stretch>
              </a:blipFill>
            </p:spPr>
            <p:txBody>
              <a:bodyPr/>
              <a:lstStyle/>
              <a:p>
                <a:r>
                  <a:rPr lang="en-US">
                    <a:noFill/>
                  </a:rPr>
                  <a:t> </a:t>
                </a:r>
              </a:p>
            </p:txBody>
          </p:sp>
        </mc:Fallback>
      </mc:AlternateContent>
      <p:sp>
        <p:nvSpPr>
          <p:cNvPr id="36" name="TextBox 35"/>
          <p:cNvSpPr txBox="1"/>
          <p:nvPr/>
        </p:nvSpPr>
        <p:spPr>
          <a:xfrm>
            <a:off x="1131933" y="5486039"/>
            <a:ext cx="1524000" cy="707886"/>
          </a:xfrm>
          <a:prstGeom prst="rect">
            <a:avLst/>
          </a:prstGeom>
          <a:noFill/>
        </p:spPr>
        <p:txBody>
          <a:bodyPr wrap="square" rtlCol="0">
            <a:spAutoFit/>
          </a:bodyPr>
          <a:lstStyle/>
          <a:p>
            <a:r>
              <a:rPr lang="en-US" sz="4000" b="1" u="sng" dirty="0" err="1" smtClean="0">
                <a:latin typeface="Arial" panose="020B0604020202020204" pitchFamily="34" charset="0"/>
                <a:cs typeface="Arial" panose="020B0604020202020204" pitchFamily="34" charset="0"/>
              </a:rPr>
              <a:t>Giải</a:t>
            </a:r>
            <a:r>
              <a:rPr lang="en-US" sz="4000" b="1" u="sng" dirty="0" smtClean="0">
                <a:latin typeface="Arial" panose="020B0604020202020204" pitchFamily="34" charset="0"/>
                <a:cs typeface="Arial" panose="020B0604020202020204" pitchFamily="34" charset="0"/>
              </a:rPr>
              <a:t>:</a:t>
            </a:r>
            <a:endParaRPr lang="en-US" sz="4000" b="1" u="sng" dirty="0">
              <a:latin typeface="Arial" panose="020B0604020202020204" pitchFamily="34" charset="0"/>
              <a:cs typeface="Arial" panose="020B0604020202020204" pitchFamily="34" charset="0"/>
            </a:endParaRPr>
          </a:p>
        </p:txBody>
      </p:sp>
      <p:sp>
        <p:nvSpPr>
          <p:cNvPr id="15" name="Rectangle 14"/>
          <p:cNvSpPr/>
          <p:nvPr/>
        </p:nvSpPr>
        <p:spPr>
          <a:xfrm>
            <a:off x="2528634" y="6087854"/>
            <a:ext cx="9144000" cy="901593"/>
          </a:xfrm>
          <a:prstGeom prst="rect">
            <a:avLst/>
          </a:prstGeom>
        </p:spPr>
        <p:txBody>
          <a:bodyPr>
            <a:spAutoFit/>
          </a:bodyPr>
          <a:lstStyle/>
          <a:p>
            <a:pPr algn="just">
              <a:lnSpc>
                <a:spcPct val="150000"/>
              </a:lnSpc>
            </a:pPr>
            <a:r>
              <a:rPr lang="en-US" sz="4000" dirty="0">
                <a:latin typeface="Arial" panose="020B0604020202020204" pitchFamily="34" charset="0"/>
                <a:ea typeface="Calibri" panose="020F0502020204030204" pitchFamily="34" charset="0"/>
                <a:cs typeface="Arial" panose="020B0604020202020204" pitchFamily="34" charset="0"/>
              </a:rPr>
              <a:t>Ta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smtClean="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37" name="Picture 36"/>
          <p:cNvPicPr>
            <a:picLocks noChangeAspect="1"/>
          </p:cNvPicPr>
          <p:nvPr/>
        </p:nvPicPr>
        <p:blipFill>
          <a:blip r:embed="rId11"/>
          <a:stretch>
            <a:fillRect/>
          </a:stretch>
        </p:blipFill>
        <p:spPr>
          <a:xfrm>
            <a:off x="15182292" y="7296251"/>
            <a:ext cx="1884574" cy="2440559"/>
          </a:xfrm>
          <a:prstGeom prst="rect">
            <a:avLst/>
          </a:prstGeom>
        </p:spPr>
      </p:pic>
      <p:sp>
        <p:nvSpPr>
          <p:cNvPr id="16" name="Rectangle 15"/>
          <p:cNvSpPr/>
          <p:nvPr/>
        </p:nvSpPr>
        <p:spPr>
          <a:xfrm>
            <a:off x="2570769" y="7771229"/>
            <a:ext cx="5062604" cy="1015663"/>
          </a:xfrm>
          <a:prstGeom prst="rect">
            <a:avLst/>
          </a:prstGeom>
        </p:spPr>
        <p:txBody>
          <a:bodyPr wrap="none">
            <a:spAutoFit/>
          </a:bodyPr>
          <a:lstStyle/>
          <a:p>
            <a:pPr lvl="0" algn="just">
              <a:lnSpc>
                <a:spcPct val="150000"/>
              </a:lnSpc>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Do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ta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thức</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7" name="Rectangle 16"/>
              <p:cNvSpPr/>
              <p:nvPr/>
            </p:nvSpPr>
            <p:spPr>
              <a:xfrm>
                <a:off x="4052634" y="5981700"/>
                <a:ext cx="5082225"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10</m:t>
                      </m:r>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15</m:t>
                      </m:r>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10</m:t>
                          </m:r>
                        </m:num>
                        <m:den>
                          <m:r>
                            <a:rPr lang="en-US" sz="4000" i="0">
                              <a:latin typeface="Cambria Math" panose="02040503050406030204" pitchFamily="18" charset="0"/>
                            </a:rPr>
                            <m:t>15</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3</m:t>
                          </m:r>
                        </m:den>
                      </m:f>
                    </m:oMath>
                  </m:oMathPara>
                </a14:m>
                <a:endParaRPr lang="en-US" sz="4000" dirty="0"/>
              </a:p>
            </p:txBody>
          </p:sp>
        </mc:Choice>
        <mc:Fallback xmlns="">
          <p:sp>
            <p:nvSpPr>
              <p:cNvPr id="17" name="Rectangle 16"/>
              <p:cNvSpPr>
                <a:spLocks noRot="1" noChangeAspect="1" noMove="1" noResize="1" noEditPoints="1" noAdjustHandles="1" noChangeArrowheads="1" noChangeShapeType="1" noTextEdit="1"/>
              </p:cNvSpPr>
              <p:nvPr/>
            </p:nvSpPr>
            <p:spPr>
              <a:xfrm>
                <a:off x="4052634" y="5981700"/>
                <a:ext cx="5082225" cy="1248803"/>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10007989" y="6028297"/>
                <a:ext cx="5613011"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4000"/>
                        <m:t> </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7</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3</m:t>
                          </m:r>
                        </m:num>
                        <m:den>
                          <m:r>
                            <a:rPr lang="en-US" sz="4000" i="0">
                              <a:latin typeface="Cambria Math" panose="02040503050406030204" pitchFamily="18" charset="0"/>
                            </a:rPr>
                            <m:t>7</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7</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7</m:t>
                          </m:r>
                        </m:num>
                        <m:den>
                          <m:r>
                            <a:rPr lang="en-US" sz="4000" i="0">
                              <a:latin typeface="Cambria Math" panose="02040503050406030204" pitchFamily="18" charset="0"/>
                            </a:rPr>
                            <m:t>3</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3</m:t>
                          </m:r>
                        </m:den>
                      </m:f>
                      <m:r>
                        <m:rPr>
                          <m:nor/>
                        </m:rPr>
                        <a:rPr lang="en-US" sz="4000" i="1">
                          <a:latin typeface="Cambria Math" panose="02040503050406030204" pitchFamily="18" charset="0"/>
                        </a:rPr>
                        <m:t> </m:t>
                      </m:r>
                    </m:oMath>
                  </m:oMathPara>
                </a14:m>
                <a:endParaRPr lang="en-US" sz="4000" dirty="0"/>
              </a:p>
            </p:txBody>
          </p:sp>
        </mc:Choice>
        <mc:Fallback xmlns="">
          <p:sp>
            <p:nvSpPr>
              <p:cNvPr id="23" name="Rectangle 22"/>
              <p:cNvSpPr>
                <a:spLocks noRot="1" noChangeAspect="1" noMove="1" noResize="1" noEditPoints="1" noAdjustHandles="1" noChangeArrowheads="1" noChangeShapeType="1" noTextEdit="1"/>
              </p:cNvSpPr>
              <p:nvPr/>
            </p:nvSpPr>
            <p:spPr>
              <a:xfrm>
                <a:off x="10007989" y="6028297"/>
                <a:ext cx="5613011" cy="1248803"/>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p:cNvSpPr/>
              <p:nvPr/>
            </p:nvSpPr>
            <p:spPr>
              <a:xfrm>
                <a:off x="9471266" y="6351057"/>
                <a:ext cx="434734"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solidFill>
                            <a:prstClr val="black"/>
                          </a:solidFill>
                          <a:latin typeface="Cambria Math" panose="02040503050406030204" pitchFamily="18" charset="0"/>
                        </a:rPr>
                        <m:t>;</m:t>
                      </m:r>
                    </m:oMath>
                  </m:oMathPara>
                </a14:m>
                <a:endParaRPr lang="en-US" dirty="0"/>
              </a:p>
            </p:txBody>
          </p:sp>
        </mc:Choice>
        <mc:Fallback xmlns="">
          <p:sp>
            <p:nvSpPr>
              <p:cNvPr id="38" name="Rectangle 37"/>
              <p:cNvSpPr>
                <a:spLocks noRot="1" noChangeAspect="1" noMove="1" noResize="1" noEditPoints="1" noAdjustHandles="1" noChangeArrowheads="1" noChangeShapeType="1" noTextEdit="1"/>
              </p:cNvSpPr>
              <p:nvPr/>
            </p:nvSpPr>
            <p:spPr>
              <a:xfrm>
                <a:off x="9471266" y="6351057"/>
                <a:ext cx="434734" cy="707886"/>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p:cNvSpPr/>
              <p:nvPr/>
            </p:nvSpPr>
            <p:spPr>
              <a:xfrm>
                <a:off x="7599615" y="7659390"/>
                <a:ext cx="4727063" cy="12465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10</m:t>
                      </m:r>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15</m:t>
                      </m:r>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7</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3</m:t>
                          </m:r>
                        </m:num>
                        <m:den>
                          <m:r>
                            <a:rPr lang="en-US" sz="4000" i="0">
                              <a:latin typeface="Cambria Math" panose="02040503050406030204" pitchFamily="18" charset="0"/>
                            </a:rPr>
                            <m:t>7</m:t>
                          </m:r>
                        </m:den>
                      </m:f>
                      <m:r>
                        <m:rPr>
                          <m:nor/>
                        </m:rPr>
                        <a:rPr lang="en-US" sz="4000" i="1">
                          <a:latin typeface="Cambria Math" panose="02040503050406030204" pitchFamily="18" charset="0"/>
                        </a:rPr>
                        <m:t>  </m:t>
                      </m:r>
                    </m:oMath>
                  </m:oMathPara>
                </a14:m>
                <a:endParaRPr lang="en-US" sz="4000" dirty="0"/>
              </a:p>
            </p:txBody>
          </p:sp>
        </mc:Choice>
        <mc:Fallback xmlns="">
          <p:sp>
            <p:nvSpPr>
              <p:cNvPr id="43" name="Rectangle 42"/>
              <p:cNvSpPr>
                <a:spLocks noRot="1" noChangeAspect="1" noMove="1" noResize="1" noEditPoints="1" noAdjustHandles="1" noChangeArrowheads="1" noChangeShapeType="1" noTextEdit="1"/>
              </p:cNvSpPr>
              <p:nvPr/>
            </p:nvSpPr>
            <p:spPr>
              <a:xfrm>
                <a:off x="7599615" y="7659390"/>
                <a:ext cx="4727063" cy="1246560"/>
              </a:xfrm>
              <a:prstGeom prst="rect">
                <a:avLst/>
              </a:prstGeom>
              <a:blipFill>
                <a:blip r:embed="rId1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57887602"/>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wipe(right)">
                                      <p:cBhvr>
                                        <p:cTn id="23" dur="500"/>
                                        <p:tgtEl>
                                          <p:spTgt spid="3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left)">
                                      <p:cBhvr>
                                        <p:cTn id="38" dur="500"/>
                                        <p:tgtEl>
                                          <p:spTgt spid="23"/>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wipe(left)">
                                      <p:cBhvr>
                                        <p:cTn id="41" dur="500"/>
                                        <p:tgtEl>
                                          <p:spTgt spid="3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down)">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fade">
                                      <p:cBhvr>
                                        <p:cTn id="5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36" grpId="0"/>
      <p:bldP spid="15" grpId="0"/>
      <p:bldP spid="16" grpId="0"/>
      <p:bldP spid="17" grpId="0"/>
      <p:bldP spid="23" grpId="0"/>
      <p:bldP spid="38" grpId="0"/>
      <p:bldP spid="4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1704</TotalTime>
  <Words>1515</Words>
  <PresentationFormat>Custom</PresentationFormat>
  <Paragraphs>237</Paragraphs>
  <Slides>40</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Cambria Math</vt:lpstr>
      <vt:lpstr>StoryBook Rough</vt:lpstr>
      <vt:lpstr>Times New Roman</vt:lpstr>
      <vt:lpstr>Calibri</vt:lpstr>
      <vt:lpstr>Kavoon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Thư Viện VnTeach.Com</dc:creator>
  <cp:keywords>Thư Viện VnTeach.Com</cp:keywords>
  <dcterms:created xsi:type="dcterms:W3CDTF">2006-08-16T00:00:00Z</dcterms:created>
  <dcterms:modified xsi:type="dcterms:W3CDTF">2022-11-17T16:38:53Z</dcterms:modified>
  <dc:identifier>DAFODxhJNsQ</dc:identifier>
</cp:coreProperties>
</file>